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1" r:id="rId3"/>
    <p:sldMasterId id="2147483783" r:id="rId4"/>
    <p:sldMasterId id="2147483832" r:id="rId5"/>
    <p:sldMasterId id="2147483844" r:id="rId6"/>
    <p:sldMasterId id="2147483856" r:id="rId7"/>
  </p:sldMasterIdLst>
  <p:notesMasterIdLst>
    <p:notesMasterId r:id="rId35"/>
  </p:notesMasterIdLst>
  <p:sldIdLst>
    <p:sldId id="385" r:id="rId8"/>
    <p:sldId id="386" r:id="rId9"/>
    <p:sldId id="331" r:id="rId10"/>
    <p:sldId id="376" r:id="rId11"/>
    <p:sldId id="388" r:id="rId12"/>
    <p:sldId id="430" r:id="rId13"/>
    <p:sldId id="435" r:id="rId14"/>
    <p:sldId id="442" r:id="rId15"/>
    <p:sldId id="443" r:id="rId16"/>
    <p:sldId id="390" r:id="rId17"/>
    <p:sldId id="409" r:id="rId18"/>
    <p:sldId id="447" r:id="rId19"/>
    <p:sldId id="283" r:id="rId20"/>
    <p:sldId id="392" r:id="rId21"/>
    <p:sldId id="405" r:id="rId22"/>
    <p:sldId id="424" r:id="rId23"/>
    <p:sldId id="356" r:id="rId24"/>
    <p:sldId id="448" r:id="rId25"/>
    <p:sldId id="432" r:id="rId26"/>
    <p:sldId id="446" r:id="rId27"/>
    <p:sldId id="394" r:id="rId28"/>
    <p:sldId id="449" r:id="rId29"/>
    <p:sldId id="397" r:id="rId30"/>
    <p:sldId id="399" r:id="rId31"/>
    <p:sldId id="408" r:id="rId32"/>
    <p:sldId id="420" r:id="rId33"/>
    <p:sldId id="42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2F1EE"/>
    <a:srgbClr val="FFFFFF"/>
    <a:srgbClr val="CCECFF"/>
    <a:srgbClr val="007033"/>
    <a:srgbClr val="F4F3F0"/>
    <a:srgbClr val="F6F5F2"/>
    <a:srgbClr val="F3F2F1"/>
    <a:srgbClr val="EEEDEA"/>
    <a:srgbClr val="FEE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A8C13-E8F2-48DD-AF53-08ADBFEA4451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8C459-5FF4-45D3-8010-2ECCBE65F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026619-3047-422E-B645-24BB6BA53000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4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3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BC53F6-6AB4-479B-BCFF-6B230430F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3DBD1-09D9-4E35-9DB9-673C94A47D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4297-3897-4463-8937-7C80BFF6A2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CCCA-5D5C-43C0-83E2-4D1B52C25B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4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8F36-4E4D-456F-9A36-BCF98F996A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3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6E87-E396-4110-A3C6-2985D6D3D1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08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032DA-6AA3-49A9-BC88-04DC74C765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57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11258-E919-487A-B9A1-EA3708E5BD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05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20915-6744-4632-88C0-1E2E52E806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7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6AA1-FC9C-4DEB-A57D-EF7CFA0E04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2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F9BAA-32F1-4A66-85A8-38CAD55674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0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E3AD76-FF84-47BF-BCDD-F073419899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4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E1B8-FF9F-402C-AC44-32D7F3A2A1A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55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C0E2-C36E-4B5D-9458-C5F3BBDC8CF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52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9FA8-5386-45EB-AB57-9A0328F13BA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80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5602-BFBE-46FC-A20B-2C1FA15F0A8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21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BB8D-73BC-4E6E-AA8D-55DD9E9C59C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67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7D89-7875-49AF-A7C1-6405E8DE97E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5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92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D042-85AA-4922-B388-0A0A17A6AAC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03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2662-E98E-4149-9F8E-7E0C56357AD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36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5469-6590-48DC-ACD7-8ACB87722A4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16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0012-B65B-44B7-AA75-B897FBF0C49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34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228C-1B6E-4BDB-A39E-BE54BB3BAB6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2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D407-68A7-4D83-8885-C79B4558A9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91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2AD6-0FD1-4FFB-A2E7-3C0388E5BD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3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13D4-5EBB-4FBC-9A8B-F18D8949D3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4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8F8F-4386-4B35-B18C-770528075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62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A9E0C-53F2-42E8-9D8C-401CF3B5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02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A2EB-F4D3-4EFE-85E5-7219420928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5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BC8C-D5D5-4A99-8D77-7EF113C2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9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2607-31CC-40AC-845F-3C50CC53FF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16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42C9-3734-4010-A812-22B634BBCA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5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707E2-39C7-4424-BF80-1D1C61C72B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8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B79F-9828-479A-9DB4-15475B3F1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8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7969-53CB-474A-A08A-FF6348773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81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6A75-5E73-42C4-97F8-18CD2F0CC418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2BCB-CE79-424A-B763-CD29426D8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18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30F8-600C-4B25-811D-AE235B06562C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E875-61BD-41F0-B447-C18AA94BE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39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7855-5ADD-4C4D-BEC4-4317F22C7B30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42FD-7F75-4E32-8254-EE2C58DAF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54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0F16-3998-4A45-9EFD-2F7CB7E52B87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52C4-E791-4E0B-9043-E3BF833F6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95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1D66-08B8-4CD1-BFB2-532FC276CEBD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5B96-BA41-4698-8A8C-6AAB7CE87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96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3F8F-4E55-41D8-A246-AE2728EFBF25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BB7A-3ADC-458F-B46D-3BDBB5B4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92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8990-AEEB-4E5F-9654-8A2C2B2ED7DD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0950-C06E-45B9-B5DB-08512954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17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0CE7-BF55-401F-AF07-81381ECFBA0B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27CC-531B-4373-9DCB-BAA9A2AB9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15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96C5-C8A5-4AC2-8B80-AB8144BA7615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D1A7-0377-4B31-80AB-3E8D50759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39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CF2-7CFF-4A44-819F-04B068054BA3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891D-79F0-404B-BE00-141A77B2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82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028E-CCBF-4344-B2F7-A1C2D49FD876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5590-57BF-4B8D-AB3E-B4480563F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07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EE8F-0974-406D-BA43-07750B129B2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8396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B0BDB-ECC7-4C17-B79F-90AA39F377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6529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64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37A3-19DC-4CED-A97C-EB6036B8C6D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76289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15ED-4444-4F54-8F90-F1B2817373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88286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0103-4976-4871-8FA4-BEFECE5AB75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84068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0CDA-61E1-4A33-AAFE-EF5FA4C922D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2433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5506-B68B-4B29-9DDF-36179F2CB09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995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0E55-B98F-4C1E-8FC7-75F6108165E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86126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801E-B186-4CD7-9DDB-7208AD82E6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4424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32EC-6113-4E5A-8C4F-2ED83A629DF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01157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75D3-CABC-4A6C-8BFE-0E6016C8C56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43812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5773-590E-4391-9736-DD1640D1C0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A91F-4B03-4DF2-856A-0D6D8EE92B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302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AE95-6445-4F6D-8ADB-1C62C1A44D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B6FD-BCFD-4B9E-8030-A1E579CB7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00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1D5D-6E96-4A6F-BD79-2E4F839C35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E161-B33F-4A0E-BA43-A48D81BB5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6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92BD-313F-450C-BED6-1EF172F296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9FF3-F691-4E9C-A429-F27D6E53C6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682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8E2B-1899-48FE-8091-BB4F992CA3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06C2-10B4-4B97-AF5F-98168DB4A5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9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2D3E-1374-41B8-985F-515B61CE2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E588-411F-4D55-A959-BA491A661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79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DA53-4AD3-4A2F-8536-B67CC6353E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1259-712C-4777-A410-902130978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43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A1FE-EF1D-4412-9FBE-D4B6198FE3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6F23-7DF8-43CE-8FEB-40F3851957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55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C8DC-5FF1-478C-B2B9-9BD15BA89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E72F-41EA-44C2-959E-98E900DAB6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87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D7FB-97C5-43CF-A0DE-9FB483136E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6DAA-AB08-4676-A843-FEA780DCC6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6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812A-BC01-4A19-9C63-587A9E9A97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9031-2C92-42C4-B1D5-7151DA834A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1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8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4E65-9F9A-4239-9CF2-D19AB89767BB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491E-478B-4985-B6A1-A70F1A2D3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7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F7C3B-E871-48A7-AE40-02C1CFA2D789}" type="slidenum">
              <a:rPr lang="ru-RU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8691A-CFC7-4F57-81E3-F0B340553B8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0CCFC-19C6-4C08-838C-8AED67D75FD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99E2391-2F0D-4C5B-8607-F1DDA0FA3FB6}" type="datetime1">
              <a:rPr lang="ru-RU"/>
              <a:pPr>
                <a:defRPr/>
              </a:pPr>
              <a:t>23.05.2013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2F930F6-8BFA-4496-BFAE-092D6F190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85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D99DB-0897-48F3-8FE9-8799154654E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2AC59-1DB1-4D2E-957C-B7E0714FCB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8CB15-B05A-44EF-AA04-94F671147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54" descr="Рисунок1"/>
          <p:cNvPicPr>
            <a:picLocks noChangeAspect="1" noChangeArrowheads="1"/>
          </p:cNvPicPr>
          <p:nvPr/>
        </p:nvPicPr>
        <p:blipFill>
          <a:blip r:embed="rId2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4" y="4071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9642" y="1700808"/>
            <a:ext cx="71462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Prototyping Phase of the</a:t>
            </a:r>
          </a:p>
          <a:p>
            <a:pPr algn="ctr"/>
            <a:r>
              <a:rPr lang="en-US" sz="5400" dirty="0" smtClean="0"/>
              <a:t>BAIKAL-GVD Project</a:t>
            </a:r>
            <a:endParaRPr lang="en-US" sz="4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528496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Zh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.-A.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Dzhilkibaev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INR (Moscow),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for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Baikal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Rome, 22-24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201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85825"/>
            <a:ext cx="35242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37239" r="2110" b="2863"/>
          <a:stretch>
            <a:fillRect/>
          </a:stretch>
        </p:blipFill>
        <p:spPr bwMode="auto">
          <a:xfrm>
            <a:off x="250825" y="3676650"/>
            <a:ext cx="27749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9"/>
          <p:cNvSpPr>
            <a:spLocks noChangeArrowheads="1"/>
          </p:cNvSpPr>
          <p:nvPr/>
        </p:nvSpPr>
        <p:spPr bwMode="auto">
          <a:xfrm>
            <a:off x="107950" y="885825"/>
            <a:ext cx="34559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10368 photo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sensors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 216 strings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subarrays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(clusters with 8 strings)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String: 4 sections, 48 photo-sensors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Active depths:  600 – 1300 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To Shore:  4 – 6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Instrumented water volume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V= 1.5 km</a:t>
            </a:r>
            <a:r>
              <a:rPr lang="en-US" sz="16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= 2 km</a:t>
            </a:r>
            <a:r>
              <a:rPr lang="en-US" sz="16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baseline="3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Angular resolution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0.25 degree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Showers: 3.5-5.5 degree</a:t>
            </a: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-36513" y="-26988"/>
            <a:ext cx="9109076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Gigaton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Volume Detector  (Lake Baikal)</a:t>
            </a: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2" name="Группа 13"/>
          <p:cNvGrpSpPr>
            <a:grpSpLocks/>
          </p:cNvGrpSpPr>
          <p:nvPr/>
        </p:nvGrpSpPr>
        <p:grpSpPr bwMode="auto">
          <a:xfrm>
            <a:off x="7272338" y="4652963"/>
            <a:ext cx="1800225" cy="2192337"/>
            <a:chOff x="7087733" y="4602743"/>
            <a:chExt cx="1800200" cy="2191707"/>
          </a:xfrm>
        </p:grpSpPr>
        <p:pic>
          <p:nvPicPr>
            <p:cNvPr id="9240" name="Рисунок 4" descr="OM_vid_subcon.png"/>
            <p:cNvPicPr>
              <a:picLocks noChangeAspect="1"/>
            </p:cNvPicPr>
            <p:nvPr/>
          </p:nvPicPr>
          <p:blipFill>
            <a:blip r:embed="rId5">
              <a:lum bright="-14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2" r="14172"/>
            <a:stretch>
              <a:fillRect/>
            </a:stretch>
          </p:blipFill>
          <p:spPr bwMode="auto">
            <a:xfrm>
              <a:off x="7087733" y="4602743"/>
              <a:ext cx="1800200" cy="188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Прямоугольник 12"/>
            <p:cNvSpPr>
              <a:spLocks noChangeArrowheads="1"/>
            </p:cNvSpPr>
            <p:nvPr/>
          </p:nvSpPr>
          <p:spPr bwMode="auto">
            <a:xfrm>
              <a:off x="7298549" y="6486673"/>
              <a:ext cx="14093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Optical module</a:t>
              </a:r>
              <a:endParaRPr lang="ru-RU" sz="140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9223" name="Группа 15"/>
          <p:cNvGrpSpPr>
            <a:grpSpLocks/>
          </p:cNvGrpSpPr>
          <p:nvPr/>
        </p:nvGrpSpPr>
        <p:grpSpPr bwMode="auto">
          <a:xfrm>
            <a:off x="7596188" y="549275"/>
            <a:ext cx="1292225" cy="3994150"/>
            <a:chOff x="7641507" y="277497"/>
            <a:chExt cx="1292202" cy="3994169"/>
          </a:xfrm>
        </p:grpSpPr>
        <p:pic>
          <p:nvPicPr>
            <p:cNvPr id="923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507" y="277497"/>
              <a:ext cx="1023614" cy="3994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9" name="Прямоугольник 14"/>
            <p:cNvSpPr>
              <a:spLocks noChangeArrowheads="1"/>
            </p:cNvSpPr>
            <p:nvPr/>
          </p:nvSpPr>
          <p:spPr bwMode="auto">
            <a:xfrm rot="-5400000">
              <a:off x="7569393" y="2319345"/>
              <a:ext cx="24208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Section:  basic detection unit</a:t>
              </a:r>
              <a:endParaRPr lang="ru-RU" sz="1400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9224" name="Группа 22"/>
          <p:cNvGrpSpPr>
            <a:grpSpLocks/>
          </p:cNvGrpSpPr>
          <p:nvPr/>
        </p:nvGrpSpPr>
        <p:grpSpPr bwMode="auto">
          <a:xfrm>
            <a:off x="4918075" y="3644900"/>
            <a:ext cx="2170113" cy="2222500"/>
            <a:chOff x="4918570" y="3470896"/>
            <a:chExt cx="2169165" cy="2178101"/>
          </a:xfrm>
        </p:grpSpPr>
        <p:grpSp>
          <p:nvGrpSpPr>
            <p:cNvPr id="9231" name="Группа 17"/>
            <p:cNvGrpSpPr>
              <a:grpSpLocks/>
            </p:cNvGrpSpPr>
            <p:nvPr/>
          </p:nvGrpSpPr>
          <p:grpSpPr bwMode="auto">
            <a:xfrm>
              <a:off x="4918570" y="3470896"/>
              <a:ext cx="2169164" cy="2178101"/>
              <a:chOff x="4918569" y="3630466"/>
              <a:chExt cx="2199005" cy="2121847"/>
            </a:xfrm>
          </p:grpSpPr>
          <p:pic>
            <p:nvPicPr>
              <p:cNvPr id="9236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45" t="32967" r="6326" b="6589"/>
              <a:stretch>
                <a:fillRect/>
              </a:stretch>
            </p:blipFill>
            <p:spPr bwMode="auto">
              <a:xfrm>
                <a:off x="4918569" y="3630466"/>
                <a:ext cx="2199005" cy="2121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Семиугольник 16"/>
              <p:cNvSpPr/>
              <p:nvPr/>
            </p:nvSpPr>
            <p:spPr>
              <a:xfrm rot="21215011">
                <a:off x="5684280" y="4646540"/>
                <a:ext cx="961964" cy="946480"/>
              </a:xfrm>
              <a:prstGeom prst="heptagon">
                <a:avLst/>
              </a:prstGeom>
              <a:solidFill>
                <a:schemeClr val="accent1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Прямоугольник с одним скругленным углом 18"/>
            <p:cNvSpPr/>
            <p:nvPr/>
          </p:nvSpPr>
          <p:spPr>
            <a:xfrm>
              <a:off x="4918570" y="5301327"/>
              <a:ext cx="661699" cy="287344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с одним скругленным углом 19"/>
            <p:cNvSpPr/>
            <p:nvPr/>
          </p:nvSpPr>
          <p:spPr>
            <a:xfrm>
              <a:off x="5004258" y="4488508"/>
              <a:ext cx="415743" cy="596914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с одним скругленным углом 20"/>
            <p:cNvSpPr/>
            <p:nvPr/>
          </p:nvSpPr>
          <p:spPr>
            <a:xfrm>
              <a:off x="6148346" y="3494710"/>
              <a:ext cx="939389" cy="72709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с одним скругленным углом 21"/>
            <p:cNvSpPr/>
            <p:nvPr/>
          </p:nvSpPr>
          <p:spPr>
            <a:xfrm>
              <a:off x="5796075" y="3470896"/>
              <a:ext cx="661698" cy="287345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9225" name="Прямоугольник 23"/>
          <p:cNvSpPr>
            <a:spLocks noChangeArrowheads="1"/>
          </p:cNvSpPr>
          <p:nvPr/>
        </p:nvSpPr>
        <p:spPr bwMode="auto">
          <a:xfrm>
            <a:off x="3059113" y="5826125"/>
            <a:ext cx="1233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GVD array</a:t>
            </a:r>
            <a:endParaRPr lang="ru-RU" sz="160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918075" y="5146675"/>
            <a:ext cx="590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7" name="Группа 29"/>
          <p:cNvGrpSpPr>
            <a:grpSpLocks/>
          </p:cNvGrpSpPr>
          <p:nvPr/>
        </p:nvGrpSpPr>
        <p:grpSpPr bwMode="auto">
          <a:xfrm>
            <a:off x="4787900" y="5854700"/>
            <a:ext cx="2270125" cy="814388"/>
            <a:chOff x="4590567" y="5936401"/>
            <a:chExt cx="2269938" cy="814258"/>
          </a:xfrm>
        </p:grpSpPr>
        <p:sp>
          <p:nvSpPr>
            <p:cNvPr id="9228" name="Прямоугольник 26"/>
            <p:cNvSpPr>
              <a:spLocks noChangeArrowheads="1"/>
            </p:cNvSpPr>
            <p:nvPr/>
          </p:nvSpPr>
          <p:spPr bwMode="auto">
            <a:xfrm>
              <a:off x="4590567" y="5936401"/>
              <a:ext cx="22172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en-US" sz="1400" b="1" baseline="30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GVD cluster: 8 strings</a:t>
              </a:r>
              <a:endParaRPr lang="ru-RU" sz="1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29" name="Прямоугольник 27"/>
            <p:cNvSpPr>
              <a:spLocks noChangeArrowheads="1"/>
            </p:cNvSpPr>
            <p:nvPr/>
          </p:nvSpPr>
          <p:spPr bwMode="auto">
            <a:xfrm>
              <a:off x="4960626" y="6227439"/>
              <a:ext cx="18998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Installed strings and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cable stations</a:t>
              </a:r>
              <a:endParaRPr lang="ru-RU" sz="1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715970" y="6245915"/>
              <a:ext cx="287313" cy="2904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6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59"/>
          <p:cNvSpPr>
            <a:spLocks noChangeArrowheads="1"/>
          </p:cNvSpPr>
          <p:nvPr/>
        </p:nvSpPr>
        <p:spPr bwMode="auto">
          <a:xfrm>
            <a:off x="712071" y="44624"/>
            <a:ext cx="38908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</a:rPr>
              <a:t>GVD Performance</a:t>
            </a:r>
            <a:endParaRPr lang="en-GB" sz="3600" b="1" u="sng" dirty="0">
              <a:latin typeface="Times New Roman" pitchFamily="18" charset="0"/>
            </a:endParaRPr>
          </a:p>
        </p:txBody>
      </p:sp>
      <p:sp>
        <p:nvSpPr>
          <p:cNvPr id="4" name="Прямоугольник 458"/>
          <p:cNvSpPr>
            <a:spLocks noChangeArrowheads="1"/>
          </p:cNvSpPr>
          <p:nvPr/>
        </p:nvSpPr>
        <p:spPr bwMode="auto">
          <a:xfrm>
            <a:off x="107950" y="404664"/>
            <a:ext cx="5400675" cy="149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endParaRPr lang="en-GB" b="1" dirty="0">
              <a:solidFill>
                <a:srgbClr val="7030A0"/>
              </a:solidFill>
              <a:latin typeface="Perpetua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400" b="1" u="sng" dirty="0">
                <a:solidFill>
                  <a:srgbClr val="7030A0"/>
                </a:solidFill>
                <a:latin typeface="Perpetua"/>
              </a:rPr>
              <a:t>Cascades</a:t>
            </a:r>
            <a:r>
              <a:rPr lang="en-GB" sz="2400" b="1" dirty="0" smtClean="0">
                <a:solidFill>
                  <a:srgbClr val="7030A0"/>
                </a:solidFill>
                <a:latin typeface="Perpetua"/>
              </a:rPr>
              <a:t>: </a:t>
            </a:r>
            <a:r>
              <a:rPr lang="en-GB" sz="2400" b="1" dirty="0" smtClean="0">
                <a:latin typeface="Times New Roman" pitchFamily="18" charset="0"/>
              </a:rPr>
              <a:t>(E&gt;10 </a:t>
            </a:r>
            <a:r>
              <a:rPr lang="en-GB" sz="2400" b="1" dirty="0" err="1">
                <a:latin typeface="Times New Roman" pitchFamily="18" charset="0"/>
              </a:rPr>
              <a:t>TeV</a:t>
            </a:r>
            <a:r>
              <a:rPr lang="en-GB" sz="2400" b="1" dirty="0" smtClean="0">
                <a:latin typeface="Times New Roman" pitchFamily="18" charset="0"/>
              </a:rPr>
              <a:t>):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GB" sz="24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eff</a:t>
            </a:r>
            <a:r>
              <a:rPr lang="en-GB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~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0.4</a:t>
            </a:r>
            <a:r>
              <a:rPr lang="en-GB" sz="2400" b="1" dirty="0" smtClean="0">
                <a:solidFill>
                  <a:srgbClr val="FF0000"/>
                </a:solidFill>
                <a:latin typeface="Perpetua"/>
              </a:rPr>
              <a:t>–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2.4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km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endParaRPr lang="en-GB" sz="2000" b="1" baseline="300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endParaRPr lang="en-GB" b="1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528392" cy="2202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15" y="1340768"/>
            <a:ext cx="3051387" cy="2379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38175" y="476672"/>
            <a:ext cx="283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400" b="1" u="sng" dirty="0" err="1" smtClean="0">
                <a:solidFill>
                  <a:srgbClr val="7030A0"/>
                </a:solidFill>
                <a:latin typeface="Perpetua"/>
              </a:rPr>
              <a:t>Muons</a:t>
            </a:r>
            <a:r>
              <a:rPr lang="en-GB" sz="2400" b="1" u="sng" dirty="0">
                <a:solidFill>
                  <a:srgbClr val="7030A0"/>
                </a:solidFill>
                <a:latin typeface="Perpetua"/>
              </a:rPr>
              <a:t>:</a:t>
            </a:r>
            <a:r>
              <a:rPr lang="en-GB" sz="2400" b="1" dirty="0">
                <a:solidFill>
                  <a:srgbClr val="000000"/>
                </a:solidFill>
                <a:latin typeface="Perpetu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(E&gt;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TeV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):     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GB" sz="2400" b="1" baseline="-25000" dirty="0" err="1">
                <a:solidFill>
                  <a:srgbClr val="FF0000"/>
                </a:solidFill>
                <a:latin typeface="Times New Roman" pitchFamily="18" charset="0"/>
              </a:rPr>
              <a:t>eff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 ~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0.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GB" sz="2400" b="1" dirty="0" smtClean="0">
                <a:solidFill>
                  <a:srgbClr val="FF0000"/>
                </a:solidFill>
                <a:latin typeface="Perpetua"/>
              </a:rPr>
              <a:t>–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1.8 km</a:t>
            </a:r>
            <a:r>
              <a:rPr lang="en-GB" sz="24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GB" sz="2400" b="1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999873"/>
            <a:ext cx="825867" cy="24622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10368 OMs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39752" y="2348880"/>
            <a:ext cx="755335" cy="24622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2304 OMs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1886635"/>
            <a:ext cx="825867" cy="24622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10368 OMs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2318683"/>
            <a:ext cx="755335" cy="24622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2304 OMs</a:t>
            </a:r>
            <a:endParaRPr lang="ru-RU" sz="1000" dirty="0"/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52" y="4293096"/>
            <a:ext cx="3647444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3789040"/>
            <a:ext cx="3924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Direction resolution -  0.25</a:t>
            </a:r>
            <a:r>
              <a:rPr lang="en-US" sz="2400" baseline="30000" dirty="0" smtClean="0">
                <a:solidFill>
                  <a:srgbClr val="FF0000"/>
                </a:solidFill>
              </a:rPr>
              <a:t>o</a:t>
            </a:r>
            <a:endParaRPr lang="ru-RU" sz="2400" baseline="30000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2" y="4235896"/>
            <a:ext cx="2987452" cy="26221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5496" y="3717032"/>
            <a:ext cx="437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Direction resolution: 3.5</a:t>
            </a:r>
            <a:r>
              <a:rPr lang="en-US" sz="2400" baseline="30000" dirty="0" smtClean="0">
                <a:solidFill>
                  <a:srgbClr val="FF0000"/>
                </a:solidFill>
              </a:rPr>
              <a:t>o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.5</a:t>
            </a:r>
            <a:r>
              <a:rPr lang="en-US" sz="2400" baseline="30000" dirty="0" smtClean="0">
                <a:solidFill>
                  <a:srgbClr val="FF0000"/>
                </a:solidFill>
              </a:rPr>
              <a:t>o</a:t>
            </a:r>
            <a:endParaRPr lang="ru-RU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323850" y="908720"/>
            <a:ext cx="8595518" cy="2448843"/>
            <a:chOff x="571472" y="1000108"/>
            <a:chExt cx="13438606" cy="3705225"/>
          </a:xfrm>
        </p:grpSpPr>
        <p:pic>
          <p:nvPicPr>
            <p:cNvPr id="3" name="Рисунок 1" descr="OM_1.jpg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1071546"/>
              <a:ext cx="3429000" cy="363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Соединительная линия уступом 3"/>
            <p:cNvCxnSpPr/>
            <p:nvPr/>
          </p:nvCxnSpPr>
          <p:spPr>
            <a:xfrm flipV="1">
              <a:off x="2143992" y="1870274"/>
              <a:ext cx="1987564" cy="201594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Соединительная линия уступом 4"/>
            <p:cNvCxnSpPr/>
            <p:nvPr/>
          </p:nvCxnSpPr>
          <p:spPr>
            <a:xfrm flipV="1">
              <a:off x="2213597" y="2898653"/>
              <a:ext cx="1992718" cy="316424"/>
            </a:xfrm>
            <a:prstGeom prst="bentConnector3">
              <a:avLst>
                <a:gd name="adj1" fmla="val 84396"/>
              </a:avLst>
            </a:prstGeom>
            <a:ln w="127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Соединительная линия уступом 5"/>
            <p:cNvCxnSpPr/>
            <p:nvPr/>
          </p:nvCxnSpPr>
          <p:spPr>
            <a:xfrm flipV="1">
              <a:off x="3499969" y="2503122"/>
              <a:ext cx="631587" cy="497603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Соединительная линия уступом 6"/>
            <p:cNvCxnSpPr/>
            <p:nvPr/>
          </p:nvCxnSpPr>
          <p:spPr>
            <a:xfrm flipV="1">
              <a:off x="2285778" y="3291631"/>
              <a:ext cx="1845778" cy="923754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Соединительная линия уступом 7"/>
            <p:cNvCxnSpPr/>
            <p:nvPr/>
          </p:nvCxnSpPr>
          <p:spPr>
            <a:xfrm flipV="1">
              <a:off x="2785891" y="1553850"/>
              <a:ext cx="1345665" cy="17863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4205506" y="1000108"/>
              <a:ext cx="187944" cy="40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37"/>
            <p:cNvSpPr txBox="1">
              <a:spLocks noChangeArrowheads="1"/>
            </p:cNvSpPr>
            <p:nvPr/>
          </p:nvSpPr>
          <p:spPr bwMode="auto">
            <a:xfrm>
              <a:off x="4079548" y="1231685"/>
              <a:ext cx="6961401" cy="51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Glass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pressure-resistant sphere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VITROVEX (17”)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38"/>
            <p:cNvSpPr txBox="1">
              <a:spLocks noChangeArrowheads="1"/>
            </p:cNvSpPr>
            <p:nvPr/>
          </p:nvSpPr>
          <p:spPr bwMode="auto">
            <a:xfrm>
              <a:off x="4079548" y="1579048"/>
              <a:ext cx="9930530" cy="51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OM electronics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: amplifier, HV DC-DC, RS485 controller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079548" y="2273779"/>
              <a:ext cx="6188583" cy="54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Mu-metal cage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41"/>
            <p:cNvSpPr txBox="1">
              <a:spLocks noChangeArrowheads="1"/>
            </p:cNvSpPr>
            <p:nvPr/>
          </p:nvSpPr>
          <p:spPr bwMode="auto">
            <a:xfrm>
              <a:off x="4079548" y="2655693"/>
              <a:ext cx="8220747" cy="51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PMT   R7081HQE : </a:t>
              </a:r>
              <a:r>
                <a:rPr lang="en-US" sz="1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D=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10”, ~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0.3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5QE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42"/>
            <p:cNvSpPr txBox="1">
              <a:spLocks noChangeArrowheads="1"/>
            </p:cNvSpPr>
            <p:nvPr/>
          </p:nvSpPr>
          <p:spPr bwMode="auto">
            <a:xfrm>
              <a:off x="4079548" y="3003058"/>
              <a:ext cx="4377792" cy="54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Elastic gel  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97"/>
            <p:cNvSpPr txBox="1">
              <a:spLocks noChangeArrowheads="1"/>
            </p:cNvSpPr>
            <p:nvPr/>
          </p:nvSpPr>
          <p:spPr bwMode="auto">
            <a:xfrm>
              <a:off x="4079548" y="1926414"/>
              <a:ext cx="9345851" cy="54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2 on-board LED flashers: 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1…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1600" baseline="3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pe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, 430 nm</a:t>
              </a:r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, 5 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ns</a:t>
              </a: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Соединительная линия уступом 15"/>
            <p:cNvCxnSpPr/>
            <p:nvPr/>
          </p:nvCxnSpPr>
          <p:spPr>
            <a:xfrm flipV="1">
              <a:off x="2858072" y="2186698"/>
              <a:ext cx="1273484" cy="742577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786063" y="214313"/>
            <a:ext cx="3496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Optical module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58" y="3739852"/>
            <a:ext cx="4549354" cy="29295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24292" y="3244914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Angular sensitivity  </a:t>
            </a:r>
            <a:endParaRPr lang="ru-RU" sz="2000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4" y="3789040"/>
            <a:ext cx="3967712" cy="29757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15543" y="3429000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Quantum efficiency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2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143000" y="4429125"/>
            <a:ext cx="7715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latin typeface="Perpetua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Nominal PMT gain 1</a:t>
            </a:r>
            <a:r>
              <a:rPr lang="en-GB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(PMT voltage 1250 – 1650 V)</a:t>
            </a:r>
            <a:endParaRPr lang="en-GB" baseline="30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Amplifier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Pulse width ~20 ns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ADC: 12 bit 200 MHz  FADC (5 ns time bin);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Waveform information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programmable interval (up to 30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mks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Linearity range: 1 ─ 100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p.e.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5603" name="Прямоугольник 11"/>
          <p:cNvSpPr>
            <a:spLocks noChangeArrowheads="1"/>
          </p:cNvSpPr>
          <p:nvPr/>
        </p:nvSpPr>
        <p:spPr bwMode="auto">
          <a:xfrm>
            <a:off x="2428875" y="214313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Perpetua" pitchFamily="18" charset="0"/>
              </a:rPr>
              <a:t>Measuring</a:t>
            </a:r>
            <a:r>
              <a:rPr lang="en-US" sz="2400" b="1">
                <a:latin typeface="Perpetua" pitchFamily="18" charset="0"/>
              </a:rPr>
              <a:t> </a:t>
            </a:r>
            <a:r>
              <a:rPr lang="en-US" sz="2800" b="1">
                <a:latin typeface="Perpetua" pitchFamily="18" charset="0"/>
              </a:rPr>
              <a:t>channel</a:t>
            </a:r>
            <a:endParaRPr lang="en-GB" sz="2800" b="1">
              <a:latin typeface="Perpetua" pitchFamily="18" charset="0"/>
            </a:endParaRPr>
          </a:p>
        </p:txBody>
      </p:sp>
      <p:grpSp>
        <p:nvGrpSpPr>
          <p:cNvPr id="25604" name="Группа 35"/>
          <p:cNvGrpSpPr>
            <a:grpSpLocks/>
          </p:cNvGrpSpPr>
          <p:nvPr/>
        </p:nvGrpSpPr>
        <p:grpSpPr bwMode="auto">
          <a:xfrm>
            <a:off x="682625" y="2143125"/>
            <a:ext cx="7818438" cy="2357438"/>
            <a:chOff x="2731843" y="2428869"/>
            <a:chExt cx="6197846" cy="2214575"/>
          </a:xfrm>
        </p:grpSpPr>
        <p:grpSp>
          <p:nvGrpSpPr>
            <p:cNvPr id="25621" name="Группа 11"/>
            <p:cNvGrpSpPr>
              <a:grpSpLocks/>
            </p:cNvGrpSpPr>
            <p:nvPr/>
          </p:nvGrpSpPr>
          <p:grpSpPr bwMode="auto">
            <a:xfrm>
              <a:off x="2786050" y="2618681"/>
              <a:ext cx="6143639" cy="2024763"/>
              <a:chOff x="500034" y="3702502"/>
              <a:chExt cx="7143800" cy="1012381"/>
            </a:xfrm>
          </p:grpSpPr>
          <p:pic>
            <p:nvPicPr>
              <p:cNvPr id="2562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34" y="3702502"/>
                <a:ext cx="7143800" cy="1012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5" name="Прямоугольник 8"/>
              <p:cNvSpPr>
                <a:spLocks noChangeArrowheads="1"/>
              </p:cNvSpPr>
              <p:nvPr/>
            </p:nvSpPr>
            <p:spPr bwMode="auto">
              <a:xfrm>
                <a:off x="1670807" y="4214818"/>
                <a:ext cx="261612" cy="192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b="1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357890" y="4287024"/>
              <a:ext cx="1500067" cy="307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Time, 5 ns</a:t>
              </a:r>
              <a:endParaRPr lang="ru-RU" sz="1400" b="1" dirty="0"/>
            </a:p>
          </p:txBody>
        </p:sp>
        <p:sp>
          <p:nvSpPr>
            <p:cNvPr id="25623" name="TextBox 34"/>
            <p:cNvSpPr txBox="1">
              <a:spLocks noChangeArrowheads="1"/>
            </p:cNvSpPr>
            <p:nvPr/>
          </p:nvSpPr>
          <p:spPr bwMode="auto">
            <a:xfrm rot="-5400000">
              <a:off x="2352593" y="2808119"/>
              <a:ext cx="10662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A, mV</a:t>
              </a:r>
              <a:endParaRPr lang="ru-RU" sz="1400" b="1"/>
            </a:p>
          </p:txBody>
        </p:sp>
      </p:grpSp>
      <p:grpSp>
        <p:nvGrpSpPr>
          <p:cNvPr id="25605" name="Группа 31"/>
          <p:cNvGrpSpPr>
            <a:grpSpLocks/>
          </p:cNvGrpSpPr>
          <p:nvPr/>
        </p:nvGrpSpPr>
        <p:grpSpPr bwMode="auto">
          <a:xfrm>
            <a:off x="1071563" y="785813"/>
            <a:ext cx="6786562" cy="1441450"/>
            <a:chOff x="1142976" y="785794"/>
            <a:chExt cx="6786610" cy="1440902"/>
          </a:xfrm>
        </p:grpSpPr>
        <p:grpSp>
          <p:nvGrpSpPr>
            <p:cNvPr id="25607" name="Группа 23"/>
            <p:cNvGrpSpPr>
              <a:grpSpLocks/>
            </p:cNvGrpSpPr>
            <p:nvPr/>
          </p:nvGrpSpPr>
          <p:grpSpPr bwMode="auto">
            <a:xfrm>
              <a:off x="1285896" y="857250"/>
              <a:ext cx="6357938" cy="1160463"/>
              <a:chOff x="426583" y="786284"/>
              <a:chExt cx="4859834" cy="785616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426549" y="786253"/>
                <a:ext cx="714722" cy="78531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FFFF00"/>
                    </a:solidFill>
                  </a:rPr>
                  <a:t>PMT</a:t>
                </a:r>
                <a:endParaRPr lang="ru-RU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072105" y="1000040"/>
                <a:ext cx="283947" cy="35666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4" name="Прямая соединительная линия 23"/>
              <p:cNvCxnSpPr>
                <a:endCxn id="25" idx="1"/>
              </p:cNvCxnSpPr>
              <p:nvPr/>
            </p:nvCxnSpPr>
            <p:spPr>
              <a:xfrm>
                <a:off x="1356052" y="1211678"/>
                <a:ext cx="144400" cy="6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24"/>
              <p:cNvSpPr/>
              <p:nvPr/>
            </p:nvSpPr>
            <p:spPr>
              <a:xfrm>
                <a:off x="1500452" y="1070944"/>
                <a:ext cx="891886" cy="295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Amplifier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Прямая соединительная линия 25"/>
              <p:cNvCxnSpPr>
                <a:stCxn id="25" idx="3"/>
                <a:endCxn id="27" idx="1"/>
              </p:cNvCxnSpPr>
              <p:nvPr/>
            </p:nvCxnSpPr>
            <p:spPr>
              <a:xfrm flipV="1">
                <a:off x="2392339" y="1213826"/>
                <a:ext cx="1965789" cy="42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Прямоугольник 26"/>
              <p:cNvSpPr/>
              <p:nvPr/>
            </p:nvSpPr>
            <p:spPr>
              <a:xfrm>
                <a:off x="4358128" y="1070944"/>
                <a:ext cx="928289" cy="285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FADC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20" name="TextBox 21"/>
              <p:cNvSpPr txBox="1">
                <a:spLocks noChangeArrowheads="1"/>
              </p:cNvSpPr>
              <p:nvPr/>
            </p:nvSpPr>
            <p:spPr bwMode="auto">
              <a:xfrm>
                <a:off x="2811282" y="997144"/>
                <a:ext cx="1874493" cy="220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Perpetua" pitchFamily="18" charset="0"/>
                  </a:rPr>
                  <a:t> </a:t>
                </a: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90 m coax.cable</a:t>
                </a:r>
                <a:endParaRPr lang="ru-RU" sz="1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608" name="Группа 29"/>
            <p:cNvGrpSpPr>
              <a:grpSpLocks/>
            </p:cNvGrpSpPr>
            <p:nvPr/>
          </p:nvGrpSpPr>
          <p:grpSpPr bwMode="auto">
            <a:xfrm>
              <a:off x="1142976" y="785794"/>
              <a:ext cx="2857520" cy="1369464"/>
              <a:chOff x="1142976" y="785794"/>
              <a:chExt cx="2857520" cy="136946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142976" y="785794"/>
                <a:ext cx="2857520" cy="13567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613" name="TextBox 20"/>
              <p:cNvSpPr txBox="1">
                <a:spLocks noChangeArrowheads="1"/>
              </p:cNvSpPr>
              <p:nvPr/>
            </p:nvSpPr>
            <p:spPr bwMode="auto">
              <a:xfrm>
                <a:off x="2357422" y="1785926"/>
                <a:ext cx="16430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Optical module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609" name="Группа 30"/>
            <p:cNvGrpSpPr>
              <a:grpSpLocks/>
            </p:cNvGrpSpPr>
            <p:nvPr/>
          </p:nvGrpSpPr>
          <p:grpSpPr bwMode="auto">
            <a:xfrm>
              <a:off x="6286512" y="857232"/>
              <a:ext cx="1643074" cy="1369464"/>
              <a:chOff x="6286512" y="857232"/>
              <a:chExt cx="1643074" cy="1369464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6286512" y="857204"/>
                <a:ext cx="1643074" cy="13567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611" name="TextBox 28"/>
              <p:cNvSpPr txBox="1">
                <a:spLocks noChangeArrowheads="1"/>
              </p:cNvSpPr>
              <p:nvPr/>
            </p:nvSpPr>
            <p:spPr bwMode="auto">
              <a:xfrm>
                <a:off x="6286512" y="1857364"/>
                <a:ext cx="16430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Central module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6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6" y="1579968"/>
            <a:ext cx="3218688" cy="4514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8157" y="44624"/>
            <a:ext cx="6223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Triggering and Data Transmission</a:t>
            </a:r>
            <a:endParaRPr lang="ru-RU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69900" y="1115452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04344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ru-RU" dirty="0"/>
          </a:p>
        </p:txBody>
      </p:sp>
      <p:pic>
        <p:nvPicPr>
          <p:cNvPr id="7" name="Рисунок 25" descr="String_20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6" y="1713632"/>
            <a:ext cx="674688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2987824" y="3284984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12787" y="1988840"/>
            <a:ext cx="1540509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059832" y="4941168"/>
            <a:ext cx="93610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93" y="1579968"/>
            <a:ext cx="3258312" cy="4666488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995936" y="2204864"/>
            <a:ext cx="108012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 rot="-2625966">
            <a:off x="95250" y="1895475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2008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284663" y="765175"/>
            <a:ext cx="4535487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Prototyping &amp; Construction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 rot="-1979729">
            <a:off x="4113213" y="1900238"/>
            <a:ext cx="68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2011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40200" y="2463800"/>
            <a:ext cx="0" cy="158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9"/>
          <p:cNvSpPr txBox="1">
            <a:spLocks noChangeArrowheads="1"/>
          </p:cNvSpPr>
          <p:nvPr/>
        </p:nvSpPr>
        <p:spPr bwMode="auto">
          <a:xfrm rot="-1937971">
            <a:off x="7640280" y="1919565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 rot="-1956372">
            <a:off x="8510230" y="1910834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2020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3960813" cy="433965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200" b="1" u="sng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Design</a:t>
            </a:r>
            <a:r>
              <a:rPr lang="ru-RU" b="1" u="sng" dirty="0" smtClean="0">
                <a:solidFill>
                  <a:srgbClr val="FF0000"/>
                </a:solidFill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</a:rPr>
              <a:t>production and long-term in-situ tests of key elements and systems of GVD:</a:t>
            </a: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Optical Modules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FADC-readout system</a:t>
            </a:r>
            <a:endParaRPr lang="en-US" dirty="0" smtClean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Section Trigger Logics</a:t>
            </a:r>
            <a:endParaRPr lang="en-US" dirty="0" smtClean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Calibration system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Data </a:t>
            </a:r>
            <a:r>
              <a:rPr lang="en-US" dirty="0" smtClean="0">
                <a:solidFill>
                  <a:srgbClr val="000000"/>
                </a:solidFill>
              </a:rPr>
              <a:t>Transmission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 Trigger System, DAQ</a:t>
            </a:r>
            <a:endParaRPr lang="en-US" dirty="0" smtClean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Data Transport to </a:t>
            </a:r>
            <a:r>
              <a:rPr lang="en-US" dirty="0" smtClean="0">
                <a:solidFill>
                  <a:srgbClr val="000000"/>
                </a:solidFill>
              </a:rPr>
              <a:t>Shore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4284663" y="2420938"/>
            <a:ext cx="3705225" cy="4401205"/>
          </a:xfrm>
          <a:prstGeom prst="rect">
            <a:avLst/>
          </a:prstGeom>
          <a:solidFill>
            <a:srgbClr val="CCFF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   </a:t>
            </a:r>
            <a:endParaRPr lang="ru-RU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Engineering Arrays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eaLnBrk="1" hangingPunct="1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442" name="TextBox 6"/>
          <p:cNvSpPr txBox="1">
            <a:spLocks noChangeArrowheads="1"/>
          </p:cNvSpPr>
          <p:nvPr/>
        </p:nvSpPr>
        <p:spPr bwMode="auto">
          <a:xfrm rot="-1979729">
            <a:off x="5494338" y="18986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201</a:t>
            </a: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43" name="TextBox 6"/>
          <p:cNvSpPr txBox="1">
            <a:spLocks noChangeArrowheads="1"/>
          </p:cNvSpPr>
          <p:nvPr/>
        </p:nvSpPr>
        <p:spPr bwMode="auto">
          <a:xfrm rot="-1979729">
            <a:off x="6345238" y="1906588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201</a:t>
            </a: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86300" y="2424113"/>
            <a:ext cx="0" cy="431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86300" y="6734175"/>
            <a:ext cx="1757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24"/>
          <p:cNvSpPr txBox="1">
            <a:spLocks noChangeArrowheads="1"/>
          </p:cNvSpPr>
          <p:nvPr/>
        </p:nvSpPr>
        <p:spPr bwMode="auto">
          <a:xfrm>
            <a:off x="4716463" y="5786438"/>
            <a:ext cx="27879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-strings array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(24 ОМ</a:t>
            </a:r>
            <a:r>
              <a:rPr lang="ru-RU" sz="1400" b="1" dirty="0" smtClean="0">
                <a:solidFill>
                  <a:srgbClr val="FF0000"/>
                </a:solidFill>
              </a:rPr>
              <a:t>)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  <a:endParaRPr lang="ru-RU" sz="1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b="1" dirty="0" smtClean="0">
                <a:solidFill>
                  <a:srgbClr val="FF0000"/>
                </a:solidFill>
              </a:rPr>
              <a:t>Optical-electric cable to shore.</a:t>
            </a:r>
            <a:endParaRPr lang="ru-RU" sz="1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b="1" dirty="0" smtClean="0">
                <a:solidFill>
                  <a:srgbClr val="FF0000"/>
                </a:solidFill>
              </a:rPr>
              <a:t>Cluster DAQ-</a:t>
            </a:r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en-US" sz="1400" b="1" dirty="0" smtClean="0">
                <a:solidFill>
                  <a:srgbClr val="FF0000"/>
                </a:solidFill>
              </a:rPr>
              <a:t>enter.</a:t>
            </a:r>
            <a:endParaRPr lang="ru-RU" sz="1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400" b="1" dirty="0" smtClean="0">
                <a:solidFill>
                  <a:srgbClr val="FF0000"/>
                </a:solidFill>
              </a:rPr>
              <a:t>Shore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station.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843588" y="2424113"/>
            <a:ext cx="0" cy="3362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43588" y="5761038"/>
            <a:ext cx="1595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31"/>
          <p:cNvSpPr txBox="1">
            <a:spLocks noChangeArrowheads="1"/>
          </p:cNvSpPr>
          <p:nvPr/>
        </p:nvSpPr>
        <p:spPr bwMode="auto">
          <a:xfrm>
            <a:off x="5724128" y="5013325"/>
            <a:ext cx="2459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-strings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array </a:t>
            </a:r>
            <a:r>
              <a:rPr lang="ru-RU" sz="1400" b="1" dirty="0" smtClean="0">
                <a:solidFill>
                  <a:srgbClr val="FF0000"/>
                </a:solidFill>
              </a:rPr>
              <a:t>(36 ОМ</a:t>
            </a:r>
            <a:r>
              <a:rPr lang="en-US" sz="1400" b="1" dirty="0" smtClean="0">
                <a:solidFill>
                  <a:srgbClr val="FF0000"/>
                </a:solidFill>
              </a:rPr>
              <a:t>s</a:t>
            </a:r>
            <a:r>
              <a:rPr lang="ru-RU" sz="1400" b="1" dirty="0" smtClean="0">
                <a:solidFill>
                  <a:srgbClr val="FF0000"/>
                </a:solidFill>
              </a:rPr>
              <a:t>)</a:t>
            </a:r>
            <a:r>
              <a:rPr lang="en-US" sz="1400" b="1" dirty="0" smtClean="0">
                <a:solidFill>
                  <a:srgbClr val="FF0000"/>
                </a:solidFill>
              </a:rPr>
              <a:t>,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endParaRPr lang="ru-RU" sz="14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sz="1400" b="1" dirty="0">
                <a:solidFill>
                  <a:srgbClr val="FF0000"/>
                </a:solidFill>
              </a:rPr>
              <a:t>1 </a:t>
            </a:r>
            <a:r>
              <a:rPr lang="en-US" sz="1400" b="1" dirty="0" smtClean="0">
                <a:solidFill>
                  <a:srgbClr val="FF0000"/>
                </a:solidFill>
              </a:rPr>
              <a:t>full-scale string </a:t>
            </a:r>
            <a:r>
              <a:rPr lang="ru-RU" sz="1400" b="1" dirty="0" smtClean="0">
                <a:solidFill>
                  <a:srgbClr val="FF0000"/>
                </a:solidFill>
              </a:rPr>
              <a:t>(24 ОМ</a:t>
            </a:r>
            <a:r>
              <a:rPr lang="en-US" sz="1400" b="1" dirty="0" smtClean="0">
                <a:solidFill>
                  <a:srgbClr val="FF0000"/>
                </a:solidFill>
              </a:rPr>
              <a:t>s</a:t>
            </a:r>
            <a:r>
              <a:rPr lang="ru-RU" sz="1400" b="1" dirty="0" smtClean="0">
                <a:solidFill>
                  <a:srgbClr val="FF0000"/>
                </a:solidFill>
              </a:rPr>
              <a:t>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810375" y="2424113"/>
            <a:ext cx="0" cy="2444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810375" y="4868863"/>
            <a:ext cx="1218009" cy="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1"/>
          <p:cNvSpPr txBox="1">
            <a:spLocks noChangeArrowheads="1"/>
          </p:cNvSpPr>
          <p:nvPr/>
        </p:nvSpPr>
        <p:spPr bwMode="auto">
          <a:xfrm>
            <a:off x="6804025" y="4346575"/>
            <a:ext cx="1247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FF0000"/>
                </a:solidFill>
              </a:rPr>
              <a:t>3 </a:t>
            </a:r>
            <a:r>
              <a:rPr lang="en-US" sz="1400" b="1" dirty="0" smtClean="0">
                <a:solidFill>
                  <a:srgbClr val="FF0000"/>
                </a:solidFill>
              </a:rPr>
              <a:t>full strings</a:t>
            </a:r>
            <a:endParaRPr lang="ru-RU" sz="14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(72 ОМ)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013700" y="4048125"/>
            <a:ext cx="102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4" name="TextBox 46"/>
          <p:cNvSpPr txBox="1">
            <a:spLocks noChangeArrowheads="1"/>
          </p:cNvSpPr>
          <p:nvPr/>
        </p:nvSpPr>
        <p:spPr bwMode="auto">
          <a:xfrm>
            <a:off x="8013700" y="3524250"/>
            <a:ext cx="950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Cluster</a:t>
            </a:r>
            <a:endParaRPr lang="ru-RU" sz="1400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sz="1400" b="1" dirty="0" smtClean="0">
                <a:solidFill>
                  <a:srgbClr val="000000"/>
                </a:solidFill>
              </a:rPr>
              <a:t>8 </a:t>
            </a:r>
            <a:r>
              <a:rPr lang="en-US" sz="1400" b="1" dirty="0" smtClean="0">
                <a:solidFill>
                  <a:srgbClr val="000000"/>
                </a:solidFill>
              </a:rPr>
              <a:t>strings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8455" name="TextBox 5"/>
          <p:cNvSpPr txBox="1">
            <a:spLocks noChangeArrowheads="1"/>
          </p:cNvSpPr>
          <p:nvPr/>
        </p:nvSpPr>
        <p:spPr bwMode="auto">
          <a:xfrm>
            <a:off x="6516688" y="1239838"/>
            <a:ext cx="2627312" cy="460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Data Taking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8456" name="TextBox 5"/>
          <p:cNvSpPr txBox="1">
            <a:spLocks noChangeArrowheads="1"/>
          </p:cNvSpPr>
          <p:nvPr/>
        </p:nvSpPr>
        <p:spPr bwMode="auto">
          <a:xfrm>
            <a:off x="323850" y="765175"/>
            <a:ext cx="3960813" cy="46166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Research &amp; Development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" y="1595438"/>
            <a:ext cx="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284663" y="1470025"/>
            <a:ext cx="0" cy="968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21450" y="1595438"/>
            <a:ext cx="0" cy="858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0" name="TextBox 12"/>
          <p:cNvSpPr txBox="1">
            <a:spLocks noChangeArrowheads="1"/>
          </p:cNvSpPr>
          <p:nvPr/>
        </p:nvSpPr>
        <p:spPr bwMode="auto">
          <a:xfrm>
            <a:off x="684213" y="115888"/>
            <a:ext cx="33730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000000"/>
                </a:solidFill>
              </a:rPr>
              <a:t>Project time-line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23850" y="2417763"/>
            <a:ext cx="8712200" cy="3649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2" name="TextBox 20"/>
          <p:cNvSpPr txBox="1">
            <a:spLocks noChangeArrowheads="1"/>
          </p:cNvSpPr>
          <p:nvPr/>
        </p:nvSpPr>
        <p:spPr bwMode="auto">
          <a:xfrm>
            <a:off x="899592" y="1299265"/>
            <a:ext cx="316904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Prototype Strings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 rot="-2625966">
            <a:off x="1323296" y="185852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000000"/>
                </a:solidFill>
              </a:rPr>
              <a:t>200</a:t>
            </a:r>
            <a:r>
              <a:rPr lang="en-US" dirty="0" smtClean="0">
                <a:solidFill>
                  <a:srgbClr val="000000"/>
                </a:solidFill>
              </a:rPr>
              <a:t>9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 rot="-2625966">
            <a:off x="2874592" y="1869665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000000"/>
                </a:solidFill>
              </a:rPr>
              <a:t>20</a:t>
            </a:r>
            <a:r>
              <a:rPr lang="en-US" dirty="0" smtClean="0">
                <a:solidFill>
                  <a:srgbClr val="000000"/>
                </a:solidFill>
              </a:rPr>
              <a:t>10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810375" y="2446754"/>
            <a:ext cx="0" cy="24230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 rot="10800000" flipH="1">
            <a:off x="5796136" y="2492896"/>
            <a:ext cx="54308" cy="21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 flipH="1">
            <a:off x="6791708" y="2495532"/>
            <a:ext cx="54308" cy="21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0800000" flipH="1">
            <a:off x="4644008" y="2492896"/>
            <a:ext cx="54308" cy="21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0800000" flipH="1">
            <a:off x="7974076" y="2492896"/>
            <a:ext cx="54308" cy="21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7835" y="161184"/>
            <a:ext cx="1172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STReport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84663" y="561745"/>
            <a:ext cx="0" cy="9213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63441" y="548680"/>
            <a:ext cx="1846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104" y="179348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http://baikalweb.jinr.ru/GVD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6"/>
          <p:cNvSpPr>
            <a:spLocks noChangeArrowheads="1"/>
          </p:cNvSpPr>
          <p:nvPr/>
        </p:nvSpPr>
        <p:spPr bwMode="auto">
          <a:xfrm>
            <a:off x="323528" y="260648"/>
            <a:ext cx="777686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Perpetua"/>
                <a:cs typeface="Times New Roman" pitchFamily="18" charset="0"/>
              </a:rPr>
              <a:t>        Prototyping Phase</a:t>
            </a:r>
          </a:p>
          <a:p>
            <a:r>
              <a:rPr lang="en-GB" sz="2800" b="1" dirty="0" smtClean="0">
                <a:latin typeface="Perpetua"/>
                <a:cs typeface="Times New Roman" pitchFamily="18" charset="0"/>
              </a:rPr>
              <a:t>Engineering array 2011 - technical </a:t>
            </a:r>
            <a:r>
              <a:rPr lang="en-GB" sz="2800" b="1" dirty="0">
                <a:latin typeface="Perpetua"/>
                <a:cs typeface="Times New Roman" pitchFamily="18" charset="0"/>
              </a:rPr>
              <a:t>design</a:t>
            </a:r>
            <a:endParaRPr lang="ru-RU" sz="2800" dirty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>
            <a:lum bright="-4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0119"/>
            <a:ext cx="3228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671888" y="1479053"/>
            <a:ext cx="5437187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Optical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modules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The OMs house photomultipliers of different types:</a:t>
            </a:r>
          </a:p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16  PMT R7081HQE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(Hamamatsu,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 inch)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 5  PMT R8055         (Hamamatsu,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 inch)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 3  PMT XP1807      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Photonis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12 inch </a:t>
            </a:r>
          </a:p>
          <a:p>
            <a:pPr eaLnBrk="1" hangingPunct="1"/>
            <a:endParaRPr lang="en-US" sz="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Strings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Size reduced section:8 optical modules, CM and SM.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CM (Central module): 2ADC board (8 chan.), Master 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SM (Service module): Control and connection to the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cluster DAQ center.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Acoustic positioning system, 3 modules on  each string.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Cluster DAQ center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Cluster DAQ center provides the string triggering, power supply, and communication to shore.</a:t>
            </a:r>
          </a:p>
          <a:p>
            <a:pPr eaLnBrk="1" hangingPunct="1"/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Communication lines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Connection between the strings and cluster DAQ center: 1.2 km copper cable. Connection to shore – optical cable 6 km.</a:t>
            </a:r>
          </a:p>
          <a:p>
            <a:pPr eaLnBrk="1" hangingPunct="1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326056" y="312738"/>
            <a:ext cx="4671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Perpetua"/>
                <a:cs typeface="Times New Roman" pitchFamily="18" charset="0"/>
              </a:rPr>
              <a:t>Engineering array</a:t>
            </a:r>
            <a:r>
              <a:rPr lang="en-GB" sz="3200" b="1" dirty="0" smtClean="0">
                <a:solidFill>
                  <a:srgbClr val="000000"/>
                </a:solidFill>
                <a:latin typeface="Perpetua"/>
                <a:cs typeface="Times New Roman" pitchFamily="18" charset="0"/>
              </a:rPr>
              <a:t> 2011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07504" y="5049838"/>
            <a:ext cx="9036496" cy="2029851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April 2011, a prototype cluster of GVD was installed in Lake Baikal.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−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 vertical strings with 8 optical modules each.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−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Vertical spacing between OMs is 10 m.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−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Horizontal distance between strings is 40 m.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−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Depths is 1205 – 1275 m.</a:t>
            </a:r>
            <a:endParaRPr lang="en-GB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1512" name="Группа 32"/>
          <p:cNvGrpSpPr>
            <a:grpSpLocks/>
          </p:cNvGrpSpPr>
          <p:nvPr/>
        </p:nvGrpSpPr>
        <p:grpSpPr bwMode="auto">
          <a:xfrm>
            <a:off x="355589" y="991892"/>
            <a:ext cx="5221420" cy="4085409"/>
            <a:chOff x="24678382" y="31305661"/>
            <a:chExt cx="7433944" cy="6003915"/>
          </a:xfrm>
        </p:grpSpPr>
        <p:pic>
          <p:nvPicPr>
            <p:cNvPr id="7" name="Picture 23" descr="Cluster_scatch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6000" contrast="58000"/>
            </a:blip>
            <a:srcRect/>
            <a:stretch>
              <a:fillRect/>
            </a:stretch>
          </p:blipFill>
          <p:spPr bwMode="auto">
            <a:xfrm>
              <a:off x="25090076" y="31305661"/>
              <a:ext cx="5598309" cy="454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Прямоугольник 36"/>
            <p:cNvSpPr>
              <a:spLocks noChangeArrowheads="1"/>
            </p:cNvSpPr>
            <p:nvPr/>
          </p:nvSpPr>
          <p:spPr bwMode="auto">
            <a:xfrm>
              <a:off x="24678382" y="35952651"/>
              <a:ext cx="7433944" cy="135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Layout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of prototype cluster, neutrino telescope NT200+, and communication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lines.</a:t>
              </a: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2699792" y="1019100"/>
            <a:ext cx="1857375" cy="923925"/>
          </a:xfrm>
          <a:prstGeom prst="rect">
            <a:avLst/>
          </a:prstGeom>
          <a:solidFill>
            <a:schemeClr val="accent3">
              <a:lumMod val="60000"/>
              <a:lumOff val="40000"/>
              <a:alpha val="43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NT200+ communication lines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37520" y="3553073"/>
            <a:ext cx="72231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</a:rPr>
              <a:t>NT200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 rot="16200000">
            <a:off x="-429157" y="2313161"/>
            <a:ext cx="2000122" cy="36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Optical cable 2011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851920" y="3153559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nstantia" pitchFamily="18" charset="0"/>
              </a:rPr>
              <a:t>Laser</a:t>
            </a:r>
            <a:endParaRPr lang="ru-RU" dirty="0" smtClean="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5235"/>
            <a:ext cx="4407848" cy="232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577009" y="1964016"/>
            <a:ext cx="1633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/>
              <a:t>248 </a:t>
            </a:r>
            <a:r>
              <a:rPr lang="en-US" dirty="0" smtClean="0"/>
              <a:t>days data</a:t>
            </a:r>
          </a:p>
          <a:p>
            <a:pPr eaLnBrk="1" hangingPunct="1"/>
            <a:r>
              <a:rPr lang="en-US" dirty="0" smtClean="0"/>
              <a:t>      taking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3"/>
          <p:cNvSpPr>
            <a:spLocks noChangeArrowheads="1"/>
          </p:cNvSpPr>
          <p:nvPr/>
        </p:nvSpPr>
        <p:spPr bwMode="auto">
          <a:xfrm>
            <a:off x="2487930" y="214313"/>
            <a:ext cx="4334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Engineering array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021388"/>
            <a:ext cx="15859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4391025" y="2473325"/>
            <a:ext cx="4284663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24 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Hamamatsu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R-7081HQE: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12 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XP1807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R8055</a:t>
            </a:r>
          </a:p>
          <a:p>
            <a:pPr eaLnBrk="1" hangingPunct="1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acoustic modems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(AM)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DAQ-Center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Instrumentation string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Рисунок 15" descr="String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10287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16" descr="String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4005263"/>
            <a:ext cx="93186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17" descr="String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93186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18" descr="String-la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4508500"/>
            <a:ext cx="6731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1581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Прямоугольник 10"/>
          <p:cNvSpPr>
            <a:spLocks noChangeArrowheads="1"/>
          </p:cNvSpPr>
          <p:nvPr/>
        </p:nvSpPr>
        <p:spPr bwMode="auto">
          <a:xfrm>
            <a:off x="2124075" y="3429000"/>
            <a:ext cx="2050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Cluster DAQ-center</a:t>
            </a:r>
            <a:endParaRPr lang="ru-RU" dirty="0"/>
          </a:p>
        </p:txBody>
      </p:sp>
      <p:sp>
        <p:nvSpPr>
          <p:cNvPr id="24587" name="TextBox 19"/>
          <p:cNvSpPr txBox="1">
            <a:spLocks noChangeArrowheads="1"/>
          </p:cNvSpPr>
          <p:nvPr/>
        </p:nvSpPr>
        <p:spPr bwMode="auto">
          <a:xfrm>
            <a:off x="2700337" y="1075041"/>
            <a:ext cx="5616575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Modified three string array comprising full scale GVD string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552867"/>
            <a:ext cx="6846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3207" y="3995772"/>
            <a:ext cx="6846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17107" y="3968410"/>
            <a:ext cx="6846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44758" y="1772816"/>
            <a:ext cx="731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142875" y="785813"/>
            <a:ext cx="778668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First full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scale GVD string with 24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OMs (2 sections) has been deployed.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modernizations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Optical modules:</a:t>
            </a:r>
          </a:p>
          <a:p>
            <a:pPr eaLnBrk="1" hangingPunct="1">
              <a:buSzPct val="95000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One OM connector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SubConn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LF, 5 pin)  instead of two coax. conn: </a:t>
            </a:r>
          </a:p>
          <a:p>
            <a:pPr eaLnBrk="1" hangingPunct="1">
              <a:buSzPct val="95000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reliability increasing;</a:t>
            </a:r>
          </a:p>
          <a:p>
            <a:pPr eaLnBrk="1" hangingPunct="1">
              <a:buSzPct val="95000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- 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eparation power supply and  analog pulse lines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decreasing the   </a:t>
            </a:r>
          </a:p>
          <a:p>
            <a:pPr eaLnBrk="1" hangingPunct="1">
              <a:buSzPct val="95000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channel thresholds  (0.5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p.e.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to  0.25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p.e.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String central module electronics:</a:t>
            </a: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Master boards : new FPGA Xilinx “Spartan 6”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instead of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“Spartan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on-line data processing (cut out waveform data without pulses).</a:t>
            </a: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	</a:t>
            </a:r>
          </a:p>
          <a:p>
            <a:pPr eaLnBrk="1" hangingPunct="1">
              <a:spcBef>
                <a:spcPct val="20000"/>
              </a:spcBef>
              <a:buSzPct val="95000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SzPct val="95000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processing provides increasing the event transmission</a:t>
            </a:r>
          </a:p>
          <a:p>
            <a:pPr eaLnBrk="1" hangingPunct="1">
              <a:spcBef>
                <a:spcPct val="20000"/>
              </a:spcBef>
              <a:buSzPct val="95000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rate with 10 Mbit DSL-modem to factor ~100 (10Hz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kHz)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67744" y="142875"/>
            <a:ext cx="4334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Engineering array 2012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0F651-D211-40D4-9151-C6BCF4814A4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1749" name="Рисунок 25" descr="String_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01600"/>
            <a:ext cx="92710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0" name="Группа 11"/>
          <p:cNvGrpSpPr>
            <a:grpSpLocks/>
          </p:cNvGrpSpPr>
          <p:nvPr/>
        </p:nvGrpSpPr>
        <p:grpSpPr bwMode="auto">
          <a:xfrm>
            <a:off x="142875" y="4860255"/>
            <a:ext cx="7143750" cy="1089025"/>
            <a:chOff x="500034" y="3696917"/>
            <a:chExt cx="7143800" cy="1071571"/>
          </a:xfrm>
        </p:grpSpPr>
        <p:pic>
          <p:nvPicPr>
            <p:cNvPr id="317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696917"/>
              <a:ext cx="7143800" cy="107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Прямоугольник 7"/>
            <p:cNvSpPr>
              <a:spLocks noChangeArrowheads="1"/>
            </p:cNvSpPr>
            <p:nvPr/>
          </p:nvSpPr>
          <p:spPr bwMode="auto">
            <a:xfrm>
              <a:off x="3099567" y="4306813"/>
              <a:ext cx="543739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 )</a:t>
              </a:r>
              <a:endParaRPr lang="ru-RU" sz="2400" b="1"/>
            </a:p>
          </p:txBody>
        </p:sp>
        <p:sp>
          <p:nvSpPr>
            <p:cNvPr id="31753" name="Прямоугольник 8"/>
            <p:cNvSpPr>
              <a:spLocks noChangeArrowheads="1"/>
            </p:cNvSpPr>
            <p:nvPr/>
          </p:nvSpPr>
          <p:spPr bwMode="auto">
            <a:xfrm>
              <a:off x="1670807" y="4306812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 )</a:t>
              </a:r>
              <a:endParaRPr lang="ru-RU" sz="2400" b="1"/>
            </a:p>
          </p:txBody>
        </p:sp>
        <p:sp>
          <p:nvSpPr>
            <p:cNvPr id="31754" name="Прямоугольник 9"/>
            <p:cNvSpPr>
              <a:spLocks noChangeArrowheads="1"/>
            </p:cNvSpPr>
            <p:nvPr/>
          </p:nvSpPr>
          <p:spPr bwMode="auto">
            <a:xfrm>
              <a:off x="3929058" y="4306812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 )</a:t>
              </a:r>
              <a:endParaRPr lang="ru-RU" sz="2400" b="1"/>
            </a:p>
          </p:txBody>
        </p:sp>
        <p:sp>
          <p:nvSpPr>
            <p:cNvPr id="31755" name="Прямоугольник 10"/>
            <p:cNvSpPr>
              <a:spLocks noChangeArrowheads="1"/>
            </p:cNvSpPr>
            <p:nvPr/>
          </p:nvSpPr>
          <p:spPr bwMode="auto">
            <a:xfrm>
              <a:off x="4929192" y="4286267"/>
              <a:ext cx="5437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 )</a:t>
              </a:r>
              <a:endParaRPr lang="ru-RU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4530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723162" y="285728"/>
            <a:ext cx="2928958" cy="642942"/>
          </a:xfrm>
          <a:noFill/>
          <a:ln>
            <a:miter lim="800000"/>
            <a:headEnd/>
            <a:tailEnd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Perpetua" pitchFamily="18" charset="0"/>
                <a:cs typeface="Times New Roman" pitchFamily="18" charset="0"/>
              </a:rPr>
              <a:t>GVD-project</a:t>
            </a:r>
            <a:endParaRPr lang="ru-RU" sz="32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520" y="1340768"/>
            <a:ext cx="8572500" cy="5000625"/>
          </a:xfrm>
        </p:spPr>
        <p:txBody>
          <a:bodyPr lIns="0" rIns="18288">
            <a:normAutofit/>
          </a:bodyPr>
          <a:lstStyle/>
          <a:p>
            <a:pPr marL="457200" indent="-457200">
              <a:lnSpc>
                <a:spcPts val="2688"/>
              </a:lnSpc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GB" sz="2400" b="1" dirty="0">
                <a:latin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</a:rPr>
              <a:t>Institute </a:t>
            </a:r>
            <a:r>
              <a:rPr lang="en-GB" sz="2400" b="1" dirty="0">
                <a:latin typeface="Times New Roman" pitchFamily="18" charset="0"/>
              </a:rPr>
              <a:t>for Nuclear Research, Moscow, Russia</a:t>
            </a:r>
            <a:r>
              <a:rPr lang="en-GB" sz="2400" b="1" dirty="0" smtClean="0">
                <a:latin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</a:endParaRPr>
          </a:p>
          <a:p>
            <a:pPr marL="457200" indent="-457200">
              <a:lnSpc>
                <a:spcPts val="2688"/>
              </a:lnSpc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</a:rPr>
              <a:t>Joint </a:t>
            </a:r>
            <a:r>
              <a:rPr lang="en-GB" sz="2400" b="1" dirty="0">
                <a:latin typeface="Times New Roman" pitchFamily="18" charset="0"/>
              </a:rPr>
              <a:t>Institute for Nuclear Research, </a:t>
            </a:r>
            <a:r>
              <a:rPr lang="en-GB" sz="2400" b="1" dirty="0" err="1" smtClean="0">
                <a:latin typeface="Times New Roman" pitchFamily="18" charset="0"/>
              </a:rPr>
              <a:t>Dubna</a:t>
            </a:r>
            <a:r>
              <a:rPr lang="en-GB" sz="2400" b="1" dirty="0" smtClean="0">
                <a:latin typeface="Times New Roman" pitchFamily="18" charset="0"/>
              </a:rPr>
              <a:t>.</a:t>
            </a:r>
            <a:endParaRPr lang="en-GB" sz="2400" b="1" dirty="0"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GB" sz="2400" b="1" dirty="0">
                <a:latin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</a:rPr>
              <a:t>Irkutsk </a:t>
            </a:r>
            <a:r>
              <a:rPr lang="en-GB" sz="2400" b="1" dirty="0">
                <a:latin typeface="Times New Roman" pitchFamily="18" charset="0"/>
              </a:rPr>
              <a:t>State University, </a:t>
            </a:r>
            <a:r>
              <a:rPr lang="en-GB" sz="2400" b="1" dirty="0" smtClean="0">
                <a:latin typeface="Times New Roman" pitchFamily="18" charset="0"/>
              </a:rPr>
              <a:t>Irkutsk, Russia.</a:t>
            </a:r>
            <a:endParaRPr lang="en-GB" sz="2400" b="1" dirty="0"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GB" sz="2400" b="1" dirty="0">
                <a:latin typeface="Times New Roman" pitchFamily="18" charset="0"/>
              </a:rPr>
              <a:t>  </a:t>
            </a:r>
            <a:r>
              <a:rPr lang="en-GB" sz="2400" b="1" dirty="0" err="1">
                <a:latin typeface="Times New Roman" pitchFamily="18" charset="0"/>
              </a:rPr>
              <a:t>Skobeltsyn</a:t>
            </a:r>
            <a:r>
              <a:rPr lang="en-GB" sz="2400" b="1" dirty="0">
                <a:latin typeface="Times New Roman" pitchFamily="18" charset="0"/>
              </a:rPr>
              <a:t> Institute of Nuclear Physics MSU, Moscow, Russia</a:t>
            </a:r>
            <a:r>
              <a:rPr lang="en-GB" sz="2400" b="1" dirty="0" smtClean="0">
                <a:latin typeface="Times New Roman" pitchFamily="18" charset="0"/>
              </a:rPr>
              <a:t>.</a:t>
            </a:r>
            <a:endParaRPr lang="en-GB" sz="2400" b="1" dirty="0"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GB" sz="2400" b="1" dirty="0">
                <a:latin typeface="Times New Roman" pitchFamily="18" charset="0"/>
              </a:rPr>
              <a:t>  </a:t>
            </a:r>
            <a:r>
              <a:rPr lang="en-GB" sz="2400" b="1" dirty="0" smtClean="0">
                <a:latin typeface="Times New Roman" pitchFamily="18" charset="0"/>
              </a:rPr>
              <a:t>Nizhny </a:t>
            </a:r>
            <a:r>
              <a:rPr lang="en-GB" sz="2400" b="1" dirty="0">
                <a:latin typeface="Times New Roman" pitchFamily="18" charset="0"/>
              </a:rPr>
              <a:t>Novgorod State Technical University, Russia.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en-GB" sz="2400" b="1" dirty="0">
                <a:latin typeface="Times New Roman" pitchFamily="18" charset="0"/>
              </a:rPr>
              <a:t>   </a:t>
            </a:r>
            <a:r>
              <a:rPr lang="en-GB" sz="2400" b="1" dirty="0" err="1">
                <a:latin typeface="Times New Roman" pitchFamily="18" charset="0"/>
              </a:rPr>
              <a:t>St.Petersburg</a:t>
            </a:r>
            <a:r>
              <a:rPr lang="en-GB" sz="2400" b="1" dirty="0">
                <a:latin typeface="Times New Roman" pitchFamily="18" charset="0"/>
              </a:rPr>
              <a:t> State Marine University, Russia</a:t>
            </a:r>
            <a:r>
              <a:rPr lang="en-GB" sz="2400" b="1" dirty="0" smtClean="0">
                <a:latin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Calibri" pitchFamily="34" charset="0"/>
              <a:buAutoNum type="arabicPeriod"/>
            </a:pP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</a:rPr>
              <a:t>EvoLogics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Gmb</a:t>
            </a:r>
            <a:r>
              <a:rPr lang="en-US" sz="2400" b="1" dirty="0" smtClean="0">
                <a:latin typeface="Times New Roman" pitchFamily="18" charset="0"/>
              </a:rPr>
              <a:t>., Berlin, Germany.</a:t>
            </a:r>
            <a:endParaRPr lang="en-GB" sz="2400" b="1" dirty="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None/>
            </a:pPr>
            <a:endParaRPr lang="en-GB" sz="2400" b="1" dirty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90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70025"/>
            <a:ext cx="8683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70025"/>
            <a:ext cx="8699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70025"/>
            <a:ext cx="8683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0388"/>
            <a:ext cx="127635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683568" y="663079"/>
            <a:ext cx="7027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first stage of GVD Cluster comprising 3 strings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77401"/>
              </p:ext>
            </p:extLst>
          </p:nvPr>
        </p:nvGraphicFramePr>
        <p:xfrm>
          <a:off x="5219700" y="2133600"/>
          <a:ext cx="3924300" cy="35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</a:tblGrid>
              <a:tr h="489563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63" marR="91463" marT="45729" marB="45729"/>
                </a:tc>
              </a:tr>
              <a:tr h="489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OM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R7081HQE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R7081-100)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3 Strings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6 Sections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3" marR="91463" marT="45729" marB="45729"/>
                </a:tc>
              </a:tr>
              <a:tr h="4895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Positioning System: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А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coustic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odems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3" marR="91463" marT="45729" marB="45729"/>
                </a:tc>
              </a:tr>
              <a:tr h="16414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Instrumentation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string: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 ОМ (600-900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 depth)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Acoustic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sensors (50-1220  m depth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Acoustic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Modems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Laser ( 1215 m depth)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3" marR="91463" marT="45729" marB="45729"/>
                </a:tc>
              </a:tr>
            </a:tbl>
          </a:graphicData>
        </a:graphic>
      </p:graphicFrame>
      <p:sp>
        <p:nvSpPr>
          <p:cNvPr id="28693" name="TextBox 1"/>
          <p:cNvSpPr txBox="1">
            <a:spLocks noChangeArrowheads="1"/>
          </p:cNvSpPr>
          <p:nvPr/>
        </p:nvSpPr>
        <p:spPr bwMode="auto">
          <a:xfrm>
            <a:off x="1747346" y="44450"/>
            <a:ext cx="4556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/>
              <a:t>Engineering a</a:t>
            </a:r>
            <a:r>
              <a:rPr lang="en-US" sz="2800" dirty="0" smtClean="0"/>
              <a:t>rra</a:t>
            </a:r>
            <a:r>
              <a:rPr lang="en-US" sz="3200" dirty="0" smtClean="0"/>
              <a:t>y</a:t>
            </a:r>
            <a:r>
              <a:rPr lang="ru-RU" sz="3200" dirty="0" smtClean="0"/>
              <a:t> </a:t>
            </a:r>
            <a:r>
              <a:rPr lang="ru-RU" sz="3200" dirty="0"/>
              <a:t>2013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475492"/>
            <a:ext cx="684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1475492"/>
            <a:ext cx="684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9397" y="1461056"/>
            <a:ext cx="684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73649" y="1146859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Instrumentation</a:t>
            </a:r>
          </a:p>
          <a:p>
            <a:r>
              <a:rPr lang="en-US" sz="1600" dirty="0" smtClean="0"/>
              <a:t>         string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41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381001" y="2749772"/>
            <a:ext cx="1905000" cy="2736628"/>
            <a:chOff x="685800" y="990600"/>
            <a:chExt cx="2411546" cy="3048000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600"/>
              <a:ext cx="739201" cy="303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2895600"/>
              <a:ext cx="66847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6" y="2895600"/>
              <a:ext cx="66847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Стрелка вправо 5"/>
          <p:cNvSpPr/>
          <p:nvPr/>
        </p:nvSpPr>
        <p:spPr>
          <a:xfrm>
            <a:off x="2276380" y="3740944"/>
            <a:ext cx="695420" cy="373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3124200" y="2736628"/>
            <a:ext cx="2667000" cy="2749772"/>
            <a:chOff x="5029200" y="642938"/>
            <a:chExt cx="3338513" cy="339566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42938"/>
              <a:ext cx="823913" cy="338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657225"/>
              <a:ext cx="823913" cy="338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657225"/>
              <a:ext cx="823913" cy="338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Стрелка вправо 10"/>
          <p:cNvSpPr/>
          <p:nvPr/>
        </p:nvSpPr>
        <p:spPr>
          <a:xfrm>
            <a:off x="5943600" y="3703389"/>
            <a:ext cx="685800" cy="41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2" name="Рисунок 31" descr="Cluster_8str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52867"/>
            <a:ext cx="1957267" cy="303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838200" y="44624"/>
            <a:ext cx="7234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arrays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-2015)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1052736"/>
            <a:ext cx="2595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2012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3 strings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first full-scale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GVD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string </a:t>
            </a:r>
            <a:r>
              <a:rPr lang="ru-RU" dirty="0" smtClean="0">
                <a:solidFill>
                  <a:srgbClr val="FF0000"/>
                </a:solidFill>
              </a:rPr>
              <a:t>(24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ОМ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Data taking from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April</a:t>
            </a:r>
            <a:r>
              <a:rPr lang="ru-RU" dirty="0" smtClean="0">
                <a:solidFill>
                  <a:srgbClr val="FF0000"/>
                </a:solidFill>
              </a:rPr>
              <a:t> 2012 </a:t>
            </a:r>
            <a:r>
              <a:rPr lang="en-US" dirty="0" err="1">
                <a:solidFill>
                  <a:srgbClr val="FF0000"/>
                </a:solidFill>
              </a:rPr>
              <a:t>y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980728"/>
            <a:ext cx="31854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 3 full-scale strings (72 OMs),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update of section electronics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Data taking from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April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2013 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6230" y="1295400"/>
            <a:ext cx="261693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    2014-2015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First Cluster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(8 strings)</a:t>
            </a:r>
            <a:endParaRPr lang="ru-R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ANTARES-scale array)</a:t>
            </a: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6938901" y="5589588"/>
            <a:ext cx="1643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4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2843808" y="5673442"/>
            <a:ext cx="29473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instrumented volume</a:t>
            </a:r>
            <a:r>
              <a:rPr lang="ru-RU" sz="1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2735342"/>
            <a:ext cx="5146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DAQ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3272" y="4406915"/>
            <a:ext cx="5146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DAQ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4406915"/>
            <a:ext cx="5146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DAQ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1225" y="2708920"/>
            <a:ext cx="5146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DAQ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91" y="2678723"/>
            <a:ext cx="5146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DAQ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449" y="2678723"/>
            <a:ext cx="5146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DAQ</a:t>
            </a:r>
            <a:endParaRPr lang="ru-RU" sz="1000" dirty="0">
              <a:solidFill>
                <a:srgbClr val="0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892480" y="3429000"/>
            <a:ext cx="0" cy="154428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938901" y="5229200"/>
            <a:ext cx="821531" cy="7200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38901" y="50001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60 </a:t>
            </a:r>
            <a:r>
              <a:rPr lang="en-US" sz="1400" dirty="0" smtClean="0"/>
              <a:t>m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8705570" y="404725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345 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34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209" y="4073671"/>
            <a:ext cx="690990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Multi-Megaton low threshold array in Lake Baikal:</a:t>
            </a:r>
          </a:p>
          <a:p>
            <a:r>
              <a:rPr lang="en-US" sz="1600" dirty="0" smtClean="0"/>
              <a:t>The same detection system as for GVD!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Configuration – 9 independent </a:t>
            </a:r>
            <a:r>
              <a:rPr lang="en-US" sz="1600" dirty="0" err="1" smtClean="0">
                <a:solidFill>
                  <a:srgbClr val="FF0000"/>
                </a:solidFill>
              </a:rPr>
              <a:t>subarrays</a:t>
            </a:r>
            <a:r>
              <a:rPr lang="en-US" sz="1600" dirty="0" smtClean="0">
                <a:solidFill>
                  <a:srgbClr val="FF0000"/>
                </a:solidFill>
              </a:rPr>
              <a:t> (heptagons)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OMs – 1500 – 3000;</a:t>
            </a:r>
          </a:p>
          <a:p>
            <a:r>
              <a:rPr lang="en-US" sz="1600" dirty="0" smtClean="0"/>
              <a:t>Positioning </a:t>
            </a:r>
            <a:r>
              <a:rPr lang="en-US" sz="1600" dirty="0" smtClean="0"/>
              <a:t>precision during deployment &lt; 1 m</a:t>
            </a:r>
          </a:p>
          <a:p>
            <a:r>
              <a:rPr lang="en-US" sz="1600" dirty="0" smtClean="0"/>
              <a:t>Heptagon strings deflections due to water currents during </a:t>
            </a:r>
          </a:p>
          <a:p>
            <a:r>
              <a:rPr lang="en-US" sz="1600" dirty="0" smtClean="0"/>
              <a:t>year-exposition &lt; 1m</a:t>
            </a:r>
          </a:p>
          <a:p>
            <a:r>
              <a:rPr lang="en-US" sz="1600" dirty="0" smtClean="0"/>
              <a:t>These allow OM spacing </a:t>
            </a:r>
            <a:r>
              <a:rPr lang="en-US" sz="1600" dirty="0"/>
              <a:t>~ 3 m (vert.); 7-10 m (hor</a:t>
            </a:r>
            <a:r>
              <a:rPr lang="en-US" sz="1600" dirty="0" smtClean="0"/>
              <a:t>.);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Reconstruction </a:t>
            </a:r>
            <a:r>
              <a:rPr lang="en-US" sz="1600" dirty="0">
                <a:solidFill>
                  <a:srgbClr val="FF0000"/>
                </a:solidFill>
              </a:rPr>
              <a:t>of </a:t>
            </a:r>
            <a:r>
              <a:rPr lang="en-US" sz="1600" dirty="0" smtClean="0">
                <a:solidFill>
                  <a:srgbClr val="FF0000"/>
                </a:solidFill>
              </a:rPr>
              <a:t>energy and direction of secondary </a:t>
            </a:r>
            <a:r>
              <a:rPr lang="en-US" sz="1600" dirty="0" err="1" smtClean="0">
                <a:solidFill>
                  <a:srgbClr val="FF0000"/>
                </a:solidFill>
              </a:rPr>
              <a:t>muons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and cascades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allows selection of events induced by neutrinos of all flavors.</a:t>
            </a:r>
          </a:p>
          <a:p>
            <a:endParaRPr lang="en-US" sz="1600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2674" y="188640"/>
            <a:ext cx="747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 Multi-megaton array with ~1 </a:t>
            </a:r>
            <a:r>
              <a:rPr lang="en-US" sz="2800" dirty="0" err="1" smtClean="0">
                <a:solidFill>
                  <a:srgbClr val="000000"/>
                </a:solidFill>
              </a:rPr>
              <a:t>GeV</a:t>
            </a:r>
            <a:r>
              <a:rPr lang="en-US" sz="2800" dirty="0" smtClean="0">
                <a:solidFill>
                  <a:srgbClr val="000000"/>
                </a:solidFill>
              </a:rPr>
              <a:t> threshold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low energy phenomena </a:t>
            </a:r>
            <a:r>
              <a:rPr lang="en-US" sz="2000" dirty="0" smtClean="0">
                <a:solidFill>
                  <a:srgbClr val="000000"/>
                </a:solidFill>
              </a:rPr>
              <a:t>- neutrino oscillations, dark matter …) 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394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Atm. Neutrinos: energy – zenith angles distributions of </a:t>
            </a:r>
            <a:r>
              <a:rPr lang="en-US" dirty="0" err="1" smtClean="0">
                <a:solidFill>
                  <a:srgbClr val="000000"/>
                </a:solidFill>
              </a:rPr>
              <a:t>muons</a:t>
            </a:r>
            <a:r>
              <a:rPr lang="en-US" dirty="0" smtClean="0">
                <a:solidFill>
                  <a:srgbClr val="000000"/>
                </a:solidFill>
              </a:rPr>
              <a:t> and cascades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Long Base Line Experiments: CERN-BAIKAL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4" y="2060848"/>
            <a:ext cx="5110510" cy="1910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1700808"/>
            <a:ext cx="2693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F.Vissany</a:t>
            </a:r>
            <a:r>
              <a:rPr lang="en-US" sz="1400" dirty="0" smtClean="0"/>
              <a:t> et al.,arXiv:1301.4577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3630" y="283124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l-GR" baseline="-25000" dirty="0" smtClean="0"/>
              <a:t>μ</a:t>
            </a:r>
            <a:r>
              <a:rPr lang="el-GR" baseline="-25000" dirty="0" smtClean="0">
                <a:latin typeface="Arial"/>
                <a:cs typeface="Arial"/>
              </a:rPr>
              <a:t>→</a:t>
            </a:r>
            <a:r>
              <a:rPr lang="en-US" baseline="-25000" dirty="0" smtClean="0">
                <a:latin typeface="Arial"/>
                <a:cs typeface="Arial"/>
              </a:rPr>
              <a:t>x</a:t>
            </a:r>
            <a:endParaRPr lang="ru-RU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8224" y="205163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8789" y="2041103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inverted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242663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14716" y="30142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2426639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τ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1556792"/>
            <a:ext cx="3533775" cy="819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92080" y="2420888"/>
            <a:ext cx="3851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Energy 6-8 </a:t>
            </a:r>
            <a:r>
              <a:rPr lang="en-US" sz="1400" dirty="0" err="1" smtClean="0"/>
              <a:t>GeV</a:t>
            </a:r>
            <a:r>
              <a:rPr lang="en-US" sz="1400" dirty="0" smtClean="0"/>
              <a:t>; </a:t>
            </a:r>
            <a:r>
              <a:rPr lang="en-US" sz="1400" dirty="0"/>
              <a:t>d</a:t>
            </a:r>
            <a:r>
              <a:rPr lang="en-US" sz="1400" dirty="0" smtClean="0"/>
              <a:t>istance 6000-8000 km;</a:t>
            </a:r>
          </a:p>
          <a:p>
            <a:r>
              <a:rPr lang="en-US" sz="1400" dirty="0" smtClean="0"/>
              <a:t>N</a:t>
            </a:r>
            <a:r>
              <a:rPr lang="en-US" sz="1400" baseline="30000" dirty="0" smtClean="0"/>
              <a:t>NH</a:t>
            </a:r>
            <a:r>
              <a:rPr lang="en-US" sz="1400" dirty="0" smtClean="0"/>
              <a:t>/N</a:t>
            </a:r>
            <a:r>
              <a:rPr lang="en-US" sz="1400" baseline="30000" dirty="0" smtClean="0"/>
              <a:t>IH </a:t>
            </a:r>
            <a:r>
              <a:rPr lang="en-US" sz="1400" dirty="0" smtClean="0"/>
              <a:t>~ 0.7 (30% difference);</a:t>
            </a:r>
            <a:endParaRPr lang="en-US" sz="1400" baseline="30000" dirty="0"/>
          </a:p>
          <a:p>
            <a:r>
              <a:rPr lang="en-US" sz="1400" dirty="0" smtClean="0"/>
              <a:t>For 10</a:t>
            </a:r>
            <a:r>
              <a:rPr lang="en-US" sz="1400" baseline="30000" dirty="0" smtClean="0"/>
              <a:t>20</a:t>
            </a:r>
            <a:r>
              <a:rPr lang="en-US" sz="1400" dirty="0" smtClean="0"/>
              <a:t>p.o.t. @ </a:t>
            </a:r>
            <a:r>
              <a:rPr lang="en-US" sz="1400" dirty="0" err="1" smtClean="0"/>
              <a:t>Mton</a:t>
            </a:r>
            <a:r>
              <a:rPr lang="en-US" sz="1400" dirty="0" smtClean="0"/>
              <a:t> Volume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N</a:t>
            </a:r>
            <a:r>
              <a:rPr lang="el-GR" sz="1400" baseline="-25000" dirty="0" smtClean="0">
                <a:latin typeface="Times New Roman"/>
                <a:cs typeface="Times New Roman"/>
              </a:rPr>
              <a:t>μ</a:t>
            </a:r>
            <a:r>
              <a:rPr lang="en-US" sz="1400" baseline="-250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~ 1000 events</a:t>
            </a:r>
            <a:endParaRPr lang="ru-RU" sz="1400" baseline="-250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4882525" y="4597994"/>
            <a:ext cx="1993731" cy="1207270"/>
            <a:chOff x="67849" y="4725144"/>
            <a:chExt cx="1993731" cy="1207270"/>
          </a:xfrm>
        </p:grpSpPr>
        <p:sp>
          <p:nvSpPr>
            <p:cNvPr id="21" name="7-конечная звезда 20"/>
            <p:cNvSpPr/>
            <p:nvPr/>
          </p:nvSpPr>
          <p:spPr>
            <a:xfrm>
              <a:off x="755576" y="4725144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7-конечная звезда 22"/>
            <p:cNvSpPr/>
            <p:nvPr/>
          </p:nvSpPr>
          <p:spPr>
            <a:xfrm>
              <a:off x="1259632" y="4725144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7-конечная звезда 23"/>
            <p:cNvSpPr/>
            <p:nvPr/>
          </p:nvSpPr>
          <p:spPr>
            <a:xfrm>
              <a:off x="1763688" y="4725144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7-конечная звезда 24"/>
            <p:cNvSpPr/>
            <p:nvPr/>
          </p:nvSpPr>
          <p:spPr>
            <a:xfrm>
              <a:off x="755576" y="5229200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7-конечная звезда 25"/>
            <p:cNvSpPr/>
            <p:nvPr/>
          </p:nvSpPr>
          <p:spPr>
            <a:xfrm>
              <a:off x="1257374" y="5229200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7-конечная звезда 26"/>
            <p:cNvSpPr/>
            <p:nvPr/>
          </p:nvSpPr>
          <p:spPr>
            <a:xfrm>
              <a:off x="1753085" y="5243136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7-конечная звезда 27"/>
            <p:cNvSpPr/>
            <p:nvPr/>
          </p:nvSpPr>
          <p:spPr>
            <a:xfrm>
              <a:off x="755576" y="5661248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7-конечная звезда 28"/>
            <p:cNvSpPr/>
            <p:nvPr/>
          </p:nvSpPr>
          <p:spPr>
            <a:xfrm>
              <a:off x="1263513" y="5666086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7-конечная звезда 29"/>
            <p:cNvSpPr/>
            <p:nvPr/>
          </p:nvSpPr>
          <p:spPr>
            <a:xfrm>
              <a:off x="1773548" y="5666086"/>
              <a:ext cx="288032" cy="266328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126169" y="5157192"/>
              <a:ext cx="629407" cy="375480"/>
            </a:xfrm>
            <a:prstGeom prst="rightArrow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49" y="4781471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ν</a:t>
              </a:r>
              <a:r>
                <a:rPr lang="el-GR" sz="2400" baseline="-25000" dirty="0" smtClean="0">
                  <a:latin typeface="Times New Roman"/>
                  <a:cs typeface="Times New Roman"/>
                </a:rPr>
                <a:t>μ</a:t>
              </a:r>
              <a:endParaRPr lang="ru-RU" sz="2400" baseline="-25000" dirty="0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7" t="7373" r="6236" b="2673"/>
          <a:stretch>
            <a:fillRect/>
          </a:stretch>
        </p:blipFill>
        <p:spPr bwMode="auto">
          <a:xfrm>
            <a:off x="7092280" y="3266350"/>
            <a:ext cx="2051720" cy="3579418"/>
          </a:xfrm>
          <a:prstGeom prst="rect">
            <a:avLst/>
          </a:prstGeom>
          <a:noFill/>
          <a:ln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>
            <a:endCxn id="24" idx="0"/>
          </p:cNvCxnSpPr>
          <p:nvPr/>
        </p:nvCxnSpPr>
        <p:spPr>
          <a:xfrm flipH="1" flipV="1">
            <a:off x="6837872" y="4650744"/>
            <a:ext cx="539240" cy="80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5005" y="251609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750454" y="254880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4"/>
            <a:ext cx="8964612" cy="566102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2013 - 2015  -</a:t>
            </a:r>
            <a:r>
              <a:rPr lang="en-US" sz="2400" b="1" dirty="0" smtClean="0"/>
              <a:t>  verification of final versions of the GVD elements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and systems</a:t>
            </a:r>
            <a:r>
              <a:rPr lang="en-US" sz="2400" b="1" dirty="0"/>
              <a:t>, start of the first phase of </a:t>
            </a:r>
            <a:r>
              <a:rPr lang="en-US" sz="2400" b="1" dirty="0" smtClean="0"/>
              <a:t>construction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with deployment of the first Cluster, data taking</a:t>
            </a:r>
            <a:r>
              <a:rPr lang="ru-RU" sz="2400" b="1" dirty="0" smtClean="0"/>
              <a:t>  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2015 – 2018 – </a:t>
            </a:r>
            <a:r>
              <a:rPr lang="en-US" sz="2400" b="1" dirty="0" smtClean="0"/>
              <a:t>the first phase of construction</a:t>
            </a:r>
            <a:r>
              <a:rPr lang="ru-RU" sz="2400" b="1" dirty="0" smtClean="0"/>
              <a:t> (12-14 </a:t>
            </a:r>
            <a:r>
              <a:rPr lang="en-US" sz="2400" b="1" dirty="0" smtClean="0"/>
              <a:t>Clusters</a:t>
            </a:r>
            <a:r>
              <a:rPr lang="ru-RU" sz="2400" b="1" dirty="0" smtClean="0"/>
              <a:t>)</a:t>
            </a:r>
            <a:r>
              <a:rPr lang="en-US" sz="2400" b="1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data</a:t>
            </a:r>
            <a:r>
              <a:rPr lang="en-US" sz="2400" b="1" dirty="0"/>
              <a:t> </a:t>
            </a:r>
            <a:r>
              <a:rPr lang="en-US" sz="2400" b="1" dirty="0" smtClean="0"/>
              <a:t>taking</a:t>
            </a:r>
            <a:endParaRPr 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2018 – 2020 -   </a:t>
            </a:r>
            <a:r>
              <a:rPr lang="en-US" sz="2400" b="1" dirty="0" smtClean="0"/>
              <a:t>the final phase of construction</a:t>
            </a:r>
            <a:r>
              <a:rPr lang="ru-RU" sz="2400" b="1" dirty="0" smtClean="0"/>
              <a:t> (27 </a:t>
            </a:r>
            <a:r>
              <a:rPr lang="en-US" sz="2400" b="1" dirty="0" smtClean="0"/>
              <a:t>Clusters</a:t>
            </a:r>
            <a:r>
              <a:rPr lang="ru-RU" sz="2400" b="1" dirty="0" smtClean="0"/>
              <a:t>),</a:t>
            </a:r>
            <a:r>
              <a:rPr lang="en-US" sz="2400" b="1" dirty="0" smtClean="0"/>
              <a:t> data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taking</a:t>
            </a:r>
            <a:endParaRPr 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</a:t>
            </a:r>
            <a:r>
              <a:rPr lang="ru-RU" sz="2400" dirty="0" smtClean="0"/>
              <a:t>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7357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Time schedule of the BAIKAL-GVD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32549907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3472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Conclusion:</a:t>
            </a:r>
            <a:endParaRPr lang="ru-RU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1399775"/>
            <a:ext cx="93022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During 2006-2010 the key elements and systems of the GVD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have</a:t>
            </a:r>
            <a:r>
              <a:rPr lang="en-US" sz="2400" dirty="0"/>
              <a:t> </a:t>
            </a:r>
            <a:r>
              <a:rPr lang="en-US" sz="2400" dirty="0" smtClean="0"/>
              <a:t>been developed, produced and tested in Lake Baikal.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Scientific-Technical Report (STR) has been prepared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 Prototyping &amp; Construction Phase of Project is started in 2011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with deployment of the 3-string engineering array – prototype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of the GVD Cluster in Lake Baikal, which comprises all elements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and systems of the future telescope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Prototyping Phase of project will conclude in 201</a:t>
            </a:r>
            <a:r>
              <a:rPr lang="ru-RU" sz="2400" dirty="0" smtClean="0"/>
              <a:t>5</a:t>
            </a:r>
            <a:r>
              <a:rPr lang="en-US" sz="2400" dirty="0" smtClean="0"/>
              <a:t> with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deployment in Lake Baikal of </a:t>
            </a:r>
            <a:r>
              <a:rPr lang="en-US" sz="2400" dirty="0" smtClean="0"/>
              <a:t>the ANTARES-scale array – 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first Cluster of BAIKAL-GVD.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1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8" y="4950668"/>
            <a:ext cx="1781175" cy="1790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98" y="1672168"/>
            <a:ext cx="1787453" cy="1684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886458"/>
            <a:ext cx="2088232" cy="1854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50668"/>
            <a:ext cx="1781175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360" y="188640"/>
            <a:ext cx="6582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Global Neutrino Observatory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440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South hemisphere: – 1km</a:t>
            </a:r>
            <a:r>
              <a:rPr lang="en-US" sz="2800" baseline="30000" dirty="0" smtClean="0"/>
              <a:t>3</a:t>
            </a:r>
            <a:endParaRPr lang="ru-RU" sz="28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501008"/>
            <a:ext cx="36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Northern hemisphere: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36510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KM3NeT (2 x 2.5)km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+ 1.5 km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GVD</a:t>
            </a:r>
            <a:endParaRPr lang="ru-RU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1006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3"/>
          <p:cNvSpPr>
            <a:spLocks noChangeArrowheads="1"/>
          </p:cNvSpPr>
          <p:nvPr/>
        </p:nvSpPr>
        <p:spPr bwMode="auto">
          <a:xfrm>
            <a:off x="1214438" y="214313"/>
            <a:ext cx="607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Perpetua"/>
              </a:rPr>
              <a:t>Section – </a:t>
            </a:r>
            <a:r>
              <a:rPr lang="en-US" sz="2800" b="1" dirty="0" smtClean="0">
                <a:latin typeface="Perpetua"/>
              </a:rPr>
              <a:t>Detection Unit of array</a:t>
            </a:r>
            <a:endParaRPr lang="en-GB" sz="2800" b="1" dirty="0">
              <a:latin typeface="Perpetua"/>
            </a:endParaRPr>
          </a:p>
        </p:txBody>
      </p:sp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142875" y="764704"/>
            <a:ext cx="7215188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Section: 12 Optical Modules &amp;  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Central Module</a:t>
            </a:r>
            <a:endParaRPr lang="en-GB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dirty="0">
                <a:solidFill>
                  <a:srgbClr val="C00000"/>
                </a:solidFill>
                <a:latin typeface="Perpetua"/>
              </a:rPr>
              <a:t>  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000" b="1" dirty="0" smtClean="0">
                <a:latin typeface="Perpetua"/>
              </a:rPr>
              <a:t>Central </a:t>
            </a:r>
            <a:r>
              <a:rPr lang="en-GB" sz="2000" b="1" dirty="0">
                <a:latin typeface="Perpetua"/>
              </a:rPr>
              <a:t>Module (CM): </a:t>
            </a:r>
            <a:endParaRPr lang="en-GB" sz="2000" b="1" dirty="0" smtClean="0">
              <a:latin typeface="Perpetua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Perpetua"/>
              </a:rPr>
              <a:t>12 </a:t>
            </a:r>
            <a:r>
              <a:rPr lang="en-GB" sz="2000" dirty="0">
                <a:solidFill>
                  <a:srgbClr val="0070C0"/>
                </a:solidFill>
                <a:latin typeface="Perpetua"/>
              </a:rPr>
              <a:t>FADC </a:t>
            </a:r>
            <a:r>
              <a:rPr lang="en-GB" sz="2000" dirty="0">
                <a:latin typeface="Perpetua"/>
              </a:rPr>
              <a:t>- </a:t>
            </a:r>
            <a:r>
              <a:rPr lang="en-GB" sz="2000" dirty="0" err="1">
                <a:latin typeface="Perpetua"/>
              </a:rPr>
              <a:t>wa</a:t>
            </a:r>
            <a:r>
              <a:rPr lang="en-US" sz="2000" dirty="0" err="1">
                <a:latin typeface="Perpetua"/>
              </a:rPr>
              <a:t>veform</a:t>
            </a:r>
            <a:r>
              <a:rPr lang="en-US" sz="2000" dirty="0">
                <a:latin typeface="Perpetua"/>
              </a:rPr>
              <a:t> </a:t>
            </a:r>
            <a:r>
              <a:rPr lang="en-US" sz="2000" dirty="0" smtClean="0">
                <a:latin typeface="Perpetua"/>
              </a:rPr>
              <a:t>digitizers</a:t>
            </a:r>
            <a:r>
              <a:rPr lang="en-GB" sz="2000" dirty="0" smtClean="0">
                <a:latin typeface="Perpetua"/>
              </a:rPr>
              <a:t> </a:t>
            </a:r>
            <a:r>
              <a:rPr lang="en-GB" sz="2000" dirty="0">
                <a:latin typeface="Perpetua"/>
              </a:rPr>
              <a:t>					 	</a:t>
            </a:r>
            <a:r>
              <a:rPr lang="en-GB" sz="2000" dirty="0" smtClean="0">
                <a:latin typeface="Perpetua"/>
              </a:rPr>
              <a:t>                        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000" dirty="0" smtClean="0">
                <a:latin typeface="Perpetua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Perpetua"/>
              </a:rPr>
              <a:t>Master board  </a:t>
            </a:r>
            <a:r>
              <a:rPr lang="en-GB" sz="2000" dirty="0" smtClean="0">
                <a:latin typeface="Perpetua"/>
              </a:rPr>
              <a:t>- trigger formation and data processing,</a:t>
            </a:r>
            <a:endParaRPr lang="en-GB" sz="2000" dirty="0">
              <a:latin typeface="Perpetua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2000" dirty="0">
                <a:latin typeface="Perpetua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Perpetua"/>
              </a:rPr>
              <a:t>Power unit </a:t>
            </a:r>
            <a:r>
              <a:rPr lang="en-GB" sz="2000" dirty="0" smtClean="0">
                <a:latin typeface="Perpetua"/>
              </a:rPr>
              <a:t>- power control and transmission</a:t>
            </a:r>
            <a:endParaRPr lang="en-GB" sz="2000" dirty="0">
              <a:latin typeface="Perpetua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dirty="0">
                <a:latin typeface="Perpetua"/>
              </a:rPr>
              <a:t>   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23528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20428"/>
              </p:ext>
            </p:extLst>
          </p:nvPr>
        </p:nvGraphicFramePr>
        <p:xfrm>
          <a:off x="178594" y="2633042"/>
          <a:ext cx="4071937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Visio" r:id="rId3" imgW="5266944" imgH="5588781" progId="Visio.Drawing.11">
                  <p:embed/>
                </p:oleObj>
              </mc:Choice>
              <mc:Fallback>
                <p:oleObj name="Visio" r:id="rId3" imgW="5266944" imgH="55887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4" y="2633042"/>
                        <a:ext cx="4071937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142875" y="6286500"/>
            <a:ext cx="214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eaLnBrk="0" hangingPunct="0"/>
            <a:r>
              <a:rPr lang="en-US" altLang="zh-CN" sz="1600">
                <a:latin typeface="Times" pitchFamily="18" charset="0"/>
                <a:ea typeface="SimSun" pitchFamily="2" charset="-122"/>
                <a:cs typeface="Times New Roman" pitchFamily="18" charset="0"/>
              </a:rPr>
              <a:t> Section center</a:t>
            </a:r>
            <a:endParaRPr lang="en-US" altLang="zh-CN" sz="160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6328" name="Прямоугольник 4"/>
          <p:cNvSpPr>
            <a:spLocks noChangeArrowheads="1"/>
          </p:cNvSpPr>
          <p:nvPr/>
        </p:nvSpPr>
        <p:spPr bwMode="auto">
          <a:xfrm>
            <a:off x="4572000" y="2928938"/>
            <a:ext cx="2880320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b="1" dirty="0">
                <a:latin typeface="Perpetua"/>
              </a:rPr>
              <a:t>Basic trigger: </a:t>
            </a:r>
            <a:r>
              <a:rPr lang="en-GB" dirty="0">
                <a:latin typeface="Perpetua"/>
              </a:rPr>
              <a:t>coincidences  of nearby </a:t>
            </a:r>
            <a:r>
              <a:rPr lang="en-GB" dirty="0" smtClean="0">
                <a:latin typeface="Perpetua"/>
              </a:rPr>
              <a:t>OMs </a:t>
            </a:r>
            <a:r>
              <a:rPr lang="en-GB" dirty="0">
                <a:latin typeface="Perpetua"/>
              </a:rPr>
              <a:t>(</a:t>
            </a:r>
            <a:r>
              <a:rPr lang="en-GB" dirty="0" err="1">
                <a:latin typeface="Perpetua"/>
              </a:rPr>
              <a:t>threch</a:t>
            </a:r>
            <a:r>
              <a:rPr lang="en-GB" dirty="0">
                <a:latin typeface="Perpetua"/>
              </a:rPr>
              <a:t>. ~0.5&amp;3 </a:t>
            </a:r>
            <a:r>
              <a:rPr lang="en-GB" dirty="0" err="1">
                <a:latin typeface="Perpetua"/>
              </a:rPr>
              <a:t>p.e.</a:t>
            </a:r>
            <a:r>
              <a:rPr lang="en-GB" dirty="0">
                <a:latin typeface="Perpetua"/>
              </a:rPr>
              <a:t>)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endParaRPr lang="en-GB" b="1" dirty="0">
              <a:latin typeface="Perpetua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b="1" dirty="0">
                <a:latin typeface="Perpetua"/>
              </a:rPr>
              <a:t>Communications</a:t>
            </a:r>
            <a:r>
              <a:rPr lang="en-US" b="1" dirty="0">
                <a:latin typeface="Perpetua"/>
              </a:rPr>
              <a:t>:</a:t>
            </a:r>
            <a:r>
              <a:rPr lang="en-GB" b="1" dirty="0">
                <a:latin typeface="Perpetua"/>
              </a:rPr>
              <a:t> </a:t>
            </a:r>
            <a:r>
              <a:rPr lang="en-GB" dirty="0">
                <a:latin typeface="Perpetua"/>
              </a:rPr>
              <a:t>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dirty="0">
                <a:solidFill>
                  <a:srgbClr val="000000"/>
                </a:solidFill>
                <a:latin typeface="Perpetua"/>
              </a:rPr>
              <a:t>String </a:t>
            </a:r>
            <a:r>
              <a:rPr lang="en-GB" dirty="0">
                <a:solidFill>
                  <a:srgbClr val="000000"/>
                </a:solidFill>
                <a:latin typeface="Perpetua"/>
                <a:sym typeface="Symbol" pitchFamily="18" charset="2"/>
              </a:rPr>
              <a:t></a:t>
            </a:r>
            <a:r>
              <a:rPr lang="en-GB" dirty="0">
                <a:solidFill>
                  <a:srgbClr val="000000"/>
                </a:solidFill>
                <a:latin typeface="Perpetua"/>
              </a:rPr>
              <a:t> cluster centre: 1.2 km cable, DSL-modem 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endParaRPr lang="en-GB" sz="500" dirty="0">
              <a:solidFill>
                <a:srgbClr val="000000"/>
              </a:solidFill>
              <a:latin typeface="Perpetua"/>
            </a:endParaRP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dirty="0">
                <a:solidFill>
                  <a:srgbClr val="000000"/>
                </a:solidFill>
                <a:latin typeface="Perpetua"/>
                <a:sym typeface="Symbol" pitchFamily="18" charset="2"/>
              </a:rPr>
              <a:t>CM </a:t>
            </a:r>
            <a:r>
              <a:rPr lang="en-GB" dirty="0">
                <a:solidFill>
                  <a:srgbClr val="000000"/>
                </a:solidFill>
                <a:latin typeface="Perpetua"/>
              </a:rPr>
              <a:t>OMs: RS-485 Bus (slow control) </a:t>
            </a:r>
          </a:p>
        </p:txBody>
      </p:sp>
      <p:pic>
        <p:nvPicPr>
          <p:cNvPr id="9" name="Рисунок 24" descr="Section_20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16205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47" name="Object 1"/>
          <p:cNvGraphicFramePr>
            <a:graphicFrameLocks noChangeAspect="1"/>
          </p:cNvGraphicFramePr>
          <p:nvPr/>
        </p:nvGraphicFramePr>
        <p:xfrm>
          <a:off x="4259263" y="2143125"/>
          <a:ext cx="4527550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Visio" r:id="rId3" imgW="5360518" imgH="5411830" progId="Visio.Drawing.11">
                  <p:embed/>
                </p:oleObj>
              </mc:Choice>
              <mc:Fallback>
                <p:oleObj name="Visio" r:id="rId3" imgW="5360518" imgH="54118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2143125"/>
                        <a:ext cx="4527550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2786063" y="285750"/>
            <a:ext cx="392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Perpetua"/>
              </a:rPr>
              <a:t>Cluster  DAQ center </a:t>
            </a:r>
            <a:endParaRPr lang="en-GB" sz="2800" b="1">
              <a:latin typeface="Perpetua"/>
            </a:endParaRPr>
          </a:p>
        </p:txBody>
      </p:sp>
      <p:sp>
        <p:nvSpPr>
          <p:cNvPr id="57349" name="Прямоугольник 4"/>
          <p:cNvSpPr>
            <a:spLocks noChangeArrowheads="1"/>
          </p:cNvSpPr>
          <p:nvPr/>
        </p:nvSpPr>
        <p:spPr bwMode="auto">
          <a:xfrm>
            <a:off x="285750" y="1928813"/>
            <a:ext cx="4286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Trigger system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 ADC board (8 channels) and Master board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Inputs: 8 string local trigger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Output: global trigger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Networking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- 8 DSL-modems –string data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Optical Ethernet provides data communication with Shore center.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Power supply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300 VDC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commutator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8 channels</a:t>
            </a:r>
          </a:p>
        </p:txBody>
      </p:sp>
      <p:sp>
        <p:nvSpPr>
          <p:cNvPr id="57350" name="Прямоугольник 5"/>
          <p:cNvSpPr>
            <a:spLocks noChangeArrowheads="1"/>
          </p:cNvSpPr>
          <p:nvPr/>
        </p:nvSpPr>
        <p:spPr bwMode="auto">
          <a:xfrm>
            <a:off x="285750" y="925513"/>
            <a:ext cx="8358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Cluster – up to 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Cluster center: trigger logic,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strings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power supply, and communication to shore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5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WOR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r="2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4394200" y="1695450"/>
            <a:ext cx="3635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>
            <a:spAutoFit/>
          </a:bodyPr>
          <a:lstStyle>
            <a:lvl1pPr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500" smtClean="0">
                <a:solidFill>
                  <a:srgbClr val="FF0000"/>
                </a:solidFill>
                <a:latin typeface="Arial Narrow" pitchFamily="34" charset="0"/>
              </a:rPr>
              <a:t>A</a:t>
            </a:r>
          </a:p>
        </p:txBody>
      </p:sp>
      <p:sp>
        <p:nvSpPr>
          <p:cNvPr id="199686" name="Oval 6"/>
          <p:cNvSpPr>
            <a:spLocks noChangeArrowheads="1"/>
          </p:cNvSpPr>
          <p:nvPr/>
        </p:nvSpPr>
        <p:spPr bwMode="auto">
          <a:xfrm>
            <a:off x="4572000" y="6689725"/>
            <a:ext cx="168275" cy="1682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6651625" y="765175"/>
            <a:ext cx="1550102" cy="7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>
            <a:spAutoFit/>
          </a:bodyPr>
          <a:lstStyle>
            <a:lvl1pPr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err="1" smtClean="0">
                <a:solidFill>
                  <a:srgbClr val="FFFF00"/>
                </a:solidFill>
                <a:latin typeface="Comic Sans MS" pitchFamily="66" charset="0"/>
              </a:rPr>
              <a:t>Baikal</a:t>
            </a:r>
            <a:r>
              <a:rPr lang="de-DE" sz="2000" dirty="0" smtClean="0">
                <a:solidFill>
                  <a:srgbClr val="FFFF00"/>
                </a:solidFill>
                <a:latin typeface="Comic Sans MS" pitchFamily="66" charset="0"/>
              </a:rPr>
              <a:t>-GVD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00"/>
                </a:solidFill>
                <a:latin typeface="Comic Sans MS" pitchFamily="66" charset="0"/>
              </a:rPr>
              <a:t>  (~2020)</a:t>
            </a:r>
          </a:p>
        </p:txBody>
      </p:sp>
      <p:sp>
        <p:nvSpPr>
          <p:cNvPr id="199688" name="Oval 8"/>
          <p:cNvSpPr>
            <a:spLocks noChangeArrowheads="1"/>
          </p:cNvSpPr>
          <p:nvPr/>
        </p:nvSpPr>
        <p:spPr bwMode="auto">
          <a:xfrm rot="-1882992">
            <a:off x="4638675" y="1830388"/>
            <a:ext cx="117475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 anchor="ctr"/>
          <a:lstStyle/>
          <a:p>
            <a:pPr algn="ctr" defTabSz="9620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300" smtClean="0">
              <a:solidFill>
                <a:srgbClr val="FF99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9689" name="Oval 9"/>
          <p:cNvSpPr>
            <a:spLocks noChangeArrowheads="1"/>
          </p:cNvSpPr>
          <p:nvPr/>
        </p:nvSpPr>
        <p:spPr bwMode="auto">
          <a:xfrm rot="-1882992">
            <a:off x="5119688" y="1984375"/>
            <a:ext cx="119062" cy="1190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 anchor="ctr"/>
          <a:lstStyle/>
          <a:p>
            <a:pPr algn="ctr" defTabSz="9620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300" smtClean="0">
              <a:solidFill>
                <a:srgbClr val="FF99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9690" name="Oval 10"/>
          <p:cNvSpPr>
            <a:spLocks noChangeArrowheads="1"/>
          </p:cNvSpPr>
          <p:nvPr/>
        </p:nvSpPr>
        <p:spPr bwMode="auto">
          <a:xfrm rot="-1882992">
            <a:off x="4953000" y="1981200"/>
            <a:ext cx="117475" cy="1190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 anchor="ctr"/>
          <a:lstStyle/>
          <a:p>
            <a:pPr algn="ctr" defTabSz="9620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300" smtClean="0">
              <a:solidFill>
                <a:srgbClr val="FF99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4662488" y="1919288"/>
            <a:ext cx="38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>
            <a:spAutoFit/>
          </a:bodyPr>
          <a:lstStyle>
            <a:lvl1pPr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500" smtClean="0">
                <a:solidFill>
                  <a:srgbClr val="FFFF99"/>
                </a:solidFill>
                <a:latin typeface="Arial Narrow" pitchFamily="34" charset="0"/>
              </a:rPr>
              <a:t>N</a:t>
            </a: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5105400" y="1905000"/>
            <a:ext cx="38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>
            <a:spAutoFit/>
          </a:bodyPr>
          <a:lstStyle>
            <a:lvl1pPr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20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500" smtClean="0">
                <a:solidFill>
                  <a:srgbClr val="FFFF99"/>
                </a:solidFill>
                <a:latin typeface="Arial Narrow" pitchFamily="34" charset="0"/>
              </a:rPr>
              <a:t>N</a:t>
            </a:r>
          </a:p>
        </p:txBody>
      </p: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4500563" y="981075"/>
            <a:ext cx="14557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81" tIns="45643" rIns="91281" bIns="45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FF66"/>
                </a:solidFill>
                <a:latin typeface="Comic Sans MS" pitchFamily="66" charset="0"/>
                <a:cs typeface="Arial" pitchFamily="34" charset="0"/>
              </a:rPr>
              <a:t>KM3NeT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FF66"/>
                </a:solidFill>
                <a:latin typeface="Comic Sans MS" pitchFamily="66" charset="0"/>
                <a:cs typeface="Arial" pitchFamily="34" charset="0"/>
              </a:rPr>
              <a:t>(~2020)</a:t>
            </a:r>
            <a:endParaRPr lang="ru-RU" sz="2400" dirty="0" smtClean="0">
              <a:solidFill>
                <a:srgbClr val="FFFF66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9695" name="Oval 15"/>
          <p:cNvSpPr>
            <a:spLocks noChangeArrowheads="1"/>
          </p:cNvSpPr>
          <p:nvPr/>
        </p:nvSpPr>
        <p:spPr bwMode="auto">
          <a:xfrm>
            <a:off x="7524750" y="1412875"/>
            <a:ext cx="168275" cy="16827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903307" y="5761706"/>
            <a:ext cx="1386596" cy="8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43" tIns="48022" rIns="96043" bIns="48022">
            <a:spAutoFit/>
          </a:bodyPr>
          <a:lstStyle>
            <a:lvl1pPr defTabSz="9620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81013" defTabSz="9620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62025" defTabSz="9620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43038" defTabSz="9620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22463" defTabSz="9620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9663" defTabSz="962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36863" defTabSz="962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94063" defTabSz="962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51263" defTabSz="962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IceCube</a:t>
            </a:r>
            <a:endParaRPr lang="de-DE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(201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1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701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l_unif_+180_-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90" y="1902371"/>
            <a:ext cx="3600902" cy="23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34"/>
          <p:cNvGrpSpPr>
            <a:grpSpLocks/>
          </p:cNvGrpSpPr>
          <p:nvPr/>
        </p:nvGrpSpPr>
        <p:grpSpPr bwMode="auto">
          <a:xfrm>
            <a:off x="343574" y="2118395"/>
            <a:ext cx="4012402" cy="4478957"/>
            <a:chOff x="428625" y="1029756"/>
            <a:chExt cx="2287588" cy="314325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1029756"/>
              <a:ext cx="2287588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>
              <a:off x="785809" y="3571346"/>
              <a:ext cx="286283" cy="28522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504" y="949716"/>
            <a:ext cx="882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" defTabSz="414338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Northern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hemisphere</a:t>
            </a:r>
            <a:r>
              <a:rPr lang="en-US" sz="2400" b="1" dirty="0" smtClean="0">
                <a:solidFill>
                  <a:srgbClr val="000000"/>
                </a:solidFill>
                <a:latin typeface="Constantia"/>
              </a:rPr>
              <a:t>–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GC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(~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18h/day) and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Galactic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plane survey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755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Location:  104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25’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E; 51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46’ </a:t>
            </a:r>
            <a:r>
              <a:rPr lang="en-US" sz="3600" b="1" dirty="0">
                <a:solidFill>
                  <a:srgbClr val="FF0000"/>
                </a:solidFill>
              </a:rPr>
              <a:t>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605" y="1556792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GVD sky view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90" y="4221088"/>
            <a:ext cx="3600902" cy="26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9" y="936049"/>
            <a:ext cx="3707136" cy="479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918" y="5881335"/>
            <a:ext cx="90666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Depth – 1360 m;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Flat the lake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bed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at &gt;3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km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from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shore </a:t>
            </a:r>
            <a:r>
              <a:rPr lang="en-US" sz="2800" b="1" dirty="0">
                <a:solidFill>
                  <a:srgbClr val="000000"/>
                </a:solidFill>
                <a:latin typeface="Constantia"/>
              </a:rPr>
              <a:t>–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allows  &gt; 25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km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Instrumented Water Volume!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504" y="332656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F0"/>
              </a:buClr>
              <a:buSzPct val="155000"/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Cite properties: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99992" y="1058630"/>
            <a:ext cx="4354208" cy="4602618"/>
            <a:chOff x="5362553" y="1953604"/>
            <a:chExt cx="3562120" cy="396044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537" y="1953604"/>
              <a:ext cx="3557136" cy="39604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4" name="Прямая соединительная линия 13"/>
            <p:cNvCxnSpPr>
              <a:stCxn id="12" idx="3"/>
              <a:endCxn id="12" idx="3"/>
            </p:cNvCxnSpPr>
            <p:nvPr/>
          </p:nvCxnSpPr>
          <p:spPr>
            <a:xfrm>
              <a:off x="8924673" y="393382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олилиния 21"/>
            <p:cNvSpPr/>
            <p:nvPr/>
          </p:nvSpPr>
          <p:spPr>
            <a:xfrm>
              <a:off x="5374455" y="3781831"/>
              <a:ext cx="3543300" cy="457200"/>
            </a:xfrm>
            <a:custGeom>
              <a:avLst/>
              <a:gdLst>
                <a:gd name="connsiteX0" fmla="*/ 3543300 w 3543300"/>
                <a:gd name="connsiteY0" fmla="*/ 0 h 457200"/>
                <a:gd name="connsiteX1" fmla="*/ 1647825 w 3543300"/>
                <a:gd name="connsiteY1" fmla="*/ 47625 h 457200"/>
                <a:gd name="connsiteX2" fmla="*/ 0 w 3543300"/>
                <a:gd name="connsiteY2" fmla="*/ 447675 h 457200"/>
                <a:gd name="connsiteX3" fmla="*/ 0 w 3543300"/>
                <a:gd name="connsiteY3" fmla="*/ 447675 h 457200"/>
                <a:gd name="connsiteX4" fmla="*/ 0 w 3543300"/>
                <a:gd name="connsiteY4" fmla="*/ 447675 h 457200"/>
                <a:gd name="connsiteX5" fmla="*/ 19050 w 3543300"/>
                <a:gd name="connsiteY5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43300" h="457200">
                  <a:moveTo>
                    <a:pt x="3543300" y="0"/>
                  </a:moveTo>
                  <a:lnTo>
                    <a:pt x="1647825" y="47625"/>
                  </a:lnTo>
                  <a:cubicBezTo>
                    <a:pt x="1057275" y="122238"/>
                    <a:pt x="0" y="447675"/>
                    <a:pt x="0" y="447675"/>
                  </a:cubicBezTo>
                  <a:lnTo>
                    <a:pt x="0" y="447675"/>
                  </a:lnTo>
                  <a:lnTo>
                    <a:pt x="0" y="447675"/>
                  </a:lnTo>
                  <a:lnTo>
                    <a:pt x="19050" y="45720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362553" y="4581128"/>
              <a:ext cx="3548261" cy="45719"/>
            </a:xfrm>
            <a:custGeom>
              <a:avLst/>
              <a:gdLst>
                <a:gd name="connsiteX0" fmla="*/ 3785658 w 3785658"/>
                <a:gd name="connsiteY0" fmla="*/ 0 h 39162"/>
                <a:gd name="connsiteX1" fmla="*/ 261408 w 3785658"/>
                <a:gd name="connsiteY1" fmla="*/ 38100 h 39162"/>
                <a:gd name="connsiteX2" fmla="*/ 261408 w 3785658"/>
                <a:gd name="connsiteY2" fmla="*/ 28575 h 39162"/>
                <a:gd name="connsiteX3" fmla="*/ 270933 w 3785658"/>
                <a:gd name="connsiteY3" fmla="*/ 28575 h 3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658" h="39162">
                  <a:moveTo>
                    <a:pt x="3785658" y="0"/>
                  </a:moveTo>
                  <a:lnTo>
                    <a:pt x="261408" y="38100"/>
                  </a:lnTo>
                  <a:cubicBezTo>
                    <a:pt x="-325967" y="42863"/>
                    <a:pt x="259821" y="30162"/>
                    <a:pt x="261408" y="28575"/>
                  </a:cubicBezTo>
                  <a:cubicBezTo>
                    <a:pt x="262995" y="26988"/>
                    <a:pt x="269346" y="28575"/>
                    <a:pt x="270933" y="285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7275" y="400936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&gt;250 km</a:t>
              </a:r>
              <a:r>
                <a:rPr lang="en-US" baseline="30000" dirty="0" smtClean="0"/>
                <a:t>3</a:t>
              </a:r>
              <a:endParaRPr lang="ru-RU" baseline="300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019800" y="3238500"/>
              <a:ext cx="28575" cy="47625"/>
            </a:xfrm>
            <a:custGeom>
              <a:avLst/>
              <a:gdLst>
                <a:gd name="connsiteX0" fmla="*/ 0 w 28575"/>
                <a:gd name="connsiteY0" fmla="*/ 0 h 47625"/>
                <a:gd name="connsiteX1" fmla="*/ 28575 w 28575"/>
                <a:gd name="connsiteY1" fmla="*/ 47625 h 47625"/>
                <a:gd name="connsiteX2" fmla="*/ 28575 w 28575"/>
                <a:gd name="connsiteY2" fmla="*/ 47625 h 47625"/>
                <a:gd name="connsiteX3" fmla="*/ 0 w 28575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0" y="0"/>
                  </a:moveTo>
                  <a:lnTo>
                    <a:pt x="28575" y="47625"/>
                  </a:lnTo>
                  <a:lnTo>
                    <a:pt x="28575" y="476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5-конечная звезда 25"/>
            <p:cNvSpPr/>
            <p:nvPr/>
          </p:nvSpPr>
          <p:spPr>
            <a:xfrm>
              <a:off x="7657528" y="3571006"/>
              <a:ext cx="457200" cy="362818"/>
            </a:xfrm>
            <a:prstGeom prst="star5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54"/>
          <p:cNvGrpSpPr>
            <a:grpSpLocks/>
          </p:cNvGrpSpPr>
          <p:nvPr/>
        </p:nvGrpSpPr>
        <p:grpSpPr bwMode="auto">
          <a:xfrm>
            <a:off x="4181055" y="193099"/>
            <a:ext cx="4929187" cy="1485900"/>
            <a:chOff x="500034" y="3714752"/>
            <a:chExt cx="4929222" cy="1485901"/>
          </a:xfrm>
        </p:grpSpPr>
        <p:pic>
          <p:nvPicPr>
            <p:cNvPr id="15" name="Picture 39" descr="Температура днё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714752"/>
              <a:ext cx="4929222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45"/>
            <p:cNvSpPr txBox="1">
              <a:spLocks noChangeArrowheads="1"/>
            </p:cNvSpPr>
            <p:nvPr/>
          </p:nvSpPr>
          <p:spPr bwMode="auto">
            <a:xfrm>
              <a:off x="1000100" y="4157159"/>
              <a:ext cx="1053494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Winter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expedition</a:t>
              </a:r>
              <a:endPara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47"/>
            <p:cNvSpPr txBox="1">
              <a:spLocks noChangeArrowheads="1"/>
            </p:cNvSpPr>
            <p:nvPr/>
          </p:nvSpPr>
          <p:spPr bwMode="auto">
            <a:xfrm>
              <a:off x="3714744" y="3714752"/>
              <a:ext cx="1104790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Summer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expedition</a:t>
              </a:r>
              <a:endPara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rot="10800000">
              <a:off x="1357290" y="4641853"/>
              <a:ext cx="785818" cy="158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0800000">
              <a:off x="3286116" y="4213227"/>
              <a:ext cx="500067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8"/>
            <p:cNvSpPr txBox="1">
              <a:spLocks noChangeArrowheads="1"/>
            </p:cNvSpPr>
            <p:nvPr/>
          </p:nvSpPr>
          <p:spPr bwMode="auto">
            <a:xfrm>
              <a:off x="2285984" y="4786322"/>
              <a:ext cx="1866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Day temperature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4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" y="4547059"/>
            <a:ext cx="4300491" cy="21502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6512" y="116632"/>
            <a:ext cx="9296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B0F0"/>
              </a:buClr>
              <a:buSzPct val="155000"/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 </a:t>
            </a:r>
            <a:r>
              <a:rPr lang="en-US" sz="2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properties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allow detection of all 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flavor </a:t>
            </a:r>
          </a:p>
          <a:p>
            <a:pPr>
              <a:buClr>
                <a:srgbClr val="FF0000"/>
              </a:buClr>
              <a:buSzPct val="155000"/>
            </a:pP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neutrinos </a:t>
            </a:r>
            <a:r>
              <a:rPr lang="en-US" sz="2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high direction-energy resolution!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559988"/>
            <a:ext cx="497099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175" indent="-285750" defTabSz="414338">
              <a:spcBef>
                <a:spcPct val="20000"/>
              </a:spcBef>
              <a:buSzPct val="95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Moderately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low background in fresh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water: </a:t>
            </a:r>
          </a:p>
          <a:p>
            <a:pPr marL="98425" defTabSz="414338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     15 – 40 kHz (10’’ R7081HQE)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absence of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 luminosity bursts from 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biology and K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2"/>
          <p:cNvGrpSpPr>
            <a:grpSpLocks/>
          </p:cNvGrpSpPr>
          <p:nvPr/>
        </p:nvGrpSpPr>
        <p:grpSpPr bwMode="auto">
          <a:xfrm>
            <a:off x="50510" y="1176297"/>
            <a:ext cx="4892705" cy="2828767"/>
            <a:chOff x="642910" y="1310676"/>
            <a:chExt cx="7858125" cy="3760484"/>
          </a:xfrm>
        </p:grpSpPr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642910" y="1310676"/>
              <a:ext cx="7858125" cy="3760484"/>
              <a:chOff x="156" y="660"/>
              <a:chExt cx="5461" cy="2826"/>
            </a:xfrm>
          </p:grpSpPr>
          <p:grpSp>
            <p:nvGrpSpPr>
              <p:cNvPr id="49" name="Group 7"/>
              <p:cNvGrpSpPr>
                <a:grpSpLocks/>
              </p:cNvGrpSpPr>
              <p:nvPr/>
            </p:nvGrpSpPr>
            <p:grpSpPr bwMode="auto">
              <a:xfrm>
                <a:off x="156" y="660"/>
                <a:ext cx="5461" cy="2826"/>
                <a:chOff x="144" y="990"/>
                <a:chExt cx="5461" cy="2826"/>
              </a:xfrm>
            </p:grpSpPr>
            <p:pic>
              <p:nvPicPr>
                <p:cNvPr id="54" name="Picture 8" descr="absorp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" y="1002"/>
                  <a:ext cx="2803" cy="2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9" descr="scatteri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4" y="990"/>
                  <a:ext cx="2821" cy="2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Freeform 10"/>
                <p:cNvSpPr>
                  <a:spLocks/>
                </p:cNvSpPr>
                <p:nvPr/>
              </p:nvSpPr>
              <p:spPr bwMode="auto">
                <a:xfrm>
                  <a:off x="576" y="1392"/>
                  <a:ext cx="2064" cy="1820"/>
                </a:xfrm>
                <a:custGeom>
                  <a:avLst/>
                  <a:gdLst>
                    <a:gd name="T0" fmla="*/ 0 w 2064"/>
                    <a:gd name="T1" fmla="*/ 0 h 1820"/>
                    <a:gd name="T2" fmla="*/ 144 w 2064"/>
                    <a:gd name="T3" fmla="*/ 432 h 1820"/>
                    <a:gd name="T4" fmla="*/ 288 w 2064"/>
                    <a:gd name="T5" fmla="*/ 816 h 1820"/>
                    <a:gd name="T6" fmla="*/ 439 w 2064"/>
                    <a:gd name="T7" fmla="*/ 1195 h 1820"/>
                    <a:gd name="T8" fmla="*/ 649 w 2064"/>
                    <a:gd name="T9" fmla="*/ 1497 h 1820"/>
                    <a:gd name="T10" fmla="*/ 878 w 2064"/>
                    <a:gd name="T11" fmla="*/ 1653 h 1820"/>
                    <a:gd name="T12" fmla="*/ 1143 w 2064"/>
                    <a:gd name="T13" fmla="*/ 1808 h 1820"/>
                    <a:gd name="T14" fmla="*/ 1488 w 2064"/>
                    <a:gd name="T15" fmla="*/ 1728 h 1820"/>
                    <a:gd name="T16" fmla="*/ 1728 w 2064"/>
                    <a:gd name="T17" fmla="*/ 1536 h 1820"/>
                    <a:gd name="T18" fmla="*/ 1920 w 2064"/>
                    <a:gd name="T19" fmla="*/ 1269 h 1820"/>
                    <a:gd name="T20" fmla="*/ 2064 w 2064"/>
                    <a:gd name="T21" fmla="*/ 960 h 18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4"/>
                    <a:gd name="T34" fmla="*/ 0 h 1820"/>
                    <a:gd name="T35" fmla="*/ 2064 w 2064"/>
                    <a:gd name="T36" fmla="*/ 1820 h 18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4" h="1820">
                      <a:moveTo>
                        <a:pt x="0" y="0"/>
                      </a:moveTo>
                      <a:cubicBezTo>
                        <a:pt x="48" y="148"/>
                        <a:pt x="96" y="296"/>
                        <a:pt x="144" y="432"/>
                      </a:cubicBezTo>
                      <a:cubicBezTo>
                        <a:pt x="192" y="568"/>
                        <a:pt x="239" y="689"/>
                        <a:pt x="288" y="816"/>
                      </a:cubicBezTo>
                      <a:cubicBezTo>
                        <a:pt x="337" y="943"/>
                        <a:pt x="379" y="1082"/>
                        <a:pt x="439" y="1195"/>
                      </a:cubicBezTo>
                      <a:cubicBezTo>
                        <a:pt x="499" y="1308"/>
                        <a:pt x="576" y="1421"/>
                        <a:pt x="649" y="1497"/>
                      </a:cubicBezTo>
                      <a:cubicBezTo>
                        <a:pt x="722" y="1573"/>
                        <a:pt x="796" y="1601"/>
                        <a:pt x="878" y="1653"/>
                      </a:cubicBezTo>
                      <a:cubicBezTo>
                        <a:pt x="960" y="1705"/>
                        <a:pt x="1041" y="1796"/>
                        <a:pt x="1143" y="1808"/>
                      </a:cubicBezTo>
                      <a:cubicBezTo>
                        <a:pt x="1245" y="1820"/>
                        <a:pt x="1391" y="1773"/>
                        <a:pt x="1488" y="1728"/>
                      </a:cubicBezTo>
                      <a:cubicBezTo>
                        <a:pt x="1585" y="1683"/>
                        <a:pt x="1656" y="1612"/>
                        <a:pt x="1728" y="1536"/>
                      </a:cubicBezTo>
                      <a:cubicBezTo>
                        <a:pt x="1800" y="1460"/>
                        <a:pt x="1864" y="1365"/>
                        <a:pt x="1920" y="1269"/>
                      </a:cubicBezTo>
                      <a:cubicBezTo>
                        <a:pt x="1976" y="1173"/>
                        <a:pt x="2034" y="1025"/>
                        <a:pt x="2064" y="96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" name="Freeform 11"/>
                <p:cNvSpPr>
                  <a:spLocks/>
                </p:cNvSpPr>
                <p:nvPr/>
              </p:nvSpPr>
              <p:spPr bwMode="auto">
                <a:xfrm>
                  <a:off x="576" y="2640"/>
                  <a:ext cx="2064" cy="726"/>
                </a:xfrm>
                <a:custGeom>
                  <a:avLst/>
                  <a:gdLst>
                    <a:gd name="T0" fmla="*/ 0 w 2064"/>
                    <a:gd name="T1" fmla="*/ 384 h 726"/>
                    <a:gd name="T2" fmla="*/ 288 w 2064"/>
                    <a:gd name="T3" fmla="*/ 576 h 726"/>
                    <a:gd name="T4" fmla="*/ 631 w 2064"/>
                    <a:gd name="T5" fmla="*/ 688 h 726"/>
                    <a:gd name="T6" fmla="*/ 914 w 2064"/>
                    <a:gd name="T7" fmla="*/ 725 h 726"/>
                    <a:gd name="T8" fmla="*/ 1262 w 2064"/>
                    <a:gd name="T9" fmla="*/ 697 h 726"/>
                    <a:gd name="T10" fmla="*/ 1536 w 2064"/>
                    <a:gd name="T11" fmla="*/ 576 h 726"/>
                    <a:gd name="T12" fmla="*/ 1776 w 2064"/>
                    <a:gd name="T13" fmla="*/ 384 h 726"/>
                    <a:gd name="T14" fmla="*/ 1968 w 2064"/>
                    <a:gd name="T15" fmla="*/ 144 h 726"/>
                    <a:gd name="T16" fmla="*/ 2064 w 2064"/>
                    <a:gd name="T17" fmla="*/ 0 h 7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64"/>
                    <a:gd name="T28" fmla="*/ 0 h 726"/>
                    <a:gd name="T29" fmla="*/ 2064 w 2064"/>
                    <a:gd name="T30" fmla="*/ 726 h 7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64" h="726">
                      <a:moveTo>
                        <a:pt x="0" y="384"/>
                      </a:moveTo>
                      <a:cubicBezTo>
                        <a:pt x="92" y="456"/>
                        <a:pt x="183" y="525"/>
                        <a:pt x="288" y="576"/>
                      </a:cubicBezTo>
                      <a:cubicBezTo>
                        <a:pt x="393" y="627"/>
                        <a:pt x="527" y="663"/>
                        <a:pt x="631" y="688"/>
                      </a:cubicBezTo>
                      <a:cubicBezTo>
                        <a:pt x="735" y="713"/>
                        <a:pt x="809" y="724"/>
                        <a:pt x="914" y="725"/>
                      </a:cubicBezTo>
                      <a:cubicBezTo>
                        <a:pt x="1019" y="726"/>
                        <a:pt x="1158" y="722"/>
                        <a:pt x="1262" y="697"/>
                      </a:cubicBezTo>
                      <a:cubicBezTo>
                        <a:pt x="1366" y="672"/>
                        <a:pt x="1450" y="628"/>
                        <a:pt x="1536" y="576"/>
                      </a:cubicBezTo>
                      <a:cubicBezTo>
                        <a:pt x="1622" y="524"/>
                        <a:pt x="1704" y="456"/>
                        <a:pt x="1776" y="384"/>
                      </a:cubicBezTo>
                      <a:cubicBezTo>
                        <a:pt x="1848" y="312"/>
                        <a:pt x="1920" y="208"/>
                        <a:pt x="1968" y="144"/>
                      </a:cubicBezTo>
                      <a:cubicBezTo>
                        <a:pt x="2016" y="80"/>
                        <a:pt x="2040" y="40"/>
                        <a:pt x="2064" y="0"/>
                      </a:cubicBezTo>
                    </a:path>
                  </a:pathLst>
                </a:custGeom>
                <a:noFill/>
                <a:ln w="28575">
                  <a:solidFill>
                    <a:srgbClr val="009DD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" name="Freeform 12"/>
                <p:cNvSpPr>
                  <a:spLocks/>
                </p:cNvSpPr>
                <p:nvPr/>
              </p:nvSpPr>
              <p:spPr bwMode="auto">
                <a:xfrm>
                  <a:off x="624" y="2640"/>
                  <a:ext cx="2016" cy="774"/>
                </a:xfrm>
                <a:custGeom>
                  <a:avLst/>
                  <a:gdLst>
                    <a:gd name="T0" fmla="*/ 0 w 2016"/>
                    <a:gd name="T1" fmla="*/ 768 h 774"/>
                    <a:gd name="T2" fmla="*/ 480 w 2016"/>
                    <a:gd name="T3" fmla="*/ 768 h 774"/>
                    <a:gd name="T4" fmla="*/ 816 w 2016"/>
                    <a:gd name="T5" fmla="*/ 768 h 774"/>
                    <a:gd name="T6" fmla="*/ 1159 w 2016"/>
                    <a:gd name="T7" fmla="*/ 734 h 774"/>
                    <a:gd name="T8" fmla="*/ 1406 w 2016"/>
                    <a:gd name="T9" fmla="*/ 642 h 774"/>
                    <a:gd name="T10" fmla="*/ 1689 w 2016"/>
                    <a:gd name="T11" fmla="*/ 450 h 774"/>
                    <a:gd name="T12" fmla="*/ 1909 w 2016"/>
                    <a:gd name="T13" fmla="*/ 185 h 774"/>
                    <a:gd name="T14" fmla="*/ 2016 w 2016"/>
                    <a:gd name="T15" fmla="*/ 0 h 7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6"/>
                    <a:gd name="T25" fmla="*/ 0 h 774"/>
                    <a:gd name="T26" fmla="*/ 2016 w 2016"/>
                    <a:gd name="T27" fmla="*/ 774 h 77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6" h="774">
                      <a:moveTo>
                        <a:pt x="0" y="768"/>
                      </a:moveTo>
                      <a:cubicBezTo>
                        <a:pt x="172" y="768"/>
                        <a:pt x="344" y="768"/>
                        <a:pt x="480" y="768"/>
                      </a:cubicBezTo>
                      <a:cubicBezTo>
                        <a:pt x="616" y="768"/>
                        <a:pt x="703" y="774"/>
                        <a:pt x="816" y="768"/>
                      </a:cubicBezTo>
                      <a:cubicBezTo>
                        <a:pt x="929" y="762"/>
                        <a:pt x="1061" y="755"/>
                        <a:pt x="1159" y="734"/>
                      </a:cubicBezTo>
                      <a:cubicBezTo>
                        <a:pt x="1257" y="713"/>
                        <a:pt x="1318" y="689"/>
                        <a:pt x="1406" y="642"/>
                      </a:cubicBezTo>
                      <a:cubicBezTo>
                        <a:pt x="1494" y="595"/>
                        <a:pt x="1605" y="526"/>
                        <a:pt x="1689" y="450"/>
                      </a:cubicBezTo>
                      <a:cubicBezTo>
                        <a:pt x="1773" y="374"/>
                        <a:pt x="1854" y="260"/>
                        <a:pt x="1909" y="185"/>
                      </a:cubicBezTo>
                      <a:cubicBezTo>
                        <a:pt x="1964" y="110"/>
                        <a:pt x="1994" y="39"/>
                        <a:pt x="2016" y="0"/>
                      </a:cubicBezTo>
                    </a:path>
                  </a:pathLst>
                </a:cu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608" y="2326"/>
                  <a:ext cx="411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de-DE" sz="1200" kern="0" smtClean="0">
                      <a:solidFill>
                        <a:srgbClr val="FF0000"/>
                      </a:solidFill>
                      <a:latin typeface="Constantia" pitchFamily="18" charset="0"/>
                    </a:rPr>
                    <a:t>Baikal</a:t>
                  </a:r>
                </a:p>
              </p:txBody>
            </p:sp>
            <p:sp>
              <p:nvSpPr>
                <p:cNvPr id="60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704" y="220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1" name="Line 19"/>
                <p:cNvSpPr>
                  <a:spLocks noChangeShapeType="1"/>
                </p:cNvSpPr>
                <p:nvPr/>
              </p:nvSpPr>
              <p:spPr bwMode="auto">
                <a:xfrm>
                  <a:off x="4944" y="2592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" name="Line 20"/>
                <p:cNvSpPr>
                  <a:spLocks noChangeShapeType="1"/>
                </p:cNvSpPr>
                <p:nvPr/>
              </p:nvSpPr>
              <p:spPr bwMode="auto">
                <a:xfrm>
                  <a:off x="1008" y="2496"/>
                  <a:ext cx="480" cy="0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988" y="2448"/>
                  <a:ext cx="447" cy="34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60" y="2038"/>
                  <a:ext cx="411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de-DE" sz="1200" kern="0" smtClean="0">
                      <a:solidFill>
                        <a:srgbClr val="FF0000"/>
                      </a:solidFill>
                      <a:latin typeface="Constantia" pitchFamily="18" charset="0"/>
                    </a:rPr>
                    <a:t>Baikal</a:t>
                  </a:r>
                </a:p>
              </p:txBody>
            </p:sp>
          </p:grp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2289" y="3304"/>
                <a:ext cx="928" cy="18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de-DE" sz="1200" b="1" kern="0" smtClean="0">
                    <a:solidFill>
                      <a:sysClr val="windowText" lastClr="000000"/>
                    </a:solidFill>
                    <a:latin typeface="Constantia" pitchFamily="18" charset="0"/>
                    <a:sym typeface="Symbol" pitchFamily="18" charset="2"/>
                  </a:rPr>
                  <a:t>, </a:t>
                </a:r>
                <a:r>
                  <a:rPr lang="de-DE" sz="1200" kern="0" smtClean="0">
                    <a:solidFill>
                      <a:sysClr val="windowText" lastClr="000000"/>
                    </a:solidFill>
                    <a:latin typeface="Constantia" pitchFamily="18" charset="0"/>
                    <a:sym typeface="Symbol" pitchFamily="18" charset="2"/>
                  </a:rPr>
                  <a:t>nm</a:t>
                </a:r>
                <a:endParaRPr lang="de-DE" sz="1200" kern="0" smtClean="0">
                  <a:solidFill>
                    <a:sysClr val="windowText" lastClr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1" name="Text Box 24"/>
              <p:cNvSpPr txBox="1">
                <a:spLocks noChangeArrowheads="1"/>
              </p:cNvSpPr>
              <p:nvPr/>
            </p:nvSpPr>
            <p:spPr bwMode="auto">
              <a:xfrm>
                <a:off x="4790" y="3304"/>
                <a:ext cx="703" cy="15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de-DE" sz="1200" b="1" kern="0" smtClean="0">
                    <a:solidFill>
                      <a:sysClr val="windowText" lastClr="000000"/>
                    </a:solidFill>
                    <a:latin typeface="Constantia" pitchFamily="18" charset="0"/>
                    <a:sym typeface="Symbol" pitchFamily="18" charset="2"/>
                  </a:rPr>
                  <a:t>, </a:t>
                </a:r>
                <a:r>
                  <a:rPr lang="de-DE" sz="1200" kern="0" smtClean="0">
                    <a:solidFill>
                      <a:sysClr val="windowText" lastClr="000000"/>
                    </a:solidFill>
                    <a:latin typeface="Constantia" pitchFamily="18" charset="0"/>
                    <a:sym typeface="Symbol" pitchFamily="18" charset="2"/>
                  </a:rPr>
                  <a:t>nm</a:t>
                </a:r>
                <a:endParaRPr lang="de-DE" sz="1200" kern="0" smtClean="0">
                  <a:solidFill>
                    <a:sysClr val="windowText" lastClr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 rot="-5397141">
                <a:off x="-1011" y="1970"/>
                <a:ext cx="2501" cy="1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de-DE" sz="1100" b="1" kern="0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Absorption cross section,  m</a:t>
                </a:r>
                <a:r>
                  <a:rPr lang="de-DE" sz="1100" b="1" kern="0" baseline="30000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-1</a:t>
                </a:r>
                <a:endParaRPr lang="de-DE" sz="1100" kern="0" baseline="30000" smtClean="0">
                  <a:solidFill>
                    <a:sysClr val="windowText" lastClr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" name="Text Box 26"/>
              <p:cNvSpPr txBox="1">
                <a:spLocks noChangeArrowheads="1"/>
              </p:cNvSpPr>
              <p:nvPr/>
            </p:nvSpPr>
            <p:spPr bwMode="auto">
              <a:xfrm rot="-5397141">
                <a:off x="1543" y="1878"/>
                <a:ext cx="2644" cy="207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de-DE" sz="1200" b="1" kern="0" dirty="0" err="1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Scattering</a:t>
                </a:r>
                <a:r>
                  <a:rPr lang="de-DE" sz="1200" b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 </a:t>
                </a:r>
                <a:r>
                  <a:rPr lang="de-DE" sz="1200" b="1" kern="0" dirty="0" err="1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cross</a:t>
                </a:r>
                <a:r>
                  <a:rPr lang="de-DE" sz="1200" b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 </a:t>
                </a:r>
                <a:r>
                  <a:rPr lang="de-DE" sz="1200" b="1" kern="0" dirty="0" err="1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section</a:t>
                </a:r>
                <a:r>
                  <a:rPr lang="de-DE" sz="1200" b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,  m</a:t>
                </a:r>
                <a:r>
                  <a:rPr lang="de-DE" sz="1200" b="1" kern="0" baseline="30000" dirty="0" smtClean="0">
                    <a:solidFill>
                      <a:sysClr val="windowText" lastClr="000000"/>
                    </a:solidFill>
                    <a:latin typeface="Arial Narrow" pitchFamily="34" charset="0"/>
                    <a:sym typeface="Symbol" pitchFamily="18" charset="2"/>
                  </a:rPr>
                  <a:t>-1</a:t>
                </a:r>
                <a:endParaRPr lang="de-DE" sz="1200" kern="0" baseline="30000" dirty="0" smtClean="0">
                  <a:solidFill>
                    <a:sysClr val="windowText" lastClr="00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47" name="Параллелограмм 46"/>
            <p:cNvSpPr/>
            <p:nvPr/>
          </p:nvSpPr>
          <p:spPr>
            <a:xfrm rot="5400000">
              <a:off x="6037119" y="2750160"/>
              <a:ext cx="212959" cy="1000125"/>
            </a:xfrm>
            <a:prstGeom prst="parallelogram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200" kern="0">
                <a:solidFill>
                  <a:sysClr val="window" lastClr="FFFFFF"/>
                </a:solidFill>
                <a:latin typeface="Constantia"/>
              </a:endParaRPr>
            </a:p>
          </p:txBody>
        </p:sp>
        <p:sp>
          <p:nvSpPr>
            <p:cNvPr id="48" name="TextBox 40"/>
            <p:cNvSpPr txBox="1">
              <a:spLocks noChangeArrowheads="1"/>
            </p:cNvSpPr>
            <p:nvPr/>
          </p:nvSpPr>
          <p:spPr bwMode="auto">
            <a:xfrm>
              <a:off x="5643570" y="2714620"/>
              <a:ext cx="785818" cy="2769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200" kern="0" smtClean="0">
                <a:solidFill>
                  <a:sysClr val="windowText" lastClr="000000"/>
                </a:solidFill>
                <a:latin typeface="Constantia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7936" y="3957845"/>
            <a:ext cx="2965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PMTs Counting rates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April 2012 – February 2013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19741"/>
            <a:ext cx="359104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Absorption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length </a:t>
            </a:r>
            <a:r>
              <a:rPr lang="en-US" sz="2000" b="1" dirty="0">
                <a:solidFill>
                  <a:srgbClr val="000000"/>
                </a:solidFill>
                <a:latin typeface="Constantia"/>
              </a:rPr>
              <a:t>–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22-24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Scattering length:  30-50 m 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         (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2000" b="1" baseline="-25000" dirty="0" err="1">
                <a:solidFill>
                  <a:srgbClr val="000000"/>
                </a:solidFill>
                <a:latin typeface="Times New Roman" pitchFamily="18" charset="0"/>
              </a:rPr>
              <a:t>eff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~ 300-500 m),   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Strongly anisotropic phase 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   function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: 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  &lt;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l-GR" sz="2000" b="1" dirty="0">
                <a:solidFill>
                  <a:srgbClr val="000000"/>
                </a:solidFill>
                <a:latin typeface="Times New Roman" pitchFamily="18" charset="0"/>
              </a:rPr>
              <a:t>θ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&gt; ~ 0.9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4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7384"/>
            <a:ext cx="7511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2113" indent="-293688" defTabSz="414338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Strong ice cover during ~2 months: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512" y="692696"/>
            <a:ext cx="9202969" cy="266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1325" indent="-342900" defTabSz="414338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Telescope deployment,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maintenance,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upgrade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rearrangement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1325" indent="-342900" defTabSz="414338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Installation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&amp; test of a new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equipment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41325" indent="-342900" defTabSz="414338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All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connections are done on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dry </a:t>
            </a:r>
          </a:p>
          <a:p>
            <a:pPr marL="441325" indent="-342900" defTabSz="414338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Fast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shore cable installation (3-4 days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441325" indent="-342900" defTabSz="414338">
              <a:spcBef>
                <a:spcPct val="20000"/>
              </a:spcBef>
              <a:buClr>
                <a:srgbClr val="0BD0D9"/>
              </a:buClr>
              <a:buSzPct val="95000"/>
              <a:buFontTx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Simultaneous deployment of strings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800" dirty="0"/>
          </a:p>
        </p:txBody>
      </p:sp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467536" y="3410349"/>
            <a:ext cx="4536513" cy="3071414"/>
            <a:chOff x="5150230" y="4214818"/>
            <a:chExt cx="3603763" cy="2336342"/>
          </a:xfrm>
        </p:grpSpPr>
        <p:pic>
          <p:nvPicPr>
            <p:cNvPr id="5" name="Рисунок 39" descr="P403052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230" y="4214818"/>
              <a:ext cx="3115123" cy="233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40"/>
            <p:cNvSpPr txBox="1">
              <a:spLocks noChangeArrowheads="1"/>
            </p:cNvSpPr>
            <p:nvPr/>
          </p:nvSpPr>
          <p:spPr bwMode="auto">
            <a:xfrm>
              <a:off x="7500958" y="6143644"/>
              <a:ext cx="1253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</a:rPr>
                <a:t>March 2011</a:t>
              </a:r>
              <a:endParaRPr lang="ru-RU" sz="160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15816" y="299695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Perpetua"/>
              </a:rPr>
              <a:t>Dry mating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3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ynutdinov-f6_da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2" y="692696"/>
            <a:ext cx="8496944" cy="103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88640"/>
            <a:ext cx="9344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 connections on dry without bed junction boxes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7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ynutdinov-f6_da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2" y="692696"/>
            <a:ext cx="8496944" cy="103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88640"/>
            <a:ext cx="9344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 connections on dry without bed junction boxes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757264"/>
            <a:ext cx="6300192" cy="42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оток">
  <a:themeElements>
    <a:clrScheme name="1_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andarddesign">
  <a:themeElements>
    <a:clrScheme name="Standard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8888</TotalTime>
  <Words>1793</Words>
  <Application>Microsoft Office PowerPoint</Application>
  <PresentationFormat>Экран (4:3)</PresentationFormat>
  <Paragraphs>367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Тема Office</vt:lpstr>
      <vt:lpstr>Текстура</vt:lpstr>
      <vt:lpstr>1_Поток</vt:lpstr>
      <vt:lpstr>Оформление по умолчанию</vt:lpstr>
      <vt:lpstr>4_Поток</vt:lpstr>
      <vt:lpstr>Standarddesign</vt:lpstr>
      <vt:lpstr>1_Тема Office</vt:lpstr>
      <vt:lpstr>Visio</vt:lpstr>
      <vt:lpstr>Презентация PowerPoint</vt:lpstr>
      <vt:lpstr>GVD-project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Жан-Арыс</dc:creator>
  <cp:lastModifiedBy>Жан-Арыс</cp:lastModifiedBy>
  <cp:revision>481</cp:revision>
  <dcterms:created xsi:type="dcterms:W3CDTF">2011-11-28T14:17:31Z</dcterms:created>
  <dcterms:modified xsi:type="dcterms:W3CDTF">2013-05-22T22:29:38Z</dcterms:modified>
</cp:coreProperties>
</file>