
<file path=[Content_Types].xml><?xml version="1.0" encoding="utf-8"?>
<Types xmlns="http://schemas.openxmlformats.org/package/2006/content-types">
  <Override PartName="/ppt/slideMasters/slideMaster4.xml" ContentType="application/vnd.openxmlformats-officedocument.presentationml.slideMaster+xml"/>
  <Override PartName="/ppt/slides/slide19.xml" ContentType="application/vnd.openxmlformats-officedocument.presentationml.slide+xml"/>
  <Override PartName="/ppt/slideLayouts/slideLayout8.xml" ContentType="application/vnd.openxmlformats-officedocument.presentationml.slideLayout+xml"/>
  <Default Extension="pdf" ContentType="application/pd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4.xml" ContentType="application/vnd.openxmlformats-officedocument.theme+xml"/>
  <Override PartName="/ppt/slideMasters/slideMaster3.xml" ContentType="application/vnd.openxmlformats-officedocument.presentationml.slideMaster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docProps/app.xml" ContentType="application/vnd.openxmlformats-officedocument.extended-properties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embeddings/Microsoft_Equation8.bin" ContentType="application/vnd.openxmlformats-officedocument.oleObject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embeddings/Microsoft_Equation5.bin" ContentType="application/vnd.openxmlformats-officedocument.oleObject"/>
  <Override PartName="/ppt/slides/slide44.xml" ContentType="application/vnd.openxmlformats-officedocument.presentationml.slide+xml"/>
  <Default Extension="pict" ContentType="image/pict"/>
  <Override PartName="/ppt/embeddings/Microsoft_Equation7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14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theme/theme5.xml" ContentType="application/vnd.openxmlformats-officedocument.theme+xml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9.bin" ContentType="application/vnd.openxmlformats-officedocument.oleObject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embeddings/Microsoft_Equation6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Default Extension="rels" ContentType="application/vnd.openxmlformats-package.relationship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77" r:id="rId1"/>
    <p:sldMasterId id="2147483791" r:id="rId2"/>
    <p:sldMasterId id="2147483794" r:id="rId3"/>
    <p:sldMasterId id="2147483796" r:id="rId4"/>
    <p:sldMasterId id="2147483798" r:id="rId5"/>
  </p:sldMasterIdLst>
  <p:sldIdLst>
    <p:sldId id="256" r:id="rId6"/>
    <p:sldId id="258" r:id="rId7"/>
    <p:sldId id="265" r:id="rId8"/>
    <p:sldId id="311" r:id="rId9"/>
    <p:sldId id="348" r:id="rId10"/>
    <p:sldId id="271" r:id="rId11"/>
    <p:sldId id="272" r:id="rId12"/>
    <p:sldId id="273" r:id="rId13"/>
    <p:sldId id="345" r:id="rId14"/>
    <p:sldId id="346" r:id="rId15"/>
    <p:sldId id="279" r:id="rId16"/>
    <p:sldId id="351" r:id="rId17"/>
    <p:sldId id="352" r:id="rId18"/>
    <p:sldId id="322" r:id="rId19"/>
    <p:sldId id="287" r:id="rId20"/>
    <p:sldId id="313" r:id="rId21"/>
    <p:sldId id="288" r:id="rId22"/>
    <p:sldId id="341" r:id="rId23"/>
    <p:sldId id="340" r:id="rId24"/>
    <p:sldId id="342" r:id="rId25"/>
    <p:sldId id="349" r:id="rId26"/>
    <p:sldId id="344" r:id="rId27"/>
    <p:sldId id="329" r:id="rId28"/>
    <p:sldId id="327" r:id="rId29"/>
    <p:sldId id="328" r:id="rId30"/>
    <p:sldId id="330" r:id="rId31"/>
    <p:sldId id="332" r:id="rId32"/>
    <p:sldId id="334" r:id="rId33"/>
    <p:sldId id="335" r:id="rId34"/>
    <p:sldId id="336" r:id="rId35"/>
    <p:sldId id="337" r:id="rId36"/>
    <p:sldId id="338" r:id="rId37"/>
    <p:sldId id="350" r:id="rId38"/>
    <p:sldId id="299" r:id="rId39"/>
    <p:sldId id="347" r:id="rId40"/>
    <p:sldId id="302" r:id="rId41"/>
    <p:sldId id="303" r:id="rId42"/>
    <p:sldId id="304" r:id="rId43"/>
    <p:sldId id="306" r:id="rId44"/>
    <p:sldId id="307" r:id="rId45"/>
    <p:sldId id="312" r:id="rId46"/>
    <p:sldId id="309" r:id="rId47"/>
    <p:sldId id="310" r:id="rId48"/>
    <p:sldId id="314" r:id="rId49"/>
    <p:sldId id="318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9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7" Type="http://schemas.openxmlformats.org/officeDocument/2006/relationships/slide" Target="slides/slide2.xml"/><Relationship Id="rId43" Type="http://schemas.openxmlformats.org/officeDocument/2006/relationships/slide" Target="slides/slide38.xml"/><Relationship Id="rId25" Type="http://schemas.openxmlformats.org/officeDocument/2006/relationships/slide" Target="slides/slide20.xml"/><Relationship Id="rId10" Type="http://schemas.openxmlformats.org/officeDocument/2006/relationships/slide" Target="slides/slide5.xml"/><Relationship Id="rId50" Type="http://schemas.openxmlformats.org/officeDocument/2006/relationships/slide" Target="slides/slide45.xml"/><Relationship Id="rId17" Type="http://schemas.openxmlformats.org/officeDocument/2006/relationships/slide" Target="slides/slide12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45" Type="http://schemas.openxmlformats.org/officeDocument/2006/relationships/slide" Target="slides/slide40.xml"/><Relationship Id="rId42" Type="http://schemas.openxmlformats.org/officeDocument/2006/relationships/slide" Target="slides/slide37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44" Type="http://schemas.openxmlformats.org/officeDocument/2006/relationships/slide" Target="slides/slide39.xml"/><Relationship Id="rId19" Type="http://schemas.openxmlformats.org/officeDocument/2006/relationships/slide" Target="slides/slide1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1.xml"/><Relationship Id="rId35" Type="http://schemas.openxmlformats.org/officeDocument/2006/relationships/slide" Target="slides/slide30.xml"/><Relationship Id="rId51" Type="http://schemas.openxmlformats.org/officeDocument/2006/relationships/printerSettings" Target="printerSettings/printerSettings1.bin"/><Relationship Id="rId55" Type="http://schemas.openxmlformats.org/officeDocument/2006/relationships/tableStyles" Target="tableStyles.xml"/><Relationship Id="rId31" Type="http://schemas.openxmlformats.org/officeDocument/2006/relationships/slide" Target="slides/slide26.xml"/><Relationship Id="rId34" Type="http://schemas.openxmlformats.org/officeDocument/2006/relationships/slide" Target="slides/slide29.xml"/><Relationship Id="rId40" Type="http://schemas.openxmlformats.org/officeDocument/2006/relationships/slide" Target="slides/slide35.xml"/><Relationship Id="rId36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2" Type="http://schemas.openxmlformats.org/officeDocument/2006/relationships/presProps" Target="presProps.xml"/><Relationship Id="rId54" Type="http://schemas.openxmlformats.org/officeDocument/2006/relationships/theme" Target="theme/theme1.xml"/><Relationship Id="rId12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8.xml"/><Relationship Id="rId53" Type="http://schemas.openxmlformats.org/officeDocument/2006/relationships/viewProps" Target="viewProps.xml"/><Relationship Id="rId26" Type="http://schemas.openxmlformats.org/officeDocument/2006/relationships/slide" Target="slides/slide21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41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2" Type="http://schemas.openxmlformats.org/officeDocument/2006/relationships/slide" Target="slides/slide17.xml"/><Relationship Id="rId21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ict"/><Relationship Id="rId3" Type="http://schemas.openxmlformats.org/officeDocument/2006/relationships/image" Target="../media/image51.pict"/><Relationship Id="rId1" Type="http://schemas.openxmlformats.org/officeDocument/2006/relationships/image" Target="../media/image49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ict"/><Relationship Id="rId1" Type="http://schemas.openxmlformats.org/officeDocument/2006/relationships/image" Target="../media/image97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95051-7877-4A44-A050-15AF1AEB6BC4}" type="datetime1">
              <a:rPr lang="en-US">
                <a:solidFill>
                  <a:srgbClr val="09213B">
                    <a:lumMod val="40000"/>
                    <a:lumOff val="60000"/>
                  </a:srgbClr>
                </a:solidFill>
                <a:effectLst>
                  <a:outerShdw blurRad="50800" dist="12700" dir="2700000" algn="tl" rotWithShape="0">
                    <a:prstClr val="white">
                      <a:alpha val="40000"/>
                    </a:prstClr>
                  </a:outerShdw>
                </a:effectLst>
              </a:rPr>
              <a:pPr>
                <a:defRPr/>
              </a:pPr>
              <a:t>12/19/12</a:t>
            </a:fld>
            <a:endParaRPr lang="en-US">
              <a:solidFill>
                <a:srgbClr val="09213B">
                  <a:lumMod val="40000"/>
                  <a:lumOff val="60000"/>
                </a:srgbClr>
              </a:solidFill>
              <a:effectLst>
                <a:outerShdw blurRad="50800" dist="127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1F339-8069-3149-BE00-0FF167D19A4B}" type="slidenum">
              <a:rPr lang="en-US">
                <a:solidFill>
                  <a:srgbClr val="09213B">
                    <a:lumMod val="40000"/>
                    <a:lumOff val="60000"/>
                  </a:srgbClr>
                </a:solidFill>
                <a:effectLst>
                  <a:outerShdw blurRad="50800" dist="12700" dir="2700000" algn="tl" rotWithShape="0">
                    <a:prstClr val="white">
                      <a:alpha val="40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srgbClr val="09213B">
                  <a:lumMod val="40000"/>
                  <a:lumOff val="60000"/>
                </a:srgbClr>
              </a:solidFill>
              <a:effectLst>
                <a:outerShdw blurRad="50800" dist="127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9213B"/>
              </a:buCl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F8DAA-7BEC-3543-B37C-4847F21F674E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6305-2854-EE49-9091-C146F13859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F8DAA-7BEC-3543-B37C-4847F21F67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6305-2854-EE49-9091-C146F13859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250" y="523875"/>
            <a:ext cx="7086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morning" dir="t">
                <a:rot lat="0" lon="0" rev="2400000"/>
              </a:lightRig>
            </a:scene3d>
            <a:sp3d extrusionH="63500" contourW="6350">
              <a:bevelT w="19050" h="50800" prst="softRound"/>
              <a:contourClr>
                <a:schemeClr val="bg1"/>
              </a:contourClr>
            </a:sp3d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250" y="1600200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62851" y="4694237"/>
            <a:ext cx="2133600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99D7C8E-6D0C-FE44-867D-24E720777849}" type="datetime1">
              <a:rPr lang="en-US">
                <a:solidFill>
                  <a:srgbClr val="09213B">
                    <a:lumMod val="40000"/>
                    <a:lumOff val="60000"/>
                  </a:srgbClr>
                </a:solidFill>
                <a:effectLst>
                  <a:outerShdw blurRad="50800" dist="12700" dir="2700000" algn="tl" rotWithShape="0">
                    <a:prstClr val="white">
                      <a:alpha val="40000"/>
                    </a:prstClr>
                  </a:outerShdw>
                </a:effectLst>
              </a:rPr>
              <a:pPr>
                <a:defRPr/>
              </a:pPr>
              <a:t>12/19/12</a:t>
            </a:fld>
            <a:endParaRPr lang="en-US">
              <a:solidFill>
                <a:srgbClr val="09213B">
                  <a:lumMod val="40000"/>
                  <a:lumOff val="60000"/>
                </a:srgbClr>
              </a:solidFill>
              <a:effectLst>
                <a:outerShdw blurRad="50800" dist="127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0688" y="6181725"/>
            <a:ext cx="808037" cy="365125"/>
          </a:xfrm>
          <a:prstGeom prst="rect">
            <a:avLst/>
          </a:prstGeom>
        </p:spPr>
        <p:txBody>
          <a:bodyPr vert="horz" lIns="45720" tIns="45720" rIns="45720" bIns="45720" rtlCol="0" anchor="ctr">
            <a:scene3d>
              <a:camera prst="orthographicFront"/>
              <a:lightRig rig="morning" dir="t">
                <a:rot lat="0" lon="0" rev="2400000"/>
              </a:lightRig>
            </a:scene3d>
            <a:sp3d extrusionH="6350">
              <a:bevelT w="6350" h="6350" prst="softRound"/>
              <a:contourClr>
                <a:schemeClr val="bg1"/>
              </a:contourClr>
            </a:sp3d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450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127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A798DC-9AC3-1E46-8135-2092B323128B}" type="slidenum">
              <a:rPr lang="en-US">
                <a:solidFill>
                  <a:srgbClr val="09213B">
                    <a:lumMod val="40000"/>
                    <a:lumOff val="60000"/>
                  </a:srgbClr>
                </a:solidFill>
                <a:effectLst>
                  <a:outerShdw blurRad="50800" dist="12700" dir="2700000" algn="tl" rotWithShape="0">
                    <a:prstClr val="white">
                      <a:alpha val="40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srgbClr val="09213B">
                  <a:lumMod val="40000"/>
                  <a:lumOff val="60000"/>
                </a:srgbClr>
              </a:solidFill>
              <a:effectLst>
                <a:outerShdw blurRad="50800" dist="12700" dir="2700000" algn="tl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pic>
        <p:nvPicPr>
          <p:cNvPr id="1030" name="Picture 6" descr="bevelDivid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0"/>
            <a:ext cx="106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 rot="16200000">
            <a:off x="5770563" y="3208337"/>
            <a:ext cx="5105400" cy="365125"/>
          </a:xfrm>
          <a:prstGeom prst="rect">
            <a:avLst/>
          </a:prstGeom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spcBef>
                <a:spcPts val="2400"/>
              </a:spcBef>
              <a:buClr>
                <a:schemeClr val="tx2"/>
              </a:buClr>
              <a:buSzPct val="100000"/>
              <a:buFont typeface="Wingdings 2" pitchFamily="39" charset="2"/>
              <a:buNone/>
              <a:defRPr sz="2200" b="1">
                <a:solidFill>
                  <a:srgbClr val="7D869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Eurostile" pitchFamily="39" charset="0"/>
                <a:ea typeface="ＭＳ Ｐゴシック" pitchFamily="39" charset="-128"/>
                <a:cs typeface="ＭＳ Ｐゴシック" pitchFamily="39" charset="-128"/>
              </a:defRPr>
            </a:lvl1pPr>
          </a:lstStyle>
          <a:p>
            <a:pPr fontAlgn="base">
              <a:spcAft>
                <a:spcPct val="0"/>
              </a:spcAft>
              <a:buClr>
                <a:srgbClr val="09213B"/>
              </a:buCl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2"/>
          </a:solidFill>
          <a:effectLst>
            <a:innerShdw blurRad="63500" dist="50800" dir="5400000">
              <a:schemeClr val="bg1">
                <a:alpha val="50000"/>
              </a:schemeClr>
            </a:innerShdw>
          </a:effectLst>
          <a:latin typeface="+mj-lt"/>
          <a:ea typeface="ＭＳ Ｐゴシック" pitchFamily="39" charset="-128"/>
          <a:cs typeface="ＭＳ Ｐゴシック" pitchFamily="3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Eurostile" pitchFamily="39" charset="0"/>
          <a:ea typeface="ＭＳ Ｐゴシック" pitchFamily="39" charset="-128"/>
          <a:cs typeface="ＭＳ Ｐゴシック" pitchFamily="3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Eurostile" pitchFamily="39" charset="0"/>
          <a:ea typeface="ＭＳ Ｐゴシック" pitchFamily="39" charset="-128"/>
          <a:cs typeface="ＭＳ Ｐゴシック" pitchFamily="3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Eurostile" pitchFamily="39" charset="0"/>
          <a:ea typeface="ＭＳ Ｐゴシック" pitchFamily="39" charset="-128"/>
          <a:cs typeface="ＭＳ Ｐゴシック" pitchFamily="3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Eurostile" pitchFamily="39" charset="0"/>
          <a:ea typeface="ＭＳ Ｐゴシック" pitchFamily="39" charset="-128"/>
          <a:cs typeface="ＭＳ Ｐゴシック" pitchFamily="3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Eurostile" pitchFamily="39" charset="0"/>
          <a:ea typeface="ＭＳ Ｐゴシック" pitchFamily="39" charset="-128"/>
          <a:cs typeface="ＭＳ Ｐゴシック" pitchFamily="3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Eurostile" pitchFamily="39" charset="0"/>
          <a:ea typeface="ＭＳ Ｐゴシック" pitchFamily="39" charset="-128"/>
          <a:cs typeface="ＭＳ Ｐゴシック" pitchFamily="3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Eurostile" pitchFamily="39" charset="0"/>
          <a:ea typeface="ＭＳ Ｐゴシック" pitchFamily="39" charset="-128"/>
          <a:cs typeface="ＭＳ Ｐゴシック" pitchFamily="3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Eurostile" pitchFamily="39" charset="0"/>
          <a:ea typeface="ＭＳ Ｐゴシック" pitchFamily="39" charset="-128"/>
          <a:cs typeface="ＭＳ Ｐゴシック" pitchFamily="39" charset="-128"/>
        </a:defRPr>
      </a:lvl9pPr>
    </p:titleStyle>
    <p:bodyStyle>
      <a:lvl1pPr marL="282575" indent="-282575" algn="l" rtl="0" eaLnBrk="0" fontAlgn="base" hangingPunct="0">
        <a:spcBef>
          <a:spcPts val="2400"/>
        </a:spcBef>
        <a:spcAft>
          <a:spcPct val="0"/>
        </a:spcAft>
        <a:buClr>
          <a:schemeClr val="tx2"/>
        </a:buClr>
        <a:buSzPct val="100000"/>
        <a:buFont typeface="Wingdings 2" pitchFamily="26" charset="2"/>
        <a:buChar char=""/>
        <a:defRPr sz="2600" kern="1200">
          <a:solidFill>
            <a:srgbClr val="595959"/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ＭＳ Ｐゴシック" pitchFamily="39" charset="-128"/>
          <a:cs typeface="ＭＳ Ｐゴシック" pitchFamily="39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Clr>
          <a:srgbClr val="7D8691"/>
        </a:buClr>
        <a:buSzPct val="100000"/>
        <a:buFont typeface="Wingdings 2" pitchFamily="26" charset="2"/>
        <a:buChar char=""/>
        <a:defRPr sz="2400" kern="1200">
          <a:solidFill>
            <a:srgbClr val="595959"/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ＭＳ Ｐゴシック" pitchFamily="39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00000"/>
        <a:buFont typeface="Wingdings 2" pitchFamily="26" charset="2"/>
        <a:buChar char=""/>
        <a:defRPr sz="2200" kern="1200">
          <a:solidFill>
            <a:srgbClr val="595959"/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ＭＳ Ｐゴシック" pitchFamily="39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Clr>
          <a:srgbClr val="7D8691"/>
        </a:buClr>
        <a:buSzPct val="100000"/>
        <a:buFont typeface="Wingdings 2" pitchFamily="26" charset="2"/>
        <a:buChar char=""/>
        <a:defRPr sz="2000" kern="1200">
          <a:solidFill>
            <a:srgbClr val="595959"/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ＭＳ Ｐゴシック" pitchFamily="39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00000"/>
        <a:buFont typeface="Wingdings 2" pitchFamily="26" charset="2"/>
        <a:buChar char=""/>
        <a:defRPr kern="1200">
          <a:solidFill>
            <a:srgbClr val="595959"/>
          </a:solidFill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  <a:latin typeface="+mn-lt"/>
          <a:ea typeface="ＭＳ Ｐゴシック" pitchFamily="3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F8DAA-7BEC-3543-B37C-4847F21F67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6305-2854-EE49-9091-C146F13859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F8DAA-7BEC-3543-B37C-4847F21F67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6305-2854-EE49-9091-C146F13859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6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4" Type="http://schemas.openxmlformats.org/officeDocument/2006/relationships/image" Target="../media/image29.png"/><Relationship Id="rId10" Type="http://schemas.openxmlformats.org/officeDocument/2006/relationships/image" Target="../media/image35.png"/><Relationship Id="rId5" Type="http://schemas.openxmlformats.org/officeDocument/2006/relationships/image" Target="../media/image30.pdf"/><Relationship Id="rId7" Type="http://schemas.openxmlformats.org/officeDocument/2006/relationships/image" Target="../media/image32.pdf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9" Type="http://schemas.openxmlformats.org/officeDocument/2006/relationships/image" Target="../media/image34.pdf"/><Relationship Id="rId3" Type="http://schemas.openxmlformats.org/officeDocument/2006/relationships/image" Target="../media/image28.png"/><Relationship Id="rId6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df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df"/><Relationship Id="rId4" Type="http://schemas.openxmlformats.org/officeDocument/2006/relationships/image" Target="../media/image53.png"/><Relationship Id="rId5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6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55.png"/><Relationship Id="rId3" Type="http://schemas.openxmlformats.org/officeDocument/2006/relationships/image" Target="../media/image52.png"/><Relationship Id="rId6" Type="http://schemas.openxmlformats.org/officeDocument/2006/relationships/oleObject" Target="../embeddings/Microsoft_Equation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d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df"/><Relationship Id="rId4" Type="http://schemas.openxmlformats.org/officeDocument/2006/relationships/image" Target="../media/image63.pdf"/><Relationship Id="rId5" Type="http://schemas.openxmlformats.org/officeDocument/2006/relationships/image" Target="../media/image64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df"/><Relationship Id="rId9" Type="http://schemas.openxmlformats.org/officeDocument/2006/relationships/image" Target="../media/image68.png"/><Relationship Id="rId3" Type="http://schemas.openxmlformats.org/officeDocument/2006/relationships/image" Target="../media/image62.png"/><Relationship Id="rId6" Type="http://schemas.openxmlformats.org/officeDocument/2006/relationships/image" Target="../media/image65.pdf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df"/><Relationship Id="rId5" Type="http://schemas.openxmlformats.org/officeDocument/2006/relationships/image" Target="../media/image72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df"/><Relationship Id="rId3" Type="http://schemas.openxmlformats.org/officeDocument/2006/relationships/image" Target="../media/image70.png"/><Relationship Id="rId6" Type="http://schemas.openxmlformats.org/officeDocument/2006/relationships/image" Target="../media/image73.pd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4" Type="http://schemas.openxmlformats.org/officeDocument/2006/relationships/image" Target="../media/image77.png"/><Relationship Id="rId5" Type="http://schemas.openxmlformats.org/officeDocument/2006/relationships/image" Target="../media/image78.pdf"/><Relationship Id="rId7" Type="http://schemas.openxmlformats.org/officeDocument/2006/relationships/image" Target="../media/image80.pd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df"/><Relationship Id="rId3" Type="http://schemas.openxmlformats.org/officeDocument/2006/relationships/image" Target="../media/image76.png"/><Relationship Id="rId6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8.png"/><Relationship Id="rId3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7.bin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6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Relationship Id="rId3" Type="http://schemas.openxmlformats.org/officeDocument/2006/relationships/image" Target="../media/image93.png"/><Relationship Id="rId5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9.bin"/><Relationship Id="rId4" Type="http://schemas.openxmlformats.org/officeDocument/2006/relationships/image" Target="../media/image9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98.png"/><Relationship Id="rId5" Type="http://schemas.openxmlformats.org/officeDocument/2006/relationships/oleObject" Target="../embeddings/Microsoft_Equation8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d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5.xml"/><Relationship Id="rId3" Type="http://schemas.openxmlformats.org/officeDocument/2006/relationships/oleObject" Target="../embeddings/Microsoft_Equation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18.png"/><Relationship Id="rId7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7.jpe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54235"/>
            <a:ext cx="9143999" cy="147002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Arial Rounded MT Bold"/>
                <a:cs typeface="Arial Rounded MT Bold"/>
              </a:rPr>
              <a:t>ORIGIN OF GALACTIC COSMIC RAYS: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Arial Rounded MT Bold"/>
                <a:cs typeface="Arial Rounded MT Bold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2800" b="1" i="1" dirty="0" smtClean="0">
                <a:solidFill>
                  <a:srgbClr val="CCFFCC"/>
                </a:solidFill>
                <a:effectLst>
                  <a:reflection stA="50000" endPos="75000" dist="12700" dir="5400000" sy="-100000" algn="bl" rotWithShape="0"/>
                </a:effectLst>
                <a:latin typeface="Arial Rounded MT Bold"/>
                <a:cs typeface="Arial Rounded MT Bold"/>
              </a:rPr>
              <a:t>MODERN </a:t>
            </a:r>
            <a:r>
              <a:rPr lang="en-US" sz="2800" b="1" i="1" dirty="0">
                <a:solidFill>
                  <a:srgbClr val="CCFFCC"/>
                </a:solidFill>
                <a:effectLst>
                  <a:reflection stA="50000" endPos="75000" dist="12700" dir="5400000" sy="-100000" algn="bl" rotWithShape="0"/>
                </a:effectLst>
                <a:latin typeface="Arial Rounded MT Bold"/>
                <a:cs typeface="Arial Rounded MT Bold"/>
              </a:rPr>
              <a:t>ASPECTS OF A 100 YEAR OLD PROBLEM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71462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Pasquale </a:t>
            </a:r>
            <a:r>
              <a:rPr lang="en-US" sz="2400" b="1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Blasi</a:t>
            </a:r>
            <a:endParaRPr lang="en-US" sz="2400" b="1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r>
              <a:rPr lang="en-US" sz="2400" b="1" dirty="0" smtClean="0">
                <a:solidFill>
                  <a:srgbClr val="CCFFCC"/>
                </a:solidFill>
              </a:rPr>
              <a:t>INAF/</a:t>
            </a:r>
            <a:r>
              <a:rPr lang="en-US" sz="2400" b="1" dirty="0" err="1" smtClean="0">
                <a:solidFill>
                  <a:srgbClr val="CCFFCC"/>
                </a:solidFill>
              </a:rPr>
              <a:t>Osservatorio</a:t>
            </a:r>
            <a:r>
              <a:rPr lang="en-US" sz="2400" b="1" dirty="0" smtClean="0">
                <a:solidFill>
                  <a:srgbClr val="CCFFCC"/>
                </a:solidFill>
              </a:rPr>
              <a:t> </a:t>
            </a:r>
            <a:r>
              <a:rPr lang="en-US" sz="2400" b="1" dirty="0" err="1" smtClean="0">
                <a:solidFill>
                  <a:srgbClr val="CCFFCC"/>
                </a:solidFill>
              </a:rPr>
              <a:t>Astrofisico</a:t>
            </a:r>
            <a:r>
              <a:rPr lang="en-US" sz="2400" b="1" dirty="0" smtClean="0">
                <a:solidFill>
                  <a:srgbClr val="CCFFCC"/>
                </a:solidFill>
              </a:rPr>
              <a:t> </a:t>
            </a:r>
            <a:r>
              <a:rPr lang="en-US" sz="2400" b="1" dirty="0" err="1" smtClean="0">
                <a:solidFill>
                  <a:srgbClr val="CCFFCC"/>
                </a:solidFill>
              </a:rPr>
              <a:t>di</a:t>
            </a:r>
            <a:r>
              <a:rPr lang="en-US" sz="2400" b="1" dirty="0" smtClean="0">
                <a:solidFill>
                  <a:srgbClr val="CCFFCC"/>
                </a:solidFill>
              </a:rPr>
              <a:t> </a:t>
            </a:r>
            <a:r>
              <a:rPr lang="en-US" sz="2400" b="1" dirty="0" err="1" smtClean="0">
                <a:solidFill>
                  <a:srgbClr val="CCFFCC"/>
                </a:solidFill>
              </a:rPr>
              <a:t>Arcetri</a:t>
            </a:r>
            <a:endParaRPr lang="en-US" sz="2400" b="1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0388" y="0"/>
            <a:ext cx="4773612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363" y="995363"/>
            <a:ext cx="306387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" y="3606800"/>
            <a:ext cx="3700463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25" y="3606800"/>
            <a:ext cx="47783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rcw8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3" y="0"/>
            <a:ext cx="2584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6888" y="147638"/>
            <a:ext cx="57531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75000" y="3606800"/>
            <a:ext cx="2622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Eurostile" pitchFamily="26" charset="0"/>
              </a:rPr>
              <a:t>Morlino &amp; Caprioli 2012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20349" y="0"/>
            <a:ext cx="8942388" cy="1143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Eurostile" pitchFamily="26" charset="0"/>
                <a:ea typeface="Eurostile" pitchFamily="26" charset="0"/>
                <a:cs typeface="Eurostile" pitchFamily="26" charset="0"/>
              </a:rPr>
              <a:t>CR INDUCED INSTABILITIES</a:t>
            </a: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29717"/>
            <a:ext cx="57292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0" y="1334479"/>
            <a:ext cx="33829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433634" y="1961542"/>
            <a:ext cx="5711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 Proportional BT" pitchFamily="26" charset="2"/>
                <a:ea typeface="Symbol Proportional BT" pitchFamily="26" charset="2"/>
                <a:cs typeface="Symbol Proportional BT" pitchFamily="26" charset="2"/>
              </a:rPr>
              <a:t>a </a:t>
            </a:r>
            <a:r>
              <a:rPr lang="en-US" sz="2400" dirty="0">
                <a:solidFill>
                  <a:srgbClr val="FF0000"/>
                </a:solidFill>
                <a:latin typeface="Reprise Script" pitchFamily="26" charset="0"/>
                <a:ea typeface="Reprise Script" pitchFamily="26" charset="0"/>
                <a:cs typeface="Reprise Script" pitchFamily="26" charset="0"/>
              </a:rPr>
              <a:t>= thermal protons, thermal electrons, cosmic rays</a:t>
            </a:r>
            <a:endParaRPr lang="en-US" sz="2400" dirty="0">
              <a:solidFill>
                <a:srgbClr val="FF0000"/>
              </a:solidFill>
              <a:latin typeface="Symbol Proportional BT" pitchFamily="26" charset="2"/>
              <a:ea typeface="Symbol Proportional BT" pitchFamily="26" charset="2"/>
              <a:cs typeface="Symbol Proportional BT" pitchFamily="26" charset="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2686538"/>
            <a:ext cx="9144000" cy="29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349500" y="4772269"/>
            <a:ext cx="417146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0" y="3038231"/>
            <a:ext cx="9144000" cy="29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9448" y="2686539"/>
            <a:ext cx="760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COSMIC RAY INDUCED                                                   STRONG CR MODIFICATION</a:t>
            </a:r>
            <a:endParaRPr lang="en-US" b="1" dirty="0"/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020" y="4181215"/>
            <a:ext cx="3988144" cy="110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30175" y="5509834"/>
            <a:ext cx="4129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0090"/>
                </a:solidFill>
              </a:rPr>
              <a:t>THE UNSTABLE WAVES ARE ALFVEN WAVES WHOSE AMPLITUDE GROWS WITH A RATE PROPORTIONAL TO THE DENSITY OF RESONANT CR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16619" y="3195826"/>
            <a:ext cx="1619868" cy="7607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591543" y="3123012"/>
            <a:ext cx="1641230" cy="770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520106" y="4181215"/>
            <a:ext cx="4552457" cy="697612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53601" y="4989445"/>
            <a:ext cx="3419499" cy="6607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4436025" y="5850421"/>
            <a:ext cx="470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0090"/>
                </a:solidFill>
              </a:rPr>
              <a:t>THE UNSTABLE WAVES PROPAGATE FASTER THAN ALFVEN WAVES. THE GROWTH IS PROPORTIONAL TO N</a:t>
            </a:r>
            <a:r>
              <a:rPr lang="en-US" b="1" baseline="-25000" dirty="0" smtClean="0">
                <a:solidFill>
                  <a:srgbClr val="000090"/>
                </a:solidFill>
              </a:rPr>
              <a:t>CR</a:t>
            </a:r>
            <a:r>
              <a:rPr lang="en-US" b="1" baseline="30000" dirty="0" smtClean="0">
                <a:solidFill>
                  <a:srgbClr val="000090"/>
                </a:solidFill>
              </a:rPr>
              <a:t>1/2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2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105" y="3152319"/>
            <a:ext cx="9032875" cy="762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0" y="0"/>
            <a:ext cx="8410518" cy="7318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cap="all" dirty="0" smtClean="0">
                <a:latin typeface="Arial Rounded MT Bold"/>
                <a:cs typeface="Arial Rounded MT Bold"/>
              </a:rPr>
              <a:t>Problematic Aspects I: Spectra</a:t>
            </a:r>
            <a:endParaRPr lang="en-US" sz="3200" b="1" cap="all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25" y="996468"/>
            <a:ext cx="879475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b="1" dirty="0">
                <a:latin typeface="+mj-lt"/>
              </a:rPr>
              <a:t>The non linear theory of DSA (as well as the test particle theory) all predict CR spectra close to E</a:t>
            </a:r>
            <a:r>
              <a:rPr lang="en-US" sz="2000" b="1" baseline="30000" dirty="0">
                <a:latin typeface="+mj-lt"/>
              </a:rPr>
              <a:t>-2</a:t>
            </a:r>
            <a:r>
              <a:rPr lang="en-US" sz="2000" b="1" dirty="0">
                <a:latin typeface="+mj-lt"/>
              </a:rPr>
              <a:t> and even harder than E</a:t>
            </a:r>
            <a:r>
              <a:rPr lang="en-US" sz="2000" b="1" baseline="30000" dirty="0">
                <a:latin typeface="+mj-lt"/>
              </a:rPr>
              <a:t>-2</a:t>
            </a:r>
            <a:r>
              <a:rPr lang="en-US" sz="2000" b="1" dirty="0">
                <a:latin typeface="+mj-lt"/>
              </a:rPr>
              <a:t> at E&gt;10 </a:t>
            </a:r>
            <a:r>
              <a:rPr lang="en-US" sz="2000" b="1" dirty="0" err="1" smtClean="0">
                <a:latin typeface="+mj-lt"/>
              </a:rPr>
              <a:t>GeV</a:t>
            </a:r>
            <a:r>
              <a:rPr lang="en-US" sz="2000" b="1" dirty="0" smtClean="0">
                <a:latin typeface="+mj-lt"/>
              </a:rPr>
              <a:t> (IN NL THEORY)</a:t>
            </a:r>
          </a:p>
          <a:p>
            <a:pPr algn="just">
              <a:defRPr/>
            </a:pPr>
            <a:endParaRPr lang="en-US" sz="2000" b="1" dirty="0">
              <a:latin typeface="+mj-lt"/>
            </a:endParaRPr>
          </a:p>
          <a:p>
            <a:pPr algn="just">
              <a:defRPr/>
            </a:pPr>
            <a:r>
              <a:rPr lang="en-US" sz="2000" b="1" dirty="0">
                <a:latin typeface="+mj-lt"/>
              </a:rPr>
              <a:t>This finding does not sit well with:</a:t>
            </a:r>
          </a:p>
          <a:p>
            <a:pPr marL="457200" indent="-457200" algn="just">
              <a:buFontTx/>
              <a:buAutoNum type="arabicParenR"/>
              <a:defRPr/>
            </a:pPr>
            <a:r>
              <a:rPr lang="en-US" sz="2000" b="1" dirty="0">
                <a:latin typeface="+mj-lt"/>
              </a:rPr>
              <a:t>CR Anisotropy</a:t>
            </a:r>
          </a:p>
          <a:p>
            <a:pPr marL="457200" indent="-457200" algn="just">
              <a:buFontTx/>
              <a:buAutoNum type="arabicParenR"/>
              <a:defRPr/>
            </a:pPr>
            <a:r>
              <a:rPr lang="en-US" sz="2000" b="1" dirty="0">
                <a:latin typeface="+mj-lt"/>
              </a:rPr>
              <a:t>Gamma Ray Spectra from selected </a:t>
            </a:r>
            <a:r>
              <a:rPr lang="en-US" sz="2000" b="1" dirty="0" err="1">
                <a:latin typeface="+mj-lt"/>
              </a:rPr>
              <a:t>SNRs</a:t>
            </a:r>
            <a:endParaRPr lang="en-US" sz="2000" b="1" dirty="0">
              <a:latin typeface="+mj-lt"/>
            </a:endParaRPr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78200"/>
            <a:ext cx="4700588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595313" y="3521075"/>
            <a:ext cx="1608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26" charset="0"/>
              </a:rPr>
              <a:t>Caprioli 2011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0588" y="3521075"/>
            <a:ext cx="4256087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b="1" dirty="0">
                <a:solidFill>
                  <a:srgbClr val="000090"/>
                </a:solidFill>
                <a:latin typeface="+mj-lt"/>
                <a:cs typeface="Symbol Proportional BT" charset="2"/>
              </a:rPr>
              <a:t>THE PROBLEM WITH ANISOTROPY IS CONNECTED WITH THE FACT THAT:</a:t>
            </a:r>
          </a:p>
          <a:p>
            <a:pPr>
              <a:defRPr/>
            </a:pPr>
            <a:endParaRPr lang="en-US" b="1" dirty="0">
              <a:solidFill>
                <a:srgbClr val="000090"/>
              </a:solidFill>
              <a:latin typeface="Symbol Proportional BT" charset="2"/>
              <a:cs typeface="Symbol Proportional BT" charset="2"/>
            </a:endParaRPr>
          </a:p>
          <a:p>
            <a:pPr>
              <a:defRPr/>
            </a:pPr>
            <a:r>
              <a:rPr lang="en-US" b="1" dirty="0" err="1">
                <a:solidFill>
                  <a:srgbClr val="000090"/>
                </a:solidFill>
                <a:latin typeface="Symbol Proportional BT" charset="2"/>
                <a:cs typeface="Symbol Proportional BT" charset="2"/>
              </a:rPr>
              <a:t>g+d</a:t>
            </a:r>
            <a:r>
              <a:rPr lang="en-US" b="1" dirty="0">
                <a:solidFill>
                  <a:srgbClr val="000090"/>
                </a:solidFill>
                <a:latin typeface="Symbol Proportional BT" charset="2"/>
                <a:cs typeface="Symbol Proportional BT" charset="2"/>
              </a:rPr>
              <a:t> = 2.7 </a:t>
            </a:r>
            <a:r>
              <a:rPr lang="en-US" b="1" dirty="0" err="1">
                <a:solidFill>
                  <a:srgbClr val="000090"/>
                </a:solidFill>
                <a:latin typeface="+mj-lt"/>
                <a:cs typeface="Symbol Proportional BT" charset="2"/>
                <a:sym typeface="Wingdings"/>
              </a:rPr>
              <a:t></a:t>
            </a:r>
            <a:r>
              <a:rPr lang="en-US" b="1" dirty="0">
                <a:solidFill>
                  <a:srgbClr val="000090"/>
                </a:solidFill>
                <a:latin typeface="+mj-lt"/>
                <a:cs typeface="Symbol Proportional BT" charset="2"/>
                <a:sym typeface="Wingdings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Symbol Proportional BT" charset="2"/>
                <a:cs typeface="Symbol Proportional BT" charset="2"/>
                <a:sym typeface="Wingdings"/>
              </a:rPr>
              <a:t>d</a:t>
            </a:r>
            <a:r>
              <a:rPr lang="en-US" b="1" dirty="0">
                <a:solidFill>
                  <a:srgbClr val="000090"/>
                </a:solidFill>
                <a:latin typeface="Symbol Proportional BT" charset="2"/>
                <a:cs typeface="Symbol Proportional BT" charset="2"/>
                <a:sym typeface="Wingdings"/>
              </a:rPr>
              <a:t>=0.6-0.7</a:t>
            </a:r>
          </a:p>
          <a:p>
            <a:pPr>
              <a:defRPr/>
            </a:pPr>
            <a:endParaRPr lang="en-US" b="1" dirty="0">
              <a:solidFill>
                <a:srgbClr val="000090"/>
              </a:solidFill>
              <a:latin typeface="Symbol Proportional BT" charset="2"/>
              <a:cs typeface="Symbol Proportional BT" charset="2"/>
              <a:sym typeface="Wingdings"/>
            </a:endParaRPr>
          </a:p>
          <a:p>
            <a:pPr>
              <a:defRPr/>
            </a:pPr>
            <a:r>
              <a:rPr lang="en-US" b="1" dirty="0">
                <a:solidFill>
                  <a:srgbClr val="000090"/>
                </a:solidFill>
                <a:latin typeface="+mj-lt"/>
                <a:cs typeface="Symbol Proportional BT" charset="2"/>
                <a:sym typeface="Wingdings"/>
              </a:rPr>
              <a:t>WHILE THE ISSUES WITH THE GAMMA RAY SPECTRA IS ILLUSTRATED ON THE SIDE</a:t>
            </a:r>
            <a:r>
              <a:rPr lang="en-US" b="1" dirty="0">
                <a:solidFill>
                  <a:srgbClr val="000090"/>
                </a:solidFill>
                <a:latin typeface="Symbol Proportional BT" charset="2"/>
                <a:cs typeface="Symbol Proportional BT" charset="2"/>
                <a:sym typeface="Wingdings"/>
              </a:rPr>
              <a:t> </a:t>
            </a:r>
            <a:endParaRPr lang="en-US" b="1" dirty="0">
              <a:solidFill>
                <a:srgbClr val="000090"/>
              </a:solidFill>
              <a:latin typeface="Symbol Proportional BT" charset="2"/>
              <a:cs typeface="Symbol Proportional BT" charset="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cap="all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Problematic Aspects II: </a:t>
            </a:r>
            <a:br>
              <a:rPr lang="en-US" sz="2800" b="1" cap="all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</a:br>
            <a:r>
              <a:rPr lang="en-US" sz="2400" b="1" cap="all" dirty="0" smtClean="0">
                <a:solidFill>
                  <a:srgbClr val="000000"/>
                </a:solidFill>
                <a:latin typeface="Arial Rounded MT Bold"/>
                <a:ea typeface="Arial Rounded MT Bold" pitchFamily="26" charset="0"/>
                <a:cs typeface="Arial Rounded MT Bold"/>
              </a:rPr>
              <a:t>Large Scale CR Anisotropy</a:t>
            </a:r>
          </a:p>
        </p:txBody>
      </p:sp>
      <p:sp>
        <p:nvSpPr>
          <p:cNvPr id="29699" name="TextBox 8"/>
          <p:cNvSpPr txBox="1">
            <a:spLocks noChangeArrowheads="1"/>
          </p:cNvSpPr>
          <p:nvPr/>
        </p:nvSpPr>
        <p:spPr bwMode="auto">
          <a:xfrm>
            <a:off x="457200" y="4856163"/>
            <a:ext cx="1133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Symbol Proportional BT" pitchFamily="26" charset="2"/>
                <a:ea typeface="Symbol Proportional BT" pitchFamily="26" charset="2"/>
                <a:cs typeface="Symbol Proportional BT" pitchFamily="26" charset="2"/>
              </a:rPr>
              <a:t>d=1/3</a:t>
            </a:r>
          </a:p>
        </p:txBody>
      </p:sp>
      <p:sp>
        <p:nvSpPr>
          <p:cNvPr id="29700" name="TextBox 9"/>
          <p:cNvSpPr txBox="1">
            <a:spLocks noChangeArrowheads="1"/>
          </p:cNvSpPr>
          <p:nvPr/>
        </p:nvSpPr>
        <p:spPr bwMode="auto">
          <a:xfrm>
            <a:off x="2279650" y="5378450"/>
            <a:ext cx="1406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Symbol Proportional BT" pitchFamily="26" charset="2"/>
                <a:ea typeface="Symbol Proportional BT" pitchFamily="26" charset="2"/>
                <a:cs typeface="Symbol Proportional BT" pitchFamily="26" charset="2"/>
              </a:rPr>
              <a:t>d=0.6</a:t>
            </a:r>
          </a:p>
          <a:p>
            <a:endParaRPr lang="en-US">
              <a:latin typeface="Calibri" pitchFamily="26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38525" y="5378450"/>
            <a:ext cx="835025" cy="4032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788988" y="4087813"/>
            <a:ext cx="349250" cy="76835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707" name="TextBox 12"/>
          <p:cNvSpPr txBox="1">
            <a:spLocks noChangeArrowheads="1"/>
          </p:cNvSpPr>
          <p:nvPr/>
        </p:nvSpPr>
        <p:spPr bwMode="auto">
          <a:xfrm>
            <a:off x="4878388" y="1417638"/>
            <a:ext cx="22574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Naïve expectation:</a:t>
            </a:r>
          </a:p>
          <a:p>
            <a:endParaRPr lang="en-US" b="1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b="1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b="1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b="1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b="1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r>
              <a:rPr lang="en-US" b="1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proportional to </a:t>
            </a:r>
            <a:r>
              <a:rPr lang="en-US" sz="2400" b="1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E</a:t>
            </a:r>
            <a:r>
              <a:rPr lang="en-US" sz="2400" b="1" baseline="30000">
                <a:solidFill>
                  <a:srgbClr val="FF0000"/>
                </a:solidFill>
                <a:latin typeface="Symbol Proportional BT" pitchFamily="26" charset="2"/>
                <a:ea typeface="Symbol Proportional BT" pitchFamily="26" charset="2"/>
                <a:cs typeface="Symbol Proportional BT" pitchFamily="26" charset="2"/>
              </a:rPr>
              <a:t>d</a:t>
            </a:r>
            <a:endParaRPr lang="en-US" sz="2400" b="1" baseline="30000">
              <a:solidFill>
                <a:srgbClr val="FF0000"/>
              </a:solidFill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</p:txBody>
      </p:sp>
      <p:pic>
        <p:nvPicPr>
          <p:cNvPr id="29708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0475" y="1971675"/>
            <a:ext cx="33655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9" name="Rectangle 14"/>
          <p:cNvSpPr>
            <a:spLocks noChangeArrowheads="1"/>
          </p:cNvSpPr>
          <p:nvPr/>
        </p:nvSpPr>
        <p:spPr bwMode="auto">
          <a:xfrm>
            <a:off x="165100" y="6178550"/>
            <a:ext cx="3008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26" charset="0"/>
              </a:rPr>
              <a:t>PB &amp; Amato 2011</a:t>
            </a:r>
          </a:p>
          <a:p>
            <a:r>
              <a:rPr lang="en-US" b="1">
                <a:latin typeface="Calibri" pitchFamily="26" charset="0"/>
              </a:rPr>
              <a:t>(see also Wolfendale, Erlykin)</a:t>
            </a:r>
          </a:p>
        </p:txBody>
      </p:sp>
      <p:pic>
        <p:nvPicPr>
          <p:cNvPr id="29710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8" y="942975"/>
            <a:ext cx="41783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0888" y="3802063"/>
            <a:ext cx="4454525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56" b="1" dirty="0" smtClean="0">
                <a:solidFill>
                  <a:prstClr val="black"/>
                </a:solidFill>
              </a:rPr>
              <a:t>POSSIBLE REASONS FOR STEEPER SPECTRA IN NLDSA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43468"/>
            <a:ext cx="9144000" cy="547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000" b="1" dirty="0" smtClean="0"/>
              <a:t>AMPLIFIED MAGNETIC FIELD DYNAMICAL REACTION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</a:rPr>
              <a:t>Caprioli</a:t>
            </a:r>
            <a:r>
              <a:rPr lang="en-US" sz="2000" b="1" dirty="0" smtClean="0">
                <a:solidFill>
                  <a:srgbClr val="FF0000"/>
                </a:solidFill>
              </a:rPr>
              <a:t> +, 2008,2009)</a:t>
            </a:r>
          </a:p>
          <a:p>
            <a:pPr marL="342900" indent="-342900" algn="just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 algn="just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 algn="just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 algn="just"/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 algn="just"/>
            <a:r>
              <a:rPr lang="en-US" sz="2000" b="1" dirty="0" smtClean="0"/>
              <a:t>2. SHOCK MODIFICATION INDUCED BY NEUTRALS IN THE SHOCK REGION </a:t>
            </a:r>
            <a:r>
              <a:rPr lang="en-US" sz="2000" b="1" dirty="0" smtClean="0">
                <a:solidFill>
                  <a:srgbClr val="FF0000"/>
                </a:solidFill>
              </a:rPr>
              <a:t>(PB+, 2012)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</a:rPr>
              <a:t>THE CHARGE EXCHANGE REACTIONS BETWEEN COLD (FAST) NEUTRALS AND HOT (SLOW) 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</a:rPr>
              <a:t>IONS BEHIND A COLLISIONLESS SHOCK, LEADS TO A RETURN FLUX OF NEUTRALS 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</a:rPr>
              <a:t>UPSTREAM. THESE NEUTRALS DEPOSIT ENERGY UPSTREAM THROUGH CHARGE EXCHANGE 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</a:rPr>
              <a:t>AND IONIZATION. THE MACH NUMBER DECREASES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COMPRESSION FACTOR DECREASES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  <a:sym typeface="Wingdings"/>
              </a:rPr>
              <a:t>SPECTRUM STEEPENS</a:t>
            </a:r>
          </a:p>
          <a:p>
            <a:pPr marL="342900" indent="-342900" algn="just"/>
            <a:endParaRPr lang="en-US" b="1" dirty="0" smtClean="0">
              <a:solidFill>
                <a:srgbClr val="3366FF"/>
              </a:solidFill>
              <a:sym typeface="Wingdings"/>
            </a:endParaRPr>
          </a:p>
          <a:p>
            <a:pPr marL="342900" indent="-342900" algn="just"/>
            <a:r>
              <a:rPr lang="en-US" sz="2000" b="1" dirty="0" smtClean="0">
                <a:sym typeface="Wingdings"/>
              </a:rPr>
              <a:t>3. FINITE VELOCITY OF SCATTERING CENTERS 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Caprioli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+, 2010, 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Zirakashvili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Ptuskin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Seo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2010)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  <a:sym typeface="Wingdings"/>
              </a:rPr>
              <a:t>IF MAGNETIC FIELD AMPLIFICATION LEADS TO FAST MOVING WAVES IN THE PLASMA 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  <a:sym typeface="Wingdings"/>
              </a:rPr>
              <a:t>FRAME, THEN THE COMPRESSION FACTOR RELEVANT FOR ACCELERATION IS THAT OF THE 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  <a:sym typeface="Wingdings"/>
              </a:rPr>
              <a:t>SCATTERING CENTER’S VELOCITY. THIS EFFECT MAY LEAD TO STEEPENING AS WELL AS TO </a:t>
            </a:r>
          </a:p>
          <a:p>
            <a:pPr marL="342900" indent="-342900" algn="just"/>
            <a:r>
              <a:rPr lang="en-US" b="1" dirty="0" smtClean="0">
                <a:solidFill>
                  <a:srgbClr val="3366FF"/>
                </a:solidFill>
                <a:sym typeface="Wingdings"/>
              </a:rPr>
              <a:t>HARDENING DEPENDING ON HELICITY.</a:t>
            </a:r>
            <a:endParaRPr lang="en-US" b="1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3185" y="1666213"/>
            <a:ext cx="2752164" cy="67954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406588" y="1792941"/>
            <a:ext cx="627530" cy="4631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4118" y="1703295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CHANGE IN THE EQUATION OF STATE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 LESS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COMPRESSION @ SHOCK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STEEPER SPECTRA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  <a:ea typeface="Arial Rounded MT Bold" pitchFamily="26" charset="0"/>
                <a:cs typeface="Arial Rounded MT Bold" pitchFamily="26" charset="0"/>
              </a:rPr>
              <a:t>VELOCITY OF WAVES and SPECTRUM OF CR</a:t>
            </a:r>
          </a:p>
        </p:txBody>
      </p:sp>
      <p:pic>
        <p:nvPicPr>
          <p:cNvPr id="3584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2325" y="1933575"/>
            <a:ext cx="414337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8"/>
          <p:cNvSpPr txBox="1">
            <a:spLocks noChangeArrowheads="1"/>
          </p:cNvSpPr>
          <p:nvPr/>
        </p:nvSpPr>
        <p:spPr bwMode="auto">
          <a:xfrm>
            <a:off x="360363" y="1200150"/>
            <a:ext cx="86296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/>
              <a:t>One should recall that the compression factor that counts in shock acceleration is not that of fluid velocity, but that of the scattering centers velocity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When the magnetic field is amplified</a:t>
            </a:r>
            <a:r>
              <a:rPr lang="en-US" dirty="0" smtClean="0"/>
              <a:t> EFFECTIVELY by CR, the phase velocity can be </a:t>
            </a:r>
            <a:endParaRPr lang="en-US" dirty="0"/>
          </a:p>
        </p:txBody>
      </p:sp>
      <p:sp>
        <p:nvSpPr>
          <p:cNvPr id="35847" name="TextBox 10"/>
          <p:cNvSpPr txBox="1">
            <a:spLocks noChangeArrowheads="1"/>
          </p:cNvSpPr>
          <p:nvPr/>
        </p:nvSpPr>
        <p:spPr bwMode="auto">
          <a:xfrm>
            <a:off x="360363" y="5180013"/>
            <a:ext cx="818356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THIS EFFECT LEADS TO STEEPER SPECTRA WHEN ACCELERATION IS EFFICIENT (BUT VERY MODEL DEPENDENT)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6201" y="3785509"/>
            <a:ext cx="3419499" cy="6607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60048"/>
            <a:ext cx="9144000" cy="589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593016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Apple Casual"/>
                <a:ea typeface="Lucida Handwriting" pitchFamily="26" charset="0"/>
                <a:cs typeface="Apple Casual"/>
              </a:rPr>
              <a:t>Tycho</a:t>
            </a:r>
            <a:r>
              <a:rPr lang="en-US" sz="2400" b="1" dirty="0">
                <a:solidFill>
                  <a:srgbClr val="FFFF00"/>
                </a:solidFill>
                <a:latin typeface="Apple Casual"/>
                <a:ea typeface="Lucida Handwriting" pitchFamily="26" charset="0"/>
                <a:cs typeface="Apple Casual"/>
              </a:rPr>
              <a:t> Supernova Remnant – 1572</a:t>
            </a:r>
          </a:p>
          <a:p>
            <a:pPr lvl="0"/>
            <a:r>
              <a:rPr lang="en-US" sz="2400" b="1" dirty="0">
                <a:solidFill>
                  <a:srgbClr val="FFFF00"/>
                </a:solidFill>
                <a:latin typeface="Apple Casual"/>
                <a:ea typeface="Lucida Handwriting" pitchFamily="26" charset="0"/>
                <a:cs typeface="Apple Casual"/>
              </a:rPr>
              <a:t>SN Type </a:t>
            </a:r>
            <a:r>
              <a:rPr lang="en-US" sz="2400" b="1" dirty="0" err="1">
                <a:solidFill>
                  <a:srgbClr val="FFFF00"/>
                </a:solidFill>
                <a:latin typeface="Apple Casual"/>
                <a:ea typeface="Lucida Handwriting" pitchFamily="26" charset="0"/>
                <a:cs typeface="Apple Casual"/>
              </a:rPr>
              <a:t>Ia</a:t>
            </a:r>
            <a:endParaRPr lang="en-US" sz="2400" b="1" dirty="0">
              <a:solidFill>
                <a:srgbClr val="FFFF00"/>
              </a:solidFill>
              <a:latin typeface="Apple Casual"/>
              <a:ea typeface="Lucida Handwriting" pitchFamily="26" charset="0"/>
              <a:cs typeface="Apple Casual"/>
            </a:endParaRPr>
          </a:p>
          <a:p>
            <a:pPr lvl="0"/>
            <a:r>
              <a:rPr lang="en-US" sz="2400" b="1" dirty="0">
                <a:solidFill>
                  <a:srgbClr val="FFFF00"/>
                </a:solidFill>
                <a:latin typeface="Apple Casual"/>
                <a:ea typeface="Lucida Handwriting" pitchFamily="26" charset="0"/>
                <a:cs typeface="Apple Casual"/>
              </a:rPr>
              <a:t>Distance ~3 </a:t>
            </a:r>
            <a:r>
              <a:rPr lang="en-US" sz="2400" b="1" dirty="0" err="1">
                <a:solidFill>
                  <a:srgbClr val="FFFF00"/>
                </a:solidFill>
                <a:latin typeface="Apple Casual"/>
                <a:ea typeface="Lucida Handwriting" pitchFamily="26" charset="0"/>
                <a:cs typeface="Apple Casual"/>
              </a:rPr>
              <a:t>kpc</a:t>
            </a:r>
            <a:endParaRPr lang="en-US" sz="2400" b="1" dirty="0">
              <a:solidFill>
                <a:srgbClr val="FFFF00"/>
              </a:solidFill>
              <a:latin typeface="Apple Casual"/>
              <a:ea typeface="Lucida Handwriting" pitchFamily="26" charset="0"/>
              <a:cs typeface="Apple Casu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cap="all" dirty="0" smtClean="0">
                <a:effectLst>
                  <a:reflection stA="50000" endPos="75000" dist="12700" dir="5400000" sy="-100000" algn="bl" rotWithShape="0"/>
                </a:effectLst>
                <a:latin typeface="Arial Rounded MT Bold"/>
                <a:ea typeface="+mj-ea"/>
                <a:cs typeface="Arial Rounded MT Bold"/>
              </a:rPr>
              <a:t>The case of </a:t>
            </a:r>
            <a:r>
              <a:rPr lang="en-US" sz="3200" b="1" cap="all" dirty="0" err="1" smtClean="0">
                <a:effectLst>
                  <a:reflection stA="50000" endPos="75000" dist="12700" dir="5400000" sy="-100000" algn="bl" rotWithShape="0"/>
                </a:effectLst>
                <a:latin typeface="Arial Rounded MT Bold"/>
                <a:ea typeface="+mj-ea"/>
                <a:cs typeface="Arial Rounded MT Bold"/>
              </a:rPr>
              <a:t>Tycho</a:t>
            </a:r>
            <a:r>
              <a:rPr lang="en-US" sz="3200" b="1" cap="all" dirty="0" smtClean="0">
                <a:effectLst>
                  <a:reflection stA="50000" endPos="75000" dist="12700" dir="5400000" sy="-100000" algn="bl" rotWithShape="0"/>
                </a:effectLst>
                <a:latin typeface="Arial Rounded MT Bold"/>
                <a:ea typeface="+mj-ea"/>
                <a:cs typeface="Arial Rounded MT Bold"/>
              </a:rPr>
              <a:t> with </a:t>
            </a:r>
            <a:r>
              <a:rPr lang="en-US" b="1" dirty="0" err="1" smtClean="0">
                <a:effectLst>
                  <a:reflection stA="50000" endPos="75000" dist="12700" dir="5400000" sy="-100000" algn="bl" rotWithShape="0"/>
                </a:effectLst>
                <a:ea typeface="+mj-ea"/>
                <a:cs typeface="Arial Rounded MT Bold"/>
              </a:rPr>
              <a:t>V</a:t>
            </a:r>
            <a:r>
              <a:rPr lang="en-US" b="1" baseline="-25000" dirty="0" err="1" smtClean="0">
                <a:effectLst>
                  <a:reflection stA="50000" endPos="75000" dist="12700" dir="5400000" sy="-100000" algn="bl" rotWithShape="0"/>
                </a:effectLst>
                <a:cs typeface="Arial Rounded MT Bold"/>
              </a:rPr>
              <a:t>wave</a:t>
            </a:r>
            <a:endParaRPr lang="en-US" b="1" dirty="0">
              <a:effectLst>
                <a:reflection stA="50000" endPos="75000" dist="12700" dir="5400000" sy="-100000" algn="bl" rotWithShape="0"/>
              </a:effectLst>
              <a:ea typeface="+mj-ea"/>
              <a:cs typeface="Arial Rounded MT Bold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1809750" y="1147763"/>
            <a:ext cx="243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6" charset="0"/>
              </a:rPr>
              <a:t>Morlino&amp;Caprioli 2011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5903913" y="962025"/>
            <a:ext cx="33448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STEEP SPECTRUM </a:t>
            </a:r>
          </a:p>
          <a:p>
            <a:r>
              <a:rPr lang="en-US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BASICALLY IMPOSSIBLE TO</a:t>
            </a:r>
          </a:p>
          <a:p>
            <a:r>
              <a:rPr lang="en-US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EXPLAIN WITH LEPTONS</a:t>
            </a:r>
          </a:p>
        </p:txBody>
      </p:sp>
      <p:pic>
        <p:nvPicPr>
          <p:cNvPr id="36869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13" y="1885950"/>
            <a:ext cx="7796212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5400000">
            <a:off x="6096793" y="2840832"/>
            <a:ext cx="2163763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1981200"/>
            <a:ext cx="9144000" cy="3487738"/>
            <a:chOff x="1" y="1490442"/>
            <a:chExt cx="9143999" cy="3488012"/>
          </a:xfrm>
        </p:grpSpPr>
        <p:pic>
          <p:nvPicPr>
            <p:cNvPr id="36872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" y="1504950"/>
              <a:ext cx="4646862" cy="3473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3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46862" y="1490442"/>
              <a:ext cx="4497138" cy="348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61" y="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SUMMARY OF PROPAGATION MODELS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625" y="966830"/>
            <a:ext cx="861545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I DELIBERATELY SUMMARIZE HERE ONLY THE VERY ESSENTIAL POINTS…</a:t>
            </a:r>
          </a:p>
          <a:p>
            <a:pPr algn="just"/>
            <a:endParaRPr lang="en-US" b="1" dirty="0" smtClean="0"/>
          </a:p>
          <a:p>
            <a:pPr marL="342900" indent="-342900" algn="just">
              <a:buAutoNum type="arabicParenR"/>
            </a:pPr>
            <a:r>
              <a:rPr lang="en-US" b="1" dirty="0" smtClean="0"/>
              <a:t>PROPAGATION MAINLY MODELED BY USING GALPPROP AND DRAGON</a:t>
            </a:r>
          </a:p>
          <a:p>
            <a:pPr marL="342900" indent="-342900" algn="just">
              <a:buAutoNum type="arabicParenR"/>
            </a:pPr>
            <a:endParaRPr lang="en-US" b="1" dirty="0" smtClean="0"/>
          </a:p>
          <a:p>
            <a:pPr marL="342900" indent="-342900" algn="just">
              <a:buAutoNum type="arabicParenR"/>
            </a:pPr>
            <a:r>
              <a:rPr lang="en-US" b="1" dirty="0" smtClean="0"/>
              <a:t>WE ARE STILL STUCK WITH TWO MAIN POSSIBILITIES:</a:t>
            </a:r>
          </a:p>
          <a:p>
            <a:pPr marL="342900" indent="-342900" algn="just">
              <a:buAutoNum type="arabicParenR"/>
            </a:pPr>
            <a:endParaRPr lang="en-US" b="1" dirty="0" smtClean="0"/>
          </a:p>
          <a:p>
            <a:pPr marL="800100" lvl="1" indent="-342900" algn="just">
              <a:buFont typeface="+mj-lt"/>
              <a:buAutoNum type="alphaLcPeriod"/>
            </a:pPr>
            <a:r>
              <a:rPr lang="en-US" sz="2000" b="1" dirty="0" smtClean="0">
                <a:solidFill>
                  <a:srgbClr val="800000"/>
                </a:solidFill>
              </a:rPr>
              <a:t>REACCELERATION</a:t>
            </a:r>
          </a:p>
          <a:p>
            <a:pPr marL="800100" lvl="1" indent="-342900" algn="just"/>
            <a:r>
              <a:rPr lang="en-US" b="1" dirty="0" smtClean="0">
                <a:solidFill>
                  <a:srgbClr val="000090"/>
                </a:solidFill>
              </a:rPr>
              <a:t>	IT REQUIRES D(p)~p</a:t>
            </a:r>
            <a:r>
              <a:rPr lang="en-US" b="1" baseline="30000" dirty="0" smtClean="0">
                <a:solidFill>
                  <a:srgbClr val="000090"/>
                </a:solidFill>
              </a:rPr>
              <a:t>1/3 </a:t>
            </a:r>
            <a:r>
              <a:rPr lang="en-US" b="1" dirty="0" smtClean="0">
                <a:solidFill>
                  <a:srgbClr val="000090"/>
                </a:solidFill>
              </a:rPr>
              <a:t>WITH NO LOW ENERGY BREAKS</a:t>
            </a:r>
          </a:p>
          <a:p>
            <a:pPr marL="800100" lvl="1" indent="-342900" algn="just"/>
            <a:r>
              <a:rPr lang="en-US" b="1" dirty="0" smtClean="0">
                <a:solidFill>
                  <a:srgbClr val="000090"/>
                </a:solidFill>
              </a:rPr>
              <a:t>	IT REQUIRES AN INJECTION SPECTRUM WITH A FLATTENING BELOW ~2 GV</a:t>
            </a:r>
          </a:p>
          <a:p>
            <a:pPr marL="800100" lvl="1" indent="-342900" algn="just"/>
            <a:r>
              <a:rPr lang="en-US" b="1" dirty="0" smtClean="0">
                <a:solidFill>
                  <a:srgbClr val="000090"/>
                </a:solidFill>
              </a:rPr>
              <a:t>	</a:t>
            </a:r>
            <a:r>
              <a:rPr lang="en-US" b="1" u="sng" dirty="0" smtClean="0">
                <a:solidFill>
                  <a:srgbClr val="000090"/>
                </a:solidFill>
              </a:rPr>
              <a:t>THE INJECTION SPECTRUM IS ~p</a:t>
            </a:r>
            <a:r>
              <a:rPr lang="en-US" b="1" u="sng" baseline="30000" dirty="0" smtClean="0">
                <a:solidFill>
                  <a:srgbClr val="000090"/>
                </a:solidFill>
              </a:rPr>
              <a:t>-2.4</a:t>
            </a:r>
            <a:r>
              <a:rPr lang="en-US" b="1" u="sng" dirty="0" smtClean="0">
                <a:solidFill>
                  <a:srgbClr val="000090"/>
                </a:solidFill>
              </a:rPr>
              <a:t> STEEPER THAN PREDICTIONS FROM DSA</a:t>
            </a:r>
            <a:endParaRPr lang="en-US" b="1" u="sng" dirty="0" smtClean="0"/>
          </a:p>
          <a:p>
            <a:pPr marL="800100" lvl="1" indent="-342900" algn="just">
              <a:buFont typeface="+mj-lt"/>
              <a:buAutoNum type="alphaLcPeriod"/>
            </a:pPr>
            <a:r>
              <a:rPr lang="en-US" sz="2000" b="1" dirty="0" smtClean="0">
                <a:solidFill>
                  <a:srgbClr val="800000"/>
                </a:solidFill>
              </a:rPr>
              <a:t>NO REACCELERATION (Diffusion Models)</a:t>
            </a:r>
          </a:p>
          <a:p>
            <a:pPr marL="800100" lvl="1" indent="-342900" algn="just"/>
            <a:r>
              <a:rPr lang="en-US" sz="2000" b="1" dirty="0" smtClean="0">
                <a:solidFill>
                  <a:srgbClr val="800000"/>
                </a:solidFill>
              </a:rPr>
              <a:t>	</a:t>
            </a:r>
            <a:r>
              <a:rPr lang="en-US" sz="2000" b="1" dirty="0" smtClean="0">
                <a:solidFill>
                  <a:srgbClr val="000090"/>
                </a:solidFill>
              </a:rPr>
              <a:t>IT REQUIRES D(p)~p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0.6 </a:t>
            </a:r>
            <a:r>
              <a:rPr lang="en-US" sz="2000" b="1" dirty="0" smtClean="0">
                <a:solidFill>
                  <a:srgbClr val="000090"/>
                </a:solidFill>
              </a:rPr>
              <a:t>WITH A LOW ENERGY BREAK BELOW FEW GV</a:t>
            </a:r>
          </a:p>
          <a:p>
            <a:pPr marL="800100" lvl="1" indent="-342900" algn="just"/>
            <a:r>
              <a:rPr lang="en-US" sz="2000" b="1" dirty="0" smtClean="0">
                <a:solidFill>
                  <a:srgbClr val="000090"/>
                </a:solidFill>
              </a:rPr>
              <a:t>	IT REQUIRES A POWER LAW IN INJECTION ~p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-2.1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pPr marL="800100" lvl="1" indent="-342900" algn="just"/>
            <a:r>
              <a:rPr lang="en-US" sz="2000" b="1" dirty="0" smtClean="0">
                <a:solidFill>
                  <a:srgbClr val="000090"/>
                </a:solidFill>
              </a:rPr>
              <a:t>	</a:t>
            </a:r>
            <a:r>
              <a:rPr lang="en-US" sz="2000" b="1" u="sng" dirty="0" smtClean="0">
                <a:solidFill>
                  <a:srgbClr val="000090"/>
                </a:solidFill>
              </a:rPr>
              <a:t>IT HAS SEVERE PROBLEMS WITH ANISOTROPY, EXCEEDED WILDLY</a:t>
            </a:r>
            <a:endParaRPr lang="en-US" sz="2000" b="1" u="sng" dirty="0" smtClean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625" y="5201760"/>
            <a:ext cx="86154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800000"/>
                </a:solidFill>
              </a:rPr>
              <a:t>NEITHER REACCELERATION MODELS NOR DIFFUSION MODELS ACCOUNT FOR THE OBSERVED SPECTRAL BREAKS IN PROTONS AND HELIUM </a:t>
            </a:r>
            <a:r>
              <a:rPr lang="en-US" sz="2000" b="1" dirty="0" smtClean="0"/>
              <a:t>(I do not consider adding breaks in injection or D(E) as an explanation)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itle 1"/>
          <p:cNvSpPr>
            <a:spLocks noGrp="1"/>
          </p:cNvSpPr>
          <p:nvPr>
            <p:ph type="title"/>
          </p:nvPr>
        </p:nvSpPr>
        <p:spPr>
          <a:xfrm>
            <a:off x="457200" y="108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Secondary/Primary ratio</a:t>
            </a:r>
          </a:p>
        </p:txBody>
      </p:sp>
      <p:pic>
        <p:nvPicPr>
          <p:cNvPr id="2048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177" y="1004285"/>
            <a:ext cx="3411537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7927" y="1004285"/>
            <a:ext cx="3411537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130802" y="1340835"/>
          <a:ext cx="1693862" cy="511175"/>
        </p:xfrm>
        <a:graphic>
          <a:graphicData uri="http://schemas.openxmlformats.org/presentationml/2006/ole">
            <p:oleObj spid="_x0000_s227330" name="Equation" r:id="rId5" imgW="673100" imgH="203200" progId="Equation.3">
              <p:embed/>
            </p:oleObj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6453064" y="2391760"/>
          <a:ext cx="1146175" cy="350838"/>
        </p:xfrm>
        <a:graphic>
          <a:graphicData uri="http://schemas.openxmlformats.org/presentationml/2006/ole">
            <p:oleObj spid="_x0000_s227331" name="Equation" r:id="rId6" imgW="457200" imgH="139700" progId="Equation.3">
              <p:embed/>
            </p:oleObj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5573589" y="3428398"/>
          <a:ext cx="1114425" cy="350837"/>
        </p:xfrm>
        <a:graphic>
          <a:graphicData uri="http://schemas.openxmlformats.org/presentationml/2006/ole">
            <p:oleObj spid="_x0000_s227332" name="Equation" r:id="rId7" imgW="444500" imgH="139700" progId="Equation.3">
              <p:embed/>
            </p:oleObj>
          </a:graphicData>
        </a:graphic>
      </p:graphicFrame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1503239" y="1632935"/>
            <a:ext cx="1839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00000"/>
                </a:solidFill>
                <a:latin typeface="Calibri" pitchFamily="26" charset="0"/>
              </a:rPr>
              <a:t>Primary/Primary</a:t>
            </a:r>
          </a:p>
        </p:txBody>
      </p:sp>
      <p:sp>
        <p:nvSpPr>
          <p:cNvPr id="20489" name="TextBox 8"/>
          <p:cNvSpPr txBox="1">
            <a:spLocks noChangeArrowheads="1"/>
          </p:cNvSpPr>
          <p:nvPr/>
        </p:nvSpPr>
        <p:spPr bwMode="auto">
          <a:xfrm>
            <a:off x="1383650" y="4582698"/>
            <a:ext cx="13943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libri" pitchFamily="26" charset="0"/>
              </a:rPr>
              <a:t>CREAM 2008</a:t>
            </a:r>
          </a:p>
        </p:txBody>
      </p:sp>
      <p:sp>
        <p:nvSpPr>
          <p:cNvPr id="20490" name="TextBox 9"/>
          <p:cNvSpPr txBox="1">
            <a:spLocks noChangeArrowheads="1"/>
          </p:cNvSpPr>
          <p:nvPr/>
        </p:nvSpPr>
        <p:spPr bwMode="auto">
          <a:xfrm>
            <a:off x="1785814" y="5538435"/>
            <a:ext cx="5649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D(E) ~ 3 10</a:t>
            </a:r>
            <a:r>
              <a:rPr lang="en-US" sz="2400" baseline="3000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28</a:t>
            </a:r>
            <a:r>
              <a:rPr lang="en-US" sz="240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 (E/3GeV)</a:t>
            </a:r>
            <a:r>
              <a:rPr lang="en-US" sz="2400" baseline="30000">
                <a:latin typeface="Symbol Proportional BT" pitchFamily="26" charset="2"/>
                <a:ea typeface="Symbol Proportional BT" pitchFamily="26" charset="2"/>
                <a:cs typeface="Symbol Proportional BT" pitchFamily="26" charset="2"/>
              </a:rPr>
              <a:t>d</a:t>
            </a:r>
            <a:r>
              <a:rPr lang="en-US" sz="2400" baseline="3000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 </a:t>
            </a:r>
            <a:r>
              <a:rPr lang="en-US" sz="240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         </a:t>
            </a:r>
            <a:r>
              <a:rPr lang="en-US" sz="2400">
                <a:latin typeface="Symbol Proportional BT" pitchFamily="26" charset="2"/>
                <a:ea typeface="Symbol Proportional BT" pitchFamily="26" charset="2"/>
                <a:cs typeface="Symbol Proportional BT" pitchFamily="26" charset="2"/>
              </a:rPr>
              <a:t>d</a:t>
            </a:r>
            <a:r>
              <a:rPr lang="en-US" sz="240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=0.3-0.7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201177" y="4327776"/>
            <a:ext cx="2097784" cy="6242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5154" y="6000398"/>
            <a:ext cx="8938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THESE NUMBERS CAN BE USED TO DETERMINE THE GRAMMAGE AND THEREFORE THE ENERGY INPUT FROM SNR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5-20% EFFICIENCIES ARE REQUIRED (NOT SMALL!!!)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8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THE SNR PARADIGM</a:t>
            </a:r>
            <a:endParaRPr lang="en-US" b="1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598"/>
            <a:ext cx="9144000" cy="4572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1454080" y="3393054"/>
            <a:ext cx="35635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129" y="3048010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Galactic</a:t>
            </a:r>
          </a:p>
          <a:p>
            <a:r>
              <a:rPr lang="en-US" sz="1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Disc 2h~300 pc</a:t>
            </a:r>
            <a:endParaRPr lang="en-US" sz="1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0" y="3751391"/>
            <a:ext cx="4659923" cy="97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2385" y="3888161"/>
            <a:ext cx="290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Galactic Disc Radius: R~15 </a:t>
            </a:r>
            <a:r>
              <a:rPr lang="en-US" sz="1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kpc</a:t>
            </a:r>
            <a:endParaRPr lang="en-US" sz="1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7129" y="1611930"/>
            <a:ext cx="9106871" cy="976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566" y="4835776"/>
            <a:ext cx="9106871" cy="976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28846" y="4845545"/>
            <a:ext cx="369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Escape boundary of the Halo</a:t>
            </a:r>
            <a:endParaRPr lang="en-US" sz="1400" b="1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28846" y="1252367"/>
            <a:ext cx="2723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Escape boundary of the Halo</a:t>
            </a:r>
            <a:endParaRPr lang="en-US" sz="1400" b="1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6887309" y="3223853"/>
            <a:ext cx="3214077" cy="97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01931" y="2083012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Halo height</a:t>
            </a:r>
          </a:p>
          <a:p>
            <a:r>
              <a:rPr lang="en-US" sz="1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2H~4-16 </a:t>
            </a:r>
            <a:r>
              <a:rPr lang="en-US" sz="1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kpc</a:t>
            </a:r>
            <a:endParaRPr lang="en-US" sz="1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4" name="Picture 23" descr="supernova_2.jpg"/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6652847" y="3120571"/>
            <a:ext cx="431524" cy="287888"/>
          </a:xfrm>
          <a:prstGeom prst="rect">
            <a:avLst/>
          </a:prstGeom>
          <a:solidFill>
            <a:schemeClr val="tx1">
              <a:alpha val="18000"/>
            </a:schemeClr>
          </a:solidFill>
        </p:spPr>
      </p:pic>
      <p:sp>
        <p:nvSpPr>
          <p:cNvPr id="25" name="Freeform 24"/>
          <p:cNvSpPr/>
          <p:nvPr/>
        </p:nvSpPr>
        <p:spPr>
          <a:xfrm>
            <a:off x="6799385" y="3029433"/>
            <a:ext cx="1012579" cy="1816112"/>
          </a:xfrm>
          <a:custGeom>
            <a:avLst/>
            <a:gdLst>
              <a:gd name="connsiteX0" fmla="*/ 9769 w 1012579"/>
              <a:gd name="connsiteY0" fmla="*/ 155343 h 1816112"/>
              <a:gd name="connsiteX1" fmla="*/ 0 w 1012579"/>
              <a:gd name="connsiteY1" fmla="*/ 116266 h 1816112"/>
              <a:gd name="connsiteX2" fmla="*/ 39077 w 1012579"/>
              <a:gd name="connsiteY2" fmla="*/ 67420 h 1816112"/>
              <a:gd name="connsiteX3" fmla="*/ 58615 w 1012579"/>
              <a:gd name="connsiteY3" fmla="*/ 47881 h 1816112"/>
              <a:gd name="connsiteX4" fmla="*/ 97692 w 1012579"/>
              <a:gd name="connsiteY4" fmla="*/ 86958 h 1816112"/>
              <a:gd name="connsiteX5" fmla="*/ 117230 w 1012579"/>
              <a:gd name="connsiteY5" fmla="*/ 57651 h 1816112"/>
              <a:gd name="connsiteX6" fmla="*/ 127000 w 1012579"/>
              <a:gd name="connsiteY6" fmla="*/ 28343 h 1816112"/>
              <a:gd name="connsiteX7" fmla="*/ 146538 w 1012579"/>
              <a:gd name="connsiteY7" fmla="*/ 8804 h 1816112"/>
              <a:gd name="connsiteX8" fmla="*/ 185615 w 1012579"/>
              <a:gd name="connsiteY8" fmla="*/ 116266 h 1816112"/>
              <a:gd name="connsiteX9" fmla="*/ 244230 w 1012579"/>
              <a:gd name="connsiteY9" fmla="*/ 155343 h 1816112"/>
              <a:gd name="connsiteX10" fmla="*/ 234461 w 1012579"/>
              <a:gd name="connsiteY10" fmla="*/ 184651 h 1816112"/>
              <a:gd name="connsiteX11" fmla="*/ 254000 w 1012579"/>
              <a:gd name="connsiteY11" fmla="*/ 204189 h 1816112"/>
              <a:gd name="connsiteX12" fmla="*/ 273538 w 1012579"/>
              <a:gd name="connsiteY12" fmla="*/ 174881 h 1816112"/>
              <a:gd name="connsiteX13" fmla="*/ 293077 w 1012579"/>
              <a:gd name="connsiteY13" fmla="*/ 155343 h 1816112"/>
              <a:gd name="connsiteX14" fmla="*/ 302846 w 1012579"/>
              <a:gd name="connsiteY14" fmla="*/ 126035 h 1816112"/>
              <a:gd name="connsiteX15" fmla="*/ 341923 w 1012579"/>
              <a:gd name="connsiteY15" fmla="*/ 145574 h 1816112"/>
              <a:gd name="connsiteX16" fmla="*/ 351692 w 1012579"/>
              <a:gd name="connsiteY16" fmla="*/ 184651 h 1816112"/>
              <a:gd name="connsiteX17" fmla="*/ 341923 w 1012579"/>
              <a:gd name="connsiteY17" fmla="*/ 233497 h 1816112"/>
              <a:gd name="connsiteX18" fmla="*/ 332153 w 1012579"/>
              <a:gd name="connsiteY18" fmla="*/ 262804 h 1816112"/>
              <a:gd name="connsiteX19" fmla="*/ 361461 w 1012579"/>
              <a:gd name="connsiteY19" fmla="*/ 272574 h 1816112"/>
              <a:gd name="connsiteX20" fmla="*/ 410307 w 1012579"/>
              <a:gd name="connsiteY20" fmla="*/ 301881 h 1816112"/>
              <a:gd name="connsiteX21" fmla="*/ 429846 w 1012579"/>
              <a:gd name="connsiteY21" fmla="*/ 282343 h 1816112"/>
              <a:gd name="connsiteX22" fmla="*/ 420077 w 1012579"/>
              <a:gd name="connsiteY22" fmla="*/ 243266 h 1816112"/>
              <a:gd name="connsiteX23" fmla="*/ 410307 w 1012579"/>
              <a:gd name="connsiteY23" fmla="*/ 213958 h 1816112"/>
              <a:gd name="connsiteX24" fmla="*/ 429846 w 1012579"/>
              <a:gd name="connsiteY24" fmla="*/ 194420 h 1816112"/>
              <a:gd name="connsiteX25" fmla="*/ 488461 w 1012579"/>
              <a:gd name="connsiteY25" fmla="*/ 194420 h 1816112"/>
              <a:gd name="connsiteX26" fmla="*/ 498230 w 1012579"/>
              <a:gd name="connsiteY26" fmla="*/ 165112 h 1816112"/>
              <a:gd name="connsiteX27" fmla="*/ 498230 w 1012579"/>
              <a:gd name="connsiteY27" fmla="*/ 243266 h 1816112"/>
              <a:gd name="connsiteX28" fmla="*/ 468923 w 1012579"/>
              <a:gd name="connsiteY28" fmla="*/ 262804 h 1816112"/>
              <a:gd name="connsiteX29" fmla="*/ 478692 w 1012579"/>
              <a:gd name="connsiteY29" fmla="*/ 331189 h 1816112"/>
              <a:gd name="connsiteX30" fmla="*/ 508000 w 1012579"/>
              <a:gd name="connsiteY30" fmla="*/ 321420 h 1816112"/>
              <a:gd name="connsiteX31" fmla="*/ 556846 w 1012579"/>
              <a:gd name="connsiteY31" fmla="*/ 292112 h 1816112"/>
              <a:gd name="connsiteX32" fmla="*/ 576384 w 1012579"/>
              <a:gd name="connsiteY32" fmla="*/ 311651 h 1816112"/>
              <a:gd name="connsiteX33" fmla="*/ 595923 w 1012579"/>
              <a:gd name="connsiteY33" fmla="*/ 370266 h 1816112"/>
              <a:gd name="connsiteX34" fmla="*/ 527538 w 1012579"/>
              <a:gd name="connsiteY34" fmla="*/ 419112 h 1816112"/>
              <a:gd name="connsiteX35" fmla="*/ 478692 w 1012579"/>
              <a:gd name="connsiteY35" fmla="*/ 428881 h 1816112"/>
              <a:gd name="connsiteX36" fmla="*/ 488461 w 1012579"/>
              <a:gd name="connsiteY36" fmla="*/ 477728 h 1816112"/>
              <a:gd name="connsiteX37" fmla="*/ 508000 w 1012579"/>
              <a:gd name="connsiteY37" fmla="*/ 497266 h 1816112"/>
              <a:gd name="connsiteX38" fmla="*/ 478692 w 1012579"/>
              <a:gd name="connsiteY38" fmla="*/ 555881 h 1816112"/>
              <a:gd name="connsiteX39" fmla="*/ 488461 w 1012579"/>
              <a:gd name="connsiteY39" fmla="*/ 634035 h 1816112"/>
              <a:gd name="connsiteX40" fmla="*/ 547077 w 1012579"/>
              <a:gd name="connsiteY40" fmla="*/ 653574 h 1816112"/>
              <a:gd name="connsiteX41" fmla="*/ 615461 w 1012579"/>
              <a:gd name="connsiteY41" fmla="*/ 634035 h 1816112"/>
              <a:gd name="connsiteX42" fmla="*/ 654538 w 1012579"/>
              <a:gd name="connsiteY42" fmla="*/ 594958 h 1816112"/>
              <a:gd name="connsiteX43" fmla="*/ 674077 w 1012579"/>
              <a:gd name="connsiteY43" fmla="*/ 614497 h 1816112"/>
              <a:gd name="connsiteX44" fmla="*/ 713153 w 1012579"/>
              <a:gd name="connsiteY44" fmla="*/ 634035 h 1816112"/>
              <a:gd name="connsiteX45" fmla="*/ 703384 w 1012579"/>
              <a:gd name="connsiteY45" fmla="*/ 682881 h 1816112"/>
              <a:gd name="connsiteX46" fmla="*/ 683846 w 1012579"/>
              <a:gd name="connsiteY46" fmla="*/ 741497 h 1816112"/>
              <a:gd name="connsiteX47" fmla="*/ 693615 w 1012579"/>
              <a:gd name="connsiteY47" fmla="*/ 790343 h 1816112"/>
              <a:gd name="connsiteX48" fmla="*/ 722923 w 1012579"/>
              <a:gd name="connsiteY48" fmla="*/ 809881 h 1816112"/>
              <a:gd name="connsiteX49" fmla="*/ 742461 w 1012579"/>
              <a:gd name="connsiteY49" fmla="*/ 829420 h 1816112"/>
              <a:gd name="connsiteX50" fmla="*/ 752230 w 1012579"/>
              <a:gd name="connsiteY50" fmla="*/ 868497 h 1816112"/>
              <a:gd name="connsiteX51" fmla="*/ 762000 w 1012579"/>
              <a:gd name="connsiteY51" fmla="*/ 897804 h 1816112"/>
              <a:gd name="connsiteX52" fmla="*/ 771769 w 1012579"/>
              <a:gd name="connsiteY52" fmla="*/ 956420 h 1816112"/>
              <a:gd name="connsiteX53" fmla="*/ 810846 w 1012579"/>
              <a:gd name="connsiteY53" fmla="*/ 975958 h 1816112"/>
              <a:gd name="connsiteX54" fmla="*/ 820615 w 1012579"/>
              <a:gd name="connsiteY54" fmla="*/ 888035 h 1816112"/>
              <a:gd name="connsiteX55" fmla="*/ 830384 w 1012579"/>
              <a:gd name="connsiteY55" fmla="*/ 839189 h 1816112"/>
              <a:gd name="connsiteX56" fmla="*/ 849923 w 1012579"/>
              <a:gd name="connsiteY56" fmla="*/ 780574 h 1816112"/>
              <a:gd name="connsiteX57" fmla="*/ 859692 w 1012579"/>
              <a:gd name="connsiteY57" fmla="*/ 741497 h 1816112"/>
              <a:gd name="connsiteX58" fmla="*/ 859692 w 1012579"/>
              <a:gd name="connsiteY58" fmla="*/ 624266 h 1816112"/>
              <a:gd name="connsiteX59" fmla="*/ 879230 w 1012579"/>
              <a:gd name="connsiteY59" fmla="*/ 594958 h 1816112"/>
              <a:gd name="connsiteX60" fmla="*/ 937846 w 1012579"/>
              <a:gd name="connsiteY60" fmla="*/ 575420 h 1816112"/>
              <a:gd name="connsiteX61" fmla="*/ 928077 w 1012579"/>
              <a:gd name="connsiteY61" fmla="*/ 507035 h 1816112"/>
              <a:gd name="connsiteX62" fmla="*/ 889000 w 1012579"/>
              <a:gd name="connsiteY62" fmla="*/ 516804 h 1816112"/>
              <a:gd name="connsiteX63" fmla="*/ 840153 w 1012579"/>
              <a:gd name="connsiteY63" fmla="*/ 526574 h 1816112"/>
              <a:gd name="connsiteX64" fmla="*/ 781538 w 1012579"/>
              <a:gd name="connsiteY64" fmla="*/ 487497 h 1816112"/>
              <a:gd name="connsiteX65" fmla="*/ 801077 w 1012579"/>
              <a:gd name="connsiteY65" fmla="*/ 428881 h 1816112"/>
              <a:gd name="connsiteX66" fmla="*/ 801077 w 1012579"/>
              <a:gd name="connsiteY66" fmla="*/ 360497 h 1816112"/>
              <a:gd name="connsiteX67" fmla="*/ 791307 w 1012579"/>
              <a:gd name="connsiteY67" fmla="*/ 282343 h 1816112"/>
              <a:gd name="connsiteX68" fmla="*/ 801077 w 1012579"/>
              <a:gd name="connsiteY68" fmla="*/ 253035 h 1816112"/>
              <a:gd name="connsiteX69" fmla="*/ 859692 w 1012579"/>
              <a:gd name="connsiteY69" fmla="*/ 233497 h 1816112"/>
              <a:gd name="connsiteX70" fmla="*/ 869461 w 1012579"/>
              <a:gd name="connsiteY70" fmla="*/ 262804 h 1816112"/>
              <a:gd name="connsiteX71" fmla="*/ 830384 w 1012579"/>
              <a:gd name="connsiteY71" fmla="*/ 301881 h 1816112"/>
              <a:gd name="connsiteX72" fmla="*/ 820615 w 1012579"/>
              <a:gd name="connsiteY72" fmla="*/ 331189 h 1816112"/>
              <a:gd name="connsiteX73" fmla="*/ 762000 w 1012579"/>
              <a:gd name="connsiteY73" fmla="*/ 350728 h 1816112"/>
              <a:gd name="connsiteX74" fmla="*/ 703384 w 1012579"/>
              <a:gd name="connsiteY74" fmla="*/ 399574 h 1816112"/>
              <a:gd name="connsiteX75" fmla="*/ 693615 w 1012579"/>
              <a:gd name="connsiteY75" fmla="*/ 428881 h 1816112"/>
              <a:gd name="connsiteX76" fmla="*/ 654538 w 1012579"/>
              <a:gd name="connsiteY76" fmla="*/ 477728 h 1816112"/>
              <a:gd name="connsiteX77" fmla="*/ 625230 w 1012579"/>
              <a:gd name="connsiteY77" fmla="*/ 497266 h 1816112"/>
              <a:gd name="connsiteX78" fmla="*/ 635000 w 1012579"/>
              <a:gd name="connsiteY78" fmla="*/ 555881 h 1816112"/>
              <a:gd name="connsiteX79" fmla="*/ 752230 w 1012579"/>
              <a:gd name="connsiteY79" fmla="*/ 565651 h 1816112"/>
              <a:gd name="connsiteX80" fmla="*/ 791307 w 1012579"/>
              <a:gd name="connsiteY80" fmla="*/ 575420 h 1816112"/>
              <a:gd name="connsiteX81" fmla="*/ 801077 w 1012579"/>
              <a:gd name="connsiteY81" fmla="*/ 673112 h 1816112"/>
              <a:gd name="connsiteX82" fmla="*/ 752230 w 1012579"/>
              <a:gd name="connsiteY82" fmla="*/ 751266 h 1816112"/>
              <a:gd name="connsiteX83" fmla="*/ 683846 w 1012579"/>
              <a:gd name="connsiteY83" fmla="*/ 809881 h 1816112"/>
              <a:gd name="connsiteX84" fmla="*/ 664307 w 1012579"/>
              <a:gd name="connsiteY84" fmla="*/ 829420 h 1816112"/>
              <a:gd name="connsiteX85" fmla="*/ 527538 w 1012579"/>
              <a:gd name="connsiteY85" fmla="*/ 858728 h 1816112"/>
              <a:gd name="connsiteX86" fmla="*/ 517769 w 1012579"/>
              <a:gd name="connsiteY86" fmla="*/ 936881 h 1816112"/>
              <a:gd name="connsiteX87" fmla="*/ 478692 w 1012579"/>
              <a:gd name="connsiteY87" fmla="*/ 985728 h 1816112"/>
              <a:gd name="connsiteX88" fmla="*/ 468923 w 1012579"/>
              <a:gd name="connsiteY88" fmla="*/ 1054112 h 1816112"/>
              <a:gd name="connsiteX89" fmla="*/ 459153 w 1012579"/>
              <a:gd name="connsiteY89" fmla="*/ 1181112 h 1816112"/>
              <a:gd name="connsiteX90" fmla="*/ 527538 w 1012579"/>
              <a:gd name="connsiteY90" fmla="*/ 1210420 h 1816112"/>
              <a:gd name="connsiteX91" fmla="*/ 595923 w 1012579"/>
              <a:gd name="connsiteY91" fmla="*/ 1190881 h 1816112"/>
              <a:gd name="connsiteX92" fmla="*/ 635000 w 1012579"/>
              <a:gd name="connsiteY92" fmla="*/ 1200651 h 1816112"/>
              <a:gd name="connsiteX93" fmla="*/ 654538 w 1012579"/>
              <a:gd name="connsiteY93" fmla="*/ 1259266 h 1816112"/>
              <a:gd name="connsiteX94" fmla="*/ 635000 w 1012579"/>
              <a:gd name="connsiteY94" fmla="*/ 1327651 h 1816112"/>
              <a:gd name="connsiteX95" fmla="*/ 625230 w 1012579"/>
              <a:gd name="connsiteY95" fmla="*/ 1356958 h 1816112"/>
              <a:gd name="connsiteX96" fmla="*/ 635000 w 1012579"/>
              <a:gd name="connsiteY96" fmla="*/ 1386266 h 1816112"/>
              <a:gd name="connsiteX97" fmla="*/ 644769 w 1012579"/>
              <a:gd name="connsiteY97" fmla="*/ 1444881 h 1816112"/>
              <a:gd name="connsiteX98" fmla="*/ 654538 w 1012579"/>
              <a:gd name="connsiteY98" fmla="*/ 1415574 h 1816112"/>
              <a:gd name="connsiteX99" fmla="*/ 713153 w 1012579"/>
              <a:gd name="connsiteY99" fmla="*/ 1386266 h 1816112"/>
              <a:gd name="connsiteX100" fmla="*/ 762000 w 1012579"/>
              <a:gd name="connsiteY100" fmla="*/ 1347189 h 1816112"/>
              <a:gd name="connsiteX101" fmla="*/ 791307 w 1012579"/>
              <a:gd name="connsiteY101" fmla="*/ 1337420 h 1816112"/>
              <a:gd name="connsiteX102" fmla="*/ 810846 w 1012579"/>
              <a:gd name="connsiteY102" fmla="*/ 1317881 h 1816112"/>
              <a:gd name="connsiteX103" fmla="*/ 830384 w 1012579"/>
              <a:gd name="connsiteY103" fmla="*/ 1376497 h 1816112"/>
              <a:gd name="connsiteX104" fmla="*/ 810846 w 1012579"/>
              <a:gd name="connsiteY104" fmla="*/ 1435112 h 1816112"/>
              <a:gd name="connsiteX105" fmla="*/ 801077 w 1012579"/>
              <a:gd name="connsiteY105" fmla="*/ 1464420 h 1816112"/>
              <a:gd name="connsiteX106" fmla="*/ 840153 w 1012579"/>
              <a:gd name="connsiteY106" fmla="*/ 1532804 h 1816112"/>
              <a:gd name="connsiteX107" fmla="*/ 859692 w 1012579"/>
              <a:gd name="connsiteY107" fmla="*/ 1513266 h 1816112"/>
              <a:gd name="connsiteX108" fmla="*/ 898769 w 1012579"/>
              <a:gd name="connsiteY108" fmla="*/ 1562112 h 1816112"/>
              <a:gd name="connsiteX109" fmla="*/ 918307 w 1012579"/>
              <a:gd name="connsiteY109" fmla="*/ 1591420 h 1816112"/>
              <a:gd name="connsiteX110" fmla="*/ 879230 w 1012579"/>
              <a:gd name="connsiteY110" fmla="*/ 1610958 h 1816112"/>
              <a:gd name="connsiteX111" fmla="*/ 898769 w 1012579"/>
              <a:gd name="connsiteY111" fmla="*/ 1689112 h 1816112"/>
              <a:gd name="connsiteX112" fmla="*/ 918307 w 1012579"/>
              <a:gd name="connsiteY112" fmla="*/ 1718420 h 1816112"/>
              <a:gd name="connsiteX113" fmla="*/ 976923 w 1012579"/>
              <a:gd name="connsiteY113" fmla="*/ 1728189 h 1816112"/>
              <a:gd name="connsiteX114" fmla="*/ 996461 w 1012579"/>
              <a:gd name="connsiteY114" fmla="*/ 1816112 h 181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012579" h="1816112">
                <a:moveTo>
                  <a:pt x="9769" y="155343"/>
                </a:moveTo>
                <a:cubicBezTo>
                  <a:pt x="6513" y="142317"/>
                  <a:pt x="0" y="129693"/>
                  <a:pt x="0" y="116266"/>
                </a:cubicBezTo>
                <a:cubicBezTo>
                  <a:pt x="0" y="82175"/>
                  <a:pt x="16572" y="85424"/>
                  <a:pt x="39077" y="67420"/>
                </a:cubicBezTo>
                <a:cubicBezTo>
                  <a:pt x="46269" y="61666"/>
                  <a:pt x="52102" y="54394"/>
                  <a:pt x="58615" y="47881"/>
                </a:cubicBezTo>
                <a:cubicBezTo>
                  <a:pt x="71641" y="60907"/>
                  <a:pt x="87474" y="102285"/>
                  <a:pt x="97692" y="86958"/>
                </a:cubicBezTo>
                <a:cubicBezTo>
                  <a:pt x="104205" y="77189"/>
                  <a:pt x="111979" y="68152"/>
                  <a:pt x="117230" y="57651"/>
                </a:cubicBezTo>
                <a:cubicBezTo>
                  <a:pt x="121835" y="48440"/>
                  <a:pt x="121702" y="37173"/>
                  <a:pt x="127000" y="28343"/>
                </a:cubicBezTo>
                <a:cubicBezTo>
                  <a:pt x="131739" y="20445"/>
                  <a:pt x="140025" y="15317"/>
                  <a:pt x="146538" y="8804"/>
                </a:cubicBezTo>
                <a:cubicBezTo>
                  <a:pt x="214753" y="31544"/>
                  <a:pt x="149841" y="0"/>
                  <a:pt x="185615" y="116266"/>
                </a:cubicBezTo>
                <a:cubicBezTo>
                  <a:pt x="193978" y="143447"/>
                  <a:pt x="222854" y="148218"/>
                  <a:pt x="244230" y="155343"/>
                </a:cubicBezTo>
                <a:cubicBezTo>
                  <a:pt x="240974" y="165112"/>
                  <a:pt x="232441" y="174553"/>
                  <a:pt x="234461" y="184651"/>
                </a:cubicBezTo>
                <a:cubicBezTo>
                  <a:pt x="236267" y="193683"/>
                  <a:pt x="245065" y="206423"/>
                  <a:pt x="254000" y="204189"/>
                </a:cubicBezTo>
                <a:cubicBezTo>
                  <a:pt x="265391" y="201341"/>
                  <a:pt x="266203" y="184049"/>
                  <a:pt x="273538" y="174881"/>
                </a:cubicBezTo>
                <a:cubicBezTo>
                  <a:pt x="279292" y="167689"/>
                  <a:pt x="286564" y="161856"/>
                  <a:pt x="293077" y="155343"/>
                </a:cubicBezTo>
                <a:cubicBezTo>
                  <a:pt x="296333" y="145574"/>
                  <a:pt x="295564" y="133317"/>
                  <a:pt x="302846" y="126035"/>
                </a:cubicBezTo>
                <a:cubicBezTo>
                  <a:pt x="334685" y="94195"/>
                  <a:pt x="336134" y="125312"/>
                  <a:pt x="341923" y="145574"/>
                </a:cubicBezTo>
                <a:cubicBezTo>
                  <a:pt x="345612" y="158484"/>
                  <a:pt x="348436" y="171625"/>
                  <a:pt x="351692" y="184651"/>
                </a:cubicBezTo>
                <a:cubicBezTo>
                  <a:pt x="348436" y="200933"/>
                  <a:pt x="345950" y="217388"/>
                  <a:pt x="341923" y="233497"/>
                </a:cubicBezTo>
                <a:cubicBezTo>
                  <a:pt x="339425" y="243487"/>
                  <a:pt x="327548" y="253594"/>
                  <a:pt x="332153" y="262804"/>
                </a:cubicBezTo>
                <a:cubicBezTo>
                  <a:pt x="336758" y="272015"/>
                  <a:pt x="351692" y="269317"/>
                  <a:pt x="361461" y="272574"/>
                </a:cubicBezTo>
                <a:cubicBezTo>
                  <a:pt x="373157" y="284269"/>
                  <a:pt x="389172" y="306108"/>
                  <a:pt x="410307" y="301881"/>
                </a:cubicBezTo>
                <a:cubicBezTo>
                  <a:pt x="419339" y="300075"/>
                  <a:pt x="423333" y="288856"/>
                  <a:pt x="429846" y="282343"/>
                </a:cubicBezTo>
                <a:cubicBezTo>
                  <a:pt x="426590" y="269317"/>
                  <a:pt x="423766" y="256176"/>
                  <a:pt x="420077" y="243266"/>
                </a:cubicBezTo>
                <a:cubicBezTo>
                  <a:pt x="417248" y="233364"/>
                  <a:pt x="408287" y="224056"/>
                  <a:pt x="410307" y="213958"/>
                </a:cubicBezTo>
                <a:cubicBezTo>
                  <a:pt x="412113" y="204926"/>
                  <a:pt x="423333" y="200933"/>
                  <a:pt x="429846" y="194420"/>
                </a:cubicBezTo>
                <a:cubicBezTo>
                  <a:pt x="449384" y="200933"/>
                  <a:pt x="468923" y="213958"/>
                  <a:pt x="488461" y="194420"/>
                </a:cubicBezTo>
                <a:cubicBezTo>
                  <a:pt x="495743" y="187138"/>
                  <a:pt x="494974" y="174881"/>
                  <a:pt x="498230" y="165112"/>
                </a:cubicBezTo>
                <a:cubicBezTo>
                  <a:pt x="503238" y="190152"/>
                  <a:pt x="517457" y="219233"/>
                  <a:pt x="498230" y="243266"/>
                </a:cubicBezTo>
                <a:cubicBezTo>
                  <a:pt x="490896" y="252434"/>
                  <a:pt x="478692" y="256291"/>
                  <a:pt x="468923" y="262804"/>
                </a:cubicBezTo>
                <a:cubicBezTo>
                  <a:pt x="446128" y="331189"/>
                  <a:pt x="429845" y="314907"/>
                  <a:pt x="478692" y="331189"/>
                </a:cubicBezTo>
                <a:cubicBezTo>
                  <a:pt x="488461" y="327933"/>
                  <a:pt x="499170" y="326718"/>
                  <a:pt x="508000" y="321420"/>
                </a:cubicBezTo>
                <a:cubicBezTo>
                  <a:pt x="575050" y="281189"/>
                  <a:pt x="473821" y="319786"/>
                  <a:pt x="556846" y="292112"/>
                </a:cubicBezTo>
                <a:cubicBezTo>
                  <a:pt x="563359" y="298625"/>
                  <a:pt x="572265" y="303413"/>
                  <a:pt x="576384" y="311651"/>
                </a:cubicBezTo>
                <a:cubicBezTo>
                  <a:pt x="585594" y="330072"/>
                  <a:pt x="595923" y="370266"/>
                  <a:pt x="595923" y="370266"/>
                </a:cubicBezTo>
                <a:cubicBezTo>
                  <a:pt x="558863" y="407326"/>
                  <a:pt x="569124" y="408716"/>
                  <a:pt x="527538" y="419112"/>
                </a:cubicBezTo>
                <a:cubicBezTo>
                  <a:pt x="511429" y="423139"/>
                  <a:pt x="494974" y="425625"/>
                  <a:pt x="478692" y="428881"/>
                </a:cubicBezTo>
                <a:cubicBezTo>
                  <a:pt x="481948" y="445163"/>
                  <a:pt x="481920" y="462466"/>
                  <a:pt x="488461" y="477728"/>
                </a:cubicBezTo>
                <a:cubicBezTo>
                  <a:pt x="492089" y="486194"/>
                  <a:pt x="506194" y="488234"/>
                  <a:pt x="508000" y="497266"/>
                </a:cubicBezTo>
                <a:cubicBezTo>
                  <a:pt x="511111" y="512821"/>
                  <a:pt x="485023" y="546385"/>
                  <a:pt x="478692" y="555881"/>
                </a:cubicBezTo>
                <a:cubicBezTo>
                  <a:pt x="481948" y="581932"/>
                  <a:pt x="473405" y="612527"/>
                  <a:pt x="488461" y="634035"/>
                </a:cubicBezTo>
                <a:cubicBezTo>
                  <a:pt x="500272" y="650908"/>
                  <a:pt x="547077" y="653574"/>
                  <a:pt x="547077" y="653574"/>
                </a:cubicBezTo>
                <a:cubicBezTo>
                  <a:pt x="551160" y="652553"/>
                  <a:pt x="607917" y="639423"/>
                  <a:pt x="615461" y="634035"/>
                </a:cubicBezTo>
                <a:cubicBezTo>
                  <a:pt x="630451" y="623328"/>
                  <a:pt x="654538" y="594958"/>
                  <a:pt x="654538" y="594958"/>
                </a:cubicBezTo>
                <a:cubicBezTo>
                  <a:pt x="661051" y="601471"/>
                  <a:pt x="666413" y="609388"/>
                  <a:pt x="674077" y="614497"/>
                </a:cubicBezTo>
                <a:cubicBezTo>
                  <a:pt x="686194" y="622575"/>
                  <a:pt x="707417" y="620650"/>
                  <a:pt x="713153" y="634035"/>
                </a:cubicBezTo>
                <a:cubicBezTo>
                  <a:pt x="719694" y="649297"/>
                  <a:pt x="707753" y="666862"/>
                  <a:pt x="703384" y="682881"/>
                </a:cubicBezTo>
                <a:cubicBezTo>
                  <a:pt x="697965" y="702751"/>
                  <a:pt x="683846" y="741497"/>
                  <a:pt x="683846" y="741497"/>
                </a:cubicBezTo>
                <a:cubicBezTo>
                  <a:pt x="687102" y="757779"/>
                  <a:pt x="685377" y="775926"/>
                  <a:pt x="693615" y="790343"/>
                </a:cubicBezTo>
                <a:cubicBezTo>
                  <a:pt x="699440" y="800537"/>
                  <a:pt x="713755" y="802546"/>
                  <a:pt x="722923" y="809881"/>
                </a:cubicBezTo>
                <a:cubicBezTo>
                  <a:pt x="730115" y="815635"/>
                  <a:pt x="735948" y="822907"/>
                  <a:pt x="742461" y="829420"/>
                </a:cubicBezTo>
                <a:cubicBezTo>
                  <a:pt x="745717" y="842446"/>
                  <a:pt x="748541" y="855587"/>
                  <a:pt x="752230" y="868497"/>
                </a:cubicBezTo>
                <a:cubicBezTo>
                  <a:pt x="755059" y="878398"/>
                  <a:pt x="759766" y="887752"/>
                  <a:pt x="762000" y="897804"/>
                </a:cubicBezTo>
                <a:cubicBezTo>
                  <a:pt x="766297" y="917140"/>
                  <a:pt x="761271" y="939623"/>
                  <a:pt x="771769" y="956420"/>
                </a:cubicBezTo>
                <a:cubicBezTo>
                  <a:pt x="779487" y="968769"/>
                  <a:pt x="797820" y="969445"/>
                  <a:pt x="810846" y="975958"/>
                </a:cubicBezTo>
                <a:cubicBezTo>
                  <a:pt x="848306" y="919768"/>
                  <a:pt x="820615" y="975781"/>
                  <a:pt x="820615" y="888035"/>
                </a:cubicBezTo>
                <a:cubicBezTo>
                  <a:pt x="820615" y="871431"/>
                  <a:pt x="826015" y="855208"/>
                  <a:pt x="830384" y="839189"/>
                </a:cubicBezTo>
                <a:cubicBezTo>
                  <a:pt x="835803" y="819319"/>
                  <a:pt x="844928" y="800554"/>
                  <a:pt x="849923" y="780574"/>
                </a:cubicBezTo>
                <a:lnTo>
                  <a:pt x="859692" y="741497"/>
                </a:lnTo>
                <a:cubicBezTo>
                  <a:pt x="843319" y="692376"/>
                  <a:pt x="840996" y="699053"/>
                  <a:pt x="859692" y="624266"/>
                </a:cubicBezTo>
                <a:cubicBezTo>
                  <a:pt x="862540" y="612875"/>
                  <a:pt x="869274" y="601181"/>
                  <a:pt x="879230" y="594958"/>
                </a:cubicBezTo>
                <a:cubicBezTo>
                  <a:pt x="896695" y="584042"/>
                  <a:pt x="937846" y="575420"/>
                  <a:pt x="937846" y="575420"/>
                </a:cubicBezTo>
                <a:cubicBezTo>
                  <a:pt x="934590" y="552625"/>
                  <a:pt x="942818" y="524724"/>
                  <a:pt x="928077" y="507035"/>
                </a:cubicBezTo>
                <a:cubicBezTo>
                  <a:pt x="919482" y="496720"/>
                  <a:pt x="902107" y="513891"/>
                  <a:pt x="889000" y="516804"/>
                </a:cubicBezTo>
                <a:cubicBezTo>
                  <a:pt x="872791" y="520406"/>
                  <a:pt x="856435" y="523317"/>
                  <a:pt x="840153" y="526574"/>
                </a:cubicBezTo>
                <a:cubicBezTo>
                  <a:pt x="812800" y="521103"/>
                  <a:pt x="776966" y="528638"/>
                  <a:pt x="781538" y="487497"/>
                </a:cubicBezTo>
                <a:cubicBezTo>
                  <a:pt x="783813" y="467027"/>
                  <a:pt x="801077" y="428881"/>
                  <a:pt x="801077" y="428881"/>
                </a:cubicBezTo>
                <a:cubicBezTo>
                  <a:pt x="770534" y="306718"/>
                  <a:pt x="801077" y="458602"/>
                  <a:pt x="801077" y="360497"/>
                </a:cubicBezTo>
                <a:cubicBezTo>
                  <a:pt x="801077" y="334243"/>
                  <a:pt x="794564" y="308394"/>
                  <a:pt x="791307" y="282343"/>
                </a:cubicBezTo>
                <a:cubicBezTo>
                  <a:pt x="794564" y="272574"/>
                  <a:pt x="792697" y="259020"/>
                  <a:pt x="801077" y="253035"/>
                </a:cubicBezTo>
                <a:cubicBezTo>
                  <a:pt x="817836" y="241064"/>
                  <a:pt x="859692" y="233497"/>
                  <a:pt x="859692" y="233497"/>
                </a:cubicBezTo>
                <a:cubicBezTo>
                  <a:pt x="862948" y="243266"/>
                  <a:pt x="873517" y="253339"/>
                  <a:pt x="869461" y="262804"/>
                </a:cubicBezTo>
                <a:cubicBezTo>
                  <a:pt x="862204" y="279736"/>
                  <a:pt x="830384" y="301881"/>
                  <a:pt x="830384" y="301881"/>
                </a:cubicBezTo>
                <a:cubicBezTo>
                  <a:pt x="827128" y="311650"/>
                  <a:pt x="828995" y="325203"/>
                  <a:pt x="820615" y="331189"/>
                </a:cubicBezTo>
                <a:cubicBezTo>
                  <a:pt x="803856" y="343160"/>
                  <a:pt x="762000" y="350728"/>
                  <a:pt x="762000" y="350728"/>
                </a:cubicBezTo>
                <a:cubicBezTo>
                  <a:pt x="755474" y="355623"/>
                  <a:pt x="711853" y="385458"/>
                  <a:pt x="703384" y="399574"/>
                </a:cubicBezTo>
                <a:cubicBezTo>
                  <a:pt x="698086" y="408404"/>
                  <a:pt x="698220" y="419671"/>
                  <a:pt x="693615" y="428881"/>
                </a:cubicBezTo>
                <a:cubicBezTo>
                  <a:pt x="685152" y="445808"/>
                  <a:pt x="669683" y="465612"/>
                  <a:pt x="654538" y="477728"/>
                </a:cubicBezTo>
                <a:cubicBezTo>
                  <a:pt x="645370" y="485063"/>
                  <a:pt x="634999" y="490753"/>
                  <a:pt x="625230" y="497266"/>
                </a:cubicBezTo>
                <a:cubicBezTo>
                  <a:pt x="628487" y="516804"/>
                  <a:pt x="617560" y="546490"/>
                  <a:pt x="635000" y="555881"/>
                </a:cubicBezTo>
                <a:cubicBezTo>
                  <a:pt x="669525" y="574472"/>
                  <a:pt x="713321" y="560787"/>
                  <a:pt x="752230" y="565651"/>
                </a:cubicBezTo>
                <a:cubicBezTo>
                  <a:pt x="765553" y="567316"/>
                  <a:pt x="778281" y="572164"/>
                  <a:pt x="791307" y="575420"/>
                </a:cubicBezTo>
                <a:cubicBezTo>
                  <a:pt x="828317" y="612428"/>
                  <a:pt x="815107" y="588937"/>
                  <a:pt x="801077" y="673112"/>
                </a:cubicBezTo>
                <a:cubicBezTo>
                  <a:pt x="792535" y="724365"/>
                  <a:pt x="792987" y="710509"/>
                  <a:pt x="752230" y="751266"/>
                </a:cubicBezTo>
                <a:cubicBezTo>
                  <a:pt x="690138" y="813358"/>
                  <a:pt x="759045" y="747216"/>
                  <a:pt x="683846" y="809881"/>
                </a:cubicBezTo>
                <a:cubicBezTo>
                  <a:pt x="676770" y="815778"/>
                  <a:pt x="672545" y="825301"/>
                  <a:pt x="664307" y="829420"/>
                </a:cubicBezTo>
                <a:cubicBezTo>
                  <a:pt x="617908" y="852619"/>
                  <a:pt x="578805" y="852319"/>
                  <a:pt x="527538" y="858728"/>
                </a:cubicBezTo>
                <a:cubicBezTo>
                  <a:pt x="524282" y="884779"/>
                  <a:pt x="524677" y="911552"/>
                  <a:pt x="517769" y="936881"/>
                </a:cubicBezTo>
                <a:cubicBezTo>
                  <a:pt x="513148" y="953824"/>
                  <a:pt x="490822" y="973598"/>
                  <a:pt x="478692" y="985728"/>
                </a:cubicBezTo>
                <a:cubicBezTo>
                  <a:pt x="475436" y="1008523"/>
                  <a:pt x="474508" y="1031773"/>
                  <a:pt x="468923" y="1054112"/>
                </a:cubicBezTo>
                <a:cubicBezTo>
                  <a:pt x="454934" y="1110067"/>
                  <a:pt x="424302" y="1111409"/>
                  <a:pt x="459153" y="1181112"/>
                </a:cubicBezTo>
                <a:cubicBezTo>
                  <a:pt x="463982" y="1190771"/>
                  <a:pt x="515144" y="1206289"/>
                  <a:pt x="527538" y="1210420"/>
                </a:cubicBezTo>
                <a:cubicBezTo>
                  <a:pt x="541356" y="1205814"/>
                  <a:pt x="583660" y="1190881"/>
                  <a:pt x="595923" y="1190881"/>
                </a:cubicBezTo>
                <a:cubicBezTo>
                  <a:pt x="609350" y="1190881"/>
                  <a:pt x="621974" y="1197394"/>
                  <a:pt x="635000" y="1200651"/>
                </a:cubicBezTo>
                <a:cubicBezTo>
                  <a:pt x="641513" y="1220189"/>
                  <a:pt x="661051" y="1239728"/>
                  <a:pt x="654538" y="1259266"/>
                </a:cubicBezTo>
                <a:cubicBezTo>
                  <a:pt x="631107" y="1329563"/>
                  <a:pt x="659544" y="1241749"/>
                  <a:pt x="635000" y="1327651"/>
                </a:cubicBezTo>
                <a:cubicBezTo>
                  <a:pt x="632171" y="1337552"/>
                  <a:pt x="628487" y="1347189"/>
                  <a:pt x="625230" y="1356958"/>
                </a:cubicBezTo>
                <a:cubicBezTo>
                  <a:pt x="628487" y="1366727"/>
                  <a:pt x="632766" y="1376213"/>
                  <a:pt x="635000" y="1386266"/>
                </a:cubicBezTo>
                <a:cubicBezTo>
                  <a:pt x="639297" y="1405602"/>
                  <a:pt x="633782" y="1428400"/>
                  <a:pt x="644769" y="1444881"/>
                </a:cubicBezTo>
                <a:cubicBezTo>
                  <a:pt x="650481" y="1453449"/>
                  <a:pt x="649240" y="1424404"/>
                  <a:pt x="654538" y="1415574"/>
                </a:cubicBezTo>
                <a:cubicBezTo>
                  <a:pt x="669909" y="1389957"/>
                  <a:pt x="685056" y="1393290"/>
                  <a:pt x="713153" y="1386266"/>
                </a:cubicBezTo>
                <a:cubicBezTo>
                  <a:pt x="731326" y="1368094"/>
                  <a:pt x="737354" y="1359512"/>
                  <a:pt x="762000" y="1347189"/>
                </a:cubicBezTo>
                <a:cubicBezTo>
                  <a:pt x="771210" y="1342584"/>
                  <a:pt x="781538" y="1340676"/>
                  <a:pt x="791307" y="1337420"/>
                </a:cubicBezTo>
                <a:cubicBezTo>
                  <a:pt x="797820" y="1330907"/>
                  <a:pt x="804333" y="1311368"/>
                  <a:pt x="810846" y="1317881"/>
                </a:cubicBezTo>
                <a:cubicBezTo>
                  <a:pt x="825409" y="1332444"/>
                  <a:pt x="830384" y="1376497"/>
                  <a:pt x="830384" y="1376497"/>
                </a:cubicBezTo>
                <a:lnTo>
                  <a:pt x="810846" y="1435112"/>
                </a:lnTo>
                <a:lnTo>
                  <a:pt x="801077" y="1464420"/>
                </a:lnTo>
                <a:cubicBezTo>
                  <a:pt x="805017" y="1484122"/>
                  <a:pt x="802780" y="1532804"/>
                  <a:pt x="840153" y="1532804"/>
                </a:cubicBezTo>
                <a:cubicBezTo>
                  <a:pt x="849364" y="1532804"/>
                  <a:pt x="853179" y="1519779"/>
                  <a:pt x="859692" y="1513266"/>
                </a:cubicBezTo>
                <a:cubicBezTo>
                  <a:pt x="919828" y="1603473"/>
                  <a:pt x="843088" y="1492510"/>
                  <a:pt x="898769" y="1562112"/>
                </a:cubicBezTo>
                <a:cubicBezTo>
                  <a:pt x="906104" y="1571280"/>
                  <a:pt x="911794" y="1581651"/>
                  <a:pt x="918307" y="1591420"/>
                </a:cubicBezTo>
                <a:cubicBezTo>
                  <a:pt x="905281" y="1597933"/>
                  <a:pt x="882086" y="1596678"/>
                  <a:pt x="879230" y="1610958"/>
                </a:cubicBezTo>
                <a:cubicBezTo>
                  <a:pt x="873964" y="1637290"/>
                  <a:pt x="889592" y="1663876"/>
                  <a:pt x="898769" y="1689112"/>
                </a:cubicBezTo>
                <a:cubicBezTo>
                  <a:pt x="902781" y="1700146"/>
                  <a:pt x="907805" y="1713169"/>
                  <a:pt x="918307" y="1718420"/>
                </a:cubicBezTo>
                <a:cubicBezTo>
                  <a:pt x="936024" y="1727278"/>
                  <a:pt x="957384" y="1724933"/>
                  <a:pt x="976923" y="1728189"/>
                </a:cubicBezTo>
                <a:cubicBezTo>
                  <a:pt x="1012579" y="1763847"/>
                  <a:pt x="996461" y="1738517"/>
                  <a:pt x="996461" y="1816112"/>
                </a:cubicBezTo>
              </a:path>
            </a:pathLst>
          </a:custGeom>
          <a:ln w="12700">
            <a:solidFill>
              <a:srgbClr val="CCFFCC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129" y="5363308"/>
            <a:ext cx="8963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err="1" smtClean="0">
                <a:solidFill>
                  <a:schemeClr val="bg2"/>
                </a:solidFill>
                <a:latin typeface="Geneva"/>
                <a:cs typeface="Geneva"/>
              </a:rPr>
              <a:t>CRs</a:t>
            </a:r>
            <a:r>
              <a:rPr lang="en-US" sz="1600" dirty="0" smtClean="0">
                <a:solidFill>
                  <a:schemeClr val="bg2"/>
                </a:solidFill>
                <a:latin typeface="Geneva"/>
                <a:cs typeface="Geneva"/>
              </a:rPr>
              <a:t> ARE GENERATED IN SNR WITH AN EFFICIENCY OF ~5-20%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bg2"/>
                </a:solidFill>
                <a:latin typeface="Geneva"/>
                <a:cs typeface="Geneva"/>
              </a:rPr>
              <a:t>THEY PROPAGATE DIFFUSIVELY IN THE ISM IN AN ENERGY DEPENDENT WAY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chemeClr val="bg2"/>
                </a:solidFill>
                <a:latin typeface="Geneva"/>
                <a:cs typeface="Geneva"/>
              </a:rPr>
              <a:t>THE MECHANISM FOR PARTICLE ACCELERATION IS MOST LIKELY DIFFUSIVE SHOCK ACCELERATION</a:t>
            </a:r>
            <a:endParaRPr lang="en-US" sz="1600" dirty="0">
              <a:solidFill>
                <a:schemeClr val="bg2"/>
              </a:solidFill>
              <a:latin typeface="Geneva"/>
              <a:cs typeface="Genev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 Rounded MT Bold"/>
                <a:cs typeface="Arial Rounded MT Bold"/>
              </a:rPr>
              <a:t>PROBLEMATIC ASPECTS OF PROPAGATION</a:t>
            </a:r>
            <a:endParaRPr lang="en-US" sz="2800" b="1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769" y="958175"/>
            <a:ext cx="839372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u="sng" dirty="0" smtClean="0">
                <a:solidFill>
                  <a:srgbClr val="800000"/>
                </a:solidFill>
              </a:rPr>
              <a:t>PHENOMENOLOGICAL ISSUES</a:t>
            </a:r>
          </a:p>
          <a:p>
            <a:pPr algn="just"/>
            <a:endParaRPr lang="en-US" b="1" dirty="0" smtClean="0">
              <a:solidFill>
                <a:srgbClr val="000000"/>
              </a:solidFill>
            </a:endParaRPr>
          </a:p>
          <a:p>
            <a:pPr algn="just">
              <a:buClr>
                <a:srgbClr val="800000"/>
              </a:buClr>
              <a:buFont typeface="Wingdings" charset="2"/>
              <a:buChar char="²"/>
            </a:pPr>
            <a:r>
              <a:rPr lang="en-US" b="1" dirty="0" smtClean="0">
                <a:solidFill>
                  <a:srgbClr val="000000"/>
                </a:solidFill>
              </a:rPr>
              <a:t> LOW RIGIDITY TREND DEPENDS ON ADVECTION, REACCELERATION… IN GENERAL FIT TO THE DATA REQUIRES POORLY JUSTIFIED BREAKS IN INJECTION AND/OR D(E)</a:t>
            </a:r>
          </a:p>
          <a:p>
            <a:pPr algn="just">
              <a:buClr>
                <a:srgbClr val="800000"/>
              </a:buClr>
              <a:buFont typeface="Wingdings" charset="2"/>
              <a:buChar char="²"/>
            </a:pPr>
            <a:r>
              <a:rPr lang="en-US" b="1" dirty="0" smtClean="0">
                <a:solidFill>
                  <a:srgbClr val="000000"/>
                </a:solidFill>
              </a:rPr>
              <a:t> USUALLY SOURCE DISTRIBUTION CONTINUOUS… NO POINT SOURCES… ESPECIALLY IMPORTANT FOR ELECTRONS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224" y="2717910"/>
            <a:ext cx="87434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u="sng" dirty="0" smtClean="0">
                <a:solidFill>
                  <a:srgbClr val="800000"/>
                </a:solidFill>
              </a:rPr>
              <a:t>PROBLEMS OF PRINCIPLE</a:t>
            </a:r>
          </a:p>
          <a:p>
            <a:pPr algn="just"/>
            <a:endParaRPr lang="en-US" b="1" dirty="0" smtClean="0">
              <a:solidFill>
                <a:srgbClr val="000000"/>
              </a:solidFill>
            </a:endParaRPr>
          </a:p>
          <a:p>
            <a:pPr algn="just">
              <a:buClr>
                <a:srgbClr val="800000"/>
              </a:buClr>
              <a:buFont typeface="Wingdings" charset="2"/>
              <a:buChar char="²"/>
            </a:pPr>
            <a:r>
              <a:rPr lang="en-US" b="1" dirty="0" smtClean="0">
                <a:solidFill>
                  <a:srgbClr val="000000"/>
                </a:solidFill>
              </a:rPr>
              <a:t> ORIGIN OF DIFFUSION STILL UNCLEAR (PRE-EXISTING, SELF-GENERATED?)</a:t>
            </a:r>
          </a:p>
          <a:p>
            <a:pPr algn="just">
              <a:buClr>
                <a:srgbClr val="800000"/>
              </a:buClr>
              <a:buFont typeface="Wingdings" charset="2"/>
              <a:buChar char="²"/>
            </a:pPr>
            <a:r>
              <a:rPr lang="en-US" b="1" dirty="0" smtClean="0">
                <a:solidFill>
                  <a:srgbClr val="000000"/>
                </a:solidFill>
              </a:rPr>
              <a:t> DIFFUSION USUALLY PARAMETRIZED WITH A SCALAR, BUT UNLIKELY SO</a:t>
            </a:r>
          </a:p>
          <a:p>
            <a:pPr algn="just">
              <a:buClr>
                <a:srgbClr val="800000"/>
              </a:buClr>
              <a:buFont typeface="Wingdings" charset="2"/>
              <a:buChar char="²"/>
            </a:pPr>
            <a:r>
              <a:rPr lang="en-US" b="1" dirty="0" smtClean="0">
                <a:solidFill>
                  <a:srgbClr val="000000"/>
                </a:solidFill>
              </a:rPr>
              <a:t> DIFFUSION PARALLEL TO SPIRAL ARMS FASTER THAN PERP, BUT PERP IN GENERAL HAS DIFFERENT ENERGY DEPENDENCE</a:t>
            </a:r>
          </a:p>
          <a:p>
            <a:pPr algn="just">
              <a:buClr>
                <a:srgbClr val="800000"/>
              </a:buClr>
              <a:buFont typeface="Wingdings" charset="2"/>
              <a:buChar char="²"/>
            </a:pPr>
            <a:r>
              <a:rPr lang="en-US" b="1" dirty="0" smtClean="0">
                <a:solidFill>
                  <a:srgbClr val="000000"/>
                </a:solidFill>
              </a:rPr>
              <a:t> DIFFUSION IN THE DISC HARDLY OF THE SAME TYPE AS DIFFUSION IN THE HALO</a:t>
            </a:r>
          </a:p>
          <a:p>
            <a:pPr algn="just">
              <a:buClr>
                <a:srgbClr val="800000"/>
              </a:buClr>
              <a:buFont typeface="Wingdings" charset="2"/>
              <a:buChar char="²"/>
            </a:pPr>
            <a:r>
              <a:rPr lang="en-US" b="1" dirty="0" smtClean="0">
                <a:solidFill>
                  <a:srgbClr val="000000"/>
                </a:solidFill>
              </a:rPr>
              <a:t> CASCADE OF TURBULENCE DEVELOPS PERPENDICULARLY </a:t>
            </a:r>
            <a:r>
              <a:rPr lang="en-US" b="1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 NO SCATTERING</a:t>
            </a: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058" y="5317772"/>
            <a:ext cx="79052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800000"/>
                </a:solidFill>
              </a:rPr>
              <a:t>SURPRISING THAT DESPITE A VERY SIMPLE PHENOMENOLOGICAL APPROACH, MOST THINGS SEEM TO MAKE SOME SENSE… THOUGH NOT ALL OF THEM DO…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516" y="187590"/>
            <a:ext cx="4919663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1278341" y="508265"/>
            <a:ext cx="1261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alibri" pitchFamily="26" charset="0"/>
              </a:rPr>
              <a:t>PAMELA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35822" y="2207831"/>
            <a:ext cx="2734440" cy="24404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5400000" flipH="1" flipV="1">
            <a:off x="3073870" y="1803779"/>
            <a:ext cx="663793" cy="144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3082967" y="2702520"/>
            <a:ext cx="645600" cy="144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39179" y="1327588"/>
            <a:ext cx="34649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800000"/>
                </a:solidFill>
              </a:rPr>
              <a:t>SOMETHING NEW IS TAKING PLACE AT RIGIDITY ~ 200 GV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3856" y="508265"/>
            <a:ext cx="108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PROTONS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2769" y="3203529"/>
            <a:ext cx="94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HELIUM</a:t>
            </a:r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latin typeface="Eurostile" pitchFamily="26" charset="0"/>
                <a:ea typeface="Eurostile" pitchFamily="26" charset="0"/>
                <a:cs typeface="Eurostile" pitchFamily="26" charset="0"/>
              </a:rPr>
              <a:t>CLOUDS IN THE GOULD BELT</a:t>
            </a:r>
          </a:p>
        </p:txBody>
      </p:sp>
      <p:pic>
        <p:nvPicPr>
          <p:cNvPr id="409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2900" y="1530350"/>
            <a:ext cx="56007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866775" y="6397625"/>
            <a:ext cx="6811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Eurostile" pitchFamily="26" charset="0"/>
                <a:ea typeface="Eurostile" pitchFamily="26" charset="0"/>
                <a:cs typeface="Eurostile" pitchFamily="26" charset="0"/>
              </a:rPr>
              <a:t>Neronov, Semikoz, Taylor 2012, Kachelriess &amp; Ostapchenko 2012</a:t>
            </a:r>
          </a:p>
        </p:txBody>
      </p: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3001963" y="2309813"/>
            <a:ext cx="1611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Eurostile" pitchFamily="26" charset="0"/>
                <a:ea typeface="Eurostile" pitchFamily="26" charset="0"/>
                <a:cs typeface="Eurostile" pitchFamily="26" charset="0"/>
              </a:rPr>
              <a:t>SOLAR </a:t>
            </a:r>
          </a:p>
          <a:p>
            <a:r>
              <a:rPr lang="en-US" b="1">
                <a:latin typeface="Eurostile" pitchFamily="26" charset="0"/>
                <a:ea typeface="Eurostile" pitchFamily="26" charset="0"/>
                <a:cs typeface="Eurostile" pitchFamily="26" charset="0"/>
              </a:rPr>
              <a:t>MODULATION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5383213" y="2309813"/>
            <a:ext cx="995362" cy="908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05538" y="1963738"/>
            <a:ext cx="10302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j-lt"/>
                <a:ea typeface="ＭＳ Ｐゴシック" pitchFamily="-109" charset="-128"/>
                <a:cs typeface="ＭＳ Ｐゴシック" pitchFamily="-109" charset="-128"/>
              </a:rPr>
              <a:t>~E</a:t>
            </a:r>
            <a:r>
              <a:rPr lang="en-US" sz="2400" b="1" baseline="30000" dirty="0">
                <a:latin typeface="+mj-lt"/>
                <a:ea typeface="ＭＳ Ｐゴシック" pitchFamily="-109" charset="-128"/>
                <a:cs typeface="ＭＳ Ｐゴシック" pitchFamily="-109" charset="-128"/>
              </a:rPr>
              <a:t>-2.9</a:t>
            </a:r>
            <a:endParaRPr lang="en-US" sz="2400" b="1" dirty="0">
              <a:latin typeface="+mj-lt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5918994" y="3923506"/>
            <a:ext cx="1222375" cy="417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83313" y="3101975"/>
            <a:ext cx="10302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j-lt"/>
                <a:ea typeface="ＭＳ Ｐゴシック" pitchFamily="-109" charset="-128"/>
                <a:cs typeface="ＭＳ Ｐゴシック" pitchFamily="-109" charset="-128"/>
              </a:rPr>
              <a:t>~E</a:t>
            </a:r>
            <a:r>
              <a:rPr lang="en-US" sz="2400" b="1" baseline="30000" dirty="0">
                <a:latin typeface="+mj-lt"/>
                <a:ea typeface="ＭＳ Ｐゴシック" pitchFamily="-109" charset="-128"/>
                <a:cs typeface="ＭＳ Ｐゴシック" pitchFamily="-109" charset="-128"/>
              </a:rPr>
              <a:t>-2.6</a:t>
            </a:r>
            <a:endParaRPr lang="en-US" sz="2400" b="1" dirty="0">
              <a:latin typeface="+mj-lt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23" y="479219"/>
            <a:ext cx="7315200" cy="52251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DAMPING </a:t>
            </a:r>
            <a:r>
              <a:rPr lang="en-US" sz="3600" b="1" dirty="0" err="1" smtClean="0"/>
              <a:t>vs</a:t>
            </a:r>
            <a:r>
              <a:rPr lang="en-US" sz="3600" b="1" dirty="0" smtClean="0"/>
              <a:t> CR-INDUCED GROWTH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43637" y="3203542"/>
            <a:ext cx="1592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cap="all" dirty="0" smtClean="0">
                <a:solidFill>
                  <a:srgbClr val="FF0000"/>
                </a:solidFill>
              </a:rPr>
              <a:t>NL Damping</a:t>
            </a:r>
            <a:endParaRPr lang="en-US" sz="2000" b="1" cap="all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2481" y="1760510"/>
            <a:ext cx="1532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CR-INDUCED  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      GROWTH</a:t>
            </a:r>
            <a:endParaRPr lang="en-US" sz="2000" b="1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4336635" y="3903409"/>
            <a:ext cx="1356447" cy="14431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5452" y="5541239"/>
            <a:ext cx="892753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AT ENERGIES BELOW 200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 THE WAVES GROW FASTER THAN THEY ARE DAMPED AND THE QUESTION OF THE SELF-GENERATED D(E) IS WELL POSED. NOTICE THAT TO THIS POINT WE USED NO MODEL, JUST OBSERVED QUANTITIES (FLUXES, GRAMMAGE, SLOPES)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4569"/>
            <a:ext cx="4326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Blasi</a:t>
            </a:r>
            <a:r>
              <a:rPr lang="en-US" sz="1400" b="1" dirty="0" smtClean="0"/>
              <a:t>, Amato &amp; </a:t>
            </a:r>
            <a:r>
              <a:rPr lang="en-US" sz="1400" b="1" dirty="0" err="1" smtClean="0"/>
              <a:t>Serpico</a:t>
            </a:r>
            <a:r>
              <a:rPr lang="en-US" sz="1400" b="1" dirty="0" smtClean="0"/>
              <a:t>, PRL 2012;    </a:t>
            </a:r>
            <a:r>
              <a:rPr lang="en-US" sz="1400" b="1" dirty="0" err="1" smtClean="0"/>
              <a:t>Aloisio</a:t>
            </a:r>
            <a:r>
              <a:rPr lang="en-US" sz="1400" b="1" dirty="0" smtClean="0"/>
              <a:t> &amp; </a:t>
            </a:r>
            <a:r>
              <a:rPr lang="en-US" sz="1400" b="1" dirty="0" err="1" smtClean="0"/>
              <a:t>Blasi</a:t>
            </a:r>
            <a:r>
              <a:rPr lang="en-US" sz="1400" b="1" dirty="0" smtClean="0"/>
              <a:t>, 2013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9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NON LINEAR EFFECTS INDUCED BY COSMIC RAYS DURING PROPAGATION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5448" y="1157898"/>
            <a:ext cx="893294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COSMIC RAY GRADIENTS LEAD TO THE EXCITATION OF STREAMING INSTABILITY, WHENEVER THE STREAMING VELOCITY BECOMES &gt;V</a:t>
            </a:r>
            <a:r>
              <a:rPr lang="en-US" b="1" baseline="-25000" dirty="0" smtClean="0"/>
              <a:t>A</a:t>
            </a:r>
            <a:r>
              <a:rPr lang="en-US" b="1" dirty="0" smtClean="0"/>
              <a:t>. THE GROWTH RATE OF THE INSTABILITY IS:</a:t>
            </a:r>
          </a:p>
          <a:p>
            <a:pPr algn="just"/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FOR A SIMPLE INSTANCE OF TRANSPORT </a:t>
            </a:r>
            <a:r>
              <a:rPr lang="en-US" b="1" dirty="0" smtClean="0"/>
              <a:t>EQUATION, </a:t>
            </a:r>
            <a:r>
              <a:rPr lang="en-US" b="1" dirty="0" smtClean="0"/>
              <a:t>THE SOLUTION IS:</a:t>
            </a:r>
          </a:p>
          <a:p>
            <a:pPr algn="just"/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USING </a:t>
            </a:r>
            <a:r>
              <a:rPr lang="en-US" b="1" dirty="0" smtClean="0"/>
              <a:t>Quasi-</a:t>
            </a:r>
            <a:r>
              <a:rPr lang="en-US" b="1" dirty="0" smtClean="0"/>
              <a:t>Linear-Theory</a:t>
            </a:r>
            <a:r>
              <a:rPr lang="en-US" b="1" dirty="0" smtClean="0"/>
              <a:t> </a:t>
            </a:r>
            <a:r>
              <a:rPr lang="en-US" b="1" dirty="0" smtClean="0"/>
              <a:t>THE DIFFUSION COEFFICIENT PARALLEL TO THE MAGNETIC FIELD IS:</a:t>
            </a:r>
          </a:p>
          <a:p>
            <a:pPr algn="just"/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AND USING THESE EXPRESSIONS IN THE GROWTH RATE: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8350" y="1804229"/>
            <a:ext cx="76073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317750" y="3169220"/>
            <a:ext cx="4075293" cy="57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142844" y="4505629"/>
            <a:ext cx="44831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59759" y="5689556"/>
            <a:ext cx="8571352" cy="524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919" y="375188"/>
            <a:ext cx="6967172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DIFFUSION TIME CAN BE WRITTEN IN TERMS OF THE GRAMMAGE: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AND USING THE OBSERVED INTEGRAL SPECTRUM OF CR: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WHERE THE SLOPE IS FROM PAMELA AT E&lt;200 GEV, ONE GETS: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THIS GROWTH RATE </a:t>
            </a:r>
            <a:r>
              <a:rPr lang="en-US" b="1" smtClean="0"/>
              <a:t>NEED BE </a:t>
            </a:r>
            <a:r>
              <a:rPr lang="en-US" b="1" dirty="0" smtClean="0"/>
              <a:t>COMPARED WITH DAMPING RATES…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18531" y="989830"/>
            <a:ext cx="7470359" cy="5822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6487" y="917680"/>
            <a:ext cx="793719" cy="828383"/>
          </a:xfrm>
          <a:prstGeom prst="rect">
            <a:avLst/>
          </a:prstGeom>
          <a:solidFill>
            <a:srgbClr val="008000">
              <a:alpha val="16000"/>
            </a:srgbClr>
          </a:solidFill>
          <a:ln>
            <a:solidFill>
              <a:schemeClr val="accent1">
                <a:shade val="95000"/>
                <a:satMod val="105000"/>
                <a:alpha val="2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41072" y="2519805"/>
            <a:ext cx="6537355" cy="390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84250" y="3712940"/>
            <a:ext cx="7175500" cy="673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603642" y="874386"/>
            <a:ext cx="280061" cy="37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b="1" u="sng" dirty="0" smtClean="0"/>
              <a:t>TRANSPORT IN THE PRESENCE OF GROWTH AND DAMPING OF WAVES</a:t>
            </a:r>
            <a:endParaRPr lang="en-US" sz="24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67759" y="2854635"/>
            <a:ext cx="8053293" cy="493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4440" y="1651873"/>
            <a:ext cx="5224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800000"/>
                </a:solidFill>
                <a:latin typeface="Symbol Proportional BT" charset="2"/>
                <a:cs typeface="Symbol Proportional BT" charset="2"/>
              </a:rPr>
              <a:t>a </a:t>
            </a:r>
            <a:r>
              <a:rPr lang="en-US" sz="2000" b="1" dirty="0" smtClean="0">
                <a:solidFill>
                  <a:srgbClr val="800000"/>
                </a:solidFill>
                <a:latin typeface="+mj-lt"/>
                <a:cs typeface="Symbol Proportional BT" charset="2"/>
              </a:rPr>
              <a:t>DENOTES THE TYPE OF NUCLEUS (BOTH PRIMARIES AND SECONDARIES ARE INCLUDED)</a:t>
            </a:r>
            <a:endParaRPr lang="en-US" sz="2000" b="1" dirty="0">
              <a:solidFill>
                <a:srgbClr val="800000"/>
              </a:solidFill>
              <a:latin typeface="Symbol Proportional BT" charset="2"/>
              <a:cs typeface="Symbol Proportional BT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901" y="3579863"/>
            <a:ext cx="8702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THE EQUATION FOR THE WAVES IS:</a:t>
            </a:r>
            <a:endParaRPr lang="en-US" sz="2000" b="1" dirty="0">
              <a:solidFill>
                <a:srgbClr val="800000"/>
              </a:solidFill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613" y="4087338"/>
            <a:ext cx="3809036" cy="90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5610" y="5220164"/>
            <a:ext cx="8932942" cy="871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7337" y="6091387"/>
            <a:ext cx="5098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SUM OVER ALL NUCLEI OF THE RIGHT MOMENTUM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TO GENERATE A WAVE WITH GIVEN </a:t>
            </a:r>
            <a:r>
              <a:rPr lang="en-US" b="1" dirty="0" err="1" smtClean="0">
                <a:solidFill>
                  <a:srgbClr val="0000FF"/>
                </a:solidFill>
              </a:rPr>
              <a:t>k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27337" y="5220165"/>
            <a:ext cx="5016664" cy="1517554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4488118" y="4087337"/>
            <a:ext cx="851444" cy="233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9562" y="3856457"/>
            <a:ext cx="3180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Damping as diffusion in </a:t>
            </a:r>
            <a:r>
              <a:rPr lang="en-US" b="1" dirty="0" err="1" smtClean="0">
                <a:solidFill>
                  <a:srgbClr val="0000FF"/>
                </a:solidFill>
              </a:rPr>
              <a:t>k</a:t>
            </a:r>
            <a:r>
              <a:rPr lang="en-US" b="1" dirty="0">
                <a:solidFill>
                  <a:srgbClr val="0000FF"/>
                </a:solidFill>
              </a:rPr>
              <a:t>-</a:t>
            </a:r>
            <a:r>
              <a:rPr lang="en-US" b="1" dirty="0" smtClean="0">
                <a:solidFill>
                  <a:srgbClr val="0000FF"/>
                </a:solidFill>
              </a:rPr>
              <a:t>space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5610" y="1030940"/>
            <a:ext cx="9048390" cy="12446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771613" y="1030940"/>
            <a:ext cx="1032827" cy="6209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2175093"/>
            <a:ext cx="12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Power law in </a:t>
            </a:r>
            <a:r>
              <a:rPr lang="en-US" sz="1400" b="1" dirty="0" err="1" smtClean="0"/>
              <a:t>p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SPECTRA OF H AND He FOR </a:t>
            </a:r>
            <a:r>
              <a:rPr lang="en-US" sz="3600" b="1" dirty="0" smtClean="0">
                <a:solidFill>
                  <a:srgbClr val="FF0000"/>
                </a:solidFill>
              </a:rPr>
              <a:t>H=2 </a:t>
            </a:r>
            <a:r>
              <a:rPr lang="en-US" sz="3600" b="1" dirty="0" err="1" smtClean="0">
                <a:solidFill>
                  <a:srgbClr val="FF0000"/>
                </a:solidFill>
              </a:rPr>
              <a:t>kpc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391" y="627718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Aloisio</a:t>
            </a:r>
            <a:r>
              <a:rPr lang="en-US" b="1" dirty="0" smtClean="0"/>
              <a:t> &amp; PB 2013</a:t>
            </a:r>
            <a:endParaRPr lang="en-US" b="1" dirty="0"/>
          </a:p>
        </p:txBody>
      </p:sp>
      <p:pic>
        <p:nvPicPr>
          <p:cNvPr id="5" name="Picture 4" descr="fluxH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2106"/>
            <a:ext cx="8124740" cy="5223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</a:t>
            </a:r>
            <a:r>
              <a:rPr lang="en-US" sz="3600" b="1" dirty="0" err="1" smtClean="0"/>
              <a:t>p</a:t>
            </a:r>
            <a:r>
              <a:rPr lang="en-US" sz="3600" b="1" dirty="0" smtClean="0"/>
              <a:t>/He RATIO</a:t>
            </a:r>
            <a:endParaRPr lang="en-US" sz="3600" b="1" dirty="0"/>
          </a:p>
        </p:txBody>
      </p:sp>
      <p:pic>
        <p:nvPicPr>
          <p:cNvPr id="3" name="Picture 2" descr="ratio-p-H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0841"/>
            <a:ext cx="8042806" cy="5170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5996551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Aloisio</a:t>
            </a:r>
            <a:r>
              <a:rPr lang="en-US" b="1" dirty="0" smtClean="0"/>
              <a:t> &amp; PB 2013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B/C RATIO</a:t>
            </a:r>
            <a:endParaRPr lang="en-US" sz="3600" b="1" dirty="0"/>
          </a:p>
        </p:txBody>
      </p:sp>
      <p:pic>
        <p:nvPicPr>
          <p:cNvPr id="3" name="Picture 2" descr="B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82" y="1157898"/>
            <a:ext cx="7473772" cy="48045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8782" y="5962466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Aloisio</a:t>
            </a:r>
            <a:r>
              <a:rPr lang="en-US" b="1" dirty="0" smtClean="0"/>
              <a:t> &amp; PB 2013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SUPERNOVA BLAST WAVE</a:t>
            </a:r>
          </a:p>
        </p:txBody>
      </p:sp>
      <p:pic>
        <p:nvPicPr>
          <p:cNvPr id="3277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4724400" y="4344988"/>
          <a:ext cx="4191000" cy="1060450"/>
        </p:xfrm>
        <a:graphic>
          <a:graphicData uri="http://schemas.openxmlformats.org/presentationml/2006/ole">
            <p:oleObj spid="_x0000_s152578" name="Equation" r:id="rId4" imgW="2006280" imgH="507960" progId="Equation.3">
              <p:embed/>
            </p:oleObj>
          </a:graphicData>
        </a:graphic>
      </p:graphicFrame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0" y="4552950"/>
            <a:ext cx="4954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omic Sans MS" pitchFamily="26" charset="0"/>
              </a:rPr>
              <a:t>FREE EXPANSION VELOCITY: </a:t>
            </a:r>
            <a:endParaRPr lang="it-IT" sz="2400" b="1">
              <a:solidFill>
                <a:srgbClr val="FF0000"/>
              </a:solidFill>
              <a:latin typeface="Comic Sans MS" pitchFamily="26" charset="0"/>
            </a:endParaRPr>
          </a:p>
        </p:txBody>
      </p:sp>
      <p:sp>
        <p:nvSpPr>
          <p:cNvPr id="32774" name="TextBox 10"/>
          <p:cNvSpPr txBox="1">
            <a:spLocks noChangeArrowheads="1"/>
          </p:cNvSpPr>
          <p:nvPr/>
        </p:nvSpPr>
        <p:spPr bwMode="auto">
          <a:xfrm>
            <a:off x="174625" y="5405438"/>
            <a:ext cx="8842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THE EXPANSION SPEED DROPS DOWN DURING THE SEDOV-TAYLOR</a:t>
            </a:r>
          </a:p>
          <a:p>
            <a:r>
              <a:rPr lang="en-US" sz="2000" b="1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PHASE, BUT THE MACH NUMBER IS ~100</a:t>
            </a:r>
          </a:p>
        </p:txBody>
      </p:sp>
      <p:sp>
        <p:nvSpPr>
          <p:cNvPr id="32775" name="TextBox 11"/>
          <p:cNvSpPr txBox="1">
            <a:spLocks noChangeArrowheads="1"/>
          </p:cNvSpPr>
          <p:nvPr/>
        </p:nvSpPr>
        <p:spPr bwMode="auto">
          <a:xfrm>
            <a:off x="612775" y="6113463"/>
            <a:ext cx="7643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8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A STRONG SHOCK WAVE DEVELOPS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DIFFUSION COEFFICIENT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6124303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Aloisio</a:t>
            </a:r>
            <a:r>
              <a:rPr lang="en-US" b="1" dirty="0" smtClean="0"/>
              <a:t> &amp; PB 2013</a:t>
            </a:r>
            <a:endParaRPr lang="en-US" b="1" dirty="0"/>
          </a:p>
        </p:txBody>
      </p:sp>
      <p:pic>
        <p:nvPicPr>
          <p:cNvPr id="10" name="Picture 9" descr="Diffusion_H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8022735" cy="51574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10800000" flipV="1">
            <a:off x="4430393" y="1414168"/>
            <a:ext cx="3528442" cy="1269867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2994328" y="2164546"/>
            <a:ext cx="2612054" cy="2106824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68516" y="3073651"/>
            <a:ext cx="916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Slope~0.7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36261" y="1640316"/>
            <a:ext cx="945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Slope~1/3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GRAMMAGE</a:t>
            </a:r>
            <a:endParaRPr lang="en-US" sz="3600" b="1" dirty="0"/>
          </a:p>
        </p:txBody>
      </p:sp>
      <p:sp>
        <p:nvSpPr>
          <p:cNvPr id="19" name="Rectangle 18"/>
          <p:cNvSpPr/>
          <p:nvPr/>
        </p:nvSpPr>
        <p:spPr>
          <a:xfrm>
            <a:off x="457200" y="6153164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Aloisio</a:t>
            </a:r>
            <a:r>
              <a:rPr lang="en-US" b="1" dirty="0" smtClean="0"/>
              <a:t> &amp; PB 2013</a:t>
            </a:r>
            <a:endParaRPr lang="en-US" b="1" dirty="0"/>
          </a:p>
        </p:txBody>
      </p:sp>
      <p:pic>
        <p:nvPicPr>
          <p:cNvPr id="13" name="Picture 12" descr="grammage_H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11" y="952400"/>
            <a:ext cx="8090077" cy="520076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334637" y="1345488"/>
            <a:ext cx="2643136" cy="1588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3140582" y="1369967"/>
            <a:ext cx="3448523" cy="3402739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70461" y="3925034"/>
            <a:ext cx="2799637" cy="1356452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40384" y="1347076"/>
            <a:ext cx="777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Slope~0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14609" y="2852468"/>
            <a:ext cx="916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Slope~0.7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028020" y="4386812"/>
            <a:ext cx="945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Slope~1/3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COMPARISON WITH SPECTRUM OF CR IN CLOUDS</a:t>
            </a:r>
            <a:endParaRPr lang="en-US" sz="3600" b="1" dirty="0"/>
          </a:p>
        </p:txBody>
      </p:sp>
      <p:pic>
        <p:nvPicPr>
          <p:cNvPr id="7" name="Picture 6" descr="clou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10" y="565788"/>
            <a:ext cx="8745337" cy="62466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644" y="6402088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Aloisio</a:t>
            </a:r>
            <a:r>
              <a:rPr lang="en-US" b="1" dirty="0" smtClean="0"/>
              <a:t> &amp; PB 2013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6248732" y="3694157"/>
            <a:ext cx="620543" cy="505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81668" y="3333399"/>
            <a:ext cx="872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Spectral</a:t>
            </a:r>
          </a:p>
          <a:p>
            <a:r>
              <a:rPr lang="en-US" sz="1600" b="1" dirty="0" smtClean="0"/>
              <a:t>    Break</a:t>
            </a:r>
            <a:endParaRPr lang="en-US" sz="16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4626504" y="3044793"/>
            <a:ext cx="663837" cy="2886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2343791" y="2477275"/>
            <a:ext cx="280123" cy="2597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0341" y="2737016"/>
            <a:ext cx="958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 2.85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66190" y="2260819"/>
            <a:ext cx="86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Slope 1.9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ych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9" y="86584"/>
            <a:ext cx="2774671" cy="2193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235" y="134469"/>
            <a:ext cx="62370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LOOKING FOR COSMIC RAYS</a:t>
            </a:r>
          </a:p>
          <a:p>
            <a:r>
              <a:rPr lang="en-US" sz="4000" b="1" i="1" dirty="0" smtClean="0">
                <a:solidFill>
                  <a:prstClr val="white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rPr>
              <a:t>IN THE OPTICAL </a:t>
            </a:r>
            <a:endParaRPr lang="en-US" sz="4000" b="1" i="1" dirty="0">
              <a:solidFill>
                <a:prstClr val="white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  <a:reflection stA="50000" endPos="75000" dist="127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345" y="4873186"/>
            <a:ext cx="2485655" cy="1984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32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ffectLst>
                  <a:reflection stA="67000" endPos="47000" dist="12700" dir="5400000" sy="-100000" algn="bl" rotWithShape="0"/>
                </a:effectLst>
                <a:latin typeface="Eurostile"/>
                <a:ea typeface="+mj-ea"/>
                <a:cs typeface="Eurostile"/>
              </a:rPr>
              <a:t>NEUTRALS IN COLLISIONLESS </a:t>
            </a:r>
            <a:r>
              <a:rPr lang="en-US" sz="3200" b="1" dirty="0" smtClean="0">
                <a:effectLst>
                  <a:reflection stA="67000" endPos="47000" dist="12700" dir="5400000" sy="-100000" algn="bl" rotWithShape="0"/>
                </a:effectLst>
                <a:latin typeface="Eurostile"/>
                <a:ea typeface="+mj-ea"/>
                <a:cs typeface="Eurostile"/>
              </a:rPr>
              <a:t>SHOCKS</a:t>
            </a:r>
            <a:endParaRPr lang="en-US" sz="3200" b="1" dirty="0">
              <a:effectLst>
                <a:reflection stA="67000" endPos="47000" dist="12700" dir="5400000" sy="-100000" algn="bl" rotWithShape="0"/>
              </a:effectLst>
              <a:latin typeface="Eurostile"/>
              <a:ea typeface="+mj-ea"/>
              <a:cs typeface="Eurostile"/>
            </a:endParaRPr>
          </a:p>
        </p:txBody>
      </p:sp>
      <p:cxnSp>
        <p:nvCxnSpPr>
          <p:cNvPr id="6" name="Elbow Connector 5"/>
          <p:cNvCxnSpPr/>
          <p:nvPr/>
        </p:nvCxnSpPr>
        <p:spPr>
          <a:xfrm>
            <a:off x="1694101" y="1506056"/>
            <a:ext cx="6242050" cy="1843087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37" name="TextBox 13"/>
          <p:cNvSpPr txBox="1">
            <a:spLocks noChangeArrowheads="1"/>
          </p:cNvSpPr>
          <p:nvPr/>
        </p:nvSpPr>
        <p:spPr bwMode="auto">
          <a:xfrm>
            <a:off x="1927463" y="1553681"/>
            <a:ext cx="2249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26" charset="0"/>
              </a:rPr>
              <a:t>SHOCK VELOCITY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679813" y="1321906"/>
            <a:ext cx="4760913" cy="369887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821476" y="3163406"/>
            <a:ext cx="1619250" cy="369887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040" name="TextBox 17"/>
          <p:cNvSpPr txBox="1">
            <a:spLocks noChangeArrowheads="1"/>
          </p:cNvSpPr>
          <p:nvPr/>
        </p:nvSpPr>
        <p:spPr bwMode="auto">
          <a:xfrm>
            <a:off x="263763" y="1321906"/>
            <a:ext cx="141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NEUTRALS</a:t>
            </a:r>
          </a:p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AND IONS</a:t>
            </a:r>
          </a:p>
        </p:txBody>
      </p:sp>
      <p:sp>
        <p:nvSpPr>
          <p:cNvPr id="34" name="Oval 33"/>
          <p:cNvSpPr/>
          <p:nvPr/>
        </p:nvSpPr>
        <p:spPr>
          <a:xfrm>
            <a:off x="309801" y="4151673"/>
            <a:ext cx="320675" cy="2921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042" name="TextBox 15"/>
          <p:cNvSpPr txBox="1">
            <a:spLocks noChangeArrowheads="1"/>
          </p:cNvSpPr>
          <p:nvPr/>
        </p:nvSpPr>
        <p:spPr bwMode="auto">
          <a:xfrm>
            <a:off x="863839" y="4005623"/>
            <a:ext cx="36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Calibri" pitchFamily="26" charset="0"/>
              </a:rPr>
              <a:t>+</a:t>
            </a:r>
          </a:p>
        </p:txBody>
      </p:sp>
      <p:sp>
        <p:nvSpPr>
          <p:cNvPr id="36" name="Oval 35"/>
          <p:cNvSpPr/>
          <p:nvPr/>
        </p:nvSpPr>
        <p:spPr>
          <a:xfrm>
            <a:off x="1352789" y="4151673"/>
            <a:ext cx="320675" cy="2921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16200000">
            <a:off x="801133" y="4186549"/>
            <a:ext cx="1525587" cy="219075"/>
          </a:xfrm>
          <a:prstGeom prst="ellipse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1200000" rev="2015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1987789" y="4151673"/>
            <a:ext cx="920750" cy="292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410314" y="4151673"/>
            <a:ext cx="320675" cy="292100"/>
          </a:xfrm>
          <a:prstGeom prst="ellipse">
            <a:avLst/>
          </a:prstGeom>
          <a:solidFill>
            <a:srgbClr val="008000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047" name="TextBox 22"/>
          <p:cNvSpPr txBox="1">
            <a:spLocks noChangeArrowheads="1"/>
          </p:cNvSpPr>
          <p:nvPr/>
        </p:nvSpPr>
        <p:spPr bwMode="auto">
          <a:xfrm>
            <a:off x="3861039" y="4005623"/>
            <a:ext cx="365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Calibri" pitchFamily="26" charset="0"/>
              </a:rPr>
              <a:t>+</a:t>
            </a:r>
          </a:p>
        </p:txBody>
      </p:sp>
      <p:sp>
        <p:nvSpPr>
          <p:cNvPr id="44048" name="TextBox 30"/>
          <p:cNvSpPr txBox="1">
            <a:spLocks noChangeArrowheads="1"/>
          </p:cNvSpPr>
          <p:nvPr/>
        </p:nvSpPr>
        <p:spPr bwMode="auto">
          <a:xfrm>
            <a:off x="125651" y="4502511"/>
            <a:ext cx="50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Hot</a:t>
            </a:r>
          </a:p>
          <a:p>
            <a:r>
              <a:rPr lang="en-US" sz="1400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ion</a:t>
            </a:r>
          </a:p>
        </p:txBody>
      </p:sp>
      <p:sp>
        <p:nvSpPr>
          <p:cNvPr id="44049" name="TextBox 31"/>
          <p:cNvSpPr txBox="1">
            <a:spLocks noChangeArrowheads="1"/>
          </p:cNvSpPr>
          <p:nvPr/>
        </p:nvSpPr>
        <p:spPr bwMode="auto">
          <a:xfrm>
            <a:off x="740014" y="4964473"/>
            <a:ext cx="1249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Cold neutral</a:t>
            </a:r>
          </a:p>
        </p:txBody>
      </p:sp>
      <p:sp>
        <p:nvSpPr>
          <p:cNvPr id="44050" name="TextBox 32"/>
          <p:cNvSpPr txBox="1">
            <a:spLocks noChangeArrowheads="1"/>
          </p:cNvSpPr>
          <p:nvPr/>
        </p:nvSpPr>
        <p:spPr bwMode="auto">
          <a:xfrm>
            <a:off x="2611676" y="5232761"/>
            <a:ext cx="1133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hot neutral</a:t>
            </a:r>
          </a:p>
        </p:txBody>
      </p:sp>
      <p:sp>
        <p:nvSpPr>
          <p:cNvPr id="44051" name="TextBox 33"/>
          <p:cNvSpPr txBox="1">
            <a:spLocks noChangeArrowheads="1"/>
          </p:cNvSpPr>
          <p:nvPr/>
        </p:nvSpPr>
        <p:spPr bwMode="auto">
          <a:xfrm>
            <a:off x="4226164" y="4534261"/>
            <a:ext cx="595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Cold</a:t>
            </a:r>
          </a:p>
          <a:p>
            <a:r>
              <a:rPr lang="en-US" sz="1400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ion</a:t>
            </a:r>
          </a:p>
        </p:txBody>
      </p:sp>
      <p:sp>
        <p:nvSpPr>
          <p:cNvPr id="45" name="Oval 44"/>
          <p:cNvSpPr/>
          <p:nvPr/>
        </p:nvSpPr>
        <p:spPr>
          <a:xfrm>
            <a:off x="1673464" y="3781786"/>
            <a:ext cx="46037" cy="460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378439" y="4161198"/>
            <a:ext cx="320675" cy="2921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 rot="16200000">
            <a:off x="2827572" y="4195280"/>
            <a:ext cx="1525587" cy="219075"/>
          </a:xfrm>
          <a:prstGeom prst="ellipse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1200000" rev="2015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3699114" y="3789723"/>
            <a:ext cx="46037" cy="460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4895295" y="2427599"/>
            <a:ext cx="1473200" cy="1587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732701" y="2260118"/>
          <a:ext cx="590550" cy="290513"/>
        </p:xfrm>
        <a:graphic>
          <a:graphicData uri="http://schemas.openxmlformats.org/presentationml/2006/ole">
            <p:oleObj spid="_x0000_s191490" name="Equation" r:id="rId3" imgW="203200" imgH="139700" progId="Equation.3">
              <p:embed/>
            </p:oleObj>
          </a:graphicData>
        </a:graphic>
      </p:graphicFrame>
      <p:sp>
        <p:nvSpPr>
          <p:cNvPr id="44058" name="TextBox 53"/>
          <p:cNvSpPr txBox="1">
            <a:spLocks noChangeArrowheads="1"/>
          </p:cNvSpPr>
          <p:nvPr/>
        </p:nvSpPr>
        <p:spPr bwMode="auto">
          <a:xfrm>
            <a:off x="7656751" y="1553681"/>
            <a:ext cx="11922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PB+, 2011</a:t>
            </a: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4926" y="3987800"/>
            <a:ext cx="4169074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6022450" y="4102401"/>
            <a:ext cx="1475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libri" pitchFamily="26" charset="0"/>
              </a:rPr>
              <a:t>n</a:t>
            </a:r>
            <a:r>
              <a:rPr lang="en-US" sz="2000" b="1" dirty="0">
                <a:solidFill>
                  <a:srgbClr val="FF0000"/>
                </a:solidFill>
                <a:latin typeface="Calibri" pitchFamily="26" charset="0"/>
              </a:rPr>
              <a:t>=1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638924" y="4764418"/>
            <a:ext cx="1436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libri" pitchFamily="26" charset="0"/>
              </a:rPr>
              <a:t>n</a:t>
            </a:r>
            <a:r>
              <a:rPr lang="en-US" sz="2000" b="1" dirty="0">
                <a:solidFill>
                  <a:srgbClr val="FF0000"/>
                </a:solidFill>
                <a:latin typeface="Calibri" pitchFamily="26" charset="0"/>
              </a:rPr>
              <a:t>=2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801" y="5760420"/>
            <a:ext cx="2083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CHARGE EXCHANGE</a:t>
            </a:r>
          </a:p>
          <a:p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IONIZATION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49" y="249705"/>
            <a:ext cx="8470901" cy="731838"/>
          </a:xfrm>
        </p:spPr>
        <p:txBody>
          <a:bodyPr/>
          <a:lstStyle/>
          <a:p>
            <a:pPr algn="just">
              <a:defRPr/>
            </a:pP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</a:rPr>
              <a:t>    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Arial Rounded MT Bold"/>
                <a:cs typeface="Arial Rounded MT Bold"/>
              </a:rPr>
              <a:t>BALMER LINE WIDTH IN RCW86</a:t>
            </a:r>
            <a:endParaRPr lang="en-US" sz="3600" b="1" dirty="0">
              <a:solidFill>
                <a:schemeClr val="bg2">
                  <a:lumMod val="7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 bwMode="auto">
          <a:xfrm>
            <a:off x="349250" y="1255713"/>
            <a:ext cx="3546475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1338" y="1514475"/>
            <a:ext cx="36290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7650" y="3224213"/>
            <a:ext cx="47625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876300" y="1514475"/>
            <a:ext cx="1849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Calibri" pitchFamily="26" charset="0"/>
                <a:ea typeface="ＭＳ Ｐゴシック" pitchFamily="26" charset="-128"/>
                <a:cs typeface="ＭＳ Ｐゴシック" pitchFamily="26" charset="-128"/>
              </a:rPr>
              <a:t>Helder et al. 2009</a:t>
            </a:r>
          </a:p>
        </p:txBody>
      </p:sp>
      <p:pic>
        <p:nvPicPr>
          <p:cNvPr id="53255" name="Picture 8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" y="4402138"/>
            <a:ext cx="84709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2725738" y="2438400"/>
            <a:ext cx="1625600" cy="785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250" y="5570538"/>
            <a:ext cx="847090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EB606">
                    <a:lumMod val="60000"/>
                    <a:lumOff val="40000"/>
                  </a:srgbClr>
                </a:solidFill>
                <a:ea typeface="ＭＳ Ｐゴシック" charset="-128"/>
                <a:cs typeface="ＭＳ Ｐゴシック" charset="-128"/>
              </a:rPr>
              <a:t>THE MUCH LOWER TEMPERATURE DEDUCED FROM THE WIDTH OF THE BROAD BALMER LINE INDICATES THAT THERE MAY BE EFFICIENT CR ACCELERATION IN </a:t>
            </a:r>
            <a:r>
              <a:rPr lang="en-US" b="1" dirty="0" smtClean="0">
                <a:solidFill>
                  <a:srgbClr val="7EB606">
                    <a:lumMod val="60000"/>
                    <a:lumOff val="40000"/>
                  </a:srgbClr>
                </a:solidFill>
                <a:ea typeface="ＭＳ Ｐゴシック" charset="-128"/>
                <a:cs typeface="ＭＳ Ｐゴシック" charset="-128"/>
              </a:rPr>
              <a:t>RCW86</a:t>
            </a:r>
            <a:endParaRPr lang="en-US" b="1" dirty="0">
              <a:solidFill>
                <a:srgbClr val="7EB606">
                  <a:lumMod val="60000"/>
                  <a:lumOff val="40000"/>
                </a:srgbClr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cap="all" dirty="0" smtClean="0">
                <a:latin typeface="Eurostile"/>
                <a:ea typeface="+mj-ea"/>
                <a:cs typeface="Eurostile"/>
              </a:rPr>
              <a:t>BROADER narrow BALMER LINES</a:t>
            </a:r>
            <a:endParaRPr lang="en-US" sz="2800" b="1" dirty="0">
              <a:solidFill>
                <a:srgbClr val="FF0000"/>
              </a:solidFill>
              <a:latin typeface="Eurostile"/>
              <a:ea typeface="+mj-ea"/>
              <a:cs typeface="Eurostile"/>
            </a:endParaRPr>
          </a:p>
        </p:txBody>
      </p:sp>
      <p:pic>
        <p:nvPicPr>
          <p:cNvPr id="4710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2663" y="4856163"/>
            <a:ext cx="42941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6700" y="1411288"/>
            <a:ext cx="3370263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Box 5"/>
          <p:cNvSpPr txBox="1">
            <a:spLocks noChangeArrowheads="1"/>
          </p:cNvSpPr>
          <p:nvPr/>
        </p:nvSpPr>
        <p:spPr bwMode="auto">
          <a:xfrm>
            <a:off x="6754813" y="1103313"/>
            <a:ext cx="1962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Calibri" pitchFamily="26" charset="0"/>
              </a:rPr>
              <a:t>Sollerman et al. 2003</a:t>
            </a: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5289550" y="4056063"/>
          <a:ext cx="3797300" cy="703262"/>
        </p:xfrm>
        <a:graphic>
          <a:graphicData uri="http://schemas.openxmlformats.org/presentationml/2006/ole">
            <p:oleObj spid="_x0000_s194562" name="Equation" r:id="rId5" imgW="2489200" imgH="431800" progId="Equation.3">
              <p:embed/>
            </p:oleObj>
          </a:graphicData>
        </a:graphic>
      </p:graphicFrame>
      <p:sp>
        <p:nvSpPr>
          <p:cNvPr id="10" name="Freeform 9"/>
          <p:cNvSpPr/>
          <p:nvPr/>
        </p:nvSpPr>
        <p:spPr>
          <a:xfrm>
            <a:off x="715963" y="1681163"/>
            <a:ext cx="4076700" cy="1592262"/>
          </a:xfrm>
          <a:custGeom>
            <a:avLst/>
            <a:gdLst>
              <a:gd name="connsiteX0" fmla="*/ 0 w 4077911"/>
              <a:gd name="connsiteY0" fmla="*/ 0 h 1592076"/>
              <a:gd name="connsiteX1" fmla="*/ 447139 w 4077911"/>
              <a:gd name="connsiteY1" fmla="*/ 0 h 1592076"/>
              <a:gd name="connsiteX2" fmla="*/ 804851 w 4077911"/>
              <a:gd name="connsiteY2" fmla="*/ 53666 h 1592076"/>
              <a:gd name="connsiteX3" fmla="*/ 1180448 w 4077911"/>
              <a:gd name="connsiteY3" fmla="*/ 143108 h 1592076"/>
              <a:gd name="connsiteX4" fmla="*/ 1609702 w 4077911"/>
              <a:gd name="connsiteY4" fmla="*/ 321993 h 1592076"/>
              <a:gd name="connsiteX5" fmla="*/ 1860100 w 4077911"/>
              <a:gd name="connsiteY5" fmla="*/ 465101 h 1592076"/>
              <a:gd name="connsiteX6" fmla="*/ 2146269 w 4077911"/>
              <a:gd name="connsiteY6" fmla="*/ 626097 h 1592076"/>
              <a:gd name="connsiteX7" fmla="*/ 2503980 w 4077911"/>
              <a:gd name="connsiteY7" fmla="*/ 751317 h 1592076"/>
              <a:gd name="connsiteX8" fmla="*/ 2808035 w 4077911"/>
              <a:gd name="connsiteY8" fmla="*/ 804982 h 1592076"/>
              <a:gd name="connsiteX9" fmla="*/ 2915349 w 4077911"/>
              <a:gd name="connsiteY9" fmla="*/ 804982 h 1592076"/>
              <a:gd name="connsiteX10" fmla="*/ 2915349 w 4077911"/>
              <a:gd name="connsiteY10" fmla="*/ 1592076 h 1592076"/>
              <a:gd name="connsiteX11" fmla="*/ 4077911 w 4077911"/>
              <a:gd name="connsiteY11" fmla="*/ 1592076 h 159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77911" h="1592076">
                <a:moveTo>
                  <a:pt x="0" y="0"/>
                </a:moveTo>
                <a:lnTo>
                  <a:pt x="447139" y="0"/>
                </a:lnTo>
                <a:lnTo>
                  <a:pt x="804851" y="53666"/>
                </a:lnTo>
                <a:lnTo>
                  <a:pt x="1180448" y="143108"/>
                </a:lnTo>
                <a:lnTo>
                  <a:pt x="1609702" y="321993"/>
                </a:lnTo>
                <a:lnTo>
                  <a:pt x="1860100" y="465101"/>
                </a:lnTo>
                <a:lnTo>
                  <a:pt x="2146269" y="626097"/>
                </a:lnTo>
                <a:lnTo>
                  <a:pt x="2503980" y="751317"/>
                </a:lnTo>
                <a:lnTo>
                  <a:pt x="2808035" y="804982"/>
                </a:lnTo>
                <a:lnTo>
                  <a:pt x="2915349" y="804982"/>
                </a:lnTo>
                <a:lnTo>
                  <a:pt x="2915349" y="1592076"/>
                </a:lnTo>
                <a:lnTo>
                  <a:pt x="4077911" y="1592076"/>
                </a:lnTo>
              </a:path>
            </a:pathLst>
          </a:custGeom>
          <a:ln w="41275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15963" y="1497013"/>
            <a:ext cx="3970337" cy="369887"/>
          </a:xfrm>
          <a:prstGeom prst="rightArrow">
            <a:avLst/>
          </a:prstGeom>
          <a:solidFill>
            <a:schemeClr val="accent1">
              <a:alpha val="23000"/>
            </a:schemeClr>
          </a:solidFill>
          <a:ln>
            <a:solidFill>
              <a:schemeClr val="accent1">
                <a:shade val="95000"/>
                <a:satMod val="105000"/>
                <a:alpha val="1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90"/>
                </a:solidFill>
              </a:rPr>
              <a:t>NEUTRALS</a:t>
            </a:r>
          </a:p>
        </p:txBody>
      </p:sp>
      <p:sp>
        <p:nvSpPr>
          <p:cNvPr id="47114" name="TextBox 11"/>
          <p:cNvSpPr txBox="1">
            <a:spLocks noChangeArrowheads="1"/>
          </p:cNvSpPr>
          <p:nvPr/>
        </p:nvSpPr>
        <p:spPr bwMode="auto">
          <a:xfrm>
            <a:off x="2451100" y="2301875"/>
            <a:ext cx="747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alibri" pitchFamily="26" charset="0"/>
              </a:rPr>
              <a:t>IONS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3058319" y="2110582"/>
            <a:ext cx="750887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3433763" y="2019300"/>
          <a:ext cx="590550" cy="290513"/>
        </p:xfrm>
        <a:graphic>
          <a:graphicData uri="http://schemas.openxmlformats.org/presentationml/2006/ole">
            <p:oleObj spid="_x0000_s194563" name="Equation" r:id="rId6" imgW="203200" imgH="139700" progId="Equation.3">
              <p:embed/>
            </p:oleObj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16200000" flipH="1">
            <a:off x="3683794" y="2504282"/>
            <a:ext cx="1538287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7" name="TextBox 20"/>
          <p:cNvSpPr txBox="1">
            <a:spLocks noChangeArrowheads="1"/>
          </p:cNvSpPr>
          <p:nvPr/>
        </p:nvSpPr>
        <p:spPr bwMode="auto">
          <a:xfrm>
            <a:off x="301625" y="3578225"/>
            <a:ext cx="56261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9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CHARGE EXCHANGE OCCURS</a:t>
            </a:r>
          </a:p>
          <a:p>
            <a:r>
              <a:rPr lang="en-US" sz="2400">
                <a:solidFill>
                  <a:srgbClr val="00009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NOW IN THE CR INDUCED</a:t>
            </a:r>
          </a:p>
          <a:p>
            <a:r>
              <a:rPr lang="en-US" sz="2400">
                <a:solidFill>
                  <a:srgbClr val="00009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PRECURSOR</a:t>
            </a:r>
          </a:p>
          <a:p>
            <a:endParaRPr lang="en-US" sz="2400">
              <a:solidFill>
                <a:srgbClr val="000090"/>
              </a:solidFill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sz="2400">
              <a:solidFill>
                <a:srgbClr val="000090"/>
              </a:solidFill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sz="2400">
              <a:solidFill>
                <a:srgbClr val="000090"/>
              </a:solidFill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NARROW BALMER LINE BROADER</a:t>
            </a:r>
          </a:p>
          <a:p>
            <a:r>
              <a:rPr lang="en-US" sz="2400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THAN FOR AN UNMODIFIED SHOCK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2133600" y="4906963"/>
            <a:ext cx="465138" cy="5683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643313" y="3067050"/>
            <a:ext cx="1149350" cy="369888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602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Eurostile"/>
                <a:ea typeface="+mj-ea"/>
                <a:cs typeface="Eurostile"/>
              </a:rPr>
              <a:t>NEUTRALS INDUCED MODIFICATION OF A SHOCK WAVE WITH AND WITHOUT COSMIC RAY ACCELERATION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4925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all" dirty="0" smtClean="0">
                <a:latin typeface="Eurostile"/>
                <a:ea typeface="Arial Rounded MT Bold" pitchFamily="-109" charset="0"/>
                <a:cs typeface="Eurostile"/>
              </a:rPr>
              <a:t>The neutral return flux</a:t>
            </a:r>
          </a:p>
        </p:txBody>
      </p:sp>
      <p:cxnSp>
        <p:nvCxnSpPr>
          <p:cNvPr id="3" name="Elbow Connector 2"/>
          <p:cNvCxnSpPr/>
          <p:nvPr/>
        </p:nvCxnSpPr>
        <p:spPr>
          <a:xfrm>
            <a:off x="1531938" y="1570038"/>
            <a:ext cx="6242050" cy="1843087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56" name="TextBox 13"/>
          <p:cNvSpPr txBox="1">
            <a:spLocks noChangeArrowheads="1"/>
          </p:cNvSpPr>
          <p:nvPr/>
        </p:nvSpPr>
        <p:spPr bwMode="auto">
          <a:xfrm>
            <a:off x="1779588" y="1617663"/>
            <a:ext cx="2251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itchFamily="26" charset="0"/>
              </a:rPr>
              <a:t>SHOCK VELOCITY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531938" y="1385888"/>
            <a:ext cx="4762500" cy="369887"/>
          </a:xfrm>
          <a:prstGeom prst="rightArrow">
            <a:avLst/>
          </a:prstGeom>
          <a:solidFill>
            <a:schemeClr val="accent3">
              <a:lumMod val="75000"/>
              <a:alpha val="20000"/>
            </a:schemeClr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826000" y="3043238"/>
            <a:ext cx="1619250" cy="369887"/>
          </a:xfrm>
          <a:prstGeom prst="right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159" name="TextBox 17"/>
          <p:cNvSpPr txBox="1">
            <a:spLocks noChangeArrowheads="1"/>
          </p:cNvSpPr>
          <p:nvPr/>
        </p:nvSpPr>
        <p:spPr bwMode="auto">
          <a:xfrm>
            <a:off x="115888" y="1385888"/>
            <a:ext cx="141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NEUTRALS</a:t>
            </a:r>
          </a:p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AND IONS</a:t>
            </a:r>
          </a:p>
        </p:txBody>
      </p:sp>
      <p:pic>
        <p:nvPicPr>
          <p:cNvPr id="49160" name="Picture 9" descr="gauss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0663" y="3676650"/>
            <a:ext cx="4237037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6200000" flipH="1">
            <a:off x="5482431" y="4972844"/>
            <a:ext cx="2657475" cy="142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2" name="TextBox 12"/>
          <p:cNvSpPr txBox="1">
            <a:spLocks noChangeArrowheads="1"/>
          </p:cNvSpPr>
          <p:nvPr/>
        </p:nvSpPr>
        <p:spPr bwMode="auto">
          <a:xfrm>
            <a:off x="6646863" y="6308725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1</a:t>
            </a:r>
          </a:p>
        </p:txBody>
      </p:sp>
      <p:sp>
        <p:nvSpPr>
          <p:cNvPr id="49163" name="TextBox 13"/>
          <p:cNvSpPr txBox="1">
            <a:spLocks noChangeArrowheads="1"/>
          </p:cNvSpPr>
          <p:nvPr/>
        </p:nvSpPr>
        <p:spPr bwMode="auto">
          <a:xfrm>
            <a:off x="6818313" y="5935663"/>
            <a:ext cx="992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v/(Vs/4)</a:t>
            </a:r>
          </a:p>
        </p:txBody>
      </p:sp>
      <p:sp>
        <p:nvSpPr>
          <p:cNvPr id="15" name="Freeform 14"/>
          <p:cNvSpPr/>
          <p:nvPr/>
        </p:nvSpPr>
        <p:spPr>
          <a:xfrm>
            <a:off x="5386388" y="4945063"/>
            <a:ext cx="963612" cy="1358900"/>
          </a:xfrm>
          <a:custGeom>
            <a:avLst/>
            <a:gdLst>
              <a:gd name="connsiteX0" fmla="*/ 948888 w 963486"/>
              <a:gd name="connsiteY0" fmla="*/ 1343131 h 1357730"/>
              <a:gd name="connsiteX1" fmla="*/ 963486 w 963486"/>
              <a:gd name="connsiteY1" fmla="*/ 0 h 1357730"/>
              <a:gd name="connsiteX2" fmla="*/ 759110 w 963486"/>
              <a:gd name="connsiteY2" fmla="*/ 700764 h 1357730"/>
              <a:gd name="connsiteX3" fmla="*/ 569333 w 963486"/>
              <a:gd name="connsiteY3" fmla="*/ 1109543 h 1357730"/>
              <a:gd name="connsiteX4" fmla="*/ 335760 w 963486"/>
              <a:gd name="connsiteY4" fmla="*/ 1313933 h 1357730"/>
              <a:gd name="connsiteX5" fmla="*/ 0 w 963486"/>
              <a:gd name="connsiteY5" fmla="*/ 1357730 h 1357730"/>
              <a:gd name="connsiteX6" fmla="*/ 948888 w 963486"/>
              <a:gd name="connsiteY6" fmla="*/ 1343131 h 135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3486" h="1357730">
                <a:moveTo>
                  <a:pt x="948888" y="1343131"/>
                </a:moveTo>
                <a:lnTo>
                  <a:pt x="963486" y="0"/>
                </a:lnTo>
                <a:lnTo>
                  <a:pt x="759110" y="700764"/>
                </a:lnTo>
                <a:lnTo>
                  <a:pt x="569333" y="1109543"/>
                </a:lnTo>
                <a:lnTo>
                  <a:pt x="335760" y="1313933"/>
                </a:lnTo>
                <a:lnTo>
                  <a:pt x="0" y="1357730"/>
                </a:lnTo>
                <a:lnTo>
                  <a:pt x="948888" y="1343131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165" name="TextBox 15"/>
          <p:cNvSpPr txBox="1">
            <a:spLocks noChangeArrowheads="1"/>
          </p:cNvSpPr>
          <p:nvPr/>
        </p:nvSpPr>
        <p:spPr bwMode="auto">
          <a:xfrm>
            <a:off x="4464050" y="3681413"/>
            <a:ext cx="92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Calibri" pitchFamily="26" charset="0"/>
              </a:rPr>
              <a:t>perp</a:t>
            </a:r>
            <a:r>
              <a:rPr lang="en-US">
                <a:solidFill>
                  <a:srgbClr val="000000"/>
                </a:solidFill>
                <a:latin typeface="Calibri" pitchFamily="26" charset="0"/>
              </a:rPr>
              <a:t>=0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5526088" y="5405437"/>
            <a:ext cx="539750" cy="320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7" name="TextBox 18"/>
          <p:cNvSpPr txBox="1">
            <a:spLocks noChangeArrowheads="1"/>
          </p:cNvSpPr>
          <p:nvPr/>
        </p:nvSpPr>
        <p:spPr bwMode="auto">
          <a:xfrm>
            <a:off x="5197475" y="4945063"/>
            <a:ext cx="614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V&lt;0</a:t>
            </a:r>
          </a:p>
        </p:txBody>
      </p:sp>
      <p:sp>
        <p:nvSpPr>
          <p:cNvPr id="49168" name="TextBox 19"/>
          <p:cNvSpPr txBox="1">
            <a:spLocks noChangeArrowheads="1"/>
          </p:cNvSpPr>
          <p:nvPr/>
        </p:nvSpPr>
        <p:spPr bwMode="auto">
          <a:xfrm>
            <a:off x="115888" y="2708275"/>
            <a:ext cx="39941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A NEUTRAL ATOM CAN CHARGE</a:t>
            </a:r>
          </a:p>
          <a:p>
            <a:r>
              <a:rPr lang="en-US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EXCHANGE WITH AN ION WITH </a:t>
            </a:r>
          </a:p>
          <a:p>
            <a:r>
              <a:rPr lang="en-US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V&lt;0, THEREBY GIVING RISE TO</a:t>
            </a:r>
          </a:p>
          <a:p>
            <a:r>
              <a:rPr lang="en-US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A NEUTRAL WHICH IS NOW FREE</a:t>
            </a:r>
          </a:p>
          <a:p>
            <a:r>
              <a:rPr lang="en-US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TO </a:t>
            </a:r>
            <a:r>
              <a:rPr lang="en-US" u="sng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RETURN UPSTREAM</a:t>
            </a:r>
          </a:p>
          <a:p>
            <a:endParaRPr lang="en-US" u="sng">
              <a:solidFill>
                <a:srgbClr val="FF0000"/>
              </a:solidFill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r>
              <a:rPr lang="en-US" b="1">
                <a:solidFill>
                  <a:srgbClr val="8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THIS NEUTRAL RETURN FLUX</a:t>
            </a:r>
          </a:p>
          <a:p>
            <a:r>
              <a:rPr lang="en-US" b="1">
                <a:solidFill>
                  <a:srgbClr val="8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LEADS TO ENERGY AND </a:t>
            </a:r>
          </a:p>
          <a:p>
            <a:r>
              <a:rPr lang="en-US" b="1">
                <a:solidFill>
                  <a:srgbClr val="8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MOMENTUM DEPOSITION </a:t>
            </a:r>
          </a:p>
          <a:p>
            <a:r>
              <a:rPr lang="en-US" b="1">
                <a:solidFill>
                  <a:srgbClr val="8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UPSTREAM OF THE SHOCK!</a:t>
            </a:r>
          </a:p>
        </p:txBody>
      </p:sp>
      <p:sp>
        <p:nvSpPr>
          <p:cNvPr id="49169" name="TextBox 20"/>
          <p:cNvSpPr txBox="1">
            <a:spLocks noChangeArrowheads="1"/>
          </p:cNvSpPr>
          <p:nvPr/>
        </p:nvSpPr>
        <p:spPr bwMode="auto">
          <a:xfrm>
            <a:off x="1958975" y="833438"/>
            <a:ext cx="4862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Calibri" pitchFamily="26" charset="0"/>
              </a:rPr>
              <a:t>PB, Morlino, Bandiera, Amato, Caprioli 2012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ea typeface="Arial Rounded MT Bold" pitchFamily="26" charset="0"/>
                <a:cs typeface="Arial Rounded MT Bold" pitchFamily="26" charset="0"/>
              </a:rPr>
              <a:t>NEUTRAL INDUCED PRECURSOR</a:t>
            </a:r>
          </a:p>
        </p:txBody>
      </p: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254000" y="5343525"/>
            <a:ext cx="850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EVEN FOR A STRONG SHOCK (M&gt;&gt;1) THE EFFECTIVE MACH NUMBER OF</a:t>
            </a:r>
          </a:p>
          <a:p>
            <a:r>
              <a:rPr lang="en-US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THE PLASMA IS DRAMATICALLY REDUCED DUE TO THE ACTION OF THE</a:t>
            </a:r>
          </a:p>
          <a:p>
            <a:r>
              <a:rPr lang="en-US" b="1">
                <a:solidFill>
                  <a:srgbClr val="0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NEUTRAL RETURN FLUX</a:t>
            </a:r>
          </a:p>
        </p:txBody>
      </p:sp>
      <p:pic>
        <p:nvPicPr>
          <p:cNvPr id="5120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4643438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213" y="1500188"/>
            <a:ext cx="464978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457200" y="4862513"/>
            <a:ext cx="1204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6" charset="0"/>
              </a:rPr>
              <a:t>PB+ 2012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49951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cap="all" dirty="0" err="1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Collisionless</a:t>
            </a:r>
            <a:r>
              <a:rPr lang="en-US" sz="3200" cap="all" dirty="0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 shocks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23838" y="996462"/>
            <a:ext cx="8726706" cy="535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While shocks in the terrestrial environment are mediated by particle-particle</a:t>
            </a:r>
          </a:p>
          <a:p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collisions, astrophysical shocks are almost always of a different nature. The</a:t>
            </a:r>
          </a:p>
          <a:p>
            <a:r>
              <a:rPr lang="en-US" dirty="0" err="1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pathlength</a:t>
            </a:r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 for ionized plasmas is of the order of: </a:t>
            </a:r>
            <a:r>
              <a:rPr lang="en-US" dirty="0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 </a:t>
            </a:r>
          </a:p>
          <a:p>
            <a:endParaRPr lang="en-US" dirty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dirty="0" smtClean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dirty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dirty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dirty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Absurdly large compared with any reasonable length scale. It follows that </a:t>
            </a:r>
          </a:p>
          <a:p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astrophysical shocks can hardly form because of particle-particle scattering</a:t>
            </a:r>
          </a:p>
          <a:p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But REQUIRE the mediation of magnetic fields. In the downstream gas the </a:t>
            </a:r>
          </a:p>
          <a:p>
            <a:r>
              <a:rPr lang="en-US" dirty="0" err="1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Larmor</a:t>
            </a:r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 radius of particles is:</a:t>
            </a:r>
          </a:p>
          <a:p>
            <a:endParaRPr lang="en-US" dirty="0" smtClean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dirty="0" smtClean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dirty="0" smtClean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 dirty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The slowing down of the incoming flow and its </a:t>
            </a:r>
            <a:r>
              <a:rPr lang="en-US" dirty="0" err="1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isotropization</a:t>
            </a:r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 (</a:t>
            </a:r>
            <a:r>
              <a:rPr lang="en-US" dirty="0" err="1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thermalization</a:t>
            </a:r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)</a:t>
            </a:r>
          </a:p>
          <a:p>
            <a:r>
              <a:rPr lang="en-US" dirty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Is due to the action of magnetic fields in the shock </a:t>
            </a:r>
            <a:r>
              <a:rPr lang="en-US" b="1" dirty="0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region (COLLISIONLESS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SHOCKS)</a:t>
            </a:r>
          </a:p>
        </p:txBody>
      </p:sp>
      <p:pic>
        <p:nvPicPr>
          <p:cNvPr id="26628" name="Picture 3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538" y="2200154"/>
            <a:ext cx="5359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343150" y="4495311"/>
            <a:ext cx="4457700" cy="6223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>
                <a:latin typeface="Eurostile" pitchFamily="26" charset="0"/>
                <a:ea typeface="Arial Rounded MT Bold" pitchFamily="26" charset="0"/>
                <a:cs typeface="Arial Rounded MT Bold" pitchFamily="26" charset="0"/>
              </a:rPr>
              <a:t>ACCELERATION OF TEST PARTICLES</a:t>
            </a:r>
          </a:p>
        </p:txBody>
      </p:sp>
      <p:pic>
        <p:nvPicPr>
          <p:cNvPr id="52227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388" y="1525588"/>
            <a:ext cx="6777037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2324100" y="4906963"/>
            <a:ext cx="5324475" cy="15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9" name="Rectangle 12"/>
          <p:cNvSpPr>
            <a:spLocks noChangeArrowheads="1"/>
          </p:cNvSpPr>
          <p:nvPr/>
        </p:nvSpPr>
        <p:spPr bwMode="auto">
          <a:xfrm>
            <a:off x="6583363" y="1339850"/>
            <a:ext cx="1065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26" charset="0"/>
              </a:rPr>
              <a:t>PB+ 2012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Rounded MT Bold"/>
                <a:cs typeface="Arial Rounded MT Bold"/>
              </a:rPr>
              <a:t>NLDSA IN THE PRESENCE OF NEUTRALS</a:t>
            </a:r>
            <a:endParaRPr lang="en-US" sz="3200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846" y="1465385"/>
            <a:ext cx="741741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dirty="0" smtClean="0"/>
              <a:t> </a:t>
            </a:r>
            <a:r>
              <a:rPr lang="en-US" sz="2000" b="1" dirty="0" smtClean="0"/>
              <a:t>ACCOUNTS FOR DSA WITH DYNAMICAL REACTION OF CR</a:t>
            </a: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000" b="1" dirty="0" smtClean="0"/>
              <a:t> MAGNETIC FIELD AMPLIFICATION INDUCED BY CR STREAMING</a:t>
            </a: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000" b="1" dirty="0" smtClean="0"/>
              <a:t> MAGNETIC DYNAMICAL REACTION AND HEATING BY DISSIPATION</a:t>
            </a:r>
          </a:p>
          <a:p>
            <a:pPr>
              <a:buClr>
                <a:srgbClr val="800000"/>
              </a:buClr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rgbClr val="800000"/>
              </a:buClr>
              <a:buFont typeface="Wingdings" charset="2"/>
              <a:buChar char="u"/>
            </a:pPr>
            <a:r>
              <a:rPr lang="en-US" sz="2000" b="1" dirty="0" smtClean="0"/>
              <a:t> NEUTRAL RETURN FLUX </a:t>
            </a:r>
            <a:endParaRPr lang="en-US" sz="2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TextBox 6"/>
          <p:cNvSpPr txBox="1">
            <a:spLocks noChangeArrowheads="1"/>
          </p:cNvSpPr>
          <p:nvPr/>
        </p:nvSpPr>
        <p:spPr bwMode="auto">
          <a:xfrm>
            <a:off x="4689475" y="317500"/>
            <a:ext cx="2909888" cy="830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800000"/>
                </a:solidFill>
                <a:latin typeface="Eurostile" pitchFamily="26" charset="0"/>
                <a:ea typeface="Eurostile" pitchFamily="26" charset="0"/>
                <a:cs typeface="Eurostile" pitchFamily="26" charset="0"/>
              </a:rPr>
              <a:t>HEATING</a:t>
            </a:r>
          </a:p>
          <a:p>
            <a:r>
              <a:rPr lang="en-US" sz="2400" b="1">
                <a:solidFill>
                  <a:srgbClr val="800000"/>
                </a:solidFill>
                <a:latin typeface="Eurostile" pitchFamily="26" charset="0"/>
                <a:ea typeface="Eurostile" pitchFamily="26" charset="0"/>
                <a:cs typeface="Eurostile" pitchFamily="26" charset="0"/>
              </a:rPr>
              <a:t>IN THE PRECURSOR</a:t>
            </a:r>
          </a:p>
        </p:txBody>
      </p:sp>
      <p:sp>
        <p:nvSpPr>
          <p:cNvPr id="55304" name="TextBox 7"/>
          <p:cNvSpPr txBox="1">
            <a:spLocks noChangeArrowheads="1"/>
          </p:cNvSpPr>
          <p:nvPr/>
        </p:nvSpPr>
        <p:spPr bwMode="auto">
          <a:xfrm>
            <a:off x="2597150" y="3435350"/>
            <a:ext cx="4143375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800000"/>
                </a:solidFill>
                <a:latin typeface="Eurostile" pitchFamily="26" charset="0"/>
                <a:ea typeface="Eurostile" pitchFamily="26" charset="0"/>
                <a:cs typeface="Eurostile" pitchFamily="26" charset="0"/>
              </a:rPr>
              <a:t>SHAPE OF THE BALMER LINE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7466013" y="0"/>
            <a:ext cx="1677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6" charset="0"/>
              </a:rPr>
              <a:t>Morlino +, 2012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5" y="29247"/>
            <a:ext cx="4422775" cy="3032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5" y="3897313"/>
            <a:ext cx="9012004" cy="2960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3984" y="6046296"/>
            <a:ext cx="604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FULL LINE                                                                   NARROW LINE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97150" y="4054915"/>
            <a:ext cx="2641393" cy="519491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82719" y="4588836"/>
            <a:ext cx="2655824" cy="1841222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le 2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cap="all" dirty="0" smtClean="0">
                <a:latin typeface="Eurostile" pitchFamily="26" charset="0"/>
                <a:ea typeface="Eurostile" pitchFamily="26" charset="0"/>
                <a:cs typeface="Eurostile" pitchFamily="26" charset="0"/>
              </a:rPr>
              <a:t>Width </a:t>
            </a:r>
            <a:r>
              <a:rPr lang="en-US" sz="3200" b="1" cap="all" dirty="0" smtClean="0">
                <a:latin typeface="Eurostile" pitchFamily="26" charset="0"/>
                <a:ea typeface="Eurostile" pitchFamily="26" charset="0"/>
                <a:cs typeface="Eurostile" pitchFamily="26" charset="0"/>
              </a:rPr>
              <a:t>of </a:t>
            </a:r>
            <a:r>
              <a:rPr lang="en-US" sz="3200" b="1" cap="all" dirty="0" err="1" smtClean="0">
                <a:latin typeface="Eurostile" pitchFamily="26" charset="0"/>
                <a:ea typeface="Eurostile" pitchFamily="26" charset="0"/>
                <a:cs typeface="Eurostile" pitchFamily="26" charset="0"/>
              </a:rPr>
              <a:t>Balmer</a:t>
            </a:r>
            <a:r>
              <a:rPr lang="en-US" sz="3200" b="1" cap="all" dirty="0" smtClean="0">
                <a:latin typeface="Eurostile" pitchFamily="26" charset="0"/>
                <a:ea typeface="Eurostile" pitchFamily="26" charset="0"/>
                <a:cs typeface="Eurostile" pitchFamily="26" charset="0"/>
              </a:rPr>
              <a:t> </a:t>
            </a:r>
            <a:r>
              <a:rPr lang="en-US" sz="3200" b="1" cap="all" dirty="0" err="1" smtClean="0">
                <a:latin typeface="Eurostile" pitchFamily="26" charset="0"/>
                <a:ea typeface="Eurostile" pitchFamily="26" charset="0"/>
                <a:cs typeface="Eurostile" pitchFamily="26" charset="0"/>
              </a:rPr>
              <a:t>LineS</a:t>
            </a:r>
            <a:endParaRPr lang="en-US" sz="3200" b="1" cap="all" dirty="0" smtClean="0">
              <a:latin typeface="Eurostile" pitchFamily="26" charset="0"/>
              <a:ea typeface="Eurostile" pitchFamily="26" charset="0"/>
              <a:cs typeface="Eurostile" pitchFamily="26" charset="0"/>
            </a:endParaRPr>
          </a:p>
        </p:txBody>
      </p:sp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7355786" y="6488113"/>
            <a:ext cx="1677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 pitchFamily="26" charset="0"/>
              </a:rPr>
              <a:t>Morlino</a:t>
            </a:r>
            <a:r>
              <a:rPr lang="en-US" dirty="0">
                <a:latin typeface="Calibri" pitchFamily="26" charset="0"/>
              </a:rPr>
              <a:t> +,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00" y="1257623"/>
            <a:ext cx="7737581" cy="2576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99" y="3834097"/>
            <a:ext cx="7737581" cy="257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0099" y="962982"/>
            <a:ext cx="221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BROAD BALMER LINE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0110" y="6254901"/>
            <a:ext cx="2433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NARROW BALMER LINE</a:t>
            </a:r>
          </a:p>
          <a:p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 Rounded MT Bold"/>
                <a:cs typeface="Arial Rounded MT Bold"/>
              </a:rPr>
              <a:t>FINAL REMARKS</a:t>
            </a:r>
            <a:endParaRPr lang="en-US" sz="3200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0" y="1143000"/>
            <a:ext cx="8714154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100 YEARS AFTER DISCOVERY, THE GENERAL FEATURES OF THE PHENOMENON OF CR APPEAR TO BE UNDERSTOOD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BUT SEVERAL IMPORTANT ELEMENTS ARE NOT IN PLACE: </a:t>
            </a:r>
          </a:p>
          <a:p>
            <a:pPr algn="just"/>
            <a:r>
              <a:rPr lang="en-US" sz="1600" b="1" dirty="0" smtClean="0">
                <a:solidFill>
                  <a:srgbClr val="800000"/>
                </a:solidFill>
              </a:rPr>
              <a:t>1- WE KNOW VERY LITTLE ABOUT GALACTIC DIFFUSION</a:t>
            </a:r>
          </a:p>
          <a:p>
            <a:pPr algn="just"/>
            <a:r>
              <a:rPr lang="en-US" sz="1600" b="1" dirty="0" smtClean="0">
                <a:solidFill>
                  <a:srgbClr val="800000"/>
                </a:solidFill>
              </a:rPr>
              <a:t>2- DSA PRODUCES SPECTRA THAT ARE NOT COMPATIBLE WITH ANISOTROPY AND EVEN WITH SELECTED GAMMA RAY OBSERVATIONS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GOOD NEWS IS THAT GAMMA RAY OBSERVATIONS ARE PRODUCING IMPORTANT RESULTS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OTHER TECHIQUES ARE BEING STUDIED TO STUDY THE ORIGIN OF CR IN SNR (BALMER LINES)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GALACTIC CR </a:t>
            </a:r>
            <a:r>
              <a:rPr lang="en-US" b="1" dirty="0" err="1" smtClean="0">
                <a:sym typeface="Wingdings"/>
              </a:rPr>
              <a:t></a:t>
            </a:r>
            <a:r>
              <a:rPr lang="en-US" b="1" dirty="0" smtClean="0">
                <a:sym typeface="Wingdings"/>
              </a:rPr>
              <a:t> IMPLICATIONS FOR TRANSITION TO EXTRAGALACTIC AND UHECR</a:t>
            </a:r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THE STUDY OF THE ORIGIN OF CR IS BENEFITING FROM AN INTERDISCIPLINARY APPROACH IN WHICH PARTICLE PHYSICISTS, PLASMA PHYSICISTS, ASTRONOMERS ARE WORKING TOGETHER, THOUGH OFTEN SPEAKING DIFFERENT </a:t>
            </a:r>
            <a:r>
              <a:rPr lang="en-US" b="1" dirty="0" smtClean="0"/>
              <a:t>LANGUAGES. </a:t>
            </a:r>
            <a:r>
              <a:rPr lang="en-US" b="1" dirty="0" smtClean="0"/>
              <a:t>OBSERVATIONS AT DIFFERENT WAVELENTHS ARE ALSO BEING CRUCIAL!</a:t>
            </a:r>
            <a:endParaRPr lang="en-US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0" descr="_MG_97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33363"/>
            <a:ext cx="8023225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1" descr="_MG_97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349500"/>
            <a:ext cx="8023225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22" descr="_MG_97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813" y="4464050"/>
            <a:ext cx="798036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23"/>
          <p:cNvSpPr>
            <a:spLocks noChangeArrowheads="1"/>
          </p:cNvSpPr>
          <p:nvPr/>
        </p:nvSpPr>
        <p:spPr bwMode="auto">
          <a:xfrm>
            <a:off x="2286000" y="233363"/>
            <a:ext cx="609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800000"/>
                </a:solidFill>
                <a:latin typeface="Handwriting - Dakota" pitchFamily="26" charset="0"/>
                <a:ea typeface="Handwriting - Dakota" pitchFamily="26" charset="0"/>
                <a:cs typeface="Handwriting - Dakota" pitchFamily="26" charset="0"/>
              </a:rPr>
              <a:t>From “COSMIC RAYS”, by Bruno Rossi, 1964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556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DIFFUSIVE SHOCK ACCELERATION IN SNR</a:t>
            </a:r>
            <a: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</a:br>
            <a:r>
              <a:rPr lang="en-US" sz="2667" b="1" i="1" dirty="0" smtClean="0">
                <a:solidFill>
                  <a:srgbClr val="CCFFCC"/>
                </a:solidFill>
                <a:latin typeface="Arial Rounded MT Bold"/>
                <a:cs typeface="Arial Rounded MT Bold"/>
              </a:rPr>
              <a:t>TEST PARTICLE APPROACH</a:t>
            </a:r>
            <a:endParaRPr lang="en-US" sz="2667" dirty="0">
              <a:solidFill>
                <a:srgbClr val="CCFFCC"/>
              </a:solidFill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925761" y="1245582"/>
            <a:ext cx="48521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lang="en-US" sz="2000" b="1" dirty="0">
                <a:solidFill>
                  <a:srgbClr val="FFFFFF"/>
                </a:solidFill>
                <a:ea typeface="Arial Rounded MT Bold" pitchFamily="27" charset="0"/>
                <a:cs typeface="Arial Rounded MT Bold" pitchFamily="27" charset="0"/>
              </a:rPr>
              <a:t>DIFFUSION OF CHARGED </a:t>
            </a:r>
            <a:r>
              <a:rPr lang="en-US" sz="2000" b="1" dirty="0" smtClean="0">
                <a:solidFill>
                  <a:srgbClr val="FFFFFF"/>
                </a:solidFill>
                <a:ea typeface="Arial Rounded MT Bold" pitchFamily="27" charset="0"/>
                <a:cs typeface="Arial Rounded MT Bold" pitchFamily="27" charset="0"/>
              </a:rPr>
              <a:t>PARTICLES BACK </a:t>
            </a:r>
            <a:r>
              <a:rPr lang="en-US" sz="2000" b="1" dirty="0">
                <a:solidFill>
                  <a:srgbClr val="FFFFFF"/>
                </a:solidFill>
                <a:ea typeface="Arial Rounded MT Bold" pitchFamily="27" charset="0"/>
                <a:cs typeface="Arial Rounded MT Bold" pitchFamily="27" charset="0"/>
              </a:rPr>
              <a:t>AND FORTH THROUGH </a:t>
            </a:r>
            <a:r>
              <a:rPr lang="en-US" sz="2000" b="1" dirty="0" smtClean="0">
                <a:solidFill>
                  <a:srgbClr val="FFFFFF"/>
                </a:solidFill>
                <a:ea typeface="Arial Rounded MT Bold" pitchFamily="27" charset="0"/>
                <a:cs typeface="Arial Rounded MT Bold" pitchFamily="27" charset="0"/>
              </a:rPr>
              <a:t>THE SHOCK </a:t>
            </a:r>
            <a:r>
              <a:rPr lang="en-US" sz="2000" b="1" dirty="0">
                <a:solidFill>
                  <a:srgbClr val="FFFFFF"/>
                </a:solidFill>
                <a:ea typeface="Arial Rounded MT Bold" pitchFamily="27" charset="0"/>
                <a:cs typeface="Arial Rounded MT Bold" pitchFamily="27" charset="0"/>
              </a:rPr>
              <a:t>LEADS TO 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224336" y="2377470"/>
          <a:ext cx="2159000" cy="744537"/>
        </p:xfrm>
        <a:graphic>
          <a:graphicData uri="http://schemas.openxmlformats.org/presentationml/2006/ole">
            <p:oleObj spid="_x0000_s246786" name="Equation" r:id="rId3" imgW="1066800" imgH="368300" progId="Equation.3">
              <p:embed/>
            </p:oleObj>
          </a:graphicData>
        </a:graphic>
      </p:graphicFrame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4505602" y="3269950"/>
            <a:ext cx="380752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50800" dist="101600" dir="2700000">
                    <a:srgbClr val="0000FF">
                      <a:alpha val="43000"/>
                    </a:srgbClr>
                  </a:outerShdw>
                </a:effectLst>
                <a:ea typeface="Arial Rounded MT Bold" pitchFamily="27" charset="0"/>
                <a:cs typeface="Arial Rounded MT Bold" pitchFamily="27" charset="0"/>
              </a:rPr>
              <a:t>PARTICLES ARE ACCELERATED TO A</a:t>
            </a:r>
          </a:p>
          <a:p>
            <a:pPr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50800" dist="101600" dir="2700000">
                    <a:srgbClr val="0000FF">
                      <a:alpha val="43000"/>
                    </a:srgbClr>
                  </a:outerShdw>
                </a:effectLst>
                <a:ea typeface="Arial Rounded MT Bold" pitchFamily="27" charset="0"/>
                <a:cs typeface="Arial Rounded MT Bold" pitchFamily="27" charset="0"/>
              </a:rPr>
              <a:t>POWER LAW SPECTRUM</a:t>
            </a:r>
          </a:p>
          <a:p>
            <a:pPr>
              <a:defRPr/>
            </a:pPr>
            <a:endParaRPr lang="en-US" b="1" i="1" dirty="0">
              <a:solidFill>
                <a:srgbClr val="FFFF00"/>
              </a:solidFill>
              <a:effectLst>
                <a:outerShdw blurRad="50800" dist="101600" dir="2700000">
                  <a:srgbClr val="0000FF">
                    <a:alpha val="43000"/>
                  </a:srgbClr>
                </a:outerShdw>
              </a:effectLst>
              <a:ea typeface="Arial Rounded MT Bold" pitchFamily="27" charset="0"/>
              <a:cs typeface="Arial Rounded MT Bold" pitchFamily="27" charset="0"/>
            </a:endParaRPr>
          </a:p>
          <a:p>
            <a:pPr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50800" dist="101600" dir="2700000">
                    <a:srgbClr val="0000FF">
                      <a:alpha val="43000"/>
                    </a:srgbClr>
                  </a:outerShdw>
                </a:effectLst>
                <a:ea typeface="Arial Rounded MT Bold" pitchFamily="27" charset="0"/>
                <a:cs typeface="Arial Rounded MT Bold" pitchFamily="27" charset="0"/>
              </a:rPr>
              <a:t>THE SLOPE OF THE SPECTRUM ONLY</a:t>
            </a:r>
          </a:p>
          <a:p>
            <a:pPr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50800" dist="101600" dir="2700000">
                    <a:srgbClr val="0000FF">
                      <a:alpha val="43000"/>
                    </a:srgbClr>
                  </a:outerShdw>
                </a:effectLst>
                <a:ea typeface="Arial Rounded MT Bold" pitchFamily="27" charset="0"/>
                <a:cs typeface="Arial Rounded MT Bold" pitchFamily="27" charset="0"/>
              </a:rPr>
              <a:t>DEPENDS ON THE COMPRESSION</a:t>
            </a:r>
          </a:p>
          <a:p>
            <a:pPr>
              <a:defRPr/>
            </a:pPr>
            <a:endParaRPr lang="en-US" b="1" i="1" dirty="0">
              <a:solidFill>
                <a:srgbClr val="FFFF00"/>
              </a:solidFill>
              <a:effectLst>
                <a:outerShdw blurRad="50800" dist="101600" dir="2700000">
                  <a:srgbClr val="0000FF">
                    <a:alpha val="43000"/>
                  </a:srgbClr>
                </a:outerShdw>
              </a:effectLst>
              <a:ea typeface="Arial Rounded MT Bold" pitchFamily="27" charset="0"/>
              <a:cs typeface="Arial Rounded MT Bold" pitchFamily="27" charset="0"/>
            </a:endParaRPr>
          </a:p>
          <a:p>
            <a:pPr>
              <a:defRPr/>
            </a:pPr>
            <a:r>
              <a:rPr lang="en-US" b="1" i="1" dirty="0">
                <a:solidFill>
                  <a:srgbClr val="FFFF00"/>
                </a:solidFill>
                <a:effectLst>
                  <a:outerShdw blurRad="50800" dist="101600" dir="2700000">
                    <a:srgbClr val="0000FF">
                      <a:alpha val="43000"/>
                    </a:srgbClr>
                  </a:outerShdw>
                </a:effectLst>
                <a:ea typeface="Arial Rounded MT Bold" pitchFamily="27" charset="0"/>
                <a:cs typeface="Arial Rounded MT Bold" pitchFamily="27" charset="0"/>
              </a:rPr>
              <a:t>NOT ON THE DIFFUSION COEFFICIENT</a:t>
            </a:r>
          </a:p>
          <a:p>
            <a:pPr>
              <a:defRPr/>
            </a:pPr>
            <a:endParaRPr lang="en-US" b="1" i="1" dirty="0">
              <a:solidFill>
                <a:srgbClr val="FFFF00"/>
              </a:solidFill>
              <a:effectLst>
                <a:outerShdw blurRad="50800" dist="101600" dir="2700000">
                  <a:srgbClr val="0000FF">
                    <a:alpha val="43000"/>
                  </a:srgbClr>
                </a:outerShdw>
              </a:effectLst>
              <a:ea typeface="Arial Rounded MT Bold" pitchFamily="27" charset="0"/>
              <a:cs typeface="Arial Rounded MT Bold" pitchFamily="27" charset="0"/>
            </a:endParaRPr>
          </a:p>
          <a:p>
            <a:pPr>
              <a:defRPr/>
            </a:pPr>
            <a:r>
              <a:rPr lang="en-US" sz="2400" b="1" i="1" dirty="0">
                <a:solidFill>
                  <a:srgbClr val="FFFF00"/>
                </a:solidFill>
                <a:effectLst>
                  <a:outerShdw blurRad="50800" dist="101600" dir="2700000">
                    <a:srgbClr val="0000FF">
                      <a:alpha val="43000"/>
                    </a:srgbClr>
                  </a:outerShdw>
                </a:effectLst>
                <a:ea typeface="Arial Rounded MT Bold" pitchFamily="27" charset="0"/>
                <a:cs typeface="Arial Rounded MT Bold" pitchFamily="27" charset="0"/>
              </a:rPr>
              <a:t>FOR STRONG SHOCKS:  E</a:t>
            </a:r>
            <a:r>
              <a:rPr lang="en-US" sz="2400" b="1" i="1" baseline="30000" dirty="0">
                <a:solidFill>
                  <a:srgbClr val="FFFF00"/>
                </a:solidFill>
                <a:effectLst>
                  <a:outerShdw blurRad="50800" dist="101600" dir="2700000">
                    <a:srgbClr val="0000FF">
                      <a:alpha val="43000"/>
                    </a:srgbClr>
                  </a:outerShdw>
                </a:effectLst>
                <a:ea typeface="Arial Rounded MT Bold" pitchFamily="27" charset="0"/>
                <a:cs typeface="Arial Rounded MT Bold" pitchFamily="27" charset="0"/>
              </a:rPr>
              <a:t>-2</a:t>
            </a:r>
            <a:endParaRPr lang="en-US" sz="2400" b="1" i="1" dirty="0">
              <a:solidFill>
                <a:srgbClr val="FFFF00"/>
              </a:solidFill>
              <a:effectLst>
                <a:outerShdw blurRad="50800" dist="101600" dir="2700000">
                  <a:srgbClr val="0000FF">
                    <a:alpha val="43000"/>
                  </a:srgbClr>
                </a:outerShdw>
              </a:effectLst>
              <a:ea typeface="Arial Rounded MT Bold" pitchFamily="27" charset="0"/>
              <a:cs typeface="Arial Rounded MT Bold" pitchFamily="27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380" y="6077476"/>
            <a:ext cx="83284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THE EFFICIENCY REQUIRED PER SNR VIOLATES THE ASSUMPTION OF TEST PARTICLES </a:t>
            </a:r>
            <a:r>
              <a:rPr lang="en-US" dirty="0" err="1" smtClean="0">
                <a:solidFill>
                  <a:srgbClr val="CCFFCC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CCFFCC"/>
                </a:solidFill>
                <a:sym typeface="Wingdings"/>
              </a:rPr>
              <a:t> </a:t>
            </a:r>
          </a:p>
          <a:p>
            <a:r>
              <a:rPr lang="en-US" sz="2400" b="1" dirty="0" smtClean="0">
                <a:solidFill>
                  <a:srgbClr val="FFFF00"/>
                </a:solidFill>
                <a:sym typeface="Wingdings"/>
              </a:rPr>
              <a:t>FIRST NEED FOR A NON-LINEAR THEORY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8" name="Picture 17" descr="hs-2008-22-a-large_we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79" y="1173412"/>
            <a:ext cx="3476381" cy="4904064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962534" y="2279987"/>
            <a:ext cx="2154616" cy="2251127"/>
          </a:xfrm>
          <a:custGeom>
            <a:avLst/>
            <a:gdLst>
              <a:gd name="connsiteX0" fmla="*/ 408435 w 2154616"/>
              <a:gd name="connsiteY0" fmla="*/ 2063533 h 2251127"/>
              <a:gd name="connsiteX1" fmla="*/ 408435 w 2154616"/>
              <a:gd name="connsiteY1" fmla="*/ 1774927 h 2251127"/>
              <a:gd name="connsiteX2" fmla="*/ 379572 w 2154616"/>
              <a:gd name="connsiteY2" fmla="*/ 1731636 h 2251127"/>
              <a:gd name="connsiteX3" fmla="*/ 220828 w 2154616"/>
              <a:gd name="connsiteY3" fmla="*/ 1760497 h 2251127"/>
              <a:gd name="connsiteX4" fmla="*/ 206397 w 2154616"/>
              <a:gd name="connsiteY4" fmla="*/ 1803788 h 2251127"/>
              <a:gd name="connsiteX5" fmla="*/ 191966 w 2154616"/>
              <a:gd name="connsiteY5" fmla="*/ 1962521 h 2251127"/>
              <a:gd name="connsiteX6" fmla="*/ 90947 w 2154616"/>
              <a:gd name="connsiteY6" fmla="*/ 1933661 h 2251127"/>
              <a:gd name="connsiteX7" fmla="*/ 134241 w 2154616"/>
              <a:gd name="connsiteY7" fmla="*/ 1774927 h 2251127"/>
              <a:gd name="connsiteX8" fmla="*/ 90947 w 2154616"/>
              <a:gd name="connsiteY8" fmla="*/ 1746067 h 2251127"/>
              <a:gd name="connsiteX9" fmla="*/ 33222 w 2154616"/>
              <a:gd name="connsiteY9" fmla="*/ 1731636 h 2251127"/>
              <a:gd name="connsiteX10" fmla="*/ 90947 w 2154616"/>
              <a:gd name="connsiteY10" fmla="*/ 1659485 h 2251127"/>
              <a:gd name="connsiteX11" fmla="*/ 134241 w 2154616"/>
              <a:gd name="connsiteY11" fmla="*/ 1428600 h 2251127"/>
              <a:gd name="connsiteX12" fmla="*/ 220828 w 2154616"/>
              <a:gd name="connsiteY12" fmla="*/ 1443030 h 2251127"/>
              <a:gd name="connsiteX13" fmla="*/ 249691 w 2154616"/>
              <a:gd name="connsiteY13" fmla="*/ 1529612 h 2251127"/>
              <a:gd name="connsiteX14" fmla="*/ 292985 w 2154616"/>
              <a:gd name="connsiteY14" fmla="*/ 1558473 h 2251127"/>
              <a:gd name="connsiteX15" fmla="*/ 350710 w 2154616"/>
              <a:gd name="connsiteY15" fmla="*/ 1544042 h 2251127"/>
              <a:gd name="connsiteX16" fmla="*/ 394003 w 2154616"/>
              <a:gd name="connsiteY16" fmla="*/ 1529612 h 2251127"/>
              <a:gd name="connsiteX17" fmla="*/ 480591 w 2154616"/>
              <a:gd name="connsiteY17" fmla="*/ 1630624 h 2251127"/>
              <a:gd name="connsiteX18" fmla="*/ 523885 w 2154616"/>
              <a:gd name="connsiteY18" fmla="*/ 1702776 h 2251127"/>
              <a:gd name="connsiteX19" fmla="*/ 596041 w 2154616"/>
              <a:gd name="connsiteY19" fmla="*/ 1688345 h 2251127"/>
              <a:gd name="connsiteX20" fmla="*/ 639335 w 2154616"/>
              <a:gd name="connsiteY20" fmla="*/ 1515182 h 2251127"/>
              <a:gd name="connsiteX21" fmla="*/ 740353 w 2154616"/>
              <a:gd name="connsiteY21" fmla="*/ 1500752 h 2251127"/>
              <a:gd name="connsiteX22" fmla="*/ 754785 w 2154616"/>
              <a:gd name="connsiteY22" fmla="*/ 1356449 h 2251127"/>
              <a:gd name="connsiteX23" fmla="*/ 769216 w 2154616"/>
              <a:gd name="connsiteY23" fmla="*/ 1313158 h 2251127"/>
              <a:gd name="connsiteX24" fmla="*/ 841372 w 2154616"/>
              <a:gd name="connsiteY24" fmla="*/ 1327588 h 2251127"/>
              <a:gd name="connsiteX25" fmla="*/ 826941 w 2154616"/>
              <a:gd name="connsiteY25" fmla="*/ 1443030 h 2251127"/>
              <a:gd name="connsiteX26" fmla="*/ 783647 w 2154616"/>
              <a:gd name="connsiteY26" fmla="*/ 1486321 h 2251127"/>
              <a:gd name="connsiteX27" fmla="*/ 754785 w 2154616"/>
              <a:gd name="connsiteY27" fmla="*/ 1544042 h 2251127"/>
              <a:gd name="connsiteX28" fmla="*/ 870235 w 2154616"/>
              <a:gd name="connsiteY28" fmla="*/ 1601764 h 2251127"/>
              <a:gd name="connsiteX29" fmla="*/ 899097 w 2154616"/>
              <a:gd name="connsiteY29" fmla="*/ 1659485 h 2251127"/>
              <a:gd name="connsiteX30" fmla="*/ 913528 w 2154616"/>
              <a:gd name="connsiteY30" fmla="*/ 1731636 h 2251127"/>
              <a:gd name="connsiteX31" fmla="*/ 1043410 w 2154616"/>
              <a:gd name="connsiteY31" fmla="*/ 1789358 h 2251127"/>
              <a:gd name="connsiteX32" fmla="*/ 1086703 w 2154616"/>
              <a:gd name="connsiteY32" fmla="*/ 1847079 h 2251127"/>
              <a:gd name="connsiteX33" fmla="*/ 1101135 w 2154616"/>
              <a:gd name="connsiteY33" fmla="*/ 1933661 h 2251127"/>
              <a:gd name="connsiteX34" fmla="*/ 1129997 w 2154616"/>
              <a:gd name="connsiteY34" fmla="*/ 1847079 h 2251127"/>
              <a:gd name="connsiteX35" fmla="*/ 1173291 w 2154616"/>
              <a:gd name="connsiteY35" fmla="*/ 1673915 h 2251127"/>
              <a:gd name="connsiteX36" fmla="*/ 1216585 w 2154616"/>
              <a:gd name="connsiteY36" fmla="*/ 1659485 h 2251127"/>
              <a:gd name="connsiteX37" fmla="*/ 1303172 w 2154616"/>
              <a:gd name="connsiteY37" fmla="*/ 1832648 h 2251127"/>
              <a:gd name="connsiteX38" fmla="*/ 1418622 w 2154616"/>
              <a:gd name="connsiteY38" fmla="*/ 1847079 h 2251127"/>
              <a:gd name="connsiteX39" fmla="*/ 1433053 w 2154616"/>
              <a:gd name="connsiteY39" fmla="*/ 2049103 h 2251127"/>
              <a:gd name="connsiteX40" fmla="*/ 1389760 w 2154616"/>
              <a:gd name="connsiteY40" fmla="*/ 1991382 h 2251127"/>
              <a:gd name="connsiteX41" fmla="*/ 1346466 w 2154616"/>
              <a:gd name="connsiteY41" fmla="*/ 1890370 h 2251127"/>
              <a:gd name="connsiteX42" fmla="*/ 1245447 w 2154616"/>
              <a:gd name="connsiteY42" fmla="*/ 1904800 h 2251127"/>
              <a:gd name="connsiteX43" fmla="*/ 1187722 w 2154616"/>
              <a:gd name="connsiteY43" fmla="*/ 1991382 h 2251127"/>
              <a:gd name="connsiteX44" fmla="*/ 1216585 w 2154616"/>
              <a:gd name="connsiteY44" fmla="*/ 2193406 h 2251127"/>
              <a:gd name="connsiteX45" fmla="*/ 1259878 w 2154616"/>
              <a:gd name="connsiteY45" fmla="*/ 2222267 h 2251127"/>
              <a:gd name="connsiteX46" fmla="*/ 1317603 w 2154616"/>
              <a:gd name="connsiteY46" fmla="*/ 2236697 h 2251127"/>
              <a:gd name="connsiteX47" fmla="*/ 1360897 w 2154616"/>
              <a:gd name="connsiteY47" fmla="*/ 2251127 h 2251127"/>
              <a:gd name="connsiteX48" fmla="*/ 1461916 w 2154616"/>
              <a:gd name="connsiteY48" fmla="*/ 2222267 h 2251127"/>
              <a:gd name="connsiteX49" fmla="*/ 1490778 w 2154616"/>
              <a:gd name="connsiteY49" fmla="*/ 2178976 h 2251127"/>
              <a:gd name="connsiteX50" fmla="*/ 1519641 w 2154616"/>
              <a:gd name="connsiteY50" fmla="*/ 2092394 h 2251127"/>
              <a:gd name="connsiteX51" fmla="*/ 1562935 w 2154616"/>
              <a:gd name="connsiteY51" fmla="*/ 2005812 h 2251127"/>
              <a:gd name="connsiteX52" fmla="*/ 1620660 w 2154616"/>
              <a:gd name="connsiteY52" fmla="*/ 1991382 h 2251127"/>
              <a:gd name="connsiteX53" fmla="*/ 1663953 w 2154616"/>
              <a:gd name="connsiteY53" fmla="*/ 1976951 h 2251127"/>
              <a:gd name="connsiteX54" fmla="*/ 1692816 w 2154616"/>
              <a:gd name="connsiteY54" fmla="*/ 1948091 h 2251127"/>
              <a:gd name="connsiteX55" fmla="*/ 1649522 w 2154616"/>
              <a:gd name="connsiteY55" fmla="*/ 1746067 h 2251127"/>
              <a:gd name="connsiteX56" fmla="*/ 1591797 w 2154616"/>
              <a:gd name="connsiteY56" fmla="*/ 1731636 h 2251127"/>
              <a:gd name="connsiteX57" fmla="*/ 1591797 w 2154616"/>
              <a:gd name="connsiteY57" fmla="*/ 1587333 h 2251127"/>
              <a:gd name="connsiteX58" fmla="*/ 1649522 w 2154616"/>
              <a:gd name="connsiteY58" fmla="*/ 1601764 h 2251127"/>
              <a:gd name="connsiteX59" fmla="*/ 1692816 w 2154616"/>
              <a:gd name="connsiteY59" fmla="*/ 1630624 h 2251127"/>
              <a:gd name="connsiteX60" fmla="*/ 1736110 w 2154616"/>
              <a:gd name="connsiteY60" fmla="*/ 1529612 h 2251127"/>
              <a:gd name="connsiteX61" fmla="*/ 1779403 w 2154616"/>
              <a:gd name="connsiteY61" fmla="*/ 1500752 h 2251127"/>
              <a:gd name="connsiteX62" fmla="*/ 1938147 w 2154616"/>
              <a:gd name="connsiteY62" fmla="*/ 1544042 h 2251127"/>
              <a:gd name="connsiteX63" fmla="*/ 1952578 w 2154616"/>
              <a:gd name="connsiteY63" fmla="*/ 1616194 h 2251127"/>
              <a:gd name="connsiteX64" fmla="*/ 2053597 w 2154616"/>
              <a:gd name="connsiteY64" fmla="*/ 1558473 h 2251127"/>
              <a:gd name="connsiteX65" fmla="*/ 2096891 w 2154616"/>
              <a:gd name="connsiteY65" fmla="*/ 1529612 h 2251127"/>
              <a:gd name="connsiteX66" fmla="*/ 2154616 w 2154616"/>
              <a:gd name="connsiteY66" fmla="*/ 1500752 h 2251127"/>
              <a:gd name="connsiteX67" fmla="*/ 2140184 w 2154616"/>
              <a:gd name="connsiteY67" fmla="*/ 1428600 h 2251127"/>
              <a:gd name="connsiteX68" fmla="*/ 2068028 w 2154616"/>
              <a:gd name="connsiteY68" fmla="*/ 1356449 h 2251127"/>
              <a:gd name="connsiteX69" fmla="*/ 2039166 w 2154616"/>
              <a:gd name="connsiteY69" fmla="*/ 1313158 h 2251127"/>
              <a:gd name="connsiteX70" fmla="*/ 2024734 w 2154616"/>
              <a:gd name="connsiteY70" fmla="*/ 1154424 h 2251127"/>
              <a:gd name="connsiteX71" fmla="*/ 1967009 w 2154616"/>
              <a:gd name="connsiteY71" fmla="*/ 1183285 h 2251127"/>
              <a:gd name="connsiteX72" fmla="*/ 1909285 w 2154616"/>
              <a:gd name="connsiteY72" fmla="*/ 1241006 h 2251127"/>
              <a:gd name="connsiteX73" fmla="*/ 1779403 w 2154616"/>
              <a:gd name="connsiteY73" fmla="*/ 1284297 h 2251127"/>
              <a:gd name="connsiteX74" fmla="*/ 1678385 w 2154616"/>
              <a:gd name="connsiteY74" fmla="*/ 1255436 h 2251127"/>
              <a:gd name="connsiteX75" fmla="*/ 1663953 w 2154616"/>
              <a:gd name="connsiteY75" fmla="*/ 1183285 h 2251127"/>
              <a:gd name="connsiteX76" fmla="*/ 1649522 w 2154616"/>
              <a:gd name="connsiteY76" fmla="*/ 1010121 h 2251127"/>
              <a:gd name="connsiteX77" fmla="*/ 1548503 w 2154616"/>
              <a:gd name="connsiteY77" fmla="*/ 1024552 h 2251127"/>
              <a:gd name="connsiteX78" fmla="*/ 1534072 w 2154616"/>
              <a:gd name="connsiteY78" fmla="*/ 1067843 h 2251127"/>
              <a:gd name="connsiteX79" fmla="*/ 1476347 w 2154616"/>
              <a:gd name="connsiteY79" fmla="*/ 1168855 h 2251127"/>
              <a:gd name="connsiteX80" fmla="*/ 1433053 w 2154616"/>
              <a:gd name="connsiteY80" fmla="*/ 1197715 h 2251127"/>
              <a:gd name="connsiteX81" fmla="*/ 1245447 w 2154616"/>
              <a:gd name="connsiteY81" fmla="*/ 1125564 h 2251127"/>
              <a:gd name="connsiteX82" fmla="*/ 1259878 w 2154616"/>
              <a:gd name="connsiteY82" fmla="*/ 1067843 h 2251127"/>
              <a:gd name="connsiteX83" fmla="*/ 1245447 w 2154616"/>
              <a:gd name="connsiteY83" fmla="*/ 1024552 h 2251127"/>
              <a:gd name="connsiteX84" fmla="*/ 1101135 w 2154616"/>
              <a:gd name="connsiteY84" fmla="*/ 1038982 h 2251127"/>
              <a:gd name="connsiteX85" fmla="*/ 1043410 w 2154616"/>
              <a:gd name="connsiteY85" fmla="*/ 1024552 h 2251127"/>
              <a:gd name="connsiteX86" fmla="*/ 1028978 w 2154616"/>
              <a:gd name="connsiteY86" fmla="*/ 793667 h 2251127"/>
              <a:gd name="connsiteX87" fmla="*/ 812510 w 2154616"/>
              <a:gd name="connsiteY87" fmla="*/ 779237 h 2251127"/>
              <a:gd name="connsiteX88" fmla="*/ 740353 w 2154616"/>
              <a:gd name="connsiteY88" fmla="*/ 735946 h 2251127"/>
              <a:gd name="connsiteX89" fmla="*/ 725922 w 2154616"/>
              <a:gd name="connsiteY89" fmla="*/ 692655 h 2251127"/>
              <a:gd name="connsiteX90" fmla="*/ 754785 w 2154616"/>
              <a:gd name="connsiteY90" fmla="*/ 663794 h 2251127"/>
              <a:gd name="connsiteX91" fmla="*/ 798078 w 2154616"/>
              <a:gd name="connsiteY91" fmla="*/ 649364 h 2251127"/>
              <a:gd name="connsiteX92" fmla="*/ 855803 w 2154616"/>
              <a:gd name="connsiteY92" fmla="*/ 562782 h 2251127"/>
              <a:gd name="connsiteX93" fmla="*/ 1028978 w 2154616"/>
              <a:gd name="connsiteY93" fmla="*/ 519491 h 2251127"/>
              <a:gd name="connsiteX94" fmla="*/ 1072272 w 2154616"/>
              <a:gd name="connsiteY94" fmla="*/ 490631 h 2251127"/>
              <a:gd name="connsiteX95" fmla="*/ 1086703 w 2154616"/>
              <a:gd name="connsiteY95" fmla="*/ 418479 h 2251127"/>
              <a:gd name="connsiteX96" fmla="*/ 1101135 w 2154616"/>
              <a:gd name="connsiteY96" fmla="*/ 375188 h 2251127"/>
              <a:gd name="connsiteX97" fmla="*/ 1086703 w 2154616"/>
              <a:gd name="connsiteY97" fmla="*/ 317467 h 2251127"/>
              <a:gd name="connsiteX98" fmla="*/ 1057841 w 2154616"/>
              <a:gd name="connsiteY98" fmla="*/ 274176 h 2251127"/>
              <a:gd name="connsiteX99" fmla="*/ 1086703 w 2154616"/>
              <a:gd name="connsiteY99" fmla="*/ 101012 h 2251127"/>
              <a:gd name="connsiteX100" fmla="*/ 1043410 w 2154616"/>
              <a:gd name="connsiteY100" fmla="*/ 0 h 225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154616" h="2251127">
                <a:moveTo>
                  <a:pt x="408435" y="2063533"/>
                </a:moveTo>
                <a:cubicBezTo>
                  <a:pt x="415829" y="1967410"/>
                  <a:pt x="436967" y="1870026"/>
                  <a:pt x="408435" y="1774927"/>
                </a:cubicBezTo>
                <a:cubicBezTo>
                  <a:pt x="403451" y="1758315"/>
                  <a:pt x="389193" y="1746066"/>
                  <a:pt x="379572" y="1731636"/>
                </a:cubicBezTo>
                <a:cubicBezTo>
                  <a:pt x="326657" y="1741256"/>
                  <a:pt x="270473" y="1739813"/>
                  <a:pt x="220828" y="1760497"/>
                </a:cubicBezTo>
                <a:cubicBezTo>
                  <a:pt x="206787" y="1766347"/>
                  <a:pt x="208548" y="1788730"/>
                  <a:pt x="206397" y="1803788"/>
                </a:cubicBezTo>
                <a:cubicBezTo>
                  <a:pt x="198883" y="1856383"/>
                  <a:pt x="196776" y="1909610"/>
                  <a:pt x="191966" y="1962521"/>
                </a:cubicBezTo>
                <a:cubicBezTo>
                  <a:pt x="158293" y="1952901"/>
                  <a:pt x="108966" y="1963690"/>
                  <a:pt x="90947" y="1933661"/>
                </a:cubicBezTo>
                <a:cubicBezTo>
                  <a:pt x="56908" y="1876934"/>
                  <a:pt x="106504" y="1816529"/>
                  <a:pt x="134241" y="1774927"/>
                </a:cubicBezTo>
                <a:cubicBezTo>
                  <a:pt x="119810" y="1765307"/>
                  <a:pt x="106889" y="1752899"/>
                  <a:pt x="90947" y="1746067"/>
                </a:cubicBezTo>
                <a:cubicBezTo>
                  <a:pt x="72717" y="1738255"/>
                  <a:pt x="43427" y="1748643"/>
                  <a:pt x="33222" y="1731636"/>
                </a:cubicBezTo>
                <a:cubicBezTo>
                  <a:pt x="0" y="1676270"/>
                  <a:pt x="68218" y="1667061"/>
                  <a:pt x="90947" y="1659485"/>
                </a:cubicBezTo>
                <a:cubicBezTo>
                  <a:pt x="135098" y="1527043"/>
                  <a:pt x="116783" y="1603174"/>
                  <a:pt x="134241" y="1428600"/>
                </a:cubicBezTo>
                <a:cubicBezTo>
                  <a:pt x="163103" y="1433410"/>
                  <a:pt x="198807" y="1423763"/>
                  <a:pt x="220828" y="1443030"/>
                </a:cubicBezTo>
                <a:cubicBezTo>
                  <a:pt x="243724" y="1463062"/>
                  <a:pt x="224378" y="1512738"/>
                  <a:pt x="249691" y="1529612"/>
                </a:cubicBezTo>
                <a:lnTo>
                  <a:pt x="292985" y="1558473"/>
                </a:lnTo>
                <a:cubicBezTo>
                  <a:pt x="312227" y="1553663"/>
                  <a:pt x="331639" y="1549491"/>
                  <a:pt x="350710" y="1544042"/>
                </a:cubicBezTo>
                <a:cubicBezTo>
                  <a:pt x="365336" y="1539863"/>
                  <a:pt x="383247" y="1518856"/>
                  <a:pt x="394003" y="1529612"/>
                </a:cubicBezTo>
                <a:cubicBezTo>
                  <a:pt x="522828" y="1658430"/>
                  <a:pt x="332271" y="1593547"/>
                  <a:pt x="480591" y="1630624"/>
                </a:cubicBezTo>
                <a:cubicBezTo>
                  <a:pt x="486037" y="1646961"/>
                  <a:pt x="496151" y="1698814"/>
                  <a:pt x="523885" y="1702776"/>
                </a:cubicBezTo>
                <a:cubicBezTo>
                  <a:pt x="548167" y="1706245"/>
                  <a:pt x="571989" y="1693155"/>
                  <a:pt x="596041" y="1688345"/>
                </a:cubicBezTo>
                <a:cubicBezTo>
                  <a:pt x="596378" y="1684976"/>
                  <a:pt x="580636" y="1534747"/>
                  <a:pt x="639335" y="1515182"/>
                </a:cubicBezTo>
                <a:cubicBezTo>
                  <a:pt x="671604" y="1504426"/>
                  <a:pt x="706680" y="1505562"/>
                  <a:pt x="740353" y="1500752"/>
                </a:cubicBezTo>
                <a:cubicBezTo>
                  <a:pt x="745164" y="1452651"/>
                  <a:pt x="747434" y="1404228"/>
                  <a:pt x="754785" y="1356449"/>
                </a:cubicBezTo>
                <a:cubicBezTo>
                  <a:pt x="757098" y="1341415"/>
                  <a:pt x="754786" y="1317968"/>
                  <a:pt x="769216" y="1313158"/>
                </a:cubicBezTo>
                <a:cubicBezTo>
                  <a:pt x="792486" y="1305402"/>
                  <a:pt x="817320" y="1322778"/>
                  <a:pt x="841372" y="1327588"/>
                </a:cubicBezTo>
                <a:cubicBezTo>
                  <a:pt x="836562" y="1366069"/>
                  <a:pt x="840195" y="1406585"/>
                  <a:pt x="826941" y="1443030"/>
                </a:cubicBezTo>
                <a:cubicBezTo>
                  <a:pt x="819966" y="1462209"/>
                  <a:pt x="795510" y="1469714"/>
                  <a:pt x="783647" y="1486321"/>
                </a:cubicBezTo>
                <a:cubicBezTo>
                  <a:pt x="771143" y="1503825"/>
                  <a:pt x="764406" y="1524802"/>
                  <a:pt x="754785" y="1544042"/>
                </a:cubicBezTo>
                <a:cubicBezTo>
                  <a:pt x="788736" y="1645891"/>
                  <a:pt x="734561" y="1526394"/>
                  <a:pt x="870235" y="1601764"/>
                </a:cubicBezTo>
                <a:cubicBezTo>
                  <a:pt x="889040" y="1612210"/>
                  <a:pt x="889476" y="1640245"/>
                  <a:pt x="899097" y="1659485"/>
                </a:cubicBezTo>
                <a:cubicBezTo>
                  <a:pt x="903907" y="1683535"/>
                  <a:pt x="902559" y="1709699"/>
                  <a:pt x="913528" y="1731636"/>
                </a:cubicBezTo>
                <a:cubicBezTo>
                  <a:pt x="942612" y="1789800"/>
                  <a:pt x="986732" y="1779912"/>
                  <a:pt x="1043410" y="1789358"/>
                </a:cubicBezTo>
                <a:cubicBezTo>
                  <a:pt x="1057841" y="1808598"/>
                  <a:pt x="1077770" y="1824749"/>
                  <a:pt x="1086703" y="1847079"/>
                </a:cubicBezTo>
                <a:cubicBezTo>
                  <a:pt x="1097570" y="1874245"/>
                  <a:pt x="1071876" y="1933661"/>
                  <a:pt x="1101135" y="1933661"/>
                </a:cubicBezTo>
                <a:cubicBezTo>
                  <a:pt x="1131557" y="1933661"/>
                  <a:pt x="1129997" y="1847079"/>
                  <a:pt x="1129997" y="1847079"/>
                </a:cubicBezTo>
                <a:cubicBezTo>
                  <a:pt x="1135880" y="1805903"/>
                  <a:pt x="1141096" y="1712547"/>
                  <a:pt x="1173291" y="1673915"/>
                </a:cubicBezTo>
                <a:cubicBezTo>
                  <a:pt x="1183030" y="1662229"/>
                  <a:pt x="1202154" y="1664295"/>
                  <a:pt x="1216585" y="1659485"/>
                </a:cubicBezTo>
                <a:cubicBezTo>
                  <a:pt x="1430928" y="1745215"/>
                  <a:pt x="1104584" y="1589943"/>
                  <a:pt x="1303172" y="1832648"/>
                </a:cubicBezTo>
                <a:cubicBezTo>
                  <a:pt x="1327732" y="1862664"/>
                  <a:pt x="1380139" y="1842269"/>
                  <a:pt x="1418622" y="1847079"/>
                </a:cubicBezTo>
                <a:cubicBezTo>
                  <a:pt x="1462090" y="1912276"/>
                  <a:pt x="1494598" y="1941406"/>
                  <a:pt x="1433053" y="2049103"/>
                </a:cubicBezTo>
                <a:cubicBezTo>
                  <a:pt x="1421120" y="2069985"/>
                  <a:pt x="1404191" y="2010622"/>
                  <a:pt x="1389760" y="1991382"/>
                </a:cubicBezTo>
                <a:cubicBezTo>
                  <a:pt x="1384288" y="1974967"/>
                  <a:pt x="1359839" y="1894827"/>
                  <a:pt x="1346466" y="1890370"/>
                </a:cubicBezTo>
                <a:cubicBezTo>
                  <a:pt x="1314197" y="1879614"/>
                  <a:pt x="1279120" y="1899990"/>
                  <a:pt x="1245447" y="1904800"/>
                </a:cubicBezTo>
                <a:cubicBezTo>
                  <a:pt x="1226205" y="1933661"/>
                  <a:pt x="1204568" y="1961061"/>
                  <a:pt x="1187722" y="1991382"/>
                </a:cubicBezTo>
                <a:cubicBezTo>
                  <a:pt x="1151295" y="2056947"/>
                  <a:pt x="1186063" y="2127280"/>
                  <a:pt x="1216585" y="2193406"/>
                </a:cubicBezTo>
                <a:cubicBezTo>
                  <a:pt x="1223853" y="2209153"/>
                  <a:pt x="1243936" y="2215435"/>
                  <a:pt x="1259878" y="2222267"/>
                </a:cubicBezTo>
                <a:cubicBezTo>
                  <a:pt x="1278108" y="2230080"/>
                  <a:pt x="1298532" y="2231249"/>
                  <a:pt x="1317603" y="2236697"/>
                </a:cubicBezTo>
                <a:cubicBezTo>
                  <a:pt x="1332230" y="2240876"/>
                  <a:pt x="1346466" y="2246317"/>
                  <a:pt x="1360897" y="2251127"/>
                </a:cubicBezTo>
                <a:cubicBezTo>
                  <a:pt x="1394570" y="2241507"/>
                  <a:pt x="1431302" y="2239273"/>
                  <a:pt x="1461916" y="2222267"/>
                </a:cubicBezTo>
                <a:cubicBezTo>
                  <a:pt x="1477077" y="2213845"/>
                  <a:pt x="1483734" y="2194824"/>
                  <a:pt x="1490778" y="2178976"/>
                </a:cubicBezTo>
                <a:cubicBezTo>
                  <a:pt x="1503134" y="2151176"/>
                  <a:pt x="1510020" y="2121255"/>
                  <a:pt x="1519641" y="2092394"/>
                </a:cubicBezTo>
                <a:cubicBezTo>
                  <a:pt x="1527874" y="2067697"/>
                  <a:pt x="1538955" y="2021798"/>
                  <a:pt x="1562935" y="2005812"/>
                </a:cubicBezTo>
                <a:cubicBezTo>
                  <a:pt x="1579438" y="1994811"/>
                  <a:pt x="1601589" y="1996831"/>
                  <a:pt x="1620660" y="1991382"/>
                </a:cubicBezTo>
                <a:cubicBezTo>
                  <a:pt x="1635286" y="1987203"/>
                  <a:pt x="1649522" y="1981761"/>
                  <a:pt x="1663953" y="1976951"/>
                </a:cubicBezTo>
                <a:cubicBezTo>
                  <a:pt x="1673574" y="1967331"/>
                  <a:pt x="1691847" y="1961662"/>
                  <a:pt x="1692816" y="1948091"/>
                </a:cubicBezTo>
                <a:cubicBezTo>
                  <a:pt x="1694909" y="1918798"/>
                  <a:pt x="1715197" y="1778902"/>
                  <a:pt x="1649522" y="1746067"/>
                </a:cubicBezTo>
                <a:cubicBezTo>
                  <a:pt x="1631782" y="1737198"/>
                  <a:pt x="1611039" y="1736446"/>
                  <a:pt x="1591797" y="1731636"/>
                </a:cubicBezTo>
                <a:cubicBezTo>
                  <a:pt x="1560164" y="1684189"/>
                  <a:pt x="1524543" y="1654582"/>
                  <a:pt x="1591797" y="1587333"/>
                </a:cubicBezTo>
                <a:cubicBezTo>
                  <a:pt x="1605822" y="1573309"/>
                  <a:pt x="1630280" y="1596954"/>
                  <a:pt x="1649522" y="1601764"/>
                </a:cubicBezTo>
                <a:cubicBezTo>
                  <a:pt x="1663953" y="1611384"/>
                  <a:pt x="1675809" y="1634025"/>
                  <a:pt x="1692816" y="1630624"/>
                </a:cubicBezTo>
                <a:cubicBezTo>
                  <a:pt x="1724158" y="1624356"/>
                  <a:pt x="1727216" y="1542952"/>
                  <a:pt x="1736110" y="1529612"/>
                </a:cubicBezTo>
                <a:cubicBezTo>
                  <a:pt x="1745731" y="1515182"/>
                  <a:pt x="1764972" y="1510372"/>
                  <a:pt x="1779403" y="1500752"/>
                </a:cubicBezTo>
                <a:cubicBezTo>
                  <a:pt x="1799415" y="1503253"/>
                  <a:pt x="1912960" y="1499967"/>
                  <a:pt x="1938147" y="1544042"/>
                </a:cubicBezTo>
                <a:cubicBezTo>
                  <a:pt x="1950316" y="1565337"/>
                  <a:pt x="1947768" y="1592143"/>
                  <a:pt x="1952578" y="1616194"/>
                </a:cubicBezTo>
                <a:cubicBezTo>
                  <a:pt x="2092161" y="1511513"/>
                  <a:pt x="1943410" y="1613563"/>
                  <a:pt x="2053597" y="1558473"/>
                </a:cubicBezTo>
                <a:cubicBezTo>
                  <a:pt x="2069110" y="1550717"/>
                  <a:pt x="2081832" y="1538217"/>
                  <a:pt x="2096891" y="1529612"/>
                </a:cubicBezTo>
                <a:cubicBezTo>
                  <a:pt x="2115569" y="1518939"/>
                  <a:pt x="2135374" y="1510372"/>
                  <a:pt x="2154616" y="1500752"/>
                </a:cubicBezTo>
                <a:cubicBezTo>
                  <a:pt x="2149805" y="1476701"/>
                  <a:pt x="2152804" y="1449631"/>
                  <a:pt x="2140184" y="1428600"/>
                </a:cubicBezTo>
                <a:cubicBezTo>
                  <a:pt x="2122683" y="1399434"/>
                  <a:pt x="2086896" y="1384750"/>
                  <a:pt x="2068028" y="1356449"/>
                </a:cubicBezTo>
                <a:lnTo>
                  <a:pt x="2039166" y="1313158"/>
                </a:lnTo>
                <a:cubicBezTo>
                  <a:pt x="2034355" y="1260247"/>
                  <a:pt x="2050537" y="1200867"/>
                  <a:pt x="2024734" y="1154424"/>
                </a:cubicBezTo>
                <a:cubicBezTo>
                  <a:pt x="2014286" y="1135619"/>
                  <a:pt x="1984219" y="1170378"/>
                  <a:pt x="1967009" y="1183285"/>
                </a:cubicBezTo>
                <a:cubicBezTo>
                  <a:pt x="1945240" y="1199611"/>
                  <a:pt x="1931054" y="1224680"/>
                  <a:pt x="1909285" y="1241006"/>
                </a:cubicBezTo>
                <a:cubicBezTo>
                  <a:pt x="1865831" y="1273595"/>
                  <a:pt x="1831368" y="1273905"/>
                  <a:pt x="1779403" y="1284297"/>
                </a:cubicBezTo>
                <a:cubicBezTo>
                  <a:pt x="1745730" y="1274677"/>
                  <a:pt x="1704741" y="1278496"/>
                  <a:pt x="1678385" y="1255436"/>
                </a:cubicBezTo>
                <a:cubicBezTo>
                  <a:pt x="1659926" y="1239286"/>
                  <a:pt x="1666819" y="1207644"/>
                  <a:pt x="1663953" y="1183285"/>
                </a:cubicBezTo>
                <a:cubicBezTo>
                  <a:pt x="1657185" y="1125760"/>
                  <a:pt x="1654332" y="1067842"/>
                  <a:pt x="1649522" y="1010121"/>
                </a:cubicBezTo>
                <a:cubicBezTo>
                  <a:pt x="1615849" y="1014931"/>
                  <a:pt x="1578927" y="1009341"/>
                  <a:pt x="1548503" y="1024552"/>
                </a:cubicBezTo>
                <a:cubicBezTo>
                  <a:pt x="1534898" y="1031354"/>
                  <a:pt x="1540064" y="1053862"/>
                  <a:pt x="1534072" y="1067843"/>
                </a:cubicBezTo>
                <a:cubicBezTo>
                  <a:pt x="1525582" y="1087652"/>
                  <a:pt x="1494465" y="1150739"/>
                  <a:pt x="1476347" y="1168855"/>
                </a:cubicBezTo>
                <a:cubicBezTo>
                  <a:pt x="1464083" y="1181118"/>
                  <a:pt x="1447484" y="1188095"/>
                  <a:pt x="1433053" y="1197715"/>
                </a:cubicBezTo>
                <a:cubicBezTo>
                  <a:pt x="1323297" y="1188569"/>
                  <a:pt x="1245447" y="1237107"/>
                  <a:pt x="1245447" y="1125564"/>
                </a:cubicBezTo>
                <a:cubicBezTo>
                  <a:pt x="1245447" y="1105731"/>
                  <a:pt x="1255068" y="1087083"/>
                  <a:pt x="1259878" y="1067843"/>
                </a:cubicBezTo>
                <a:cubicBezTo>
                  <a:pt x="1255068" y="1053413"/>
                  <a:pt x="1256203" y="1035308"/>
                  <a:pt x="1245447" y="1024552"/>
                </a:cubicBezTo>
                <a:cubicBezTo>
                  <a:pt x="1208605" y="987712"/>
                  <a:pt x="1125443" y="1032037"/>
                  <a:pt x="1101135" y="1038982"/>
                </a:cubicBezTo>
                <a:cubicBezTo>
                  <a:pt x="1081893" y="1034172"/>
                  <a:pt x="1048629" y="1043687"/>
                  <a:pt x="1043410" y="1024552"/>
                </a:cubicBezTo>
                <a:cubicBezTo>
                  <a:pt x="1043350" y="1024330"/>
                  <a:pt x="1084154" y="816385"/>
                  <a:pt x="1028978" y="793667"/>
                </a:cubicBezTo>
                <a:cubicBezTo>
                  <a:pt x="962108" y="766134"/>
                  <a:pt x="884666" y="784047"/>
                  <a:pt x="812510" y="779237"/>
                </a:cubicBezTo>
                <a:cubicBezTo>
                  <a:pt x="778459" y="767887"/>
                  <a:pt x="760162" y="768958"/>
                  <a:pt x="740353" y="735946"/>
                </a:cubicBezTo>
                <a:cubicBezTo>
                  <a:pt x="732527" y="722903"/>
                  <a:pt x="730732" y="707085"/>
                  <a:pt x="725922" y="692655"/>
                </a:cubicBezTo>
                <a:cubicBezTo>
                  <a:pt x="735543" y="683035"/>
                  <a:pt x="743118" y="670794"/>
                  <a:pt x="754785" y="663794"/>
                </a:cubicBezTo>
                <a:cubicBezTo>
                  <a:pt x="767829" y="655968"/>
                  <a:pt x="789640" y="662020"/>
                  <a:pt x="798078" y="649364"/>
                </a:cubicBezTo>
                <a:cubicBezTo>
                  <a:pt x="859111" y="557820"/>
                  <a:pt x="762190" y="587744"/>
                  <a:pt x="855803" y="562782"/>
                </a:cubicBezTo>
                <a:cubicBezTo>
                  <a:pt x="913296" y="547452"/>
                  <a:pt x="1028978" y="519491"/>
                  <a:pt x="1028978" y="519491"/>
                </a:cubicBezTo>
                <a:cubicBezTo>
                  <a:pt x="1043409" y="509871"/>
                  <a:pt x="1063667" y="505689"/>
                  <a:pt x="1072272" y="490631"/>
                </a:cubicBezTo>
                <a:cubicBezTo>
                  <a:pt x="1084441" y="469336"/>
                  <a:pt x="1080754" y="442274"/>
                  <a:pt x="1086703" y="418479"/>
                </a:cubicBezTo>
                <a:cubicBezTo>
                  <a:pt x="1090393" y="403722"/>
                  <a:pt x="1096324" y="389618"/>
                  <a:pt x="1101135" y="375188"/>
                </a:cubicBezTo>
                <a:cubicBezTo>
                  <a:pt x="1096324" y="355948"/>
                  <a:pt x="1094516" y="335696"/>
                  <a:pt x="1086703" y="317467"/>
                </a:cubicBezTo>
                <a:cubicBezTo>
                  <a:pt x="1079871" y="301526"/>
                  <a:pt x="1059281" y="291459"/>
                  <a:pt x="1057841" y="274176"/>
                </a:cubicBezTo>
                <a:cubicBezTo>
                  <a:pt x="1051397" y="196848"/>
                  <a:pt x="1066374" y="161996"/>
                  <a:pt x="1086703" y="101012"/>
                </a:cubicBezTo>
                <a:cubicBezTo>
                  <a:pt x="1069604" y="15520"/>
                  <a:pt x="1089615" y="46204"/>
                  <a:pt x="104341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2128628" y="1782118"/>
            <a:ext cx="620503" cy="60611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2875873" y="2543771"/>
            <a:ext cx="266084" cy="21647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24450" y="1774922"/>
            <a:ext cx="489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U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1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7152" y="23954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U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Maximum Energy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52413" y="1328738"/>
            <a:ext cx="8891587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The maximum energy in an accelerator is determined by either the age of</a:t>
            </a:r>
          </a:p>
          <a:p>
            <a:r>
              <a:rPr lang="en-US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the accelerator compared with the acceleration time or the size of the</a:t>
            </a:r>
          </a:p>
          <a:p>
            <a:r>
              <a:rPr lang="en-US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system compared with the diffusion length D(E)/u. The hardest condition</a:t>
            </a:r>
          </a:p>
          <a:p>
            <a:r>
              <a:rPr lang="en-US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is the one that dominates.</a:t>
            </a:r>
          </a:p>
          <a:p>
            <a:endParaRPr lang="en-US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r>
              <a:rPr lang="en-US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Using the diffusion coefficient in the ISM derived from the B/C ratio:</a:t>
            </a:r>
          </a:p>
          <a:p>
            <a:endParaRPr lang="en-US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r>
              <a:rPr lang="en-US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and the velocity of a SNR shock as u=5000 km/s one sees that:</a:t>
            </a:r>
          </a:p>
          <a:p>
            <a:endParaRPr lang="en-US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endParaRPr lang="en-US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  <a:p>
            <a:r>
              <a:rPr lang="en-US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Too long for any useful acceleration </a:t>
            </a:r>
            <a:r>
              <a:rPr lang="en-US">
                <a:latin typeface="Arial Rounded MT Bold" pitchFamily="26" charset="0"/>
                <a:ea typeface="Arial Rounded MT Bold" pitchFamily="26" charset="0"/>
                <a:cs typeface="Arial Rounded MT Bold" pitchFamily="26" charset="0"/>
                <a:sym typeface="Wingdings" pitchFamily="26" charset="2"/>
              </a:rPr>
              <a:t> </a:t>
            </a:r>
            <a:r>
              <a:rPr lang="en-US" b="1">
                <a:solidFill>
                  <a:srgbClr val="FF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  <a:sym typeface="Wingdings" pitchFamily="26" charset="2"/>
              </a:rPr>
              <a:t>NEED FOR ADDITIONAL TURBULENCE</a:t>
            </a:r>
            <a:endParaRPr lang="en-US" b="1">
              <a:solidFill>
                <a:srgbClr val="FF0000"/>
              </a:solidFill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</p:txBody>
      </p:sp>
      <p:pic>
        <p:nvPicPr>
          <p:cNvPr id="21508" name="Picture 4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0925" y="3068638"/>
            <a:ext cx="475932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738" y="4324350"/>
            <a:ext cx="7543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693738" y="5744308"/>
            <a:ext cx="78903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Georgia" pitchFamily="26" charset="0"/>
              </a:rPr>
              <a:t>SECOND NEED FOR NON-LINEAR TREATMENT</a:t>
            </a:r>
          </a:p>
          <a:p>
            <a:endParaRPr lang="en-US" sz="2400" dirty="0">
              <a:latin typeface="Calibri" pitchFamily="2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87325" y="207250"/>
            <a:ext cx="8643938" cy="731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BASIC </a:t>
            </a:r>
            <a:r>
              <a:rPr lang="en-US" sz="4000" b="1" dirty="0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PREDICTIONS OF THE </a:t>
            </a:r>
            <a:br>
              <a:rPr lang="en-US" sz="4000" b="1" dirty="0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</a:br>
            <a:r>
              <a:rPr lang="en-US" sz="4000" b="1" dirty="0" smtClean="0"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NON LINEAR THEORY OF DSA</a:t>
            </a:r>
            <a:endParaRPr lang="en-US" sz="4000" b="1" dirty="0" smtClean="0">
              <a:latin typeface="Arial Rounded MT Bold" pitchFamily="26" charset="0"/>
              <a:ea typeface="Arial Rounded MT Bold" pitchFamily="26" charset="0"/>
              <a:cs typeface="Arial Rounded MT Bold" pitchFamily="26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36588" y="1779588"/>
            <a:ext cx="4116387" cy="1473200"/>
          </a:xfrm>
          <a:custGeom>
            <a:avLst/>
            <a:gdLst>
              <a:gd name="connsiteX0" fmla="*/ 0 w 4116716"/>
              <a:gd name="connsiteY0" fmla="*/ 0 h 1474525"/>
              <a:gd name="connsiteX1" fmla="*/ 335760 w 4116716"/>
              <a:gd name="connsiteY1" fmla="*/ 14600 h 1474525"/>
              <a:gd name="connsiteX2" fmla="*/ 627726 w 4116716"/>
              <a:gd name="connsiteY2" fmla="*/ 58397 h 1474525"/>
              <a:gd name="connsiteX3" fmla="*/ 963487 w 4116716"/>
              <a:gd name="connsiteY3" fmla="*/ 145993 h 1474525"/>
              <a:gd name="connsiteX4" fmla="*/ 1328444 w 4116716"/>
              <a:gd name="connsiteY4" fmla="*/ 248188 h 1474525"/>
              <a:gd name="connsiteX5" fmla="*/ 1547418 w 4116716"/>
              <a:gd name="connsiteY5" fmla="*/ 364982 h 1474525"/>
              <a:gd name="connsiteX6" fmla="*/ 1766392 w 4116716"/>
              <a:gd name="connsiteY6" fmla="*/ 467177 h 1474525"/>
              <a:gd name="connsiteX7" fmla="*/ 1999965 w 4116716"/>
              <a:gd name="connsiteY7" fmla="*/ 627768 h 1474525"/>
              <a:gd name="connsiteX8" fmla="*/ 2175144 w 4116716"/>
              <a:gd name="connsiteY8" fmla="*/ 729963 h 1474525"/>
              <a:gd name="connsiteX9" fmla="*/ 2394118 w 4116716"/>
              <a:gd name="connsiteY9" fmla="*/ 788360 h 1474525"/>
              <a:gd name="connsiteX10" fmla="*/ 2598494 w 4116716"/>
              <a:gd name="connsiteY10" fmla="*/ 832158 h 1474525"/>
              <a:gd name="connsiteX11" fmla="*/ 2613093 w 4116716"/>
              <a:gd name="connsiteY11" fmla="*/ 1240937 h 1474525"/>
              <a:gd name="connsiteX12" fmla="*/ 2613093 w 4116716"/>
              <a:gd name="connsiteY12" fmla="*/ 1474525 h 1474525"/>
              <a:gd name="connsiteX13" fmla="*/ 4116716 w 4116716"/>
              <a:gd name="connsiteY13" fmla="*/ 1445327 h 147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716" h="1474525">
                <a:moveTo>
                  <a:pt x="0" y="0"/>
                </a:moveTo>
                <a:lnTo>
                  <a:pt x="335760" y="14600"/>
                </a:lnTo>
                <a:lnTo>
                  <a:pt x="627726" y="58397"/>
                </a:lnTo>
                <a:lnTo>
                  <a:pt x="963487" y="145993"/>
                </a:lnTo>
                <a:lnTo>
                  <a:pt x="1328444" y="248188"/>
                </a:lnTo>
                <a:lnTo>
                  <a:pt x="1547418" y="364982"/>
                </a:lnTo>
                <a:lnTo>
                  <a:pt x="1766392" y="467177"/>
                </a:lnTo>
                <a:lnTo>
                  <a:pt x="1999965" y="627768"/>
                </a:lnTo>
                <a:lnTo>
                  <a:pt x="2175144" y="729963"/>
                </a:lnTo>
                <a:lnTo>
                  <a:pt x="2394118" y="788360"/>
                </a:lnTo>
                <a:lnTo>
                  <a:pt x="2598494" y="832158"/>
                </a:lnTo>
                <a:lnTo>
                  <a:pt x="2613093" y="1240937"/>
                </a:lnTo>
                <a:lnTo>
                  <a:pt x="2613093" y="1474525"/>
                </a:lnTo>
                <a:lnTo>
                  <a:pt x="4116716" y="1445327"/>
                </a:lnTo>
              </a:path>
            </a:pathLst>
          </a:custGeom>
          <a:ln w="381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580" name="TextBox 12"/>
          <p:cNvSpPr txBox="1">
            <a:spLocks noChangeArrowheads="1"/>
          </p:cNvSpPr>
          <p:nvPr/>
        </p:nvSpPr>
        <p:spPr bwMode="auto">
          <a:xfrm>
            <a:off x="1323975" y="1225550"/>
            <a:ext cx="1339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VELOCITY</a:t>
            </a:r>
          </a:p>
          <a:p>
            <a:r>
              <a:rPr lang="en-US">
                <a:solidFill>
                  <a:srgbClr val="800000"/>
                </a:solidFill>
                <a:latin typeface="Arial Rounded MT Bold" pitchFamily="26" charset="0"/>
                <a:ea typeface="Arial Rounded MT Bold" pitchFamily="26" charset="0"/>
                <a:cs typeface="Arial Rounded MT Bold" pitchFamily="26" charset="0"/>
              </a:rPr>
              <a:t>PROFILE</a:t>
            </a:r>
          </a:p>
        </p:txBody>
      </p:sp>
      <p:sp>
        <p:nvSpPr>
          <p:cNvPr id="5" name="Oval 4"/>
          <p:cNvSpPr/>
          <p:nvPr/>
        </p:nvSpPr>
        <p:spPr>
          <a:xfrm>
            <a:off x="2663825" y="2843213"/>
            <a:ext cx="395288" cy="369887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Arial Rounded MT Bold"/>
              <a:cs typeface="Arial Rounded MT Bold"/>
            </a:endParaRP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2746375" y="28416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Eurostile" pitchFamily="26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568700" y="2843213"/>
            <a:ext cx="395288" cy="369887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Arial Rounded MT Bold"/>
              <a:cs typeface="Arial Rounded MT Bold"/>
            </a:endParaRP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3651250" y="284162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Eurostile" pitchFamily="26" charset="0"/>
              </a:rPr>
              <a:t>2</a:t>
            </a:r>
          </a:p>
        </p:txBody>
      </p:sp>
      <p:sp>
        <p:nvSpPr>
          <p:cNvPr id="9" name="Freeform 8"/>
          <p:cNvSpPr/>
          <p:nvPr/>
        </p:nvSpPr>
        <p:spPr>
          <a:xfrm>
            <a:off x="1724025" y="2154238"/>
            <a:ext cx="2819400" cy="1374775"/>
          </a:xfrm>
          <a:custGeom>
            <a:avLst/>
            <a:gdLst>
              <a:gd name="connsiteX0" fmla="*/ 0 w 2818746"/>
              <a:gd name="connsiteY0" fmla="*/ 919754 h 1374799"/>
              <a:gd name="connsiteX1" fmla="*/ 29196 w 2818746"/>
              <a:gd name="connsiteY1" fmla="*/ 715364 h 1374799"/>
              <a:gd name="connsiteX2" fmla="*/ 72991 w 2818746"/>
              <a:gd name="connsiteY2" fmla="*/ 642368 h 1374799"/>
              <a:gd name="connsiteX3" fmla="*/ 131384 w 2818746"/>
              <a:gd name="connsiteY3" fmla="*/ 569371 h 1374799"/>
              <a:gd name="connsiteX4" fmla="*/ 291965 w 2818746"/>
              <a:gd name="connsiteY4" fmla="*/ 481776 h 1374799"/>
              <a:gd name="connsiteX5" fmla="*/ 540136 w 2818746"/>
              <a:gd name="connsiteY5" fmla="*/ 510974 h 1374799"/>
              <a:gd name="connsiteX6" fmla="*/ 583931 w 2818746"/>
              <a:gd name="connsiteY6" fmla="*/ 540173 h 1374799"/>
              <a:gd name="connsiteX7" fmla="*/ 613128 w 2818746"/>
              <a:gd name="connsiteY7" fmla="*/ 583971 h 1374799"/>
              <a:gd name="connsiteX8" fmla="*/ 671521 w 2818746"/>
              <a:gd name="connsiteY8" fmla="*/ 715364 h 1374799"/>
              <a:gd name="connsiteX9" fmla="*/ 686119 w 2818746"/>
              <a:gd name="connsiteY9" fmla="*/ 846757 h 1374799"/>
              <a:gd name="connsiteX10" fmla="*/ 700717 w 2818746"/>
              <a:gd name="connsiteY10" fmla="*/ 905154 h 1374799"/>
              <a:gd name="connsiteX11" fmla="*/ 642324 w 2818746"/>
              <a:gd name="connsiteY11" fmla="*/ 934353 h 1374799"/>
              <a:gd name="connsiteX12" fmla="*/ 613128 w 2818746"/>
              <a:gd name="connsiteY12" fmla="*/ 832158 h 1374799"/>
              <a:gd name="connsiteX13" fmla="*/ 700717 w 2818746"/>
              <a:gd name="connsiteY13" fmla="*/ 846757 h 1374799"/>
              <a:gd name="connsiteX14" fmla="*/ 729914 w 2818746"/>
              <a:gd name="connsiteY14" fmla="*/ 890555 h 1374799"/>
              <a:gd name="connsiteX15" fmla="*/ 1109469 w 2818746"/>
              <a:gd name="connsiteY15" fmla="*/ 1036548 h 1374799"/>
              <a:gd name="connsiteX16" fmla="*/ 1153264 w 2818746"/>
              <a:gd name="connsiteY16" fmla="*/ 1065746 h 1374799"/>
              <a:gd name="connsiteX17" fmla="*/ 1197059 w 2818746"/>
              <a:gd name="connsiteY17" fmla="*/ 1080345 h 1374799"/>
              <a:gd name="connsiteX18" fmla="*/ 1138666 w 2818746"/>
              <a:gd name="connsiteY18" fmla="*/ 1138742 h 1374799"/>
              <a:gd name="connsiteX19" fmla="*/ 1065674 w 2818746"/>
              <a:gd name="connsiteY19" fmla="*/ 1197139 h 1374799"/>
              <a:gd name="connsiteX20" fmla="*/ 1021880 w 2818746"/>
              <a:gd name="connsiteY20" fmla="*/ 1138742 h 1374799"/>
              <a:gd name="connsiteX21" fmla="*/ 1124068 w 2818746"/>
              <a:gd name="connsiteY21" fmla="*/ 1094945 h 1374799"/>
              <a:gd name="connsiteX22" fmla="*/ 1167862 w 2818746"/>
              <a:gd name="connsiteY22" fmla="*/ 1109544 h 1374799"/>
              <a:gd name="connsiteX23" fmla="*/ 1240854 w 2818746"/>
              <a:gd name="connsiteY23" fmla="*/ 1021948 h 1374799"/>
              <a:gd name="connsiteX24" fmla="*/ 1328443 w 2818746"/>
              <a:gd name="connsiteY24" fmla="*/ 948952 h 1374799"/>
              <a:gd name="connsiteX25" fmla="*/ 1416033 w 2818746"/>
              <a:gd name="connsiteY25" fmla="*/ 1080345 h 1374799"/>
              <a:gd name="connsiteX26" fmla="*/ 1445230 w 2818746"/>
              <a:gd name="connsiteY26" fmla="*/ 1255536 h 1374799"/>
              <a:gd name="connsiteX27" fmla="*/ 1474426 w 2818746"/>
              <a:gd name="connsiteY27" fmla="*/ 1343132 h 1374799"/>
              <a:gd name="connsiteX28" fmla="*/ 1547418 w 2818746"/>
              <a:gd name="connsiteY28" fmla="*/ 1372330 h 1374799"/>
              <a:gd name="connsiteX29" fmla="*/ 1780990 w 2818746"/>
              <a:gd name="connsiteY29" fmla="*/ 1357731 h 1374799"/>
              <a:gd name="connsiteX30" fmla="*/ 1985366 w 2818746"/>
              <a:gd name="connsiteY30" fmla="*/ 1328533 h 1374799"/>
              <a:gd name="connsiteX31" fmla="*/ 2175144 w 2818746"/>
              <a:gd name="connsiteY31" fmla="*/ 1357731 h 1374799"/>
              <a:gd name="connsiteX32" fmla="*/ 2248135 w 2818746"/>
              <a:gd name="connsiteY32" fmla="*/ 1372330 h 1374799"/>
              <a:gd name="connsiteX33" fmla="*/ 2321127 w 2818746"/>
              <a:gd name="connsiteY33" fmla="*/ 1343132 h 1374799"/>
              <a:gd name="connsiteX34" fmla="*/ 2291930 w 2818746"/>
              <a:gd name="connsiteY34" fmla="*/ 1065746 h 1374799"/>
              <a:gd name="connsiteX35" fmla="*/ 2233537 w 2818746"/>
              <a:gd name="connsiteY35" fmla="*/ 934353 h 1374799"/>
              <a:gd name="connsiteX36" fmla="*/ 2131349 w 2818746"/>
              <a:gd name="connsiteY36" fmla="*/ 802959 h 1374799"/>
              <a:gd name="connsiteX37" fmla="*/ 1999965 w 2818746"/>
              <a:gd name="connsiteY37" fmla="*/ 715364 h 1374799"/>
              <a:gd name="connsiteX38" fmla="*/ 1897777 w 2818746"/>
              <a:gd name="connsiteY38" fmla="*/ 700765 h 1374799"/>
              <a:gd name="connsiteX39" fmla="*/ 1824785 w 2818746"/>
              <a:gd name="connsiteY39" fmla="*/ 656967 h 1374799"/>
              <a:gd name="connsiteX40" fmla="*/ 1722597 w 2818746"/>
              <a:gd name="connsiteY40" fmla="*/ 613169 h 1374799"/>
              <a:gd name="connsiteX41" fmla="*/ 1591213 w 2818746"/>
              <a:gd name="connsiteY41" fmla="*/ 510974 h 1374799"/>
              <a:gd name="connsiteX42" fmla="*/ 1562016 w 2818746"/>
              <a:gd name="connsiteY42" fmla="*/ 452577 h 1374799"/>
              <a:gd name="connsiteX43" fmla="*/ 1503623 w 2818746"/>
              <a:gd name="connsiteY43" fmla="*/ 350383 h 1374799"/>
              <a:gd name="connsiteX44" fmla="*/ 1489025 w 2818746"/>
              <a:gd name="connsiteY44" fmla="*/ 306585 h 1374799"/>
              <a:gd name="connsiteX45" fmla="*/ 1503623 w 2818746"/>
              <a:gd name="connsiteY45" fmla="*/ 175192 h 1374799"/>
              <a:gd name="connsiteX46" fmla="*/ 1664204 w 2818746"/>
              <a:gd name="connsiteY46" fmla="*/ 102195 h 1374799"/>
              <a:gd name="connsiteX47" fmla="*/ 1722597 w 2818746"/>
              <a:gd name="connsiteY47" fmla="*/ 87596 h 1374799"/>
              <a:gd name="connsiteX48" fmla="*/ 1780990 w 2818746"/>
              <a:gd name="connsiteY48" fmla="*/ 102195 h 1374799"/>
              <a:gd name="connsiteX49" fmla="*/ 1897777 w 2818746"/>
              <a:gd name="connsiteY49" fmla="*/ 175192 h 1374799"/>
              <a:gd name="connsiteX50" fmla="*/ 2029161 w 2818746"/>
              <a:gd name="connsiteY50" fmla="*/ 131394 h 1374799"/>
              <a:gd name="connsiteX51" fmla="*/ 2160546 w 2818746"/>
              <a:gd name="connsiteY51" fmla="*/ 14600 h 1374799"/>
              <a:gd name="connsiteX52" fmla="*/ 2218939 w 2818746"/>
              <a:gd name="connsiteY52" fmla="*/ 0 h 1374799"/>
              <a:gd name="connsiteX53" fmla="*/ 2233537 w 2818746"/>
              <a:gd name="connsiteY53" fmla="*/ 131394 h 1374799"/>
              <a:gd name="connsiteX54" fmla="*/ 2248135 w 2818746"/>
              <a:gd name="connsiteY54" fmla="*/ 189791 h 1374799"/>
              <a:gd name="connsiteX55" fmla="*/ 2291930 w 2818746"/>
              <a:gd name="connsiteY55" fmla="*/ 218989 h 1374799"/>
              <a:gd name="connsiteX56" fmla="*/ 2452511 w 2818746"/>
              <a:gd name="connsiteY56" fmla="*/ 160592 h 1374799"/>
              <a:gd name="connsiteX57" fmla="*/ 2583896 w 2818746"/>
              <a:gd name="connsiteY57" fmla="*/ 72997 h 1374799"/>
              <a:gd name="connsiteX58" fmla="*/ 2671486 w 2818746"/>
              <a:gd name="connsiteY58" fmla="*/ 29199 h 1374799"/>
              <a:gd name="connsiteX59" fmla="*/ 2700682 w 2818746"/>
              <a:gd name="connsiteY59" fmla="*/ 102195 h 1374799"/>
              <a:gd name="connsiteX60" fmla="*/ 2744477 w 2818746"/>
              <a:gd name="connsiteY60" fmla="*/ 291986 h 1374799"/>
              <a:gd name="connsiteX61" fmla="*/ 2802870 w 2818746"/>
              <a:gd name="connsiteY61" fmla="*/ 321184 h 1374799"/>
              <a:gd name="connsiteX62" fmla="*/ 2817468 w 2818746"/>
              <a:gd name="connsiteY62" fmla="*/ 364982 h 1374799"/>
              <a:gd name="connsiteX63" fmla="*/ 2744477 w 2818746"/>
              <a:gd name="connsiteY63" fmla="*/ 569371 h 1374799"/>
              <a:gd name="connsiteX64" fmla="*/ 2656887 w 2818746"/>
              <a:gd name="connsiteY64" fmla="*/ 627768 h 1374799"/>
              <a:gd name="connsiteX65" fmla="*/ 2554699 w 2818746"/>
              <a:gd name="connsiteY65" fmla="*/ 598570 h 1374799"/>
              <a:gd name="connsiteX66" fmla="*/ 2364922 w 2818746"/>
              <a:gd name="connsiteY66" fmla="*/ 627768 h 1374799"/>
              <a:gd name="connsiteX67" fmla="*/ 2233537 w 2818746"/>
              <a:gd name="connsiteY67" fmla="*/ 613169 h 1374799"/>
              <a:gd name="connsiteX68" fmla="*/ 2204341 w 2818746"/>
              <a:gd name="connsiteY68" fmla="*/ 554772 h 1374799"/>
              <a:gd name="connsiteX69" fmla="*/ 1985366 w 2818746"/>
              <a:gd name="connsiteY69" fmla="*/ 467177 h 1374799"/>
              <a:gd name="connsiteX70" fmla="*/ 1926973 w 2818746"/>
              <a:gd name="connsiteY70" fmla="*/ 437978 h 1374799"/>
              <a:gd name="connsiteX71" fmla="*/ 1883178 w 2818746"/>
              <a:gd name="connsiteY71" fmla="*/ 423379 h 1374799"/>
              <a:gd name="connsiteX72" fmla="*/ 1780990 w 2818746"/>
              <a:gd name="connsiteY72" fmla="*/ 379581 h 1374799"/>
              <a:gd name="connsiteX73" fmla="*/ 1605811 w 2818746"/>
              <a:gd name="connsiteY73" fmla="*/ 481776 h 1374799"/>
              <a:gd name="connsiteX74" fmla="*/ 1532819 w 2818746"/>
              <a:gd name="connsiteY74" fmla="*/ 525574 h 1374799"/>
              <a:gd name="connsiteX75" fmla="*/ 1489025 w 2818746"/>
              <a:gd name="connsiteY75" fmla="*/ 569371 h 1374799"/>
              <a:gd name="connsiteX76" fmla="*/ 1430631 w 2818746"/>
              <a:gd name="connsiteY76" fmla="*/ 613169 h 1374799"/>
              <a:gd name="connsiteX77" fmla="*/ 1343042 w 2818746"/>
              <a:gd name="connsiteY77" fmla="*/ 583971 h 1374799"/>
              <a:gd name="connsiteX78" fmla="*/ 1299247 w 2818746"/>
              <a:gd name="connsiteY78" fmla="*/ 540173 h 1374799"/>
              <a:gd name="connsiteX79" fmla="*/ 1197059 w 2818746"/>
              <a:gd name="connsiteY79" fmla="*/ 437978 h 1374799"/>
              <a:gd name="connsiteX80" fmla="*/ 1167862 w 2818746"/>
              <a:gd name="connsiteY80" fmla="*/ 321184 h 1374799"/>
              <a:gd name="connsiteX81" fmla="*/ 890495 w 2818746"/>
              <a:gd name="connsiteY81" fmla="*/ 233589 h 1374799"/>
              <a:gd name="connsiteX82" fmla="*/ 569333 w 2818746"/>
              <a:gd name="connsiteY82" fmla="*/ 350383 h 1374799"/>
              <a:gd name="connsiteX83" fmla="*/ 540136 w 2818746"/>
              <a:gd name="connsiteY83" fmla="*/ 394180 h 1374799"/>
              <a:gd name="connsiteX84" fmla="*/ 525538 w 2818746"/>
              <a:gd name="connsiteY84" fmla="*/ 437978 h 1374799"/>
              <a:gd name="connsiteX85" fmla="*/ 481743 w 2818746"/>
              <a:gd name="connsiteY85" fmla="*/ 744562 h 1374799"/>
              <a:gd name="connsiteX86" fmla="*/ 335760 w 2818746"/>
              <a:gd name="connsiteY86" fmla="*/ 817559 h 1374799"/>
              <a:gd name="connsiteX87" fmla="*/ 321162 w 2818746"/>
              <a:gd name="connsiteY87" fmla="*/ 846757 h 137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818746" h="1374799">
                <a:moveTo>
                  <a:pt x="0" y="919754"/>
                </a:moveTo>
                <a:cubicBezTo>
                  <a:pt x="9732" y="851624"/>
                  <a:pt x="11683" y="781920"/>
                  <a:pt x="29196" y="715364"/>
                </a:cubicBezTo>
                <a:cubicBezTo>
                  <a:pt x="36417" y="687923"/>
                  <a:pt x="56720" y="665614"/>
                  <a:pt x="72991" y="642368"/>
                </a:cubicBezTo>
                <a:cubicBezTo>
                  <a:pt x="90859" y="616840"/>
                  <a:pt x="108096" y="590073"/>
                  <a:pt x="131384" y="569371"/>
                </a:cubicBezTo>
                <a:cubicBezTo>
                  <a:pt x="157346" y="546292"/>
                  <a:pt x="265304" y="495108"/>
                  <a:pt x="291965" y="481776"/>
                </a:cubicBezTo>
                <a:cubicBezTo>
                  <a:pt x="374689" y="491509"/>
                  <a:pt x="458459" y="494638"/>
                  <a:pt x="540136" y="510974"/>
                </a:cubicBezTo>
                <a:cubicBezTo>
                  <a:pt x="557341" y="514415"/>
                  <a:pt x="571525" y="527766"/>
                  <a:pt x="583931" y="540173"/>
                </a:cubicBezTo>
                <a:cubicBezTo>
                  <a:pt x="596337" y="552580"/>
                  <a:pt x="604423" y="568737"/>
                  <a:pt x="613128" y="583971"/>
                </a:cubicBezTo>
                <a:cubicBezTo>
                  <a:pt x="640402" y="631704"/>
                  <a:pt x="650668" y="663229"/>
                  <a:pt x="671521" y="715364"/>
                </a:cubicBezTo>
                <a:cubicBezTo>
                  <a:pt x="676387" y="759162"/>
                  <a:pt x="679419" y="803202"/>
                  <a:pt x="686119" y="846757"/>
                </a:cubicBezTo>
                <a:cubicBezTo>
                  <a:pt x="689170" y="866588"/>
                  <a:pt x="709690" y="887207"/>
                  <a:pt x="700717" y="905154"/>
                </a:cubicBezTo>
                <a:cubicBezTo>
                  <a:pt x="690985" y="924619"/>
                  <a:pt x="661788" y="924620"/>
                  <a:pt x="642324" y="934353"/>
                </a:cubicBezTo>
                <a:cubicBezTo>
                  <a:pt x="615370" y="925368"/>
                  <a:pt x="509581" y="906125"/>
                  <a:pt x="613128" y="832158"/>
                </a:cubicBezTo>
                <a:cubicBezTo>
                  <a:pt x="637213" y="814953"/>
                  <a:pt x="671521" y="841891"/>
                  <a:pt x="700717" y="846757"/>
                </a:cubicBezTo>
                <a:cubicBezTo>
                  <a:pt x="710449" y="861356"/>
                  <a:pt x="720494" y="875752"/>
                  <a:pt x="729914" y="890555"/>
                </a:cubicBezTo>
                <a:cubicBezTo>
                  <a:pt x="859773" y="1094633"/>
                  <a:pt x="751689" y="1002471"/>
                  <a:pt x="1109469" y="1036548"/>
                </a:cubicBezTo>
                <a:cubicBezTo>
                  <a:pt x="1124067" y="1046281"/>
                  <a:pt x="1137571" y="1057899"/>
                  <a:pt x="1153264" y="1065746"/>
                </a:cubicBezTo>
                <a:cubicBezTo>
                  <a:pt x="1167027" y="1072628"/>
                  <a:pt x="1200077" y="1065256"/>
                  <a:pt x="1197059" y="1080345"/>
                </a:cubicBezTo>
                <a:cubicBezTo>
                  <a:pt x="1191661" y="1107338"/>
                  <a:pt x="1156580" y="1117841"/>
                  <a:pt x="1138666" y="1138742"/>
                </a:cubicBezTo>
                <a:cubicBezTo>
                  <a:pt x="1085841" y="1200375"/>
                  <a:pt x="1139351" y="1172579"/>
                  <a:pt x="1065674" y="1197139"/>
                </a:cubicBezTo>
                <a:cubicBezTo>
                  <a:pt x="1051076" y="1177673"/>
                  <a:pt x="1021880" y="1163073"/>
                  <a:pt x="1021880" y="1138742"/>
                </a:cubicBezTo>
                <a:cubicBezTo>
                  <a:pt x="1021880" y="1113537"/>
                  <a:pt x="1117824" y="1096506"/>
                  <a:pt x="1124068" y="1094945"/>
                </a:cubicBezTo>
                <a:cubicBezTo>
                  <a:pt x="1138666" y="1099811"/>
                  <a:pt x="1153264" y="1114410"/>
                  <a:pt x="1167862" y="1109544"/>
                </a:cubicBezTo>
                <a:cubicBezTo>
                  <a:pt x="1197388" y="1099701"/>
                  <a:pt x="1222875" y="1043524"/>
                  <a:pt x="1240854" y="1021948"/>
                </a:cubicBezTo>
                <a:cubicBezTo>
                  <a:pt x="1275978" y="979797"/>
                  <a:pt x="1285383" y="977661"/>
                  <a:pt x="1328443" y="948952"/>
                </a:cubicBezTo>
                <a:cubicBezTo>
                  <a:pt x="1384664" y="1005175"/>
                  <a:pt x="1396323" y="1001500"/>
                  <a:pt x="1416033" y="1080345"/>
                </a:cubicBezTo>
                <a:cubicBezTo>
                  <a:pt x="1478703" y="1331046"/>
                  <a:pt x="1391748" y="1059423"/>
                  <a:pt x="1445230" y="1255536"/>
                </a:cubicBezTo>
                <a:cubicBezTo>
                  <a:pt x="1453328" y="1285229"/>
                  <a:pt x="1445850" y="1331701"/>
                  <a:pt x="1474426" y="1343132"/>
                </a:cubicBezTo>
                <a:lnTo>
                  <a:pt x="1547418" y="1372330"/>
                </a:lnTo>
                <a:cubicBezTo>
                  <a:pt x="1625275" y="1367464"/>
                  <a:pt x="1703368" y="1365494"/>
                  <a:pt x="1780990" y="1357731"/>
                </a:cubicBezTo>
                <a:cubicBezTo>
                  <a:pt x="1849465" y="1350883"/>
                  <a:pt x="1985366" y="1328533"/>
                  <a:pt x="1985366" y="1328533"/>
                </a:cubicBezTo>
                <a:lnTo>
                  <a:pt x="2175144" y="1357731"/>
                </a:lnTo>
                <a:cubicBezTo>
                  <a:pt x="2199619" y="1361810"/>
                  <a:pt x="2223446" y="1374799"/>
                  <a:pt x="2248135" y="1372330"/>
                </a:cubicBezTo>
                <a:cubicBezTo>
                  <a:pt x="2274210" y="1369722"/>
                  <a:pt x="2296796" y="1352865"/>
                  <a:pt x="2321127" y="1343132"/>
                </a:cubicBezTo>
                <a:cubicBezTo>
                  <a:pt x="2311395" y="1250670"/>
                  <a:pt x="2311409" y="1156655"/>
                  <a:pt x="2291930" y="1065746"/>
                </a:cubicBezTo>
                <a:cubicBezTo>
                  <a:pt x="2281888" y="1018882"/>
                  <a:pt x="2254970" y="977222"/>
                  <a:pt x="2233537" y="934353"/>
                </a:cubicBezTo>
                <a:cubicBezTo>
                  <a:pt x="2201055" y="869385"/>
                  <a:pt x="2185091" y="850733"/>
                  <a:pt x="2131349" y="802959"/>
                </a:cubicBezTo>
                <a:cubicBezTo>
                  <a:pt x="2099902" y="775004"/>
                  <a:pt x="2045343" y="727741"/>
                  <a:pt x="1999965" y="715364"/>
                </a:cubicBezTo>
                <a:cubicBezTo>
                  <a:pt x="1966769" y="706310"/>
                  <a:pt x="1931840" y="705631"/>
                  <a:pt x="1897777" y="700765"/>
                </a:cubicBezTo>
                <a:cubicBezTo>
                  <a:pt x="1873446" y="686166"/>
                  <a:pt x="1850164" y="669657"/>
                  <a:pt x="1824785" y="656967"/>
                </a:cubicBezTo>
                <a:cubicBezTo>
                  <a:pt x="1791638" y="640393"/>
                  <a:pt x="1754023" y="632812"/>
                  <a:pt x="1722597" y="613169"/>
                </a:cubicBezTo>
                <a:cubicBezTo>
                  <a:pt x="1675548" y="583761"/>
                  <a:pt x="1591213" y="510974"/>
                  <a:pt x="1591213" y="510974"/>
                </a:cubicBezTo>
                <a:cubicBezTo>
                  <a:pt x="1581481" y="491508"/>
                  <a:pt x="1572813" y="471473"/>
                  <a:pt x="1562016" y="452577"/>
                </a:cubicBezTo>
                <a:cubicBezTo>
                  <a:pt x="1520126" y="379266"/>
                  <a:pt x="1541436" y="438621"/>
                  <a:pt x="1503623" y="350383"/>
                </a:cubicBezTo>
                <a:cubicBezTo>
                  <a:pt x="1497561" y="336238"/>
                  <a:pt x="1493891" y="321184"/>
                  <a:pt x="1489025" y="306585"/>
                </a:cubicBezTo>
                <a:cubicBezTo>
                  <a:pt x="1493891" y="262787"/>
                  <a:pt x="1482732" y="213992"/>
                  <a:pt x="1503623" y="175192"/>
                </a:cubicBezTo>
                <a:cubicBezTo>
                  <a:pt x="1535110" y="116713"/>
                  <a:pt x="1611072" y="114003"/>
                  <a:pt x="1664204" y="102195"/>
                </a:cubicBezTo>
                <a:cubicBezTo>
                  <a:pt x="1683790" y="97842"/>
                  <a:pt x="1703133" y="92462"/>
                  <a:pt x="1722597" y="87596"/>
                </a:cubicBezTo>
                <a:cubicBezTo>
                  <a:pt x="1742061" y="92462"/>
                  <a:pt x="1763452" y="92451"/>
                  <a:pt x="1780990" y="102195"/>
                </a:cubicBezTo>
                <a:cubicBezTo>
                  <a:pt x="1959514" y="201381"/>
                  <a:pt x="1778239" y="135341"/>
                  <a:pt x="1897777" y="175192"/>
                </a:cubicBezTo>
                <a:cubicBezTo>
                  <a:pt x="1941572" y="160593"/>
                  <a:pt x="1987871" y="152040"/>
                  <a:pt x="2029161" y="131394"/>
                </a:cubicBezTo>
                <a:cubicBezTo>
                  <a:pt x="2169983" y="60978"/>
                  <a:pt x="2039186" y="90456"/>
                  <a:pt x="2160546" y="14600"/>
                </a:cubicBezTo>
                <a:cubicBezTo>
                  <a:pt x="2177559" y="3966"/>
                  <a:pt x="2199475" y="4867"/>
                  <a:pt x="2218939" y="0"/>
                </a:cubicBezTo>
                <a:cubicBezTo>
                  <a:pt x="2223805" y="43798"/>
                  <a:pt x="2226837" y="87839"/>
                  <a:pt x="2233537" y="131394"/>
                </a:cubicBezTo>
                <a:cubicBezTo>
                  <a:pt x="2236588" y="151225"/>
                  <a:pt x="2237006" y="173096"/>
                  <a:pt x="2248135" y="189791"/>
                </a:cubicBezTo>
                <a:cubicBezTo>
                  <a:pt x="2257867" y="204390"/>
                  <a:pt x="2277332" y="209256"/>
                  <a:pt x="2291930" y="218989"/>
                </a:cubicBezTo>
                <a:cubicBezTo>
                  <a:pt x="2345457" y="199523"/>
                  <a:pt x="2400330" y="183422"/>
                  <a:pt x="2452511" y="160592"/>
                </a:cubicBezTo>
                <a:cubicBezTo>
                  <a:pt x="2539813" y="122395"/>
                  <a:pt x="2508423" y="118284"/>
                  <a:pt x="2583896" y="72997"/>
                </a:cubicBezTo>
                <a:cubicBezTo>
                  <a:pt x="2611887" y="56201"/>
                  <a:pt x="2642289" y="43798"/>
                  <a:pt x="2671486" y="29199"/>
                </a:cubicBezTo>
                <a:cubicBezTo>
                  <a:pt x="2681218" y="53531"/>
                  <a:pt x="2695543" y="76498"/>
                  <a:pt x="2700682" y="102195"/>
                </a:cubicBezTo>
                <a:cubicBezTo>
                  <a:pt x="2711519" y="156387"/>
                  <a:pt x="2690128" y="246692"/>
                  <a:pt x="2744477" y="291986"/>
                </a:cubicBezTo>
                <a:cubicBezTo>
                  <a:pt x="2761195" y="305918"/>
                  <a:pt x="2783406" y="311451"/>
                  <a:pt x="2802870" y="321184"/>
                </a:cubicBezTo>
                <a:cubicBezTo>
                  <a:pt x="2807736" y="335783"/>
                  <a:pt x="2818746" y="349646"/>
                  <a:pt x="2817468" y="364982"/>
                </a:cubicBezTo>
                <a:cubicBezTo>
                  <a:pt x="2812628" y="423062"/>
                  <a:pt x="2792057" y="521788"/>
                  <a:pt x="2744477" y="569371"/>
                </a:cubicBezTo>
                <a:cubicBezTo>
                  <a:pt x="2719665" y="594185"/>
                  <a:pt x="2656887" y="627768"/>
                  <a:pt x="2656887" y="627768"/>
                </a:cubicBezTo>
                <a:cubicBezTo>
                  <a:pt x="2638344" y="621587"/>
                  <a:pt x="2570280" y="597653"/>
                  <a:pt x="2554699" y="598570"/>
                </a:cubicBezTo>
                <a:cubicBezTo>
                  <a:pt x="2490806" y="602329"/>
                  <a:pt x="2428181" y="618035"/>
                  <a:pt x="2364922" y="627768"/>
                </a:cubicBezTo>
                <a:cubicBezTo>
                  <a:pt x="2257746" y="663496"/>
                  <a:pt x="2299093" y="678730"/>
                  <a:pt x="2233537" y="613169"/>
                </a:cubicBezTo>
                <a:cubicBezTo>
                  <a:pt x="2223805" y="593703"/>
                  <a:pt x="2213179" y="574659"/>
                  <a:pt x="2204341" y="554772"/>
                </a:cubicBezTo>
                <a:cubicBezTo>
                  <a:pt x="2145513" y="422400"/>
                  <a:pt x="2215965" y="484916"/>
                  <a:pt x="1985366" y="467177"/>
                </a:cubicBezTo>
                <a:cubicBezTo>
                  <a:pt x="1965902" y="457444"/>
                  <a:pt x="1946975" y="446551"/>
                  <a:pt x="1926973" y="437978"/>
                </a:cubicBezTo>
                <a:cubicBezTo>
                  <a:pt x="1912829" y="431916"/>
                  <a:pt x="1897322" y="429441"/>
                  <a:pt x="1883178" y="423379"/>
                </a:cubicBezTo>
                <a:cubicBezTo>
                  <a:pt x="1756904" y="369258"/>
                  <a:pt x="1883697" y="413818"/>
                  <a:pt x="1780990" y="379581"/>
                </a:cubicBezTo>
                <a:cubicBezTo>
                  <a:pt x="1651915" y="411851"/>
                  <a:pt x="1795580" y="367908"/>
                  <a:pt x="1605811" y="481776"/>
                </a:cubicBezTo>
                <a:cubicBezTo>
                  <a:pt x="1581480" y="496375"/>
                  <a:pt x="1555518" y="508549"/>
                  <a:pt x="1532819" y="525574"/>
                </a:cubicBezTo>
                <a:cubicBezTo>
                  <a:pt x="1516303" y="537962"/>
                  <a:pt x="1504700" y="555935"/>
                  <a:pt x="1489025" y="569371"/>
                </a:cubicBezTo>
                <a:cubicBezTo>
                  <a:pt x="1470552" y="585206"/>
                  <a:pt x="1450096" y="598570"/>
                  <a:pt x="1430631" y="613169"/>
                </a:cubicBezTo>
                <a:cubicBezTo>
                  <a:pt x="1401435" y="603436"/>
                  <a:pt x="1369944" y="598918"/>
                  <a:pt x="1343042" y="583971"/>
                </a:cubicBezTo>
                <a:cubicBezTo>
                  <a:pt x="1324995" y="573944"/>
                  <a:pt x="1314922" y="553610"/>
                  <a:pt x="1299247" y="540173"/>
                </a:cubicBezTo>
                <a:cubicBezTo>
                  <a:pt x="1203871" y="458416"/>
                  <a:pt x="1272971" y="539200"/>
                  <a:pt x="1197059" y="437978"/>
                </a:cubicBezTo>
                <a:cubicBezTo>
                  <a:pt x="1187327" y="399047"/>
                  <a:pt x="1201891" y="342454"/>
                  <a:pt x="1167862" y="321184"/>
                </a:cubicBezTo>
                <a:cubicBezTo>
                  <a:pt x="1005499" y="219700"/>
                  <a:pt x="1096795" y="252344"/>
                  <a:pt x="890495" y="233589"/>
                </a:cubicBezTo>
                <a:cubicBezTo>
                  <a:pt x="740554" y="271077"/>
                  <a:pt x="672244" y="260331"/>
                  <a:pt x="569333" y="350383"/>
                </a:cubicBezTo>
                <a:cubicBezTo>
                  <a:pt x="556129" y="361937"/>
                  <a:pt x="549868" y="379581"/>
                  <a:pt x="540136" y="394180"/>
                </a:cubicBezTo>
                <a:cubicBezTo>
                  <a:pt x="535270" y="408779"/>
                  <a:pt x="528068" y="422798"/>
                  <a:pt x="525538" y="437978"/>
                </a:cubicBezTo>
                <a:cubicBezTo>
                  <a:pt x="508568" y="539806"/>
                  <a:pt x="516708" y="647432"/>
                  <a:pt x="481743" y="744562"/>
                </a:cubicBezTo>
                <a:cubicBezTo>
                  <a:pt x="452569" y="825606"/>
                  <a:pt x="385251" y="787862"/>
                  <a:pt x="335760" y="817559"/>
                </a:cubicBezTo>
                <a:cubicBezTo>
                  <a:pt x="326430" y="823158"/>
                  <a:pt x="326028" y="837024"/>
                  <a:pt x="321162" y="846757"/>
                </a:cubicBezTo>
              </a:path>
            </a:pathLst>
          </a:cu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4038" y="2843213"/>
            <a:ext cx="395287" cy="369887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Arial Rounded MT Bold"/>
              <a:cs typeface="Arial Rounded MT Bold"/>
            </a:endParaRPr>
          </a:p>
        </p:txBody>
      </p:sp>
      <p:sp>
        <p:nvSpPr>
          <p:cNvPr id="24587" name="TextBox 11"/>
          <p:cNvSpPr txBox="1">
            <a:spLocks noChangeArrowheads="1"/>
          </p:cNvSpPr>
          <p:nvPr/>
        </p:nvSpPr>
        <p:spPr bwMode="auto">
          <a:xfrm>
            <a:off x="636588" y="28416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Eurostile" pitchFamily="26" charset="0"/>
              </a:rPr>
              <a:t>0</a:t>
            </a:r>
          </a:p>
        </p:txBody>
      </p:sp>
      <p:cxnSp>
        <p:nvCxnSpPr>
          <p:cNvPr id="12" name="Straight Connector 11"/>
          <p:cNvCxnSpPr>
            <a:endCxn id="3" idx="12"/>
          </p:cNvCxnSpPr>
          <p:nvPr/>
        </p:nvCxnSpPr>
        <p:spPr>
          <a:xfrm rot="5400000">
            <a:off x="2933700" y="2922588"/>
            <a:ext cx="646113" cy="142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06638" y="2152650"/>
            <a:ext cx="714375" cy="1588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74988" y="2608263"/>
            <a:ext cx="349250" cy="604837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4700" y="1781175"/>
            <a:ext cx="349250" cy="143192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-389731" y="2226469"/>
            <a:ext cx="2027238" cy="254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11188" y="3252788"/>
            <a:ext cx="4425950" cy="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94" name="TextBox 25"/>
          <p:cNvSpPr txBox="1">
            <a:spLocks noChangeArrowheads="1"/>
          </p:cNvSpPr>
          <p:nvPr/>
        </p:nvSpPr>
        <p:spPr bwMode="auto">
          <a:xfrm>
            <a:off x="5008276" y="1653075"/>
            <a:ext cx="41068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COMPRESSION FACTOR </a:t>
            </a:r>
            <a:r>
              <a:rPr lang="en-US" sz="2000" b="1" dirty="0" smtClean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BECOMES FUNCTION </a:t>
            </a:r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OF ENERGY</a:t>
            </a:r>
          </a:p>
          <a:p>
            <a:pPr algn="just"/>
            <a:endParaRPr lang="en-US" sz="2000" b="1" dirty="0">
              <a:solidFill>
                <a:srgbClr val="000090"/>
              </a:solidFill>
              <a:ea typeface="Arial Rounded MT Bold" pitchFamily="26" charset="0"/>
              <a:cs typeface="Arial Rounded MT Bold"/>
            </a:endParaRPr>
          </a:p>
          <a:p>
            <a:pPr algn="just"/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SPECTRA ARE NOT PERFECT</a:t>
            </a:r>
            <a:r>
              <a:rPr lang="en-US" sz="2000" b="1" dirty="0" smtClean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  POWER </a:t>
            </a:r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LAWS (CONCAVE)</a:t>
            </a:r>
          </a:p>
          <a:p>
            <a:pPr algn="just"/>
            <a:endParaRPr lang="en-US" sz="2000" b="1" dirty="0">
              <a:solidFill>
                <a:srgbClr val="000090"/>
              </a:solidFill>
              <a:ea typeface="Arial Rounded MT Bold" pitchFamily="26" charset="0"/>
              <a:cs typeface="Arial Rounded MT Bold"/>
            </a:endParaRPr>
          </a:p>
          <a:p>
            <a:pPr algn="just"/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GAS BEHIND THE SHOCK IS</a:t>
            </a:r>
            <a:r>
              <a:rPr lang="en-US" sz="2000" b="1" dirty="0" smtClean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 COOLER </a:t>
            </a:r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FOR EFFICIENT </a:t>
            </a:r>
            <a:r>
              <a:rPr lang="en-US" sz="2000" b="1" dirty="0" smtClean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SHOCK ACCELERATION</a:t>
            </a:r>
            <a:endParaRPr lang="en-US" sz="2000" b="1" dirty="0">
              <a:solidFill>
                <a:srgbClr val="000090"/>
              </a:solidFill>
              <a:ea typeface="Arial Rounded MT Bold" pitchFamily="26" charset="0"/>
              <a:cs typeface="Arial Rounded MT Bold"/>
            </a:endParaRPr>
          </a:p>
          <a:p>
            <a:pPr algn="just"/>
            <a:endParaRPr lang="en-US" sz="2000" b="1" dirty="0">
              <a:solidFill>
                <a:srgbClr val="000090"/>
              </a:solidFill>
              <a:ea typeface="Arial Rounded MT Bold" pitchFamily="26" charset="0"/>
              <a:cs typeface="Arial Rounded MT Bold"/>
            </a:endParaRPr>
          </a:p>
          <a:p>
            <a:pPr algn="just"/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SYSTEM SELF REGULATED</a:t>
            </a:r>
          </a:p>
          <a:p>
            <a:pPr algn="just"/>
            <a:endParaRPr lang="en-US" sz="2000" b="1" dirty="0">
              <a:solidFill>
                <a:srgbClr val="000090"/>
              </a:solidFill>
              <a:ea typeface="Arial Rounded MT Bold" pitchFamily="26" charset="0"/>
              <a:cs typeface="Arial Rounded MT Bold"/>
            </a:endParaRPr>
          </a:p>
          <a:p>
            <a:pPr algn="just"/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EFFICIENT GROWTH OF B-</a:t>
            </a:r>
            <a:r>
              <a:rPr lang="en-US" sz="2000" b="1" dirty="0" smtClean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FIELD IF </a:t>
            </a:r>
            <a:r>
              <a:rPr lang="en-US" sz="2000" b="1" dirty="0">
                <a:solidFill>
                  <a:srgbClr val="000090"/>
                </a:solidFill>
                <a:ea typeface="Arial Rounded MT Bold" pitchFamily="26" charset="0"/>
                <a:cs typeface="Arial Rounded MT Bold"/>
              </a:rPr>
              <a:t>ACCELERATION EFFICIENT</a:t>
            </a: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8" y="3529013"/>
            <a:ext cx="39624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21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Eurostile"/>
                <a:ea typeface="+mj-ea"/>
                <a:cs typeface="Eurostile"/>
              </a:rPr>
              <a:t>MAGNETIC FIELD AMPLIFICATION</a:t>
            </a:r>
            <a:br>
              <a:rPr lang="en-US" b="1" dirty="0" smtClean="0">
                <a:latin typeface="Eurostile"/>
                <a:ea typeface="+mj-ea"/>
                <a:cs typeface="Eurostile"/>
              </a:rPr>
            </a:br>
            <a:r>
              <a:rPr lang="en-US" b="1" dirty="0" smtClean="0">
                <a:latin typeface="Eurostile"/>
                <a:ea typeface="+mj-ea"/>
                <a:cs typeface="Eurostile"/>
              </a:rPr>
              <a:t>INDUCED BY CR STREAMING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75" y="523875"/>
            <a:ext cx="8674755" cy="7318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cap="all" dirty="0" smtClean="0">
                <a:solidFill>
                  <a:srgbClr val="FFFF00"/>
                </a:solidFill>
                <a:effectLst>
                  <a:reflection stA="50000" endPos="37000" dist="12700" dir="5400000" sy="-100000" algn="bl" rotWithShape="0"/>
                </a:effectLst>
                <a:latin typeface="Arial Rounded MT Bold"/>
                <a:cs typeface="Arial Rounded MT Bold"/>
              </a:rPr>
              <a:t>X-ray rims and B-field amplification</a:t>
            </a:r>
            <a:r>
              <a:rPr lang="en-US" sz="3600" dirty="0" smtClean="0">
                <a:solidFill>
                  <a:srgbClr val="FFFF00"/>
                </a:solidFill>
                <a:effectLst>
                  <a:reflection stA="50000" endPos="37000" dist="12700" dir="5400000" sy="-100000" algn="bl" rotWithShape="0"/>
                </a:effectLst>
                <a:latin typeface="Arial Rounded MT Bold"/>
                <a:cs typeface="Arial Rounded MT Bold"/>
              </a:rPr>
              <a:t/>
            </a:r>
            <a:br>
              <a:rPr lang="en-US" sz="3600" dirty="0" smtClean="0">
                <a:solidFill>
                  <a:srgbClr val="FFFF00"/>
                </a:solidFill>
                <a:effectLst>
                  <a:reflection stA="50000" endPos="37000" dist="12700" dir="5400000" sy="-100000" algn="bl" rotWithShape="0"/>
                </a:effectLst>
                <a:latin typeface="Arial Rounded MT Bold"/>
                <a:cs typeface="Arial Rounded MT Bold"/>
              </a:rPr>
            </a:br>
            <a:endParaRPr lang="en-US" sz="36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93700" y="69850"/>
            <a:ext cx="8477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3600" dirty="0">
              <a:solidFill>
                <a:srgbClr val="FFFF00"/>
              </a:solidFill>
              <a:effectLst>
                <a:reflection stA="50000" endPos="37000" dist="12700" dir="5400000" sy="-100000" algn="bl" rotWithShape="0"/>
              </a:effectLst>
              <a:latin typeface="Arial Rounded MT Bold"/>
              <a:ea typeface="ＭＳ Ｐゴシック" pitchFamily="-109" charset="-128"/>
              <a:cs typeface="Arial Rounded MT Bold"/>
            </a:endParaRP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558800" y="1255713"/>
            <a:ext cx="7212231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Arial Rounded MT Bold"/>
                <a:ea typeface="American Typewriter Condensed" pitchFamily="26" charset="0"/>
                <a:cs typeface="Arial Rounded MT Bold"/>
              </a:rPr>
              <a:t>TYPICAL THICKNESS OF FILAMENTS: ~ 10</a:t>
            </a:r>
            <a:r>
              <a:rPr lang="en-US" sz="2400" b="1" baseline="30000" dirty="0">
                <a:solidFill>
                  <a:srgbClr val="FFFFFF"/>
                </a:solidFill>
                <a:latin typeface="Arial Rounded MT Bold"/>
                <a:ea typeface="American Typewriter Condensed" pitchFamily="26" charset="0"/>
                <a:cs typeface="Arial Rounded MT Bold"/>
              </a:rPr>
              <a:t>-2</a:t>
            </a:r>
            <a:r>
              <a:rPr lang="en-US" sz="2400" b="1" dirty="0">
                <a:solidFill>
                  <a:srgbClr val="FFFFFF"/>
                </a:solidFill>
                <a:latin typeface="Arial Rounded MT Bold"/>
                <a:ea typeface="American Typewriter Condensed" pitchFamily="26" charset="0"/>
                <a:cs typeface="Arial Rounded MT Bold"/>
              </a:rPr>
              <a:t> pc</a:t>
            </a:r>
          </a:p>
          <a:p>
            <a:endParaRPr lang="en-US" sz="2400" b="1" dirty="0">
              <a:solidFill>
                <a:srgbClr val="FFFFFF"/>
              </a:solidFill>
              <a:latin typeface="Eurostile" pitchFamily="26" charset="0"/>
              <a:ea typeface="American Typewriter Condensed" pitchFamily="26" charset="0"/>
              <a:cs typeface="American Typewriter Condensed" pitchFamily="26" charset="0"/>
            </a:endParaRPr>
          </a:p>
          <a:p>
            <a:r>
              <a:rPr lang="en-US" sz="2400" b="1" dirty="0">
                <a:solidFill>
                  <a:srgbClr val="FFFFFF"/>
                </a:solidFill>
                <a:latin typeface="Eurostile" pitchFamily="26" charset="0"/>
                <a:ea typeface="American Typewriter Condensed" pitchFamily="26" charset="0"/>
                <a:cs typeface="American Typewriter Condensed" pitchFamily="26" charset="0"/>
              </a:rPr>
              <a:t>The synchrotron limited thickness is:</a:t>
            </a:r>
          </a:p>
        </p:txBody>
      </p:sp>
      <p:sp>
        <p:nvSpPr>
          <p:cNvPr id="5" name="Down Arrow 4"/>
          <p:cNvSpPr/>
          <p:nvPr/>
        </p:nvSpPr>
        <p:spPr>
          <a:xfrm>
            <a:off x="2402806" y="3249450"/>
            <a:ext cx="6858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585913" y="4164013"/>
          <a:ext cx="2647950" cy="403225"/>
        </p:xfrm>
        <a:graphic>
          <a:graphicData uri="http://schemas.openxmlformats.org/presentationml/2006/ole">
            <p:oleObj spid="_x0000_s236546" name="Equation" r:id="rId4" imgW="1003300" imgH="165100" progId="Equation.3">
              <p:embed/>
            </p:oleObj>
          </a:graphicData>
        </a:graphic>
      </p:graphicFrame>
      <p:pic>
        <p:nvPicPr>
          <p:cNvPr id="26633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0063" y="5164138"/>
            <a:ext cx="246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2175" y="2601913"/>
            <a:ext cx="5740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14475" y="4567238"/>
            <a:ext cx="31496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Box 9"/>
          <p:cNvSpPr txBox="1">
            <a:spLocks noChangeArrowheads="1"/>
          </p:cNvSpPr>
          <p:nvPr/>
        </p:nvSpPr>
        <p:spPr bwMode="auto">
          <a:xfrm>
            <a:off x="558800" y="6008688"/>
            <a:ext cx="7472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Eurostile" pitchFamily="26" charset="0"/>
                <a:ea typeface="Arial Rounded MT Bold" pitchFamily="26" charset="0"/>
                <a:cs typeface="Arial Rounded MT Bold" pitchFamily="26" charset="0"/>
              </a:rPr>
              <a:t>In some cases the strong fields are confirmed by time variability of X-rays</a:t>
            </a:r>
          </a:p>
          <a:p>
            <a:r>
              <a:rPr lang="en-US" sz="1400" b="1">
                <a:solidFill>
                  <a:srgbClr val="FFFFFF"/>
                </a:solidFill>
                <a:latin typeface="Eurostile" pitchFamily="26" charset="0"/>
                <a:ea typeface="Arial Rounded MT Bold" pitchFamily="26" charset="0"/>
                <a:cs typeface="Arial Rounded MT Bold" pitchFamily="26" charset="0"/>
              </a:rPr>
              <a:t>Uchiyama &amp; Aharonian, 2007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02771" y="4855308"/>
            <a:ext cx="460009" cy="48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8030304" y="4923692"/>
            <a:ext cx="400542" cy="48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etal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Metal">
      <a:majorFont>
        <a:latin typeface="Eurostile"/>
        <a:ea typeface=""/>
        <a:cs typeface=""/>
        <a:font script="Jpan" typeface="ＭＳ Ｐゴシック"/>
      </a:majorFont>
      <a:minorFont>
        <a:latin typeface="Eurostile"/>
        <a:ea typeface=""/>
        <a:cs typeface=""/>
        <a:font script="Jpan" typeface="ＭＳ Ｐゴシック"/>
      </a:minorFont>
    </a:fontScheme>
    <a:fmtScheme name="Metal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tint val="70000"/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38100" dist="12700" dir="5400000" rotWithShape="0">
              <a:srgbClr val="FFFFFF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3000000"/>
            </a:lightRig>
          </a:scene3d>
          <a:sp3d contourW="15875" prstMaterial="matte">
            <a:bevelT w="63500" h="50800" prst="angle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5061</TotalTime>
  <Words>2135</Words>
  <Application>Microsoft Macintosh PowerPoint</Application>
  <PresentationFormat>On-screen Show (4:3)</PresentationFormat>
  <Paragraphs>365</Paragraphs>
  <Slides>45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Office Theme</vt:lpstr>
      <vt:lpstr>1_Office Theme</vt:lpstr>
      <vt:lpstr>1_Metal</vt:lpstr>
      <vt:lpstr>2_Office Theme</vt:lpstr>
      <vt:lpstr>3_Office Theme</vt:lpstr>
      <vt:lpstr>Equation</vt:lpstr>
      <vt:lpstr>ORIGIN OF GALACTIC COSMIC RAYS:  MODERN ASPECTS OF A 100 YEAR OLD PROBLEM</vt:lpstr>
      <vt:lpstr>THE SNR PARADIGM</vt:lpstr>
      <vt:lpstr>SUPERNOVA BLAST WAVE</vt:lpstr>
      <vt:lpstr>Collisionless shocks</vt:lpstr>
      <vt:lpstr>DIFFUSIVE SHOCK ACCELERATION IN SNR TEST PARTICLE APPROACH</vt:lpstr>
      <vt:lpstr>Maximum Energy</vt:lpstr>
      <vt:lpstr>BASIC PREDICTIONS OF THE  NON LINEAR THEORY OF DSA</vt:lpstr>
      <vt:lpstr>MAGNETIC FIELD AMPLIFICATION INDUCED BY CR STREAMING</vt:lpstr>
      <vt:lpstr>X-ray rims and B-field amplification </vt:lpstr>
      <vt:lpstr>Slide 10</vt:lpstr>
      <vt:lpstr>CR INDUCED INSTABILITIES</vt:lpstr>
      <vt:lpstr>Problematic Aspects I: Spectra</vt:lpstr>
      <vt:lpstr>Problematic Aspects II:  Large Scale CR Anisotropy</vt:lpstr>
      <vt:lpstr>POSSIBLE REASONS FOR STEEPER SPECTRA IN NLDSA</vt:lpstr>
      <vt:lpstr>VELOCITY OF WAVES and SPECTRUM OF CR</vt:lpstr>
      <vt:lpstr>Slide 16</vt:lpstr>
      <vt:lpstr>The case of Tycho with Vwave</vt:lpstr>
      <vt:lpstr>SUMMARY OF PROPAGATION MODELS</vt:lpstr>
      <vt:lpstr>Secondary/Primary ratio</vt:lpstr>
      <vt:lpstr>PROBLEMATIC ASPECTS OF PROPAGATION</vt:lpstr>
      <vt:lpstr>Slide 21</vt:lpstr>
      <vt:lpstr>CLOUDS IN THE GOULD BELT</vt:lpstr>
      <vt:lpstr>DAMPING vs CR-INDUCED GROWTH</vt:lpstr>
      <vt:lpstr>NON LINEAR EFFECTS INDUCED BY COSMIC RAYS DURING PROPAGATION</vt:lpstr>
      <vt:lpstr>Slide 25</vt:lpstr>
      <vt:lpstr>TRANSPORT IN THE PRESENCE OF GROWTH AND DAMPING OF WAVES</vt:lpstr>
      <vt:lpstr>SPECTRA OF H AND He FOR H=2 kpc</vt:lpstr>
      <vt:lpstr>THE p/He RATIO</vt:lpstr>
      <vt:lpstr>B/C RATIO</vt:lpstr>
      <vt:lpstr>DIFFUSION COEFFICIENT</vt:lpstr>
      <vt:lpstr>GRAMMAGE</vt:lpstr>
      <vt:lpstr>COMPARISON WITH SPECTRUM OF CR IN CLOUDS</vt:lpstr>
      <vt:lpstr>Slide 33</vt:lpstr>
      <vt:lpstr>NEUTRALS IN COLLISIONLESS SHOCKS</vt:lpstr>
      <vt:lpstr>    BALMER LINE WIDTH IN RCW86</vt:lpstr>
      <vt:lpstr>BROADER narrow BALMER LINES</vt:lpstr>
      <vt:lpstr>NEUTRALS INDUCED MODIFICATION OF A SHOCK WAVE WITH AND WITHOUT COSMIC RAY ACCELERATION</vt:lpstr>
      <vt:lpstr>The neutral return flux</vt:lpstr>
      <vt:lpstr>NEUTRAL INDUCED PRECURSOR</vt:lpstr>
      <vt:lpstr>ACCELERATION OF TEST PARTICLES</vt:lpstr>
      <vt:lpstr>NLDSA IN THE PRESENCE OF NEUTRALS</vt:lpstr>
      <vt:lpstr>Slide 42</vt:lpstr>
      <vt:lpstr>Width of Balmer LineS</vt:lpstr>
      <vt:lpstr>FINAL REMARKS</vt:lpstr>
      <vt:lpstr>Slide 45</vt:lpstr>
    </vt:vector>
  </TitlesOfParts>
  <Company>INAF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GALACTIC COSMIC RAYS:  MODERN ASPECTS OF A 100 YEAR OLD PROBLEM</dc:title>
  <dc:creator>Pasquale Blasi</dc:creator>
  <cp:lastModifiedBy>Pasquale Blasi</cp:lastModifiedBy>
  <cp:revision>97</cp:revision>
  <dcterms:created xsi:type="dcterms:W3CDTF">2012-12-19T22:54:50Z</dcterms:created>
  <dcterms:modified xsi:type="dcterms:W3CDTF">2012-12-20T15:01:13Z</dcterms:modified>
</cp:coreProperties>
</file>