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261" r:id="rId3"/>
    <p:sldId id="317" r:id="rId4"/>
    <p:sldId id="267" r:id="rId5"/>
    <p:sldId id="345" r:id="rId6"/>
    <p:sldId id="336" r:id="rId7"/>
    <p:sldId id="337" r:id="rId8"/>
    <p:sldId id="349" r:id="rId9"/>
    <p:sldId id="333" r:id="rId10"/>
    <p:sldId id="332" r:id="rId11"/>
    <p:sldId id="334" r:id="rId12"/>
    <p:sldId id="351" r:id="rId13"/>
    <p:sldId id="350" r:id="rId14"/>
    <p:sldId id="338" r:id="rId15"/>
    <p:sldId id="339" r:id="rId16"/>
    <p:sldId id="342" r:id="rId17"/>
    <p:sldId id="331" r:id="rId18"/>
    <p:sldId id="315" r:id="rId19"/>
    <p:sldId id="343" r:id="rId20"/>
    <p:sldId id="274" r:id="rId21"/>
    <p:sldId id="346" r:id="rId22"/>
    <p:sldId id="344" r:id="rId23"/>
  </p:sldIdLst>
  <p:sldSz cx="9144000" cy="6858000" type="screen4x3"/>
  <p:notesSz cx="677545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589C"/>
    <a:srgbClr val="FF3300"/>
    <a:srgbClr val="008000"/>
    <a:srgbClr val="CC0000"/>
    <a:srgbClr val="C03E9E"/>
    <a:srgbClr val="0000FF"/>
    <a:srgbClr val="6699FF"/>
    <a:srgbClr val="CF68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3" autoAdjust="0"/>
    <p:restoredTop sz="89065" autoAdjust="0"/>
  </p:normalViewPr>
  <p:slideViewPr>
    <p:cSldViewPr>
      <p:cViewPr>
        <p:scale>
          <a:sx n="66" d="100"/>
          <a:sy n="66" d="100"/>
        </p:scale>
        <p:origin x="-245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6" y="-120"/>
      </p:cViewPr>
      <p:guideLst>
        <p:guide orient="horz" pos="3120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D71EC-750B-4AF5-8248-2C53A5EA9DD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585535-1874-4ECA-B5C3-6F98FA31CDAE}">
      <dgm:prSet phldrT="[Text]" custT="1"/>
      <dgm:spPr/>
      <dgm:t>
        <a:bodyPr/>
        <a:lstStyle/>
        <a:p>
          <a:r>
            <a:rPr lang="de-DE" sz="1800" dirty="0" err="1" smtClean="0">
              <a:latin typeface="Arial" pitchFamily="34" charset="0"/>
              <a:cs typeface="Arial" pitchFamily="34" charset="0"/>
            </a:rPr>
            <a:t>Establish</a:t>
          </a:r>
          <a:r>
            <a:rPr lang="de-DE" sz="18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dirty="0" err="1" smtClean="0">
              <a:latin typeface="Arial" pitchFamily="34" charset="0"/>
              <a:cs typeface="Arial" pitchFamily="34" charset="0"/>
            </a:rPr>
            <a:t>dosimetric</a:t>
          </a:r>
          <a:r>
            <a:rPr lang="de-DE" sz="18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dirty="0" err="1" smtClean="0">
              <a:latin typeface="Arial" pitchFamily="34" charset="0"/>
              <a:cs typeface="Arial" pitchFamily="34" charset="0"/>
            </a:rPr>
            <a:t>protocols</a:t>
          </a:r>
          <a:r>
            <a:rPr lang="de-DE" sz="1800" dirty="0" smtClean="0">
              <a:latin typeface="Arial" pitchFamily="34" charset="0"/>
              <a:cs typeface="Arial" pitchFamily="34" charset="0"/>
            </a:rPr>
            <a:t> &amp; </a:t>
          </a:r>
          <a:r>
            <a:rPr lang="de-DE" sz="1800" dirty="0" err="1" smtClean="0">
              <a:latin typeface="Arial" pitchFamily="34" charset="0"/>
              <a:cs typeface="Arial" pitchFamily="34" charset="0"/>
            </a:rPr>
            <a:t>cell</a:t>
          </a:r>
          <a:r>
            <a:rPr lang="de-DE" sz="18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dirty="0" err="1" smtClean="0">
              <a:latin typeface="Arial" pitchFamily="34" charset="0"/>
              <a:cs typeface="Arial" pitchFamily="34" charset="0"/>
            </a:rPr>
            <a:t>lines</a:t>
          </a:r>
          <a:endParaRPr lang="de-DE" sz="1800" dirty="0">
            <a:latin typeface="Arial" pitchFamily="34" charset="0"/>
            <a:cs typeface="Arial" pitchFamily="34" charset="0"/>
          </a:endParaRPr>
        </a:p>
      </dgm:t>
    </dgm:pt>
    <dgm:pt modelId="{C18E6086-2177-42E1-BE12-4018B77E80E0}" type="parTrans" cxnId="{E721CD21-2E90-4453-A7FA-D4C975054EAF}">
      <dgm:prSet/>
      <dgm:spPr/>
      <dgm:t>
        <a:bodyPr/>
        <a:lstStyle/>
        <a:p>
          <a:endParaRPr lang="de-DE" sz="1800">
            <a:latin typeface="Arial" pitchFamily="34" charset="0"/>
            <a:cs typeface="Arial" pitchFamily="34" charset="0"/>
          </a:endParaRPr>
        </a:p>
      </dgm:t>
    </dgm:pt>
    <dgm:pt modelId="{455722AE-60BB-44BE-9717-0EA7F4246DDA}" type="sibTrans" cxnId="{E721CD21-2E90-4453-A7FA-D4C975054EAF}">
      <dgm:prSet/>
      <dgm:spPr/>
      <dgm:t>
        <a:bodyPr/>
        <a:lstStyle/>
        <a:p>
          <a:endParaRPr lang="de-DE" sz="1800">
            <a:latin typeface="Arial" pitchFamily="34" charset="0"/>
            <a:cs typeface="Arial" pitchFamily="34" charset="0"/>
          </a:endParaRPr>
        </a:p>
      </dgm:t>
    </dgm:pt>
    <dgm:pt modelId="{5DA5872C-A354-4978-8565-6C55617271FF}">
      <dgm:prSet phldrT="[Text]" custT="1"/>
      <dgm:spPr/>
      <dgm:t>
        <a:bodyPr/>
        <a:lstStyle/>
        <a:p>
          <a:r>
            <a:rPr lang="de-DE" sz="1800" i="1" dirty="0" smtClean="0">
              <a:latin typeface="Arial" pitchFamily="34" charset="0"/>
              <a:cs typeface="Arial" pitchFamily="34" charset="0"/>
            </a:rPr>
            <a:t>In vivo</a:t>
          </a:r>
          <a:r>
            <a:rPr lang="de-DE" sz="18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dirty="0" err="1" smtClean="0">
              <a:latin typeface="Arial" pitchFamily="34" charset="0"/>
              <a:cs typeface="Arial" pitchFamily="34" charset="0"/>
            </a:rPr>
            <a:t>irradiation</a:t>
          </a:r>
          <a:r>
            <a:rPr lang="de-DE" sz="18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dirty="0" err="1" smtClean="0">
              <a:latin typeface="Arial" pitchFamily="34" charset="0"/>
              <a:cs typeface="Arial" pitchFamily="34" charset="0"/>
            </a:rPr>
            <a:t>of</a:t>
          </a:r>
          <a:r>
            <a:rPr lang="de-DE" sz="18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dirty="0" err="1" smtClean="0">
              <a:latin typeface="Arial" pitchFamily="34" charset="0"/>
              <a:cs typeface="Arial" pitchFamily="34" charset="0"/>
            </a:rPr>
            <a:t>animals</a:t>
          </a:r>
          <a:endParaRPr lang="de-DE" sz="1800" dirty="0">
            <a:latin typeface="Arial" pitchFamily="34" charset="0"/>
            <a:cs typeface="Arial" pitchFamily="34" charset="0"/>
          </a:endParaRPr>
        </a:p>
      </dgm:t>
    </dgm:pt>
    <dgm:pt modelId="{8951DC8B-313C-465E-A375-A84C888FB89D}" type="parTrans" cxnId="{1DE9F33E-4714-434E-A01E-328137B49957}">
      <dgm:prSet/>
      <dgm:spPr/>
      <dgm:t>
        <a:bodyPr/>
        <a:lstStyle/>
        <a:p>
          <a:endParaRPr lang="de-DE" sz="1800">
            <a:latin typeface="Arial" pitchFamily="34" charset="0"/>
            <a:cs typeface="Arial" pitchFamily="34" charset="0"/>
          </a:endParaRPr>
        </a:p>
      </dgm:t>
    </dgm:pt>
    <dgm:pt modelId="{6AB1995D-E91F-4DDC-B586-E8A1D17D105D}" type="sibTrans" cxnId="{1DE9F33E-4714-434E-A01E-328137B49957}">
      <dgm:prSet/>
      <dgm:spPr/>
      <dgm:t>
        <a:bodyPr/>
        <a:lstStyle/>
        <a:p>
          <a:endParaRPr lang="de-DE" sz="1800">
            <a:latin typeface="Arial" pitchFamily="34" charset="0"/>
            <a:cs typeface="Arial" pitchFamily="34" charset="0"/>
          </a:endParaRPr>
        </a:p>
      </dgm:t>
    </dgm:pt>
    <dgm:pt modelId="{D11C32BD-8347-450C-B195-F4AAC8FEB670}">
      <dgm:prSet phldrT="[Text]" custT="1"/>
      <dgm:spPr/>
      <dgm:t>
        <a:bodyPr/>
        <a:lstStyle/>
        <a:p>
          <a:r>
            <a:rPr lang="de-DE" sz="1800" dirty="0" smtClean="0">
              <a:latin typeface="Arial" pitchFamily="34" charset="0"/>
              <a:cs typeface="Arial" pitchFamily="34" charset="0"/>
            </a:rPr>
            <a:t>Clinical </a:t>
          </a:r>
          <a:r>
            <a:rPr lang="de-DE" sz="1800" dirty="0" err="1" smtClean="0">
              <a:latin typeface="Arial" pitchFamily="34" charset="0"/>
              <a:cs typeface="Arial" pitchFamily="34" charset="0"/>
            </a:rPr>
            <a:t>trials</a:t>
          </a:r>
          <a:endParaRPr lang="de-DE" sz="1800" dirty="0">
            <a:latin typeface="Arial" pitchFamily="34" charset="0"/>
            <a:cs typeface="Arial" pitchFamily="34" charset="0"/>
          </a:endParaRPr>
        </a:p>
      </dgm:t>
    </dgm:pt>
    <dgm:pt modelId="{D3F3AF50-1A5A-4EED-BCF9-48796C32542C}" type="parTrans" cxnId="{5DF02225-D6D2-49C0-9018-0E7CB2141626}">
      <dgm:prSet/>
      <dgm:spPr/>
      <dgm:t>
        <a:bodyPr/>
        <a:lstStyle/>
        <a:p>
          <a:endParaRPr lang="de-DE" sz="1800">
            <a:latin typeface="Arial" pitchFamily="34" charset="0"/>
            <a:cs typeface="Arial" pitchFamily="34" charset="0"/>
          </a:endParaRPr>
        </a:p>
      </dgm:t>
    </dgm:pt>
    <dgm:pt modelId="{1684043B-C6FF-4618-8F96-FAB5A3C26425}" type="sibTrans" cxnId="{5DF02225-D6D2-49C0-9018-0E7CB2141626}">
      <dgm:prSet/>
      <dgm:spPr/>
      <dgm:t>
        <a:bodyPr/>
        <a:lstStyle/>
        <a:p>
          <a:endParaRPr lang="de-DE" sz="1800">
            <a:latin typeface="Arial" pitchFamily="34" charset="0"/>
            <a:cs typeface="Arial" pitchFamily="34" charset="0"/>
          </a:endParaRPr>
        </a:p>
      </dgm:t>
    </dgm:pt>
    <dgm:pt modelId="{7874ED5A-ADE7-4C66-B4C5-FAE14A0850F4}">
      <dgm:prSet phldrT="[Text]" custT="1"/>
      <dgm:spPr/>
      <dgm:t>
        <a:bodyPr/>
        <a:lstStyle/>
        <a:p>
          <a:r>
            <a:rPr lang="de-DE" sz="1800" i="1" dirty="0" smtClean="0">
              <a:latin typeface="Arial" pitchFamily="34" charset="0"/>
              <a:cs typeface="Arial" pitchFamily="34" charset="0"/>
            </a:rPr>
            <a:t>In vitro </a:t>
          </a:r>
          <a:r>
            <a:rPr lang="de-DE" sz="1800" dirty="0" err="1" smtClean="0">
              <a:latin typeface="Arial" pitchFamily="34" charset="0"/>
              <a:cs typeface="Arial" pitchFamily="34" charset="0"/>
            </a:rPr>
            <a:t>cell</a:t>
          </a:r>
          <a:r>
            <a:rPr lang="de-DE" sz="18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dirty="0" err="1" smtClean="0">
              <a:latin typeface="Arial" pitchFamily="34" charset="0"/>
              <a:cs typeface="Arial" pitchFamily="34" charset="0"/>
            </a:rPr>
            <a:t>irradiations</a:t>
          </a:r>
          <a:endParaRPr lang="de-DE" sz="1800" dirty="0">
            <a:latin typeface="Arial" pitchFamily="34" charset="0"/>
            <a:cs typeface="Arial" pitchFamily="34" charset="0"/>
          </a:endParaRPr>
        </a:p>
      </dgm:t>
    </dgm:pt>
    <dgm:pt modelId="{BEB8D942-A42D-4CF9-96E6-46FB38915C9E}" type="sibTrans" cxnId="{88B1890A-F019-469D-B18E-3F3C9A98BC50}">
      <dgm:prSet/>
      <dgm:spPr/>
      <dgm:t>
        <a:bodyPr/>
        <a:lstStyle/>
        <a:p>
          <a:endParaRPr lang="de-DE" sz="1800">
            <a:latin typeface="Arial" pitchFamily="34" charset="0"/>
            <a:cs typeface="Arial" pitchFamily="34" charset="0"/>
          </a:endParaRPr>
        </a:p>
      </dgm:t>
    </dgm:pt>
    <dgm:pt modelId="{6F61E416-5405-49C6-9510-19C4089C22D9}" type="parTrans" cxnId="{88B1890A-F019-469D-B18E-3F3C9A98BC50}">
      <dgm:prSet/>
      <dgm:spPr/>
      <dgm:t>
        <a:bodyPr/>
        <a:lstStyle/>
        <a:p>
          <a:endParaRPr lang="de-DE" sz="1800">
            <a:latin typeface="Arial" pitchFamily="34" charset="0"/>
            <a:cs typeface="Arial" pitchFamily="34" charset="0"/>
          </a:endParaRPr>
        </a:p>
      </dgm:t>
    </dgm:pt>
    <dgm:pt modelId="{85E3B64C-9641-43CD-A4C5-792B91C35880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r>
            <a:rPr lang="de-DE" sz="1800" dirty="0" smtClean="0">
              <a:latin typeface="Arial" pitchFamily="34" charset="0"/>
              <a:cs typeface="Arial" pitchFamily="34" charset="0"/>
            </a:rPr>
            <a:t>Clinical </a:t>
          </a:r>
          <a:r>
            <a:rPr lang="de-DE" sz="1800" dirty="0" err="1" smtClean="0">
              <a:latin typeface="Arial" pitchFamily="34" charset="0"/>
              <a:cs typeface="Arial" pitchFamily="34" charset="0"/>
            </a:rPr>
            <a:t>practice</a:t>
          </a:r>
          <a:endParaRPr lang="de-DE" sz="1800" dirty="0">
            <a:latin typeface="Arial" pitchFamily="34" charset="0"/>
            <a:cs typeface="Arial" pitchFamily="34" charset="0"/>
          </a:endParaRPr>
        </a:p>
      </dgm:t>
    </dgm:pt>
    <dgm:pt modelId="{C877C862-65FA-4825-AB5A-41C12C93C1A9}" type="parTrans" cxnId="{124C7F00-F08F-4F07-A306-461EB1C10AF0}">
      <dgm:prSet/>
      <dgm:spPr/>
      <dgm:t>
        <a:bodyPr/>
        <a:lstStyle/>
        <a:p>
          <a:endParaRPr lang="de-DE" sz="1800">
            <a:latin typeface="Arial" pitchFamily="34" charset="0"/>
            <a:cs typeface="Arial" pitchFamily="34" charset="0"/>
          </a:endParaRPr>
        </a:p>
      </dgm:t>
    </dgm:pt>
    <dgm:pt modelId="{24630BDE-304E-4BE8-AF22-886CDA404F02}" type="sibTrans" cxnId="{124C7F00-F08F-4F07-A306-461EB1C10AF0}">
      <dgm:prSet/>
      <dgm:spPr/>
      <dgm:t>
        <a:bodyPr/>
        <a:lstStyle/>
        <a:p>
          <a:endParaRPr lang="de-DE" sz="1800">
            <a:latin typeface="Arial" pitchFamily="34" charset="0"/>
            <a:cs typeface="Arial" pitchFamily="34" charset="0"/>
          </a:endParaRPr>
        </a:p>
      </dgm:t>
    </dgm:pt>
    <dgm:pt modelId="{1058A846-1471-40E4-A7C8-34BE97151781}" type="pres">
      <dgm:prSet presAssocID="{69AD71EC-750B-4AF5-8248-2C53A5EA9D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B7B1C9A-3F3B-4EC5-AD82-3EDA1E61D148}" type="pres">
      <dgm:prSet presAssocID="{85E3B64C-9641-43CD-A4C5-792B91C35880}" presName="boxAndChildren" presStyleCnt="0"/>
      <dgm:spPr/>
    </dgm:pt>
    <dgm:pt modelId="{2FC3CF7D-8D3E-4432-9F79-D350699E6A99}" type="pres">
      <dgm:prSet presAssocID="{85E3B64C-9641-43CD-A4C5-792B91C35880}" presName="parentTextBox" presStyleLbl="node1" presStyleIdx="0" presStyleCnt="5"/>
      <dgm:spPr/>
      <dgm:t>
        <a:bodyPr/>
        <a:lstStyle/>
        <a:p>
          <a:endParaRPr lang="de-DE"/>
        </a:p>
      </dgm:t>
    </dgm:pt>
    <dgm:pt modelId="{C6E9EEEE-F69B-4A5C-8781-377A38863BC3}" type="pres">
      <dgm:prSet presAssocID="{1684043B-C6FF-4618-8F96-FAB5A3C26425}" presName="sp" presStyleCnt="0"/>
      <dgm:spPr/>
    </dgm:pt>
    <dgm:pt modelId="{540BB5D3-144B-4A17-8042-34B2A851169E}" type="pres">
      <dgm:prSet presAssocID="{D11C32BD-8347-450C-B195-F4AAC8FEB670}" presName="arrowAndChildren" presStyleCnt="0"/>
      <dgm:spPr/>
    </dgm:pt>
    <dgm:pt modelId="{C69D86C2-DAB5-47AB-9F28-14EF9D5B8E25}" type="pres">
      <dgm:prSet presAssocID="{D11C32BD-8347-450C-B195-F4AAC8FEB670}" presName="parentTextArrow" presStyleLbl="node1" presStyleIdx="1" presStyleCnt="5"/>
      <dgm:spPr/>
      <dgm:t>
        <a:bodyPr/>
        <a:lstStyle/>
        <a:p>
          <a:endParaRPr lang="de-DE"/>
        </a:p>
      </dgm:t>
    </dgm:pt>
    <dgm:pt modelId="{23D8A84A-6F5D-4F7D-AC22-8F4DA6AFFC22}" type="pres">
      <dgm:prSet presAssocID="{6AB1995D-E91F-4DDC-B586-E8A1D17D105D}" presName="sp" presStyleCnt="0"/>
      <dgm:spPr/>
    </dgm:pt>
    <dgm:pt modelId="{48EE3B6A-E828-46F5-89D0-3ABE7FD8224B}" type="pres">
      <dgm:prSet presAssocID="{5DA5872C-A354-4978-8565-6C55617271FF}" presName="arrowAndChildren" presStyleCnt="0"/>
      <dgm:spPr/>
    </dgm:pt>
    <dgm:pt modelId="{0DFBD18C-2F74-46DA-9184-AD9BDED9FEC2}" type="pres">
      <dgm:prSet presAssocID="{5DA5872C-A354-4978-8565-6C55617271FF}" presName="parentTextArrow" presStyleLbl="node1" presStyleIdx="2" presStyleCnt="5"/>
      <dgm:spPr/>
      <dgm:t>
        <a:bodyPr/>
        <a:lstStyle/>
        <a:p>
          <a:endParaRPr lang="de-DE"/>
        </a:p>
      </dgm:t>
    </dgm:pt>
    <dgm:pt modelId="{A1B7763B-2CEA-4376-BCF7-34920E6E83DC}" type="pres">
      <dgm:prSet presAssocID="{BEB8D942-A42D-4CF9-96E6-46FB38915C9E}" presName="sp" presStyleCnt="0"/>
      <dgm:spPr/>
    </dgm:pt>
    <dgm:pt modelId="{A1972DEC-A801-4550-9B14-E70438D77AA4}" type="pres">
      <dgm:prSet presAssocID="{7874ED5A-ADE7-4C66-B4C5-FAE14A0850F4}" presName="arrowAndChildren" presStyleCnt="0"/>
      <dgm:spPr/>
    </dgm:pt>
    <dgm:pt modelId="{349FD4A0-E6E6-4E9F-926B-D81A834F7211}" type="pres">
      <dgm:prSet presAssocID="{7874ED5A-ADE7-4C66-B4C5-FAE14A0850F4}" presName="parentTextArrow" presStyleLbl="node1" presStyleIdx="3" presStyleCnt="5"/>
      <dgm:spPr/>
      <dgm:t>
        <a:bodyPr/>
        <a:lstStyle/>
        <a:p>
          <a:endParaRPr lang="de-DE"/>
        </a:p>
      </dgm:t>
    </dgm:pt>
    <dgm:pt modelId="{FB9A67C4-B4C4-4489-AD09-F98BC64F0088}" type="pres">
      <dgm:prSet presAssocID="{455722AE-60BB-44BE-9717-0EA7F4246DDA}" presName="sp" presStyleCnt="0"/>
      <dgm:spPr/>
    </dgm:pt>
    <dgm:pt modelId="{B656F427-EBCC-46FD-9064-749B400C89BF}" type="pres">
      <dgm:prSet presAssocID="{39585535-1874-4ECA-B5C3-6F98FA31CDAE}" presName="arrowAndChildren" presStyleCnt="0"/>
      <dgm:spPr/>
    </dgm:pt>
    <dgm:pt modelId="{7B9A46B0-3036-4411-8ECF-DCC2E2971E69}" type="pres">
      <dgm:prSet presAssocID="{39585535-1874-4ECA-B5C3-6F98FA31CDAE}" presName="parentTextArrow" presStyleLbl="node1" presStyleIdx="4" presStyleCnt="5"/>
      <dgm:spPr/>
      <dgm:t>
        <a:bodyPr/>
        <a:lstStyle/>
        <a:p>
          <a:endParaRPr lang="de-DE"/>
        </a:p>
      </dgm:t>
    </dgm:pt>
  </dgm:ptLst>
  <dgm:cxnLst>
    <dgm:cxn modelId="{124C7F00-F08F-4F07-A306-461EB1C10AF0}" srcId="{69AD71EC-750B-4AF5-8248-2C53A5EA9DD3}" destId="{85E3B64C-9641-43CD-A4C5-792B91C35880}" srcOrd="4" destOrd="0" parTransId="{C877C862-65FA-4825-AB5A-41C12C93C1A9}" sibTransId="{24630BDE-304E-4BE8-AF22-886CDA404F02}"/>
    <dgm:cxn modelId="{2E0BB5F7-E24A-450A-A2F2-95AA2F7509EE}" type="presOf" srcId="{69AD71EC-750B-4AF5-8248-2C53A5EA9DD3}" destId="{1058A846-1471-40E4-A7C8-34BE97151781}" srcOrd="0" destOrd="0" presId="urn:microsoft.com/office/officeart/2005/8/layout/process4"/>
    <dgm:cxn modelId="{E385CA4B-17F3-491B-A113-4FCE3E0F49FB}" type="presOf" srcId="{5DA5872C-A354-4978-8565-6C55617271FF}" destId="{0DFBD18C-2F74-46DA-9184-AD9BDED9FEC2}" srcOrd="0" destOrd="0" presId="urn:microsoft.com/office/officeart/2005/8/layout/process4"/>
    <dgm:cxn modelId="{1DE9F33E-4714-434E-A01E-328137B49957}" srcId="{69AD71EC-750B-4AF5-8248-2C53A5EA9DD3}" destId="{5DA5872C-A354-4978-8565-6C55617271FF}" srcOrd="2" destOrd="0" parTransId="{8951DC8B-313C-465E-A375-A84C888FB89D}" sibTransId="{6AB1995D-E91F-4DDC-B586-E8A1D17D105D}"/>
    <dgm:cxn modelId="{83C15B8E-6EBA-44C7-8908-615B3C9731A9}" type="presOf" srcId="{D11C32BD-8347-450C-B195-F4AAC8FEB670}" destId="{C69D86C2-DAB5-47AB-9F28-14EF9D5B8E25}" srcOrd="0" destOrd="0" presId="urn:microsoft.com/office/officeart/2005/8/layout/process4"/>
    <dgm:cxn modelId="{CD8EC806-6223-4EB3-8BAE-03D53EE0A931}" type="presOf" srcId="{85E3B64C-9641-43CD-A4C5-792B91C35880}" destId="{2FC3CF7D-8D3E-4432-9F79-D350699E6A99}" srcOrd="0" destOrd="0" presId="urn:microsoft.com/office/officeart/2005/8/layout/process4"/>
    <dgm:cxn modelId="{5DF02225-D6D2-49C0-9018-0E7CB2141626}" srcId="{69AD71EC-750B-4AF5-8248-2C53A5EA9DD3}" destId="{D11C32BD-8347-450C-B195-F4AAC8FEB670}" srcOrd="3" destOrd="0" parTransId="{D3F3AF50-1A5A-4EED-BCF9-48796C32542C}" sibTransId="{1684043B-C6FF-4618-8F96-FAB5A3C26425}"/>
    <dgm:cxn modelId="{8B1C2146-16A8-40E3-9F35-71A9809DD67A}" type="presOf" srcId="{7874ED5A-ADE7-4C66-B4C5-FAE14A0850F4}" destId="{349FD4A0-E6E6-4E9F-926B-D81A834F7211}" srcOrd="0" destOrd="0" presId="urn:microsoft.com/office/officeart/2005/8/layout/process4"/>
    <dgm:cxn modelId="{3667E637-CB52-4699-B859-844E052F88FF}" type="presOf" srcId="{39585535-1874-4ECA-B5C3-6F98FA31CDAE}" destId="{7B9A46B0-3036-4411-8ECF-DCC2E2971E69}" srcOrd="0" destOrd="0" presId="urn:microsoft.com/office/officeart/2005/8/layout/process4"/>
    <dgm:cxn modelId="{88B1890A-F019-469D-B18E-3F3C9A98BC50}" srcId="{69AD71EC-750B-4AF5-8248-2C53A5EA9DD3}" destId="{7874ED5A-ADE7-4C66-B4C5-FAE14A0850F4}" srcOrd="1" destOrd="0" parTransId="{6F61E416-5405-49C6-9510-19C4089C22D9}" sibTransId="{BEB8D942-A42D-4CF9-96E6-46FB38915C9E}"/>
    <dgm:cxn modelId="{E721CD21-2E90-4453-A7FA-D4C975054EAF}" srcId="{69AD71EC-750B-4AF5-8248-2C53A5EA9DD3}" destId="{39585535-1874-4ECA-B5C3-6F98FA31CDAE}" srcOrd="0" destOrd="0" parTransId="{C18E6086-2177-42E1-BE12-4018B77E80E0}" sibTransId="{455722AE-60BB-44BE-9717-0EA7F4246DDA}"/>
    <dgm:cxn modelId="{2D6ECA31-6B10-466B-B865-9DC7BFDDF8D9}" type="presParOf" srcId="{1058A846-1471-40E4-A7C8-34BE97151781}" destId="{CB7B1C9A-3F3B-4EC5-AD82-3EDA1E61D148}" srcOrd="0" destOrd="0" presId="urn:microsoft.com/office/officeart/2005/8/layout/process4"/>
    <dgm:cxn modelId="{AC596753-079B-4A3D-9933-78F2A5A7E59C}" type="presParOf" srcId="{CB7B1C9A-3F3B-4EC5-AD82-3EDA1E61D148}" destId="{2FC3CF7D-8D3E-4432-9F79-D350699E6A99}" srcOrd="0" destOrd="0" presId="urn:microsoft.com/office/officeart/2005/8/layout/process4"/>
    <dgm:cxn modelId="{F5B2869D-6FA1-4108-BDDA-D6D504885B4A}" type="presParOf" srcId="{1058A846-1471-40E4-A7C8-34BE97151781}" destId="{C6E9EEEE-F69B-4A5C-8781-377A38863BC3}" srcOrd="1" destOrd="0" presId="urn:microsoft.com/office/officeart/2005/8/layout/process4"/>
    <dgm:cxn modelId="{82F99CD6-AFDD-4991-B0BF-707A8E34E5E4}" type="presParOf" srcId="{1058A846-1471-40E4-A7C8-34BE97151781}" destId="{540BB5D3-144B-4A17-8042-34B2A851169E}" srcOrd="2" destOrd="0" presId="urn:microsoft.com/office/officeart/2005/8/layout/process4"/>
    <dgm:cxn modelId="{9E16FF8A-13CF-4FDC-A6BA-E643B02FDA20}" type="presParOf" srcId="{540BB5D3-144B-4A17-8042-34B2A851169E}" destId="{C69D86C2-DAB5-47AB-9F28-14EF9D5B8E25}" srcOrd="0" destOrd="0" presId="urn:microsoft.com/office/officeart/2005/8/layout/process4"/>
    <dgm:cxn modelId="{158BCBFA-850B-412B-B444-6AB8306A7364}" type="presParOf" srcId="{1058A846-1471-40E4-A7C8-34BE97151781}" destId="{23D8A84A-6F5D-4F7D-AC22-8F4DA6AFFC22}" srcOrd="3" destOrd="0" presId="urn:microsoft.com/office/officeart/2005/8/layout/process4"/>
    <dgm:cxn modelId="{C18BE0C4-9D87-4260-8CA4-A10B06EE8AFE}" type="presParOf" srcId="{1058A846-1471-40E4-A7C8-34BE97151781}" destId="{48EE3B6A-E828-46F5-89D0-3ABE7FD8224B}" srcOrd="4" destOrd="0" presId="urn:microsoft.com/office/officeart/2005/8/layout/process4"/>
    <dgm:cxn modelId="{5FD6A5E2-5D85-4A3A-B683-E3C85EA37BB1}" type="presParOf" srcId="{48EE3B6A-E828-46F5-89D0-3ABE7FD8224B}" destId="{0DFBD18C-2F74-46DA-9184-AD9BDED9FEC2}" srcOrd="0" destOrd="0" presId="urn:microsoft.com/office/officeart/2005/8/layout/process4"/>
    <dgm:cxn modelId="{160B945B-476F-4A76-AD6A-96E1ED0D3862}" type="presParOf" srcId="{1058A846-1471-40E4-A7C8-34BE97151781}" destId="{A1B7763B-2CEA-4376-BCF7-34920E6E83DC}" srcOrd="5" destOrd="0" presId="urn:microsoft.com/office/officeart/2005/8/layout/process4"/>
    <dgm:cxn modelId="{CFA836A3-CE10-435F-BFF0-4D8ED262080F}" type="presParOf" srcId="{1058A846-1471-40E4-A7C8-34BE97151781}" destId="{A1972DEC-A801-4550-9B14-E70438D77AA4}" srcOrd="6" destOrd="0" presId="urn:microsoft.com/office/officeart/2005/8/layout/process4"/>
    <dgm:cxn modelId="{6F681B9C-DF8E-45B5-8360-7A55D30AE9D4}" type="presParOf" srcId="{A1972DEC-A801-4550-9B14-E70438D77AA4}" destId="{349FD4A0-E6E6-4E9F-926B-D81A834F7211}" srcOrd="0" destOrd="0" presId="urn:microsoft.com/office/officeart/2005/8/layout/process4"/>
    <dgm:cxn modelId="{405E36D0-C5A9-4C6C-A019-C0E58B3A9F70}" type="presParOf" srcId="{1058A846-1471-40E4-A7C8-34BE97151781}" destId="{FB9A67C4-B4C4-4489-AD09-F98BC64F0088}" srcOrd="7" destOrd="0" presId="urn:microsoft.com/office/officeart/2005/8/layout/process4"/>
    <dgm:cxn modelId="{3394DD54-635A-4842-9DD4-5265AE89BDAD}" type="presParOf" srcId="{1058A846-1471-40E4-A7C8-34BE97151781}" destId="{B656F427-EBCC-46FD-9064-749B400C89BF}" srcOrd="8" destOrd="0" presId="urn:microsoft.com/office/officeart/2005/8/layout/process4"/>
    <dgm:cxn modelId="{120638DF-F13E-464B-B842-0056A3D1D111}" type="presParOf" srcId="{B656F427-EBCC-46FD-9064-749B400C89BF}" destId="{7B9A46B0-3036-4411-8ECF-DCC2E2971E6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3CF7D-8D3E-4432-9F79-D350699E6A99}">
      <dsp:nvSpPr>
        <dsp:cNvPr id="0" name=""/>
        <dsp:cNvSpPr/>
      </dsp:nvSpPr>
      <dsp:spPr>
        <a:xfrm>
          <a:off x="0" y="3489565"/>
          <a:ext cx="4632322" cy="572492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Arial" pitchFamily="34" charset="0"/>
              <a:cs typeface="Arial" pitchFamily="34" charset="0"/>
            </a:rPr>
            <a:t>Clinical </a:t>
          </a: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practice</a:t>
          </a:r>
          <a:endParaRPr lang="de-DE" sz="1800" kern="1200" dirty="0">
            <a:latin typeface="Arial" pitchFamily="34" charset="0"/>
            <a:cs typeface="Arial" pitchFamily="34" charset="0"/>
          </a:endParaRPr>
        </a:p>
      </dsp:txBody>
      <dsp:txXfrm>
        <a:off x="0" y="3489565"/>
        <a:ext cx="4632322" cy="572492"/>
      </dsp:txXfrm>
    </dsp:sp>
    <dsp:sp modelId="{C69D86C2-DAB5-47AB-9F28-14EF9D5B8E25}">
      <dsp:nvSpPr>
        <dsp:cNvPr id="0" name=""/>
        <dsp:cNvSpPr/>
      </dsp:nvSpPr>
      <dsp:spPr>
        <a:xfrm rot="10800000">
          <a:off x="0" y="2617659"/>
          <a:ext cx="4632322" cy="8804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Arial" pitchFamily="34" charset="0"/>
              <a:cs typeface="Arial" pitchFamily="34" charset="0"/>
            </a:rPr>
            <a:t>Clinical </a:t>
          </a: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trials</a:t>
          </a:r>
          <a:endParaRPr lang="de-DE" sz="18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2617659"/>
        <a:ext cx="4632322" cy="572117"/>
      </dsp:txXfrm>
    </dsp:sp>
    <dsp:sp modelId="{0DFBD18C-2F74-46DA-9184-AD9BDED9FEC2}">
      <dsp:nvSpPr>
        <dsp:cNvPr id="0" name=""/>
        <dsp:cNvSpPr/>
      </dsp:nvSpPr>
      <dsp:spPr>
        <a:xfrm rot="10800000">
          <a:off x="0" y="1745753"/>
          <a:ext cx="4632322" cy="8804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i="1" kern="1200" dirty="0" smtClean="0">
              <a:latin typeface="Arial" pitchFamily="34" charset="0"/>
              <a:cs typeface="Arial" pitchFamily="34" charset="0"/>
            </a:rPr>
            <a:t>In vivo</a:t>
          </a:r>
          <a:r>
            <a:rPr lang="de-DE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irradiation</a:t>
          </a:r>
          <a:r>
            <a:rPr lang="de-DE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of</a:t>
          </a:r>
          <a:r>
            <a:rPr lang="de-DE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animals</a:t>
          </a:r>
          <a:endParaRPr lang="de-DE" sz="18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1745753"/>
        <a:ext cx="4632322" cy="572117"/>
      </dsp:txXfrm>
    </dsp:sp>
    <dsp:sp modelId="{349FD4A0-E6E6-4E9F-926B-D81A834F7211}">
      <dsp:nvSpPr>
        <dsp:cNvPr id="0" name=""/>
        <dsp:cNvSpPr/>
      </dsp:nvSpPr>
      <dsp:spPr>
        <a:xfrm rot="10800000">
          <a:off x="0" y="873848"/>
          <a:ext cx="4632322" cy="8804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i="1" kern="1200" dirty="0" smtClean="0">
              <a:latin typeface="Arial" pitchFamily="34" charset="0"/>
              <a:cs typeface="Arial" pitchFamily="34" charset="0"/>
            </a:rPr>
            <a:t>In vitro </a:t>
          </a: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cell</a:t>
          </a:r>
          <a:r>
            <a:rPr lang="de-DE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irradiations</a:t>
          </a:r>
          <a:endParaRPr lang="de-DE" sz="18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873848"/>
        <a:ext cx="4632322" cy="572117"/>
      </dsp:txXfrm>
    </dsp:sp>
    <dsp:sp modelId="{7B9A46B0-3036-4411-8ECF-DCC2E2971E69}">
      <dsp:nvSpPr>
        <dsp:cNvPr id="0" name=""/>
        <dsp:cNvSpPr/>
      </dsp:nvSpPr>
      <dsp:spPr>
        <a:xfrm rot="10800000">
          <a:off x="0" y="1942"/>
          <a:ext cx="4632322" cy="8804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Establish</a:t>
          </a:r>
          <a:r>
            <a:rPr lang="de-DE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dosimetric</a:t>
          </a:r>
          <a:r>
            <a:rPr lang="de-DE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protocols</a:t>
          </a:r>
          <a:r>
            <a:rPr lang="de-DE" sz="1800" kern="1200" dirty="0" smtClean="0">
              <a:latin typeface="Arial" pitchFamily="34" charset="0"/>
              <a:cs typeface="Arial" pitchFamily="34" charset="0"/>
            </a:rPr>
            <a:t> &amp; </a:t>
          </a: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cell</a:t>
          </a:r>
          <a:r>
            <a:rPr lang="de-DE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de-DE" sz="1800" kern="1200" dirty="0" err="1" smtClean="0">
              <a:latin typeface="Arial" pitchFamily="34" charset="0"/>
              <a:cs typeface="Arial" pitchFamily="34" charset="0"/>
            </a:rPr>
            <a:t>lines</a:t>
          </a:r>
          <a:endParaRPr lang="de-DE" sz="18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1942"/>
        <a:ext cx="4632322" cy="572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429AE5-191B-45AB-BCED-85A093FAF4C4}" type="datetimeFigureOut">
              <a:rPr lang="de-DE"/>
              <a:pPr>
                <a:defRPr/>
              </a:pPr>
              <a:t>04.06.2013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7C7552-CE44-4F41-8C8B-FEE41C9E13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414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B23D4E-D330-4D16-9EF2-0190AA965783}" type="datetimeFigureOut">
              <a:rPr lang="de-DE"/>
              <a:pPr>
                <a:defRPr/>
              </a:pPr>
              <a:t>04.06.2013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E4EFF8-D85A-495A-9203-0318D742CB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8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EFF8-D85A-495A-9203-0318D742CBB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aseline="0" dirty="0" smtClean="0"/>
              <a:t>A </a:t>
            </a:r>
            <a:r>
              <a:rPr lang="de-DE" baseline="0" dirty="0" err="1" smtClean="0"/>
              <a:t>possible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in vivo </a:t>
            </a:r>
            <a:r>
              <a:rPr lang="de-DE" baseline="0" dirty="0" err="1" smtClean="0"/>
              <a:t>irradiations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accelerated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protons</a:t>
            </a: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err="1" smtClean="0"/>
              <a:t>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increased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robust </a:t>
            </a:r>
            <a:r>
              <a:rPr lang="de-DE" baseline="0" dirty="0" err="1" smtClean="0"/>
              <a:t>acceleration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performance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RMT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transport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irradiation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site</a:t>
            </a:r>
            <a:endParaRPr lang="de-DE" baseline="0" dirty="0" smtClean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EFF8-D85A-495A-9203-0318D742CBB5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2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EFF8-D85A-495A-9203-0318D742CBB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68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Rechts: 7.79</a:t>
            </a:r>
            <a:r>
              <a:rPr lang="de-DE" baseline="0" dirty="0" smtClean="0"/>
              <a:t> 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EFF8-D85A-495A-9203-0318D742CBB5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129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aseline="0" dirty="0" smtClean="0"/>
              <a:t>A </a:t>
            </a:r>
            <a:r>
              <a:rPr lang="de-DE" baseline="0" dirty="0" err="1" smtClean="0"/>
              <a:t>possible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in vivo </a:t>
            </a:r>
            <a:r>
              <a:rPr lang="de-DE" baseline="0" dirty="0" err="1" smtClean="0"/>
              <a:t>irradiations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accelerated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protons</a:t>
            </a: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err="1" smtClean="0"/>
              <a:t>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increased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robust </a:t>
            </a:r>
            <a:r>
              <a:rPr lang="de-DE" baseline="0" dirty="0" err="1" smtClean="0"/>
              <a:t>acceleration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performance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RMT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transport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irradiation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site</a:t>
            </a:r>
            <a:endParaRPr lang="de-DE" baseline="0" dirty="0" smtClean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E4EFF8-D85A-495A-9203-0318D742CBB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92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107677" y="5229200"/>
            <a:ext cx="475252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07504" y="5805488"/>
            <a:ext cx="4752702" cy="503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5574"/>
            <a:ext cx="6984007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8313" y="764704"/>
            <a:ext cx="8207375" cy="5616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b/ba/Dresdner_Elblforenz_bei_D%C3%A4mmerung%2C_2008.jpg"/>
          <p:cNvPicPr>
            <a:picLocks noChangeAspect="1" noChangeArrowheads="1"/>
          </p:cNvPicPr>
          <p:nvPr userDrawn="1"/>
        </p:nvPicPr>
        <p:blipFill>
          <a:blip r:embed="rId3" cstate="print"/>
          <a:srcRect r="5926" b="10919"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</p:spPr>
      </p:pic>
      <p:sp>
        <p:nvSpPr>
          <p:cNvPr id="1027" name="Rechteck 15"/>
          <p:cNvSpPr>
            <a:spLocks noChangeArrowheads="1"/>
          </p:cNvSpPr>
          <p:nvPr/>
        </p:nvSpPr>
        <p:spPr bwMode="auto">
          <a:xfrm>
            <a:off x="4616450" y="6691313"/>
            <a:ext cx="4572000" cy="230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de-DE" sz="900">
                <a:latin typeface="Arial" charset="0"/>
              </a:rPr>
              <a:t>                                           Prof.  Peter Mustermann | Institut xxxxx | www.hzdr.de</a:t>
            </a:r>
            <a:endParaRPr lang="de-DE" sz="900"/>
          </a:p>
        </p:txBody>
      </p:sp>
      <p:sp>
        <p:nvSpPr>
          <p:cNvPr id="1028" name="Textfeld 17"/>
          <p:cNvSpPr txBox="1">
            <a:spLocks noChangeArrowheads="1"/>
          </p:cNvSpPr>
          <p:nvPr/>
        </p:nvSpPr>
        <p:spPr bwMode="auto">
          <a:xfrm>
            <a:off x="0" y="6542088"/>
            <a:ext cx="1800225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>
                <a:latin typeface="Arial" charset="0"/>
              </a:rPr>
              <a:t>Seite </a:t>
            </a:r>
            <a:fld id="{02EABB7D-2B24-441B-A536-A522118FB099}" type="slidenum">
              <a:rPr lang="de-DE" sz="1000">
                <a:latin typeface="Arial" charset="0"/>
              </a:rPr>
              <a:pPr eaLnBrk="1" hangingPunct="1">
                <a:defRPr/>
              </a:pPr>
              <a:t>‹Nr.›</a:t>
            </a:fld>
            <a:endParaRPr lang="de-DE" sz="1000"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797153"/>
            <a:ext cx="9144000" cy="2037036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-3175" y="4653136"/>
            <a:ext cx="3059113" cy="144462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wrap="none" lIns="90000" tIns="46800" rIns="90000" bIns="4680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-3175" y="6713538"/>
            <a:ext cx="3059113" cy="144462"/>
          </a:xfrm>
          <a:prstGeom prst="rect">
            <a:avLst/>
          </a:prstGeom>
          <a:solidFill>
            <a:srgbClr val="9C9C9C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022600" y="6569075"/>
            <a:ext cx="3059113" cy="144463"/>
          </a:xfrm>
          <a:prstGeom prst="rect">
            <a:avLst/>
          </a:prstGeom>
          <a:solidFill>
            <a:srgbClr val="B9B9B9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-3175" y="6569075"/>
            <a:ext cx="3059113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3055938" y="6713538"/>
            <a:ext cx="6084887" cy="138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pic>
        <p:nvPicPr>
          <p:cNvPr id="1033" name="Grafik 17"/>
          <p:cNvPicPr>
            <a:picLocks noChangeAspect="1"/>
          </p:cNvPicPr>
          <p:nvPr/>
        </p:nvPicPr>
        <p:blipFill>
          <a:blip r:embed="rId4" cstate="print"/>
          <a:srcRect r="40276"/>
          <a:stretch>
            <a:fillRect/>
          </a:stretch>
        </p:blipFill>
        <p:spPr bwMode="auto">
          <a:xfrm>
            <a:off x="7224349" y="5068364"/>
            <a:ext cx="1742970" cy="122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Bild 4" descr="DDC_Sticker_groß_Schatten_RG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3037" y="5178718"/>
            <a:ext cx="1008001" cy="100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5992813" y="6669088"/>
            <a:ext cx="3043237" cy="2308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de-DE" sz="900" dirty="0" smtClean="0">
                <a:latin typeface="Arial" charset="0"/>
              </a:rPr>
              <a:t>Florian</a:t>
            </a:r>
            <a:r>
              <a:rPr lang="de-DE" sz="900" baseline="0" dirty="0" smtClean="0">
                <a:latin typeface="Arial" charset="0"/>
              </a:rPr>
              <a:t> Kroll</a:t>
            </a:r>
            <a:r>
              <a:rPr lang="de-DE" sz="900" dirty="0" smtClean="0">
                <a:latin typeface="Arial" charset="0"/>
              </a:rPr>
              <a:t> </a:t>
            </a:r>
            <a:r>
              <a:rPr lang="de-DE" sz="900" dirty="0">
                <a:latin typeface="Arial" charset="0"/>
              </a:rPr>
              <a:t>| </a:t>
            </a:r>
            <a:r>
              <a:rPr lang="de-DE" sz="900" dirty="0" smtClean="0">
                <a:latin typeface="Arial" charset="0"/>
              </a:rPr>
              <a:t>Laser </a:t>
            </a:r>
            <a:r>
              <a:rPr lang="de-DE" sz="900" dirty="0" err="1" smtClean="0">
                <a:latin typeface="Arial" charset="0"/>
              </a:rPr>
              <a:t>Particle</a:t>
            </a:r>
            <a:r>
              <a:rPr lang="de-DE" sz="900" dirty="0" smtClean="0">
                <a:latin typeface="Arial" charset="0"/>
              </a:rPr>
              <a:t> </a:t>
            </a:r>
            <a:r>
              <a:rPr lang="de-DE" sz="900" dirty="0" err="1" smtClean="0">
                <a:latin typeface="Arial" charset="0"/>
              </a:rPr>
              <a:t>Acceleration</a:t>
            </a:r>
            <a:r>
              <a:rPr lang="de-DE" sz="900" dirty="0" smtClean="0">
                <a:latin typeface="Arial" charset="0"/>
              </a:rPr>
              <a:t> </a:t>
            </a:r>
            <a:r>
              <a:rPr lang="de-DE" sz="900" dirty="0">
                <a:latin typeface="Arial" charset="0"/>
              </a:rPr>
              <a:t>| www.hzdr.de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0" y="6669088"/>
            <a:ext cx="3043237" cy="2308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de-DE" sz="900" dirty="0" smtClean="0">
                <a:solidFill>
                  <a:schemeClr val="bg1"/>
                </a:solidFill>
                <a:latin typeface="Arial" charset="0"/>
              </a:rPr>
              <a:t>EAAC Workshop</a:t>
            </a:r>
            <a:r>
              <a:rPr lang="de-DE" sz="900" baseline="0" dirty="0" smtClean="0">
                <a:solidFill>
                  <a:schemeClr val="bg1"/>
                </a:solidFill>
                <a:latin typeface="Arial" charset="0"/>
              </a:rPr>
              <a:t> 2013</a:t>
            </a:r>
            <a:r>
              <a:rPr lang="de-DE" sz="900" dirty="0" smtClean="0">
                <a:solidFill>
                  <a:schemeClr val="bg1"/>
                </a:solidFill>
                <a:latin typeface="Arial" charset="0"/>
              </a:rPr>
              <a:t>,</a:t>
            </a:r>
            <a:r>
              <a:rPr lang="de-DE" sz="900" baseline="0" dirty="0" smtClean="0">
                <a:solidFill>
                  <a:schemeClr val="bg1"/>
                </a:solidFill>
                <a:latin typeface="Arial" charset="0"/>
              </a:rPr>
              <a:t> Elba, 2013</a:t>
            </a:r>
            <a:endParaRPr lang="de-DE" sz="9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8" name="Gruppieren 27"/>
          <p:cNvGrpSpPr/>
          <p:nvPr userDrawn="1"/>
        </p:nvGrpSpPr>
        <p:grpSpPr>
          <a:xfrm>
            <a:off x="4427984" y="4941168"/>
            <a:ext cx="1209734" cy="1483366"/>
            <a:chOff x="4871979" y="4941168"/>
            <a:chExt cx="1209734" cy="1483366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4871979" y="4941168"/>
              <a:ext cx="1209734" cy="691277"/>
              <a:chOff x="-1692696" y="404664"/>
              <a:chExt cx="1512168" cy="864096"/>
            </a:xfrm>
          </p:grpSpPr>
          <p:sp>
            <p:nvSpPr>
              <p:cNvPr id="23" name="Abgerundetes Rechteck 22"/>
              <p:cNvSpPr/>
              <p:nvPr/>
            </p:nvSpPr>
            <p:spPr>
              <a:xfrm>
                <a:off x="-1692696" y="404664"/>
                <a:ext cx="1512168" cy="86409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4" name="Picture 3" descr="P:\1.KROLL\Logos\OncoRay\_neu\Logo OncoRay3D_neu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1618072" y="476712"/>
                <a:ext cx="1362920" cy="720000"/>
              </a:xfrm>
              <a:prstGeom prst="rect">
                <a:avLst/>
              </a:prstGeom>
              <a:noFill/>
            </p:spPr>
          </p:pic>
        </p:grpSp>
        <p:grpSp>
          <p:nvGrpSpPr>
            <p:cNvPr id="25" name="Gruppieren 24"/>
            <p:cNvGrpSpPr/>
            <p:nvPr/>
          </p:nvGrpSpPr>
          <p:grpSpPr>
            <a:xfrm>
              <a:off x="4871979" y="5733257"/>
              <a:ext cx="1209734" cy="691277"/>
              <a:chOff x="-1512168" y="1700808"/>
              <a:chExt cx="1512168" cy="864096"/>
            </a:xfrm>
          </p:grpSpPr>
          <p:sp>
            <p:nvSpPr>
              <p:cNvPr id="26" name="Abgerundetes Rechteck 25"/>
              <p:cNvSpPr/>
              <p:nvPr/>
            </p:nvSpPr>
            <p:spPr>
              <a:xfrm>
                <a:off x="-1512168" y="1700808"/>
                <a:ext cx="1512168" cy="86409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7" name="Picture 2" descr="P:\1.KROLL\Logos\oncooptics\oncooptics_farbig mittel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-1383512" y="1772856"/>
                <a:ext cx="1254857" cy="720000"/>
              </a:xfrm>
              <a:prstGeom prst="rect">
                <a:avLst/>
              </a:prstGeom>
              <a:noFill/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3057525" y="6710363"/>
            <a:ext cx="6081713" cy="144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0" y="6575425"/>
            <a:ext cx="3059113" cy="144463"/>
          </a:xfrm>
          <a:prstGeom prst="rect">
            <a:avLst/>
          </a:prstGeom>
          <a:solidFill>
            <a:srgbClr val="9C9C9C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057525" y="6575425"/>
            <a:ext cx="6086475" cy="14446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0" y="6718299"/>
            <a:ext cx="3059113" cy="147638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/>
        </p:nvSpPr>
        <p:spPr>
          <a:xfrm>
            <a:off x="0" y="651986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900" dirty="0" smtClean="0">
                <a:solidFill>
                  <a:schemeClr val="bg1"/>
                </a:solidFill>
                <a:latin typeface="Arial" charset="0"/>
              </a:rPr>
              <a:t>Page </a:t>
            </a:r>
            <a:fld id="{FB805CA1-F5E9-41E8-AC77-BE79B80880A9}" type="slidenum">
              <a:rPr lang="de-DE" sz="900">
                <a:solidFill>
                  <a:schemeClr val="bg1"/>
                </a:solidFill>
                <a:latin typeface="Arial" charset="0"/>
              </a:rPr>
              <a:pPr>
                <a:defRPr/>
              </a:pPr>
              <a:t>‹Nr.›</a:t>
            </a:fld>
            <a:endParaRPr lang="de-DE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5992813" y="6669088"/>
            <a:ext cx="3043237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de-DE" sz="900" dirty="0" smtClean="0">
                <a:latin typeface="Arial" charset="0"/>
              </a:rPr>
              <a:t>Florian</a:t>
            </a:r>
            <a:r>
              <a:rPr lang="de-DE" sz="900" baseline="0" dirty="0" smtClean="0">
                <a:latin typeface="Arial" charset="0"/>
              </a:rPr>
              <a:t> Kroll</a:t>
            </a:r>
            <a:r>
              <a:rPr lang="de-DE" sz="900" dirty="0" smtClean="0">
                <a:latin typeface="Arial" charset="0"/>
              </a:rPr>
              <a:t> | Laser </a:t>
            </a:r>
            <a:r>
              <a:rPr lang="de-DE" sz="900" dirty="0" err="1" smtClean="0">
                <a:latin typeface="Arial" charset="0"/>
              </a:rPr>
              <a:t>Particle</a:t>
            </a:r>
            <a:r>
              <a:rPr lang="de-DE" sz="900" dirty="0" smtClean="0">
                <a:latin typeface="Arial" charset="0"/>
              </a:rPr>
              <a:t> </a:t>
            </a:r>
            <a:r>
              <a:rPr lang="de-DE" sz="900" dirty="0" err="1" smtClean="0">
                <a:latin typeface="Arial" charset="0"/>
              </a:rPr>
              <a:t>Acceleration</a:t>
            </a:r>
            <a:r>
              <a:rPr lang="de-DE" sz="900" dirty="0" smtClean="0">
                <a:latin typeface="Arial" charset="0"/>
              </a:rPr>
              <a:t> | www.hzdr.de</a:t>
            </a:r>
            <a:endParaRPr lang="de-DE" sz="900" dirty="0">
              <a:latin typeface="Arial" charset="0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0" y="6666856"/>
            <a:ext cx="3043237" cy="2308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de-DE" sz="900" dirty="0" smtClean="0">
                <a:solidFill>
                  <a:schemeClr val="bg1"/>
                </a:solidFill>
                <a:latin typeface="Arial" charset="0"/>
              </a:rPr>
              <a:t>EAAC Workshop</a:t>
            </a:r>
            <a:r>
              <a:rPr lang="de-DE" sz="900" baseline="0" dirty="0" smtClean="0">
                <a:solidFill>
                  <a:schemeClr val="bg1"/>
                </a:solidFill>
                <a:latin typeface="Arial" charset="0"/>
              </a:rPr>
              <a:t> 2013</a:t>
            </a:r>
            <a:r>
              <a:rPr lang="de-DE" sz="900" dirty="0" smtClean="0">
                <a:solidFill>
                  <a:schemeClr val="bg1"/>
                </a:solidFill>
                <a:latin typeface="Arial" charset="0"/>
              </a:rPr>
              <a:t>,</a:t>
            </a:r>
            <a:r>
              <a:rPr lang="de-DE" sz="900" baseline="0" dirty="0" smtClean="0">
                <a:solidFill>
                  <a:schemeClr val="bg1"/>
                </a:solidFill>
                <a:latin typeface="Arial" charset="0"/>
              </a:rPr>
              <a:t> Elba, 2013</a:t>
            </a:r>
            <a:endParaRPr lang="de-DE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 userDrawn="1"/>
        </p:nvSpPr>
        <p:spPr bwMode="auto">
          <a:xfrm>
            <a:off x="0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9" name="Picture 18" descr="FZD-Bildmarke_Preussel_wtranspare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44450"/>
            <a:ext cx="3254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9"/>
          <p:cNvPicPr>
            <a:picLocks noChangeAspect="1" noChangeArrowheads="1"/>
          </p:cNvPicPr>
          <p:nvPr userDrawn="1"/>
        </p:nvPicPr>
        <p:blipFill>
          <a:blip r:embed="rId4" cstate="print"/>
          <a:srcRect b="26974"/>
          <a:stretch>
            <a:fillRect/>
          </a:stretch>
        </p:blipFill>
        <p:spPr bwMode="auto">
          <a:xfrm>
            <a:off x="4183063" y="0"/>
            <a:ext cx="49593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0"/>
          <p:cNvPicPr>
            <a:picLocks noChangeAspect="1" noChangeArrowheads="1"/>
          </p:cNvPicPr>
          <p:nvPr userDrawn="1"/>
        </p:nvPicPr>
        <p:blipFill>
          <a:blip r:embed="rId5" cstate="print"/>
          <a:srcRect b="26974"/>
          <a:stretch>
            <a:fillRect/>
          </a:stretch>
        </p:blipFill>
        <p:spPr bwMode="auto">
          <a:xfrm>
            <a:off x="-7938" y="0"/>
            <a:ext cx="4191001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hteck 10"/>
          <p:cNvSpPr>
            <a:spLocks noChangeArrowheads="1"/>
          </p:cNvSpPr>
          <p:nvPr userDrawn="1"/>
        </p:nvSpPr>
        <p:spPr bwMode="auto">
          <a:xfrm>
            <a:off x="-7938" y="0"/>
            <a:ext cx="9150351" cy="574675"/>
          </a:xfrm>
          <a:prstGeom prst="rect">
            <a:avLst/>
          </a:prstGeom>
          <a:solidFill>
            <a:srgbClr val="00589C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endParaRPr lang="de-DE" b="0"/>
          </a:p>
        </p:txBody>
      </p:sp>
      <p:sp>
        <p:nvSpPr>
          <p:cNvPr id="23" name="Rechteck 11"/>
          <p:cNvSpPr>
            <a:spLocks noChangeArrowheads="1"/>
          </p:cNvSpPr>
          <p:nvPr userDrawn="1"/>
        </p:nvSpPr>
        <p:spPr bwMode="auto">
          <a:xfrm>
            <a:off x="-7938" y="0"/>
            <a:ext cx="287338" cy="287338"/>
          </a:xfrm>
          <a:prstGeom prst="rect">
            <a:avLst/>
          </a:prstGeom>
          <a:solidFill>
            <a:srgbClr val="CF68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endParaRPr lang="de-DE" b="0"/>
          </a:p>
        </p:txBody>
      </p:sp>
      <p:pic>
        <p:nvPicPr>
          <p:cNvPr id="24" name="Grafik 12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3500" y="115888"/>
            <a:ext cx="129698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1"/>
          <p:cNvSpPr txBox="1">
            <a:spLocks noChangeArrowheads="1"/>
          </p:cNvSpPr>
          <p:nvPr userDrawn="1"/>
        </p:nvSpPr>
        <p:spPr bwMode="auto">
          <a:xfrm>
            <a:off x="6553200" y="6527800"/>
            <a:ext cx="22860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900" dirty="0" smtClean="0">
                <a:solidFill>
                  <a:schemeClr val="bg1"/>
                </a:solidFill>
                <a:latin typeface="Arial" charset="0"/>
              </a:rPr>
              <a:t>Member </a:t>
            </a:r>
            <a:r>
              <a:rPr lang="de-DE" sz="900" dirty="0" err="1" smtClean="0">
                <a:solidFill>
                  <a:schemeClr val="bg1"/>
                </a:solidFill>
                <a:latin typeface="Arial" charset="0"/>
              </a:rPr>
              <a:t>of</a:t>
            </a:r>
            <a:r>
              <a:rPr lang="de-DE" sz="9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latin typeface="Arial" charset="0"/>
              </a:rPr>
              <a:t>the</a:t>
            </a:r>
            <a:r>
              <a:rPr lang="de-DE" sz="900" dirty="0" smtClean="0">
                <a:solidFill>
                  <a:schemeClr val="bg1"/>
                </a:solidFill>
                <a:latin typeface="Arial" charset="0"/>
              </a:rPr>
              <a:t> Helmholtz </a:t>
            </a:r>
            <a:r>
              <a:rPr lang="de-DE" sz="900" dirty="0" err="1" smtClean="0">
                <a:solidFill>
                  <a:schemeClr val="bg1"/>
                </a:solidFill>
                <a:latin typeface="Arial" charset="0"/>
              </a:rPr>
              <a:t>Association</a:t>
            </a:r>
            <a:endParaRPr lang="de-DE" sz="9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gif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png"/><Relationship Id="rId10" Type="http://schemas.openxmlformats.org/officeDocument/2006/relationships/image" Target="../media/image52.jpe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Relationship Id="rId1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5.jpeg"/><Relationship Id="rId10" Type="http://schemas.microsoft.com/office/2007/relationships/diagramDrawing" Target="../diagrams/drawing1.xml"/><Relationship Id="rId4" Type="http://schemas.openxmlformats.org/officeDocument/2006/relationships/image" Target="../media/image14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>
            <p:ph type="body" sz="quarter" idx="11"/>
          </p:nvPr>
        </p:nvSpPr>
        <p:spPr>
          <a:xfrm>
            <a:off x="251520" y="-75532"/>
            <a:ext cx="8892480" cy="1306192"/>
          </a:xfrm>
        </p:spPr>
        <p:txBody>
          <a:bodyPr/>
          <a:lstStyle/>
          <a:p>
            <a:r>
              <a:rPr lang="en-US" sz="2400" dirty="0"/>
              <a:t>Dose enhancement and </a:t>
            </a:r>
            <a:r>
              <a:rPr lang="en-US" sz="2400" dirty="0" err="1"/>
              <a:t>localisation</a:t>
            </a:r>
            <a:r>
              <a:rPr lang="en-US" sz="2400" dirty="0"/>
              <a:t> by combining reduced mass targets and a pulsed solenoid for radiobiological effectiveness studies of laser accelerated protons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51520" y="4924325"/>
            <a:ext cx="37741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F. Kroll, T</a:t>
            </a:r>
            <a:r>
              <a:rPr lang="de-DE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Kluge, M. </a:t>
            </a:r>
            <a:r>
              <a:rPr lang="de-DE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Bussmann</a:t>
            </a:r>
            <a:r>
              <a:rPr lang="de-DE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T. E. </a:t>
            </a:r>
            <a:r>
              <a:rPr lang="de-DE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Cowan</a:t>
            </a:r>
            <a:r>
              <a:rPr lang="de-DE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T. </a:t>
            </a:r>
            <a:r>
              <a:rPr lang="de-DE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Herrmannsdörfer</a:t>
            </a: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S. D</a:t>
            </a:r>
            <a:r>
              <a:rPr lang="de-DE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Kraft</a:t>
            </a: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de-DE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J. </a:t>
            </a:r>
            <a:r>
              <a:rPr lang="de-DE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Metzkes</a:t>
            </a:r>
            <a:r>
              <a:rPr lang="de-DE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R. </a:t>
            </a:r>
            <a:r>
              <a:rPr lang="de-DE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Sauerbrey</a:t>
            </a:r>
            <a:r>
              <a:rPr lang="de-DE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B. Schmidt, </a:t>
            </a: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de-DE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Schramm,        K</a:t>
            </a:r>
            <a:r>
              <a:rPr lang="de-DE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Zeil</a:t>
            </a: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M</a:t>
            </a:r>
            <a:r>
              <a:rPr lang="de-DE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Zier, </a:t>
            </a: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de-DE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Zherlitsyn</a:t>
            </a:r>
            <a:r>
              <a:rPr lang="de-DE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RMT –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01328" y="4962724"/>
            <a:ext cx="4040510" cy="369332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Maximum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gain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87 %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07112" y="4951512"/>
            <a:ext cx="3001392" cy="92333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Proton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increased</a:t>
            </a:r>
            <a:r>
              <a:rPr lang="de-DE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de-DE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almost</a:t>
            </a:r>
            <a:r>
              <a:rPr lang="de-DE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de-DE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order</a:t>
            </a:r>
            <a:r>
              <a:rPr lang="de-DE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magnitude</a:t>
            </a:r>
            <a:endParaRPr lang="de-DE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35329" y="5734997"/>
            <a:ext cx="4572508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Time-</a:t>
            </a:r>
            <a:r>
              <a:rPr lang="de-DE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averaged</a:t>
            </a:r>
            <a:r>
              <a:rPr lang="de-D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hotter</a:t>
            </a:r>
            <a:r>
              <a:rPr lang="de-D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denser</a:t>
            </a:r>
            <a:r>
              <a:rPr lang="de-D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more</a:t>
            </a:r>
            <a:r>
              <a:rPr lang="de-D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homogeneous</a:t>
            </a:r>
            <a:r>
              <a:rPr lang="de-D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electron</a:t>
            </a:r>
            <a:r>
              <a:rPr lang="de-DE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sheath</a:t>
            </a:r>
            <a:endParaRPr lang="de-D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09" name="Picture 1" descr="P:\results_rm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74" y="836712"/>
            <a:ext cx="8730252" cy="3877064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6107112" y="620688"/>
            <a:ext cx="3001392" cy="56166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RMT – </a:t>
            </a:r>
            <a:r>
              <a:rPr lang="de-DE" dirty="0" err="1"/>
              <a:t>Results</a:t>
            </a:r>
            <a:endParaRPr lang="de-DE" dirty="0"/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55576" y="5025950"/>
            <a:ext cx="4976614" cy="92333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Less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pronounced</a:t>
            </a:r>
            <a:r>
              <a:rPr lang="de-DE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thickness</a:t>
            </a:r>
            <a:r>
              <a:rPr lang="de-DE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dependence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RMT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Robust against laser contrast fluctuation</a:t>
            </a:r>
          </a:p>
        </p:txBody>
      </p:sp>
      <p:pic>
        <p:nvPicPr>
          <p:cNvPr id="12" name="Picture 1" descr="P:\results_rm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874" y="836712"/>
            <a:ext cx="8730252" cy="3877064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>
            <a:off x="6107112" y="620688"/>
            <a:ext cx="3001392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9396536" y="2198683"/>
            <a:ext cx="4186808" cy="2563197"/>
            <a:chOff x="4283968" y="3356992"/>
            <a:chExt cx="4186808" cy="2563197"/>
          </a:xfrm>
        </p:grpSpPr>
        <p:sp>
          <p:nvSpPr>
            <p:cNvPr id="6" name="Rechteck 5"/>
            <p:cNvSpPr/>
            <p:nvPr/>
          </p:nvSpPr>
          <p:spPr>
            <a:xfrm>
              <a:off x="4283968" y="3356992"/>
              <a:ext cx="4186808" cy="2563197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Picture 2" descr="C:\Users\kroll14\Dropbox\EAAC-2013\InterprRM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572" y="3660626"/>
              <a:ext cx="3657600" cy="1352550"/>
            </a:xfrm>
            <a:prstGeom prst="rect">
              <a:avLst/>
            </a:prstGeom>
            <a:noFill/>
          </p:spPr>
        </p:pic>
        <p:sp>
          <p:nvSpPr>
            <p:cNvPr id="8" name="Textfeld 7"/>
            <p:cNvSpPr txBox="1"/>
            <p:nvPr/>
          </p:nvSpPr>
          <p:spPr>
            <a:xfrm>
              <a:off x="4379277" y="5241974"/>
              <a:ext cx="3996190" cy="369332"/>
            </a:xfrm>
            <a:prstGeom prst="rect">
              <a:avLst/>
            </a:prstGeom>
            <a:solidFill>
              <a:srgbClr val="80808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 </a:t>
              </a:r>
              <a:r>
                <a:rPr lang="de-DE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Compensation</a:t>
              </a:r>
              <a:r>
                <a:rPr lang="de-DE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via </a:t>
              </a:r>
              <a:r>
                <a:rPr lang="de-DE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electron</a:t>
              </a:r>
              <a:r>
                <a:rPr lang="de-DE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reflux</a:t>
              </a:r>
              <a:endPara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1" name="Rechteck 10"/>
          <p:cNvSpPr/>
          <p:nvPr/>
        </p:nvSpPr>
        <p:spPr>
          <a:xfrm>
            <a:off x="2860700" y="1268761"/>
            <a:ext cx="684076" cy="15841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149524" y="999778"/>
            <a:ext cx="1228328" cy="3102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2267744" y="1594892"/>
            <a:ext cx="0" cy="648000"/>
          </a:xfrm>
          <a:prstGeom prst="straightConnector1">
            <a:avLst/>
          </a:prstGeom>
          <a:ln w="28575">
            <a:solidFill>
              <a:srgbClr val="FF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3851920" y="3172880"/>
            <a:ext cx="0" cy="936000"/>
          </a:xfrm>
          <a:prstGeom prst="straightConnector1">
            <a:avLst/>
          </a:prstGeom>
          <a:ln w="28575">
            <a:solidFill>
              <a:srgbClr val="FF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51909 0.0030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5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i="1" dirty="0"/>
              <a:t>In vivo</a:t>
            </a:r>
            <a:r>
              <a:rPr lang="de-DE" dirty="0"/>
              <a:t> </a:t>
            </a:r>
            <a:r>
              <a:rPr lang="de-DE" dirty="0" err="1"/>
              <a:t>irradiations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protons</a:t>
            </a:r>
            <a:endParaRPr lang="de-DE" dirty="0"/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08920"/>
            <a:ext cx="8001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3331822" y="3271964"/>
            <a:ext cx="864096" cy="1143769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102549" y="3339579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de-DE" sz="5400" dirty="0"/>
          </a:p>
        </p:txBody>
      </p:sp>
      <p:sp>
        <p:nvSpPr>
          <p:cNvPr id="7" name="Rechteck 6"/>
          <p:cNvSpPr/>
          <p:nvPr/>
        </p:nvSpPr>
        <p:spPr>
          <a:xfrm>
            <a:off x="2182669" y="3339579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182840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Pulsed</a:t>
            </a:r>
            <a:r>
              <a:rPr lang="de-DE" dirty="0"/>
              <a:t> </a:t>
            </a:r>
            <a:r>
              <a:rPr lang="de-DE" dirty="0" err="1" smtClean="0"/>
              <a:t>solenoid</a:t>
            </a:r>
            <a:r>
              <a:rPr lang="de-DE" dirty="0" smtClean="0"/>
              <a:t> </a:t>
            </a:r>
            <a:r>
              <a:rPr lang="de-DE" dirty="0" err="1" smtClean="0"/>
              <a:t>magnet</a:t>
            </a:r>
            <a:endParaRPr lang="de-DE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2628800" y="9765704"/>
            <a:ext cx="3312368" cy="120032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60363" indent="-35877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600" dirty="0" smtClean="0">
                <a:ea typeface="MS PGothic" pitchFamily="34" charset="-128"/>
              </a:rPr>
              <a:t>~ 21 T @ 24 kA (24 kV)</a:t>
            </a:r>
          </a:p>
          <a:p>
            <a:pPr lvl="1" eaLnBrk="1" hangingPunct="1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600" dirty="0" smtClean="0">
                <a:ea typeface="MS PGothic" pitchFamily="34" charset="-128"/>
              </a:rPr>
              <a:t>Reliable operation</a:t>
            </a:r>
          </a:p>
          <a:p>
            <a:pPr lvl="1" eaLnBrk="1" hangingPunct="1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600" dirty="0" smtClean="0">
                <a:ea typeface="MS PGothic" pitchFamily="34" charset="-128"/>
              </a:rPr>
              <a:t>Field tested in many LIGHT experimental campaigns</a:t>
            </a:r>
          </a:p>
        </p:txBody>
      </p:sp>
      <p:grpSp>
        <p:nvGrpSpPr>
          <p:cNvPr id="65" name="Gruppieren 64"/>
          <p:cNvGrpSpPr/>
          <p:nvPr/>
        </p:nvGrpSpPr>
        <p:grpSpPr>
          <a:xfrm>
            <a:off x="107504" y="1732271"/>
            <a:ext cx="6351434" cy="4072993"/>
            <a:chOff x="-165359" y="21126704"/>
            <a:chExt cx="9582151" cy="6394507"/>
          </a:xfrm>
        </p:grpSpPr>
        <p:grpSp>
          <p:nvGrpSpPr>
            <p:cNvPr id="67" name="Gruppieren 66"/>
            <p:cNvGrpSpPr/>
            <p:nvPr/>
          </p:nvGrpSpPr>
          <p:grpSpPr>
            <a:xfrm>
              <a:off x="-165359" y="21126704"/>
              <a:ext cx="9582151" cy="5400675"/>
              <a:chOff x="-328546" y="20232059"/>
              <a:chExt cx="9582151" cy="5400675"/>
            </a:xfrm>
          </p:grpSpPr>
          <p:pic>
            <p:nvPicPr>
              <p:cNvPr id="92" name="Picture 19" descr="P:\#_KROLL_#\Poster\2012 EAPPC\Luftspule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68642" y="20232059"/>
                <a:ext cx="6684963" cy="5400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" name="Textfeld 26"/>
              <p:cNvSpPr txBox="1">
                <a:spLocks noChangeArrowheads="1"/>
              </p:cNvSpPr>
              <p:nvPr/>
            </p:nvSpPr>
            <p:spPr bwMode="auto">
              <a:xfrm rot="1800000">
                <a:off x="2967659" y="21963786"/>
                <a:ext cx="1869896" cy="483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589C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uLnTx/>
                    <a:uFillTx/>
                    <a:latin typeface="Arial" charset="0"/>
                  </a:rPr>
                  <a:t>Vacuum</a:t>
                </a: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89C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uLnTx/>
                    <a:uFillTx/>
                    <a:latin typeface="Arial" charset="0"/>
                  </a:rPr>
                  <a:t> </a:t>
                </a:r>
                <a:r>
                  <a:rPr kumimoji="0" lang="de-DE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589C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uLnTx/>
                    <a:uFillTx/>
                    <a:latin typeface="Arial" charset="0"/>
                  </a:rPr>
                  <a:t>tube</a:t>
                </a:r>
                <a:endPara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589C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4" name="Textfeld 27"/>
              <p:cNvSpPr txBox="1">
                <a:spLocks noChangeArrowheads="1"/>
              </p:cNvSpPr>
              <p:nvPr/>
            </p:nvSpPr>
            <p:spPr bwMode="auto">
              <a:xfrm rot="1800000">
                <a:off x="7272147" y="22657716"/>
                <a:ext cx="1777998" cy="483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589C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uLnTx/>
                    <a:uFillTx/>
                    <a:latin typeface="Arial" charset="0"/>
                  </a:rPr>
                  <a:t>Current</a:t>
                </a: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89C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uLnTx/>
                    <a:uFillTx/>
                    <a:latin typeface="Arial" charset="0"/>
                  </a:rPr>
                  <a:t> </a:t>
                </a:r>
                <a:r>
                  <a:rPr kumimoji="0" lang="de-DE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589C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uLnTx/>
                    <a:uFillTx/>
                    <a:latin typeface="Arial" charset="0"/>
                  </a:rPr>
                  <a:t>feed</a:t>
                </a:r>
                <a:endPara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589C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5" name="Textfeld 28"/>
              <p:cNvSpPr txBox="1">
                <a:spLocks noChangeArrowheads="1"/>
              </p:cNvSpPr>
              <p:nvPr/>
            </p:nvSpPr>
            <p:spPr bwMode="auto">
              <a:xfrm rot="1800000">
                <a:off x="3458502" y="21304133"/>
                <a:ext cx="745347" cy="483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589C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uLnTx/>
                    <a:uFillTx/>
                    <a:latin typeface="Arial" charset="0"/>
                  </a:rPr>
                  <a:t>Coil</a:t>
                </a:r>
                <a:endPara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589C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Arial" charset="0"/>
                </a:endParaRPr>
              </a:p>
            </p:txBody>
          </p:sp>
          <p:cxnSp>
            <p:nvCxnSpPr>
              <p:cNvPr id="96" name="Gerade Verbindung mit Pfeil 26"/>
              <p:cNvCxnSpPr>
                <a:cxnSpLocks noChangeShapeType="1"/>
              </p:cNvCxnSpPr>
              <p:nvPr/>
            </p:nvCxnSpPr>
            <p:spPr bwMode="auto">
              <a:xfrm>
                <a:off x="4729230" y="22681571"/>
                <a:ext cx="3495675" cy="2017713"/>
              </a:xfrm>
              <a:prstGeom prst="straightConnector1">
                <a:avLst/>
              </a:prstGeom>
              <a:noFill/>
              <a:ln w="44450" algn="ctr">
                <a:solidFill>
                  <a:srgbClr val="CF6800"/>
                </a:solidFill>
                <a:round/>
                <a:headEnd/>
                <a:tailEnd type="triangle" w="med" len="lg"/>
              </a:ln>
            </p:spPr>
          </p:cxnSp>
          <p:sp>
            <p:nvSpPr>
              <p:cNvPr id="97" name="Textfeld 27"/>
              <p:cNvSpPr txBox="1">
                <a:spLocks noChangeArrowheads="1"/>
              </p:cNvSpPr>
              <p:nvPr/>
            </p:nvSpPr>
            <p:spPr bwMode="auto">
              <a:xfrm>
                <a:off x="1182487" y="21894886"/>
                <a:ext cx="1888665" cy="1304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F6800"/>
                    </a:solidFill>
                    <a:effectLst>
                      <a:glow rad="63500">
                        <a:srgbClr val="FFFFFF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Arial" charset="0"/>
                  </a:rPr>
                  <a:t>Incoming</a:t>
                </a:r>
                <a:r>
                  <a:rPr kumimoji="0" lang="de-DE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F6800"/>
                    </a:solidFill>
                    <a:effectLst>
                      <a:glow rad="63500">
                        <a:srgbClr val="FFFFFF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Arial" charset="0"/>
                  </a:rPr>
                  <a:t> 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F6800"/>
                    </a:solidFill>
                    <a:effectLst>
                      <a:glow rad="63500">
                        <a:srgbClr val="FFFFFF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Arial" charset="0"/>
                  </a:rPr>
                  <a:t>divergent beam</a:t>
                </a:r>
                <a:endPara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F6800"/>
                  </a:solidFill>
                  <a:effectLst>
                    <a:glow rad="63500">
                      <a:srgbClr val="FFFFFF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8" name="Textfeld 28"/>
              <p:cNvSpPr txBox="1">
                <a:spLocks noChangeArrowheads="1"/>
              </p:cNvSpPr>
              <p:nvPr/>
            </p:nvSpPr>
            <p:spPr bwMode="auto">
              <a:xfrm rot="1800000">
                <a:off x="3430180" y="22989570"/>
                <a:ext cx="1376545" cy="483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89C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uLnTx/>
                    <a:uFillTx/>
                    <a:latin typeface="Arial" charset="0"/>
                  </a:rPr>
                  <a:t>Air </a:t>
                </a:r>
                <a:r>
                  <a:rPr kumimoji="0" lang="de-DE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589C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uLnTx/>
                    <a:uFillTx/>
                    <a:latin typeface="Arial" charset="0"/>
                  </a:rPr>
                  <a:t>cavity</a:t>
                </a:r>
                <a:endPara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589C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9" name="Textfeld 27"/>
              <p:cNvSpPr txBox="1">
                <a:spLocks noChangeArrowheads="1"/>
              </p:cNvSpPr>
              <p:nvPr/>
            </p:nvSpPr>
            <p:spPr bwMode="auto">
              <a:xfrm rot="1800000">
                <a:off x="5227946" y="23213268"/>
                <a:ext cx="2481747" cy="483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CF680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uLnTx/>
                    <a:uFillTx/>
                    <a:latin typeface="Arial" charset="0"/>
                  </a:rPr>
                  <a:t>Transported</a:t>
                </a: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F680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uLnTx/>
                    <a:uFillTx/>
                    <a:latin typeface="Arial" charset="0"/>
                  </a:rPr>
                  <a:t> </a:t>
                </a: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F680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uLnTx/>
                    <a:uFillTx/>
                    <a:latin typeface="Arial" charset="0"/>
                  </a:rPr>
                  <a:t>beam</a:t>
                </a:r>
              </a:p>
            </p:txBody>
          </p:sp>
          <p:sp>
            <p:nvSpPr>
              <p:cNvPr id="100" name="Textfeld 28"/>
              <p:cNvSpPr txBox="1">
                <a:spLocks noChangeArrowheads="1"/>
              </p:cNvSpPr>
              <p:nvPr/>
            </p:nvSpPr>
            <p:spPr bwMode="auto">
              <a:xfrm rot="1800000">
                <a:off x="3181629" y="20704766"/>
                <a:ext cx="1915845" cy="483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589C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uLnTx/>
                    <a:uFillTx/>
                    <a:latin typeface="Arial" charset="0"/>
                  </a:rPr>
                  <a:t>Steel </a:t>
                </a:r>
                <a:r>
                  <a:rPr kumimoji="0" lang="de-DE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589C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uLnTx/>
                    <a:uFillTx/>
                    <a:latin typeface="Arial" charset="0"/>
                  </a:rPr>
                  <a:t>housing</a:t>
                </a:r>
                <a:endPara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589C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Arial" charset="0"/>
                </a:endParaRPr>
              </a:p>
            </p:txBody>
          </p:sp>
          <p:grpSp>
            <p:nvGrpSpPr>
              <p:cNvPr id="101" name="Gruppieren 291"/>
              <p:cNvGrpSpPr>
                <a:grpSpLocks/>
              </p:cNvGrpSpPr>
              <p:nvPr/>
            </p:nvGrpSpPr>
            <p:grpSpPr bwMode="auto">
              <a:xfrm>
                <a:off x="-328546" y="20366993"/>
                <a:ext cx="2760662" cy="1989138"/>
                <a:chOff x="7838332" y="20916851"/>
                <a:chExt cx="2760115" cy="1988918"/>
              </a:xfrm>
            </p:grpSpPr>
            <p:grpSp>
              <p:nvGrpSpPr>
                <p:cNvPr id="102" name="Group 129"/>
                <p:cNvGrpSpPr>
                  <a:grpSpLocks/>
                </p:cNvGrpSpPr>
                <p:nvPr/>
              </p:nvGrpSpPr>
              <p:grpSpPr bwMode="auto">
                <a:xfrm rot="684514">
                  <a:off x="9695161" y="20924487"/>
                  <a:ext cx="385762" cy="1651001"/>
                  <a:chOff x="5135555" y="1990419"/>
                  <a:chExt cx="1935805" cy="3528850"/>
                </a:xfrm>
              </p:grpSpPr>
              <p:grpSp>
                <p:nvGrpSpPr>
                  <p:cNvPr id="112" name="Moon 130"/>
                  <p:cNvGrpSpPr>
                    <a:grpSpLocks/>
                  </p:cNvGrpSpPr>
                  <p:nvPr/>
                </p:nvGrpSpPr>
                <p:grpSpPr bwMode="auto">
                  <a:xfrm>
                    <a:off x="5155971" y="4123411"/>
                    <a:ext cx="1389731" cy="1395858"/>
                    <a:chOff x="5308371" y="4060565"/>
                    <a:chExt cx="1389731" cy="1395858"/>
                  </a:xfrm>
                </p:grpSpPr>
                <p:pic>
                  <p:nvPicPr>
                    <p:cNvPr id="117" name="Moon 130"/>
                    <p:cNvPicPr>
                      <a:picLocks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308371" y="4060565"/>
                      <a:ext cx="1389731" cy="139585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18" name="Text Box 560"/>
                    <p:cNvSpPr txBox="1">
                      <a:spLocks noChangeArrowheads="1"/>
                    </p:cNvSpPr>
                    <p:nvPr/>
                  </p:nvSpPr>
                  <p:spPr bwMode="auto">
                    <a:xfrm rot="-8674597">
                      <a:off x="5560642" y="4186613"/>
                      <a:ext cx="687482" cy="87558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LI" sz="12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113" name="Moon 131"/>
                  <p:cNvSpPr/>
                  <p:nvPr/>
                </p:nvSpPr>
                <p:spPr bwMode="auto">
                  <a:xfrm rot="19474596">
                    <a:off x="5135555" y="1990419"/>
                    <a:ext cx="1126339" cy="1317372"/>
                  </a:xfrm>
                  <a:prstGeom prst="moon">
                    <a:avLst>
                      <a:gd name="adj" fmla="val 86321"/>
                    </a:avLst>
                  </a:prstGeom>
                  <a:solidFill>
                    <a:srgbClr val="FFC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softEdge rad="127000"/>
                  </a:effec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LI" sz="12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cs typeface="+mn-cs"/>
                    </a:endParaRPr>
                  </a:p>
                </p:txBody>
              </p:sp>
              <p:grpSp>
                <p:nvGrpSpPr>
                  <p:cNvPr id="114" name="Pie 132"/>
                  <p:cNvGrpSpPr>
                    <a:grpSpLocks/>
                  </p:cNvGrpSpPr>
                  <p:nvPr/>
                </p:nvGrpSpPr>
                <p:grpSpPr bwMode="auto">
                  <a:xfrm>
                    <a:off x="5522976" y="2592686"/>
                    <a:ext cx="1548384" cy="2090928"/>
                    <a:chOff x="5675376" y="2529840"/>
                    <a:chExt cx="1548384" cy="2090928"/>
                  </a:xfrm>
                </p:grpSpPr>
                <p:pic>
                  <p:nvPicPr>
                    <p:cNvPr id="115" name="Pie 132"/>
                    <p:cNvPicPr>
                      <a:picLocks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675376" y="2529840"/>
                      <a:ext cx="1548384" cy="209092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16" name="Text Box 566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4943877" y="2488985"/>
                      <a:ext cx="1470825" cy="217211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LI" sz="12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03" name="Rectangle 20"/>
                <p:cNvSpPr>
                  <a:spLocks noChangeArrowheads="1"/>
                </p:cNvSpPr>
                <p:nvPr/>
              </p:nvSpPr>
              <p:spPr bwMode="auto">
                <a:xfrm rot="792234">
                  <a:off x="9693573" y="20954649"/>
                  <a:ext cx="74612" cy="1693865"/>
                </a:xfrm>
                <a:prstGeom prst="rect">
                  <a:avLst/>
                </a:prstGeom>
                <a:solidFill>
                  <a:srgbClr val="A6A6A6"/>
                </a:solidFill>
                <a:ln w="9525">
                  <a:miter lim="800000"/>
                  <a:headEnd/>
                  <a:tailEnd/>
                </a:ln>
                <a:scene3d>
                  <a:camera prst="legacyPerspectiveTopRight"/>
                  <a:lightRig rig="legacyFlat3" dir="b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A6A6A6"/>
                  </a:extrusionClr>
                </a:sp3d>
              </p:spPr>
              <p:txBody>
                <a:bodyPr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LI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+mn-cs"/>
                  </a:endParaRPr>
                </a:p>
              </p:txBody>
            </p:sp>
            <p:grpSp>
              <p:nvGrpSpPr>
                <p:cNvPr id="104" name="Gruppieren 43"/>
                <p:cNvGrpSpPr>
                  <a:grpSpLocks/>
                </p:cNvGrpSpPr>
                <p:nvPr/>
              </p:nvGrpSpPr>
              <p:grpSpPr bwMode="auto">
                <a:xfrm rot="20667798">
                  <a:off x="9712622" y="21449950"/>
                  <a:ext cx="885825" cy="758826"/>
                  <a:chOff x="2587181" y="20733560"/>
                  <a:chExt cx="958673" cy="813151"/>
                </a:xfrm>
              </p:grpSpPr>
              <p:cxnSp>
                <p:nvCxnSpPr>
                  <p:cNvPr id="107" name="Gerade Verbindung mit Pfeil 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31593" y="20949196"/>
                    <a:ext cx="731967" cy="422601"/>
                  </a:xfrm>
                  <a:prstGeom prst="straightConnector1">
                    <a:avLst/>
                  </a:prstGeom>
                  <a:noFill/>
                  <a:ln w="44450" algn="ctr">
                    <a:solidFill>
                      <a:srgbClr val="CF6800"/>
                    </a:solidFill>
                    <a:round/>
                    <a:headEnd/>
                    <a:tailEnd type="triangle" w="med" len="lg"/>
                  </a:ln>
                </p:spPr>
              </p:cxnSp>
              <p:cxnSp>
                <p:nvCxnSpPr>
                  <p:cNvPr id="108" name="Gerade Verbindung mit Pfeil 39"/>
                  <p:cNvCxnSpPr>
                    <a:cxnSpLocks noChangeShapeType="1"/>
                  </p:cNvCxnSpPr>
                  <p:nvPr/>
                </p:nvCxnSpPr>
                <p:spPr bwMode="auto">
                  <a:xfrm rot="1200000">
                    <a:off x="2587181" y="21124110"/>
                    <a:ext cx="731967" cy="422601"/>
                  </a:xfrm>
                  <a:prstGeom prst="straightConnector1">
                    <a:avLst/>
                  </a:prstGeom>
                  <a:noFill/>
                  <a:ln w="44450" algn="ctr">
                    <a:solidFill>
                      <a:srgbClr val="CF6800"/>
                    </a:solidFill>
                    <a:round/>
                    <a:headEnd/>
                    <a:tailEnd type="triangle" w="med" len="lg"/>
                  </a:ln>
                </p:spPr>
              </p:cxnSp>
              <p:cxnSp>
                <p:nvCxnSpPr>
                  <p:cNvPr id="109" name="Gerade Verbindung mit Pfeil 40"/>
                  <p:cNvCxnSpPr>
                    <a:cxnSpLocks noChangeShapeType="1"/>
                  </p:cNvCxnSpPr>
                  <p:nvPr/>
                </p:nvCxnSpPr>
                <p:spPr bwMode="auto">
                  <a:xfrm rot="-1200000">
                    <a:off x="2813887" y="20733560"/>
                    <a:ext cx="731967" cy="422601"/>
                  </a:xfrm>
                  <a:prstGeom prst="straightConnector1">
                    <a:avLst/>
                  </a:prstGeom>
                  <a:noFill/>
                  <a:ln w="44450" algn="ctr">
                    <a:solidFill>
                      <a:srgbClr val="CF6800"/>
                    </a:solidFill>
                    <a:round/>
                    <a:headEnd/>
                    <a:tailEnd type="triangle" w="med" len="lg"/>
                  </a:ln>
                </p:spPr>
              </p:cxnSp>
              <p:cxnSp>
                <p:nvCxnSpPr>
                  <p:cNvPr id="110" name="Gerade Verbindung mit Pfeil 41"/>
                  <p:cNvCxnSpPr>
                    <a:cxnSpLocks noChangeShapeType="1"/>
                  </p:cNvCxnSpPr>
                  <p:nvPr/>
                </p:nvCxnSpPr>
                <p:spPr bwMode="auto">
                  <a:xfrm rot="600000">
                    <a:off x="2666749" y="21044464"/>
                    <a:ext cx="731967" cy="422601"/>
                  </a:xfrm>
                  <a:prstGeom prst="straightConnector1">
                    <a:avLst/>
                  </a:prstGeom>
                  <a:noFill/>
                  <a:ln w="44450" algn="ctr">
                    <a:solidFill>
                      <a:srgbClr val="CF6800"/>
                    </a:solidFill>
                    <a:round/>
                    <a:headEnd/>
                    <a:tailEnd type="triangle" w="med" len="lg"/>
                  </a:ln>
                </p:spPr>
              </p:cxnSp>
              <p:cxnSp>
                <p:nvCxnSpPr>
                  <p:cNvPr id="111" name="Gerade Verbindung mit Pfeil 42"/>
                  <p:cNvCxnSpPr>
                    <a:cxnSpLocks noChangeShapeType="1"/>
                  </p:cNvCxnSpPr>
                  <p:nvPr/>
                </p:nvCxnSpPr>
                <p:spPr bwMode="auto">
                  <a:xfrm rot="-600000">
                    <a:off x="2783139" y="20845678"/>
                    <a:ext cx="731967" cy="422601"/>
                  </a:xfrm>
                  <a:prstGeom prst="straightConnector1">
                    <a:avLst/>
                  </a:prstGeom>
                  <a:noFill/>
                  <a:ln w="44450" algn="ctr">
                    <a:solidFill>
                      <a:srgbClr val="CF6800"/>
                    </a:solidFill>
                    <a:round/>
                    <a:headEnd/>
                    <a:tailEnd type="triangle" w="med" len="lg"/>
                  </a:ln>
                </p:spPr>
              </p:cxnSp>
            </p:grpSp>
            <p:pic>
              <p:nvPicPr>
                <p:cNvPr id="105" name="Flowchart: Extract 4"/>
                <p:cNvPicPr>
                  <a:picLocks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rot="2409855">
                  <a:off x="7838332" y="20916851"/>
                  <a:ext cx="1700180" cy="19889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6" name="Rectangle 577"/>
                <p:cNvSpPr>
                  <a:spLocks noChangeArrowheads="1"/>
                </p:cNvSpPr>
                <p:nvPr/>
              </p:nvSpPr>
              <p:spPr bwMode="auto">
                <a:xfrm rot="20205958">
                  <a:off x="8216458" y="21805212"/>
                  <a:ext cx="952500" cy="433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</a:rPr>
                    <a:t>LASER</a:t>
                  </a:r>
                  <a:endParaRPr kumimoji="0" 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  <p:sp>
          <p:nvSpPr>
            <p:cNvPr id="68" name="Abgerundete rechteckige Legende 242"/>
            <p:cNvSpPr>
              <a:spLocks noChangeArrowheads="1"/>
            </p:cNvSpPr>
            <p:nvPr/>
          </p:nvSpPr>
          <p:spPr bwMode="auto">
            <a:xfrm flipH="1">
              <a:off x="160548" y="24857386"/>
              <a:ext cx="3384549" cy="2663825"/>
            </a:xfrm>
            <a:prstGeom prst="wedgeRoundRectCallout">
              <a:avLst>
                <a:gd name="adj1" fmla="val -54198"/>
                <a:gd name="adj2" fmla="val -112292"/>
                <a:gd name="adj3" fmla="val 16667"/>
              </a:avLst>
            </a:prstGeom>
            <a:solidFill>
              <a:srgbClr val="0066FF">
                <a:alpha val="39999"/>
              </a:srgbClr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cs typeface="+mn-cs"/>
              </a:endParaRPr>
            </a:p>
          </p:txBody>
        </p:sp>
        <p:pic>
          <p:nvPicPr>
            <p:cNvPr id="69" name="Picture 65" descr="T:\fwk\Kroll\Spule und Pulser 29-08-2012\IMG_2453.JPG"/>
            <p:cNvPicPr>
              <a:picLocks noChangeAspect="1" noChangeArrowheads="1"/>
            </p:cNvPicPr>
            <p:nvPr/>
          </p:nvPicPr>
          <p:blipFill>
            <a:blip r:embed="rId7" cstate="print"/>
            <a:srcRect l="23776" t="17398" r="7829" b="11728"/>
            <a:stretch>
              <a:fillRect/>
            </a:stretch>
          </p:blipFill>
          <p:spPr bwMode="auto">
            <a:xfrm flipH="1">
              <a:off x="237311" y="24928825"/>
              <a:ext cx="3243263" cy="2520949"/>
            </a:xfrm>
            <a:prstGeom prst="roundRect">
              <a:avLst/>
            </a:prstGeom>
            <a:ln w="63500" cap="rnd">
              <a:noFill/>
            </a:ln>
            <a:effectLst>
              <a:softEdge rad="127000"/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20" name="Textfeld 72"/>
          <p:cNvSpPr txBox="1">
            <a:spLocks noChangeArrowheads="1"/>
          </p:cNvSpPr>
          <p:nvPr/>
        </p:nvSpPr>
        <p:spPr bwMode="auto">
          <a:xfrm>
            <a:off x="231679" y="827420"/>
            <a:ext cx="8372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eaLnBrk="0" hangingPunct="0">
              <a:spcBef>
                <a:spcPct val="25000"/>
              </a:spcBef>
            </a:pPr>
            <a:r>
              <a:rPr lang="de-DE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Efficient</a:t>
            </a: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capturing</a:t>
            </a: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laser</a:t>
            </a: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accelerated</a:t>
            </a: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protons</a:t>
            </a:r>
            <a:endParaRPr lang="de-DE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866198" y="1460247"/>
            <a:ext cx="4032449" cy="105157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363538" marR="0" lvl="0" indent="-363538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kern="0" dirty="0" smtClean="0">
                <a:solidFill>
                  <a:srgbClr val="002060"/>
                </a:solidFill>
                <a:latin typeface="Arial" charset="0"/>
              </a:rPr>
              <a:t>≤ </a:t>
            </a:r>
            <a:r>
              <a:rPr lang="de-DE" kern="0" dirty="0">
                <a:solidFill>
                  <a:srgbClr val="002060"/>
                </a:solidFill>
                <a:latin typeface="Arial" charset="0"/>
              </a:rPr>
              <a:t>21 T </a:t>
            </a:r>
            <a:r>
              <a:rPr lang="de-DE" kern="0" dirty="0" err="1">
                <a:solidFill>
                  <a:srgbClr val="002060"/>
                </a:solidFill>
                <a:latin typeface="Arial" charset="0"/>
              </a:rPr>
              <a:t>fields</a:t>
            </a:r>
            <a:r>
              <a:rPr lang="de-DE" kern="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de-DE" kern="0" dirty="0" err="1">
                <a:solidFill>
                  <a:srgbClr val="002060"/>
                </a:solidFill>
                <a:latin typeface="Arial" charset="0"/>
              </a:rPr>
              <a:t>achieved</a:t>
            </a:r>
            <a:r>
              <a:rPr lang="de-DE" kern="0" dirty="0">
                <a:solidFill>
                  <a:srgbClr val="002060"/>
                </a:solidFill>
                <a:latin typeface="Arial" charset="0"/>
              </a:rPr>
              <a:t> (</a:t>
            </a:r>
            <a:r>
              <a:rPr lang="de-DE" i="1" kern="0" dirty="0">
                <a:solidFill>
                  <a:srgbClr val="002060"/>
                </a:solidFill>
                <a:latin typeface="Arial" charset="0"/>
              </a:rPr>
              <a:t>I </a:t>
            </a:r>
            <a:r>
              <a:rPr lang="de-DE" kern="0" dirty="0">
                <a:solidFill>
                  <a:srgbClr val="002060"/>
                </a:solidFill>
                <a:latin typeface="Arial" charset="0"/>
              </a:rPr>
              <a:t> ≤ 24 </a:t>
            </a:r>
            <a:r>
              <a:rPr lang="de-DE" kern="0" dirty="0" err="1">
                <a:solidFill>
                  <a:srgbClr val="002060"/>
                </a:solidFill>
                <a:latin typeface="Arial" charset="0"/>
              </a:rPr>
              <a:t>kA</a:t>
            </a:r>
            <a:r>
              <a:rPr lang="de-DE" kern="0" dirty="0">
                <a:solidFill>
                  <a:srgbClr val="002060"/>
                </a:solidFill>
                <a:latin typeface="Arial" charset="0"/>
              </a:rPr>
              <a:t>)</a:t>
            </a:r>
          </a:p>
          <a:p>
            <a:pPr marL="363538" marR="0" lvl="0" indent="-363538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kern="0" dirty="0">
                <a:solidFill>
                  <a:srgbClr val="002060"/>
                </a:solidFill>
                <a:latin typeface="Arial" charset="0"/>
              </a:rPr>
              <a:t>120 </a:t>
            </a:r>
            <a:r>
              <a:rPr lang="de-DE" kern="0" dirty="0" err="1">
                <a:solidFill>
                  <a:srgbClr val="002060"/>
                </a:solidFill>
                <a:latin typeface="Arial" charset="0"/>
              </a:rPr>
              <a:t>windings</a:t>
            </a:r>
            <a:r>
              <a:rPr lang="de-DE" kern="0" dirty="0">
                <a:solidFill>
                  <a:srgbClr val="002060"/>
                </a:solidFill>
                <a:latin typeface="Arial" charset="0"/>
              </a:rPr>
              <a:t> in 4 </a:t>
            </a:r>
            <a:r>
              <a:rPr lang="de-DE" kern="0" dirty="0" err="1">
                <a:solidFill>
                  <a:srgbClr val="002060"/>
                </a:solidFill>
                <a:latin typeface="Arial" charset="0"/>
              </a:rPr>
              <a:t>layers</a:t>
            </a:r>
            <a:endParaRPr lang="de-DE" kern="0" dirty="0">
              <a:solidFill>
                <a:srgbClr val="002060"/>
              </a:solidFill>
              <a:latin typeface="Arial" charset="0"/>
            </a:endParaRPr>
          </a:p>
          <a:p>
            <a:pPr marL="363538" marR="0" lvl="0" indent="-363538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kern="0" dirty="0" smtClean="0">
                <a:solidFill>
                  <a:srgbClr val="002060"/>
                </a:solidFill>
                <a:latin typeface="Arial" charset="0"/>
              </a:rPr>
              <a:t>Field </a:t>
            </a:r>
            <a:r>
              <a:rPr lang="de-DE" kern="0" dirty="0" err="1">
                <a:solidFill>
                  <a:srgbClr val="002060"/>
                </a:solidFill>
                <a:latin typeface="Arial" charset="0"/>
              </a:rPr>
              <a:t>rise</a:t>
            </a:r>
            <a:r>
              <a:rPr lang="de-DE" kern="0" dirty="0">
                <a:solidFill>
                  <a:srgbClr val="002060"/>
                </a:solidFill>
                <a:latin typeface="Arial" charset="0"/>
              </a:rPr>
              <a:t> time ≈ 500 </a:t>
            </a:r>
            <a:r>
              <a:rPr lang="de-DE" kern="0" dirty="0" smtClean="0">
                <a:solidFill>
                  <a:srgbClr val="002060"/>
                </a:solidFill>
                <a:latin typeface="Arial" charset="0"/>
              </a:rPr>
              <a:t>µs</a:t>
            </a:r>
            <a:endParaRPr lang="de-DE" kern="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" name="Rechteckiger Pfeil 2"/>
          <p:cNvSpPr/>
          <p:nvPr/>
        </p:nvSpPr>
        <p:spPr>
          <a:xfrm flipH="1">
            <a:off x="6322074" y="3735345"/>
            <a:ext cx="1001946" cy="559764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24579" name="Picture 3" descr="C:\Users\Florian Kroll\Desktop\Graph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74" y="4293096"/>
            <a:ext cx="3099822" cy="2175362"/>
          </a:xfrm>
          <a:prstGeom prst="rect">
            <a:avLst/>
          </a:prstGeom>
          <a:noFill/>
          <a:ln w="28575">
            <a:solidFill>
              <a:srgbClr val="00589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1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Portable pulse </a:t>
            </a:r>
            <a:r>
              <a:rPr lang="de-DE" dirty="0" err="1" smtClean="0"/>
              <a:t>generator</a:t>
            </a:r>
            <a:endParaRPr lang="de-DE" dirty="0"/>
          </a:p>
        </p:txBody>
      </p:sp>
      <p:sp>
        <p:nvSpPr>
          <p:cNvPr id="5" name="Textfeld 72"/>
          <p:cNvSpPr txBox="1">
            <a:spLocks noChangeArrowheads="1"/>
          </p:cNvSpPr>
          <p:nvPr/>
        </p:nvSpPr>
        <p:spPr bwMode="auto">
          <a:xfrm>
            <a:off x="144016" y="971436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algn="ctr" eaLnBrk="0" hangingPunct="0">
              <a:spcBef>
                <a:spcPct val="25000"/>
              </a:spcBef>
            </a:pP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de-DE" sz="18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generation</a:t>
            </a: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portable pulse </a:t>
            </a:r>
            <a:r>
              <a:rPr lang="de-DE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generator</a:t>
            </a: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2" name="Picture 2" descr="T:\fwk\Kroll\Bilder\2012-11-Teststand\IMG_3270 (1280x960).jpg"/>
          <p:cNvPicPr>
            <a:picLocks noChangeAspect="1" noChangeArrowheads="1"/>
          </p:cNvPicPr>
          <p:nvPr/>
        </p:nvPicPr>
        <p:blipFill>
          <a:blip r:embed="rId2" cstate="print"/>
          <a:srcRect l="9967" t="7383" r="25637" b="1072"/>
          <a:stretch>
            <a:fillRect/>
          </a:stretch>
        </p:blipFill>
        <p:spPr bwMode="auto">
          <a:xfrm>
            <a:off x="336364" y="1628800"/>
            <a:ext cx="4187304" cy="4464496"/>
          </a:xfrm>
          <a:prstGeom prst="rect">
            <a:avLst/>
          </a:prstGeom>
          <a:noFill/>
          <a:ln w="28575">
            <a:solidFill>
              <a:srgbClr val="00589C"/>
            </a:solidFill>
          </a:ln>
        </p:spPr>
      </p:pic>
      <p:grpSp>
        <p:nvGrpSpPr>
          <p:cNvPr id="71" name="Gruppieren 70"/>
          <p:cNvGrpSpPr/>
          <p:nvPr/>
        </p:nvGrpSpPr>
        <p:grpSpPr>
          <a:xfrm>
            <a:off x="4788024" y="836712"/>
            <a:ext cx="4176463" cy="5112568"/>
            <a:chOff x="179512" y="836712"/>
            <a:chExt cx="4176463" cy="5112568"/>
          </a:xfrm>
        </p:grpSpPr>
        <p:grpSp>
          <p:nvGrpSpPr>
            <p:cNvPr id="9" name="Gruppieren 8"/>
            <p:cNvGrpSpPr/>
            <p:nvPr/>
          </p:nvGrpSpPr>
          <p:grpSpPr>
            <a:xfrm>
              <a:off x="663323" y="2703263"/>
              <a:ext cx="540000" cy="118214"/>
              <a:chOff x="557584" y="4301480"/>
              <a:chExt cx="540000" cy="118214"/>
            </a:xfrm>
          </p:grpSpPr>
          <p:cxnSp>
            <p:nvCxnSpPr>
              <p:cNvPr id="10" name="Gerade Verbindung 9"/>
              <p:cNvCxnSpPr/>
              <p:nvPr/>
            </p:nvCxnSpPr>
            <p:spPr>
              <a:xfrm>
                <a:off x="557584" y="4301480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10"/>
              <p:cNvCxnSpPr/>
              <p:nvPr/>
            </p:nvCxnSpPr>
            <p:spPr>
              <a:xfrm>
                <a:off x="557584" y="4419694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Gerade Verbindung 11"/>
            <p:cNvCxnSpPr/>
            <p:nvPr/>
          </p:nvCxnSpPr>
          <p:spPr>
            <a:xfrm flipV="1">
              <a:off x="933323" y="1191095"/>
              <a:ext cx="0" cy="15205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V="1">
              <a:off x="933323" y="2829861"/>
              <a:ext cx="0" cy="15205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933323" y="1200894"/>
              <a:ext cx="1025258" cy="48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>
              <a:off x="933323" y="4350413"/>
              <a:ext cx="29376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flipV="1">
              <a:off x="1958581" y="1000473"/>
              <a:ext cx="342894" cy="197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2373483" y="1205792"/>
              <a:ext cx="14974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flipV="1">
              <a:off x="3873993" y="1205792"/>
              <a:ext cx="0" cy="3134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/>
            <p:cNvSpPr/>
            <p:nvPr/>
          </p:nvSpPr>
          <p:spPr>
            <a:xfrm>
              <a:off x="3747993" y="2531693"/>
              <a:ext cx="252000" cy="540000"/>
            </a:xfrm>
            <a:prstGeom prst="rect">
              <a:avLst/>
            </a:prstGeom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1367429" y="1877951"/>
              <a:ext cx="306000" cy="1800200"/>
              <a:chOff x="1261690" y="3356992"/>
              <a:chExt cx="306000" cy="1800200"/>
            </a:xfrm>
          </p:grpSpPr>
          <p:cxnSp>
            <p:nvCxnSpPr>
              <p:cNvPr id="21" name="Gerade Verbindung 20"/>
              <p:cNvCxnSpPr/>
              <p:nvPr/>
            </p:nvCxnSpPr>
            <p:spPr>
              <a:xfrm>
                <a:off x="1413599" y="3356992"/>
                <a:ext cx="0" cy="1800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uppieren 21"/>
              <p:cNvGrpSpPr/>
              <p:nvPr/>
            </p:nvGrpSpPr>
            <p:grpSpPr>
              <a:xfrm>
                <a:off x="1261690" y="3738100"/>
                <a:ext cx="306000" cy="1037985"/>
                <a:chOff x="1261690" y="3883701"/>
                <a:chExt cx="306000" cy="1037985"/>
              </a:xfrm>
            </p:grpSpPr>
            <p:grpSp>
              <p:nvGrpSpPr>
                <p:cNvPr id="23" name="Gruppieren 22"/>
                <p:cNvGrpSpPr/>
                <p:nvPr/>
              </p:nvGrpSpPr>
              <p:grpSpPr>
                <a:xfrm rot="10800000">
                  <a:off x="1261690" y="3883701"/>
                  <a:ext cx="306000" cy="250872"/>
                  <a:chOff x="3284456" y="2917801"/>
                  <a:chExt cx="360000" cy="295143"/>
                </a:xfrm>
              </p:grpSpPr>
              <p:sp>
                <p:nvSpPr>
                  <p:cNvPr id="25" name="Gleichschenkliges Dreieck 24"/>
                  <p:cNvSpPr/>
                  <p:nvPr/>
                </p:nvSpPr>
                <p:spPr>
                  <a:xfrm>
                    <a:off x="3284456" y="2924944"/>
                    <a:ext cx="360000" cy="28800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26" name="Gerade Verbindung 25"/>
                  <p:cNvCxnSpPr/>
                  <p:nvPr/>
                </p:nvCxnSpPr>
                <p:spPr>
                  <a:xfrm flipV="1">
                    <a:off x="3284456" y="2917801"/>
                    <a:ext cx="360000" cy="489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Rechteck 23"/>
                <p:cNvSpPr/>
                <p:nvPr/>
              </p:nvSpPr>
              <p:spPr>
                <a:xfrm>
                  <a:off x="1288690" y="4381686"/>
                  <a:ext cx="252000" cy="540000"/>
                </a:xfrm>
                <a:prstGeom prst="rect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27" name="Textfeld 26"/>
            <p:cNvSpPr txBox="1"/>
            <p:nvPr/>
          </p:nvSpPr>
          <p:spPr>
            <a:xfrm>
              <a:off x="179512" y="2339804"/>
              <a:ext cx="7024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-24 </a:t>
              </a:r>
              <a:r>
                <a:rPr lang="de-DE" sz="1400" dirty="0" err="1" smtClean="0">
                  <a:latin typeface="Arial" pitchFamily="34" charset="0"/>
                  <a:cs typeface="Arial" pitchFamily="34" charset="0"/>
                </a:rPr>
                <a:t>kV</a:t>
              </a:r>
              <a:endParaRPr lang="de-DE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 rot="5400000">
              <a:off x="3460045" y="2649697"/>
              <a:ext cx="1484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>
                  <a:latin typeface="Arial" pitchFamily="34" charset="0"/>
                  <a:cs typeface="Arial" pitchFamily="34" charset="0"/>
                </a:rPr>
                <a:t>Pulsed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 Magnet</a:t>
              </a:r>
              <a:endParaRPr lang="de-DE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Gerade Verbindung 28"/>
            <p:cNvCxnSpPr/>
            <p:nvPr/>
          </p:nvCxnSpPr>
          <p:spPr>
            <a:xfrm>
              <a:off x="929181" y="1877951"/>
              <a:ext cx="5973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929181" y="3678151"/>
              <a:ext cx="5973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>
            <a:xfrm>
              <a:off x="897323" y="3642151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Ellipse 41"/>
            <p:cNvSpPr/>
            <p:nvPr/>
          </p:nvSpPr>
          <p:spPr>
            <a:xfrm>
              <a:off x="897323" y="1836512"/>
              <a:ext cx="72000" cy="72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3" name="Gruppieren 52"/>
            <p:cNvGrpSpPr/>
            <p:nvPr/>
          </p:nvGrpSpPr>
          <p:grpSpPr>
            <a:xfrm>
              <a:off x="802184" y="4316016"/>
              <a:ext cx="264967" cy="275332"/>
              <a:chOff x="1390709" y="4418062"/>
              <a:chExt cx="264967" cy="275332"/>
            </a:xfrm>
          </p:grpSpPr>
          <p:cxnSp>
            <p:nvCxnSpPr>
              <p:cNvPr id="54" name="Gerade Verbindung 53"/>
              <p:cNvCxnSpPr/>
              <p:nvPr/>
            </p:nvCxnSpPr>
            <p:spPr>
              <a:xfrm>
                <a:off x="1390709" y="4581128"/>
                <a:ext cx="264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/>
            </p:nvCxnSpPr>
            <p:spPr>
              <a:xfrm>
                <a:off x="1430905" y="4637261"/>
                <a:ext cx="1845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/>
            </p:nvCxnSpPr>
            <p:spPr>
              <a:xfrm>
                <a:off x="1471101" y="4693394"/>
                <a:ext cx="10418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/>
            </p:nvCxnSpPr>
            <p:spPr>
              <a:xfrm flipV="1">
                <a:off x="1523192" y="4437112"/>
                <a:ext cx="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Ellipse 57"/>
              <p:cNvSpPr/>
              <p:nvPr/>
            </p:nvSpPr>
            <p:spPr>
              <a:xfrm>
                <a:off x="1487192" y="4418062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67" name="Picture 2" descr="T:\fwk\Kroll\Spar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1207581"/>
              <a:ext cx="1228571" cy="144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8" name="Textfeld 67"/>
            <p:cNvSpPr txBox="1"/>
            <p:nvPr/>
          </p:nvSpPr>
          <p:spPr>
            <a:xfrm>
              <a:off x="946726" y="836712"/>
              <a:ext cx="1484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Thyratron</a:t>
              </a:r>
              <a:endParaRPr lang="de-DE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827583" y="5025950"/>
              <a:ext cx="3374503" cy="923330"/>
            </a:xfrm>
            <a:prstGeom prst="rect">
              <a:avLst/>
            </a:prstGeom>
            <a:solidFill>
              <a:srgbClr val="80808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dirty="0" smtClean="0">
                  <a:solidFill>
                    <a:srgbClr val="00206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2 </a:t>
              </a:r>
              <a:r>
                <a:rPr lang="en-US" dirty="0">
                  <a:solidFill>
                    <a:srgbClr val="00206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×165 </a:t>
              </a:r>
              <a:r>
                <a:rPr lang="en-US" dirty="0" smtClean="0">
                  <a:solidFill>
                    <a:srgbClr val="00206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µF capacitors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 smtClean="0">
                  <a:solidFill>
                    <a:srgbClr val="00206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  <a:sym typeface="Wingdings" pitchFamily="2" charset="2"/>
                </a:rPr>
                <a:t>95 kJ max energy stored </a:t>
              </a:r>
              <a:endParaRPr lang="en-US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Wingdings" pitchFamily="2" charset="2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>
                  <a:solidFill>
                    <a:srgbClr val="00206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~ 1 </a:t>
              </a:r>
              <a:r>
                <a:rPr lang="en-US" dirty="0" smtClean="0">
                  <a:solidFill>
                    <a:srgbClr val="00206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pulse/minute</a:t>
              </a:r>
              <a:endParaRPr lang="en-US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pic>
          <p:nvPicPr>
            <p:cNvPr id="70" name="Picture 65" descr="T:\fwk\Kroll\Spule und Pulser 29-08-2012\IMG_2453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8465" t="15004" r="3959" b="7381"/>
            <a:stretch/>
          </p:blipFill>
          <p:spPr bwMode="auto">
            <a:xfrm>
              <a:off x="2627784" y="2935613"/>
              <a:ext cx="1287648" cy="9653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7031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3 – Performance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solenoid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388168" y="908720"/>
            <a:ext cx="829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RCF at different focus positions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for 9.4 </a:t>
            </a:r>
            <a:r>
              <a:rPr lang="en-US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MeV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protons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6021288"/>
            <a:ext cx="6647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Courtesy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Simon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Busold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(TU Darmstadt)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LIGHT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collaboration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See also talk [40]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S.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Busold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, June 5, 16:50</a:t>
            </a:r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://nnp.physik.uni-frankfurt.de/Light/logo%20light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17" y="5484252"/>
            <a:ext cx="204597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268836" y="1621802"/>
            <a:ext cx="8606328" cy="3391374"/>
            <a:chOff x="251520" y="1621802"/>
            <a:chExt cx="8606328" cy="3391374"/>
          </a:xfrm>
        </p:grpSpPr>
        <p:grpSp>
          <p:nvGrpSpPr>
            <p:cNvPr id="7" name="Gruppieren 6"/>
            <p:cNvGrpSpPr/>
            <p:nvPr/>
          </p:nvGrpSpPr>
          <p:grpSpPr>
            <a:xfrm>
              <a:off x="251520" y="1621802"/>
              <a:ext cx="3650490" cy="3391374"/>
              <a:chOff x="251520" y="1621802"/>
              <a:chExt cx="3650490" cy="3391374"/>
            </a:xfrm>
          </p:grpSpPr>
          <p:pic>
            <p:nvPicPr>
              <p:cNvPr id="24583" name="Picture 7" descr="C:\Users\Florian Kroll\Dropbox\EAAC-2013\10MeV-1m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621802"/>
                <a:ext cx="3650490" cy="3391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feld 17"/>
              <p:cNvSpPr txBox="1"/>
              <p:nvPr/>
            </p:nvSpPr>
            <p:spPr>
              <a:xfrm>
                <a:off x="2051720" y="3825506"/>
                <a:ext cx="1656184" cy="646331"/>
              </a:xfrm>
              <a:prstGeom prst="rect">
                <a:avLst/>
              </a:prstGeom>
              <a:solidFill>
                <a:srgbClr val="808080">
                  <a:lumMod val="20000"/>
                  <a:lumOff val="8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.07 m</a:t>
                </a:r>
              </a:p>
              <a:p>
                <a:r>
                  <a:rPr lang="en-US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1×10</a:t>
                </a:r>
                <a:r>
                  <a:rPr lang="en-US" baseline="30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9 </a:t>
                </a:r>
                <a:r>
                  <a:rPr lang="en-US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protons</a:t>
                </a:r>
                <a:endParaRPr lang="de-DE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5237842" y="1621802"/>
              <a:ext cx="3620006" cy="3383753"/>
              <a:chOff x="5237842" y="1621802"/>
              <a:chExt cx="3620006" cy="3383753"/>
            </a:xfrm>
          </p:grpSpPr>
          <p:pic>
            <p:nvPicPr>
              <p:cNvPr id="24582" name="Picture 6" descr="C:\Users\Florian Kroll\Dropbox\EAAC-2013\10MeV-2m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7842" y="1621802"/>
                <a:ext cx="3620006" cy="33837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feld 18"/>
              <p:cNvSpPr txBox="1"/>
              <p:nvPr/>
            </p:nvSpPr>
            <p:spPr>
              <a:xfrm>
                <a:off x="7011080" y="3825506"/>
                <a:ext cx="1656184" cy="646331"/>
              </a:xfrm>
              <a:prstGeom prst="rect">
                <a:avLst/>
              </a:prstGeom>
              <a:solidFill>
                <a:srgbClr val="808080">
                  <a:lumMod val="20000"/>
                  <a:lumOff val="8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2.12 m</a:t>
                </a:r>
              </a:p>
              <a:p>
                <a:r>
                  <a:rPr lang="en-US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5×10</a:t>
                </a:r>
                <a:r>
                  <a:rPr lang="en-US" baseline="30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8 </a:t>
                </a:r>
                <a:r>
                  <a:rPr lang="en-US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protons</a:t>
                </a:r>
                <a:endParaRPr lang="de-DE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" name="Textfeld 19"/>
          <p:cNvSpPr txBox="1"/>
          <p:nvPr/>
        </p:nvSpPr>
        <p:spPr>
          <a:xfrm>
            <a:off x="899592" y="5147900"/>
            <a:ext cx="2753878" cy="369332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20 % transport efficiency</a:t>
            </a:r>
          </a:p>
        </p:txBody>
      </p:sp>
      <p:sp>
        <p:nvSpPr>
          <p:cNvPr id="15" name="Rechteck 14"/>
          <p:cNvSpPr/>
          <p:nvPr/>
        </p:nvSpPr>
        <p:spPr>
          <a:xfrm>
            <a:off x="107504" y="1412776"/>
            <a:ext cx="4248472" cy="424847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i="1" dirty="0" smtClean="0"/>
              <a:t>In vivo</a:t>
            </a:r>
            <a:r>
              <a:rPr lang="de-DE" dirty="0" smtClean="0"/>
              <a:t> </a:t>
            </a:r>
            <a:r>
              <a:rPr lang="de-DE" dirty="0" err="1" smtClean="0"/>
              <a:t>irradiations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protons</a:t>
            </a:r>
            <a:endParaRPr lang="de-DE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3739"/>
            <a:ext cx="80010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076056" y="3271043"/>
            <a:ext cx="3888432" cy="2462213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Profit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from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robust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acceleration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performance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and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enhanced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proton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number</a:t>
            </a:r>
            <a:endParaRPr lang="de-DE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Generation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of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localised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dose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distributions</a:t>
            </a:r>
            <a:endParaRPr lang="de-DE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Predicted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dose per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shot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mous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ear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least 2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higher than in former studies</a:t>
            </a:r>
            <a:endParaRPr kumimoji="0" lang="de-DE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Acknowledgement</a:t>
            </a:r>
            <a:endParaRPr lang="de-DE" dirty="0"/>
          </a:p>
        </p:txBody>
      </p:sp>
      <p:pic>
        <p:nvPicPr>
          <p:cNvPr id="5" name="Picture 3" descr="UltraOptics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873424"/>
            <a:ext cx="151765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524328" y="5589240"/>
            <a:ext cx="1800200" cy="9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176713">
              <a:spcAft>
                <a:spcPts val="1000"/>
              </a:spcAft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2007-2012: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11.5 M€ (grant no.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03ZIK445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 defTabSz="4176713"/>
            <a:r>
              <a:rPr lang="en-GB" sz="1200" dirty="0" smtClean="0">
                <a:latin typeface="Arial" pitchFamily="34" charset="0"/>
                <a:cs typeface="Arial" pitchFamily="34" charset="0"/>
              </a:rPr>
              <a:t>20012-2017: 6.7 M€ (grant no. 03Z1N511)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Bild 23" descr="ZIK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877272"/>
            <a:ext cx="139348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P:\1.KROLL\Logos\oncooptics\oncooptics_farbig groß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2000" y="1340768"/>
            <a:ext cx="2340000" cy="1328266"/>
          </a:xfrm>
          <a:prstGeom prst="rect">
            <a:avLst/>
          </a:prstGeom>
          <a:noFill/>
        </p:spPr>
      </p:pic>
      <p:grpSp>
        <p:nvGrpSpPr>
          <p:cNvPr id="3" name="Gruppieren 42"/>
          <p:cNvGrpSpPr/>
          <p:nvPr/>
        </p:nvGrpSpPr>
        <p:grpSpPr>
          <a:xfrm>
            <a:off x="107504" y="764307"/>
            <a:ext cx="3852863" cy="1152525"/>
            <a:chOff x="17028" y="1232756"/>
            <a:chExt cx="3852863" cy="1152525"/>
          </a:xfrm>
        </p:grpSpPr>
        <p:grpSp>
          <p:nvGrpSpPr>
            <p:cNvPr id="6" name="Gruppieren 38"/>
            <p:cNvGrpSpPr/>
            <p:nvPr/>
          </p:nvGrpSpPr>
          <p:grpSpPr>
            <a:xfrm>
              <a:off x="53752" y="1269268"/>
              <a:ext cx="3779415" cy="1079500"/>
              <a:chOff x="107504" y="980728"/>
              <a:chExt cx="3779415" cy="1079500"/>
            </a:xfrm>
          </p:grpSpPr>
          <p:pic>
            <p:nvPicPr>
              <p:cNvPr id="28" name="Picture 27" descr="DSC0105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426"/>
              <a:stretch>
                <a:fillRect/>
              </a:stretch>
            </p:blipFill>
            <p:spPr bwMode="auto">
              <a:xfrm>
                <a:off x="1582886" y="980728"/>
                <a:ext cx="1404938" cy="107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8" descr="25_FORSCHUNG_OnkoRay_082_ƒ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-5971" r="-5118"/>
              <a:stretch>
                <a:fillRect/>
              </a:stretch>
            </p:blipFill>
            <p:spPr bwMode="auto">
              <a:xfrm>
                <a:off x="3059832" y="980728"/>
                <a:ext cx="827087" cy="107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9" descr="A4 III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0097" r="5904"/>
              <a:stretch>
                <a:fillRect/>
              </a:stretch>
            </p:blipFill>
            <p:spPr bwMode="auto">
              <a:xfrm>
                <a:off x="107504" y="980728"/>
                <a:ext cx="1368152" cy="107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7028" y="1232756"/>
              <a:ext cx="3852863" cy="1152525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" name="Gruppieren 41"/>
          <p:cNvGrpSpPr/>
          <p:nvPr/>
        </p:nvGrpSpPr>
        <p:grpSpPr>
          <a:xfrm>
            <a:off x="5183633" y="764307"/>
            <a:ext cx="3852863" cy="1152525"/>
            <a:chOff x="4985606" y="1318146"/>
            <a:chExt cx="3852863" cy="1152525"/>
          </a:xfrm>
        </p:grpSpPr>
        <p:grpSp>
          <p:nvGrpSpPr>
            <p:cNvPr id="8" name="Gruppieren 39"/>
            <p:cNvGrpSpPr/>
            <p:nvPr/>
          </p:nvGrpSpPr>
          <p:grpSpPr>
            <a:xfrm>
              <a:off x="5040375" y="1354658"/>
              <a:ext cx="3743325" cy="1079500"/>
              <a:chOff x="5292725" y="1079500"/>
              <a:chExt cx="3743325" cy="1079500"/>
            </a:xfrm>
          </p:grpSpPr>
          <p:pic>
            <p:nvPicPr>
              <p:cNvPr id="32" name="Picture 31" descr="Draco_USchramm_100305_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7457" r="2959" b="-813"/>
              <a:stretch>
                <a:fillRect/>
              </a:stretch>
            </p:blipFill>
            <p:spPr bwMode="auto">
              <a:xfrm>
                <a:off x="7596188" y="1079500"/>
                <a:ext cx="1439862" cy="1079500"/>
              </a:xfrm>
              <a:prstGeom prst="rect">
                <a:avLst/>
              </a:prstGeom>
              <a:noFill/>
            </p:spPr>
          </p:pic>
          <p:pic>
            <p:nvPicPr>
              <p:cNvPr id="33" name="Picture 32" descr="Radiologie_287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10835" t="-557" b="-1189"/>
              <a:stretch>
                <a:fillRect/>
              </a:stretch>
            </p:blipFill>
            <p:spPr bwMode="auto">
              <a:xfrm>
                <a:off x="6110288" y="1079500"/>
                <a:ext cx="1398587" cy="1079500"/>
              </a:xfrm>
              <a:prstGeom prst="rect">
                <a:avLst/>
              </a:prstGeom>
              <a:noFill/>
            </p:spPr>
          </p:pic>
          <p:pic>
            <p:nvPicPr>
              <p:cNvPr id="34" name="Picture 33" descr="Prof Kunz-Schughar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292725" y="1079500"/>
                <a:ext cx="719138" cy="1079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1" name="Rectangle 34"/>
            <p:cNvSpPr>
              <a:spLocks noChangeArrowheads="1"/>
            </p:cNvSpPr>
            <p:nvPr/>
          </p:nvSpPr>
          <p:spPr bwMode="auto">
            <a:xfrm>
              <a:off x="4985606" y="1318146"/>
              <a:ext cx="3852863" cy="1152525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2054" name="Picture 6" descr="P:\1.KROLL\Logos\OncoRay\_neu\Logo OncoRay3D_neu.jpg"/>
          <p:cNvPicPr>
            <a:picLocks noChangeAspect="1" noChangeArrowheads="1"/>
          </p:cNvPicPr>
          <p:nvPr/>
        </p:nvPicPr>
        <p:blipFill>
          <a:blip r:embed="rId11" cstate="print"/>
          <a:srcRect r="13324"/>
          <a:stretch>
            <a:fillRect/>
          </a:stretch>
        </p:blipFill>
        <p:spPr bwMode="auto">
          <a:xfrm>
            <a:off x="2555776" y="2996952"/>
            <a:ext cx="1872208" cy="1141080"/>
          </a:xfrm>
          <a:prstGeom prst="rect">
            <a:avLst/>
          </a:prstGeom>
          <a:noFill/>
        </p:spPr>
      </p:pic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260850" y="3819128"/>
            <a:ext cx="622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dirty="0">
                <a:solidFill>
                  <a:schemeClr val="tx2">
                    <a:lumMod val="75000"/>
                  </a:schemeClr>
                </a:solidFill>
              </a:rPr>
              <a:t>+</a:t>
            </a:r>
          </a:p>
        </p:txBody>
      </p:sp>
      <p:grpSp>
        <p:nvGrpSpPr>
          <p:cNvPr id="38" name="Gruppieren 37"/>
          <p:cNvGrpSpPr/>
          <p:nvPr/>
        </p:nvGrpSpPr>
        <p:grpSpPr>
          <a:xfrm>
            <a:off x="107504" y="2385184"/>
            <a:ext cx="2362200" cy="2700000"/>
            <a:chOff x="153988" y="2060848"/>
            <a:chExt cx="2362200" cy="2700000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53988" y="2060848"/>
              <a:ext cx="2362200" cy="2700000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2057" name="Picture 9" descr="C:\Users\kroll14\AppData\Local\Temp\logo_blau.t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3772" y="2204928"/>
              <a:ext cx="1962633" cy="576000"/>
            </a:xfrm>
            <a:prstGeom prst="rect">
              <a:avLst/>
            </a:prstGeom>
            <a:noFill/>
          </p:spPr>
        </p:pic>
        <p:pic>
          <p:nvPicPr>
            <p:cNvPr id="2059" name="Picture 11" descr="T:\FZRzentral\HZDR_Vorlagen\HZDR-LOGO\HZDR-LOGOS-PNG-Rand\HZDR-LOGO_PNG-rand\HZDR_LOGO_S_RGB_400px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82588" y="3861048"/>
              <a:ext cx="1905000" cy="781050"/>
            </a:xfrm>
            <a:prstGeom prst="rect">
              <a:avLst/>
            </a:prstGeom>
            <a:noFill/>
          </p:spPr>
        </p:pic>
        <p:grpSp>
          <p:nvGrpSpPr>
            <p:cNvPr id="9" name="Gruppieren 54"/>
            <p:cNvGrpSpPr/>
            <p:nvPr/>
          </p:nvGrpSpPr>
          <p:grpSpPr>
            <a:xfrm>
              <a:off x="293058" y="3002657"/>
              <a:ext cx="2084060" cy="714375"/>
              <a:chOff x="255692" y="3429000"/>
              <a:chExt cx="2084060" cy="714375"/>
            </a:xfrm>
          </p:grpSpPr>
          <p:pic>
            <p:nvPicPr>
              <p:cNvPr id="2056" name="Picture 8" descr="http://upload.wikimedia.org/wikipedia/de/thumb/2/25/Universit%C3%A4tsklinikum_%E2%80%9ECarl_Gustav_Carus%E2%80%9C_Dresden_Logo.svg/500px-Universit%C3%A4tsklinikum_%E2%80%9ECarl_Gustav_Carus%E2%80%9C_Dresden_Logo.svg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625377" y="3429000"/>
                <a:ext cx="714375" cy="714375"/>
              </a:xfrm>
              <a:prstGeom prst="rect">
                <a:avLst/>
              </a:prstGeom>
              <a:noFill/>
            </p:spPr>
          </p:pic>
          <p:pic>
            <p:nvPicPr>
              <p:cNvPr id="2062" name="Picture 1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5692" y="3508057"/>
                <a:ext cx="1363980" cy="55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7" name="Gruppieren 36"/>
          <p:cNvGrpSpPr/>
          <p:nvPr/>
        </p:nvGrpSpPr>
        <p:grpSpPr>
          <a:xfrm>
            <a:off x="6605808" y="2385184"/>
            <a:ext cx="2425601" cy="2700000"/>
            <a:chOff x="6588224" y="2060848"/>
            <a:chExt cx="2425601" cy="2700000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805613" y="2060848"/>
              <a:ext cx="2208212" cy="2700000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6588224" y="4144085"/>
              <a:ext cx="2160240" cy="43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400" b="1" dirty="0" smtClean="0">
                  <a:latin typeface="Arial Narrow" pitchFamily="34" charset="0"/>
                  <a:cs typeface="Arial" pitchFamily="34" charset="0"/>
                </a:rPr>
                <a:t>Applied Optics and Precision Engineering</a:t>
              </a:r>
              <a:endParaRPr lang="en-GB" sz="14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6588224" y="2142225"/>
              <a:ext cx="2232248" cy="494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sz="1600" dirty="0" smtClean="0">
                  <a:latin typeface="Palatino" pitchFamily="18" charset="0"/>
                  <a:cs typeface="Arial" pitchFamily="34" charset="0"/>
                </a:rPr>
                <a:t>Friedrich-Schiller-</a:t>
              </a:r>
            </a:p>
            <a:p>
              <a:pPr algn="ctr">
                <a:lnSpc>
                  <a:spcPct val="80000"/>
                </a:lnSpc>
              </a:pPr>
              <a:r>
                <a:rPr lang="en-GB" sz="1600" dirty="0" err="1" smtClean="0">
                  <a:latin typeface="Palatino" pitchFamily="18" charset="0"/>
                  <a:cs typeface="Arial" pitchFamily="34" charset="0"/>
                </a:rPr>
                <a:t>Universität</a:t>
              </a:r>
              <a:r>
                <a:rPr lang="en-GB" sz="1600" dirty="0" smtClean="0">
                  <a:latin typeface="Palatino" pitchFamily="18" charset="0"/>
                  <a:cs typeface="Arial" pitchFamily="34" charset="0"/>
                </a:rPr>
                <a:t> </a:t>
              </a:r>
              <a:r>
                <a:rPr lang="en-GB" sz="1600" dirty="0">
                  <a:latin typeface="Palatino" pitchFamily="18" charset="0"/>
                  <a:cs typeface="Arial" pitchFamily="34" charset="0"/>
                </a:rPr>
                <a:t>Jena</a:t>
              </a:r>
            </a:p>
          </p:txBody>
        </p:sp>
        <p:pic>
          <p:nvPicPr>
            <p:cNvPr id="2066" name="Picture 18" descr="http://www.iof.fraunhofer.de/content/dam/iof/de/images/startseite/iof-logo-190x52.gi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020272" y="3784045"/>
              <a:ext cx="1809750" cy="495301"/>
            </a:xfrm>
            <a:prstGeom prst="rect">
              <a:avLst/>
            </a:prstGeom>
            <a:noFill/>
          </p:spPr>
        </p:pic>
        <p:pic>
          <p:nvPicPr>
            <p:cNvPr id="2068" name="Picture 20" descr="http://upload.wikimedia.org/wikipedia/commons/thumb/1/19/Uni-Jena-logo.svg/500px-Uni-Jena-logo.svg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250113" y="2662332"/>
              <a:ext cx="714375" cy="838676"/>
            </a:xfrm>
            <a:prstGeom prst="rect">
              <a:avLst/>
            </a:prstGeom>
            <a:noFill/>
          </p:spPr>
        </p:pic>
        <p:pic>
          <p:nvPicPr>
            <p:cNvPr id="2070" name="Picture 22" descr="http://www.physik2.uni-jena.de/inst/xro//Grafik/Allgemein/IOQ-Logo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876256" y="2950364"/>
              <a:ext cx="1143000" cy="371475"/>
            </a:xfrm>
            <a:prstGeom prst="rect">
              <a:avLst/>
            </a:prstGeom>
            <a:noFill/>
          </p:spPr>
        </p:pic>
      </p:grpSp>
      <p:pic>
        <p:nvPicPr>
          <p:cNvPr id="2073" name="Picture 25" descr="http://www-cik.upb.de/Forschung/rescuelab/logo-bmbf-cmyk-gef-m-english.png"/>
          <p:cNvPicPr>
            <a:picLocks noChangeAspect="1" noChangeArrowheads="1"/>
          </p:cNvPicPr>
          <p:nvPr/>
        </p:nvPicPr>
        <p:blipFill>
          <a:blip r:embed="rId19" cstate="print"/>
          <a:srcRect l="9633" t="26205" r="15712" b="17209"/>
          <a:stretch>
            <a:fillRect/>
          </a:stretch>
        </p:blipFill>
        <p:spPr bwMode="auto">
          <a:xfrm>
            <a:off x="6300192" y="5813995"/>
            <a:ext cx="1264945" cy="734482"/>
          </a:xfrm>
          <a:prstGeom prst="rect">
            <a:avLst/>
          </a:prstGeom>
          <a:noFill/>
        </p:spPr>
      </p:pic>
      <p:pic>
        <p:nvPicPr>
          <p:cNvPr id="35841" name="Picture 1" descr="T:\FZRzentral\HZDR_Vorlagen\HZDR-LOGO\HZDR-GESAMTLOGO_PNG\HZDR_GESAMTLOGO_S_RGB_400px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302159" y="4581128"/>
            <a:ext cx="2539683" cy="1752381"/>
          </a:xfrm>
          <a:prstGeom prst="rect">
            <a:avLst/>
          </a:prstGeom>
          <a:noFill/>
        </p:spPr>
      </p:pic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4260850" y="2492896"/>
            <a:ext cx="6223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dirty="0" smtClean="0">
                <a:solidFill>
                  <a:schemeClr val="tx2">
                    <a:lumMod val="75000"/>
                  </a:schemeClr>
                </a:solidFill>
              </a:rPr>
              <a:t>=</a:t>
            </a:r>
            <a:endParaRPr lang="en-GB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Acknowledgement</a:t>
            </a:r>
            <a:endParaRPr lang="de-DE" dirty="0"/>
          </a:p>
        </p:txBody>
      </p:sp>
      <p:pic>
        <p:nvPicPr>
          <p:cNvPr id="27651" name="Picture 3" descr="C:\Users\Florian Kroll\Dropbox\hld-logo-rgb-mit hzdr-auf weiß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0" y="2276872"/>
            <a:ext cx="3755136" cy="26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4283968" y="836712"/>
            <a:ext cx="0" cy="54726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3" name="Picture 5" descr="http://nnp.physik.uni-frankfurt.de/Light/logo%20light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063" y="873891"/>
            <a:ext cx="4603433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http://www.tu-darmstadt.de/media/corporate_design/cd_grafiken/tud_logo_web_dru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2163"/>
            <a:ext cx="26860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http://theory.gsi.de/~fischer/index-Dateien/GSI_Logo_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60" y="4402283"/>
            <a:ext cx="1828804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Picture 11" descr="http://upload.wikimedia.org/wikipedia/de/b/bd/Phelix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87" y="5319758"/>
            <a:ext cx="3107489" cy="7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578844"/>
            <a:ext cx="9144000" cy="599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de-DE" dirty="0"/>
          </a:p>
        </p:txBody>
      </p:sp>
      <p:pic>
        <p:nvPicPr>
          <p:cNvPr id="6" name="Picture 3" descr="DSC_0161"/>
          <p:cNvPicPr>
            <a:picLocks noChangeAspect="1" noChangeArrowheads="1"/>
          </p:cNvPicPr>
          <p:nvPr/>
        </p:nvPicPr>
        <p:blipFill>
          <a:blip r:embed="rId2" cstate="print"/>
          <a:srcRect l="16313" t="27341" r="44862" b="12151"/>
          <a:stretch>
            <a:fillRect/>
          </a:stretch>
        </p:blipFill>
        <p:spPr bwMode="auto">
          <a:xfrm>
            <a:off x="323528" y="753640"/>
            <a:ext cx="56388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30531" y="5732463"/>
            <a:ext cx="3845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multiple </a:t>
            </a:r>
            <a:r>
              <a:rPr lang="de-DE" sz="20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filamentation</a:t>
            </a:r>
            <a:r>
              <a:rPr lang="de-DE" sz="2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2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freely</a:t>
            </a:r>
            <a:r>
              <a:rPr lang="de-DE" sz="2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de-DE" sz="20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propagating</a:t>
            </a:r>
            <a:r>
              <a:rPr lang="de-DE" sz="20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100 TW beam in </a:t>
            </a:r>
            <a:r>
              <a:rPr lang="de-DE" sz="20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air</a:t>
            </a:r>
            <a:endParaRPr lang="de-DE" sz="20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motivation</a:t>
            </a:r>
            <a:r>
              <a:rPr lang="de-DE" dirty="0" smtClean="0"/>
              <a:t> – Laser </a:t>
            </a:r>
            <a:r>
              <a:rPr lang="de-DE" dirty="0" err="1" smtClean="0"/>
              <a:t>driven</a:t>
            </a:r>
            <a:r>
              <a:rPr lang="de-DE" dirty="0" smtClean="0"/>
              <a:t> </a:t>
            </a:r>
            <a:r>
              <a:rPr lang="de-DE" dirty="0" err="1" smtClean="0"/>
              <a:t>ion</a:t>
            </a:r>
            <a:r>
              <a:rPr lang="de-DE" dirty="0" smtClean="0"/>
              <a:t> </a:t>
            </a:r>
            <a:r>
              <a:rPr lang="de-DE" dirty="0" err="1" smtClean="0"/>
              <a:t>therapy</a:t>
            </a:r>
            <a:r>
              <a:rPr lang="de-DE" dirty="0" smtClean="0"/>
              <a:t> </a:t>
            </a:r>
          </a:p>
          <a:p>
            <a:endParaRPr lang="de-DE" dirty="0"/>
          </a:p>
        </p:txBody>
      </p:sp>
      <p:grpSp>
        <p:nvGrpSpPr>
          <p:cNvPr id="47" name="Gruppieren 46"/>
          <p:cNvGrpSpPr/>
          <p:nvPr/>
        </p:nvGrpSpPr>
        <p:grpSpPr>
          <a:xfrm>
            <a:off x="251520" y="620688"/>
            <a:ext cx="4140000" cy="5580000"/>
            <a:chOff x="412749" y="692150"/>
            <a:chExt cx="4140000" cy="55800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239838" y="1360488"/>
              <a:ext cx="18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AutoShape 28"/>
            <p:cNvSpPr>
              <a:spLocks noChangeArrowheads="1"/>
            </p:cNvSpPr>
            <p:nvPr/>
          </p:nvSpPr>
          <p:spPr bwMode="auto">
            <a:xfrm>
              <a:off x="412749" y="692150"/>
              <a:ext cx="4140000" cy="55800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1395413" y="4100513"/>
              <a:ext cx="17367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© GSI Darmstadt</a:t>
              </a:r>
            </a:p>
          </p:txBody>
        </p:sp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516508" y="1412776"/>
              <a:ext cx="3983484" cy="1089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Localised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dose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deposition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for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precise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tumour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treatment</a:t>
              </a:r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Benefitial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for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10-20%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of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patients</a:t>
              </a:r>
              <a:endParaRPr lang="de-DE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601656" y="836712"/>
              <a:ext cx="357982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2200" b="1" dirty="0" err="1" smtClean="0">
                  <a:latin typeface="Arial" pitchFamily="34" charset="0"/>
                  <a:cs typeface="Arial" pitchFamily="34" charset="0"/>
                </a:rPr>
                <a:t>Conventional</a:t>
              </a:r>
              <a:r>
                <a:rPr lang="de-DE" sz="2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200" b="1" dirty="0" err="1" smtClean="0">
                  <a:latin typeface="Arial" pitchFamily="34" charset="0"/>
                  <a:cs typeface="Arial" pitchFamily="34" charset="0"/>
                </a:rPr>
                <a:t>ion</a:t>
              </a:r>
              <a:r>
                <a:rPr lang="de-DE" sz="2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200" b="1" dirty="0" err="1" smtClean="0">
                  <a:latin typeface="Arial" pitchFamily="34" charset="0"/>
                  <a:cs typeface="Arial" pitchFamily="34" charset="0"/>
                </a:rPr>
                <a:t>therapy</a:t>
              </a:r>
              <a:endParaRPr lang="de-DE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33"/>
            <p:cNvSpPr txBox="1">
              <a:spLocks noChangeArrowheads="1"/>
            </p:cNvSpPr>
            <p:nvPr/>
          </p:nvSpPr>
          <p:spPr bwMode="auto">
            <a:xfrm>
              <a:off x="516508" y="5085184"/>
              <a:ext cx="3983484" cy="1089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Wingdings" pitchFamily="2" charset="2"/>
                <a:buChar char="§"/>
              </a:pPr>
              <a:r>
                <a:rPr lang="de-DE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Large </a:t>
              </a:r>
              <a:r>
                <a:rPr lang="de-DE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scale</a:t>
              </a:r>
              <a:r>
                <a:rPr lang="de-DE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setup</a:t>
              </a:r>
              <a:r>
                <a:rPr lang="de-DE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de-DE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accelerator</a:t>
              </a:r>
              <a:r>
                <a:rPr lang="de-DE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beam </a:t>
              </a:r>
              <a:r>
                <a:rPr lang="de-DE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guidance</a:t>
              </a:r>
              <a:r>
                <a:rPr lang="de-DE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&amp; </a:t>
              </a:r>
              <a:r>
                <a:rPr lang="de-DE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radiation</a:t>
              </a:r>
              <a:r>
                <a:rPr lang="de-DE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shielding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3" name="Gruppieren 32"/>
            <p:cNvGrpSpPr/>
            <p:nvPr/>
          </p:nvGrpSpPr>
          <p:grpSpPr>
            <a:xfrm>
              <a:off x="479594" y="2492896"/>
              <a:ext cx="4006310" cy="2664296"/>
              <a:chOff x="395298" y="2204864"/>
              <a:chExt cx="4006310" cy="2664296"/>
            </a:xfrm>
          </p:grpSpPr>
          <p:grpSp>
            <p:nvGrpSpPr>
              <p:cNvPr id="31" name="Gruppieren 30"/>
              <p:cNvGrpSpPr/>
              <p:nvPr/>
            </p:nvGrpSpPr>
            <p:grpSpPr>
              <a:xfrm>
                <a:off x="611322" y="2616628"/>
                <a:ext cx="3790286" cy="2252532"/>
                <a:chOff x="5225976" y="1453922"/>
                <a:chExt cx="5414695" cy="3217903"/>
              </a:xfrm>
            </p:grpSpPr>
            <p:pic>
              <p:nvPicPr>
                <p:cNvPr id="29" name="Picture 2" descr="http://www.dkfz.de/en/medphys/heavy_ion_therapy/images/E040-9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13781"/>
                <a:stretch>
                  <a:fillRect/>
                </a:stretch>
              </p:blipFill>
              <p:spPr bwMode="auto">
                <a:xfrm>
                  <a:off x="5225976" y="1453922"/>
                  <a:ext cx="5414695" cy="3217903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30" name="Rechteck 29"/>
                <p:cNvSpPr/>
                <p:nvPr/>
              </p:nvSpPr>
              <p:spPr>
                <a:xfrm>
                  <a:off x="5406595" y="4220282"/>
                  <a:ext cx="925817" cy="30860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32" name="Picture 6" descr="kam105_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5298" y="2204864"/>
                <a:ext cx="917143" cy="95428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752528" y="620688"/>
            <a:ext cx="4140000" cy="5580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022981" y="765250"/>
            <a:ext cx="35766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00" b="1" dirty="0" smtClean="0">
                <a:latin typeface="Arial" pitchFamily="34" charset="0"/>
                <a:cs typeface="Arial" pitchFamily="34" charset="0"/>
              </a:rPr>
              <a:t>Laser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driven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ion</a:t>
            </a:r>
            <a:r>
              <a:rPr lang="de-DE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 smtClean="0">
                <a:latin typeface="Arial" pitchFamily="34" charset="0"/>
                <a:cs typeface="Arial" pitchFamily="34" charset="0"/>
              </a:rPr>
              <a:t>therapy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uppieren 1"/>
          <p:cNvGrpSpPr>
            <a:grpSpLocks/>
          </p:cNvGrpSpPr>
          <p:nvPr/>
        </p:nvGrpSpPr>
        <p:grpSpPr bwMode="auto">
          <a:xfrm>
            <a:off x="5315917" y="2709019"/>
            <a:ext cx="2784475" cy="2016125"/>
            <a:chOff x="9015152" y="1204918"/>
            <a:chExt cx="2784221" cy="2017524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9393184" y="1384119"/>
              <a:ext cx="208636" cy="14247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 sz="24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 rot="-5400000">
              <a:off x="8393540" y="1826530"/>
              <a:ext cx="1771292" cy="528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154800" rIns="90000" bIns="15480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Proton number 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9457380" y="2914665"/>
              <a:ext cx="22949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Time</a:t>
              </a:r>
            </a:p>
          </p:txBody>
        </p:sp>
        <p:pic>
          <p:nvPicPr>
            <p:cNvPr id="18" name="Picture 9" descr="Pulsstruktur"/>
            <p:cNvPicPr>
              <a:picLocks noChangeAspect="1" noChangeArrowheads="1"/>
            </p:cNvPicPr>
            <p:nvPr/>
          </p:nvPicPr>
          <p:blipFill>
            <a:blip r:embed="rId4" cstate="print"/>
            <a:srcRect l="17877" t="1430" b="14816"/>
            <a:stretch>
              <a:fillRect/>
            </a:stretch>
          </p:blipFill>
          <p:spPr bwMode="auto">
            <a:xfrm>
              <a:off x="9433307" y="1264327"/>
              <a:ext cx="2366066" cy="166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9873089" y="1832415"/>
              <a:ext cx="423475" cy="307991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defTabSz="4176713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defTabSz="4176713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defTabSz="4176713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defTabSz="4176713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 s</a:t>
              </a: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9631046" y="1425733"/>
              <a:ext cx="627006" cy="308189"/>
            </a:xfrm>
            <a:prstGeom prst="rect">
              <a:avLst/>
            </a:prstGeom>
            <a:noFill/>
            <a:ln>
              <a:noFill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defTabSz="4176713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defTabSz="4176713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defTabSz="4176713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defTabSz="4176713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defTabSz="41767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~1 </a:t>
              </a:r>
              <a:r>
                <a:rPr lang="de-DE" sz="14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ns</a:t>
              </a:r>
              <a:endParaRPr 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9630479" y="1633007"/>
              <a:ext cx="0" cy="121303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9937701" y="1790016"/>
              <a:ext cx="0" cy="105603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10555583" y="1849330"/>
              <a:ext cx="0" cy="100485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11476102" y="2030763"/>
              <a:ext cx="0" cy="81993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10249508" y="1500422"/>
              <a:ext cx="0" cy="134446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10861659" y="1439944"/>
              <a:ext cx="0" cy="140493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11164295" y="1630681"/>
              <a:ext cx="0" cy="12153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rot="-5400000">
              <a:off x="10623792" y="1615368"/>
              <a:ext cx="0" cy="229155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15"/>
          <p:cNvGrpSpPr>
            <a:grpSpLocks noChangeAspect="1"/>
          </p:cNvGrpSpPr>
          <p:nvPr/>
        </p:nvGrpSpPr>
        <p:grpSpPr bwMode="auto">
          <a:xfrm>
            <a:off x="4864295" y="1567751"/>
            <a:ext cx="1184377" cy="997153"/>
            <a:chOff x="3436" y="1026"/>
            <a:chExt cx="1587" cy="1335"/>
          </a:xfrm>
        </p:grpSpPr>
        <p:sp>
          <p:nvSpPr>
            <p:cNvPr id="35" name="Freeform 12"/>
            <p:cNvSpPr>
              <a:spLocks noChangeAspect="1"/>
            </p:cNvSpPr>
            <p:nvPr/>
          </p:nvSpPr>
          <p:spPr bwMode="auto">
            <a:xfrm>
              <a:off x="3436" y="1026"/>
              <a:ext cx="924" cy="884"/>
            </a:xfrm>
            <a:custGeom>
              <a:avLst/>
              <a:gdLst>
                <a:gd name="T0" fmla="*/ 2 w 2034"/>
                <a:gd name="T1" fmla="*/ 2 h 1847"/>
                <a:gd name="T2" fmla="*/ 1 w 2034"/>
                <a:gd name="T3" fmla="*/ 1 h 1847"/>
                <a:gd name="T4" fmla="*/ 1 w 2034"/>
                <a:gd name="T5" fmla="*/ 1 h 1847"/>
                <a:gd name="T6" fmla="*/ 1 w 2034"/>
                <a:gd name="T7" fmla="*/ 1 h 1847"/>
                <a:gd name="T8" fmla="*/ 1 w 2034"/>
                <a:gd name="T9" fmla="*/ 0 h 1847"/>
                <a:gd name="T10" fmla="*/ 1 w 2034"/>
                <a:gd name="T11" fmla="*/ 0 h 1847"/>
                <a:gd name="T12" fmla="*/ 0 w 2034"/>
                <a:gd name="T13" fmla="*/ 0 h 1847"/>
                <a:gd name="T14" fmla="*/ 0 w 2034"/>
                <a:gd name="T15" fmla="*/ 0 h 1847"/>
                <a:gd name="T16" fmla="*/ 0 w 2034"/>
                <a:gd name="T17" fmla="*/ 1 h 1847"/>
                <a:gd name="T18" fmla="*/ 0 w 2034"/>
                <a:gd name="T19" fmla="*/ 1 h 1847"/>
                <a:gd name="T20" fmla="*/ 0 w 2034"/>
                <a:gd name="T21" fmla="*/ 1 h 1847"/>
                <a:gd name="T22" fmla="*/ 0 w 2034"/>
                <a:gd name="T23" fmla="*/ 2 h 1847"/>
                <a:gd name="T24" fmla="*/ 0 w 2034"/>
                <a:gd name="T25" fmla="*/ 2 h 1847"/>
                <a:gd name="T26" fmla="*/ 0 w 2034"/>
                <a:gd name="T27" fmla="*/ 2 h 1847"/>
                <a:gd name="T28" fmla="*/ 1 w 2034"/>
                <a:gd name="T29" fmla="*/ 2 h 1847"/>
                <a:gd name="T30" fmla="*/ 1 w 2034"/>
                <a:gd name="T31" fmla="*/ 2 h 1847"/>
                <a:gd name="T32" fmla="*/ 1 w 2034"/>
                <a:gd name="T33" fmla="*/ 2 h 18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4"/>
                <a:gd name="T52" fmla="*/ 0 h 1847"/>
                <a:gd name="T53" fmla="*/ 2034 w 2034"/>
                <a:gd name="T54" fmla="*/ 1847 h 18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4" h="1847">
                  <a:moveTo>
                    <a:pt x="2034" y="1474"/>
                  </a:moveTo>
                  <a:cubicBezTo>
                    <a:pt x="2005" y="1461"/>
                    <a:pt x="1916" y="1432"/>
                    <a:pt x="1850" y="1394"/>
                  </a:cubicBezTo>
                  <a:cubicBezTo>
                    <a:pt x="1784" y="1356"/>
                    <a:pt x="1720" y="1312"/>
                    <a:pt x="1640" y="1247"/>
                  </a:cubicBezTo>
                  <a:cubicBezTo>
                    <a:pt x="1560" y="1182"/>
                    <a:pt x="1455" y="1100"/>
                    <a:pt x="1370" y="1002"/>
                  </a:cubicBezTo>
                  <a:cubicBezTo>
                    <a:pt x="1285" y="904"/>
                    <a:pt x="1198" y="768"/>
                    <a:pt x="1130" y="658"/>
                  </a:cubicBezTo>
                  <a:cubicBezTo>
                    <a:pt x="1062" y="548"/>
                    <a:pt x="1021" y="447"/>
                    <a:pt x="960" y="339"/>
                  </a:cubicBezTo>
                  <a:cubicBezTo>
                    <a:pt x="899" y="231"/>
                    <a:pt x="821" y="14"/>
                    <a:pt x="761" y="7"/>
                  </a:cubicBezTo>
                  <a:cubicBezTo>
                    <a:pt x="701" y="0"/>
                    <a:pt x="646" y="180"/>
                    <a:pt x="601" y="298"/>
                  </a:cubicBezTo>
                  <a:cubicBezTo>
                    <a:pt x="556" y="416"/>
                    <a:pt x="547" y="576"/>
                    <a:pt x="492" y="714"/>
                  </a:cubicBezTo>
                  <a:cubicBezTo>
                    <a:pt x="437" y="852"/>
                    <a:pt x="321" y="1017"/>
                    <a:pt x="269" y="1123"/>
                  </a:cubicBezTo>
                  <a:cubicBezTo>
                    <a:pt x="217" y="1228"/>
                    <a:pt x="221" y="1240"/>
                    <a:pt x="180" y="1349"/>
                  </a:cubicBezTo>
                  <a:cubicBezTo>
                    <a:pt x="139" y="1457"/>
                    <a:pt x="31" y="1694"/>
                    <a:pt x="21" y="1770"/>
                  </a:cubicBezTo>
                  <a:cubicBezTo>
                    <a:pt x="11" y="1847"/>
                    <a:pt x="0" y="1824"/>
                    <a:pt x="122" y="1810"/>
                  </a:cubicBezTo>
                  <a:cubicBezTo>
                    <a:pt x="245" y="1796"/>
                    <a:pt x="575" y="1715"/>
                    <a:pt x="757" y="1688"/>
                  </a:cubicBezTo>
                  <a:cubicBezTo>
                    <a:pt x="939" y="1661"/>
                    <a:pt x="1072" y="1650"/>
                    <a:pt x="1217" y="1649"/>
                  </a:cubicBezTo>
                  <a:cubicBezTo>
                    <a:pt x="1362" y="1649"/>
                    <a:pt x="1527" y="1676"/>
                    <a:pt x="1631" y="1688"/>
                  </a:cubicBezTo>
                  <a:cubicBezTo>
                    <a:pt x="1736" y="1699"/>
                    <a:pt x="1801" y="1713"/>
                    <a:pt x="1846" y="172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66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13"/>
            <p:cNvSpPr>
              <a:spLocks noChangeAspect="1"/>
            </p:cNvSpPr>
            <p:nvPr/>
          </p:nvSpPr>
          <p:spPr bwMode="auto">
            <a:xfrm>
              <a:off x="4022" y="1294"/>
              <a:ext cx="657" cy="1067"/>
            </a:xfrm>
            <a:custGeom>
              <a:avLst/>
              <a:gdLst>
                <a:gd name="T0" fmla="*/ 0 w 1448"/>
                <a:gd name="T1" fmla="*/ 1 h 2232"/>
                <a:gd name="T2" fmla="*/ 0 w 1448"/>
                <a:gd name="T3" fmla="*/ 2 h 2232"/>
                <a:gd name="T4" fmla="*/ 1 w 1448"/>
                <a:gd name="T5" fmla="*/ 1 h 2232"/>
                <a:gd name="T6" fmla="*/ 1 w 1448"/>
                <a:gd name="T7" fmla="*/ 0 h 2232"/>
                <a:gd name="T8" fmla="*/ 0 w 1448"/>
                <a:gd name="T9" fmla="*/ 1 h 2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8"/>
                <a:gd name="T16" fmla="*/ 0 h 2232"/>
                <a:gd name="T17" fmla="*/ 1448 w 1448"/>
                <a:gd name="T18" fmla="*/ 2232 h 2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8" h="2232">
                  <a:moveTo>
                    <a:pt x="0" y="1088"/>
                  </a:moveTo>
                  <a:lnTo>
                    <a:pt x="0" y="2232"/>
                  </a:lnTo>
                  <a:lnTo>
                    <a:pt x="1448" y="1024"/>
                  </a:lnTo>
                  <a:lnTo>
                    <a:pt x="1448" y="0"/>
                  </a:lnTo>
                  <a:lnTo>
                    <a:pt x="0" y="1088"/>
                  </a:lnTo>
                  <a:close/>
                </a:path>
              </a:pathLst>
            </a:custGeom>
            <a:solidFill>
              <a:srgbClr val="DEE7F2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14"/>
            <p:cNvSpPr>
              <a:spLocks noChangeAspect="1"/>
            </p:cNvSpPr>
            <p:nvPr/>
          </p:nvSpPr>
          <p:spPr bwMode="auto">
            <a:xfrm>
              <a:off x="4314" y="1711"/>
              <a:ext cx="87" cy="215"/>
            </a:xfrm>
            <a:custGeom>
              <a:avLst/>
              <a:gdLst>
                <a:gd name="T0" fmla="*/ 0 w 725"/>
                <a:gd name="T1" fmla="*/ 0 h 1679"/>
                <a:gd name="T2" fmla="*/ 0 w 725"/>
                <a:gd name="T3" fmla="*/ 0 h 1679"/>
                <a:gd name="T4" fmla="*/ 0 w 725"/>
                <a:gd name="T5" fmla="*/ 0 h 1679"/>
                <a:gd name="T6" fmla="*/ 0 w 725"/>
                <a:gd name="T7" fmla="*/ 0 h 1679"/>
                <a:gd name="T8" fmla="*/ 0 w 725"/>
                <a:gd name="T9" fmla="*/ 0 h 1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5"/>
                <a:gd name="T16" fmla="*/ 0 h 1679"/>
                <a:gd name="T17" fmla="*/ 725 w 725"/>
                <a:gd name="T18" fmla="*/ 1679 h 16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5" h="1679">
                  <a:moveTo>
                    <a:pt x="0" y="545"/>
                  </a:moveTo>
                  <a:lnTo>
                    <a:pt x="0" y="1679"/>
                  </a:lnTo>
                  <a:lnTo>
                    <a:pt x="725" y="1044"/>
                  </a:lnTo>
                  <a:lnTo>
                    <a:pt x="725" y="0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15"/>
            <p:cNvSpPr>
              <a:spLocks noChangeAspect="1"/>
            </p:cNvSpPr>
            <p:nvPr/>
          </p:nvSpPr>
          <p:spPr bwMode="auto">
            <a:xfrm>
              <a:off x="4511" y="1557"/>
              <a:ext cx="84" cy="204"/>
            </a:xfrm>
            <a:custGeom>
              <a:avLst/>
              <a:gdLst>
                <a:gd name="T0" fmla="*/ 0 w 725"/>
                <a:gd name="T1" fmla="*/ 0 h 1679"/>
                <a:gd name="T2" fmla="*/ 0 w 725"/>
                <a:gd name="T3" fmla="*/ 0 h 1679"/>
                <a:gd name="T4" fmla="*/ 0 w 725"/>
                <a:gd name="T5" fmla="*/ 0 h 1679"/>
                <a:gd name="T6" fmla="*/ 0 w 725"/>
                <a:gd name="T7" fmla="*/ 0 h 1679"/>
                <a:gd name="T8" fmla="*/ 0 w 725"/>
                <a:gd name="T9" fmla="*/ 0 h 1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5"/>
                <a:gd name="T16" fmla="*/ 0 h 1679"/>
                <a:gd name="T17" fmla="*/ 725 w 725"/>
                <a:gd name="T18" fmla="*/ 1679 h 16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5" h="1679">
                  <a:moveTo>
                    <a:pt x="0" y="545"/>
                  </a:moveTo>
                  <a:lnTo>
                    <a:pt x="0" y="1679"/>
                  </a:lnTo>
                  <a:lnTo>
                    <a:pt x="725" y="1044"/>
                  </a:lnTo>
                  <a:lnTo>
                    <a:pt x="725" y="0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16"/>
            <p:cNvSpPr>
              <a:spLocks noChangeAspect="1"/>
            </p:cNvSpPr>
            <p:nvPr/>
          </p:nvSpPr>
          <p:spPr bwMode="auto">
            <a:xfrm>
              <a:off x="4107" y="1871"/>
              <a:ext cx="92" cy="224"/>
            </a:xfrm>
            <a:custGeom>
              <a:avLst/>
              <a:gdLst>
                <a:gd name="T0" fmla="*/ 0 w 725"/>
                <a:gd name="T1" fmla="*/ 0 h 1679"/>
                <a:gd name="T2" fmla="*/ 0 w 725"/>
                <a:gd name="T3" fmla="*/ 0 h 1679"/>
                <a:gd name="T4" fmla="*/ 0 w 725"/>
                <a:gd name="T5" fmla="*/ 0 h 1679"/>
                <a:gd name="T6" fmla="*/ 0 w 725"/>
                <a:gd name="T7" fmla="*/ 0 h 1679"/>
                <a:gd name="T8" fmla="*/ 0 w 725"/>
                <a:gd name="T9" fmla="*/ 0 h 16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5"/>
                <a:gd name="T16" fmla="*/ 0 h 1679"/>
                <a:gd name="T17" fmla="*/ 725 w 725"/>
                <a:gd name="T18" fmla="*/ 1679 h 16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5" h="1679">
                  <a:moveTo>
                    <a:pt x="0" y="545"/>
                  </a:moveTo>
                  <a:lnTo>
                    <a:pt x="0" y="1679"/>
                  </a:lnTo>
                  <a:lnTo>
                    <a:pt x="725" y="1044"/>
                  </a:lnTo>
                  <a:lnTo>
                    <a:pt x="725" y="0"/>
                  </a:lnTo>
                  <a:lnTo>
                    <a:pt x="0" y="54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Oval 17"/>
            <p:cNvSpPr>
              <a:spLocks noChangeAspect="1" noChangeArrowheads="1"/>
            </p:cNvSpPr>
            <p:nvPr/>
          </p:nvSpPr>
          <p:spPr bwMode="auto">
            <a:xfrm rot="1467202">
              <a:off x="4191" y="1552"/>
              <a:ext cx="330" cy="521"/>
            </a:xfrm>
            <a:prstGeom prst="ellipse">
              <a:avLst/>
            </a:prstGeom>
            <a:gradFill rotWithShape="1">
              <a:gsLst>
                <a:gs pos="0">
                  <a:srgbClr val="00519E"/>
                </a:gs>
                <a:gs pos="100000">
                  <a:srgbClr val="DEE7F2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cs typeface="Arial" charset="0"/>
              </a:endParaRPr>
            </a:p>
          </p:txBody>
        </p:sp>
        <p:sp>
          <p:nvSpPr>
            <p:cNvPr id="41" name="Oval 18"/>
            <p:cNvSpPr>
              <a:spLocks noChangeAspect="1" noChangeArrowheads="1"/>
            </p:cNvSpPr>
            <p:nvPr/>
          </p:nvSpPr>
          <p:spPr bwMode="auto">
            <a:xfrm rot="1467202">
              <a:off x="4305" y="1584"/>
              <a:ext cx="330" cy="521"/>
            </a:xfrm>
            <a:prstGeom prst="ellipse">
              <a:avLst/>
            </a:prstGeom>
            <a:gradFill rotWithShape="1">
              <a:gsLst>
                <a:gs pos="0">
                  <a:srgbClr val="00519E">
                    <a:alpha val="89998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cs typeface="Arial" charset="0"/>
              </a:endParaRPr>
            </a:p>
          </p:txBody>
        </p:sp>
        <p:sp>
          <p:nvSpPr>
            <p:cNvPr id="42" name="Line 19"/>
            <p:cNvSpPr>
              <a:spLocks noChangeAspect="1" noChangeShapeType="1"/>
            </p:cNvSpPr>
            <p:nvPr/>
          </p:nvSpPr>
          <p:spPr bwMode="auto">
            <a:xfrm>
              <a:off x="4397" y="1783"/>
              <a:ext cx="626" cy="112"/>
            </a:xfrm>
            <a:prstGeom prst="line">
              <a:avLst/>
            </a:prstGeom>
            <a:noFill/>
            <a:ln w="38100">
              <a:solidFill>
                <a:srgbClr val="CF68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20"/>
            <p:cNvSpPr>
              <a:spLocks noChangeAspect="1" noChangeShapeType="1"/>
            </p:cNvSpPr>
            <p:nvPr/>
          </p:nvSpPr>
          <p:spPr bwMode="auto">
            <a:xfrm>
              <a:off x="4387" y="1812"/>
              <a:ext cx="618" cy="153"/>
            </a:xfrm>
            <a:prstGeom prst="line">
              <a:avLst/>
            </a:prstGeom>
            <a:noFill/>
            <a:ln w="38100">
              <a:solidFill>
                <a:srgbClr val="CF68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21"/>
            <p:cNvSpPr>
              <a:spLocks noChangeAspect="1" noChangeShapeType="1"/>
            </p:cNvSpPr>
            <p:nvPr/>
          </p:nvSpPr>
          <p:spPr bwMode="auto">
            <a:xfrm>
              <a:off x="4353" y="1845"/>
              <a:ext cx="629" cy="180"/>
            </a:xfrm>
            <a:prstGeom prst="line">
              <a:avLst/>
            </a:prstGeom>
            <a:noFill/>
            <a:ln w="38100">
              <a:solidFill>
                <a:srgbClr val="CF68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6120680" y="1268760"/>
            <a:ext cx="2808312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acceleration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gradients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TV/m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à"/>
            </a:pPr>
            <a:r>
              <a:rPr lang="de-DE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ompact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laser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beam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transport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4860032" y="4653136"/>
            <a:ext cx="4067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de-DE" baseline="30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10</a:t>
            </a:r>
            <a:r>
              <a:rPr lang="de-DE" baseline="30000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ions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per pulse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Short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pulses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source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Divergent,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broad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spectrum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§"/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0" y="6218056"/>
            <a:ext cx="4190571" cy="407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Facility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Image 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courtesy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Stern, 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Gruner+Jahr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AG &amp; Co KG, Germany</a:t>
            </a:r>
          </a:p>
          <a:p>
            <a:r>
              <a:rPr lang="de-DE" sz="1000" dirty="0" smtClean="0">
                <a:latin typeface="Arial" pitchFamily="34" charset="0"/>
                <a:cs typeface="Arial" pitchFamily="34" charset="0"/>
              </a:rPr>
              <a:t>Dose Image 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courtesy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>  O. Jäkel, DKFZ Heidelberg, Germany </a:t>
            </a: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Target </a:t>
            </a:r>
            <a:r>
              <a:rPr lang="de-DE" dirty="0" err="1"/>
              <a:t>edge</a:t>
            </a:r>
            <a:r>
              <a:rPr lang="de-DE" dirty="0"/>
              <a:t> &amp; </a:t>
            </a:r>
            <a:r>
              <a:rPr lang="de-DE" dirty="0" err="1"/>
              <a:t>stalk</a:t>
            </a:r>
            <a:r>
              <a:rPr lang="de-DE" dirty="0"/>
              <a:t> </a:t>
            </a:r>
            <a:r>
              <a:rPr lang="de-DE" dirty="0" err="1"/>
              <a:t>effects</a:t>
            </a:r>
            <a:endParaRPr lang="de-DE" dirty="0"/>
          </a:p>
          <a:p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30"/>
          <a:stretch/>
        </p:blipFill>
        <p:spPr bwMode="auto">
          <a:xfrm>
            <a:off x="107504" y="631195"/>
            <a:ext cx="6686737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1" t="3870"/>
          <a:stretch/>
        </p:blipFill>
        <p:spPr bwMode="auto">
          <a:xfrm>
            <a:off x="5652120" y="4034971"/>
            <a:ext cx="3416981" cy="253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0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Target </a:t>
            </a:r>
            <a:r>
              <a:rPr lang="de-DE" dirty="0" err="1" smtClean="0"/>
              <a:t>edge</a:t>
            </a:r>
            <a:r>
              <a:rPr lang="de-DE" dirty="0" smtClean="0"/>
              <a:t> &amp; </a:t>
            </a:r>
            <a:r>
              <a:rPr lang="de-DE" dirty="0" err="1" smtClean="0"/>
              <a:t>stalk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336398" y="650583"/>
            <a:ext cx="4850493" cy="3541478"/>
            <a:chOff x="4403136" y="3693628"/>
            <a:chExt cx="4151910" cy="2921302"/>
          </a:xfrm>
        </p:grpSpPr>
        <p:pic>
          <p:nvPicPr>
            <p:cNvPr id="6" name="Picture 1" descr="D:\Verteidigung\Emax_vs_Stalk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9992" y="3693628"/>
              <a:ext cx="4055054" cy="2890277"/>
            </a:xfrm>
            <a:prstGeom prst="rect">
              <a:avLst/>
            </a:prstGeom>
            <a:noFill/>
          </p:spPr>
        </p:pic>
        <p:pic>
          <p:nvPicPr>
            <p:cNvPr id="7" name="Picture 2" descr="D:\Verteidigung\temp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5852" y="4725144"/>
              <a:ext cx="1340525" cy="1428180"/>
            </a:xfrm>
            <a:prstGeom prst="rect">
              <a:avLst/>
            </a:prstGeom>
            <a:noFill/>
          </p:spPr>
        </p:pic>
        <p:sp>
          <p:nvSpPr>
            <p:cNvPr id="8" name="Rechteck 7"/>
            <p:cNvSpPr/>
            <p:nvPr/>
          </p:nvSpPr>
          <p:spPr>
            <a:xfrm>
              <a:off x="5796136" y="6370442"/>
              <a:ext cx="1800200" cy="244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Stalk width</a:t>
              </a:r>
              <a:r>
                <a:rPr lang="en-US" b="1" u="none" dirty="0" smtClean="0">
                  <a:latin typeface="Arial" pitchFamily="34" charset="0"/>
                  <a:cs typeface="Arial" pitchFamily="34" charset="0"/>
                </a:rPr>
                <a:t> [µm]</a:t>
              </a:r>
              <a:endParaRPr lang="en-US" b="1" u="non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4403136" y="3693628"/>
              <a:ext cx="360040" cy="2688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vert270" rtlCol="0" anchor="ctr"/>
            <a:lstStyle/>
            <a:p>
              <a:pPr algn="ctr"/>
              <a:r>
                <a:rPr lang="en-US" b="1" u="none" dirty="0" smtClean="0">
                  <a:latin typeface="Arial" pitchFamily="34" charset="0"/>
                  <a:cs typeface="Arial" pitchFamily="34" charset="0"/>
                </a:rPr>
                <a:t>Max. 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b="1" u="none" dirty="0" smtClean="0">
                  <a:latin typeface="Arial" pitchFamily="34" charset="0"/>
                  <a:cs typeface="Arial" pitchFamily="34" charset="0"/>
                </a:rPr>
                <a:t>roton energy [MeV]</a:t>
              </a:r>
              <a:endParaRPr lang="en-US" b="1" u="none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0" y="3904028"/>
            <a:ext cx="8892480" cy="1776393"/>
            <a:chOff x="0" y="3933056"/>
            <a:chExt cx="8892480" cy="1776393"/>
          </a:xfrm>
        </p:grpSpPr>
        <p:pic>
          <p:nvPicPr>
            <p:cNvPr id="11" name="Picture 2" descr="D:\Verteidigung\tem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32358" y="4611974"/>
              <a:ext cx="960122" cy="905258"/>
            </a:xfrm>
            <a:prstGeom prst="rect">
              <a:avLst/>
            </a:prstGeom>
            <a:noFill/>
          </p:spPr>
        </p:pic>
        <p:pic>
          <p:nvPicPr>
            <p:cNvPr id="12" name="Picture 3" descr="D:\Verteidigung\temp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32158" y="4611974"/>
              <a:ext cx="960122" cy="905258"/>
            </a:xfrm>
            <a:prstGeom prst="rect">
              <a:avLst/>
            </a:prstGeom>
            <a:noFill/>
          </p:spPr>
        </p:pic>
        <p:pic>
          <p:nvPicPr>
            <p:cNvPr id="13" name="Picture 4" descr="D:\Verteidigung\temp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03966" y="4611974"/>
              <a:ext cx="960122" cy="905258"/>
            </a:xfrm>
            <a:prstGeom prst="rect">
              <a:avLst/>
            </a:prstGeom>
            <a:noFill/>
          </p:spPr>
        </p:pic>
        <p:pic>
          <p:nvPicPr>
            <p:cNvPr id="14" name="Picture 5" descr="D:\Verteidigung\tem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91798" y="4611974"/>
              <a:ext cx="960122" cy="905258"/>
            </a:xfrm>
            <a:prstGeom prst="rect">
              <a:avLst/>
            </a:prstGeom>
            <a:noFill/>
          </p:spPr>
        </p:pic>
        <p:pic>
          <p:nvPicPr>
            <p:cNvPr id="15" name="Picture 6" descr="D:\Verteidigung\temp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31640" y="4653136"/>
              <a:ext cx="960122" cy="905258"/>
            </a:xfrm>
            <a:prstGeom prst="rect">
              <a:avLst/>
            </a:prstGeom>
            <a:noFill/>
          </p:spPr>
        </p:pic>
        <p:sp>
          <p:nvSpPr>
            <p:cNvPr id="16" name="Textfeld 15"/>
            <p:cNvSpPr txBox="1"/>
            <p:nvPr/>
          </p:nvSpPr>
          <p:spPr>
            <a:xfrm>
              <a:off x="8100392" y="422108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none" dirty="0" err="1" smtClean="0">
                  <a:latin typeface="Arial" pitchFamily="34" charset="0"/>
                  <a:cs typeface="Arial" pitchFamily="34" charset="0"/>
                </a:rPr>
                <a:t>Folie</a:t>
              </a:r>
              <a:endParaRPr lang="en-US" u="none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Gerade Verbindung mit Pfeil 16"/>
            <p:cNvCxnSpPr/>
            <p:nvPr/>
          </p:nvCxnSpPr>
          <p:spPr bwMode="auto">
            <a:xfrm flipH="1">
              <a:off x="6588224" y="4005064"/>
              <a:ext cx="72008" cy="576064"/>
            </a:xfrm>
            <a:prstGeom prst="straightConnector1">
              <a:avLst/>
            </a:prstGeom>
            <a:solidFill>
              <a:srgbClr val="003E8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mit Pfeil 17"/>
            <p:cNvCxnSpPr/>
            <p:nvPr/>
          </p:nvCxnSpPr>
          <p:spPr bwMode="auto">
            <a:xfrm flipH="1">
              <a:off x="5364088" y="4005064"/>
              <a:ext cx="504056" cy="576064"/>
            </a:xfrm>
            <a:prstGeom prst="straightConnector1">
              <a:avLst/>
            </a:prstGeom>
            <a:solidFill>
              <a:srgbClr val="003E8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mit Pfeil 18"/>
            <p:cNvCxnSpPr>
              <a:endCxn id="14" idx="0"/>
            </p:cNvCxnSpPr>
            <p:nvPr/>
          </p:nvCxnSpPr>
          <p:spPr bwMode="auto">
            <a:xfrm flipH="1">
              <a:off x="3371859" y="3933056"/>
              <a:ext cx="1776205" cy="678918"/>
            </a:xfrm>
            <a:prstGeom prst="straightConnector1">
              <a:avLst/>
            </a:prstGeom>
            <a:solidFill>
              <a:srgbClr val="003E8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mit Pfeil 19"/>
            <p:cNvCxnSpPr>
              <a:endCxn id="15" idx="0"/>
            </p:cNvCxnSpPr>
            <p:nvPr/>
          </p:nvCxnSpPr>
          <p:spPr bwMode="auto">
            <a:xfrm flipH="1">
              <a:off x="1811701" y="3933056"/>
              <a:ext cx="2688291" cy="720080"/>
            </a:xfrm>
            <a:prstGeom prst="straightConnector1">
              <a:avLst/>
            </a:prstGeom>
            <a:solidFill>
              <a:srgbClr val="003E89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feld 20"/>
            <p:cNvSpPr txBox="1"/>
            <p:nvPr/>
          </p:nvSpPr>
          <p:spPr>
            <a:xfrm>
              <a:off x="0" y="4509120"/>
              <a:ext cx="14036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none" dirty="0" smtClean="0">
                  <a:latin typeface="Arial" pitchFamily="34" charset="0"/>
                  <a:cs typeface="Arial" pitchFamily="34" charset="0"/>
                </a:rPr>
                <a:t>Proton beam profiles, </a:t>
              </a:r>
            </a:p>
            <a:p>
              <a:r>
                <a:rPr lang="en-US" u="none" dirty="0" smtClean="0">
                  <a:latin typeface="Arial" pitchFamily="34" charset="0"/>
                  <a:cs typeface="Arial" pitchFamily="34" charset="0"/>
                </a:rPr>
                <a:t>E ≈ 9 MeV</a:t>
              </a:r>
              <a:endParaRPr lang="en-US" u="non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575556" y="5730061"/>
            <a:ext cx="7992888" cy="723275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Fields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at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target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edges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and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stalks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prevent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efficient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plasma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expansion</a:t>
            </a:r>
            <a:endParaRPr lang="de-DE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Further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investigations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including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3D PIC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simulations</a:t>
            </a:r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required</a:t>
            </a: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68313" y="25574"/>
            <a:ext cx="6984007" cy="432048"/>
          </a:xfrm>
        </p:spPr>
        <p:txBody>
          <a:bodyPr/>
          <a:lstStyle/>
          <a:p>
            <a:r>
              <a:rPr lang="de-DE" dirty="0" err="1" smtClean="0"/>
              <a:t>Translational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endParaRPr lang="de-DE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253866" y="908720"/>
            <a:ext cx="8636268" cy="720080"/>
            <a:chOff x="252000" y="908720"/>
            <a:chExt cx="8636268" cy="720080"/>
          </a:xfrm>
        </p:grpSpPr>
        <p:sp>
          <p:nvSpPr>
            <p:cNvPr id="21" name="Freihandform 20"/>
            <p:cNvSpPr/>
            <p:nvPr/>
          </p:nvSpPr>
          <p:spPr>
            <a:xfrm>
              <a:off x="6398661" y="908720"/>
              <a:ext cx="2489607" cy="720080"/>
            </a:xfrm>
            <a:custGeom>
              <a:avLst/>
              <a:gdLst>
                <a:gd name="connsiteX0" fmla="*/ 0 w 2489607"/>
                <a:gd name="connsiteY0" fmla="*/ 0 h 720080"/>
                <a:gd name="connsiteX1" fmla="*/ 2129567 w 2489607"/>
                <a:gd name="connsiteY1" fmla="*/ 0 h 720080"/>
                <a:gd name="connsiteX2" fmla="*/ 2489607 w 2489607"/>
                <a:gd name="connsiteY2" fmla="*/ 360040 h 720080"/>
                <a:gd name="connsiteX3" fmla="*/ 2129567 w 2489607"/>
                <a:gd name="connsiteY3" fmla="*/ 720080 h 720080"/>
                <a:gd name="connsiteX4" fmla="*/ 0 w 2489607"/>
                <a:gd name="connsiteY4" fmla="*/ 720080 h 720080"/>
                <a:gd name="connsiteX5" fmla="*/ 360040 w 2489607"/>
                <a:gd name="connsiteY5" fmla="*/ 360040 h 720080"/>
                <a:gd name="connsiteX6" fmla="*/ 0 w 2489607"/>
                <a:gd name="connsiteY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9607" h="720080">
                  <a:moveTo>
                    <a:pt x="0" y="0"/>
                  </a:moveTo>
                  <a:lnTo>
                    <a:pt x="2129567" y="0"/>
                  </a:lnTo>
                  <a:lnTo>
                    <a:pt x="2489607" y="360040"/>
                  </a:lnTo>
                  <a:lnTo>
                    <a:pt x="2129567" y="720080"/>
                  </a:lnTo>
                  <a:lnTo>
                    <a:pt x="0" y="720080"/>
                  </a:lnTo>
                  <a:lnTo>
                    <a:pt x="360040" y="360040"/>
                  </a:lnTo>
                  <a:lnTo>
                    <a:pt x="0" y="0"/>
                  </a:lnTo>
                  <a:close/>
                </a:path>
              </a:pathLst>
            </a:custGeom>
            <a:ln w="381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40050" tIns="26670" rIns="38671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kern="1200" dirty="0" smtClean="0">
                  <a:latin typeface="Arial" pitchFamily="34" charset="0"/>
                  <a:cs typeface="Arial" pitchFamily="34" charset="0"/>
                </a:rPr>
                <a:t>Clinical </a:t>
              </a:r>
              <a:r>
                <a:rPr lang="de-DE" sz="2000" kern="1200" dirty="0" err="1" smtClean="0">
                  <a:latin typeface="Arial" pitchFamily="34" charset="0"/>
                  <a:cs typeface="Arial" pitchFamily="34" charset="0"/>
                </a:rPr>
                <a:t>practice</a:t>
              </a:r>
              <a:endParaRPr lang="de-DE" sz="20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2085411" y="908720"/>
              <a:ext cx="4792499" cy="720080"/>
            </a:xfrm>
            <a:custGeom>
              <a:avLst/>
              <a:gdLst>
                <a:gd name="connsiteX0" fmla="*/ 0 w 4792499"/>
                <a:gd name="connsiteY0" fmla="*/ 0 h 720080"/>
                <a:gd name="connsiteX1" fmla="*/ 4432459 w 4792499"/>
                <a:gd name="connsiteY1" fmla="*/ 0 h 720080"/>
                <a:gd name="connsiteX2" fmla="*/ 4792499 w 4792499"/>
                <a:gd name="connsiteY2" fmla="*/ 360040 h 720080"/>
                <a:gd name="connsiteX3" fmla="*/ 4432459 w 4792499"/>
                <a:gd name="connsiteY3" fmla="*/ 720080 h 720080"/>
                <a:gd name="connsiteX4" fmla="*/ 0 w 4792499"/>
                <a:gd name="connsiteY4" fmla="*/ 720080 h 720080"/>
                <a:gd name="connsiteX5" fmla="*/ 360040 w 4792499"/>
                <a:gd name="connsiteY5" fmla="*/ 360040 h 720080"/>
                <a:gd name="connsiteX6" fmla="*/ 0 w 4792499"/>
                <a:gd name="connsiteY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2499" h="720080">
                  <a:moveTo>
                    <a:pt x="0" y="0"/>
                  </a:moveTo>
                  <a:lnTo>
                    <a:pt x="4432459" y="0"/>
                  </a:lnTo>
                  <a:lnTo>
                    <a:pt x="4792499" y="360040"/>
                  </a:lnTo>
                  <a:lnTo>
                    <a:pt x="4432459" y="720080"/>
                  </a:lnTo>
                  <a:lnTo>
                    <a:pt x="0" y="720080"/>
                  </a:lnTo>
                  <a:lnTo>
                    <a:pt x="360040" y="360040"/>
                  </a:lnTo>
                  <a:lnTo>
                    <a:pt x="0" y="0"/>
                  </a:lnTo>
                  <a:close/>
                </a:path>
              </a:pathLst>
            </a:cu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40050" tIns="26670" rIns="38671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kern="1200" dirty="0" err="1" smtClean="0">
                  <a:latin typeface="Arial" pitchFamily="34" charset="0"/>
                  <a:cs typeface="Arial" pitchFamily="34" charset="0"/>
                </a:rPr>
                <a:t>Translational</a:t>
              </a:r>
              <a:r>
                <a:rPr lang="de-DE" sz="20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000" kern="1200" dirty="0" err="1" smtClean="0">
                  <a:latin typeface="Arial" pitchFamily="34" charset="0"/>
                  <a:cs typeface="Arial" pitchFamily="34" charset="0"/>
                </a:rPr>
                <a:t>research</a:t>
              </a:r>
              <a:endParaRPr lang="de-DE" sz="20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252000" y="908720"/>
              <a:ext cx="2308930" cy="720080"/>
            </a:xfrm>
            <a:custGeom>
              <a:avLst/>
              <a:gdLst>
                <a:gd name="connsiteX0" fmla="*/ 0 w 2308930"/>
                <a:gd name="connsiteY0" fmla="*/ 0 h 720080"/>
                <a:gd name="connsiteX1" fmla="*/ 1948890 w 2308930"/>
                <a:gd name="connsiteY1" fmla="*/ 0 h 720080"/>
                <a:gd name="connsiteX2" fmla="*/ 2308930 w 2308930"/>
                <a:gd name="connsiteY2" fmla="*/ 360040 h 720080"/>
                <a:gd name="connsiteX3" fmla="*/ 1948890 w 2308930"/>
                <a:gd name="connsiteY3" fmla="*/ 720080 h 720080"/>
                <a:gd name="connsiteX4" fmla="*/ 0 w 2308930"/>
                <a:gd name="connsiteY4" fmla="*/ 720080 h 720080"/>
                <a:gd name="connsiteX5" fmla="*/ 360040 w 2308930"/>
                <a:gd name="connsiteY5" fmla="*/ 360040 h 720080"/>
                <a:gd name="connsiteX6" fmla="*/ 0 w 2308930"/>
                <a:gd name="connsiteY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8930" h="720080">
                  <a:moveTo>
                    <a:pt x="0" y="0"/>
                  </a:moveTo>
                  <a:lnTo>
                    <a:pt x="1948890" y="0"/>
                  </a:lnTo>
                  <a:lnTo>
                    <a:pt x="2308930" y="360040"/>
                  </a:lnTo>
                  <a:lnTo>
                    <a:pt x="1948890" y="720080"/>
                  </a:lnTo>
                  <a:lnTo>
                    <a:pt x="0" y="720080"/>
                  </a:lnTo>
                  <a:lnTo>
                    <a:pt x="360040" y="360040"/>
                  </a:lnTo>
                  <a:lnTo>
                    <a:pt x="0" y="0"/>
                  </a:lnTo>
                  <a:close/>
                </a:path>
              </a:pathLst>
            </a:custGeom>
            <a:ln w="3810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40050" tIns="26670" rIns="38671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kern="1200" dirty="0" smtClean="0">
                  <a:latin typeface="Arial" pitchFamily="34" charset="0"/>
                  <a:cs typeface="Arial" pitchFamily="34" charset="0"/>
                </a:rPr>
                <a:t>Discovery</a:t>
              </a:r>
              <a:endParaRPr lang="de-DE" sz="2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755576" y="1813272"/>
            <a:ext cx="2459958" cy="720080"/>
            <a:chOff x="0" y="1381224"/>
            <a:chExt cx="2459958" cy="720080"/>
          </a:xfrm>
        </p:grpSpPr>
        <p:grpSp>
          <p:nvGrpSpPr>
            <p:cNvPr id="8" name="Gruppieren 22"/>
            <p:cNvGrpSpPr/>
            <p:nvPr/>
          </p:nvGrpSpPr>
          <p:grpSpPr>
            <a:xfrm>
              <a:off x="876181" y="1381224"/>
              <a:ext cx="1583777" cy="720080"/>
              <a:chOff x="588149" y="911101"/>
              <a:chExt cx="1583777" cy="720080"/>
            </a:xfrm>
          </p:grpSpPr>
          <p:grpSp>
            <p:nvGrpSpPr>
              <p:cNvPr id="10" name="Gruppieren 15"/>
              <p:cNvGrpSpPr/>
              <p:nvPr/>
            </p:nvGrpSpPr>
            <p:grpSpPr>
              <a:xfrm>
                <a:off x="588149" y="911101"/>
                <a:ext cx="936104" cy="720080"/>
                <a:chOff x="775960" y="908720"/>
                <a:chExt cx="936104" cy="720080"/>
              </a:xfrm>
            </p:grpSpPr>
            <p:sp>
              <p:nvSpPr>
                <p:cNvPr id="12" name="Rechteck 11"/>
                <p:cNvSpPr/>
                <p:nvPr/>
              </p:nvSpPr>
              <p:spPr>
                <a:xfrm>
                  <a:off x="775960" y="908720"/>
                  <a:ext cx="936104" cy="720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3" name="Picture 22" descr="DSC_047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742" t="15150" r="13927" b="33992"/>
                <a:stretch>
                  <a:fillRect/>
                </a:stretch>
              </p:blipFill>
              <p:spPr bwMode="auto">
                <a:xfrm>
                  <a:off x="790040" y="992798"/>
                  <a:ext cx="907944" cy="551925"/>
                </a:xfrm>
                <a:prstGeom prst="rect">
                  <a:avLst/>
                </a:prstGeom>
                <a:noFill/>
                <a:effectLst>
                  <a:softEdge rad="3175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" name="Gleichschenkliges Dreieck 10"/>
              <p:cNvSpPr/>
              <p:nvPr/>
            </p:nvSpPr>
            <p:spPr>
              <a:xfrm rot="5400000">
                <a:off x="1487850" y="947105"/>
                <a:ext cx="720080" cy="648072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9" name="Textfeld 8"/>
            <p:cNvSpPr txBox="1"/>
            <p:nvPr/>
          </p:nvSpPr>
          <p:spPr>
            <a:xfrm>
              <a:off x="0" y="1448877"/>
              <a:ext cx="8995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 err="1" smtClean="0">
                  <a:latin typeface="Arial" pitchFamily="34" charset="0"/>
                  <a:cs typeface="Arial" pitchFamily="34" charset="0"/>
                </a:rPr>
                <a:t>FaDu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 &amp; SKX</a:t>
              </a:r>
              <a:endParaRPr lang="de-DE" sz="1600" baseline="30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791072" y="2685701"/>
            <a:ext cx="2424462" cy="720080"/>
            <a:chOff x="35496" y="2253653"/>
            <a:chExt cx="2424462" cy="720080"/>
          </a:xfrm>
        </p:grpSpPr>
        <p:grpSp>
          <p:nvGrpSpPr>
            <p:cNvPr id="15" name="Gruppieren 24"/>
            <p:cNvGrpSpPr/>
            <p:nvPr/>
          </p:nvGrpSpPr>
          <p:grpSpPr>
            <a:xfrm>
              <a:off x="876181" y="2253653"/>
              <a:ext cx="1583777" cy="720080"/>
              <a:chOff x="588149" y="1783531"/>
              <a:chExt cx="1583777" cy="720080"/>
            </a:xfrm>
          </p:grpSpPr>
          <p:grpSp>
            <p:nvGrpSpPr>
              <p:cNvPr id="17" name="Gruppieren 16"/>
              <p:cNvGrpSpPr/>
              <p:nvPr/>
            </p:nvGrpSpPr>
            <p:grpSpPr>
              <a:xfrm>
                <a:off x="588149" y="1783531"/>
                <a:ext cx="936104" cy="720080"/>
                <a:chOff x="775960" y="1772816"/>
                <a:chExt cx="936104" cy="720080"/>
              </a:xfrm>
            </p:grpSpPr>
            <p:sp>
              <p:nvSpPr>
                <p:cNvPr id="23" name="Rechteck 22"/>
                <p:cNvSpPr/>
                <p:nvPr/>
              </p:nvSpPr>
              <p:spPr>
                <a:xfrm>
                  <a:off x="775960" y="1772816"/>
                  <a:ext cx="936104" cy="720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13" descr="figure5_roh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760"/>
                <a:stretch>
                  <a:fillRect/>
                </a:stretch>
              </p:blipFill>
              <p:spPr bwMode="auto">
                <a:xfrm>
                  <a:off x="855192" y="1817963"/>
                  <a:ext cx="777640" cy="6297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softEdge rad="3175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8" name="Gleichschenkliges Dreieck 17"/>
              <p:cNvSpPr/>
              <p:nvPr/>
            </p:nvSpPr>
            <p:spPr>
              <a:xfrm rot="5400000">
                <a:off x="1487850" y="1819535"/>
                <a:ext cx="720080" cy="648072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6" name="Textfeld 15"/>
            <p:cNvSpPr txBox="1"/>
            <p:nvPr/>
          </p:nvSpPr>
          <p:spPr>
            <a:xfrm>
              <a:off x="35496" y="2444416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i="1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de-DE" sz="1600" i="1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de-DE" sz="16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600" dirty="0" smtClean="0">
                  <a:latin typeface="Arial" pitchFamily="34" charset="0"/>
                  <a:cs typeface="Arial" pitchFamily="34" charset="0"/>
                </a:rPr>
                <a:t>&amp;</a:t>
              </a:r>
              <a:r>
                <a:rPr lang="de-DE" sz="1600" i="1" dirty="0" smtClean="0">
                  <a:latin typeface="Arial" pitchFamily="34" charset="0"/>
                  <a:cs typeface="Arial" pitchFamily="34" charset="0"/>
                </a:rPr>
                <a:t> e</a:t>
              </a:r>
              <a:r>
                <a:rPr lang="de-DE" sz="1600" i="1" baseline="30000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de-DE" sz="1600" i="1" baseline="30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791072" y="3558131"/>
            <a:ext cx="2424462" cy="720080"/>
            <a:chOff x="35496" y="3126083"/>
            <a:chExt cx="2424462" cy="720080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755576" y="3126083"/>
              <a:ext cx="1704382" cy="720080"/>
              <a:chOff x="467544" y="2653579"/>
              <a:chExt cx="1704382" cy="720080"/>
            </a:xfrm>
          </p:grpSpPr>
          <p:sp>
            <p:nvSpPr>
              <p:cNvPr id="28" name="Gleichschenkliges Dreieck 27"/>
              <p:cNvSpPr/>
              <p:nvPr/>
            </p:nvSpPr>
            <p:spPr>
              <a:xfrm rot="5400000">
                <a:off x="1487850" y="2689583"/>
                <a:ext cx="720080" cy="648072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9" name="Gruppieren 14"/>
              <p:cNvGrpSpPr/>
              <p:nvPr/>
            </p:nvGrpSpPr>
            <p:grpSpPr>
              <a:xfrm>
                <a:off x="467544" y="2653579"/>
                <a:ext cx="1177314" cy="720080"/>
                <a:chOff x="655355" y="2636912"/>
                <a:chExt cx="1177314" cy="720080"/>
              </a:xfrm>
            </p:grpSpPr>
            <p:sp>
              <p:nvSpPr>
                <p:cNvPr id="30" name="Rechteck 11"/>
                <p:cNvSpPr/>
                <p:nvPr/>
              </p:nvSpPr>
              <p:spPr>
                <a:xfrm>
                  <a:off x="775960" y="2636912"/>
                  <a:ext cx="936104" cy="720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1" name="Picture 4" descr="Maus mit Tumor_3"/>
                <p:cNvPicPr preferRelativeResize="0"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382" t="23991" r="21684" b="27220"/>
                <a:stretch>
                  <a:fillRect/>
                </a:stretch>
              </p:blipFill>
              <p:spPr bwMode="auto">
                <a:xfrm rot="20021431">
                  <a:off x="655355" y="2722013"/>
                  <a:ext cx="1177314" cy="613744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7" name="Textfeld 26"/>
            <p:cNvSpPr txBox="1"/>
            <p:nvPr/>
          </p:nvSpPr>
          <p:spPr>
            <a:xfrm>
              <a:off x="35496" y="3316846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i="1" dirty="0" smtClean="0">
                  <a:latin typeface="Arial" pitchFamily="34" charset="0"/>
                  <a:cs typeface="Arial" pitchFamily="34" charset="0"/>
                </a:rPr>
                <a:t>e</a:t>
              </a:r>
              <a:r>
                <a:rPr lang="de-DE" sz="1600" i="1" baseline="30000" dirty="0" smtClean="0">
                  <a:latin typeface="Arial" pitchFamily="34" charset="0"/>
                  <a:cs typeface="Arial" pitchFamily="34" charset="0"/>
                </a:rPr>
                <a:t>-</a:t>
              </a:r>
              <a:endParaRPr lang="de-DE" sz="1600" i="1" baseline="30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Pfeil nach links 31"/>
          <p:cNvSpPr/>
          <p:nvPr/>
        </p:nvSpPr>
        <p:spPr>
          <a:xfrm rot="16200000">
            <a:off x="6516216" y="3212976"/>
            <a:ext cx="3456384" cy="72008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Laser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accelerator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progress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Diagramm 32"/>
          <p:cNvGraphicFramePr/>
          <p:nvPr>
            <p:extLst>
              <p:ext uri="{D42A27DB-BD31-4B8C-83A1-F6EECF244321}">
                <p14:modId xmlns:p14="http://schemas.microsoft.com/office/powerpoint/2010/main" val="340201557"/>
              </p:ext>
            </p:extLst>
          </p:nvPr>
        </p:nvGraphicFramePr>
        <p:xfrm>
          <a:off x="2711478" y="1885280"/>
          <a:ext cx="46323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4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67544" y="25574"/>
            <a:ext cx="6984007" cy="432048"/>
          </a:xfrm>
        </p:spPr>
        <p:txBody>
          <a:bodyPr/>
          <a:lstStyle/>
          <a:p>
            <a:r>
              <a:rPr lang="de-DE" dirty="0" err="1" smtClean="0"/>
              <a:t>Translational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in </a:t>
            </a:r>
            <a:r>
              <a:rPr lang="de-DE" dirty="0" err="1" smtClean="0"/>
              <a:t>Radiobiology</a:t>
            </a:r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2723383" y="7389440"/>
            <a:ext cx="4608512" cy="23042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5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Increase maximum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proton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energy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5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High particle beam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intensity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short irradiation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times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5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stable, reproducible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beam</a:t>
            </a:r>
          </a:p>
          <a:p>
            <a:pPr marL="285750" indent="-285750">
              <a:spcAft>
                <a:spcPts val="500"/>
              </a:spcAft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Suitable field size and a homogeneous dose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distribution</a:t>
            </a:r>
            <a:endParaRPr lang="de-DE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1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45677 0.325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3.61111E-6 -0.5458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Graphic spid="33" grpId="0">
        <p:bldAsOne/>
      </p:bldGraphic>
      <p:bldP spid="34" grpId="0" build="p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i="1" dirty="0" smtClean="0"/>
              <a:t>In vivo</a:t>
            </a:r>
            <a:r>
              <a:rPr lang="de-DE" dirty="0" smtClean="0"/>
              <a:t> </a:t>
            </a:r>
            <a:r>
              <a:rPr lang="de-DE" dirty="0" err="1" smtClean="0"/>
              <a:t>irradiations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protons</a:t>
            </a:r>
            <a:endParaRPr lang="de-DE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08720"/>
            <a:ext cx="8001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uppieren 28"/>
          <p:cNvGrpSpPr/>
          <p:nvPr/>
        </p:nvGrpSpPr>
        <p:grpSpPr>
          <a:xfrm>
            <a:off x="14077056" y="3068956"/>
            <a:ext cx="4536503" cy="3476130"/>
            <a:chOff x="14077056" y="3068956"/>
            <a:chExt cx="4536503" cy="3476130"/>
          </a:xfrm>
        </p:grpSpPr>
        <p:sp>
          <p:nvSpPr>
            <p:cNvPr id="22" name="Abgerundete rechteckige Legende 21"/>
            <p:cNvSpPr/>
            <p:nvPr/>
          </p:nvSpPr>
          <p:spPr>
            <a:xfrm rot="10800000">
              <a:off x="14077056" y="3068956"/>
              <a:ext cx="4536503" cy="3476130"/>
            </a:xfrm>
            <a:prstGeom prst="wedgeRoundRectCallout">
              <a:avLst>
                <a:gd name="adj1" fmla="val 22068"/>
                <a:gd name="adj2" fmla="val 44240"/>
                <a:gd name="adj3" fmla="val 16667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de-DE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*U. Masood, et al.</a:t>
              </a:r>
            </a:p>
          </p:txBody>
        </p:sp>
        <p:pic>
          <p:nvPicPr>
            <p:cNvPr id="19" name="Picture 8" descr="P:\Eigene Dateien\02-Posters\Oncoray_2013Retreat\gantry_poster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1195" y="3485801"/>
              <a:ext cx="3988224" cy="2693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hteck 19"/>
            <p:cNvSpPr/>
            <p:nvPr/>
          </p:nvSpPr>
          <p:spPr>
            <a:xfrm>
              <a:off x="14714470" y="6199211"/>
              <a:ext cx="32616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U. Masood, et al.</a:t>
              </a:r>
            </a:p>
          </p:txBody>
        </p:sp>
        <p:sp>
          <p:nvSpPr>
            <p:cNvPr id="21" name="Textfeld 72"/>
            <p:cNvSpPr txBox="1">
              <a:spLocks noChangeArrowheads="1"/>
            </p:cNvSpPr>
            <p:nvPr/>
          </p:nvSpPr>
          <p:spPr bwMode="auto">
            <a:xfrm>
              <a:off x="14113059" y="3090097"/>
              <a:ext cx="44644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63538" indent="-363538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marL="0" indent="0" algn="ctr" eaLnBrk="0" hangingPunct="0">
                <a:spcBef>
                  <a:spcPct val="25000"/>
                </a:spcBef>
              </a:pPr>
              <a:r>
                <a:rPr lang="de-DE" sz="16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Gantry</a:t>
              </a:r>
              <a:r>
                <a:rPr lang="de-DE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for</a:t>
              </a:r>
              <a:r>
                <a:rPr lang="de-DE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laser-</a:t>
              </a:r>
              <a:r>
                <a:rPr lang="de-DE" sz="16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driven</a:t>
              </a:r>
              <a:r>
                <a:rPr lang="de-DE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proton</a:t>
              </a:r>
              <a:r>
                <a:rPr lang="de-DE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therapy</a:t>
              </a:r>
              <a:endParaRPr lang="de-D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-5221088" y="3068957"/>
            <a:ext cx="4536503" cy="3476130"/>
            <a:chOff x="-5077072" y="3068957"/>
            <a:chExt cx="4536503" cy="3476130"/>
          </a:xfrm>
        </p:grpSpPr>
        <p:sp>
          <p:nvSpPr>
            <p:cNvPr id="4" name="Abgerundete rechteckige Legende 3"/>
            <p:cNvSpPr/>
            <p:nvPr/>
          </p:nvSpPr>
          <p:spPr>
            <a:xfrm rot="10800000">
              <a:off x="-5077072" y="3068957"/>
              <a:ext cx="4536503" cy="3476130"/>
            </a:xfrm>
            <a:prstGeom prst="wedgeRoundRectCallout">
              <a:avLst>
                <a:gd name="adj1" fmla="val 22068"/>
                <a:gd name="adj2" fmla="val 44240"/>
                <a:gd name="adj3" fmla="val 16667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Picture 2" descr="M:\fwt\presentations\metzkes\2013 Heidelberg\Scalin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1575" y="3378328"/>
              <a:ext cx="3905508" cy="2786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-4645025" y="6199211"/>
              <a:ext cx="36724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 i="1" dirty="0" smtClean="0">
                  <a:solidFill>
                    <a:srgbClr val="000000"/>
                  </a:solidFill>
                  <a:latin typeface="Arial"/>
                  <a:cs typeface="Arial"/>
                </a:rPr>
                <a:t>[4] T. Kluge et al., </a:t>
              </a:r>
              <a:r>
                <a:rPr lang="en-US" sz="1400" i="1" dirty="0" smtClean="0">
                  <a:solidFill>
                    <a:srgbClr val="000000"/>
                  </a:solidFill>
                  <a:latin typeface="Arial"/>
                  <a:cs typeface="Arial"/>
                </a:rPr>
                <a:t>PRL </a:t>
              </a:r>
              <a:r>
                <a:rPr lang="en-US" sz="1400" b="1" i="1" dirty="0" smtClean="0">
                  <a:solidFill>
                    <a:srgbClr val="000000"/>
                  </a:solidFill>
                  <a:latin typeface="Arial"/>
                  <a:cs typeface="Arial"/>
                </a:rPr>
                <a:t>107</a:t>
              </a:r>
              <a:r>
                <a:rPr lang="en-US" sz="1400" i="1" dirty="0" smtClean="0">
                  <a:solidFill>
                    <a:srgbClr val="000000"/>
                  </a:solidFill>
                  <a:latin typeface="Arial"/>
                  <a:cs typeface="Arial"/>
                </a:rPr>
                <a:t>, 205003 </a:t>
              </a:r>
              <a:r>
                <a:rPr lang="en-US" sz="1400" i="1" dirty="0">
                  <a:solidFill>
                    <a:srgbClr val="000000"/>
                  </a:solidFill>
                  <a:latin typeface="Arial"/>
                  <a:cs typeface="Arial"/>
                </a:rPr>
                <a:t>(2011)</a:t>
              </a:r>
              <a:endParaRPr lang="de-DE" sz="1400" dirty="0"/>
            </a:p>
          </p:txBody>
        </p:sp>
        <p:sp>
          <p:nvSpPr>
            <p:cNvPr id="24" name="Textfeld 72"/>
            <p:cNvSpPr txBox="1">
              <a:spLocks noChangeArrowheads="1"/>
            </p:cNvSpPr>
            <p:nvPr/>
          </p:nvSpPr>
          <p:spPr bwMode="auto">
            <a:xfrm>
              <a:off x="-4104965" y="3090097"/>
              <a:ext cx="25922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63538" indent="-363538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marL="0" indent="0" algn="ctr" eaLnBrk="0" hangingPunct="0">
                <a:spcBef>
                  <a:spcPct val="25000"/>
                </a:spcBef>
              </a:pPr>
              <a:r>
                <a:rPr lang="de-DE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Proton </a:t>
              </a:r>
              <a:r>
                <a:rPr lang="de-DE" sz="16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energy</a:t>
              </a:r>
              <a:r>
                <a:rPr lang="de-DE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scaling</a:t>
              </a:r>
              <a:endParaRPr lang="de-D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9210992" y="3068956"/>
            <a:ext cx="4054926" cy="3476130"/>
            <a:chOff x="9324529" y="3068956"/>
            <a:chExt cx="4054926" cy="3476130"/>
          </a:xfrm>
        </p:grpSpPr>
        <p:sp>
          <p:nvSpPr>
            <p:cNvPr id="17" name="Abgerundete rechteckige Legende 16"/>
            <p:cNvSpPr/>
            <p:nvPr/>
          </p:nvSpPr>
          <p:spPr>
            <a:xfrm rot="10800000">
              <a:off x="9324529" y="3068956"/>
              <a:ext cx="4054926" cy="3476130"/>
            </a:xfrm>
            <a:prstGeom prst="wedgeRoundRectCallout">
              <a:avLst>
                <a:gd name="adj1" fmla="val 22068"/>
                <a:gd name="adj2" fmla="val 44240"/>
                <a:gd name="adj3" fmla="val 16667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9883237" y="3444964"/>
              <a:ext cx="2937510" cy="2720340"/>
              <a:chOff x="4276691" y="3582665"/>
              <a:chExt cx="2937510" cy="2720340"/>
            </a:xfrm>
          </p:grpSpPr>
          <p:grpSp>
            <p:nvGrpSpPr>
              <p:cNvPr id="11" name="Group 29"/>
              <p:cNvGrpSpPr>
                <a:grpSpLocks/>
              </p:cNvGrpSpPr>
              <p:nvPr/>
            </p:nvGrpSpPr>
            <p:grpSpPr bwMode="auto">
              <a:xfrm>
                <a:off x="4276691" y="3582665"/>
                <a:ext cx="2937510" cy="2720340"/>
                <a:chOff x="-32" y="2048"/>
                <a:chExt cx="2313" cy="2142"/>
              </a:xfrm>
            </p:grpSpPr>
            <p:pic>
              <p:nvPicPr>
                <p:cNvPr id="13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471" b="4695"/>
                <a:stretch>
                  <a:fillRect/>
                </a:stretch>
              </p:blipFill>
              <p:spPr bwMode="auto">
                <a:xfrm>
                  <a:off x="-32" y="2048"/>
                  <a:ext cx="2313" cy="2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4" name="Rectangle 28"/>
                <p:cNvSpPr>
                  <a:spLocks noChangeArrowheads="1"/>
                </p:cNvSpPr>
                <p:nvPr/>
              </p:nvSpPr>
              <p:spPr bwMode="auto">
                <a:xfrm>
                  <a:off x="1480" y="2607"/>
                  <a:ext cx="226" cy="2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800"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800"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800"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800"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800" b="1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de-DE"/>
                </a:p>
              </p:txBody>
            </p:sp>
          </p:grp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5518694" y="3711059"/>
                <a:ext cx="1588768" cy="683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de-DE" sz="1600" dirty="0" smtClean="0"/>
                  <a:t>LULI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de-DE" sz="1600" dirty="0" smtClean="0"/>
                  <a:t>100 TW, 400 </a:t>
                </a:r>
                <a:r>
                  <a:rPr lang="de-DE" sz="1600" dirty="0" err="1" smtClean="0"/>
                  <a:t>fs</a:t>
                </a:r>
                <a:endParaRPr lang="de-DE" sz="1600" b="0" dirty="0"/>
              </a:p>
            </p:txBody>
          </p:sp>
        </p:grp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9565317" y="6179911"/>
              <a:ext cx="3573351" cy="327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800"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de-DE" sz="1400" b="0" i="1" dirty="0" err="1" smtClean="0"/>
                <a:t>Buffechoux</a:t>
              </a:r>
              <a:r>
                <a:rPr lang="de-DE" sz="1400" b="0" i="1" dirty="0" smtClean="0"/>
                <a:t> </a:t>
              </a:r>
              <a:r>
                <a:rPr lang="de-DE" sz="1400" b="0" i="1" dirty="0"/>
                <a:t>et al., PRL </a:t>
              </a:r>
              <a:r>
                <a:rPr lang="de-DE" sz="1400" i="1" dirty="0"/>
                <a:t>105</a:t>
              </a:r>
              <a:r>
                <a:rPr lang="de-DE" sz="1400" b="0" i="1" dirty="0"/>
                <a:t>, 015005 (2010)</a:t>
              </a:r>
            </a:p>
          </p:txBody>
        </p:sp>
        <p:sp>
          <p:nvSpPr>
            <p:cNvPr id="28" name="Textfeld 72"/>
            <p:cNvSpPr txBox="1">
              <a:spLocks noChangeArrowheads="1"/>
            </p:cNvSpPr>
            <p:nvPr/>
          </p:nvSpPr>
          <p:spPr bwMode="auto">
            <a:xfrm>
              <a:off x="10055208" y="3090097"/>
              <a:ext cx="25935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63538" indent="-363538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marL="0" indent="0" algn="ctr" eaLnBrk="0" hangingPunct="0">
                <a:spcBef>
                  <a:spcPct val="25000"/>
                </a:spcBef>
              </a:pPr>
              <a:r>
                <a:rPr lang="de-DE" sz="16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Reduced</a:t>
              </a:r>
              <a:r>
                <a:rPr lang="de-DE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mass</a:t>
              </a:r>
              <a:r>
                <a:rPr lang="de-DE" sz="16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targets</a:t>
              </a:r>
              <a:endParaRPr lang="de-DE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624" name="Gerade Verbindung mit Pfeil 26623"/>
          <p:cNvCxnSpPr/>
          <p:nvPr/>
        </p:nvCxnSpPr>
        <p:spPr>
          <a:xfrm flipH="1">
            <a:off x="1115616" y="2420888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2267744" y="2420888"/>
            <a:ext cx="432048" cy="50405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4068140" y="2499662"/>
            <a:ext cx="504056" cy="425282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Gruppieren 4"/>
          <p:cNvGrpSpPr/>
          <p:nvPr/>
        </p:nvGrpSpPr>
        <p:grpSpPr>
          <a:xfrm>
            <a:off x="2339752" y="980728"/>
            <a:ext cx="4725524" cy="1623442"/>
            <a:chOff x="2339752" y="980728"/>
            <a:chExt cx="4725524" cy="1623442"/>
          </a:xfrm>
        </p:grpSpPr>
        <p:sp>
          <p:nvSpPr>
            <p:cNvPr id="3" name="Rechteck 2"/>
            <p:cNvSpPr/>
            <p:nvPr/>
          </p:nvSpPr>
          <p:spPr>
            <a:xfrm>
              <a:off x="2699792" y="980728"/>
              <a:ext cx="4365484" cy="1623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2339752" y="1844824"/>
              <a:ext cx="855712" cy="335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Rechteck 31"/>
          <p:cNvSpPr/>
          <p:nvPr/>
        </p:nvSpPr>
        <p:spPr>
          <a:xfrm>
            <a:off x="1970187" y="1475259"/>
            <a:ext cx="855712" cy="857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631" name="Rechteck 26630"/>
          <p:cNvSpPr/>
          <p:nvPr/>
        </p:nvSpPr>
        <p:spPr>
          <a:xfrm>
            <a:off x="643508" y="1475259"/>
            <a:ext cx="1336204" cy="111938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1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57882 -0.0034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882 -0.00348 L 0.46059 -0.0854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40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71788 -0.0032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0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788 -0.00324 L -0.85173 -0.0854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1.0434 -0.0013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7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34 -0.00139 L -1.16944 -0.0854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42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66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feld 47"/>
          <p:cNvSpPr txBox="1"/>
          <p:nvPr/>
        </p:nvSpPr>
        <p:spPr>
          <a:xfrm>
            <a:off x="251520" y="4941168"/>
            <a:ext cx="39485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latin typeface="Arial" pitchFamily="34" charset="0"/>
                <a:cs typeface="Arial" pitchFamily="34" charset="0"/>
              </a:rPr>
              <a:t>New lab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space</a:t>
            </a:r>
            <a:r>
              <a:rPr lang="de-DE" dirty="0">
                <a:latin typeface="Arial" pitchFamily="34" charset="0"/>
                <a:cs typeface="Arial" pitchFamily="34" charset="0"/>
              </a:rPr>
              <a:t> (800 m</a:t>
            </a:r>
            <a:r>
              <a:rPr lang="de-DE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de-DE" dirty="0">
                <a:latin typeface="Arial" pitchFamily="34" charset="0"/>
                <a:cs typeface="Arial" pitchFamily="34" charset="0"/>
              </a:rPr>
              <a:t>):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de-DE" dirty="0">
                <a:latin typeface="Arial" pitchFamily="34" charset="0"/>
                <a:cs typeface="Arial" pitchFamily="34" charset="0"/>
              </a:rPr>
              <a:t>clean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rooms</a:t>
            </a:r>
            <a:r>
              <a:rPr lang="de-DE" dirty="0">
                <a:latin typeface="Arial" pitchFamily="34" charset="0"/>
                <a:cs typeface="Arial" pitchFamily="34" charset="0"/>
              </a:rPr>
              <a:t> –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workshop</a:t>
            </a:r>
            <a:r>
              <a:rPr lang="de-DE" dirty="0">
                <a:latin typeface="Arial" pitchFamily="34" charset="0"/>
                <a:cs typeface="Arial" pitchFamily="34" charset="0"/>
              </a:rPr>
              <a:t> –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cell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lab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68313" y="25574"/>
            <a:ext cx="7128023" cy="432048"/>
          </a:xfrm>
        </p:spPr>
        <p:txBody>
          <a:bodyPr/>
          <a:lstStyle/>
          <a:p>
            <a:r>
              <a:rPr lang="de-DE" dirty="0" smtClean="0"/>
              <a:t>Center </a:t>
            </a:r>
            <a:r>
              <a:rPr lang="de-DE" dirty="0" err="1" smtClean="0"/>
              <a:t>for</a:t>
            </a:r>
            <a:r>
              <a:rPr lang="de-DE" dirty="0" smtClean="0"/>
              <a:t> high power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8257" y="1340768"/>
            <a:ext cx="9107487" cy="4206875"/>
            <a:chOff x="18257" y="1589097"/>
            <a:chExt cx="9107487" cy="4206875"/>
          </a:xfrm>
        </p:grpSpPr>
        <p:grpSp>
          <p:nvGrpSpPr>
            <p:cNvPr id="5" name="Gruppieren 4"/>
            <p:cNvGrpSpPr/>
            <p:nvPr/>
          </p:nvGrpSpPr>
          <p:grpSpPr>
            <a:xfrm>
              <a:off x="18257" y="1589097"/>
              <a:ext cx="9107487" cy="4206875"/>
              <a:chOff x="30163" y="1009749"/>
              <a:chExt cx="9107487" cy="4206875"/>
            </a:xfrm>
          </p:grpSpPr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30163" y="1009749"/>
                <a:ext cx="9107487" cy="4206875"/>
                <a:chOff x="-4" y="399"/>
                <a:chExt cx="5737" cy="2650"/>
              </a:xfrm>
            </p:grpSpPr>
            <p:sp>
              <p:nvSpPr>
                <p:cNvPr id="14" name="Rechteck 13"/>
                <p:cNvSpPr/>
                <p:nvPr/>
              </p:nvSpPr>
              <p:spPr bwMode="auto">
                <a:xfrm>
                  <a:off x="4098" y="405"/>
                  <a:ext cx="1630" cy="26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31750"/>
                </a:effectLst>
                <a:extLst/>
              </p:spPr>
              <p:txBody>
                <a:bodyPr lIns="90000" tIns="46800" rIns="90000" bIns="46800"/>
                <a:lstStyle/>
                <a:p>
                  <a:pPr>
                    <a:defRPr/>
                  </a:pP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Rechteck 14"/>
                <p:cNvSpPr/>
                <p:nvPr/>
              </p:nvSpPr>
              <p:spPr bwMode="auto">
                <a:xfrm>
                  <a:off x="0" y="406"/>
                  <a:ext cx="4133" cy="19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31750"/>
                </a:effectLst>
                <a:extLst/>
              </p:spPr>
              <p:txBody>
                <a:bodyPr lIns="90000" tIns="46800" rIns="90000" bIns="46800"/>
                <a:lstStyle/>
                <a:p>
                  <a:pPr>
                    <a:defRPr/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6" name="Grafik 49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75475" t="6142"/>
                <a:stretch>
                  <a:fillRect/>
                </a:stretch>
              </p:blipFill>
              <p:spPr bwMode="auto">
                <a:xfrm>
                  <a:off x="4303" y="543"/>
                  <a:ext cx="1357" cy="2399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7" name="Grafik 3"/>
                <p:cNvPicPr>
                  <a:picLocks noChangeAspect="1"/>
                </p:cNvPicPr>
                <p:nvPr/>
              </p:nvPicPr>
              <p:blipFill>
                <a:blip r:embed="rId2" cstate="print"/>
                <a:srcRect t="6073" r="23901" b="28787"/>
                <a:stretch>
                  <a:fillRect/>
                </a:stretch>
              </p:blipFill>
              <p:spPr bwMode="auto">
                <a:xfrm>
                  <a:off x="127" y="541"/>
                  <a:ext cx="4210" cy="166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8" name="Freihandform 75"/>
              <p:cNvSpPr>
                <a:spLocks/>
              </p:cNvSpPr>
              <p:nvPr/>
            </p:nvSpPr>
            <p:spPr bwMode="auto">
              <a:xfrm>
                <a:off x="4999687" y="1196751"/>
                <a:ext cx="4015649" cy="3884948"/>
              </a:xfrm>
              <a:custGeom>
                <a:avLst/>
                <a:gdLst>
                  <a:gd name="T0" fmla="*/ 1957084 w 10043"/>
                  <a:gd name="T1" fmla="*/ 25702 h 9911"/>
                  <a:gd name="T2" fmla="*/ 4022179 w 10043"/>
                  <a:gd name="T3" fmla="*/ 0 h 9911"/>
                  <a:gd name="T4" fmla="*/ 4047569 w 10043"/>
                  <a:gd name="T5" fmla="*/ 3842115 h 9911"/>
                  <a:gd name="T6" fmla="*/ 1877688 w 10043"/>
                  <a:gd name="T7" fmla="*/ 3859639 h 9911"/>
                  <a:gd name="T8" fmla="*/ 1868419 w 10043"/>
                  <a:gd name="T9" fmla="*/ 2709263 h 9911"/>
                  <a:gd name="T10" fmla="*/ 0 w 10043"/>
                  <a:gd name="T11" fmla="*/ 2727177 h 9911"/>
                  <a:gd name="T12" fmla="*/ 31436 w 10043"/>
                  <a:gd name="T13" fmla="*/ 1561224 h 9911"/>
                  <a:gd name="T14" fmla="*/ 1982878 w 10043"/>
                  <a:gd name="T15" fmla="*/ 1583811 h 9911"/>
                  <a:gd name="T16" fmla="*/ 1957084 w 10043"/>
                  <a:gd name="T17" fmla="*/ 25702 h 9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connsiteX0" fmla="*/ 4768 w 9941"/>
                  <a:gd name="connsiteY0" fmla="*/ 67 h 10000"/>
                  <a:gd name="connsiteX1" fmla="*/ 9870 w 9941"/>
                  <a:gd name="connsiteY1" fmla="*/ 0 h 10000"/>
                  <a:gd name="connsiteX2" fmla="*/ 9933 w 9941"/>
                  <a:gd name="connsiteY2" fmla="*/ 9955 h 10000"/>
                  <a:gd name="connsiteX3" fmla="*/ 4572 w 9941"/>
                  <a:gd name="connsiteY3" fmla="*/ 10000 h 10000"/>
                  <a:gd name="connsiteX4" fmla="*/ 4549 w 9941"/>
                  <a:gd name="connsiteY4" fmla="*/ 7019 h 10000"/>
                  <a:gd name="connsiteX5" fmla="*/ 139 w 9941"/>
                  <a:gd name="connsiteY5" fmla="*/ 7090 h 10000"/>
                  <a:gd name="connsiteX6" fmla="*/ 11 w 9941"/>
                  <a:gd name="connsiteY6" fmla="*/ 4045 h 10000"/>
                  <a:gd name="connsiteX7" fmla="*/ 4832 w 9941"/>
                  <a:gd name="connsiteY7" fmla="*/ 4104 h 10000"/>
                  <a:gd name="connsiteX8" fmla="*/ 4768 w 9941"/>
                  <a:gd name="connsiteY8" fmla="*/ 67 h 10000"/>
                  <a:gd name="connsiteX0" fmla="*/ 4835 w 10039"/>
                  <a:gd name="connsiteY0" fmla="*/ 67 h 10000"/>
                  <a:gd name="connsiteX1" fmla="*/ 9968 w 10039"/>
                  <a:gd name="connsiteY1" fmla="*/ 0 h 10000"/>
                  <a:gd name="connsiteX2" fmla="*/ 10031 w 10039"/>
                  <a:gd name="connsiteY2" fmla="*/ 9955 h 10000"/>
                  <a:gd name="connsiteX3" fmla="*/ 4638 w 10039"/>
                  <a:gd name="connsiteY3" fmla="*/ 10000 h 10000"/>
                  <a:gd name="connsiteX4" fmla="*/ 4615 w 10039"/>
                  <a:gd name="connsiteY4" fmla="*/ 7019 h 10000"/>
                  <a:gd name="connsiteX5" fmla="*/ 0 w 10039"/>
                  <a:gd name="connsiteY5" fmla="*/ 7090 h 10000"/>
                  <a:gd name="connsiteX6" fmla="*/ 50 w 10039"/>
                  <a:gd name="connsiteY6" fmla="*/ 4045 h 10000"/>
                  <a:gd name="connsiteX7" fmla="*/ 4900 w 10039"/>
                  <a:gd name="connsiteY7" fmla="*/ 4104 h 10000"/>
                  <a:gd name="connsiteX8" fmla="*/ 4835 w 10039"/>
                  <a:gd name="connsiteY8" fmla="*/ 67 h 10000"/>
                  <a:gd name="connsiteX0" fmla="*/ 4835 w 10039"/>
                  <a:gd name="connsiteY0" fmla="*/ 67 h 10000"/>
                  <a:gd name="connsiteX1" fmla="*/ 9968 w 10039"/>
                  <a:gd name="connsiteY1" fmla="*/ 0 h 10000"/>
                  <a:gd name="connsiteX2" fmla="*/ 10031 w 10039"/>
                  <a:gd name="connsiteY2" fmla="*/ 9955 h 10000"/>
                  <a:gd name="connsiteX3" fmla="*/ 4638 w 10039"/>
                  <a:gd name="connsiteY3" fmla="*/ 10000 h 10000"/>
                  <a:gd name="connsiteX4" fmla="*/ 4615 w 10039"/>
                  <a:gd name="connsiteY4" fmla="*/ 7019 h 10000"/>
                  <a:gd name="connsiteX5" fmla="*/ 0 w 10039"/>
                  <a:gd name="connsiteY5" fmla="*/ 6904 h 10000"/>
                  <a:gd name="connsiteX6" fmla="*/ 50 w 10039"/>
                  <a:gd name="connsiteY6" fmla="*/ 4045 h 10000"/>
                  <a:gd name="connsiteX7" fmla="*/ 4900 w 10039"/>
                  <a:gd name="connsiteY7" fmla="*/ 4104 h 10000"/>
                  <a:gd name="connsiteX8" fmla="*/ 4835 w 10039"/>
                  <a:gd name="connsiteY8" fmla="*/ 67 h 10000"/>
                  <a:gd name="connsiteX0" fmla="*/ 4796 w 10000"/>
                  <a:gd name="connsiteY0" fmla="*/ 67 h 10000"/>
                  <a:gd name="connsiteX1" fmla="*/ 9929 w 10000"/>
                  <a:gd name="connsiteY1" fmla="*/ 0 h 10000"/>
                  <a:gd name="connsiteX2" fmla="*/ 9992 w 10000"/>
                  <a:gd name="connsiteY2" fmla="*/ 9955 h 10000"/>
                  <a:gd name="connsiteX3" fmla="*/ 4599 w 10000"/>
                  <a:gd name="connsiteY3" fmla="*/ 10000 h 10000"/>
                  <a:gd name="connsiteX4" fmla="*/ 4576 w 10000"/>
                  <a:gd name="connsiteY4" fmla="*/ 7019 h 10000"/>
                  <a:gd name="connsiteX5" fmla="*/ 140 w 10000"/>
                  <a:gd name="connsiteY5" fmla="*/ 7090 h 10000"/>
                  <a:gd name="connsiteX6" fmla="*/ 11 w 10000"/>
                  <a:gd name="connsiteY6" fmla="*/ 4045 h 10000"/>
                  <a:gd name="connsiteX7" fmla="*/ 4861 w 10000"/>
                  <a:gd name="connsiteY7" fmla="*/ 4104 h 10000"/>
                  <a:gd name="connsiteX8" fmla="*/ 4796 w 10000"/>
                  <a:gd name="connsiteY8" fmla="*/ 67 h 10000"/>
                  <a:gd name="connsiteX0" fmla="*/ 4835 w 10039"/>
                  <a:gd name="connsiteY0" fmla="*/ 67 h 10000"/>
                  <a:gd name="connsiteX1" fmla="*/ 9968 w 10039"/>
                  <a:gd name="connsiteY1" fmla="*/ 0 h 10000"/>
                  <a:gd name="connsiteX2" fmla="*/ 10031 w 10039"/>
                  <a:gd name="connsiteY2" fmla="*/ 9955 h 10000"/>
                  <a:gd name="connsiteX3" fmla="*/ 4638 w 10039"/>
                  <a:gd name="connsiteY3" fmla="*/ 10000 h 10000"/>
                  <a:gd name="connsiteX4" fmla="*/ 4615 w 10039"/>
                  <a:gd name="connsiteY4" fmla="*/ 7019 h 10000"/>
                  <a:gd name="connsiteX5" fmla="*/ 0 w 10039"/>
                  <a:gd name="connsiteY5" fmla="*/ 7090 h 10000"/>
                  <a:gd name="connsiteX6" fmla="*/ 50 w 10039"/>
                  <a:gd name="connsiteY6" fmla="*/ 4045 h 10000"/>
                  <a:gd name="connsiteX7" fmla="*/ 4900 w 10039"/>
                  <a:gd name="connsiteY7" fmla="*/ 4104 h 10000"/>
                  <a:gd name="connsiteX8" fmla="*/ 4835 w 10039"/>
                  <a:gd name="connsiteY8" fmla="*/ 67 h 10000"/>
                  <a:gd name="connsiteX0" fmla="*/ 4835 w 10039"/>
                  <a:gd name="connsiteY0" fmla="*/ 67 h 10000"/>
                  <a:gd name="connsiteX1" fmla="*/ 9968 w 10039"/>
                  <a:gd name="connsiteY1" fmla="*/ 0 h 10000"/>
                  <a:gd name="connsiteX2" fmla="*/ 10031 w 10039"/>
                  <a:gd name="connsiteY2" fmla="*/ 9955 h 10000"/>
                  <a:gd name="connsiteX3" fmla="*/ 4638 w 10039"/>
                  <a:gd name="connsiteY3" fmla="*/ 10000 h 10000"/>
                  <a:gd name="connsiteX4" fmla="*/ 4473 w 10039"/>
                  <a:gd name="connsiteY4" fmla="*/ 7090 h 10000"/>
                  <a:gd name="connsiteX5" fmla="*/ 0 w 10039"/>
                  <a:gd name="connsiteY5" fmla="*/ 7090 h 10000"/>
                  <a:gd name="connsiteX6" fmla="*/ 50 w 10039"/>
                  <a:gd name="connsiteY6" fmla="*/ 4045 h 10000"/>
                  <a:gd name="connsiteX7" fmla="*/ 4900 w 10039"/>
                  <a:gd name="connsiteY7" fmla="*/ 4104 h 10000"/>
                  <a:gd name="connsiteX8" fmla="*/ 4835 w 10039"/>
                  <a:gd name="connsiteY8" fmla="*/ 67 h 10000"/>
                  <a:gd name="connsiteX0" fmla="*/ 4835 w 10039"/>
                  <a:gd name="connsiteY0" fmla="*/ 67 h 10000"/>
                  <a:gd name="connsiteX1" fmla="*/ 9968 w 10039"/>
                  <a:gd name="connsiteY1" fmla="*/ 0 h 10000"/>
                  <a:gd name="connsiteX2" fmla="*/ 10031 w 10039"/>
                  <a:gd name="connsiteY2" fmla="*/ 9955 h 10000"/>
                  <a:gd name="connsiteX3" fmla="*/ 4638 w 10039"/>
                  <a:gd name="connsiteY3" fmla="*/ 10000 h 10000"/>
                  <a:gd name="connsiteX4" fmla="*/ 4652 w 10039"/>
                  <a:gd name="connsiteY4" fmla="*/ 7090 h 10000"/>
                  <a:gd name="connsiteX5" fmla="*/ 0 w 10039"/>
                  <a:gd name="connsiteY5" fmla="*/ 7090 h 10000"/>
                  <a:gd name="connsiteX6" fmla="*/ 50 w 10039"/>
                  <a:gd name="connsiteY6" fmla="*/ 4045 h 10000"/>
                  <a:gd name="connsiteX7" fmla="*/ 4900 w 10039"/>
                  <a:gd name="connsiteY7" fmla="*/ 4104 h 10000"/>
                  <a:gd name="connsiteX8" fmla="*/ 4835 w 10039"/>
                  <a:gd name="connsiteY8" fmla="*/ 67 h 10000"/>
                  <a:gd name="connsiteX0" fmla="*/ 4846 w 10050"/>
                  <a:gd name="connsiteY0" fmla="*/ 67 h 10000"/>
                  <a:gd name="connsiteX1" fmla="*/ 9979 w 10050"/>
                  <a:gd name="connsiteY1" fmla="*/ 0 h 10000"/>
                  <a:gd name="connsiteX2" fmla="*/ 10042 w 10050"/>
                  <a:gd name="connsiteY2" fmla="*/ 9955 h 10000"/>
                  <a:gd name="connsiteX3" fmla="*/ 4649 w 10050"/>
                  <a:gd name="connsiteY3" fmla="*/ 10000 h 10000"/>
                  <a:gd name="connsiteX4" fmla="*/ 4663 w 10050"/>
                  <a:gd name="connsiteY4" fmla="*/ 7090 h 10000"/>
                  <a:gd name="connsiteX5" fmla="*/ 11 w 10050"/>
                  <a:gd name="connsiteY5" fmla="*/ 7090 h 10000"/>
                  <a:gd name="connsiteX6" fmla="*/ 11 w 10050"/>
                  <a:gd name="connsiteY6" fmla="*/ 4105 h 10000"/>
                  <a:gd name="connsiteX7" fmla="*/ 4911 w 10050"/>
                  <a:gd name="connsiteY7" fmla="*/ 4104 h 10000"/>
                  <a:gd name="connsiteX8" fmla="*/ 4846 w 10050"/>
                  <a:gd name="connsiteY8" fmla="*/ 67 h 10000"/>
                  <a:gd name="connsiteX0" fmla="*/ 4846 w 10050"/>
                  <a:gd name="connsiteY0" fmla="*/ 67 h 10076"/>
                  <a:gd name="connsiteX1" fmla="*/ 9979 w 10050"/>
                  <a:gd name="connsiteY1" fmla="*/ 0 h 10076"/>
                  <a:gd name="connsiteX2" fmla="*/ 10042 w 10050"/>
                  <a:gd name="connsiteY2" fmla="*/ 9955 h 10076"/>
                  <a:gd name="connsiteX3" fmla="*/ 4663 w 10050"/>
                  <a:gd name="connsiteY3" fmla="*/ 10076 h 10076"/>
                  <a:gd name="connsiteX4" fmla="*/ 4663 w 10050"/>
                  <a:gd name="connsiteY4" fmla="*/ 7090 h 10076"/>
                  <a:gd name="connsiteX5" fmla="*/ 11 w 10050"/>
                  <a:gd name="connsiteY5" fmla="*/ 7090 h 10076"/>
                  <a:gd name="connsiteX6" fmla="*/ 11 w 10050"/>
                  <a:gd name="connsiteY6" fmla="*/ 4105 h 10076"/>
                  <a:gd name="connsiteX7" fmla="*/ 4911 w 10050"/>
                  <a:gd name="connsiteY7" fmla="*/ 4104 h 10076"/>
                  <a:gd name="connsiteX8" fmla="*/ 4846 w 10050"/>
                  <a:gd name="connsiteY8" fmla="*/ 67 h 10076"/>
                  <a:gd name="connsiteX0" fmla="*/ 4846 w 10050"/>
                  <a:gd name="connsiteY0" fmla="*/ 67 h 10076"/>
                  <a:gd name="connsiteX1" fmla="*/ 9979 w 10050"/>
                  <a:gd name="connsiteY1" fmla="*/ 0 h 10076"/>
                  <a:gd name="connsiteX2" fmla="*/ 10042 w 10050"/>
                  <a:gd name="connsiteY2" fmla="*/ 9955 h 10076"/>
                  <a:gd name="connsiteX3" fmla="*/ 4663 w 10050"/>
                  <a:gd name="connsiteY3" fmla="*/ 10076 h 10076"/>
                  <a:gd name="connsiteX4" fmla="*/ 4663 w 10050"/>
                  <a:gd name="connsiteY4" fmla="*/ 7090 h 10076"/>
                  <a:gd name="connsiteX5" fmla="*/ 11 w 10050"/>
                  <a:gd name="connsiteY5" fmla="*/ 7090 h 10076"/>
                  <a:gd name="connsiteX6" fmla="*/ 11 w 10050"/>
                  <a:gd name="connsiteY6" fmla="*/ 4105 h 10076"/>
                  <a:gd name="connsiteX7" fmla="*/ 4911 w 10050"/>
                  <a:gd name="connsiteY7" fmla="*/ 4104 h 10076"/>
                  <a:gd name="connsiteX8" fmla="*/ 4846 w 10050"/>
                  <a:gd name="connsiteY8" fmla="*/ 67 h 10076"/>
                  <a:gd name="connsiteX0" fmla="*/ 4846 w 10050"/>
                  <a:gd name="connsiteY0" fmla="*/ 67 h 9955"/>
                  <a:gd name="connsiteX1" fmla="*/ 9979 w 10050"/>
                  <a:gd name="connsiteY1" fmla="*/ 0 h 9955"/>
                  <a:gd name="connsiteX2" fmla="*/ 10042 w 10050"/>
                  <a:gd name="connsiteY2" fmla="*/ 9955 h 9955"/>
                  <a:gd name="connsiteX3" fmla="*/ 4663 w 10050"/>
                  <a:gd name="connsiteY3" fmla="*/ 9889 h 9955"/>
                  <a:gd name="connsiteX4" fmla="*/ 4663 w 10050"/>
                  <a:gd name="connsiteY4" fmla="*/ 7090 h 9955"/>
                  <a:gd name="connsiteX5" fmla="*/ 11 w 10050"/>
                  <a:gd name="connsiteY5" fmla="*/ 7090 h 9955"/>
                  <a:gd name="connsiteX6" fmla="*/ 11 w 10050"/>
                  <a:gd name="connsiteY6" fmla="*/ 4105 h 9955"/>
                  <a:gd name="connsiteX7" fmla="*/ 4911 w 10050"/>
                  <a:gd name="connsiteY7" fmla="*/ 4104 h 9955"/>
                  <a:gd name="connsiteX8" fmla="*/ 4846 w 10050"/>
                  <a:gd name="connsiteY8" fmla="*/ 67 h 9955"/>
                  <a:gd name="connsiteX0" fmla="*/ 4822 w 10000"/>
                  <a:gd name="connsiteY0" fmla="*/ 67 h 10000"/>
                  <a:gd name="connsiteX1" fmla="*/ 9929 w 10000"/>
                  <a:gd name="connsiteY1" fmla="*/ 0 h 10000"/>
                  <a:gd name="connsiteX2" fmla="*/ 9992 w 10000"/>
                  <a:gd name="connsiteY2" fmla="*/ 10000 h 10000"/>
                  <a:gd name="connsiteX3" fmla="*/ 4640 w 10000"/>
                  <a:gd name="connsiteY3" fmla="*/ 9934 h 10000"/>
                  <a:gd name="connsiteX4" fmla="*/ 4640 w 10000"/>
                  <a:gd name="connsiteY4" fmla="*/ 7122 h 10000"/>
                  <a:gd name="connsiteX5" fmla="*/ 11 w 10000"/>
                  <a:gd name="connsiteY5" fmla="*/ 7122 h 10000"/>
                  <a:gd name="connsiteX6" fmla="*/ 11 w 10000"/>
                  <a:gd name="connsiteY6" fmla="*/ 4124 h 10000"/>
                  <a:gd name="connsiteX7" fmla="*/ 4887 w 10000"/>
                  <a:gd name="connsiteY7" fmla="*/ 4123 h 10000"/>
                  <a:gd name="connsiteX8" fmla="*/ 4822 w 10000"/>
                  <a:gd name="connsiteY8" fmla="*/ 67 h 10000"/>
                  <a:gd name="connsiteX0" fmla="*/ 4996 w 10000"/>
                  <a:gd name="connsiteY0" fmla="*/ 0 h 10000"/>
                  <a:gd name="connsiteX1" fmla="*/ 9929 w 10000"/>
                  <a:gd name="connsiteY1" fmla="*/ 0 h 10000"/>
                  <a:gd name="connsiteX2" fmla="*/ 9992 w 10000"/>
                  <a:gd name="connsiteY2" fmla="*/ 10000 h 10000"/>
                  <a:gd name="connsiteX3" fmla="*/ 4640 w 10000"/>
                  <a:gd name="connsiteY3" fmla="*/ 9934 h 10000"/>
                  <a:gd name="connsiteX4" fmla="*/ 4640 w 10000"/>
                  <a:gd name="connsiteY4" fmla="*/ 7122 h 10000"/>
                  <a:gd name="connsiteX5" fmla="*/ 11 w 10000"/>
                  <a:gd name="connsiteY5" fmla="*/ 7122 h 10000"/>
                  <a:gd name="connsiteX6" fmla="*/ 11 w 10000"/>
                  <a:gd name="connsiteY6" fmla="*/ 4124 h 10000"/>
                  <a:gd name="connsiteX7" fmla="*/ 4887 w 10000"/>
                  <a:gd name="connsiteY7" fmla="*/ 4123 h 10000"/>
                  <a:gd name="connsiteX8" fmla="*/ 4996 w 10000"/>
                  <a:gd name="connsiteY8" fmla="*/ 0 h 10000"/>
                  <a:gd name="connsiteX0" fmla="*/ 4818 w 10000"/>
                  <a:gd name="connsiteY0" fmla="*/ 0 h 10000"/>
                  <a:gd name="connsiteX1" fmla="*/ 9929 w 10000"/>
                  <a:gd name="connsiteY1" fmla="*/ 0 h 10000"/>
                  <a:gd name="connsiteX2" fmla="*/ 9992 w 10000"/>
                  <a:gd name="connsiteY2" fmla="*/ 10000 h 10000"/>
                  <a:gd name="connsiteX3" fmla="*/ 4640 w 10000"/>
                  <a:gd name="connsiteY3" fmla="*/ 9934 h 10000"/>
                  <a:gd name="connsiteX4" fmla="*/ 4640 w 10000"/>
                  <a:gd name="connsiteY4" fmla="*/ 7122 h 10000"/>
                  <a:gd name="connsiteX5" fmla="*/ 11 w 10000"/>
                  <a:gd name="connsiteY5" fmla="*/ 7122 h 10000"/>
                  <a:gd name="connsiteX6" fmla="*/ 11 w 10000"/>
                  <a:gd name="connsiteY6" fmla="*/ 4124 h 10000"/>
                  <a:gd name="connsiteX7" fmla="*/ 4887 w 10000"/>
                  <a:gd name="connsiteY7" fmla="*/ 4123 h 10000"/>
                  <a:gd name="connsiteX8" fmla="*/ 4818 w 10000"/>
                  <a:gd name="connsiteY8" fmla="*/ 0 h 10000"/>
                  <a:gd name="connsiteX0" fmla="*/ 4818 w 10000"/>
                  <a:gd name="connsiteY0" fmla="*/ 0 h 10000"/>
                  <a:gd name="connsiteX1" fmla="*/ 9929 w 10000"/>
                  <a:gd name="connsiteY1" fmla="*/ 0 h 10000"/>
                  <a:gd name="connsiteX2" fmla="*/ 9992 w 10000"/>
                  <a:gd name="connsiteY2" fmla="*/ 10000 h 10000"/>
                  <a:gd name="connsiteX3" fmla="*/ 4640 w 10000"/>
                  <a:gd name="connsiteY3" fmla="*/ 9934 h 10000"/>
                  <a:gd name="connsiteX4" fmla="*/ 4640 w 10000"/>
                  <a:gd name="connsiteY4" fmla="*/ 7122 h 10000"/>
                  <a:gd name="connsiteX5" fmla="*/ 11 w 10000"/>
                  <a:gd name="connsiteY5" fmla="*/ 7122 h 10000"/>
                  <a:gd name="connsiteX6" fmla="*/ 11 w 10000"/>
                  <a:gd name="connsiteY6" fmla="*/ 4124 h 10000"/>
                  <a:gd name="connsiteX7" fmla="*/ 4818 w 10000"/>
                  <a:gd name="connsiteY7" fmla="*/ 4123 h 10000"/>
                  <a:gd name="connsiteX8" fmla="*/ 4818 w 10000"/>
                  <a:gd name="connsiteY8" fmla="*/ 0 h 10000"/>
                  <a:gd name="connsiteX0" fmla="*/ 4818 w 10000"/>
                  <a:gd name="connsiteY0" fmla="*/ 0 h 10000"/>
                  <a:gd name="connsiteX1" fmla="*/ 9929 w 10000"/>
                  <a:gd name="connsiteY1" fmla="*/ 0 h 10000"/>
                  <a:gd name="connsiteX2" fmla="*/ 9992 w 10000"/>
                  <a:gd name="connsiteY2" fmla="*/ 10000 h 10000"/>
                  <a:gd name="connsiteX3" fmla="*/ 4640 w 10000"/>
                  <a:gd name="connsiteY3" fmla="*/ 9934 h 10000"/>
                  <a:gd name="connsiteX4" fmla="*/ 4669 w 10000"/>
                  <a:gd name="connsiteY4" fmla="*/ 5778 h 10000"/>
                  <a:gd name="connsiteX5" fmla="*/ 11 w 10000"/>
                  <a:gd name="connsiteY5" fmla="*/ 7122 h 10000"/>
                  <a:gd name="connsiteX6" fmla="*/ 11 w 10000"/>
                  <a:gd name="connsiteY6" fmla="*/ 4124 h 10000"/>
                  <a:gd name="connsiteX7" fmla="*/ 4818 w 10000"/>
                  <a:gd name="connsiteY7" fmla="*/ 4123 h 10000"/>
                  <a:gd name="connsiteX8" fmla="*/ 4818 w 10000"/>
                  <a:gd name="connsiteY8" fmla="*/ 0 h 10000"/>
                  <a:gd name="connsiteX0" fmla="*/ 4818 w 10000"/>
                  <a:gd name="connsiteY0" fmla="*/ 0 h 10000"/>
                  <a:gd name="connsiteX1" fmla="*/ 9929 w 10000"/>
                  <a:gd name="connsiteY1" fmla="*/ 0 h 10000"/>
                  <a:gd name="connsiteX2" fmla="*/ 9992 w 10000"/>
                  <a:gd name="connsiteY2" fmla="*/ 10000 h 10000"/>
                  <a:gd name="connsiteX3" fmla="*/ 4640 w 10000"/>
                  <a:gd name="connsiteY3" fmla="*/ 9934 h 10000"/>
                  <a:gd name="connsiteX4" fmla="*/ 4669 w 10000"/>
                  <a:gd name="connsiteY4" fmla="*/ 5778 h 10000"/>
                  <a:gd name="connsiteX5" fmla="*/ 40 w 10000"/>
                  <a:gd name="connsiteY5" fmla="*/ 5778 h 10000"/>
                  <a:gd name="connsiteX6" fmla="*/ 11 w 10000"/>
                  <a:gd name="connsiteY6" fmla="*/ 4124 h 10000"/>
                  <a:gd name="connsiteX7" fmla="*/ 4818 w 10000"/>
                  <a:gd name="connsiteY7" fmla="*/ 4123 h 10000"/>
                  <a:gd name="connsiteX8" fmla="*/ 4818 w 10000"/>
                  <a:gd name="connsiteY8" fmla="*/ 0 h 10000"/>
                  <a:gd name="connsiteX0" fmla="*/ 4818 w 9929"/>
                  <a:gd name="connsiteY0" fmla="*/ 0 h 9934"/>
                  <a:gd name="connsiteX1" fmla="*/ 9929 w 9929"/>
                  <a:gd name="connsiteY1" fmla="*/ 0 h 9934"/>
                  <a:gd name="connsiteX2" fmla="*/ 9833 w 9929"/>
                  <a:gd name="connsiteY2" fmla="*/ 8280 h 9934"/>
                  <a:gd name="connsiteX3" fmla="*/ 4640 w 9929"/>
                  <a:gd name="connsiteY3" fmla="*/ 9934 h 9934"/>
                  <a:gd name="connsiteX4" fmla="*/ 4669 w 9929"/>
                  <a:gd name="connsiteY4" fmla="*/ 5778 h 9934"/>
                  <a:gd name="connsiteX5" fmla="*/ 40 w 9929"/>
                  <a:gd name="connsiteY5" fmla="*/ 5778 h 9934"/>
                  <a:gd name="connsiteX6" fmla="*/ 11 w 9929"/>
                  <a:gd name="connsiteY6" fmla="*/ 4124 h 9934"/>
                  <a:gd name="connsiteX7" fmla="*/ 4818 w 9929"/>
                  <a:gd name="connsiteY7" fmla="*/ 4123 h 9934"/>
                  <a:gd name="connsiteX8" fmla="*/ 4818 w 9929"/>
                  <a:gd name="connsiteY8" fmla="*/ 0 h 9934"/>
                  <a:gd name="connsiteX0" fmla="*/ 4852 w 10000"/>
                  <a:gd name="connsiteY0" fmla="*/ 0 h 8492"/>
                  <a:gd name="connsiteX1" fmla="*/ 10000 w 10000"/>
                  <a:gd name="connsiteY1" fmla="*/ 0 h 8492"/>
                  <a:gd name="connsiteX2" fmla="*/ 9903 w 10000"/>
                  <a:gd name="connsiteY2" fmla="*/ 8335 h 8492"/>
                  <a:gd name="connsiteX3" fmla="*/ 4703 w 10000"/>
                  <a:gd name="connsiteY3" fmla="*/ 8492 h 8492"/>
                  <a:gd name="connsiteX4" fmla="*/ 4702 w 10000"/>
                  <a:gd name="connsiteY4" fmla="*/ 5816 h 8492"/>
                  <a:gd name="connsiteX5" fmla="*/ 40 w 10000"/>
                  <a:gd name="connsiteY5" fmla="*/ 5816 h 8492"/>
                  <a:gd name="connsiteX6" fmla="*/ 11 w 10000"/>
                  <a:gd name="connsiteY6" fmla="*/ 4151 h 8492"/>
                  <a:gd name="connsiteX7" fmla="*/ 4852 w 10000"/>
                  <a:gd name="connsiteY7" fmla="*/ 4150 h 8492"/>
                  <a:gd name="connsiteX8" fmla="*/ 4852 w 10000"/>
                  <a:gd name="connsiteY8" fmla="*/ 0 h 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8492">
                    <a:moveTo>
                      <a:pt x="4852" y="0"/>
                    </a:moveTo>
                    <a:lnTo>
                      <a:pt x="10000" y="0"/>
                    </a:lnTo>
                    <a:cubicBezTo>
                      <a:pt x="9992" y="3681"/>
                      <a:pt x="9911" y="4653"/>
                      <a:pt x="9903" y="8335"/>
                    </a:cubicBezTo>
                    <a:lnTo>
                      <a:pt x="4703" y="8492"/>
                    </a:lnTo>
                    <a:cubicBezTo>
                      <a:pt x="4695" y="7486"/>
                      <a:pt x="4710" y="6822"/>
                      <a:pt x="4702" y="5816"/>
                    </a:cubicBezTo>
                    <a:lnTo>
                      <a:pt x="40" y="5816"/>
                    </a:lnTo>
                    <a:cubicBezTo>
                      <a:pt x="51" y="4729"/>
                      <a:pt x="0" y="5239"/>
                      <a:pt x="11" y="4151"/>
                    </a:cubicBezTo>
                    <a:lnTo>
                      <a:pt x="4852" y="4150"/>
                    </a:lnTo>
                    <a:cubicBezTo>
                      <a:pt x="4838" y="2728"/>
                      <a:pt x="4867" y="1421"/>
                      <a:pt x="4852" y="0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endParaRPr lang="de-DE" dirty="0"/>
              </a:p>
            </p:txBody>
          </p:sp>
        </p:grpSp>
        <p:sp>
          <p:nvSpPr>
            <p:cNvPr id="6" name="Textfeld 5"/>
            <p:cNvSpPr txBox="1"/>
            <p:nvPr/>
          </p:nvSpPr>
          <p:spPr>
            <a:xfrm>
              <a:off x="6948265" y="1844824"/>
              <a:ext cx="15841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laser</a:t>
              </a:r>
              <a:r>
                <a:rPr lang="de-DE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labs</a:t>
              </a:r>
              <a:r>
                <a:rPr lang="de-DE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and</a:t>
              </a:r>
              <a:r>
                <a:rPr lang="de-DE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target</a:t>
              </a:r>
              <a:r>
                <a:rPr lang="de-DE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areas</a:t>
              </a:r>
              <a:endParaRPr lang="de-D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0" y="580430"/>
            <a:ext cx="9144000" cy="5992168"/>
            <a:chOff x="0" y="518846"/>
            <a:chExt cx="9144000" cy="5992168"/>
          </a:xfrm>
        </p:grpSpPr>
        <p:sp>
          <p:nvSpPr>
            <p:cNvPr id="19" name="Rechteck 18"/>
            <p:cNvSpPr/>
            <p:nvPr/>
          </p:nvSpPr>
          <p:spPr bwMode="auto">
            <a:xfrm>
              <a:off x="0" y="518846"/>
              <a:ext cx="9144000" cy="5992168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6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14269"/>
            <a:stretch/>
          </p:blipFill>
          <p:spPr bwMode="auto">
            <a:xfrm>
              <a:off x="3337818" y="746810"/>
              <a:ext cx="5482800" cy="13888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" name="Picture 5" descr="P1000411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27224" b="39053"/>
            <a:stretch/>
          </p:blipFill>
          <p:spPr bwMode="auto">
            <a:xfrm>
              <a:off x="3337818" y="1834550"/>
              <a:ext cx="5480843" cy="1386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 descr="M:\fwt\photos\2012\2012_07_25_Targetkammer\P1010324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09" r="17198" b="5954"/>
            <a:stretch/>
          </p:blipFill>
          <p:spPr bwMode="auto">
            <a:xfrm>
              <a:off x="3364429" y="3436620"/>
              <a:ext cx="3415183" cy="2315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M:\fwt\photos\2012\2012_11_27_TWIN_Evry\P1010419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3"/>
            <a:stretch/>
          </p:blipFill>
          <p:spPr bwMode="auto">
            <a:xfrm>
              <a:off x="5724128" y="4177459"/>
              <a:ext cx="3024336" cy="2159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uppieren 22"/>
            <p:cNvGrpSpPr/>
            <p:nvPr/>
          </p:nvGrpSpPr>
          <p:grpSpPr>
            <a:xfrm>
              <a:off x="135459" y="773092"/>
              <a:ext cx="3500437" cy="4103688"/>
              <a:chOff x="135459" y="693464"/>
              <a:chExt cx="3500437" cy="4103688"/>
            </a:xfrm>
          </p:grpSpPr>
          <p:grpSp>
            <p:nvGrpSpPr>
              <p:cNvPr id="25" name="Group 1"/>
              <p:cNvGrpSpPr>
                <a:grpSpLocks/>
              </p:cNvGrpSpPr>
              <p:nvPr/>
            </p:nvGrpSpPr>
            <p:grpSpPr bwMode="auto">
              <a:xfrm>
                <a:off x="135459" y="693464"/>
                <a:ext cx="3500437" cy="4103688"/>
                <a:chOff x="4824414" y="2505075"/>
                <a:chExt cx="3500437" cy="4103688"/>
              </a:xfrm>
            </p:grpSpPr>
            <p:sp>
              <p:nvSpPr>
                <p:cNvPr id="27" name="Rectangle 4"/>
                <p:cNvSpPr>
                  <a:spLocks noChangeArrowheads="1"/>
                </p:cNvSpPr>
                <p:nvPr/>
              </p:nvSpPr>
              <p:spPr bwMode="auto">
                <a:xfrm rot="-5400000">
                  <a:off x="7545389" y="3276600"/>
                  <a:ext cx="57150" cy="242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600">
                      <a:solidFill>
                        <a:srgbClr val="000000"/>
                      </a:solidFill>
                    </a:rPr>
                    <a:t> </a:t>
                  </a:r>
                  <a:endParaRPr lang="de-DE" sz="1600"/>
                </a:p>
              </p:txBody>
            </p:sp>
            <p:pic>
              <p:nvPicPr>
                <p:cNvPr id="28" name="Picture 5" descr="deutschlandkarte_t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824414" y="2505075"/>
                  <a:ext cx="3481387" cy="4103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Oval 6"/>
                <p:cNvSpPr>
                  <a:spLocks noChangeArrowheads="1"/>
                </p:cNvSpPr>
                <p:nvPr/>
              </p:nvSpPr>
              <p:spPr bwMode="auto">
                <a:xfrm>
                  <a:off x="7639051" y="3779838"/>
                  <a:ext cx="122237" cy="115888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Oval 7"/>
                <p:cNvSpPr>
                  <a:spLocks noChangeArrowheads="1"/>
                </p:cNvSpPr>
                <p:nvPr/>
              </p:nvSpPr>
              <p:spPr bwMode="auto">
                <a:xfrm>
                  <a:off x="6911976" y="6073775"/>
                  <a:ext cx="123825" cy="115888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1" name="Oval 8"/>
                <p:cNvSpPr>
                  <a:spLocks noChangeArrowheads="1"/>
                </p:cNvSpPr>
                <p:nvPr/>
              </p:nvSpPr>
              <p:spPr bwMode="auto">
                <a:xfrm>
                  <a:off x="5803901" y="5111750"/>
                  <a:ext cx="122237" cy="115888"/>
                </a:xfrm>
                <a:prstGeom prst="ellipse">
                  <a:avLst/>
                </a:prstGeom>
                <a:solidFill>
                  <a:srgbClr val="CC00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" name="Oval 9"/>
                <p:cNvSpPr>
                  <a:spLocks noChangeArrowheads="1"/>
                </p:cNvSpPr>
                <p:nvPr/>
              </p:nvSpPr>
              <p:spPr bwMode="auto">
                <a:xfrm>
                  <a:off x="5280026" y="4318000"/>
                  <a:ext cx="122237" cy="115888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169026" y="5761038"/>
                  <a:ext cx="1427162" cy="307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400" b="1"/>
                    <a:t>MPQ München</a:t>
                  </a:r>
                  <a:endParaRPr lang="en-US" sz="1400" b="1"/>
                </a:p>
              </p:txBody>
            </p:sp>
            <p:sp>
              <p:nvSpPr>
                <p:cNvPr id="3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875464" y="4273550"/>
                  <a:ext cx="1449387" cy="307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400" b="1" dirty="0"/>
                    <a:t>HZDR Dresden</a:t>
                  </a:r>
                  <a:endParaRPr lang="en-US" sz="1400" b="1" dirty="0"/>
                </a:p>
              </p:txBody>
            </p:sp>
            <p:sp>
              <p:nvSpPr>
                <p:cNvPr id="3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7305676" y="3522663"/>
                  <a:ext cx="692150" cy="307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400" b="1" dirty="0"/>
                    <a:t>Berlin</a:t>
                  </a:r>
                  <a:endParaRPr lang="en-US" sz="1400" b="1" dirty="0"/>
                </a:p>
              </p:txBody>
            </p:sp>
            <p:sp>
              <p:nvSpPr>
                <p:cNvPr id="3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342064" y="4503738"/>
                  <a:ext cx="592137" cy="307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400" b="1"/>
                    <a:t>Jena</a:t>
                  </a:r>
                  <a:endParaRPr lang="en-US" sz="1400" b="1"/>
                </a:p>
              </p:txBody>
            </p:sp>
            <p:sp>
              <p:nvSpPr>
                <p:cNvPr id="3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126039" y="4048125"/>
                  <a:ext cx="1119187" cy="307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400" b="1" dirty="0"/>
                    <a:t>Düsseldorf</a:t>
                  </a:r>
                  <a:endParaRPr lang="en-US" sz="1400" b="1" dirty="0"/>
                </a:p>
              </p:txBody>
            </p:sp>
            <p:sp>
              <p:nvSpPr>
                <p:cNvPr id="3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364164" y="4856163"/>
                  <a:ext cx="1430337" cy="307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400" b="1"/>
                    <a:t>GSI Darmstadt</a:t>
                  </a:r>
                  <a:endParaRPr lang="en-US" sz="1400" b="1"/>
                </a:p>
              </p:txBody>
            </p:sp>
            <p:sp>
              <p:nvSpPr>
                <p:cNvPr id="39" name="Oval 16"/>
                <p:cNvSpPr>
                  <a:spLocks noChangeArrowheads="1"/>
                </p:cNvSpPr>
                <p:nvPr/>
              </p:nvSpPr>
              <p:spPr bwMode="auto">
                <a:xfrm>
                  <a:off x="6950076" y="4670425"/>
                  <a:ext cx="123825" cy="115888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" name="Oval 17"/>
                <p:cNvSpPr>
                  <a:spLocks noChangeArrowheads="1"/>
                </p:cNvSpPr>
                <p:nvPr/>
              </p:nvSpPr>
              <p:spPr bwMode="auto">
                <a:xfrm>
                  <a:off x="6843714" y="6073775"/>
                  <a:ext cx="122237" cy="11588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" name="Oval 18"/>
                <p:cNvSpPr>
                  <a:spLocks noChangeArrowheads="1"/>
                </p:cNvSpPr>
                <p:nvPr/>
              </p:nvSpPr>
              <p:spPr bwMode="auto">
                <a:xfrm>
                  <a:off x="6873876" y="4665663"/>
                  <a:ext cx="123825" cy="115888"/>
                </a:xfrm>
                <a:prstGeom prst="ellipse">
                  <a:avLst/>
                </a:prstGeom>
                <a:solidFill>
                  <a:srgbClr val="CC00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" name="Oval 19"/>
                <p:cNvSpPr>
                  <a:spLocks noChangeArrowheads="1"/>
                </p:cNvSpPr>
                <p:nvPr/>
              </p:nvSpPr>
              <p:spPr bwMode="auto">
                <a:xfrm>
                  <a:off x="7681914" y="4570413"/>
                  <a:ext cx="123825" cy="115888"/>
                </a:xfrm>
                <a:prstGeom prst="ellipse">
                  <a:avLst/>
                </a:prstGeom>
                <a:pattFill prst="dkDnDiag">
                  <a:fgClr>
                    <a:srgbClr val="9900CC"/>
                  </a:fgClr>
                  <a:bgClr>
                    <a:schemeClr val="folHlink"/>
                  </a:bgClr>
                </a:patt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" name="Oval 20"/>
                <p:cNvSpPr>
                  <a:spLocks noChangeArrowheads="1"/>
                </p:cNvSpPr>
                <p:nvPr/>
              </p:nvSpPr>
              <p:spPr bwMode="auto">
                <a:xfrm>
                  <a:off x="7747001" y="4538663"/>
                  <a:ext cx="122237" cy="115888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" name="Oval 9"/>
                <p:cNvSpPr>
                  <a:spLocks noChangeArrowheads="1"/>
                </p:cNvSpPr>
                <p:nvPr/>
              </p:nvSpPr>
              <p:spPr bwMode="auto">
                <a:xfrm>
                  <a:off x="6399496" y="3257688"/>
                  <a:ext cx="122237" cy="115888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652120" y="3325928"/>
                  <a:ext cx="1508683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400" b="1" dirty="0"/>
                    <a:t>DESY Hamburg</a:t>
                  </a:r>
                  <a:endParaRPr lang="en-US" sz="1400" b="1" dirty="0"/>
                </a:p>
              </p:txBody>
            </p:sp>
          </p:grpSp>
          <p:sp>
            <p:nvSpPr>
              <p:cNvPr id="26" name="Ellipse 25"/>
              <p:cNvSpPr/>
              <p:nvPr/>
            </p:nvSpPr>
            <p:spPr bwMode="auto">
              <a:xfrm>
                <a:off x="2195736" y="2420888"/>
                <a:ext cx="1440160" cy="50405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4" name="Rechteck 23"/>
            <p:cNvSpPr/>
            <p:nvPr/>
          </p:nvSpPr>
          <p:spPr bwMode="auto">
            <a:xfrm>
              <a:off x="3337818" y="1599487"/>
              <a:ext cx="946150" cy="379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2400" dirty="0" smtClean="0">
                  <a:solidFill>
                    <a:srgbClr val="003E89"/>
                  </a:solidFill>
                  <a:latin typeface="Arial" pitchFamily="34" charset="0"/>
                  <a:cs typeface="Arial" pitchFamily="34" charset="0"/>
                </a:rPr>
                <a:t>HSQ</a:t>
              </a:r>
              <a:endParaRPr kumimoji="0" lang="de-DE" sz="2400" i="0" u="none" strike="noStrike" cap="none" normalizeH="0" baseline="0" dirty="0" smtClean="0">
                <a:ln>
                  <a:noFill/>
                </a:ln>
                <a:solidFill>
                  <a:srgbClr val="003E89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hteckiger Pfeil 46"/>
            <p:cNvSpPr/>
            <p:nvPr/>
          </p:nvSpPr>
          <p:spPr>
            <a:xfrm rot="5400000" flipV="1">
              <a:off x="4446388" y="1072270"/>
              <a:ext cx="662038" cy="771475"/>
            </a:xfrm>
            <a:prstGeom prst="bentArrow">
              <a:avLst/>
            </a:prstGeom>
            <a:ln>
              <a:solidFill>
                <a:srgbClr val="00589C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11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High </a:t>
            </a:r>
            <a:r>
              <a:rPr lang="de-DE" dirty="0" smtClean="0"/>
              <a:t>power </a:t>
            </a:r>
            <a:r>
              <a:rPr lang="de-DE" dirty="0" err="1" smtClean="0"/>
              <a:t>lasers</a:t>
            </a:r>
            <a:endParaRPr lang="de-DE" dirty="0"/>
          </a:p>
        </p:txBody>
      </p:sp>
      <p:grpSp>
        <p:nvGrpSpPr>
          <p:cNvPr id="32" name="Gruppieren 140"/>
          <p:cNvGrpSpPr/>
          <p:nvPr/>
        </p:nvGrpSpPr>
        <p:grpSpPr>
          <a:xfrm>
            <a:off x="18257" y="1340768"/>
            <a:ext cx="9107487" cy="4206875"/>
            <a:chOff x="18257" y="1589097"/>
            <a:chExt cx="9107487" cy="4206875"/>
          </a:xfrm>
        </p:grpSpPr>
        <p:grpSp>
          <p:nvGrpSpPr>
            <p:cNvPr id="33" name="Gruppieren 33"/>
            <p:cNvGrpSpPr/>
            <p:nvPr/>
          </p:nvGrpSpPr>
          <p:grpSpPr>
            <a:xfrm>
              <a:off x="18257" y="1589097"/>
              <a:ext cx="9107487" cy="4206875"/>
              <a:chOff x="30163" y="1009749"/>
              <a:chExt cx="9107487" cy="4206875"/>
            </a:xfrm>
          </p:grpSpPr>
          <p:grpSp>
            <p:nvGrpSpPr>
              <p:cNvPr id="35" name="Group 14"/>
              <p:cNvGrpSpPr>
                <a:grpSpLocks/>
              </p:cNvGrpSpPr>
              <p:nvPr/>
            </p:nvGrpSpPr>
            <p:grpSpPr bwMode="auto">
              <a:xfrm>
                <a:off x="30163" y="1009749"/>
                <a:ext cx="9107487" cy="4206875"/>
                <a:chOff x="-4" y="399"/>
                <a:chExt cx="5737" cy="2650"/>
              </a:xfrm>
            </p:grpSpPr>
            <p:sp>
              <p:nvSpPr>
                <p:cNvPr id="38" name="Rechteck 37"/>
                <p:cNvSpPr/>
                <p:nvPr/>
              </p:nvSpPr>
              <p:spPr bwMode="auto">
                <a:xfrm>
                  <a:off x="4098" y="405"/>
                  <a:ext cx="1630" cy="26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>
                  <a:softEdge rad="31750"/>
                </a:effectLst>
                <a:extLst/>
              </p:spPr>
              <p:txBody>
                <a:bodyPr lIns="90000" tIns="46800" rIns="90000" bIns="468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9" name="Rechteck 38"/>
                <p:cNvSpPr/>
                <p:nvPr/>
              </p:nvSpPr>
              <p:spPr bwMode="auto">
                <a:xfrm>
                  <a:off x="0" y="406"/>
                  <a:ext cx="4133" cy="195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>
                  <a:softEdge rad="31750"/>
                </a:effectLst>
                <a:extLst/>
              </p:spPr>
              <p:txBody>
                <a:bodyPr lIns="90000" tIns="46800" rIns="90000" bIns="468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pic>
              <p:nvPicPr>
                <p:cNvPr id="40" name="Grafik 49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75475" t="6142"/>
                <a:stretch>
                  <a:fillRect/>
                </a:stretch>
              </p:blipFill>
              <p:spPr bwMode="auto">
                <a:xfrm>
                  <a:off x="4303" y="543"/>
                  <a:ext cx="1357" cy="2399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41" name="Grafik 3"/>
                <p:cNvPicPr>
                  <a:picLocks noChangeAspect="1"/>
                </p:cNvPicPr>
                <p:nvPr/>
              </p:nvPicPr>
              <p:blipFill>
                <a:blip r:embed="rId2" cstate="print"/>
                <a:srcRect t="6073" r="23901" b="28787"/>
                <a:stretch>
                  <a:fillRect/>
                </a:stretch>
              </p:blipFill>
              <p:spPr bwMode="auto">
                <a:xfrm>
                  <a:off x="127" y="541"/>
                  <a:ext cx="4210" cy="166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36" name="Freihandform 75"/>
              <p:cNvSpPr>
                <a:spLocks/>
              </p:cNvSpPr>
              <p:nvPr/>
            </p:nvSpPr>
            <p:spPr bwMode="auto">
              <a:xfrm>
                <a:off x="4999687" y="1196751"/>
                <a:ext cx="4015649" cy="3884948"/>
              </a:xfrm>
              <a:custGeom>
                <a:avLst/>
                <a:gdLst>
                  <a:gd name="T0" fmla="*/ 1957084 w 10043"/>
                  <a:gd name="T1" fmla="*/ 25702 h 9911"/>
                  <a:gd name="T2" fmla="*/ 4022179 w 10043"/>
                  <a:gd name="T3" fmla="*/ 0 h 9911"/>
                  <a:gd name="T4" fmla="*/ 4047569 w 10043"/>
                  <a:gd name="T5" fmla="*/ 3842115 h 9911"/>
                  <a:gd name="T6" fmla="*/ 1877688 w 10043"/>
                  <a:gd name="T7" fmla="*/ 3859639 h 9911"/>
                  <a:gd name="T8" fmla="*/ 1868419 w 10043"/>
                  <a:gd name="T9" fmla="*/ 2709263 h 9911"/>
                  <a:gd name="T10" fmla="*/ 0 w 10043"/>
                  <a:gd name="T11" fmla="*/ 2727177 h 9911"/>
                  <a:gd name="T12" fmla="*/ 31436 w 10043"/>
                  <a:gd name="T13" fmla="*/ 1561224 h 9911"/>
                  <a:gd name="T14" fmla="*/ 1982878 w 10043"/>
                  <a:gd name="T15" fmla="*/ 1583811 h 9911"/>
                  <a:gd name="T16" fmla="*/ 1957084 w 10043"/>
                  <a:gd name="T17" fmla="*/ 25702 h 9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connsiteX0" fmla="*/ 4768 w 9941"/>
                  <a:gd name="connsiteY0" fmla="*/ 67 h 10000"/>
                  <a:gd name="connsiteX1" fmla="*/ 9870 w 9941"/>
                  <a:gd name="connsiteY1" fmla="*/ 0 h 10000"/>
                  <a:gd name="connsiteX2" fmla="*/ 9933 w 9941"/>
                  <a:gd name="connsiteY2" fmla="*/ 9955 h 10000"/>
                  <a:gd name="connsiteX3" fmla="*/ 4572 w 9941"/>
                  <a:gd name="connsiteY3" fmla="*/ 10000 h 10000"/>
                  <a:gd name="connsiteX4" fmla="*/ 4549 w 9941"/>
                  <a:gd name="connsiteY4" fmla="*/ 7019 h 10000"/>
                  <a:gd name="connsiteX5" fmla="*/ 139 w 9941"/>
                  <a:gd name="connsiteY5" fmla="*/ 7090 h 10000"/>
                  <a:gd name="connsiteX6" fmla="*/ 11 w 9941"/>
                  <a:gd name="connsiteY6" fmla="*/ 4045 h 10000"/>
                  <a:gd name="connsiteX7" fmla="*/ 4832 w 9941"/>
                  <a:gd name="connsiteY7" fmla="*/ 4104 h 10000"/>
                  <a:gd name="connsiteX8" fmla="*/ 4768 w 9941"/>
                  <a:gd name="connsiteY8" fmla="*/ 67 h 10000"/>
                  <a:gd name="connsiteX0" fmla="*/ 4835 w 10039"/>
                  <a:gd name="connsiteY0" fmla="*/ 67 h 10000"/>
                  <a:gd name="connsiteX1" fmla="*/ 9968 w 10039"/>
                  <a:gd name="connsiteY1" fmla="*/ 0 h 10000"/>
                  <a:gd name="connsiteX2" fmla="*/ 10031 w 10039"/>
                  <a:gd name="connsiteY2" fmla="*/ 9955 h 10000"/>
                  <a:gd name="connsiteX3" fmla="*/ 4638 w 10039"/>
                  <a:gd name="connsiteY3" fmla="*/ 10000 h 10000"/>
                  <a:gd name="connsiteX4" fmla="*/ 4615 w 10039"/>
                  <a:gd name="connsiteY4" fmla="*/ 7019 h 10000"/>
                  <a:gd name="connsiteX5" fmla="*/ 0 w 10039"/>
                  <a:gd name="connsiteY5" fmla="*/ 7090 h 10000"/>
                  <a:gd name="connsiteX6" fmla="*/ 50 w 10039"/>
                  <a:gd name="connsiteY6" fmla="*/ 4045 h 10000"/>
                  <a:gd name="connsiteX7" fmla="*/ 4900 w 10039"/>
                  <a:gd name="connsiteY7" fmla="*/ 4104 h 10000"/>
                  <a:gd name="connsiteX8" fmla="*/ 4835 w 10039"/>
                  <a:gd name="connsiteY8" fmla="*/ 67 h 10000"/>
                  <a:gd name="connsiteX0" fmla="*/ 4835 w 10039"/>
                  <a:gd name="connsiteY0" fmla="*/ 67 h 10000"/>
                  <a:gd name="connsiteX1" fmla="*/ 9968 w 10039"/>
                  <a:gd name="connsiteY1" fmla="*/ 0 h 10000"/>
                  <a:gd name="connsiteX2" fmla="*/ 10031 w 10039"/>
                  <a:gd name="connsiteY2" fmla="*/ 9955 h 10000"/>
                  <a:gd name="connsiteX3" fmla="*/ 4638 w 10039"/>
                  <a:gd name="connsiteY3" fmla="*/ 10000 h 10000"/>
                  <a:gd name="connsiteX4" fmla="*/ 4615 w 10039"/>
                  <a:gd name="connsiteY4" fmla="*/ 7019 h 10000"/>
                  <a:gd name="connsiteX5" fmla="*/ 0 w 10039"/>
                  <a:gd name="connsiteY5" fmla="*/ 6904 h 10000"/>
                  <a:gd name="connsiteX6" fmla="*/ 50 w 10039"/>
                  <a:gd name="connsiteY6" fmla="*/ 4045 h 10000"/>
                  <a:gd name="connsiteX7" fmla="*/ 4900 w 10039"/>
                  <a:gd name="connsiteY7" fmla="*/ 4104 h 10000"/>
                  <a:gd name="connsiteX8" fmla="*/ 4835 w 10039"/>
                  <a:gd name="connsiteY8" fmla="*/ 67 h 10000"/>
                  <a:gd name="connsiteX0" fmla="*/ 4796 w 10000"/>
                  <a:gd name="connsiteY0" fmla="*/ 67 h 10000"/>
                  <a:gd name="connsiteX1" fmla="*/ 9929 w 10000"/>
                  <a:gd name="connsiteY1" fmla="*/ 0 h 10000"/>
                  <a:gd name="connsiteX2" fmla="*/ 9992 w 10000"/>
                  <a:gd name="connsiteY2" fmla="*/ 9955 h 10000"/>
                  <a:gd name="connsiteX3" fmla="*/ 4599 w 10000"/>
                  <a:gd name="connsiteY3" fmla="*/ 10000 h 10000"/>
                  <a:gd name="connsiteX4" fmla="*/ 4576 w 10000"/>
                  <a:gd name="connsiteY4" fmla="*/ 7019 h 10000"/>
                  <a:gd name="connsiteX5" fmla="*/ 140 w 10000"/>
                  <a:gd name="connsiteY5" fmla="*/ 7090 h 10000"/>
                  <a:gd name="connsiteX6" fmla="*/ 11 w 10000"/>
                  <a:gd name="connsiteY6" fmla="*/ 4045 h 10000"/>
                  <a:gd name="connsiteX7" fmla="*/ 4861 w 10000"/>
                  <a:gd name="connsiteY7" fmla="*/ 4104 h 10000"/>
                  <a:gd name="connsiteX8" fmla="*/ 4796 w 10000"/>
                  <a:gd name="connsiteY8" fmla="*/ 67 h 10000"/>
                  <a:gd name="connsiteX0" fmla="*/ 4835 w 10039"/>
                  <a:gd name="connsiteY0" fmla="*/ 67 h 10000"/>
                  <a:gd name="connsiteX1" fmla="*/ 9968 w 10039"/>
                  <a:gd name="connsiteY1" fmla="*/ 0 h 10000"/>
                  <a:gd name="connsiteX2" fmla="*/ 10031 w 10039"/>
                  <a:gd name="connsiteY2" fmla="*/ 9955 h 10000"/>
                  <a:gd name="connsiteX3" fmla="*/ 4638 w 10039"/>
                  <a:gd name="connsiteY3" fmla="*/ 10000 h 10000"/>
                  <a:gd name="connsiteX4" fmla="*/ 4615 w 10039"/>
                  <a:gd name="connsiteY4" fmla="*/ 7019 h 10000"/>
                  <a:gd name="connsiteX5" fmla="*/ 0 w 10039"/>
                  <a:gd name="connsiteY5" fmla="*/ 7090 h 10000"/>
                  <a:gd name="connsiteX6" fmla="*/ 50 w 10039"/>
                  <a:gd name="connsiteY6" fmla="*/ 4045 h 10000"/>
                  <a:gd name="connsiteX7" fmla="*/ 4900 w 10039"/>
                  <a:gd name="connsiteY7" fmla="*/ 4104 h 10000"/>
                  <a:gd name="connsiteX8" fmla="*/ 4835 w 10039"/>
                  <a:gd name="connsiteY8" fmla="*/ 67 h 10000"/>
                  <a:gd name="connsiteX0" fmla="*/ 4835 w 10039"/>
                  <a:gd name="connsiteY0" fmla="*/ 67 h 10000"/>
                  <a:gd name="connsiteX1" fmla="*/ 9968 w 10039"/>
                  <a:gd name="connsiteY1" fmla="*/ 0 h 10000"/>
                  <a:gd name="connsiteX2" fmla="*/ 10031 w 10039"/>
                  <a:gd name="connsiteY2" fmla="*/ 9955 h 10000"/>
                  <a:gd name="connsiteX3" fmla="*/ 4638 w 10039"/>
                  <a:gd name="connsiteY3" fmla="*/ 10000 h 10000"/>
                  <a:gd name="connsiteX4" fmla="*/ 4473 w 10039"/>
                  <a:gd name="connsiteY4" fmla="*/ 7090 h 10000"/>
                  <a:gd name="connsiteX5" fmla="*/ 0 w 10039"/>
                  <a:gd name="connsiteY5" fmla="*/ 7090 h 10000"/>
                  <a:gd name="connsiteX6" fmla="*/ 50 w 10039"/>
                  <a:gd name="connsiteY6" fmla="*/ 4045 h 10000"/>
                  <a:gd name="connsiteX7" fmla="*/ 4900 w 10039"/>
                  <a:gd name="connsiteY7" fmla="*/ 4104 h 10000"/>
                  <a:gd name="connsiteX8" fmla="*/ 4835 w 10039"/>
                  <a:gd name="connsiteY8" fmla="*/ 67 h 10000"/>
                  <a:gd name="connsiteX0" fmla="*/ 4835 w 10039"/>
                  <a:gd name="connsiteY0" fmla="*/ 67 h 10000"/>
                  <a:gd name="connsiteX1" fmla="*/ 9968 w 10039"/>
                  <a:gd name="connsiteY1" fmla="*/ 0 h 10000"/>
                  <a:gd name="connsiteX2" fmla="*/ 10031 w 10039"/>
                  <a:gd name="connsiteY2" fmla="*/ 9955 h 10000"/>
                  <a:gd name="connsiteX3" fmla="*/ 4638 w 10039"/>
                  <a:gd name="connsiteY3" fmla="*/ 10000 h 10000"/>
                  <a:gd name="connsiteX4" fmla="*/ 4652 w 10039"/>
                  <a:gd name="connsiteY4" fmla="*/ 7090 h 10000"/>
                  <a:gd name="connsiteX5" fmla="*/ 0 w 10039"/>
                  <a:gd name="connsiteY5" fmla="*/ 7090 h 10000"/>
                  <a:gd name="connsiteX6" fmla="*/ 50 w 10039"/>
                  <a:gd name="connsiteY6" fmla="*/ 4045 h 10000"/>
                  <a:gd name="connsiteX7" fmla="*/ 4900 w 10039"/>
                  <a:gd name="connsiteY7" fmla="*/ 4104 h 10000"/>
                  <a:gd name="connsiteX8" fmla="*/ 4835 w 10039"/>
                  <a:gd name="connsiteY8" fmla="*/ 67 h 10000"/>
                  <a:gd name="connsiteX0" fmla="*/ 4846 w 10050"/>
                  <a:gd name="connsiteY0" fmla="*/ 67 h 10000"/>
                  <a:gd name="connsiteX1" fmla="*/ 9979 w 10050"/>
                  <a:gd name="connsiteY1" fmla="*/ 0 h 10000"/>
                  <a:gd name="connsiteX2" fmla="*/ 10042 w 10050"/>
                  <a:gd name="connsiteY2" fmla="*/ 9955 h 10000"/>
                  <a:gd name="connsiteX3" fmla="*/ 4649 w 10050"/>
                  <a:gd name="connsiteY3" fmla="*/ 10000 h 10000"/>
                  <a:gd name="connsiteX4" fmla="*/ 4663 w 10050"/>
                  <a:gd name="connsiteY4" fmla="*/ 7090 h 10000"/>
                  <a:gd name="connsiteX5" fmla="*/ 11 w 10050"/>
                  <a:gd name="connsiteY5" fmla="*/ 7090 h 10000"/>
                  <a:gd name="connsiteX6" fmla="*/ 11 w 10050"/>
                  <a:gd name="connsiteY6" fmla="*/ 4105 h 10000"/>
                  <a:gd name="connsiteX7" fmla="*/ 4911 w 10050"/>
                  <a:gd name="connsiteY7" fmla="*/ 4104 h 10000"/>
                  <a:gd name="connsiteX8" fmla="*/ 4846 w 10050"/>
                  <a:gd name="connsiteY8" fmla="*/ 67 h 10000"/>
                  <a:gd name="connsiteX0" fmla="*/ 4846 w 10050"/>
                  <a:gd name="connsiteY0" fmla="*/ 67 h 10076"/>
                  <a:gd name="connsiteX1" fmla="*/ 9979 w 10050"/>
                  <a:gd name="connsiteY1" fmla="*/ 0 h 10076"/>
                  <a:gd name="connsiteX2" fmla="*/ 10042 w 10050"/>
                  <a:gd name="connsiteY2" fmla="*/ 9955 h 10076"/>
                  <a:gd name="connsiteX3" fmla="*/ 4663 w 10050"/>
                  <a:gd name="connsiteY3" fmla="*/ 10076 h 10076"/>
                  <a:gd name="connsiteX4" fmla="*/ 4663 w 10050"/>
                  <a:gd name="connsiteY4" fmla="*/ 7090 h 10076"/>
                  <a:gd name="connsiteX5" fmla="*/ 11 w 10050"/>
                  <a:gd name="connsiteY5" fmla="*/ 7090 h 10076"/>
                  <a:gd name="connsiteX6" fmla="*/ 11 w 10050"/>
                  <a:gd name="connsiteY6" fmla="*/ 4105 h 10076"/>
                  <a:gd name="connsiteX7" fmla="*/ 4911 w 10050"/>
                  <a:gd name="connsiteY7" fmla="*/ 4104 h 10076"/>
                  <a:gd name="connsiteX8" fmla="*/ 4846 w 10050"/>
                  <a:gd name="connsiteY8" fmla="*/ 67 h 10076"/>
                  <a:gd name="connsiteX0" fmla="*/ 4846 w 10050"/>
                  <a:gd name="connsiteY0" fmla="*/ 67 h 10076"/>
                  <a:gd name="connsiteX1" fmla="*/ 9979 w 10050"/>
                  <a:gd name="connsiteY1" fmla="*/ 0 h 10076"/>
                  <a:gd name="connsiteX2" fmla="*/ 10042 w 10050"/>
                  <a:gd name="connsiteY2" fmla="*/ 9955 h 10076"/>
                  <a:gd name="connsiteX3" fmla="*/ 4663 w 10050"/>
                  <a:gd name="connsiteY3" fmla="*/ 10076 h 10076"/>
                  <a:gd name="connsiteX4" fmla="*/ 4663 w 10050"/>
                  <a:gd name="connsiteY4" fmla="*/ 7090 h 10076"/>
                  <a:gd name="connsiteX5" fmla="*/ 11 w 10050"/>
                  <a:gd name="connsiteY5" fmla="*/ 7090 h 10076"/>
                  <a:gd name="connsiteX6" fmla="*/ 11 w 10050"/>
                  <a:gd name="connsiteY6" fmla="*/ 4105 h 10076"/>
                  <a:gd name="connsiteX7" fmla="*/ 4911 w 10050"/>
                  <a:gd name="connsiteY7" fmla="*/ 4104 h 10076"/>
                  <a:gd name="connsiteX8" fmla="*/ 4846 w 10050"/>
                  <a:gd name="connsiteY8" fmla="*/ 67 h 10076"/>
                  <a:gd name="connsiteX0" fmla="*/ 4846 w 10050"/>
                  <a:gd name="connsiteY0" fmla="*/ 67 h 9955"/>
                  <a:gd name="connsiteX1" fmla="*/ 9979 w 10050"/>
                  <a:gd name="connsiteY1" fmla="*/ 0 h 9955"/>
                  <a:gd name="connsiteX2" fmla="*/ 10042 w 10050"/>
                  <a:gd name="connsiteY2" fmla="*/ 9955 h 9955"/>
                  <a:gd name="connsiteX3" fmla="*/ 4663 w 10050"/>
                  <a:gd name="connsiteY3" fmla="*/ 9889 h 9955"/>
                  <a:gd name="connsiteX4" fmla="*/ 4663 w 10050"/>
                  <a:gd name="connsiteY4" fmla="*/ 7090 h 9955"/>
                  <a:gd name="connsiteX5" fmla="*/ 11 w 10050"/>
                  <a:gd name="connsiteY5" fmla="*/ 7090 h 9955"/>
                  <a:gd name="connsiteX6" fmla="*/ 11 w 10050"/>
                  <a:gd name="connsiteY6" fmla="*/ 4105 h 9955"/>
                  <a:gd name="connsiteX7" fmla="*/ 4911 w 10050"/>
                  <a:gd name="connsiteY7" fmla="*/ 4104 h 9955"/>
                  <a:gd name="connsiteX8" fmla="*/ 4846 w 10050"/>
                  <a:gd name="connsiteY8" fmla="*/ 67 h 9955"/>
                  <a:gd name="connsiteX0" fmla="*/ 4822 w 10000"/>
                  <a:gd name="connsiteY0" fmla="*/ 67 h 10000"/>
                  <a:gd name="connsiteX1" fmla="*/ 9929 w 10000"/>
                  <a:gd name="connsiteY1" fmla="*/ 0 h 10000"/>
                  <a:gd name="connsiteX2" fmla="*/ 9992 w 10000"/>
                  <a:gd name="connsiteY2" fmla="*/ 10000 h 10000"/>
                  <a:gd name="connsiteX3" fmla="*/ 4640 w 10000"/>
                  <a:gd name="connsiteY3" fmla="*/ 9934 h 10000"/>
                  <a:gd name="connsiteX4" fmla="*/ 4640 w 10000"/>
                  <a:gd name="connsiteY4" fmla="*/ 7122 h 10000"/>
                  <a:gd name="connsiteX5" fmla="*/ 11 w 10000"/>
                  <a:gd name="connsiteY5" fmla="*/ 7122 h 10000"/>
                  <a:gd name="connsiteX6" fmla="*/ 11 w 10000"/>
                  <a:gd name="connsiteY6" fmla="*/ 4124 h 10000"/>
                  <a:gd name="connsiteX7" fmla="*/ 4887 w 10000"/>
                  <a:gd name="connsiteY7" fmla="*/ 4123 h 10000"/>
                  <a:gd name="connsiteX8" fmla="*/ 4822 w 10000"/>
                  <a:gd name="connsiteY8" fmla="*/ 67 h 10000"/>
                  <a:gd name="connsiteX0" fmla="*/ 4996 w 10000"/>
                  <a:gd name="connsiteY0" fmla="*/ 0 h 10000"/>
                  <a:gd name="connsiteX1" fmla="*/ 9929 w 10000"/>
                  <a:gd name="connsiteY1" fmla="*/ 0 h 10000"/>
                  <a:gd name="connsiteX2" fmla="*/ 9992 w 10000"/>
                  <a:gd name="connsiteY2" fmla="*/ 10000 h 10000"/>
                  <a:gd name="connsiteX3" fmla="*/ 4640 w 10000"/>
                  <a:gd name="connsiteY3" fmla="*/ 9934 h 10000"/>
                  <a:gd name="connsiteX4" fmla="*/ 4640 w 10000"/>
                  <a:gd name="connsiteY4" fmla="*/ 7122 h 10000"/>
                  <a:gd name="connsiteX5" fmla="*/ 11 w 10000"/>
                  <a:gd name="connsiteY5" fmla="*/ 7122 h 10000"/>
                  <a:gd name="connsiteX6" fmla="*/ 11 w 10000"/>
                  <a:gd name="connsiteY6" fmla="*/ 4124 h 10000"/>
                  <a:gd name="connsiteX7" fmla="*/ 4887 w 10000"/>
                  <a:gd name="connsiteY7" fmla="*/ 4123 h 10000"/>
                  <a:gd name="connsiteX8" fmla="*/ 4996 w 10000"/>
                  <a:gd name="connsiteY8" fmla="*/ 0 h 10000"/>
                  <a:gd name="connsiteX0" fmla="*/ 4818 w 10000"/>
                  <a:gd name="connsiteY0" fmla="*/ 0 h 10000"/>
                  <a:gd name="connsiteX1" fmla="*/ 9929 w 10000"/>
                  <a:gd name="connsiteY1" fmla="*/ 0 h 10000"/>
                  <a:gd name="connsiteX2" fmla="*/ 9992 w 10000"/>
                  <a:gd name="connsiteY2" fmla="*/ 10000 h 10000"/>
                  <a:gd name="connsiteX3" fmla="*/ 4640 w 10000"/>
                  <a:gd name="connsiteY3" fmla="*/ 9934 h 10000"/>
                  <a:gd name="connsiteX4" fmla="*/ 4640 w 10000"/>
                  <a:gd name="connsiteY4" fmla="*/ 7122 h 10000"/>
                  <a:gd name="connsiteX5" fmla="*/ 11 w 10000"/>
                  <a:gd name="connsiteY5" fmla="*/ 7122 h 10000"/>
                  <a:gd name="connsiteX6" fmla="*/ 11 w 10000"/>
                  <a:gd name="connsiteY6" fmla="*/ 4124 h 10000"/>
                  <a:gd name="connsiteX7" fmla="*/ 4887 w 10000"/>
                  <a:gd name="connsiteY7" fmla="*/ 4123 h 10000"/>
                  <a:gd name="connsiteX8" fmla="*/ 4818 w 10000"/>
                  <a:gd name="connsiteY8" fmla="*/ 0 h 10000"/>
                  <a:gd name="connsiteX0" fmla="*/ 4818 w 10000"/>
                  <a:gd name="connsiteY0" fmla="*/ 0 h 10000"/>
                  <a:gd name="connsiteX1" fmla="*/ 9929 w 10000"/>
                  <a:gd name="connsiteY1" fmla="*/ 0 h 10000"/>
                  <a:gd name="connsiteX2" fmla="*/ 9992 w 10000"/>
                  <a:gd name="connsiteY2" fmla="*/ 10000 h 10000"/>
                  <a:gd name="connsiteX3" fmla="*/ 4640 w 10000"/>
                  <a:gd name="connsiteY3" fmla="*/ 9934 h 10000"/>
                  <a:gd name="connsiteX4" fmla="*/ 4640 w 10000"/>
                  <a:gd name="connsiteY4" fmla="*/ 7122 h 10000"/>
                  <a:gd name="connsiteX5" fmla="*/ 11 w 10000"/>
                  <a:gd name="connsiteY5" fmla="*/ 7122 h 10000"/>
                  <a:gd name="connsiteX6" fmla="*/ 11 w 10000"/>
                  <a:gd name="connsiteY6" fmla="*/ 4124 h 10000"/>
                  <a:gd name="connsiteX7" fmla="*/ 4818 w 10000"/>
                  <a:gd name="connsiteY7" fmla="*/ 4123 h 10000"/>
                  <a:gd name="connsiteX8" fmla="*/ 4818 w 10000"/>
                  <a:gd name="connsiteY8" fmla="*/ 0 h 10000"/>
                  <a:gd name="connsiteX0" fmla="*/ 4818 w 10000"/>
                  <a:gd name="connsiteY0" fmla="*/ 0 h 10000"/>
                  <a:gd name="connsiteX1" fmla="*/ 9929 w 10000"/>
                  <a:gd name="connsiteY1" fmla="*/ 0 h 10000"/>
                  <a:gd name="connsiteX2" fmla="*/ 9992 w 10000"/>
                  <a:gd name="connsiteY2" fmla="*/ 10000 h 10000"/>
                  <a:gd name="connsiteX3" fmla="*/ 4640 w 10000"/>
                  <a:gd name="connsiteY3" fmla="*/ 9934 h 10000"/>
                  <a:gd name="connsiteX4" fmla="*/ 4669 w 10000"/>
                  <a:gd name="connsiteY4" fmla="*/ 5778 h 10000"/>
                  <a:gd name="connsiteX5" fmla="*/ 11 w 10000"/>
                  <a:gd name="connsiteY5" fmla="*/ 7122 h 10000"/>
                  <a:gd name="connsiteX6" fmla="*/ 11 w 10000"/>
                  <a:gd name="connsiteY6" fmla="*/ 4124 h 10000"/>
                  <a:gd name="connsiteX7" fmla="*/ 4818 w 10000"/>
                  <a:gd name="connsiteY7" fmla="*/ 4123 h 10000"/>
                  <a:gd name="connsiteX8" fmla="*/ 4818 w 10000"/>
                  <a:gd name="connsiteY8" fmla="*/ 0 h 10000"/>
                  <a:gd name="connsiteX0" fmla="*/ 4818 w 10000"/>
                  <a:gd name="connsiteY0" fmla="*/ 0 h 10000"/>
                  <a:gd name="connsiteX1" fmla="*/ 9929 w 10000"/>
                  <a:gd name="connsiteY1" fmla="*/ 0 h 10000"/>
                  <a:gd name="connsiteX2" fmla="*/ 9992 w 10000"/>
                  <a:gd name="connsiteY2" fmla="*/ 10000 h 10000"/>
                  <a:gd name="connsiteX3" fmla="*/ 4640 w 10000"/>
                  <a:gd name="connsiteY3" fmla="*/ 9934 h 10000"/>
                  <a:gd name="connsiteX4" fmla="*/ 4669 w 10000"/>
                  <a:gd name="connsiteY4" fmla="*/ 5778 h 10000"/>
                  <a:gd name="connsiteX5" fmla="*/ 40 w 10000"/>
                  <a:gd name="connsiteY5" fmla="*/ 5778 h 10000"/>
                  <a:gd name="connsiteX6" fmla="*/ 11 w 10000"/>
                  <a:gd name="connsiteY6" fmla="*/ 4124 h 10000"/>
                  <a:gd name="connsiteX7" fmla="*/ 4818 w 10000"/>
                  <a:gd name="connsiteY7" fmla="*/ 4123 h 10000"/>
                  <a:gd name="connsiteX8" fmla="*/ 4818 w 10000"/>
                  <a:gd name="connsiteY8" fmla="*/ 0 h 10000"/>
                  <a:gd name="connsiteX0" fmla="*/ 4818 w 9929"/>
                  <a:gd name="connsiteY0" fmla="*/ 0 h 9934"/>
                  <a:gd name="connsiteX1" fmla="*/ 9929 w 9929"/>
                  <a:gd name="connsiteY1" fmla="*/ 0 h 9934"/>
                  <a:gd name="connsiteX2" fmla="*/ 9833 w 9929"/>
                  <a:gd name="connsiteY2" fmla="*/ 8280 h 9934"/>
                  <a:gd name="connsiteX3" fmla="*/ 4640 w 9929"/>
                  <a:gd name="connsiteY3" fmla="*/ 9934 h 9934"/>
                  <a:gd name="connsiteX4" fmla="*/ 4669 w 9929"/>
                  <a:gd name="connsiteY4" fmla="*/ 5778 h 9934"/>
                  <a:gd name="connsiteX5" fmla="*/ 40 w 9929"/>
                  <a:gd name="connsiteY5" fmla="*/ 5778 h 9934"/>
                  <a:gd name="connsiteX6" fmla="*/ 11 w 9929"/>
                  <a:gd name="connsiteY6" fmla="*/ 4124 h 9934"/>
                  <a:gd name="connsiteX7" fmla="*/ 4818 w 9929"/>
                  <a:gd name="connsiteY7" fmla="*/ 4123 h 9934"/>
                  <a:gd name="connsiteX8" fmla="*/ 4818 w 9929"/>
                  <a:gd name="connsiteY8" fmla="*/ 0 h 9934"/>
                  <a:gd name="connsiteX0" fmla="*/ 4852 w 10000"/>
                  <a:gd name="connsiteY0" fmla="*/ 0 h 8492"/>
                  <a:gd name="connsiteX1" fmla="*/ 10000 w 10000"/>
                  <a:gd name="connsiteY1" fmla="*/ 0 h 8492"/>
                  <a:gd name="connsiteX2" fmla="*/ 9903 w 10000"/>
                  <a:gd name="connsiteY2" fmla="*/ 8335 h 8492"/>
                  <a:gd name="connsiteX3" fmla="*/ 4703 w 10000"/>
                  <a:gd name="connsiteY3" fmla="*/ 8492 h 8492"/>
                  <a:gd name="connsiteX4" fmla="*/ 4702 w 10000"/>
                  <a:gd name="connsiteY4" fmla="*/ 5816 h 8492"/>
                  <a:gd name="connsiteX5" fmla="*/ 40 w 10000"/>
                  <a:gd name="connsiteY5" fmla="*/ 5816 h 8492"/>
                  <a:gd name="connsiteX6" fmla="*/ 11 w 10000"/>
                  <a:gd name="connsiteY6" fmla="*/ 4151 h 8492"/>
                  <a:gd name="connsiteX7" fmla="*/ 4852 w 10000"/>
                  <a:gd name="connsiteY7" fmla="*/ 4150 h 8492"/>
                  <a:gd name="connsiteX8" fmla="*/ 4852 w 10000"/>
                  <a:gd name="connsiteY8" fmla="*/ 0 h 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8492">
                    <a:moveTo>
                      <a:pt x="4852" y="0"/>
                    </a:moveTo>
                    <a:lnTo>
                      <a:pt x="10000" y="0"/>
                    </a:lnTo>
                    <a:cubicBezTo>
                      <a:pt x="9992" y="3681"/>
                      <a:pt x="9911" y="4653"/>
                      <a:pt x="9903" y="8335"/>
                    </a:cubicBezTo>
                    <a:lnTo>
                      <a:pt x="4703" y="8492"/>
                    </a:lnTo>
                    <a:cubicBezTo>
                      <a:pt x="4695" y="7486"/>
                      <a:pt x="4710" y="6822"/>
                      <a:pt x="4702" y="5816"/>
                    </a:cubicBezTo>
                    <a:lnTo>
                      <a:pt x="40" y="5816"/>
                    </a:lnTo>
                    <a:cubicBezTo>
                      <a:pt x="51" y="4729"/>
                      <a:pt x="0" y="5239"/>
                      <a:pt x="11" y="4151"/>
                    </a:cubicBezTo>
                    <a:lnTo>
                      <a:pt x="4852" y="4150"/>
                    </a:lnTo>
                    <a:cubicBezTo>
                      <a:pt x="4838" y="2728"/>
                      <a:pt x="4867" y="1421"/>
                      <a:pt x="4852" y="0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w="571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4" name="Textfeld 33"/>
            <p:cNvSpPr txBox="1"/>
            <p:nvPr/>
          </p:nvSpPr>
          <p:spPr>
            <a:xfrm>
              <a:off x="6948265" y="1844824"/>
              <a:ext cx="15121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laser</a:t>
              </a: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de-DE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labs</a:t>
              </a: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de-DE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and</a:t>
              </a: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de-DE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target</a:t>
              </a: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de-DE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areas</a:t>
              </a:r>
              <a:endPara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2" name="Ellipse 41"/>
          <p:cNvSpPr/>
          <p:nvPr/>
        </p:nvSpPr>
        <p:spPr bwMode="auto">
          <a:xfrm>
            <a:off x="4860032" y="3429000"/>
            <a:ext cx="2088232" cy="864096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6876256" y="3501008"/>
            <a:ext cx="2232248" cy="1832504"/>
          </a:xfrm>
          <a:prstGeom prst="ellipse">
            <a:avLst/>
          </a:prstGeom>
          <a:noFill/>
          <a:ln w="3810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4" name="Gekrümmte Verbindung 48"/>
          <p:cNvCxnSpPr>
            <a:stCxn id="42" idx="2"/>
            <a:endCxn id="45" idx="0"/>
          </p:cNvCxnSpPr>
          <p:nvPr/>
        </p:nvCxnSpPr>
        <p:spPr bwMode="auto">
          <a:xfrm rot="10800000" flipV="1">
            <a:off x="2241422" y="3861048"/>
            <a:ext cx="2618610" cy="550188"/>
          </a:xfrm>
          <a:prstGeom prst="curvedConnector2">
            <a:avLst/>
          </a:prstGeom>
          <a:solidFill>
            <a:srgbClr val="003E89"/>
          </a:solidFill>
          <a:ln w="38100">
            <a:solidFill>
              <a:srgbClr val="002060"/>
            </a:solidFill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5" name="Picture 353" descr="ampli 60°"/>
          <p:cNvPicPr>
            <a:picLocks noChangeAspect="1" noChangeArrowheads="1"/>
          </p:cNvPicPr>
          <p:nvPr/>
        </p:nvPicPr>
        <p:blipFill>
          <a:blip r:embed="rId3" cstate="print"/>
          <a:srcRect l="11134"/>
          <a:stretch>
            <a:fillRect/>
          </a:stretch>
        </p:blipFill>
        <p:spPr bwMode="auto">
          <a:xfrm>
            <a:off x="824199" y="4411236"/>
            <a:ext cx="2834445" cy="211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Textfeld 45"/>
          <p:cNvSpPr txBox="1"/>
          <p:nvPr/>
        </p:nvSpPr>
        <p:spPr>
          <a:xfrm>
            <a:off x="211322" y="4232602"/>
            <a:ext cx="2008765" cy="677108"/>
          </a:xfrm>
          <a:prstGeom prst="rect">
            <a:avLst/>
          </a:prstGeom>
          <a:solidFill>
            <a:srgbClr val="FFFFFF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Draco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flash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lamp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pumped</a:t>
            </a:r>
            <a:endParaRPr kumimoji="0" 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7" name="Gekrümmte Verbindung 48"/>
          <p:cNvCxnSpPr>
            <a:stCxn id="43" idx="7"/>
            <a:endCxn id="51" idx="3"/>
          </p:cNvCxnSpPr>
          <p:nvPr/>
        </p:nvCxnSpPr>
        <p:spPr bwMode="auto">
          <a:xfrm rot="16200000" flipV="1">
            <a:off x="6644691" y="1632463"/>
            <a:ext cx="2999152" cy="1274665"/>
          </a:xfrm>
          <a:prstGeom prst="curvedConnector2">
            <a:avLst/>
          </a:prstGeom>
          <a:solidFill>
            <a:srgbClr val="003E89"/>
          </a:solidFill>
          <a:ln w="38100">
            <a:solidFill>
              <a:srgbClr val="002060"/>
            </a:solidFill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8" name="Gruppieren 47"/>
          <p:cNvGrpSpPr/>
          <p:nvPr/>
        </p:nvGrpSpPr>
        <p:grpSpPr>
          <a:xfrm>
            <a:off x="4555325" y="673449"/>
            <a:ext cx="2982267" cy="778317"/>
            <a:chOff x="4086486" y="695434"/>
            <a:chExt cx="2982267" cy="778317"/>
          </a:xfrm>
        </p:grpSpPr>
        <p:grpSp>
          <p:nvGrpSpPr>
            <p:cNvPr id="49" name="Gruppieren 48"/>
            <p:cNvGrpSpPr/>
            <p:nvPr/>
          </p:nvGrpSpPr>
          <p:grpSpPr>
            <a:xfrm>
              <a:off x="4117143" y="695434"/>
              <a:ext cx="2920952" cy="521063"/>
              <a:chOff x="3289756" y="715179"/>
              <a:chExt cx="2920952" cy="521063"/>
            </a:xfrm>
          </p:grpSpPr>
          <p:pic>
            <p:nvPicPr>
              <p:cNvPr id="51" name="Picture 5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89756" y="715179"/>
                <a:ext cx="2920952" cy="193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Textfeld 51"/>
              <p:cNvSpPr txBox="1"/>
              <p:nvPr/>
            </p:nvSpPr>
            <p:spPr>
              <a:xfrm>
                <a:off x="3543817" y="928465"/>
                <a:ext cx="24128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b="1" dirty="0" smtClean="0">
                    <a:solidFill>
                      <a:srgbClr val="002060"/>
                    </a:solidFill>
                    <a:latin typeface="Arial" charset="0"/>
                  </a:rPr>
                  <a:t>PW </a:t>
                </a:r>
                <a:r>
                  <a:rPr lang="de-DE" sz="1400" b="1" dirty="0" err="1" smtClean="0">
                    <a:solidFill>
                      <a:srgbClr val="002060"/>
                    </a:solidFill>
                    <a:latin typeface="Arial" charset="0"/>
                  </a:rPr>
                  <a:t>diode</a:t>
                </a:r>
                <a:r>
                  <a:rPr lang="de-DE" sz="1400" b="1" dirty="0" smtClean="0">
                    <a:solidFill>
                      <a:srgbClr val="002060"/>
                    </a:solidFill>
                    <a:latin typeface="Arial" charset="0"/>
                  </a:rPr>
                  <a:t> </a:t>
                </a:r>
                <a:r>
                  <a:rPr lang="de-DE" sz="1400" b="1" dirty="0" err="1" smtClean="0">
                    <a:solidFill>
                      <a:srgbClr val="002060"/>
                    </a:solidFill>
                    <a:latin typeface="Arial" charset="0"/>
                  </a:rPr>
                  <a:t>pumped</a:t>
                </a:r>
                <a:r>
                  <a:rPr lang="de-DE" sz="1400" b="1" dirty="0" smtClean="0">
                    <a:solidFill>
                      <a:srgbClr val="002060"/>
                    </a:solidFill>
                    <a:latin typeface="Arial" charset="0"/>
                  </a:rPr>
                  <a:t> </a:t>
                </a:r>
                <a:r>
                  <a:rPr lang="de-DE" sz="1400" b="1" dirty="0" err="1" smtClean="0">
                    <a:solidFill>
                      <a:srgbClr val="002060"/>
                    </a:solidFill>
                    <a:latin typeface="Arial" charset="0"/>
                  </a:rPr>
                  <a:t>system</a:t>
                </a:r>
                <a:endParaRPr lang="de-DE" sz="1400" b="1" dirty="0">
                  <a:solidFill>
                    <a:srgbClr val="002060"/>
                  </a:solidFill>
                  <a:latin typeface="Arial" charset="0"/>
                </a:endParaRPr>
              </a:p>
            </p:txBody>
          </p:sp>
        </p:grpSp>
        <p:sp>
          <p:nvSpPr>
            <p:cNvPr id="50" name="Textfeld 13"/>
            <p:cNvSpPr txBox="1">
              <a:spLocks noChangeArrowheads="1"/>
            </p:cNvSpPr>
            <p:nvPr/>
          </p:nvSpPr>
          <p:spPr bwMode="auto">
            <a:xfrm>
              <a:off x="4086486" y="1196752"/>
              <a:ext cx="29822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200" dirty="0">
                  <a:solidFill>
                    <a:srgbClr val="002060"/>
                  </a:solidFill>
                  <a:latin typeface="Arial" charset="0"/>
                </a:rPr>
                <a:t>M. Siebold, F. </a:t>
              </a:r>
              <a:r>
                <a:rPr lang="de-DE" sz="1200" dirty="0" smtClean="0">
                  <a:solidFill>
                    <a:srgbClr val="002060"/>
                  </a:solidFill>
                  <a:latin typeface="Arial" charset="0"/>
                </a:rPr>
                <a:t>Röser, D. </a:t>
              </a:r>
              <a:r>
                <a:rPr lang="de-DE" sz="1200" dirty="0" err="1" smtClean="0">
                  <a:solidFill>
                    <a:srgbClr val="002060"/>
                  </a:solidFill>
                  <a:latin typeface="Arial" charset="0"/>
                </a:rPr>
                <a:t>Albach</a:t>
              </a:r>
              <a:r>
                <a:rPr lang="de-DE" sz="1200" dirty="0" smtClean="0">
                  <a:solidFill>
                    <a:srgbClr val="002060"/>
                  </a:solidFill>
                  <a:latin typeface="Arial" charset="0"/>
                </a:rPr>
                <a:t>, M</a:t>
              </a:r>
              <a:r>
                <a:rPr lang="de-DE" sz="1200" dirty="0">
                  <a:solidFill>
                    <a:srgbClr val="002060"/>
                  </a:solidFill>
                  <a:latin typeface="Arial" charset="0"/>
                </a:rPr>
                <a:t>. </a:t>
              </a:r>
              <a:r>
                <a:rPr lang="de-DE" sz="1200" dirty="0" smtClean="0">
                  <a:solidFill>
                    <a:srgbClr val="002060"/>
                  </a:solidFill>
                  <a:latin typeface="Arial" charset="0"/>
                </a:rPr>
                <a:t>Löser</a:t>
              </a:r>
              <a:endParaRPr lang="de-DE" sz="1200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sp>
        <p:nvSpPr>
          <p:cNvPr id="55" name="Textfeld 54"/>
          <p:cNvSpPr txBox="1"/>
          <p:nvPr/>
        </p:nvSpPr>
        <p:spPr>
          <a:xfrm>
            <a:off x="383630" y="694374"/>
            <a:ext cx="3816424" cy="692497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Yb:CaF</a:t>
            </a:r>
            <a:r>
              <a:rPr kumimoji="0" lang="de-DE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active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 medium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 150 J in 150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fs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 on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target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 @  1 Hz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2592240" y="5540459"/>
            <a:ext cx="4140000" cy="984885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Ti:sapphire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active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 medium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500 TW ultra-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short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 beam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15 J in 30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fs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 on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target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rPr>
              <a:t>  @ 1 Hz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2592240" y="5540459"/>
            <a:ext cx="4140000" cy="984885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Ti:sapphire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active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 medium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150 TW ultra-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short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 beam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max. 4.5 J in 30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fs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 on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target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</a:rPr>
              <a:t>  @ 10 Hz</a:t>
            </a:r>
          </a:p>
        </p:txBody>
      </p:sp>
      <p:sp>
        <p:nvSpPr>
          <p:cNvPr id="71" name="Pfeil nach rechts 70"/>
          <p:cNvSpPr/>
          <p:nvPr/>
        </p:nvSpPr>
        <p:spPr bwMode="auto">
          <a:xfrm>
            <a:off x="6804249" y="5636857"/>
            <a:ext cx="2304255" cy="792088"/>
          </a:xfrm>
          <a:prstGeom prst="rightArrow">
            <a:avLst/>
          </a:prstGeom>
          <a:solidFill>
            <a:srgbClr val="00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DRACO </a:t>
            </a:r>
            <a:r>
              <a:rPr kumimoji="0" lang="de-DE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experiments</a:t>
            </a:r>
            <a:endParaRPr kumimoji="0" lang="de-DE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i="1" dirty="0"/>
              <a:t>In vivo</a:t>
            </a:r>
            <a:r>
              <a:rPr lang="de-DE" dirty="0"/>
              <a:t> </a:t>
            </a:r>
            <a:r>
              <a:rPr lang="de-DE" dirty="0" err="1"/>
              <a:t>irradiations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protons</a:t>
            </a:r>
            <a:endParaRPr lang="de-DE" dirty="0"/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08920"/>
            <a:ext cx="8001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1845221" y="3241551"/>
            <a:ext cx="812118" cy="111938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102549" y="3339579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393309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TNSA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educed</a:t>
            </a:r>
            <a:r>
              <a:rPr lang="de-DE" dirty="0" smtClean="0"/>
              <a:t> </a:t>
            </a:r>
            <a:r>
              <a:rPr lang="de-DE" dirty="0" err="1"/>
              <a:t>M</a:t>
            </a:r>
            <a:r>
              <a:rPr lang="de-DE" dirty="0" err="1" smtClean="0"/>
              <a:t>ass</a:t>
            </a:r>
            <a:r>
              <a:rPr lang="de-DE" dirty="0" smtClean="0"/>
              <a:t> Targets</a:t>
            </a:r>
            <a:endParaRPr lang="de-DE" dirty="0"/>
          </a:p>
        </p:txBody>
      </p:sp>
      <p:pic>
        <p:nvPicPr>
          <p:cNvPr id="27650" name="Picture 2" descr="C:\Users\kroll14\Dropbox\EAAC-2013\IdeeRMT.png"/>
          <p:cNvPicPr>
            <a:picLocks noChangeAspect="1" noChangeArrowheads="1"/>
          </p:cNvPicPr>
          <p:nvPr/>
        </p:nvPicPr>
        <p:blipFill rotWithShape="1">
          <a:blip r:embed="rId2" cstate="print"/>
          <a:srcRect l="-1221" r="54601"/>
          <a:stretch/>
        </p:blipFill>
        <p:spPr bwMode="auto">
          <a:xfrm>
            <a:off x="624679" y="697452"/>
            <a:ext cx="2472124" cy="2803556"/>
          </a:xfrm>
          <a:prstGeom prst="rect">
            <a:avLst/>
          </a:prstGeom>
          <a:noFill/>
        </p:spPr>
      </p:pic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4211638" y="1483677"/>
            <a:ext cx="324068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2000" b="1" dirty="0">
                <a:latin typeface="Arial" pitchFamily="34" charset="0"/>
                <a:cs typeface="Arial" pitchFamily="34" charset="0"/>
              </a:rPr>
              <a:t>TNSA </a:t>
            </a:r>
            <a:r>
              <a:rPr lang="de-DE" sz="2000" b="1" dirty="0" err="1">
                <a:latin typeface="Arial" pitchFamily="34" charset="0"/>
                <a:cs typeface="Arial" pitchFamily="34" charset="0"/>
              </a:rPr>
              <a:t>at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 large </a:t>
            </a:r>
            <a:r>
              <a:rPr lang="de-DE" sz="2000" b="1" dirty="0" err="1">
                <a:latin typeface="Arial" pitchFamily="34" charset="0"/>
                <a:cs typeface="Arial" pitchFamily="34" charset="0"/>
              </a:rPr>
              <a:t>foil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e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lectrons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laterally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spread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along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target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surface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4211638" y="3789622"/>
            <a:ext cx="4105275" cy="245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sz="2000" dirty="0" smtClean="0"/>
              <a:t>RMT</a:t>
            </a:r>
          </a:p>
          <a:p>
            <a:pPr eaLnBrk="1" hangingPunct="1">
              <a:lnSpc>
                <a:spcPct val="120000"/>
              </a:lnSpc>
            </a:pPr>
            <a:endParaRPr lang="de-DE" sz="1800" b="0" dirty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de-DE" sz="1800" b="0" dirty="0" err="1">
                <a:sym typeface="Wingdings" pitchFamily="2" charset="2"/>
              </a:rPr>
              <a:t>e</a:t>
            </a:r>
            <a:r>
              <a:rPr lang="de-DE" sz="1800" b="0" dirty="0" err="1"/>
              <a:t>lectron</a:t>
            </a:r>
            <a:r>
              <a:rPr lang="de-DE" sz="1800" b="0" dirty="0"/>
              <a:t> </a:t>
            </a:r>
            <a:r>
              <a:rPr lang="de-DE" sz="1800" b="0" dirty="0" err="1"/>
              <a:t>reflection</a:t>
            </a:r>
            <a:r>
              <a:rPr lang="de-DE" sz="1800" b="0" dirty="0"/>
              <a:t> </a:t>
            </a:r>
            <a:r>
              <a:rPr lang="de-DE" sz="1800" b="0" dirty="0" err="1"/>
              <a:t>at</a:t>
            </a:r>
            <a:r>
              <a:rPr lang="de-DE" sz="1800" b="0" dirty="0"/>
              <a:t> </a:t>
            </a:r>
            <a:r>
              <a:rPr lang="de-DE" sz="1800" b="0" dirty="0" err="1"/>
              <a:t>target</a:t>
            </a:r>
            <a:r>
              <a:rPr lang="de-DE" sz="1800" b="0" dirty="0"/>
              <a:t> </a:t>
            </a:r>
            <a:r>
              <a:rPr lang="de-DE" sz="1800" b="0" dirty="0" err="1" smtClean="0"/>
              <a:t>edges</a:t>
            </a:r>
            <a:endParaRPr lang="de-DE" sz="1800" b="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de-DE" sz="1800" b="0" dirty="0" err="1"/>
              <a:t>T</a:t>
            </a:r>
            <a:r>
              <a:rPr lang="de-DE" sz="1800" b="0" baseline="-25000" dirty="0" err="1"/>
              <a:t>e</a:t>
            </a:r>
            <a:r>
              <a:rPr lang="de-DE" sz="1800" b="0" dirty="0"/>
              <a:t> </a:t>
            </a:r>
            <a:r>
              <a:rPr lang="de-DE" sz="1800" b="0" dirty="0" err="1"/>
              <a:t>and</a:t>
            </a:r>
            <a:r>
              <a:rPr lang="de-DE" sz="1800" b="0" dirty="0"/>
              <a:t> n</a:t>
            </a:r>
            <a:r>
              <a:rPr lang="de-DE" sz="1800" b="0" baseline="-25000" dirty="0"/>
              <a:t>e</a:t>
            </a:r>
            <a:r>
              <a:rPr lang="de-DE" sz="1800" b="0" dirty="0"/>
              <a:t> </a:t>
            </a:r>
            <a:r>
              <a:rPr lang="de-DE" sz="1800" b="0" dirty="0" err="1"/>
              <a:t>increased</a:t>
            </a:r>
            <a:endParaRPr lang="de-DE" sz="1800" b="0" dirty="0"/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de-DE" sz="1800" b="0" dirty="0" err="1" smtClean="0">
                <a:sym typeface="Wingdings" pitchFamily="2" charset="2"/>
              </a:rPr>
              <a:t>electron</a:t>
            </a:r>
            <a:r>
              <a:rPr lang="de-DE" sz="1800" b="0" dirty="0" smtClean="0">
                <a:sym typeface="Wingdings" pitchFamily="2" charset="2"/>
              </a:rPr>
              <a:t> </a:t>
            </a:r>
            <a:r>
              <a:rPr lang="de-DE" sz="1800" b="0" dirty="0" err="1">
                <a:sym typeface="Wingdings" pitchFamily="2" charset="2"/>
              </a:rPr>
              <a:t>reflux</a:t>
            </a:r>
            <a:r>
              <a:rPr lang="de-DE" sz="1800" b="0" dirty="0"/>
              <a:t> </a:t>
            </a:r>
            <a:r>
              <a:rPr lang="de-DE" sz="1800" b="0" dirty="0">
                <a:sym typeface="Wingdings" pitchFamily="2" charset="2"/>
              </a:rPr>
              <a:t> </a:t>
            </a:r>
            <a:r>
              <a:rPr lang="de-DE" sz="1800" b="0" dirty="0" err="1">
                <a:sym typeface="Wingdings" pitchFamily="2" charset="2"/>
              </a:rPr>
              <a:t>further</a:t>
            </a:r>
            <a:r>
              <a:rPr lang="de-DE" sz="1800" b="0" dirty="0">
                <a:sym typeface="Wingdings" pitchFamily="2" charset="2"/>
              </a:rPr>
              <a:t> </a:t>
            </a:r>
            <a:r>
              <a:rPr lang="de-DE" sz="1800" b="0" dirty="0" err="1" smtClean="0">
                <a:sym typeface="Wingdings" pitchFamily="2" charset="2"/>
              </a:rPr>
              <a:t>heating</a:t>
            </a:r>
            <a:endParaRPr lang="de-DE" sz="1800" b="0" dirty="0"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§"/>
            </a:pPr>
            <a:endParaRPr lang="de-DE" sz="1800" b="0" dirty="0"/>
          </a:p>
          <a:p>
            <a:pPr marL="0" indent="0" eaLnBrk="1" hangingPunct="1">
              <a:lnSpc>
                <a:spcPct val="120000"/>
              </a:lnSpc>
            </a:pPr>
            <a:r>
              <a:rPr lang="de-DE" sz="1800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de-DE" sz="1800" dirty="0" err="1" smtClean="0">
                <a:solidFill>
                  <a:srgbClr val="C00000"/>
                </a:solidFill>
              </a:rPr>
              <a:t>increased</a:t>
            </a:r>
            <a:r>
              <a:rPr lang="de-DE" sz="1800" dirty="0" smtClean="0">
                <a:solidFill>
                  <a:srgbClr val="C00000"/>
                </a:solidFill>
              </a:rPr>
              <a:t> </a:t>
            </a:r>
            <a:r>
              <a:rPr lang="de-DE" sz="1800" dirty="0" err="1">
                <a:solidFill>
                  <a:srgbClr val="C00000"/>
                </a:solidFill>
              </a:rPr>
              <a:t>proton</a:t>
            </a:r>
            <a:r>
              <a:rPr lang="de-DE" sz="1800" dirty="0">
                <a:solidFill>
                  <a:srgbClr val="C00000"/>
                </a:solidFill>
              </a:rPr>
              <a:t> </a:t>
            </a:r>
            <a:r>
              <a:rPr lang="de-DE" sz="1800" dirty="0" err="1">
                <a:solidFill>
                  <a:srgbClr val="C00000"/>
                </a:solidFill>
              </a:rPr>
              <a:t>energies</a:t>
            </a:r>
            <a:endParaRPr lang="el-GR" sz="1800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kroll14\Dropbox\EAAC-2013\IdeeRMT.png"/>
          <p:cNvPicPr>
            <a:picLocks noChangeAspect="1" noChangeArrowheads="1"/>
          </p:cNvPicPr>
          <p:nvPr/>
        </p:nvPicPr>
        <p:blipFill rotWithShape="1">
          <a:blip r:embed="rId2" cstate="print"/>
          <a:srcRect l="51682" r="2059"/>
          <a:stretch/>
        </p:blipFill>
        <p:spPr bwMode="auto">
          <a:xfrm>
            <a:off x="624679" y="3615872"/>
            <a:ext cx="2452916" cy="2803556"/>
          </a:xfrm>
          <a:prstGeom prst="rect">
            <a:avLst/>
          </a:prstGeom>
          <a:noFill/>
        </p:spPr>
      </p:pic>
      <p:cxnSp>
        <p:nvCxnSpPr>
          <p:cNvPr id="9" name="Gerade Verbindung 8"/>
          <p:cNvCxnSpPr/>
          <p:nvPr/>
        </p:nvCxnSpPr>
        <p:spPr>
          <a:xfrm>
            <a:off x="431540" y="3547616"/>
            <a:ext cx="828092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Experimental </a:t>
            </a:r>
            <a:r>
              <a:rPr lang="de-DE" dirty="0" smtClean="0"/>
              <a:t>Setup</a:t>
            </a:r>
            <a:endParaRPr lang="de-DE" dirty="0"/>
          </a:p>
        </p:txBody>
      </p:sp>
      <p:pic>
        <p:nvPicPr>
          <p:cNvPr id="26627" name="Picture 3" descr="C:\Users\kroll14\Dropbox\EAAC-2013\Set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905" y="764704"/>
            <a:ext cx="8282191" cy="4674570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251266" y="5661248"/>
            <a:ext cx="3312622" cy="646331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Diameters: 20 – 100 µm</a:t>
            </a:r>
          </a:p>
          <a:p>
            <a:r>
              <a:rPr kumimoji="0" lang="de-DE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Thicknesses</a:t>
            </a:r>
            <a:r>
              <a:rPr kumimoji="0" lang="de-DE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100 </a:t>
            </a:r>
            <a:r>
              <a:rPr kumimoji="0" lang="de-DE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nm</a:t>
            </a:r>
            <a:r>
              <a:rPr kumimoji="0" lang="de-DE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1 µm</a:t>
            </a:r>
            <a:endParaRPr kumimoji="0" lang="de-DE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aesentation_Bild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aesentation_Bild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Praesentation_Bild_Master</Template>
  <TotalTime>0</TotalTime>
  <Words>899</Words>
  <Application>Microsoft Office PowerPoint</Application>
  <PresentationFormat>Bildschirmpräsentation (4:3)</PresentationFormat>
  <Paragraphs>172</Paragraphs>
  <Slides>21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1_Praesentation_Bild_Master</vt:lpstr>
      <vt:lpstr>Praesentation_Bild_Master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 Kroll</dc:creator>
  <cp:lastModifiedBy>Florian Kroll</cp:lastModifiedBy>
  <cp:revision>490</cp:revision>
  <cp:lastPrinted>2011-07-21T11:13:26Z</cp:lastPrinted>
  <dcterms:created xsi:type="dcterms:W3CDTF">2013-04-02T18:26:52Z</dcterms:created>
  <dcterms:modified xsi:type="dcterms:W3CDTF">2013-06-04T11:02:25Z</dcterms:modified>
</cp:coreProperties>
</file>