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56" r:id="rId2"/>
    <p:sldId id="328" r:id="rId3"/>
    <p:sldId id="346" r:id="rId4"/>
    <p:sldId id="329" r:id="rId5"/>
    <p:sldId id="339" r:id="rId6"/>
    <p:sldId id="340" r:id="rId7"/>
    <p:sldId id="341" r:id="rId8"/>
    <p:sldId id="332" r:id="rId9"/>
    <p:sldId id="342" r:id="rId10"/>
    <p:sldId id="334" r:id="rId11"/>
    <p:sldId id="333" r:id="rId12"/>
    <p:sldId id="345" r:id="rId13"/>
    <p:sldId id="335" r:id="rId14"/>
    <p:sldId id="337" r:id="rId15"/>
    <p:sldId id="338" r:id="rId1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33CC"/>
    <a:srgbClr val="006699"/>
    <a:srgbClr val="006600"/>
    <a:srgbClr val="CC6600"/>
    <a:srgbClr val="99CC00"/>
    <a:srgbClr val="003366"/>
    <a:srgbClr val="69241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4" autoAdjust="0"/>
    <p:restoredTop sz="96903" autoAdjust="0"/>
  </p:normalViewPr>
  <p:slideViewPr>
    <p:cSldViewPr>
      <p:cViewPr>
        <p:scale>
          <a:sx n="60" d="100"/>
          <a:sy n="60" d="100"/>
        </p:scale>
        <p:origin x="-826" y="-98"/>
      </p:cViewPr>
      <p:guideLst>
        <p:guide orient="horz" pos="2160"/>
        <p:guide pos="2880"/>
      </p:guideLst>
    </p:cSldViewPr>
  </p:slideViewPr>
  <p:outlineViewPr>
    <p:cViewPr>
      <p:scale>
        <a:sx n="33" d="100"/>
        <a:sy n="33" d="100"/>
      </p:scale>
      <p:origin x="48" y="168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48" d="100"/>
          <a:sy n="48" d="100"/>
        </p:scale>
        <p:origin x="-2674" y="-7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75FDEE-2642-4E02-B8E3-DD330E805189}" type="datetimeFigureOut">
              <a:rPr lang="en-US" smtClean="0"/>
              <a:pPr/>
              <a:t>9/16/2015</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1D166F-DC24-4394-9D2E-BF7FE451509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49CB97-CBAC-466D-AE06-F3E050566458}" type="datetimeFigureOut">
              <a:rPr lang="zh-CN" altLang="en-US" smtClean="0"/>
              <a:pPr/>
              <a:t>2015/9/16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71160D-16AD-40AC-8590-5AC00F3F36E0}" type="slidenum">
              <a:rPr lang="zh-CN" altLang="en-US" smtClean="0"/>
              <a:pPr/>
              <a:t>‹#›</a:t>
            </a:fld>
            <a:endParaRPr lang="zh-CN" altLang="en-US"/>
          </a:p>
        </p:txBody>
      </p:sp>
    </p:spTree>
    <p:extLst>
      <p:ext uri="{BB962C8B-B14F-4D97-AF65-F5344CB8AC3E}">
        <p14:creationId xmlns:p14="http://schemas.microsoft.com/office/powerpoint/2010/main" xmlns="" val="396169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771160D-16AD-40AC-8590-5AC00F3F36E0}" type="slidenum">
              <a:rPr lang="zh-CN" altLang="en-US" smtClean="0"/>
              <a:pPr/>
              <a:t>1</a:t>
            </a:fld>
            <a:endParaRPr lang="zh-CN" altLang="en-US"/>
          </a:p>
        </p:txBody>
      </p:sp>
    </p:spTree>
    <p:extLst>
      <p:ext uri="{BB962C8B-B14F-4D97-AF65-F5344CB8AC3E}">
        <p14:creationId xmlns:p14="http://schemas.microsoft.com/office/powerpoint/2010/main" xmlns="" val="376392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a:latin typeface="+mj-lt"/>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a:defRPr>
                <a:latin typeface="+mj-lt"/>
              </a:defRPr>
            </a:lvl1pPr>
          </a:lstStyle>
          <a:p>
            <a:fld id="{7E6610DD-A2DA-4478-93D5-7C089A492950}" type="datetime1">
              <a:rPr lang="zh-CN" altLang="en-US" smtClean="0"/>
              <a:pPr/>
              <a:t>2015/9/16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r>
              <a:rPr lang="en-US" altLang="zh-CN" dirty="0" smtClean="0"/>
              <a:t>Slide </a:t>
            </a:r>
            <a:fld id="{0C913308-F349-4B6D-A68A-DD1791B4A57B}" type="slidenum">
              <a:rPr lang="zh-CN" altLang="en-US" smtClean="0"/>
              <a:pPr/>
              <a:t>‹#›</a:t>
            </a:fld>
            <a:r>
              <a:rPr lang="zh-CN" altLang="en-US" dirty="0" smtClean="0"/>
              <a:t> </a:t>
            </a:r>
            <a:r>
              <a:rPr lang="en-US" altLang="zh-CN" dirty="0" smtClean="0"/>
              <a:t>of 14</a:t>
            </a:r>
            <a:endParaRPr lang="zh-CN"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067128" cy="850106"/>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A47ECE3B-DB0E-4D22-BEA3-745D84CAECB9}" type="datetime1">
              <a:rPr lang="zh-CN" altLang="en-US" smtClean="0"/>
              <a:pPr/>
              <a:t>2015/9/16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FCEA9352-8EF5-4F32-9AC5-7A5192F2A7CA}" type="datetime1">
              <a:rPr lang="zh-CN" altLang="en-US" smtClean="0"/>
              <a:pPr/>
              <a:t>2015/9/16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7067128" cy="850106"/>
          </a:xfrm>
        </p:spPr>
        <p:txBody>
          <a:bodyPr>
            <a:noAutofit/>
          </a:bodyPr>
          <a:lstStyle>
            <a:lvl1pPr algn="l">
              <a:defRPr sz="2800" b="1">
                <a:latin typeface="+mj-lt"/>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normAutofit/>
          </a:bodyPr>
          <a:lstStyle>
            <a:lvl1pPr>
              <a:defRPr sz="2000">
                <a:latin typeface="+mj-lt"/>
                <a:cs typeface="Arial" panose="020B0604020202020204" pitchFamily="34" charset="0"/>
              </a:defRPr>
            </a:lvl1pPr>
            <a:lvl2pPr>
              <a:defRPr sz="2000">
                <a:latin typeface="+mj-lt"/>
                <a:cs typeface="Arial" panose="020B0604020202020204" pitchFamily="34" charset="0"/>
              </a:defRPr>
            </a:lvl2pPr>
            <a:lvl3pP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a:defRPr>
                <a:latin typeface="+mj-lt"/>
              </a:defRPr>
            </a:lvl1p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atin typeface="+mj-lt"/>
              </a:defRPr>
            </a:lvl1p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65919C9A-B46B-4E10-8E7E-6D647F88482D}" type="datetime1">
              <a:rPr lang="zh-CN" altLang="en-US" smtClean="0"/>
              <a:pPr/>
              <a:t>2015/9/16</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7067128" cy="850106"/>
          </a:xfrm>
        </p:spPr>
        <p:txBody>
          <a:body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8A20FC13-295F-4F7A-B69F-6D82C63612FB}" type="datetime1">
              <a:rPr lang="zh-CN" altLang="en-US" smtClean="0"/>
              <a:pPr/>
              <a:t>2015/9/16</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067128" cy="850106"/>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6356350"/>
            <a:ext cx="2133600" cy="365125"/>
          </a:xfrm>
          <a:prstGeom prst="rect">
            <a:avLst/>
          </a:prstGeom>
        </p:spPr>
        <p:txBody>
          <a:bodyPr/>
          <a:lstStyle/>
          <a:p>
            <a:fld id="{F0C78571-7AD6-4DC5-9C31-F9F83D13B6D0}" type="datetime1">
              <a:rPr lang="zh-CN" altLang="en-US" smtClean="0"/>
              <a:pPr/>
              <a:t>2015/9/16</a:t>
            </a:fld>
            <a:endParaRPr lang="zh-CN" altLang="en-US"/>
          </a:p>
        </p:txBody>
      </p:sp>
      <p:sp>
        <p:nvSpPr>
          <p:cNvPr id="8" name="页脚占位符 7"/>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7067128" cy="850106"/>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16F6EAAA-8123-4937-A46C-A428527D1820}" type="datetime1">
              <a:rPr lang="zh-CN" altLang="en-US" smtClean="0"/>
              <a:pPr/>
              <a:t>2015/9/16</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356350"/>
            <a:ext cx="2133600" cy="365125"/>
          </a:xfrm>
          <a:prstGeom prst="rect">
            <a:avLst/>
          </a:prstGeom>
        </p:spPr>
        <p:txBody>
          <a:bodyPr/>
          <a:lstStyle/>
          <a:p>
            <a:fld id="{69042C04-6A1C-407F-8AF5-3C2A6E4EDE44}" type="datetime1">
              <a:rPr lang="zh-CN" altLang="en-US" smtClean="0"/>
              <a:pPr/>
              <a:t>2015/9/16</a:t>
            </a:fld>
            <a:endParaRPr lang="zh-CN" altLang="en-US"/>
          </a:p>
        </p:txBody>
      </p:sp>
      <p:sp>
        <p:nvSpPr>
          <p:cNvPr id="3" name="页脚占位符 2"/>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A5C343AE-9240-4E04-88AE-25C33912421C}" type="datetime1">
              <a:rPr lang="zh-CN" altLang="en-US" smtClean="0"/>
              <a:pPr/>
              <a:t>2015/9/16</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6356350"/>
            <a:ext cx="2133600" cy="365125"/>
          </a:xfrm>
          <a:prstGeom prst="rect">
            <a:avLst/>
          </a:prstGeom>
        </p:spPr>
        <p:txBody>
          <a:bodyPr/>
          <a:lstStyle/>
          <a:p>
            <a:fld id="{BD7FAE97-0F80-4BEE-8734-82E591A711FF}" type="datetime1">
              <a:rPr lang="zh-CN" altLang="en-US" smtClean="0"/>
              <a:pPr/>
              <a:t>2015/9/16</a:t>
            </a:fld>
            <a:endParaRPr lang="zh-CN" altLang="en-US"/>
          </a:p>
        </p:txBody>
      </p:sp>
      <p:sp>
        <p:nvSpPr>
          <p:cNvPr id="6" name="页脚占位符 5"/>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6356350"/>
            <a:ext cx="2133600" cy="365125"/>
          </a:xfrm>
          <a:prstGeom prst="rect">
            <a:avLst/>
          </a:prstGeom>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79512" y="274638"/>
            <a:ext cx="7067128" cy="850106"/>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TextBox 3"/>
          <p:cNvSpPr txBox="1"/>
          <p:nvPr userDrawn="1"/>
        </p:nvSpPr>
        <p:spPr>
          <a:xfrm>
            <a:off x="413886" y="6324600"/>
            <a:ext cx="1491114" cy="369332"/>
          </a:xfrm>
          <a:prstGeom prst="rect">
            <a:avLst/>
          </a:prstGeom>
          <a:noFill/>
        </p:spPr>
        <p:txBody>
          <a:bodyPr wrap="none" rtlCol="0">
            <a:spAutoFit/>
          </a:bodyPr>
          <a:lstStyle/>
          <a:p>
            <a:r>
              <a:rPr lang="en-US" dirty="0" smtClean="0"/>
              <a:t>Slide </a:t>
            </a:r>
            <a:fld id="{F5F6D00A-EDE8-45EC-A9D1-A07466398DC9}" type="slidenum">
              <a:rPr lang="en-US" smtClean="0"/>
              <a:pPr/>
              <a:t>‹#›</a:t>
            </a:fld>
            <a:r>
              <a:rPr lang="en-US" dirty="0" smtClean="0"/>
              <a:t> of </a:t>
            </a:r>
            <a:r>
              <a:rPr lang="en-US" dirty="0" smtClean="0"/>
              <a:t>15</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3515380"/>
            <a:ext cx="8135888" cy="523220"/>
          </a:xfrm>
          <a:prstGeom prst="rect">
            <a:avLst/>
          </a:prstGeom>
          <a:noFill/>
        </p:spPr>
        <p:txBody>
          <a:bodyPr wrap="square" rtlCol="0">
            <a:spAutoFit/>
          </a:bodyPr>
          <a:lstStyle/>
          <a:p>
            <a:pPr algn="ctr"/>
            <a:r>
              <a:rPr lang="en-US" altLang="zh-CN" sz="2800" dirty="0" err="1" smtClean="0">
                <a:latin typeface="+mj-lt"/>
                <a:ea typeface="Arial Unicode MS" pitchFamily="34" charset="-122"/>
                <a:cs typeface="Arial" panose="020B0604020202020204" pitchFamily="34" charset="0"/>
              </a:rPr>
              <a:t>Feiyu</a:t>
            </a:r>
            <a:r>
              <a:rPr lang="en-US" altLang="zh-CN" sz="2800" dirty="0" smtClean="0">
                <a:latin typeface="+mj-lt"/>
                <a:ea typeface="Arial Unicode MS" pitchFamily="34" charset="-122"/>
                <a:cs typeface="Arial" panose="020B0604020202020204" pitchFamily="34" charset="0"/>
              </a:rPr>
              <a:t> Li</a:t>
            </a:r>
            <a:endParaRPr lang="en-US" altLang="zh-CN" sz="2800" baseline="30000" dirty="0" smtClean="0">
              <a:solidFill>
                <a:srgbClr val="FF0000"/>
              </a:solidFill>
              <a:latin typeface="+mj-lt"/>
              <a:ea typeface="Arial Unicode MS" pitchFamily="34" charset="-122"/>
              <a:cs typeface="Arial" panose="020B0604020202020204" pitchFamily="34" charset="0"/>
            </a:endParaRPr>
          </a:p>
        </p:txBody>
      </p:sp>
      <p:sp>
        <p:nvSpPr>
          <p:cNvPr id="3" name="TextBox 2"/>
          <p:cNvSpPr txBox="1"/>
          <p:nvPr/>
        </p:nvSpPr>
        <p:spPr>
          <a:xfrm>
            <a:off x="0" y="1752600"/>
            <a:ext cx="9143999" cy="1077218"/>
          </a:xfrm>
          <a:prstGeom prst="rect">
            <a:avLst/>
          </a:prstGeom>
          <a:noFill/>
        </p:spPr>
        <p:txBody>
          <a:bodyPr wrap="square" rtlCol="0">
            <a:spAutoFit/>
          </a:bodyPr>
          <a:lstStyle/>
          <a:p>
            <a:pPr algn="ctr"/>
            <a:r>
              <a:rPr lang="en-US" altLang="zh-CN" sz="3200" b="1" dirty="0" err="1" smtClean="0">
                <a:latin typeface="+mj-lt"/>
                <a:ea typeface="Arial Unicode MS" pitchFamily="34" charset="-122"/>
                <a:cs typeface="Arial" panose="020B0604020202020204" pitchFamily="34" charset="0"/>
              </a:rPr>
              <a:t>Attosecond</a:t>
            </a:r>
            <a:r>
              <a:rPr lang="en-US" altLang="zh-CN" sz="3200" b="1" dirty="0" smtClean="0">
                <a:latin typeface="+mj-lt"/>
                <a:ea typeface="Arial Unicode MS" pitchFamily="34" charset="-122"/>
                <a:cs typeface="Arial" panose="020B0604020202020204" pitchFamily="34" charset="0"/>
              </a:rPr>
              <a:t> Electron Sheets and </a:t>
            </a:r>
            <a:r>
              <a:rPr lang="en-US" altLang="zh-CN" sz="3200" b="1" dirty="0" err="1" smtClean="0">
                <a:latin typeface="+mj-lt"/>
                <a:ea typeface="Arial Unicode MS" pitchFamily="34" charset="-122"/>
                <a:cs typeface="Arial" panose="020B0604020202020204" pitchFamily="34" charset="0"/>
              </a:rPr>
              <a:t>Attosecond</a:t>
            </a:r>
            <a:r>
              <a:rPr lang="en-US" altLang="zh-CN" sz="3200" b="1" dirty="0" smtClean="0">
                <a:latin typeface="+mj-lt"/>
                <a:ea typeface="Arial Unicode MS" pitchFamily="34" charset="-122"/>
                <a:cs typeface="Arial" panose="020B0604020202020204" pitchFamily="34" charset="0"/>
              </a:rPr>
              <a:t> Light Pulses from Laser Wakefield Acceleration </a:t>
            </a:r>
            <a:endParaRPr lang="en-US" altLang="zh-CN" sz="3200" b="1" dirty="0">
              <a:latin typeface="+mj-lt"/>
              <a:ea typeface="Arial Unicode MS" pitchFamily="34" charset="-122"/>
              <a:cs typeface="Arial" panose="020B0604020202020204" pitchFamily="34" charset="0"/>
            </a:endParaRPr>
          </a:p>
        </p:txBody>
      </p:sp>
      <p:sp>
        <p:nvSpPr>
          <p:cNvPr id="5" name="矩形 4"/>
          <p:cNvSpPr/>
          <p:nvPr/>
        </p:nvSpPr>
        <p:spPr>
          <a:xfrm>
            <a:off x="152400" y="4579203"/>
            <a:ext cx="8839200" cy="830997"/>
          </a:xfrm>
          <a:prstGeom prst="rect">
            <a:avLst/>
          </a:prstGeom>
        </p:spPr>
        <p:txBody>
          <a:bodyPr wrap="square">
            <a:spAutoFit/>
          </a:bodyPr>
          <a:lstStyle/>
          <a:p>
            <a:pPr algn="ctr"/>
            <a:r>
              <a:rPr lang="en-US" altLang="zh-CN" sz="2400" i="1" dirty="0" smtClean="0">
                <a:latin typeface="+mj-lt"/>
                <a:ea typeface="Arial Unicode MS" pitchFamily="34" charset="-122"/>
                <a:cs typeface="Arial" panose="020B0604020202020204" pitchFamily="34" charset="0"/>
              </a:rPr>
              <a:t>SUPA</a:t>
            </a:r>
            <a:r>
              <a:rPr lang="en-US" altLang="zh-CN" sz="2400" i="1" dirty="0">
                <a:latin typeface="+mj-lt"/>
                <a:ea typeface="Arial Unicode MS" pitchFamily="34" charset="-122"/>
                <a:cs typeface="Arial" panose="020B0604020202020204" pitchFamily="34" charset="0"/>
              </a:rPr>
              <a:t>, </a:t>
            </a:r>
            <a:r>
              <a:rPr lang="en-US" altLang="zh-CN" sz="2400" i="1" dirty="0" smtClean="0">
                <a:latin typeface="+mj-lt"/>
                <a:ea typeface="Arial Unicode MS" pitchFamily="34" charset="-122"/>
                <a:cs typeface="Arial" panose="020B0604020202020204" pitchFamily="34" charset="0"/>
              </a:rPr>
              <a:t>Department of Physics, University </a:t>
            </a:r>
            <a:r>
              <a:rPr lang="en-US" altLang="zh-CN" sz="2400" i="1" dirty="0">
                <a:latin typeface="+mj-lt"/>
                <a:ea typeface="Arial Unicode MS" pitchFamily="34" charset="-122"/>
                <a:cs typeface="Arial" panose="020B0604020202020204" pitchFamily="34" charset="0"/>
              </a:rPr>
              <a:t>of Strathclyde, </a:t>
            </a:r>
            <a:endParaRPr lang="en-US" altLang="zh-CN" sz="2400" i="1" dirty="0" smtClean="0">
              <a:latin typeface="+mj-lt"/>
              <a:ea typeface="Arial Unicode MS" pitchFamily="34" charset="-122"/>
              <a:cs typeface="Arial" panose="020B0604020202020204" pitchFamily="34" charset="0"/>
            </a:endParaRPr>
          </a:p>
          <a:p>
            <a:pPr algn="ctr"/>
            <a:r>
              <a:rPr lang="en-US" altLang="zh-CN" sz="2400" i="1" dirty="0" smtClean="0">
                <a:latin typeface="+mj-lt"/>
                <a:ea typeface="Arial Unicode MS" pitchFamily="34" charset="-122"/>
                <a:cs typeface="Arial" panose="020B0604020202020204" pitchFamily="34" charset="0"/>
              </a:rPr>
              <a:t>Glasgow G4 0NG, UK</a:t>
            </a:r>
          </a:p>
        </p:txBody>
      </p:sp>
      <p:sp>
        <p:nvSpPr>
          <p:cNvPr id="10" name="TextBox 9"/>
          <p:cNvSpPr txBox="1"/>
          <p:nvPr/>
        </p:nvSpPr>
        <p:spPr>
          <a:xfrm>
            <a:off x="76200" y="95071"/>
            <a:ext cx="6088846" cy="1200329"/>
          </a:xfrm>
          <a:prstGeom prst="rect">
            <a:avLst/>
          </a:prstGeom>
          <a:noFill/>
        </p:spPr>
        <p:txBody>
          <a:bodyPr wrap="none" rtlCol="0">
            <a:spAutoFit/>
          </a:bodyPr>
          <a:lstStyle/>
          <a:p>
            <a:r>
              <a:rPr lang="en-US" sz="2400" b="1" dirty="0" smtClean="0">
                <a:solidFill>
                  <a:srgbClr val="00B0F0"/>
                </a:solidFill>
              </a:rPr>
              <a:t>2</a:t>
            </a:r>
            <a:r>
              <a:rPr lang="en-US" sz="2400" b="1" baseline="30000" dirty="0" smtClean="0">
                <a:solidFill>
                  <a:srgbClr val="00B0F0"/>
                </a:solidFill>
              </a:rPr>
              <a:t>nd</a:t>
            </a:r>
            <a:r>
              <a:rPr lang="en-US" sz="2400" b="1" dirty="0" smtClean="0">
                <a:solidFill>
                  <a:srgbClr val="00B0F0"/>
                </a:solidFill>
              </a:rPr>
              <a:t>  European Advanced Accelerator Concepts </a:t>
            </a:r>
          </a:p>
          <a:p>
            <a:r>
              <a:rPr lang="en-US" sz="2400" b="1" dirty="0" smtClean="0">
                <a:solidFill>
                  <a:srgbClr val="00B0F0"/>
                </a:solidFill>
              </a:rPr>
              <a:t>Workshop </a:t>
            </a:r>
            <a:r>
              <a:rPr lang="it-IT" sz="2400" b="1" dirty="0" smtClean="0">
                <a:solidFill>
                  <a:srgbClr val="00B0F0"/>
                </a:solidFill>
              </a:rPr>
              <a:t>13-19 September 2015</a:t>
            </a:r>
          </a:p>
          <a:p>
            <a:r>
              <a:rPr lang="it-IT" sz="2400" b="1" dirty="0" smtClean="0">
                <a:solidFill>
                  <a:srgbClr val="00B0F0"/>
                </a:solidFill>
              </a:rPr>
              <a:t>La Biodola, Isola d'Elba</a:t>
            </a:r>
            <a:endParaRPr lang="en-US" sz="2400" b="1" dirty="0">
              <a:solidFill>
                <a:srgbClr val="00B0F0"/>
              </a:solidFill>
            </a:endParaRPr>
          </a:p>
        </p:txBody>
      </p:sp>
      <p:sp>
        <p:nvSpPr>
          <p:cNvPr id="11" name="TextBox 10"/>
          <p:cNvSpPr txBox="1"/>
          <p:nvPr/>
        </p:nvSpPr>
        <p:spPr>
          <a:xfrm>
            <a:off x="533400" y="5862935"/>
            <a:ext cx="8135888" cy="461665"/>
          </a:xfrm>
          <a:prstGeom prst="rect">
            <a:avLst/>
          </a:prstGeom>
          <a:noFill/>
        </p:spPr>
        <p:txBody>
          <a:bodyPr wrap="square" rtlCol="0">
            <a:spAutoFit/>
          </a:bodyPr>
          <a:lstStyle/>
          <a:p>
            <a:pPr algn="ctr"/>
            <a:r>
              <a:rPr lang="en-US" altLang="zh-CN" sz="2400" dirty="0" smtClean="0">
                <a:latin typeface="+mj-lt"/>
                <a:ea typeface="Arial Unicode MS" pitchFamily="34" charset="-122"/>
                <a:cs typeface="Arial" panose="020B0604020202020204" pitchFamily="34" charset="0"/>
              </a:rPr>
              <a:t>Wed, Sep 16</a:t>
            </a:r>
            <a:r>
              <a:rPr lang="en-US" altLang="zh-CN" sz="2400" baseline="30000" dirty="0" smtClean="0">
                <a:latin typeface="+mj-lt"/>
                <a:ea typeface="Arial Unicode MS" pitchFamily="34" charset="-122"/>
                <a:cs typeface="Arial" panose="020B0604020202020204" pitchFamily="34" charset="0"/>
              </a:rPr>
              <a:t>th</a:t>
            </a:r>
            <a:r>
              <a:rPr lang="en-US" altLang="zh-CN" sz="2400" dirty="0" smtClean="0">
                <a:latin typeface="+mj-lt"/>
                <a:ea typeface="Arial Unicode MS" pitchFamily="34" charset="-122"/>
                <a:cs typeface="Arial" panose="020B0604020202020204" pitchFamily="34" charset="0"/>
              </a:rPr>
              <a:t>, 2015</a:t>
            </a:r>
          </a:p>
        </p:txBody>
      </p:sp>
    </p:spTree>
  </p:cSld>
  <p:clrMapOvr>
    <a:masterClrMapping/>
  </p:clrMapOvr>
  <mc:AlternateContent xmlns:mc="http://schemas.openxmlformats.org/markup-compatibility/2006">
    <mc:Choice xmlns:p14="http://schemas.microsoft.com/office/powerpoint/2010/main" xmlns="" Requires="p14">
      <p:transition spd="slow" p14:dur="2000" advTm="62705"/>
    </mc:Choice>
    <mc:Fallback>
      <p:transition spd="slow" advTm="627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7685856" cy="850106"/>
          </a:xfrm>
        </p:spPr>
        <p:txBody>
          <a:bodyPr/>
          <a:lstStyle/>
          <a:p>
            <a:r>
              <a:rPr lang="en-US" dirty="0" err="1" smtClean="0"/>
              <a:t>Kiloelectrovolt</a:t>
            </a:r>
            <a:r>
              <a:rPr lang="en-US" dirty="0" smtClean="0"/>
              <a:t>-level coherent Thomson scattering</a:t>
            </a:r>
            <a:endParaRPr lang="en-US" dirty="0"/>
          </a:p>
        </p:txBody>
      </p:sp>
      <p:sp>
        <p:nvSpPr>
          <p:cNvPr id="3" name="内容占位符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5209" y="2254363"/>
            <a:ext cx="3600000" cy="29337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10125" y="1812032"/>
            <a:ext cx="3724275" cy="3495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1836493" y="5340424"/>
            <a:ext cx="2583107" cy="400110"/>
          </a:xfrm>
          <a:prstGeom prst="rect">
            <a:avLst/>
          </a:prstGeom>
          <a:noFill/>
        </p:spPr>
        <p:txBody>
          <a:bodyPr wrap="square" rtlCol="0">
            <a:spAutoFit/>
          </a:bodyPr>
          <a:lstStyle/>
          <a:p>
            <a:r>
              <a:rPr lang="en-US" altLang="zh-CN" sz="2000" dirty="0" smtClean="0">
                <a:latin typeface="+mj-lt"/>
                <a:cs typeface="Arial" panose="020B0604020202020204" pitchFamily="34" charset="0"/>
              </a:rPr>
              <a:t>1D linear backscatter</a:t>
            </a:r>
            <a:endParaRPr lang="zh-CN" altLang="en-US" sz="2000" dirty="0">
              <a:latin typeface="+mj-lt"/>
              <a:cs typeface="Arial" panose="020B0604020202020204" pitchFamily="34" charset="0"/>
            </a:endParaRPr>
          </a:p>
        </p:txBody>
      </p:sp>
      <p:cxnSp>
        <p:nvCxnSpPr>
          <p:cNvPr id="7" name="直接箭头连接符 6"/>
          <p:cNvCxnSpPr/>
          <p:nvPr/>
        </p:nvCxnSpPr>
        <p:spPr>
          <a:xfrm flipH="1">
            <a:off x="1341588" y="1985665"/>
            <a:ext cx="300185" cy="7057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33661" y="1524000"/>
            <a:ext cx="2908360" cy="400110"/>
          </a:xfrm>
          <a:prstGeom prst="rect">
            <a:avLst/>
          </a:prstGeom>
          <a:noFill/>
        </p:spPr>
        <p:txBody>
          <a:bodyPr wrap="none" rtlCol="0">
            <a:spAutoFit/>
          </a:bodyPr>
          <a:lstStyle/>
          <a:p>
            <a:r>
              <a:rPr lang="en-US" altLang="zh-CN" sz="2000" b="1" dirty="0" smtClean="0">
                <a:solidFill>
                  <a:srgbClr val="0000FF"/>
                </a:solidFill>
                <a:latin typeface="+mj-lt"/>
              </a:rPr>
              <a:t>Due to non-injected spike</a:t>
            </a:r>
            <a:endParaRPr lang="zh-CN" altLang="en-US" sz="2000" b="1" dirty="0">
              <a:solidFill>
                <a:srgbClr val="0000FF"/>
              </a:solidFill>
              <a:latin typeface="+mj-lt"/>
            </a:endParaRPr>
          </a:p>
        </p:txBody>
      </p:sp>
      <p:sp>
        <p:nvSpPr>
          <p:cNvPr id="10" name="TextBox 9"/>
          <p:cNvSpPr txBox="1"/>
          <p:nvPr/>
        </p:nvSpPr>
        <p:spPr>
          <a:xfrm>
            <a:off x="5722693" y="5334000"/>
            <a:ext cx="3040307" cy="400110"/>
          </a:xfrm>
          <a:prstGeom prst="rect">
            <a:avLst/>
          </a:prstGeom>
          <a:noFill/>
        </p:spPr>
        <p:txBody>
          <a:bodyPr wrap="square" rtlCol="0">
            <a:spAutoFit/>
          </a:bodyPr>
          <a:lstStyle/>
          <a:p>
            <a:r>
              <a:rPr lang="en-US" altLang="zh-CN" sz="2000" dirty="0" smtClean="0">
                <a:latin typeface="+mj-lt"/>
                <a:cs typeface="Arial" panose="020B0604020202020204" pitchFamily="34" charset="0"/>
              </a:rPr>
              <a:t>2D nonlinear backscatter</a:t>
            </a:r>
            <a:endParaRPr lang="zh-CN" altLang="en-US" sz="2000" dirty="0">
              <a:latin typeface="+mj-lt"/>
              <a:cs typeface="Arial" panose="020B0604020202020204" pitchFamily="34" charset="0"/>
            </a:endParaRPr>
          </a:p>
        </p:txBody>
      </p:sp>
      <p:sp>
        <p:nvSpPr>
          <p:cNvPr id="11" name="TextBox 10"/>
          <p:cNvSpPr txBox="1"/>
          <p:nvPr/>
        </p:nvSpPr>
        <p:spPr>
          <a:xfrm>
            <a:off x="7004659" y="6248400"/>
            <a:ext cx="1834541" cy="369332"/>
          </a:xfrm>
          <a:prstGeom prst="rect">
            <a:avLst/>
          </a:prstGeom>
          <a:noFill/>
        </p:spPr>
        <p:txBody>
          <a:bodyPr wrap="none" rtlCol="0">
            <a:spAutoFit/>
          </a:bodyPr>
          <a:lstStyle/>
          <a:p>
            <a:r>
              <a:rPr lang="en-US" dirty="0" smtClean="0"/>
              <a:t>Li, et al. APL 2014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High-energy single </a:t>
            </a:r>
            <a:r>
              <a:rPr lang="en-US" dirty="0" err="1" smtClean="0"/>
              <a:t>attosecond</a:t>
            </a:r>
            <a:r>
              <a:rPr lang="en-US" dirty="0" smtClean="0"/>
              <a:t> pulses</a:t>
            </a:r>
            <a:endParaRPr lang="en-US" dirty="0"/>
          </a:p>
        </p:txBody>
      </p:sp>
      <p:sp>
        <p:nvSpPr>
          <p:cNvPr id="3" name="内容占位符 2"/>
          <p:cNvSpPr>
            <a:spLocks noGrp="1"/>
          </p:cNvSpPr>
          <p:nvPr>
            <p:ph idx="1"/>
          </p:nvPr>
        </p:nvSpPr>
        <p:spPr>
          <a:xfrm>
            <a:off x="457200" y="1219200"/>
            <a:ext cx="5638800" cy="4525963"/>
          </a:xfrm>
        </p:spPr>
        <p:txBody>
          <a:bodyPr/>
          <a:lstStyle/>
          <a:p>
            <a:endParaRPr lang="en-US" dirty="0"/>
          </a:p>
        </p:txBody>
      </p:sp>
      <p:pic>
        <p:nvPicPr>
          <p:cNvPr id="4" name="Picture 2"/>
          <p:cNvPicPr>
            <a:picLocks noChangeAspect="1" noChangeArrowheads="1"/>
          </p:cNvPicPr>
          <p:nvPr/>
        </p:nvPicPr>
        <p:blipFill>
          <a:blip r:embed="rId2"/>
          <a:srcRect/>
          <a:stretch>
            <a:fillRect/>
          </a:stretch>
        </p:blipFill>
        <p:spPr bwMode="auto">
          <a:xfrm>
            <a:off x="0" y="1642872"/>
            <a:ext cx="6400800" cy="4376928"/>
          </a:xfrm>
          <a:prstGeom prst="rect">
            <a:avLst/>
          </a:prstGeom>
          <a:noFill/>
          <a:ln w="9525">
            <a:noFill/>
            <a:miter lim="800000"/>
            <a:headEnd/>
            <a:tailEnd/>
          </a:ln>
          <a:effectLst/>
        </p:spPr>
      </p:pic>
      <p:sp>
        <p:nvSpPr>
          <p:cNvPr id="5" name="TextBox 4"/>
          <p:cNvSpPr txBox="1"/>
          <p:nvPr/>
        </p:nvSpPr>
        <p:spPr>
          <a:xfrm>
            <a:off x="7162800" y="6324600"/>
            <a:ext cx="1840953" cy="369332"/>
          </a:xfrm>
          <a:prstGeom prst="rect">
            <a:avLst/>
          </a:prstGeom>
          <a:noFill/>
        </p:spPr>
        <p:txBody>
          <a:bodyPr wrap="none" rtlCol="0">
            <a:spAutoFit/>
          </a:bodyPr>
          <a:lstStyle/>
          <a:p>
            <a:r>
              <a:rPr lang="en-US" dirty="0" smtClean="0"/>
              <a:t>Li, et al. PRE 2014</a:t>
            </a:r>
            <a:endParaRPr lang="en-US" dirty="0"/>
          </a:p>
        </p:txBody>
      </p:sp>
      <p:sp>
        <p:nvSpPr>
          <p:cNvPr id="6" name="TextBox 5"/>
          <p:cNvSpPr txBox="1"/>
          <p:nvPr/>
        </p:nvSpPr>
        <p:spPr>
          <a:xfrm>
            <a:off x="2262397" y="1840468"/>
            <a:ext cx="1547603" cy="369332"/>
          </a:xfrm>
          <a:prstGeom prst="rect">
            <a:avLst/>
          </a:prstGeom>
          <a:noFill/>
        </p:spPr>
        <p:txBody>
          <a:bodyPr wrap="none" rtlCol="0">
            <a:spAutoFit/>
          </a:bodyPr>
          <a:lstStyle/>
          <a:p>
            <a:r>
              <a:rPr lang="en-US" b="1" dirty="0" smtClean="0">
                <a:solidFill>
                  <a:srgbClr val="00B050"/>
                </a:solidFill>
              </a:rPr>
              <a:t>Electron sheet</a:t>
            </a:r>
            <a:endParaRPr lang="en-US" b="1" dirty="0">
              <a:solidFill>
                <a:srgbClr val="00B050"/>
              </a:solidFill>
            </a:endParaRPr>
          </a:p>
        </p:txBody>
      </p:sp>
      <p:sp>
        <p:nvSpPr>
          <p:cNvPr id="7" name="TextBox 6"/>
          <p:cNvSpPr txBox="1"/>
          <p:nvPr/>
        </p:nvSpPr>
        <p:spPr>
          <a:xfrm>
            <a:off x="2326326" y="3669268"/>
            <a:ext cx="1102674" cy="369332"/>
          </a:xfrm>
          <a:prstGeom prst="rect">
            <a:avLst/>
          </a:prstGeom>
          <a:noFill/>
        </p:spPr>
        <p:txBody>
          <a:bodyPr wrap="none" rtlCol="0">
            <a:spAutoFit/>
          </a:bodyPr>
          <a:lstStyle/>
          <a:p>
            <a:r>
              <a:rPr lang="en-US" b="1" dirty="0" smtClean="0">
                <a:solidFill>
                  <a:srgbClr val="FF0000"/>
                </a:solidFill>
              </a:rPr>
              <a:t>Radiation</a:t>
            </a:r>
            <a:endParaRPr lang="en-US" b="1" dirty="0">
              <a:solidFill>
                <a:srgbClr val="FF0000"/>
              </a:solidFill>
            </a:endParaRPr>
          </a:p>
        </p:txBody>
      </p:sp>
      <p:sp>
        <p:nvSpPr>
          <p:cNvPr id="8" name="矩形 7"/>
          <p:cNvSpPr/>
          <p:nvPr/>
        </p:nvSpPr>
        <p:spPr>
          <a:xfrm>
            <a:off x="6187966" y="1752600"/>
            <a:ext cx="3276600" cy="3970318"/>
          </a:xfrm>
          <a:prstGeom prst="rect">
            <a:avLst/>
          </a:prstGeom>
        </p:spPr>
        <p:txBody>
          <a:bodyPr wrap="square">
            <a:spAutoFit/>
          </a:bodyPr>
          <a:lstStyle/>
          <a:p>
            <a:r>
              <a:rPr lang="en-US" b="1" dirty="0" smtClean="0"/>
              <a:t>Plasma:</a:t>
            </a:r>
          </a:p>
          <a:p>
            <a:r>
              <a:rPr lang="en-US" b="1" dirty="0" smtClean="0"/>
              <a:t>n</a:t>
            </a:r>
            <a:r>
              <a:rPr lang="en-US" b="1" baseline="-25000" dirty="0" smtClean="0"/>
              <a:t>e</a:t>
            </a:r>
            <a:r>
              <a:rPr lang="en-US" b="1" dirty="0" smtClean="0"/>
              <a:t> ~ 7×10</a:t>
            </a:r>
            <a:r>
              <a:rPr lang="en-US" b="1" baseline="30000" dirty="0" smtClean="0"/>
              <a:t>19</a:t>
            </a:r>
            <a:r>
              <a:rPr lang="en-US" b="1" dirty="0" smtClean="0"/>
              <a:t> cm</a:t>
            </a:r>
            <a:r>
              <a:rPr lang="en-US" b="1" baseline="30000" dirty="0" smtClean="0"/>
              <a:t>-3</a:t>
            </a:r>
            <a:endParaRPr lang="en-US" b="1" dirty="0" smtClean="0"/>
          </a:p>
          <a:p>
            <a:endParaRPr lang="en-US" b="1" dirty="0" smtClean="0"/>
          </a:p>
          <a:p>
            <a:r>
              <a:rPr lang="en-US" b="1" dirty="0" smtClean="0"/>
              <a:t>Laser:  </a:t>
            </a:r>
          </a:p>
          <a:p>
            <a:r>
              <a:rPr lang="en-US" b="1" dirty="0" smtClean="0"/>
              <a:t>~ 7×10</a:t>
            </a:r>
            <a:r>
              <a:rPr lang="en-US" b="1" baseline="30000" dirty="0" smtClean="0"/>
              <a:t>19</a:t>
            </a:r>
            <a:r>
              <a:rPr lang="en-US" b="1" dirty="0" smtClean="0"/>
              <a:t> W/cm</a:t>
            </a:r>
            <a:r>
              <a:rPr lang="en-US" b="1" baseline="30000" dirty="0" smtClean="0"/>
              <a:t>2</a:t>
            </a:r>
            <a:r>
              <a:rPr lang="en-US" b="1" dirty="0" smtClean="0"/>
              <a:t>, </a:t>
            </a:r>
          </a:p>
          <a:p>
            <a:r>
              <a:rPr lang="en-US" b="1" dirty="0" smtClean="0"/>
              <a:t>w</a:t>
            </a:r>
            <a:r>
              <a:rPr lang="en-US" b="1" baseline="-25000" dirty="0" smtClean="0"/>
              <a:t>0</a:t>
            </a:r>
            <a:r>
              <a:rPr lang="en-US" b="1" dirty="0" smtClean="0"/>
              <a:t> ~15 µm, </a:t>
            </a:r>
          </a:p>
          <a:p>
            <a:r>
              <a:rPr lang="en-US" b="1" dirty="0" smtClean="0"/>
              <a:t>peak power ~300TW, </a:t>
            </a:r>
          </a:p>
          <a:p>
            <a:r>
              <a:rPr lang="en-US" b="1" dirty="0" smtClean="0"/>
              <a:t>energy ~5J</a:t>
            </a:r>
          </a:p>
          <a:p>
            <a:endParaRPr lang="en-US" b="1" dirty="0" smtClean="0"/>
          </a:p>
          <a:p>
            <a:r>
              <a:rPr lang="en-US" b="1" dirty="0" err="1" smtClean="0">
                <a:solidFill>
                  <a:srgbClr val="FF0000"/>
                </a:solidFill>
              </a:rPr>
              <a:t>Attosecond</a:t>
            </a:r>
            <a:r>
              <a:rPr lang="en-US" b="1" dirty="0" smtClean="0">
                <a:solidFill>
                  <a:srgbClr val="FF0000"/>
                </a:solidFill>
              </a:rPr>
              <a:t> pulse: </a:t>
            </a:r>
          </a:p>
          <a:p>
            <a:r>
              <a:rPr lang="en-US" b="1" dirty="0" smtClean="0">
                <a:solidFill>
                  <a:srgbClr val="FF0000"/>
                </a:solidFill>
              </a:rPr>
              <a:t> ~10mJ, </a:t>
            </a:r>
          </a:p>
          <a:p>
            <a:r>
              <a:rPr lang="en-US" b="1" dirty="0" smtClean="0">
                <a:solidFill>
                  <a:srgbClr val="FF0000"/>
                </a:solidFill>
              </a:rPr>
              <a:t> saturated at ~ 4×10</a:t>
            </a:r>
            <a:r>
              <a:rPr lang="en-US" b="1" baseline="30000" dirty="0" smtClean="0">
                <a:solidFill>
                  <a:srgbClr val="FF0000"/>
                </a:solidFill>
              </a:rPr>
              <a:t>19</a:t>
            </a:r>
            <a:r>
              <a:rPr lang="en-US" b="1" dirty="0" smtClean="0">
                <a:solidFill>
                  <a:srgbClr val="FF0000"/>
                </a:solidFill>
              </a:rPr>
              <a:t> W/cm</a:t>
            </a:r>
            <a:r>
              <a:rPr lang="en-US" b="1" baseline="30000" dirty="0" smtClean="0">
                <a:solidFill>
                  <a:srgbClr val="FF0000"/>
                </a:solidFill>
              </a:rPr>
              <a:t>2</a:t>
            </a:r>
            <a:r>
              <a:rPr lang="en-US" b="1" dirty="0" smtClean="0">
                <a:solidFill>
                  <a:srgbClr val="FF0000"/>
                </a:solidFill>
              </a:rPr>
              <a:t>, </a:t>
            </a:r>
          </a:p>
          <a:p>
            <a:r>
              <a:rPr lang="en-US" b="1" dirty="0" smtClean="0">
                <a:solidFill>
                  <a:srgbClr val="FF0000"/>
                </a:solidFill>
              </a:rPr>
              <a:t> &gt; 7×10</a:t>
            </a:r>
            <a:r>
              <a:rPr lang="en-US" b="1" baseline="30000" dirty="0" smtClean="0">
                <a:solidFill>
                  <a:srgbClr val="FF0000"/>
                </a:solidFill>
              </a:rPr>
              <a:t>20</a:t>
            </a:r>
            <a:r>
              <a:rPr lang="en-US" b="1" dirty="0" smtClean="0">
                <a:solidFill>
                  <a:srgbClr val="FF0000"/>
                </a:solidFill>
              </a:rPr>
              <a:t> W/cm</a:t>
            </a:r>
            <a:r>
              <a:rPr lang="en-US" b="1" baseline="30000" dirty="0" smtClean="0">
                <a:solidFill>
                  <a:srgbClr val="FF0000"/>
                </a:solidFill>
              </a:rPr>
              <a:t>2 </a:t>
            </a:r>
            <a:r>
              <a:rPr lang="en-US" b="1" dirty="0" smtClean="0">
                <a:solidFill>
                  <a:srgbClr val="FF0000"/>
                </a:solidFill>
              </a:rPr>
              <a:t> converging</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fig6.png"/>
          <p:cNvPicPr>
            <a:picLocks noChangeAspect="1"/>
          </p:cNvPicPr>
          <p:nvPr/>
        </p:nvPicPr>
        <p:blipFill>
          <a:blip r:embed="rId3"/>
          <a:stretch>
            <a:fillRect/>
          </a:stretch>
        </p:blipFill>
        <p:spPr>
          <a:xfrm>
            <a:off x="5486400" y="1143000"/>
            <a:ext cx="3163705" cy="5029200"/>
          </a:xfrm>
          <a:prstGeom prst="rect">
            <a:avLst/>
          </a:prstGeom>
        </p:spPr>
      </p:pic>
      <p:sp>
        <p:nvSpPr>
          <p:cNvPr id="2" name="标题 1"/>
          <p:cNvSpPr>
            <a:spLocks noGrp="1"/>
          </p:cNvSpPr>
          <p:nvPr>
            <p:ph type="title"/>
          </p:nvPr>
        </p:nvSpPr>
        <p:spPr/>
        <p:txBody>
          <a:bodyPr/>
          <a:lstStyle/>
          <a:p>
            <a:r>
              <a:rPr lang="en-US" dirty="0" smtClean="0"/>
              <a:t>Novel features</a:t>
            </a:r>
            <a:endParaRPr lang="en-US" dirty="0"/>
          </a:p>
        </p:txBody>
      </p:sp>
      <p:sp>
        <p:nvSpPr>
          <p:cNvPr id="3" name="内容占位符 2"/>
          <p:cNvSpPr>
            <a:spLocks noGrp="1"/>
          </p:cNvSpPr>
          <p:nvPr>
            <p:ph idx="1"/>
          </p:nvPr>
        </p:nvSpPr>
        <p:spPr>
          <a:xfrm>
            <a:off x="457200" y="1600200"/>
            <a:ext cx="5029200" cy="4525963"/>
          </a:xfrm>
        </p:spPr>
        <p:txBody>
          <a:bodyPr>
            <a:normAutofit/>
          </a:bodyPr>
          <a:lstStyle/>
          <a:p>
            <a:r>
              <a:rPr lang="en-US" sz="2400" b="1" dirty="0" smtClean="0">
                <a:solidFill>
                  <a:srgbClr val="FF0000"/>
                </a:solidFill>
              </a:rPr>
              <a:t>Coherent synchrotron radiation</a:t>
            </a:r>
          </a:p>
          <a:p>
            <a:r>
              <a:rPr lang="en-US" sz="2400" b="1" dirty="0" smtClean="0">
                <a:solidFill>
                  <a:srgbClr val="FF0000"/>
                </a:solidFill>
              </a:rPr>
              <a:t>Radiation field  </a:t>
            </a:r>
          </a:p>
          <a:p>
            <a:endParaRPr lang="en-US" sz="2400" b="1" dirty="0" smtClean="0">
              <a:solidFill>
                <a:srgbClr val="00B050"/>
              </a:solidFill>
            </a:endParaRPr>
          </a:p>
          <a:p>
            <a:r>
              <a:rPr lang="en-US" sz="2400" b="1" dirty="0" smtClean="0">
                <a:solidFill>
                  <a:srgbClr val="00B050"/>
                </a:solidFill>
              </a:rPr>
              <a:t>Single </a:t>
            </a:r>
            <a:r>
              <a:rPr lang="en-US" sz="2400" b="1" dirty="0" err="1" smtClean="0">
                <a:solidFill>
                  <a:srgbClr val="00B050"/>
                </a:solidFill>
              </a:rPr>
              <a:t>attosecond</a:t>
            </a:r>
            <a:r>
              <a:rPr lang="en-US" sz="2400" b="1" dirty="0" smtClean="0">
                <a:solidFill>
                  <a:srgbClr val="00B050"/>
                </a:solidFill>
              </a:rPr>
              <a:t> (~100as) pulse</a:t>
            </a:r>
            <a:r>
              <a:rPr lang="en-US" sz="2400" b="1" dirty="0" smtClean="0">
                <a:solidFill>
                  <a:srgbClr val="00B050"/>
                </a:solidFill>
              </a:rPr>
              <a:t>, no needs of filtering</a:t>
            </a:r>
          </a:p>
          <a:p>
            <a:r>
              <a:rPr lang="en-US" sz="2400" b="1" dirty="0" smtClean="0">
                <a:solidFill>
                  <a:srgbClr val="00B050"/>
                </a:solidFill>
              </a:rPr>
              <a:t>High energy (</a:t>
            </a:r>
            <a:r>
              <a:rPr lang="en-US" sz="2400" b="1" dirty="0" err="1" smtClean="0">
                <a:solidFill>
                  <a:srgbClr val="00B050"/>
                </a:solidFill>
              </a:rPr>
              <a:t>mJ</a:t>
            </a:r>
            <a:r>
              <a:rPr lang="en-US" sz="2400" b="1" dirty="0" smtClean="0">
                <a:solidFill>
                  <a:srgbClr val="00B050"/>
                </a:solidFill>
              </a:rPr>
              <a:t>-level), high conversion efficiency (&gt;10</a:t>
            </a:r>
            <a:r>
              <a:rPr lang="en-US" sz="2400" b="1" baseline="30000" dirty="0" smtClean="0">
                <a:solidFill>
                  <a:srgbClr val="00B050"/>
                </a:solidFill>
              </a:rPr>
              <a:t>-3</a:t>
            </a:r>
            <a:r>
              <a:rPr lang="en-US" sz="2400" b="1" dirty="0" smtClean="0">
                <a:solidFill>
                  <a:srgbClr val="00B050"/>
                </a:solidFill>
              </a:rPr>
              <a:t>)</a:t>
            </a:r>
          </a:p>
          <a:p>
            <a:r>
              <a:rPr lang="en-US" sz="2400" b="1" dirty="0" smtClean="0">
                <a:solidFill>
                  <a:srgbClr val="00B050"/>
                </a:solidFill>
              </a:rPr>
              <a:t>Quasi-1D regime; scale up to larger driver spots and higher laser powers</a:t>
            </a:r>
          </a:p>
          <a:p>
            <a:endParaRPr lang="en-US" sz="2400" b="1" dirty="0">
              <a:solidFill>
                <a:srgbClr val="00B050"/>
              </a:solidFill>
            </a:endParaRPr>
          </a:p>
        </p:txBody>
      </p:sp>
      <p:graphicFrame>
        <p:nvGraphicFramePr>
          <p:cNvPr id="5" name="对象 4"/>
          <p:cNvGraphicFramePr>
            <a:graphicFrameLocks noChangeAspect="1"/>
          </p:cNvGraphicFramePr>
          <p:nvPr/>
        </p:nvGraphicFramePr>
        <p:xfrm>
          <a:off x="2819400" y="2041634"/>
          <a:ext cx="2171700" cy="457200"/>
        </p:xfrm>
        <a:graphic>
          <a:graphicData uri="http://schemas.openxmlformats.org/presentationml/2006/ole">
            <p:oleObj spid="_x0000_s155650" name="Equation" r:id="rId4" imgW="1206360" imgH="2538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Looking at the bigger picture</a:t>
            </a:r>
            <a:endParaRPr lang="en-US" dirty="0"/>
          </a:p>
        </p:txBody>
      </p:sp>
      <p:sp>
        <p:nvSpPr>
          <p:cNvPr id="3" name="内容占位符 2"/>
          <p:cNvSpPr>
            <a:spLocks noGrp="1"/>
          </p:cNvSpPr>
          <p:nvPr>
            <p:ph idx="1"/>
          </p:nvPr>
        </p:nvSpPr>
        <p:spPr>
          <a:xfrm>
            <a:off x="5943600" y="1600200"/>
            <a:ext cx="2971800" cy="4525963"/>
          </a:xfrm>
        </p:spPr>
        <p:txBody>
          <a:bodyPr>
            <a:normAutofit/>
          </a:bodyPr>
          <a:lstStyle/>
          <a:p>
            <a:r>
              <a:rPr lang="en-US" b="1" dirty="0" smtClean="0">
                <a:solidFill>
                  <a:srgbClr val="FF0000"/>
                </a:solidFill>
              </a:rPr>
              <a:t>Relativistic generation  </a:t>
            </a:r>
            <a:r>
              <a:rPr lang="en-US" b="1" dirty="0" smtClean="0">
                <a:solidFill>
                  <a:srgbClr val="0000FF"/>
                </a:solidFill>
                <a:sym typeface="Wingdings" pitchFamily="2" charset="2"/>
              </a:rPr>
              <a:t>[compared with gas harmonics]</a:t>
            </a:r>
          </a:p>
          <a:p>
            <a:endParaRPr lang="en-US" b="1" dirty="0" smtClean="0">
              <a:solidFill>
                <a:srgbClr val="FF0000"/>
              </a:solidFill>
            </a:endParaRPr>
          </a:p>
          <a:p>
            <a:r>
              <a:rPr lang="en-US" b="1" dirty="0" smtClean="0">
                <a:solidFill>
                  <a:srgbClr val="FF0000"/>
                </a:solidFill>
              </a:rPr>
              <a:t>Gas targets </a:t>
            </a:r>
          </a:p>
          <a:p>
            <a:pPr>
              <a:buNone/>
            </a:pPr>
            <a:r>
              <a:rPr lang="en-US" b="1" dirty="0" smtClean="0">
                <a:solidFill>
                  <a:srgbClr val="FF0000"/>
                </a:solidFill>
              </a:rPr>
              <a:t>	</a:t>
            </a:r>
            <a:r>
              <a:rPr lang="en-US" b="1" dirty="0" smtClean="0">
                <a:solidFill>
                  <a:srgbClr val="00B050"/>
                </a:solidFill>
              </a:rPr>
              <a:t>(making use of the nature of plasma wave motions to compress into </a:t>
            </a:r>
            <a:r>
              <a:rPr lang="en-US" b="1" dirty="0" err="1" smtClean="0">
                <a:solidFill>
                  <a:srgbClr val="00B050"/>
                </a:solidFill>
              </a:rPr>
              <a:t>attoseconds</a:t>
            </a:r>
            <a:r>
              <a:rPr lang="en-US" b="1" dirty="0" smtClean="0">
                <a:solidFill>
                  <a:srgbClr val="00B050"/>
                </a:solidFill>
              </a:rPr>
              <a:t>) </a:t>
            </a:r>
            <a:r>
              <a:rPr lang="en-US" b="1" dirty="0" smtClean="0">
                <a:solidFill>
                  <a:srgbClr val="0000FF"/>
                </a:solidFill>
              </a:rPr>
              <a:t>[compared with </a:t>
            </a:r>
            <a:r>
              <a:rPr lang="en-US" b="1" dirty="0" err="1" smtClean="0">
                <a:solidFill>
                  <a:srgbClr val="0000FF"/>
                </a:solidFill>
              </a:rPr>
              <a:t>nanofoil</a:t>
            </a:r>
            <a:r>
              <a:rPr lang="en-US" b="1" dirty="0" smtClean="0">
                <a:solidFill>
                  <a:srgbClr val="0000FF"/>
                </a:solidFill>
              </a:rPr>
              <a:t>-based schemes which require harsh laser conditions]</a:t>
            </a:r>
            <a:endParaRPr lang="en-US" b="1" dirty="0">
              <a:solidFill>
                <a:srgbClr val="0000FF"/>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3625" y="1447800"/>
            <a:ext cx="5426175"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p:cNvSpPr txBox="1"/>
          <p:nvPr/>
        </p:nvSpPr>
        <p:spPr>
          <a:xfrm>
            <a:off x="6019800" y="6412468"/>
            <a:ext cx="3059556" cy="369332"/>
          </a:xfrm>
          <a:prstGeom prst="rect">
            <a:avLst/>
          </a:prstGeom>
          <a:noFill/>
        </p:spPr>
        <p:txBody>
          <a:bodyPr wrap="none" rtlCol="0">
            <a:spAutoFit/>
          </a:bodyPr>
          <a:lstStyle/>
          <a:p>
            <a:r>
              <a:rPr lang="en-US" dirty="0" err="1" smtClean="0"/>
              <a:t>Mourou</a:t>
            </a:r>
            <a:r>
              <a:rPr lang="en-US" dirty="0" smtClean="0"/>
              <a:t>, Tajima, Science, 2011</a:t>
            </a:r>
            <a:endParaRPr lang="en-US" dirty="0"/>
          </a:p>
        </p:txBody>
      </p:sp>
      <p:pic>
        <p:nvPicPr>
          <p:cNvPr id="180226" name="Picture 2"/>
          <p:cNvPicPr>
            <a:picLocks noChangeAspect="1" noChangeArrowheads="1"/>
          </p:cNvPicPr>
          <p:nvPr/>
        </p:nvPicPr>
        <p:blipFill>
          <a:blip r:embed="rId3"/>
          <a:srcRect/>
          <a:stretch>
            <a:fillRect/>
          </a:stretch>
        </p:blipFill>
        <p:spPr bwMode="auto">
          <a:xfrm>
            <a:off x="304800" y="1295400"/>
            <a:ext cx="2743200" cy="1012804"/>
          </a:xfrm>
          <a:prstGeom prst="rect">
            <a:avLst/>
          </a:prstGeom>
          <a:noFill/>
          <a:ln w="9525">
            <a:noFill/>
            <a:miter lim="800000"/>
            <a:headEnd/>
            <a:tailEnd/>
          </a:ln>
          <a:effectLst/>
        </p:spPr>
      </p:pic>
      <p:pic>
        <p:nvPicPr>
          <p:cNvPr id="180227" name="Picture 3"/>
          <p:cNvPicPr>
            <a:picLocks noChangeAspect="1" noChangeArrowheads="1"/>
          </p:cNvPicPr>
          <p:nvPr/>
        </p:nvPicPr>
        <p:blipFill>
          <a:blip r:embed="rId4"/>
          <a:srcRect/>
          <a:stretch>
            <a:fillRect/>
          </a:stretch>
        </p:blipFill>
        <p:spPr bwMode="auto">
          <a:xfrm>
            <a:off x="304800" y="2286000"/>
            <a:ext cx="2743200" cy="2168923"/>
          </a:xfrm>
          <a:prstGeom prst="rect">
            <a:avLst/>
          </a:prstGeom>
          <a:noFill/>
          <a:ln w="9525">
            <a:noFill/>
            <a:miter lim="800000"/>
            <a:headEnd/>
            <a:tailEnd/>
          </a:ln>
          <a:effectLst/>
        </p:spPr>
      </p:pic>
      <p:pic>
        <p:nvPicPr>
          <p:cNvPr id="180230" name="Picture 6"/>
          <p:cNvPicPr>
            <a:picLocks noChangeAspect="1" noChangeArrowheads="1"/>
          </p:cNvPicPr>
          <p:nvPr/>
        </p:nvPicPr>
        <p:blipFill>
          <a:blip r:embed="rId5"/>
          <a:srcRect/>
          <a:stretch>
            <a:fillRect/>
          </a:stretch>
        </p:blipFill>
        <p:spPr bwMode="auto">
          <a:xfrm>
            <a:off x="304800" y="4448176"/>
            <a:ext cx="2743200" cy="1596399"/>
          </a:xfrm>
          <a:prstGeom prst="rect">
            <a:avLst/>
          </a:prstGeom>
          <a:noFill/>
          <a:ln w="9525">
            <a:noFill/>
            <a:miter lim="800000"/>
            <a:headEnd/>
            <a:tailEnd/>
          </a:ln>
          <a:effectLst/>
        </p:spPr>
      </p:pic>
      <p:pic>
        <p:nvPicPr>
          <p:cNvPr id="180231" name="Picture 7"/>
          <p:cNvPicPr>
            <a:picLocks noChangeAspect="1" noChangeArrowheads="1"/>
          </p:cNvPicPr>
          <p:nvPr/>
        </p:nvPicPr>
        <p:blipFill>
          <a:blip r:embed="rId6"/>
          <a:srcRect/>
          <a:stretch>
            <a:fillRect/>
          </a:stretch>
        </p:blipFill>
        <p:spPr bwMode="auto">
          <a:xfrm>
            <a:off x="3200400" y="2590800"/>
            <a:ext cx="2743200" cy="1371600"/>
          </a:xfrm>
          <a:prstGeom prst="rect">
            <a:avLst/>
          </a:prstGeom>
          <a:noFill/>
          <a:ln w="9525">
            <a:noFill/>
            <a:miter lim="800000"/>
            <a:headEnd/>
            <a:tailEnd/>
          </a:ln>
          <a:effectLst/>
        </p:spPr>
      </p:pic>
      <p:pic>
        <p:nvPicPr>
          <p:cNvPr id="180232" name="Picture 8"/>
          <p:cNvPicPr>
            <a:picLocks noChangeAspect="1" noChangeArrowheads="1"/>
          </p:cNvPicPr>
          <p:nvPr/>
        </p:nvPicPr>
        <p:blipFill>
          <a:blip r:embed="rId7"/>
          <a:srcRect/>
          <a:stretch>
            <a:fillRect/>
          </a:stretch>
        </p:blipFill>
        <p:spPr bwMode="auto">
          <a:xfrm>
            <a:off x="3352800" y="3955837"/>
            <a:ext cx="2377440" cy="2797387"/>
          </a:xfrm>
          <a:prstGeom prst="rect">
            <a:avLst/>
          </a:prstGeom>
          <a:noFill/>
          <a:ln w="9525">
            <a:noFill/>
            <a:miter lim="800000"/>
            <a:headEnd/>
            <a:tailEnd/>
          </a:ln>
          <a:effectLst/>
        </p:spPr>
      </p:pic>
      <p:pic>
        <p:nvPicPr>
          <p:cNvPr id="180228" name="Picture 4"/>
          <p:cNvPicPr>
            <a:picLocks noChangeAspect="1" noChangeArrowheads="1"/>
          </p:cNvPicPr>
          <p:nvPr/>
        </p:nvPicPr>
        <p:blipFill>
          <a:blip r:embed="rId8"/>
          <a:srcRect/>
          <a:stretch>
            <a:fillRect/>
          </a:stretch>
        </p:blipFill>
        <p:spPr bwMode="auto">
          <a:xfrm>
            <a:off x="3267075" y="942975"/>
            <a:ext cx="2676525" cy="16478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80226"/>
                                        </p:tgtEl>
                                        <p:attrNameLst>
                                          <p:attrName>style.visibility</p:attrName>
                                        </p:attrNameLst>
                                      </p:cBhvr>
                                      <p:to>
                                        <p:strVal val="visible"/>
                                      </p:to>
                                    </p:set>
                                    <p:animEffect transition="in" filter="box(in)">
                                      <p:cBhvr>
                                        <p:cTn id="7" dur="500"/>
                                        <p:tgtEl>
                                          <p:spTgt spid="1802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80227"/>
                                        </p:tgtEl>
                                        <p:attrNameLst>
                                          <p:attrName>style.visibility</p:attrName>
                                        </p:attrNameLst>
                                      </p:cBhvr>
                                      <p:to>
                                        <p:strVal val="visible"/>
                                      </p:to>
                                    </p:set>
                                    <p:animEffect transition="in" filter="box(in)">
                                      <p:cBhvr>
                                        <p:cTn id="12" dur="500"/>
                                        <p:tgtEl>
                                          <p:spTgt spid="180227"/>
                                        </p:tgtEl>
                                      </p:cBhvr>
                                    </p:animEffect>
                                  </p:childTnLst>
                                </p:cTn>
                              </p:par>
                              <p:par>
                                <p:cTn id="13" presetID="4" presetClass="entr" presetSubtype="16" fill="hold" nodeType="withEffect">
                                  <p:stCondLst>
                                    <p:cond delay="0"/>
                                  </p:stCondLst>
                                  <p:childTnLst>
                                    <p:set>
                                      <p:cBhvr>
                                        <p:cTn id="14" dur="1" fill="hold">
                                          <p:stCondLst>
                                            <p:cond delay="0"/>
                                          </p:stCondLst>
                                        </p:cTn>
                                        <p:tgtEl>
                                          <p:spTgt spid="180230"/>
                                        </p:tgtEl>
                                        <p:attrNameLst>
                                          <p:attrName>style.visibility</p:attrName>
                                        </p:attrNameLst>
                                      </p:cBhvr>
                                      <p:to>
                                        <p:strVal val="visible"/>
                                      </p:to>
                                    </p:set>
                                    <p:animEffect transition="in" filter="box(in)">
                                      <p:cBhvr>
                                        <p:cTn id="15" dur="500"/>
                                        <p:tgtEl>
                                          <p:spTgt spid="180230"/>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80228"/>
                                        </p:tgtEl>
                                        <p:attrNameLst>
                                          <p:attrName>style.visibility</p:attrName>
                                        </p:attrNameLst>
                                      </p:cBhvr>
                                      <p:to>
                                        <p:strVal val="visible"/>
                                      </p:to>
                                    </p:set>
                                    <p:animEffect transition="in" filter="box(in)">
                                      <p:cBhvr>
                                        <p:cTn id="20" dur="500"/>
                                        <p:tgtEl>
                                          <p:spTgt spid="180228"/>
                                        </p:tgtEl>
                                      </p:cBhvr>
                                    </p:animEffect>
                                  </p:childTnLst>
                                </p:cTn>
                              </p:par>
                              <p:par>
                                <p:cTn id="21" presetID="4" presetClass="entr" presetSubtype="16" fill="hold" nodeType="withEffect">
                                  <p:stCondLst>
                                    <p:cond delay="0"/>
                                  </p:stCondLst>
                                  <p:childTnLst>
                                    <p:set>
                                      <p:cBhvr>
                                        <p:cTn id="22" dur="1" fill="hold">
                                          <p:stCondLst>
                                            <p:cond delay="0"/>
                                          </p:stCondLst>
                                        </p:cTn>
                                        <p:tgtEl>
                                          <p:spTgt spid="180231"/>
                                        </p:tgtEl>
                                        <p:attrNameLst>
                                          <p:attrName>style.visibility</p:attrName>
                                        </p:attrNameLst>
                                      </p:cBhvr>
                                      <p:to>
                                        <p:strVal val="visible"/>
                                      </p:to>
                                    </p:set>
                                    <p:animEffect transition="in" filter="box(in)">
                                      <p:cBhvr>
                                        <p:cTn id="23" dur="500"/>
                                        <p:tgtEl>
                                          <p:spTgt spid="18023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80232"/>
                                        </p:tgtEl>
                                        <p:attrNameLst>
                                          <p:attrName>style.visibility</p:attrName>
                                        </p:attrNameLst>
                                      </p:cBhvr>
                                      <p:to>
                                        <p:strVal val="visible"/>
                                      </p:to>
                                    </p:set>
                                    <p:animEffect transition="in" filter="box(in)">
                                      <p:cBhvr>
                                        <p:cTn id="28" dur="500"/>
                                        <p:tgtEl>
                                          <p:spTgt spid="18023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box(i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box(in)">
                                      <p:cBhvr>
                                        <p:cTn id="38" dur="500"/>
                                        <p:tgtEl>
                                          <p:spTgt spid="3">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box(in)">
                                      <p:cBhvr>
                                        <p:cTn id="4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Summary</a:t>
            </a:r>
            <a:endParaRPr lang="en-US" dirty="0"/>
          </a:p>
        </p:txBody>
      </p:sp>
      <p:sp>
        <p:nvSpPr>
          <p:cNvPr id="3" name="内容占位符 2"/>
          <p:cNvSpPr>
            <a:spLocks noGrp="1"/>
          </p:cNvSpPr>
          <p:nvPr>
            <p:ph idx="1"/>
          </p:nvPr>
        </p:nvSpPr>
        <p:spPr/>
        <p:txBody>
          <a:bodyPr>
            <a:normAutofit/>
          </a:bodyPr>
          <a:lstStyle/>
          <a:p>
            <a:r>
              <a:rPr lang="en-US" sz="2400" dirty="0" smtClean="0"/>
              <a:t>We have explored new possibilities of LWFA, namely the highly nonlinear quasi-1D regime along with controlled injection of dense electron sheets, which allow for bright </a:t>
            </a:r>
            <a:r>
              <a:rPr lang="en-US" sz="2400" dirty="0" err="1" smtClean="0"/>
              <a:t>attosecond</a:t>
            </a:r>
            <a:r>
              <a:rPr lang="en-US" sz="2400" dirty="0" smtClean="0"/>
              <a:t> bursts of coherent X-ray/XUV pulses;</a:t>
            </a:r>
          </a:p>
          <a:p>
            <a:endParaRPr lang="en-US" sz="2400" dirty="0" smtClean="0"/>
          </a:p>
          <a:p>
            <a:r>
              <a:rPr lang="en-US" sz="2400" dirty="0" smtClean="0"/>
              <a:t>The new path relies on relativistic generation using gas targets, allows for both high repetition rates and high intensity, whilst requiring affordable laser conditions as well as fitting well into higher powers which are coming up soon.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86272" y="2057400"/>
            <a:ext cx="7067128" cy="1535906"/>
          </a:xfrm>
        </p:spPr>
        <p:txBody>
          <a:bodyPr/>
          <a:lstStyle/>
          <a:p>
            <a:pPr algn="ctr"/>
            <a:r>
              <a:rPr lang="en-US" dirty="0" smtClean="0"/>
              <a:t>Thank you for your attention </a:t>
            </a:r>
            <a:br>
              <a:rPr lang="en-US" dirty="0" smtClean="0"/>
            </a:br>
            <a:r>
              <a:rPr lang="en-US" dirty="0" smtClean="0"/>
              <a:t>&amp; </a:t>
            </a:r>
            <a:br>
              <a:rPr lang="en-US" dirty="0" smtClean="0"/>
            </a:br>
            <a:r>
              <a:rPr lang="en-US" dirty="0" smtClean="0"/>
              <a:t>Questions/Comments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Acknowledgement</a:t>
            </a:r>
            <a:endParaRPr lang="en-US" dirty="0"/>
          </a:p>
        </p:txBody>
      </p:sp>
      <p:sp>
        <p:nvSpPr>
          <p:cNvPr id="3" name="内容占位符 2"/>
          <p:cNvSpPr>
            <a:spLocks noGrp="1"/>
          </p:cNvSpPr>
          <p:nvPr>
            <p:ph idx="1"/>
          </p:nvPr>
        </p:nvSpPr>
        <p:spPr>
          <a:xfrm>
            <a:off x="457200" y="1600200"/>
            <a:ext cx="8001000" cy="4525963"/>
          </a:xfrm>
        </p:spPr>
        <p:txBody>
          <a:bodyPr/>
          <a:lstStyle/>
          <a:p>
            <a:r>
              <a:rPr lang="en-US" sz="2400" b="1" dirty="0" smtClean="0"/>
              <a:t>Z. M. </a:t>
            </a:r>
            <a:r>
              <a:rPr lang="en-US" sz="2400" b="1" dirty="0" err="1" smtClean="0"/>
              <a:t>Sheng</a:t>
            </a:r>
            <a:r>
              <a:rPr lang="en-US" dirty="0" smtClean="0"/>
              <a:t>: </a:t>
            </a:r>
            <a:r>
              <a:rPr lang="en-US" dirty="0" err="1" smtClean="0"/>
              <a:t>Strathclyde</a:t>
            </a:r>
            <a:r>
              <a:rPr lang="en-US" dirty="0" smtClean="0"/>
              <a:t> Univ. &amp; </a:t>
            </a:r>
            <a:r>
              <a:rPr lang="en-US" dirty="0" smtClean="0"/>
              <a:t>SJTU </a:t>
            </a:r>
          </a:p>
          <a:p>
            <a:r>
              <a:rPr lang="en-US" sz="2400" b="1" dirty="0" smtClean="0"/>
              <a:t>M</a:t>
            </a:r>
            <a:r>
              <a:rPr lang="en-US" sz="2400" b="1" dirty="0" smtClean="0"/>
              <a:t>. Chen</a:t>
            </a:r>
            <a:r>
              <a:rPr lang="en-US" dirty="0" smtClean="0"/>
              <a:t>: SJTU (Shanghai Jiao Tong Univ.), </a:t>
            </a:r>
            <a:r>
              <a:rPr lang="en-US" sz="2400" b="1" dirty="0" smtClean="0"/>
              <a:t>J. Meyer-</a:t>
            </a:r>
            <a:r>
              <a:rPr lang="en-US" sz="2400" b="1" dirty="0" err="1" smtClean="0"/>
              <a:t>ter</a:t>
            </a:r>
            <a:r>
              <a:rPr lang="en-US" sz="2400" b="1" dirty="0" smtClean="0"/>
              <a:t>-</a:t>
            </a:r>
            <a:r>
              <a:rPr lang="en-US" sz="2400" b="1" dirty="0" err="1" smtClean="0"/>
              <a:t>Vehn</a:t>
            </a:r>
            <a:r>
              <a:rPr lang="en-US" dirty="0" smtClean="0"/>
              <a:t>: MPQ, </a:t>
            </a:r>
            <a:r>
              <a:rPr lang="en-US" sz="2400" b="1" dirty="0" smtClean="0"/>
              <a:t>H.-C. Wu</a:t>
            </a:r>
            <a:r>
              <a:rPr lang="en-US" dirty="0" smtClean="0"/>
              <a:t>: Zhejiang Univ., </a:t>
            </a:r>
            <a:r>
              <a:rPr lang="en-US" sz="2400" b="1" dirty="0" smtClean="0"/>
              <a:t>W. B. Mori</a:t>
            </a:r>
            <a:r>
              <a:rPr lang="en-US" dirty="0" smtClean="0"/>
              <a:t>: UCLA, </a:t>
            </a:r>
            <a:r>
              <a:rPr lang="en-US" sz="2400" b="1" dirty="0" smtClean="0"/>
              <a:t>W. Lu</a:t>
            </a:r>
            <a:r>
              <a:rPr lang="en-US" dirty="0" smtClean="0"/>
              <a:t>: </a:t>
            </a:r>
            <a:r>
              <a:rPr lang="en-US" dirty="0" err="1" smtClean="0"/>
              <a:t>Tsinghua</a:t>
            </a:r>
            <a:r>
              <a:rPr lang="en-US" dirty="0" smtClean="0"/>
              <a:t> Univ</a:t>
            </a:r>
            <a:r>
              <a:rPr lang="en-US" dirty="0" smtClean="0"/>
              <a:t>.</a:t>
            </a:r>
          </a:p>
          <a:p>
            <a:endParaRPr lang="en-US" dirty="0" smtClean="0"/>
          </a:p>
          <a:p>
            <a:r>
              <a:rPr lang="en-US" sz="2400" b="1" dirty="0" smtClean="0"/>
              <a:t>Y. Liu, J.-L. Liu, M. </a:t>
            </a:r>
            <a:r>
              <a:rPr lang="en-US" sz="2400" b="1" dirty="0" err="1" smtClean="0"/>
              <a:t>Zeng</a:t>
            </a:r>
            <a:r>
              <a:rPr lang="en-US" sz="2400" b="1" dirty="0" smtClean="0"/>
              <a:t> </a:t>
            </a:r>
            <a:r>
              <a:rPr lang="en-US" dirty="0" smtClean="0"/>
              <a:t>et al.  SJTU, </a:t>
            </a:r>
            <a:r>
              <a:rPr lang="en-US" sz="2400" b="1" dirty="0" smtClean="0"/>
              <a:t>M. </a:t>
            </a:r>
            <a:r>
              <a:rPr lang="en-US" sz="2400" b="1" dirty="0" err="1" smtClean="0"/>
              <a:t>Weikum</a:t>
            </a:r>
            <a:r>
              <a:rPr lang="en-US" sz="2400" b="1" dirty="0" smtClean="0"/>
              <a:t>:</a:t>
            </a:r>
            <a:r>
              <a:rPr lang="en-US" dirty="0" smtClean="0"/>
              <a:t> </a:t>
            </a:r>
            <a:r>
              <a:rPr lang="en-US" dirty="0" err="1" smtClean="0"/>
              <a:t>Strathclyde</a:t>
            </a:r>
            <a:r>
              <a:rPr lang="en-US" sz="2400" dirty="0" smtClean="0">
                <a:solidFill>
                  <a:srgbClr val="0000FF"/>
                </a:solidFill>
              </a:rPr>
              <a:t>.</a:t>
            </a:r>
            <a:endParaRPr lang="en-US" sz="2400" dirty="0" smtClean="0">
              <a:solidFill>
                <a:srgbClr val="0000FF"/>
              </a:solidFill>
            </a:endParaRPr>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4" name="内容占位符 3" descr="OSIRIS_VISXD_logo.jpg"/>
          <p:cNvPicPr>
            <a:picLocks noGrp="1" noChangeAspect="1"/>
          </p:cNvPicPr>
          <p:nvPr>
            <p:ph idx="1"/>
          </p:nvPr>
        </p:nvPicPr>
        <p:blipFill>
          <a:blip r:embed="rId2"/>
          <a:stretch>
            <a:fillRect/>
          </a:stretch>
        </p:blipFill>
        <p:spPr>
          <a:xfrm>
            <a:off x="0" y="0"/>
            <a:ext cx="914997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Outline</a:t>
            </a:r>
            <a:endParaRPr lang="en-US" dirty="0"/>
          </a:p>
        </p:txBody>
      </p:sp>
      <p:sp>
        <p:nvSpPr>
          <p:cNvPr id="3" name="内容占位符 2"/>
          <p:cNvSpPr>
            <a:spLocks noGrp="1"/>
          </p:cNvSpPr>
          <p:nvPr>
            <p:ph idx="1"/>
          </p:nvPr>
        </p:nvSpPr>
        <p:spPr/>
        <p:txBody>
          <a:bodyPr>
            <a:normAutofit/>
          </a:bodyPr>
          <a:lstStyle/>
          <a:p>
            <a:r>
              <a:rPr lang="en-US" sz="2400" dirty="0" smtClean="0"/>
              <a:t>The flying </a:t>
            </a:r>
            <a:r>
              <a:rPr lang="en-US" sz="2400" dirty="0" smtClean="0"/>
              <a:t>mirror model </a:t>
            </a:r>
            <a:r>
              <a:rPr lang="en-US" sz="2400" dirty="0" smtClean="0"/>
              <a:t>based on plasma wave motion</a:t>
            </a:r>
          </a:p>
          <a:p>
            <a:r>
              <a:rPr lang="en-US" sz="2400" b="1" dirty="0" err="1" smtClean="0"/>
              <a:t>Attosecond</a:t>
            </a:r>
            <a:r>
              <a:rPr lang="en-US" sz="2400" b="1" dirty="0" smtClean="0"/>
              <a:t> </a:t>
            </a:r>
            <a:r>
              <a:rPr lang="en-US" sz="2400" dirty="0" smtClean="0"/>
              <a:t>(10</a:t>
            </a:r>
            <a:r>
              <a:rPr lang="en-US" sz="2400" baseline="30000" dirty="0" smtClean="0"/>
              <a:t>-18</a:t>
            </a:r>
            <a:r>
              <a:rPr lang="en-US" sz="2400" dirty="0" smtClean="0"/>
              <a:t>s) </a:t>
            </a:r>
            <a:r>
              <a:rPr lang="en-US" sz="2400" b="1" dirty="0" smtClean="0"/>
              <a:t>sheets in </a:t>
            </a:r>
            <a:r>
              <a:rPr lang="en-US" sz="2400" b="1" dirty="0" err="1" smtClean="0"/>
              <a:t>wakefield</a:t>
            </a:r>
            <a:r>
              <a:rPr lang="en-US" sz="2400" b="1" dirty="0" smtClean="0"/>
              <a:t> </a:t>
            </a:r>
            <a:r>
              <a:rPr lang="en-US" sz="2400" b="1" dirty="0" err="1" smtClean="0"/>
              <a:t>accelertion</a:t>
            </a:r>
            <a:endParaRPr lang="en-US" sz="2400" dirty="0" smtClean="0"/>
          </a:p>
          <a:p>
            <a:r>
              <a:rPr lang="en-US" sz="2400" b="1" dirty="0" smtClean="0"/>
              <a:t>Coherent Thomson backscattering </a:t>
            </a:r>
            <a:r>
              <a:rPr lang="en-US" sz="2400" dirty="0" smtClean="0"/>
              <a:t>(</a:t>
            </a:r>
            <a:r>
              <a:rPr lang="en-US" sz="2400" dirty="0" err="1" smtClean="0"/>
              <a:t>KeV</a:t>
            </a:r>
            <a:r>
              <a:rPr lang="en-US" sz="2400" dirty="0" smtClean="0"/>
              <a:t> photon energy)</a:t>
            </a:r>
          </a:p>
          <a:p>
            <a:r>
              <a:rPr lang="en-US" sz="2400" b="1" dirty="0" smtClean="0"/>
              <a:t>High-energy </a:t>
            </a:r>
            <a:r>
              <a:rPr lang="en-US" sz="2400" dirty="0" smtClean="0"/>
              <a:t>(~10mJ), </a:t>
            </a:r>
            <a:r>
              <a:rPr lang="en-US" sz="2400" b="1" dirty="0" smtClean="0"/>
              <a:t>single </a:t>
            </a:r>
            <a:r>
              <a:rPr lang="en-US" sz="2400" b="1" dirty="0" err="1" smtClean="0"/>
              <a:t>attosecond</a:t>
            </a:r>
            <a:r>
              <a:rPr lang="en-US" sz="2400" b="1" dirty="0" smtClean="0"/>
              <a:t> </a:t>
            </a:r>
            <a:r>
              <a:rPr lang="en-US" sz="2400" dirty="0" smtClean="0"/>
              <a:t>(~100as) </a:t>
            </a:r>
            <a:r>
              <a:rPr lang="en-US" sz="2400" b="1" dirty="0" smtClean="0"/>
              <a:t>pulses</a:t>
            </a:r>
          </a:p>
          <a:p>
            <a:r>
              <a:rPr lang="en-US" sz="2400" dirty="0" smtClean="0"/>
              <a:t>Significance/applications</a:t>
            </a:r>
            <a:endParaRPr lang="en-US" sz="2400" dirty="0" smtClean="0"/>
          </a:p>
          <a:p>
            <a:r>
              <a:rPr lang="en-US" sz="2400" dirty="0" smtClean="0"/>
              <a:t>Summary</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1"/>
          <p:cNvPicPr>
            <a:picLocks noChangeAspect="1" noChangeArrowheads="1"/>
          </p:cNvPicPr>
          <p:nvPr/>
        </p:nvPicPr>
        <p:blipFill>
          <a:blip r:embed="rId2"/>
          <a:srcRect/>
          <a:stretch>
            <a:fillRect/>
          </a:stretch>
        </p:blipFill>
        <p:spPr bwMode="auto">
          <a:xfrm>
            <a:off x="656898" y="3505200"/>
            <a:ext cx="5010150" cy="2886075"/>
          </a:xfrm>
          <a:prstGeom prst="rect">
            <a:avLst/>
          </a:prstGeom>
          <a:noFill/>
          <a:ln w="9525">
            <a:noFill/>
            <a:miter lim="800000"/>
            <a:headEnd/>
            <a:tailEnd/>
          </a:ln>
          <a:effectLst/>
        </p:spPr>
      </p:pic>
      <p:sp>
        <p:nvSpPr>
          <p:cNvPr id="2" name="标题 1"/>
          <p:cNvSpPr>
            <a:spLocks noGrp="1"/>
          </p:cNvSpPr>
          <p:nvPr>
            <p:ph type="title"/>
          </p:nvPr>
        </p:nvSpPr>
        <p:spPr/>
        <p:txBody>
          <a:bodyPr/>
          <a:lstStyle/>
          <a:p>
            <a:r>
              <a:rPr lang="en-US" dirty="0" smtClean="0"/>
              <a:t>Breaking plasma waves as flying mirrors </a:t>
            </a:r>
            <a:endParaRPr lang="en-US" dirty="0"/>
          </a:p>
        </p:txBody>
      </p:sp>
      <p:sp>
        <p:nvSpPr>
          <p:cNvPr id="3" name="内容占位符 2"/>
          <p:cNvSpPr>
            <a:spLocks noGrp="1"/>
          </p:cNvSpPr>
          <p:nvPr>
            <p:ph idx="1"/>
          </p:nvPr>
        </p:nvSpPr>
        <p:spPr>
          <a:xfrm>
            <a:off x="457200" y="1265237"/>
            <a:ext cx="8229600" cy="4525963"/>
          </a:xfrm>
        </p:spPr>
        <p:txBody>
          <a:bodyPr>
            <a:normAutofit/>
          </a:bodyPr>
          <a:lstStyle/>
          <a:p>
            <a:r>
              <a:rPr lang="en-US" dirty="0" smtClean="0"/>
              <a:t>Plasma waves excited in </a:t>
            </a:r>
            <a:r>
              <a:rPr lang="en-US" dirty="0" err="1" smtClean="0"/>
              <a:t>underdense</a:t>
            </a:r>
            <a:r>
              <a:rPr lang="en-US" dirty="0" smtClean="0"/>
              <a:t> plasmas have been responsible </a:t>
            </a:r>
            <a:r>
              <a:rPr lang="en-US" dirty="0" smtClean="0"/>
              <a:t>for a wide range of </a:t>
            </a:r>
            <a:r>
              <a:rPr lang="en-US" dirty="0" smtClean="0"/>
              <a:t>phenomena </a:t>
            </a:r>
            <a:r>
              <a:rPr lang="en-US" dirty="0" smtClean="0"/>
              <a:t>(compact particle </a:t>
            </a:r>
            <a:r>
              <a:rPr lang="en-US" dirty="0" smtClean="0"/>
              <a:t>acceleration, novel radiation generation, etc), </a:t>
            </a:r>
            <a:r>
              <a:rPr lang="en-US" b="1" dirty="0" smtClean="0">
                <a:solidFill>
                  <a:srgbClr val="00B050"/>
                </a:solidFill>
              </a:rPr>
              <a:t>mostly in debt to acceleration</a:t>
            </a:r>
          </a:p>
          <a:p>
            <a:r>
              <a:rPr lang="en-US" dirty="0" smtClean="0"/>
              <a:t>Large plasma density waves created by </a:t>
            </a:r>
            <a:r>
              <a:rPr lang="en-US" dirty="0" err="1" smtClean="0"/>
              <a:t>ultrashort</a:t>
            </a:r>
            <a:r>
              <a:rPr lang="en-US" dirty="0" smtClean="0"/>
              <a:t> intense laser pulse have the ability to </a:t>
            </a:r>
            <a:r>
              <a:rPr lang="en-US" b="1" dirty="0" smtClean="0">
                <a:solidFill>
                  <a:srgbClr val="0000FF"/>
                </a:solidFill>
              </a:rPr>
              <a:t>compress plasma electrons into dense </a:t>
            </a:r>
            <a:r>
              <a:rPr lang="en-US" b="1" dirty="0" err="1" smtClean="0">
                <a:solidFill>
                  <a:srgbClr val="0000FF"/>
                </a:solidFill>
              </a:rPr>
              <a:t>ultrashort</a:t>
            </a:r>
            <a:r>
              <a:rPr lang="en-US" b="1" dirty="0" smtClean="0">
                <a:solidFill>
                  <a:srgbClr val="0000FF"/>
                </a:solidFill>
              </a:rPr>
              <a:t> bunches surfing at relativistic speeds, which may serve as flying mirrors</a:t>
            </a:r>
            <a:r>
              <a:rPr lang="en-US" dirty="0" smtClean="0">
                <a:solidFill>
                  <a:srgbClr val="0000FF"/>
                </a:solidFill>
              </a:rPr>
              <a:t>.</a:t>
            </a:r>
            <a:endParaRPr lang="en-US" dirty="0">
              <a:solidFill>
                <a:srgbClr val="0000FF"/>
              </a:solidFill>
            </a:endParaRPr>
          </a:p>
        </p:txBody>
      </p:sp>
      <p:sp>
        <p:nvSpPr>
          <p:cNvPr id="4" name="TextBox 3"/>
          <p:cNvSpPr txBox="1"/>
          <p:nvPr/>
        </p:nvSpPr>
        <p:spPr>
          <a:xfrm>
            <a:off x="5638800" y="6336268"/>
            <a:ext cx="3376502" cy="369332"/>
          </a:xfrm>
          <a:prstGeom prst="rect">
            <a:avLst/>
          </a:prstGeom>
          <a:noFill/>
        </p:spPr>
        <p:txBody>
          <a:bodyPr wrap="none" rtlCol="0">
            <a:spAutoFit/>
          </a:bodyPr>
          <a:lstStyle/>
          <a:p>
            <a:r>
              <a:rPr lang="en-US" dirty="0" err="1" smtClean="0"/>
              <a:t>Bulanov</a:t>
            </a:r>
            <a:r>
              <a:rPr lang="en-US" dirty="0" smtClean="0"/>
              <a:t>, et al. KSF 1991, PRL 2003</a:t>
            </a:r>
          </a:p>
        </p:txBody>
      </p:sp>
      <p:sp>
        <p:nvSpPr>
          <p:cNvPr id="6" name="TextBox 5"/>
          <p:cNvSpPr txBox="1"/>
          <p:nvPr/>
        </p:nvSpPr>
        <p:spPr>
          <a:xfrm>
            <a:off x="5712370" y="3916006"/>
            <a:ext cx="3377912" cy="1846659"/>
          </a:xfrm>
          <a:prstGeom prst="rect">
            <a:avLst/>
          </a:prstGeom>
          <a:noFill/>
        </p:spPr>
        <p:txBody>
          <a:bodyPr wrap="none" rtlCol="0">
            <a:spAutoFit/>
          </a:bodyPr>
          <a:lstStyle/>
          <a:p>
            <a:r>
              <a:rPr lang="en-US" sz="2400" b="1" i="1" dirty="0" smtClean="0">
                <a:solidFill>
                  <a:srgbClr val="00B0F0"/>
                </a:solidFill>
              </a:rPr>
              <a:t>Towards Schwinger limit:</a:t>
            </a:r>
          </a:p>
          <a:p>
            <a:r>
              <a:rPr lang="en-US" b="1" dirty="0" smtClean="0">
                <a:solidFill>
                  <a:srgbClr val="00B0F0"/>
                </a:solidFill>
              </a:rPr>
              <a:t>n</a:t>
            </a:r>
            <a:r>
              <a:rPr lang="en-US" b="1" baseline="-25000" dirty="0" smtClean="0">
                <a:solidFill>
                  <a:srgbClr val="00B0F0"/>
                </a:solidFill>
              </a:rPr>
              <a:t>e</a:t>
            </a:r>
            <a:r>
              <a:rPr lang="en-US" b="1" dirty="0" smtClean="0">
                <a:solidFill>
                  <a:srgbClr val="00B0F0"/>
                </a:solidFill>
              </a:rPr>
              <a:t> ~ 10</a:t>
            </a:r>
            <a:r>
              <a:rPr lang="en-US" b="1" baseline="30000" dirty="0" smtClean="0">
                <a:solidFill>
                  <a:srgbClr val="00B0F0"/>
                </a:solidFill>
              </a:rPr>
              <a:t>17</a:t>
            </a:r>
            <a:r>
              <a:rPr lang="en-US" b="1" dirty="0" smtClean="0">
                <a:solidFill>
                  <a:srgbClr val="00B0F0"/>
                </a:solidFill>
              </a:rPr>
              <a:t> cm</a:t>
            </a:r>
            <a:r>
              <a:rPr lang="en-US" b="1" baseline="30000" dirty="0" smtClean="0">
                <a:solidFill>
                  <a:srgbClr val="00B0F0"/>
                </a:solidFill>
              </a:rPr>
              <a:t>-3</a:t>
            </a:r>
          </a:p>
          <a:p>
            <a:r>
              <a:rPr lang="en-US" b="1" dirty="0" smtClean="0">
                <a:solidFill>
                  <a:srgbClr val="00B0F0"/>
                </a:solidFill>
              </a:rPr>
              <a:t> </a:t>
            </a:r>
            <a:r>
              <a:rPr lang="en-US" b="1" dirty="0" err="1" smtClean="0">
                <a:solidFill>
                  <a:srgbClr val="00B0F0"/>
                </a:solidFill>
              </a:rPr>
              <a:t>ɣ</a:t>
            </a:r>
            <a:r>
              <a:rPr lang="en-US" b="1" baseline="-25000" dirty="0" err="1" smtClean="0">
                <a:solidFill>
                  <a:srgbClr val="00B0F0"/>
                </a:solidFill>
              </a:rPr>
              <a:t>ph</a:t>
            </a:r>
            <a:r>
              <a:rPr lang="en-US" b="1" dirty="0" smtClean="0">
                <a:solidFill>
                  <a:srgbClr val="00B0F0"/>
                </a:solidFill>
              </a:rPr>
              <a:t>~ 100</a:t>
            </a:r>
          </a:p>
          <a:p>
            <a:r>
              <a:rPr lang="en-US" b="1" dirty="0" smtClean="0">
                <a:solidFill>
                  <a:srgbClr val="00B0F0"/>
                </a:solidFill>
              </a:rPr>
              <a:t>Driver diameter ~ 800 µm</a:t>
            </a:r>
          </a:p>
          <a:p>
            <a:r>
              <a:rPr lang="en-US" b="1" dirty="0" smtClean="0">
                <a:solidFill>
                  <a:srgbClr val="00B0F0"/>
                </a:solidFill>
              </a:rPr>
              <a:t>Probe laser ~ 10</a:t>
            </a:r>
            <a:r>
              <a:rPr lang="en-US" b="1" baseline="30000" dirty="0" smtClean="0">
                <a:solidFill>
                  <a:srgbClr val="00B0F0"/>
                </a:solidFill>
              </a:rPr>
              <a:t>17</a:t>
            </a:r>
            <a:r>
              <a:rPr lang="en-US" b="1" dirty="0" smtClean="0">
                <a:solidFill>
                  <a:srgbClr val="00B0F0"/>
                </a:solidFill>
              </a:rPr>
              <a:t> W/cm</a:t>
            </a:r>
            <a:r>
              <a:rPr lang="en-US" b="1" baseline="30000" dirty="0" smtClean="0">
                <a:solidFill>
                  <a:srgbClr val="00B0F0"/>
                </a:solidFill>
              </a:rPr>
              <a:t>2</a:t>
            </a:r>
          </a:p>
          <a:p>
            <a:r>
              <a:rPr lang="en-US" b="1" dirty="0" smtClean="0">
                <a:solidFill>
                  <a:srgbClr val="00B0F0"/>
                </a:solidFill>
              </a:rPr>
              <a:t>Focused X-rays ~ 1.3×10</a:t>
            </a:r>
            <a:r>
              <a:rPr lang="en-US" b="1" baseline="30000" dirty="0" smtClean="0">
                <a:solidFill>
                  <a:srgbClr val="00B0F0"/>
                </a:solidFill>
              </a:rPr>
              <a:t>29</a:t>
            </a:r>
            <a:r>
              <a:rPr lang="en-US" b="1" dirty="0" smtClean="0">
                <a:solidFill>
                  <a:srgbClr val="00B0F0"/>
                </a:solidFill>
              </a:rPr>
              <a:t> W/cm</a:t>
            </a:r>
            <a:r>
              <a:rPr lang="en-US" b="1" baseline="30000" dirty="0" smtClean="0">
                <a:solidFill>
                  <a:srgbClr val="00B0F0"/>
                </a:solidFill>
              </a:rPr>
              <a:t>2</a:t>
            </a:r>
          </a:p>
        </p:txBody>
      </p:sp>
      <p:sp>
        <p:nvSpPr>
          <p:cNvPr id="7" name="TextBox 6"/>
          <p:cNvSpPr txBox="1"/>
          <p:nvPr/>
        </p:nvSpPr>
        <p:spPr>
          <a:xfrm>
            <a:off x="3276600" y="3505200"/>
            <a:ext cx="2011128" cy="830997"/>
          </a:xfrm>
          <a:prstGeom prst="rect">
            <a:avLst/>
          </a:prstGeom>
          <a:noFill/>
        </p:spPr>
        <p:txBody>
          <a:bodyPr wrap="none" rtlCol="0">
            <a:spAutoFit/>
          </a:bodyPr>
          <a:lstStyle/>
          <a:p>
            <a:r>
              <a:rPr lang="en-US" sz="2400" b="1" dirty="0" err="1" smtClean="0">
                <a:solidFill>
                  <a:srgbClr val="FF0000"/>
                </a:solidFill>
              </a:rPr>
              <a:t>Wavebreaking</a:t>
            </a:r>
            <a:endParaRPr lang="en-US" sz="2400" b="1" dirty="0" smtClean="0">
              <a:solidFill>
                <a:srgbClr val="FF0000"/>
              </a:solidFill>
            </a:endParaRPr>
          </a:p>
          <a:p>
            <a:r>
              <a:rPr lang="en-US" sz="2400" b="1" dirty="0" smtClean="0">
                <a:solidFill>
                  <a:srgbClr val="FF0000"/>
                </a:solidFill>
              </a:rPr>
              <a:t>Quasi-1D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Experimental campaigns</a:t>
            </a:r>
            <a:endParaRPr lang="en-US" dirty="0"/>
          </a:p>
        </p:txBody>
      </p:sp>
      <p:sp>
        <p:nvSpPr>
          <p:cNvPr id="3" name="内容占位符 2"/>
          <p:cNvSpPr>
            <a:spLocks noGrp="1"/>
          </p:cNvSpPr>
          <p:nvPr>
            <p:ph idx="1"/>
          </p:nvPr>
        </p:nvSpPr>
        <p:spPr>
          <a:xfrm>
            <a:off x="457200" y="1676400"/>
            <a:ext cx="3505200" cy="3657600"/>
          </a:xfrm>
        </p:spPr>
        <p:txBody>
          <a:bodyPr>
            <a:normAutofit/>
          </a:bodyPr>
          <a:lstStyle/>
          <a:p>
            <a:pPr>
              <a:buNone/>
            </a:pPr>
            <a:r>
              <a:rPr lang="en-US" sz="2400" b="1" dirty="0" smtClean="0">
                <a:solidFill>
                  <a:srgbClr val="0000FF"/>
                </a:solidFill>
              </a:rPr>
              <a:t>Major features:</a:t>
            </a:r>
          </a:p>
          <a:p>
            <a:pPr>
              <a:buNone/>
            </a:pPr>
            <a:r>
              <a:rPr lang="en-US" b="1" dirty="0" smtClean="0">
                <a:solidFill>
                  <a:srgbClr val="0000FF"/>
                </a:solidFill>
              </a:rPr>
              <a:t>- Monitoring collision at </a:t>
            </a:r>
            <a:r>
              <a:rPr lang="en-US" b="1" dirty="0" err="1" smtClean="0">
                <a:solidFill>
                  <a:srgbClr val="0000FF"/>
                </a:solidFill>
              </a:rPr>
              <a:t>fs</a:t>
            </a:r>
            <a:r>
              <a:rPr lang="en-US" b="1" dirty="0" smtClean="0">
                <a:solidFill>
                  <a:srgbClr val="0000FF"/>
                </a:solidFill>
              </a:rPr>
              <a:t> timescale</a:t>
            </a:r>
          </a:p>
          <a:p>
            <a:pPr>
              <a:buNone/>
            </a:pPr>
            <a:r>
              <a:rPr lang="en-US" b="1" dirty="0" smtClean="0">
                <a:solidFill>
                  <a:srgbClr val="0000FF"/>
                </a:solidFill>
              </a:rPr>
              <a:t>- Driver: ~  10</a:t>
            </a:r>
            <a:r>
              <a:rPr lang="en-US" b="1" baseline="30000" dirty="0" smtClean="0">
                <a:solidFill>
                  <a:srgbClr val="0000FF"/>
                </a:solidFill>
              </a:rPr>
              <a:t>18</a:t>
            </a:r>
            <a:r>
              <a:rPr lang="en-US" b="1" dirty="0" smtClean="0">
                <a:solidFill>
                  <a:srgbClr val="0000FF"/>
                </a:solidFill>
              </a:rPr>
              <a:t> W/cm</a:t>
            </a:r>
            <a:r>
              <a:rPr lang="en-US" b="1" baseline="30000" dirty="0" smtClean="0">
                <a:solidFill>
                  <a:srgbClr val="0000FF"/>
                </a:solidFill>
              </a:rPr>
              <a:t>2</a:t>
            </a:r>
            <a:endParaRPr lang="en-US" b="1" dirty="0" smtClean="0">
              <a:solidFill>
                <a:srgbClr val="0000FF"/>
              </a:solidFill>
            </a:endParaRPr>
          </a:p>
          <a:p>
            <a:pPr>
              <a:buNone/>
            </a:pPr>
            <a:r>
              <a:rPr lang="en-US" b="1" dirty="0" smtClean="0">
                <a:solidFill>
                  <a:srgbClr val="0000FF"/>
                </a:solidFill>
              </a:rPr>
              <a:t>- n</a:t>
            </a:r>
            <a:r>
              <a:rPr lang="en-US" b="1" baseline="-25000" dirty="0" smtClean="0">
                <a:solidFill>
                  <a:srgbClr val="0000FF"/>
                </a:solidFill>
              </a:rPr>
              <a:t>e</a:t>
            </a:r>
            <a:r>
              <a:rPr lang="en-US" b="1" dirty="0" smtClean="0">
                <a:solidFill>
                  <a:srgbClr val="0000FF"/>
                </a:solidFill>
              </a:rPr>
              <a:t> ~  a few 10</a:t>
            </a:r>
            <a:r>
              <a:rPr lang="en-US" b="1" baseline="30000" dirty="0" smtClean="0">
                <a:solidFill>
                  <a:srgbClr val="0000FF"/>
                </a:solidFill>
              </a:rPr>
              <a:t>19</a:t>
            </a:r>
            <a:r>
              <a:rPr lang="en-US" b="1" dirty="0" smtClean="0">
                <a:solidFill>
                  <a:srgbClr val="0000FF"/>
                </a:solidFill>
              </a:rPr>
              <a:t> cm</a:t>
            </a:r>
            <a:r>
              <a:rPr lang="en-US" b="1" baseline="30000" dirty="0" smtClean="0">
                <a:solidFill>
                  <a:srgbClr val="0000FF"/>
                </a:solidFill>
              </a:rPr>
              <a:t>-3</a:t>
            </a:r>
          </a:p>
          <a:p>
            <a:pPr>
              <a:buNone/>
            </a:pPr>
            <a:r>
              <a:rPr lang="en-US" b="1" dirty="0" smtClean="0">
                <a:solidFill>
                  <a:srgbClr val="0000FF"/>
                </a:solidFill>
              </a:rPr>
              <a:t>-  </a:t>
            </a:r>
            <a:r>
              <a:rPr lang="en-US" b="1" dirty="0" err="1" smtClean="0">
                <a:solidFill>
                  <a:srgbClr val="0000FF"/>
                </a:solidFill>
              </a:rPr>
              <a:t>ɣ</a:t>
            </a:r>
            <a:r>
              <a:rPr lang="en-US" b="1" baseline="-25000" dirty="0" err="1" smtClean="0">
                <a:solidFill>
                  <a:srgbClr val="0000FF"/>
                </a:solidFill>
              </a:rPr>
              <a:t>ph</a:t>
            </a:r>
            <a:r>
              <a:rPr lang="en-US" b="1" dirty="0" smtClean="0">
                <a:solidFill>
                  <a:srgbClr val="0000FF"/>
                </a:solidFill>
              </a:rPr>
              <a:t>~ 4-8</a:t>
            </a:r>
          </a:p>
          <a:p>
            <a:pPr>
              <a:buNone/>
            </a:pPr>
            <a:r>
              <a:rPr lang="en-US" b="1" dirty="0" smtClean="0">
                <a:solidFill>
                  <a:srgbClr val="0000FF"/>
                </a:solidFill>
              </a:rPr>
              <a:t>- Doppler shifts: a few tens</a:t>
            </a:r>
          </a:p>
          <a:p>
            <a:pPr>
              <a:buNone/>
            </a:pPr>
            <a:r>
              <a:rPr lang="en-US" b="1" dirty="0" smtClean="0">
                <a:solidFill>
                  <a:srgbClr val="0000FF"/>
                </a:solidFill>
              </a:rPr>
              <a:t>- UV or XUV lights</a:t>
            </a:r>
          </a:p>
          <a:p>
            <a:pPr>
              <a:buNone/>
            </a:pPr>
            <a:r>
              <a:rPr lang="en-US" b="1" dirty="0" smtClean="0">
                <a:solidFill>
                  <a:srgbClr val="0000FF"/>
                </a:solidFill>
              </a:rPr>
              <a:t>- </a:t>
            </a:r>
            <a:r>
              <a:rPr lang="en-US" b="1" dirty="0" smtClean="0">
                <a:solidFill>
                  <a:srgbClr val="FF0000"/>
                </a:solidFill>
              </a:rPr>
              <a:t>Probably Bubble regime</a:t>
            </a:r>
            <a:endParaRPr lang="en-US" b="1" dirty="0">
              <a:solidFill>
                <a:srgbClr val="FF0000"/>
              </a:solidFill>
            </a:endParaRPr>
          </a:p>
        </p:txBody>
      </p:sp>
      <p:pic>
        <p:nvPicPr>
          <p:cNvPr id="153602" name="Picture 2"/>
          <p:cNvPicPr>
            <a:picLocks noChangeAspect="1" noChangeArrowheads="1"/>
          </p:cNvPicPr>
          <p:nvPr/>
        </p:nvPicPr>
        <p:blipFill>
          <a:blip r:embed="rId2"/>
          <a:srcRect/>
          <a:stretch>
            <a:fillRect/>
          </a:stretch>
        </p:blipFill>
        <p:spPr bwMode="auto">
          <a:xfrm>
            <a:off x="3886200" y="1647825"/>
            <a:ext cx="4914900" cy="2085975"/>
          </a:xfrm>
          <a:prstGeom prst="rect">
            <a:avLst/>
          </a:prstGeom>
          <a:noFill/>
          <a:ln w="9525">
            <a:solidFill>
              <a:schemeClr val="tx1"/>
            </a:solidFill>
            <a:miter lim="800000"/>
            <a:headEnd/>
            <a:tailEnd/>
          </a:ln>
          <a:effectLst/>
        </p:spPr>
      </p:pic>
      <p:pic>
        <p:nvPicPr>
          <p:cNvPr id="153603" name="Picture 3"/>
          <p:cNvPicPr>
            <a:picLocks noChangeAspect="1" noChangeArrowheads="1"/>
          </p:cNvPicPr>
          <p:nvPr/>
        </p:nvPicPr>
        <p:blipFill>
          <a:blip r:embed="rId3"/>
          <a:srcRect/>
          <a:stretch>
            <a:fillRect/>
          </a:stretch>
        </p:blipFill>
        <p:spPr bwMode="auto">
          <a:xfrm>
            <a:off x="3886200" y="4114800"/>
            <a:ext cx="4295775" cy="1543050"/>
          </a:xfrm>
          <a:prstGeom prst="rect">
            <a:avLst/>
          </a:prstGeom>
          <a:noFill/>
          <a:ln w="9525">
            <a:solidFill>
              <a:schemeClr val="tx1"/>
            </a:solidFill>
            <a:miter lim="800000"/>
            <a:headEnd/>
            <a:tailEnd/>
          </a:ln>
          <a:effectLst/>
        </p:spPr>
      </p:pic>
      <p:sp>
        <p:nvSpPr>
          <p:cNvPr id="6" name="TextBox 5"/>
          <p:cNvSpPr txBox="1"/>
          <p:nvPr/>
        </p:nvSpPr>
        <p:spPr>
          <a:xfrm>
            <a:off x="6224970" y="6183868"/>
            <a:ext cx="2842830" cy="369332"/>
          </a:xfrm>
          <a:prstGeom prst="rect">
            <a:avLst/>
          </a:prstGeom>
          <a:noFill/>
        </p:spPr>
        <p:txBody>
          <a:bodyPr wrap="none" rtlCol="0">
            <a:spAutoFit/>
          </a:bodyPr>
          <a:lstStyle/>
          <a:p>
            <a:r>
              <a:rPr lang="en-US" dirty="0" err="1" smtClean="0"/>
              <a:t>Kando</a:t>
            </a:r>
            <a:r>
              <a:rPr lang="en-US" dirty="0" smtClean="0"/>
              <a:t>, et al. PRL 2007, 2009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9600" y="1524000"/>
            <a:ext cx="4641742" cy="4572000"/>
          </a:xfrm>
          <a:prstGeom prst="rect">
            <a:avLst/>
          </a:prstGeom>
        </p:spPr>
      </p:pic>
      <p:sp>
        <p:nvSpPr>
          <p:cNvPr id="2" name="标题 1"/>
          <p:cNvSpPr>
            <a:spLocks noGrp="1"/>
          </p:cNvSpPr>
          <p:nvPr>
            <p:ph type="title"/>
          </p:nvPr>
        </p:nvSpPr>
        <p:spPr/>
        <p:txBody>
          <a:bodyPr/>
          <a:lstStyle/>
          <a:p>
            <a:r>
              <a:rPr lang="en-US" dirty="0" smtClean="0"/>
              <a:t>Limitations &amp; Solutions? </a:t>
            </a:r>
            <a:endParaRPr lang="en-US" dirty="0"/>
          </a:p>
        </p:txBody>
      </p:sp>
      <p:sp>
        <p:nvSpPr>
          <p:cNvPr id="3" name="内容占位符 2"/>
          <p:cNvSpPr>
            <a:spLocks noGrp="1"/>
          </p:cNvSpPr>
          <p:nvPr>
            <p:ph idx="1"/>
          </p:nvPr>
        </p:nvSpPr>
        <p:spPr>
          <a:xfrm>
            <a:off x="5486400" y="1646237"/>
            <a:ext cx="3352800" cy="4525963"/>
          </a:xfrm>
        </p:spPr>
        <p:txBody>
          <a:bodyPr/>
          <a:lstStyle/>
          <a:p>
            <a:pPr marL="457200" indent="-457200">
              <a:buAutoNum type="arabicParenR"/>
            </a:pPr>
            <a:r>
              <a:rPr lang="en-US" dirty="0" smtClean="0"/>
              <a:t>X-ray backscattering requires very low density</a:t>
            </a:r>
          </a:p>
          <a:p>
            <a:pPr marL="457200" indent="-457200">
              <a:buAutoNum type="arabicParenR"/>
            </a:pPr>
            <a:r>
              <a:rPr lang="en-US" dirty="0" smtClean="0">
                <a:solidFill>
                  <a:srgbClr val="0000FF"/>
                </a:solidFill>
              </a:rPr>
              <a:t>Low density requires stronger driver and broader diameter, thus extremely high power</a:t>
            </a:r>
          </a:p>
          <a:p>
            <a:pPr marL="457200" indent="-457200">
              <a:buAutoNum type="arabicParenR"/>
            </a:pPr>
            <a:r>
              <a:rPr lang="en-US" dirty="0" smtClean="0">
                <a:solidFill>
                  <a:srgbClr val="0000FF"/>
                </a:solidFill>
              </a:rPr>
              <a:t>Using large diameter can be vulnerable to plasma density non-uniformity</a:t>
            </a:r>
          </a:p>
          <a:p>
            <a:pPr marL="457200" indent="-457200">
              <a:buAutoNum type="arabicParenR"/>
            </a:pPr>
            <a:r>
              <a:rPr lang="en-US" dirty="0" smtClean="0">
                <a:solidFill>
                  <a:srgbClr val="0000FF"/>
                </a:solidFill>
              </a:rPr>
              <a:t>Using low density is even harder to form converging density wave spikes</a:t>
            </a:r>
            <a:endParaRPr lang="en-US" dirty="0">
              <a:solidFill>
                <a:srgbClr val="0000FF"/>
              </a:solidFill>
            </a:endParaRPr>
          </a:p>
        </p:txBody>
      </p:sp>
      <p:graphicFrame>
        <p:nvGraphicFramePr>
          <p:cNvPr id="154626" name="Object 2"/>
          <p:cNvGraphicFramePr>
            <a:graphicFrameLocks noChangeAspect="1"/>
          </p:cNvGraphicFramePr>
          <p:nvPr/>
        </p:nvGraphicFramePr>
        <p:xfrm>
          <a:off x="1524000" y="1143000"/>
          <a:ext cx="3810000" cy="444500"/>
        </p:xfrm>
        <a:graphic>
          <a:graphicData uri="http://schemas.openxmlformats.org/presentationml/2006/ole">
            <p:oleObj spid="_x0000_s154626" name="Equation" r:id="rId4" imgW="2133360" imgH="253800" progId="">
              <p:embed/>
            </p:oleObj>
          </a:graphicData>
        </a:graphic>
      </p:graphicFrame>
      <p:graphicFrame>
        <p:nvGraphicFramePr>
          <p:cNvPr id="154627" name="Object 3"/>
          <p:cNvGraphicFramePr>
            <a:graphicFrameLocks noChangeAspect="1"/>
          </p:cNvGraphicFramePr>
          <p:nvPr/>
        </p:nvGraphicFramePr>
        <p:xfrm>
          <a:off x="3009900" y="1689100"/>
          <a:ext cx="2171700" cy="444500"/>
        </p:xfrm>
        <a:graphic>
          <a:graphicData uri="http://schemas.openxmlformats.org/presentationml/2006/ole">
            <p:oleObj spid="_x0000_s154627" name="Equation" r:id="rId5" imgW="1155600" imgH="24120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274638"/>
            <a:ext cx="8143056" cy="850106"/>
          </a:xfrm>
        </p:spPr>
        <p:txBody>
          <a:bodyPr/>
          <a:lstStyle/>
          <a:p>
            <a:r>
              <a:rPr lang="en-US" dirty="0" smtClean="0"/>
              <a:t>Controlled injection of </a:t>
            </a:r>
            <a:r>
              <a:rPr lang="en-US" dirty="0" err="1" smtClean="0"/>
              <a:t>attosecond</a:t>
            </a:r>
            <a:r>
              <a:rPr lang="en-US" dirty="0" smtClean="0"/>
              <a:t> electron sheets</a:t>
            </a:r>
            <a:endParaRPr lang="en-US" dirty="0"/>
          </a:p>
        </p:txBody>
      </p:sp>
      <p:sp>
        <p:nvSpPr>
          <p:cNvPr id="3" name="内容占位符 2"/>
          <p:cNvSpPr>
            <a:spLocks noGrp="1"/>
          </p:cNvSpPr>
          <p:nvPr>
            <p:ph idx="1"/>
          </p:nvPr>
        </p:nvSpPr>
        <p:spPr>
          <a:xfrm>
            <a:off x="304800" y="1295400"/>
            <a:ext cx="8229600" cy="1219200"/>
          </a:xfrm>
        </p:spPr>
        <p:txBody>
          <a:bodyPr>
            <a:normAutofit/>
          </a:bodyPr>
          <a:lstStyle/>
          <a:p>
            <a:r>
              <a:rPr lang="en-US" b="1" dirty="0" smtClean="0">
                <a:solidFill>
                  <a:srgbClr val="00B0F0"/>
                </a:solidFill>
              </a:rPr>
              <a:t>The ramping-up density provides the control and makes sure that the density wave crests are stably compressed without premature injection</a:t>
            </a:r>
            <a:endParaRPr lang="en-US" b="1" dirty="0">
              <a:solidFill>
                <a:srgbClr val="00B0F0"/>
              </a:solidFill>
            </a:endParaRPr>
          </a:p>
        </p:txBody>
      </p:sp>
      <p:pic>
        <p:nvPicPr>
          <p:cNvPr id="4" name="Picture 2"/>
          <p:cNvPicPr>
            <a:picLocks noChangeAspect="1" noChangeArrowheads="1"/>
          </p:cNvPicPr>
          <p:nvPr/>
        </p:nvPicPr>
        <p:blipFill>
          <a:blip r:embed="rId2" cstate="print"/>
          <a:srcRect/>
          <a:stretch>
            <a:fillRect/>
          </a:stretch>
        </p:blipFill>
        <p:spPr bwMode="auto">
          <a:xfrm>
            <a:off x="50522" y="3162973"/>
            <a:ext cx="4500594" cy="3086171"/>
          </a:xfrm>
          <a:prstGeom prst="rect">
            <a:avLst/>
          </a:prstGeom>
          <a:noFill/>
          <a:ln w="9525">
            <a:noFill/>
            <a:miter lim="800000"/>
            <a:headEnd/>
            <a:tailEnd/>
          </a:ln>
        </p:spPr>
      </p:pic>
      <p:sp>
        <p:nvSpPr>
          <p:cNvPr id="5" name="TextBox 4"/>
          <p:cNvSpPr txBox="1"/>
          <p:nvPr/>
        </p:nvSpPr>
        <p:spPr>
          <a:xfrm>
            <a:off x="807840" y="2286000"/>
            <a:ext cx="2376264" cy="400110"/>
          </a:xfrm>
          <a:prstGeom prst="rect">
            <a:avLst/>
          </a:prstGeom>
          <a:noFill/>
        </p:spPr>
        <p:txBody>
          <a:bodyPr wrap="square" rtlCol="0">
            <a:spAutoFit/>
          </a:bodyPr>
          <a:lstStyle/>
          <a:p>
            <a:r>
              <a:rPr lang="en-US" altLang="zh-CN" sz="2000" dirty="0" smtClean="0">
                <a:solidFill>
                  <a:srgbClr val="0000FF"/>
                </a:solidFill>
                <a:latin typeface="+mj-lt"/>
              </a:rPr>
              <a:t>Superluminal region</a:t>
            </a:r>
            <a:endParaRPr lang="zh-CN" altLang="en-US" sz="2000" dirty="0">
              <a:solidFill>
                <a:srgbClr val="0000FF"/>
              </a:solidFill>
              <a:latin typeface="+mj-lt"/>
            </a:endParaRPr>
          </a:p>
        </p:txBody>
      </p:sp>
      <p:sp>
        <p:nvSpPr>
          <p:cNvPr id="6" name="TextBox 5"/>
          <p:cNvSpPr txBox="1"/>
          <p:nvPr/>
        </p:nvSpPr>
        <p:spPr>
          <a:xfrm>
            <a:off x="3256112" y="2286000"/>
            <a:ext cx="2296276" cy="400110"/>
          </a:xfrm>
          <a:prstGeom prst="rect">
            <a:avLst/>
          </a:prstGeom>
          <a:noFill/>
        </p:spPr>
        <p:txBody>
          <a:bodyPr wrap="square" rtlCol="0">
            <a:spAutoFit/>
          </a:bodyPr>
          <a:lstStyle/>
          <a:p>
            <a:r>
              <a:rPr lang="en-US" altLang="zh-CN" sz="2000" dirty="0" smtClean="0">
                <a:solidFill>
                  <a:srgbClr val="FF0000"/>
                </a:solidFill>
                <a:latin typeface="+mj-lt"/>
              </a:rPr>
              <a:t>Sub-luminal region</a:t>
            </a:r>
            <a:endParaRPr lang="zh-CN" altLang="en-US" sz="2000" dirty="0">
              <a:solidFill>
                <a:srgbClr val="FF0000"/>
              </a:solidFill>
              <a:latin typeface="+mj-lt"/>
            </a:endParaRPr>
          </a:p>
        </p:txBody>
      </p:sp>
      <p:sp>
        <p:nvSpPr>
          <p:cNvPr id="7" name="右大括号 6"/>
          <p:cNvSpPr/>
          <p:nvPr/>
        </p:nvSpPr>
        <p:spPr>
          <a:xfrm rot="16200000">
            <a:off x="1979348" y="1939070"/>
            <a:ext cx="357190" cy="2071702"/>
          </a:xfrm>
          <a:prstGeom prst="righ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0000FF"/>
              </a:solidFill>
            </a:endParaRPr>
          </a:p>
        </p:txBody>
      </p:sp>
      <p:sp>
        <p:nvSpPr>
          <p:cNvPr id="8" name="右大括号 7"/>
          <p:cNvSpPr/>
          <p:nvPr/>
        </p:nvSpPr>
        <p:spPr>
          <a:xfrm rot="16200000">
            <a:off x="3729579" y="2403418"/>
            <a:ext cx="357190" cy="114300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9" name="Picture 3"/>
          <p:cNvPicPr>
            <a:picLocks noChangeAspect="1" noChangeArrowheads="1"/>
          </p:cNvPicPr>
          <p:nvPr/>
        </p:nvPicPr>
        <p:blipFill>
          <a:blip r:embed="rId3" cstate="print"/>
          <a:srcRect/>
          <a:stretch>
            <a:fillRect/>
          </a:stretch>
        </p:blipFill>
        <p:spPr bwMode="auto">
          <a:xfrm>
            <a:off x="4604148" y="3124200"/>
            <a:ext cx="4340596" cy="3429024"/>
          </a:xfrm>
          <a:prstGeom prst="rect">
            <a:avLst/>
          </a:prstGeom>
          <a:noFill/>
          <a:ln w="9525">
            <a:noFill/>
            <a:miter lim="800000"/>
            <a:headEnd/>
            <a:tailEnd/>
          </a:ln>
        </p:spPr>
      </p:pic>
      <p:cxnSp>
        <p:nvCxnSpPr>
          <p:cNvPr id="10" name="直接连接符 9"/>
          <p:cNvCxnSpPr/>
          <p:nvPr/>
        </p:nvCxnSpPr>
        <p:spPr>
          <a:xfrm rot="16200000" flipH="1">
            <a:off x="6885780" y="5259360"/>
            <a:ext cx="1495452" cy="2701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0368" y="2461954"/>
            <a:ext cx="1787660" cy="400110"/>
          </a:xfrm>
          <a:prstGeom prst="rect">
            <a:avLst/>
          </a:prstGeom>
          <a:noFill/>
        </p:spPr>
        <p:txBody>
          <a:bodyPr wrap="square" rtlCol="0">
            <a:spAutoFit/>
          </a:bodyPr>
          <a:lstStyle/>
          <a:p>
            <a:r>
              <a:rPr lang="en-US" altLang="zh-CN" sz="2000" dirty="0" smtClean="0">
                <a:solidFill>
                  <a:srgbClr val="0000FF"/>
                </a:solidFill>
                <a:latin typeface="+mj-lt"/>
              </a:rPr>
              <a:t>Superluminal</a:t>
            </a:r>
            <a:endParaRPr lang="zh-CN" altLang="en-US" sz="2000" dirty="0">
              <a:solidFill>
                <a:srgbClr val="0000FF"/>
              </a:solidFill>
              <a:latin typeface="+mj-lt"/>
            </a:endParaRPr>
          </a:p>
        </p:txBody>
      </p:sp>
      <p:sp>
        <p:nvSpPr>
          <p:cNvPr id="12" name="TextBox 11"/>
          <p:cNvSpPr txBox="1"/>
          <p:nvPr/>
        </p:nvSpPr>
        <p:spPr>
          <a:xfrm>
            <a:off x="7720608" y="2492732"/>
            <a:ext cx="1728192" cy="400110"/>
          </a:xfrm>
          <a:prstGeom prst="rect">
            <a:avLst/>
          </a:prstGeom>
          <a:noFill/>
        </p:spPr>
        <p:txBody>
          <a:bodyPr wrap="square" rtlCol="0">
            <a:spAutoFit/>
          </a:bodyPr>
          <a:lstStyle/>
          <a:p>
            <a:r>
              <a:rPr lang="en-US" altLang="zh-CN" sz="2000" dirty="0" smtClean="0">
                <a:solidFill>
                  <a:srgbClr val="FF0000"/>
                </a:solidFill>
                <a:latin typeface="+mj-lt"/>
              </a:rPr>
              <a:t>Sub-luminal</a:t>
            </a:r>
            <a:endParaRPr lang="zh-CN" altLang="en-US" sz="2000" dirty="0">
              <a:solidFill>
                <a:srgbClr val="FF0000"/>
              </a:solidFill>
              <a:latin typeface="+mj-lt"/>
            </a:endParaRPr>
          </a:p>
        </p:txBody>
      </p:sp>
      <p:cxnSp>
        <p:nvCxnSpPr>
          <p:cNvPr id="13" name="直接箭头连接符 12"/>
          <p:cNvCxnSpPr/>
          <p:nvPr/>
        </p:nvCxnSpPr>
        <p:spPr>
          <a:xfrm rot="5400000">
            <a:off x="5765562" y="3224954"/>
            <a:ext cx="928694" cy="21431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rot="5400000">
            <a:off x="7158603" y="3903615"/>
            <a:ext cx="2214578" cy="1428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241274" y="6488668"/>
            <a:ext cx="1826526" cy="369332"/>
          </a:xfrm>
          <a:prstGeom prst="rect">
            <a:avLst/>
          </a:prstGeom>
          <a:noFill/>
        </p:spPr>
        <p:txBody>
          <a:bodyPr wrap="none" rtlCol="0">
            <a:spAutoFit/>
          </a:bodyPr>
          <a:lstStyle/>
          <a:p>
            <a:r>
              <a:rPr lang="en-US" dirty="0" smtClean="0"/>
              <a:t>Li, et al. PRL 2013</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Parameter space &amp; 3D sheets propagation</a:t>
            </a:r>
            <a:endParaRPr lang="en-US" dirty="0"/>
          </a:p>
        </p:txBody>
      </p:sp>
      <p:sp>
        <p:nvSpPr>
          <p:cNvPr id="3" name="内容占位符 2"/>
          <p:cNvSpPr>
            <a:spLocks noGrp="1"/>
          </p:cNvSpPr>
          <p:nvPr>
            <p:ph idx="1"/>
          </p:nvPr>
        </p:nvSpPr>
        <p:spPr>
          <a:xfrm>
            <a:off x="457200" y="1600201"/>
            <a:ext cx="5943600" cy="1523999"/>
          </a:xfrm>
        </p:spPr>
        <p:txBody>
          <a:bodyPr/>
          <a:lstStyle/>
          <a:p>
            <a:endParaRPr lang="en-US" dirty="0"/>
          </a:p>
        </p:txBody>
      </p:sp>
      <p:pic>
        <p:nvPicPr>
          <p:cNvPr id="4" name="Picture 5"/>
          <p:cNvPicPr>
            <a:picLocks noChangeAspect="1" noChangeArrowheads="1"/>
          </p:cNvPicPr>
          <p:nvPr/>
        </p:nvPicPr>
        <p:blipFill>
          <a:blip r:embed="rId2" cstate="print"/>
          <a:srcRect/>
          <a:stretch>
            <a:fillRect/>
          </a:stretch>
        </p:blipFill>
        <p:spPr bwMode="auto">
          <a:xfrm>
            <a:off x="827984" y="1600200"/>
            <a:ext cx="3184152" cy="2286000"/>
          </a:xfrm>
          <a:prstGeom prst="rect">
            <a:avLst/>
          </a:prstGeom>
          <a:noFill/>
          <a:ln w="9525">
            <a:noFill/>
            <a:miter lim="800000"/>
            <a:headEnd/>
            <a:tailEnd/>
          </a:ln>
        </p:spPr>
      </p:pic>
      <p:pic>
        <p:nvPicPr>
          <p:cNvPr id="5" name="Picture 2"/>
          <p:cNvPicPr>
            <a:picLocks noChangeArrowheads="1"/>
          </p:cNvPicPr>
          <p:nvPr/>
        </p:nvPicPr>
        <p:blipFill>
          <a:blip r:embed="rId3" cstate="print"/>
          <a:srcRect/>
          <a:stretch>
            <a:fillRect/>
          </a:stretch>
        </p:blipFill>
        <p:spPr bwMode="auto">
          <a:xfrm>
            <a:off x="1008888" y="3886200"/>
            <a:ext cx="3182112" cy="2286000"/>
          </a:xfrm>
          <a:prstGeom prst="rect">
            <a:avLst/>
          </a:prstGeom>
          <a:noFill/>
          <a:ln w="9525">
            <a:noFill/>
            <a:miter lim="800000"/>
            <a:headEnd/>
            <a:tailEnd/>
          </a:ln>
        </p:spPr>
      </p:pic>
      <p:sp>
        <p:nvSpPr>
          <p:cNvPr id="6" name="TextBox 5"/>
          <p:cNvSpPr txBox="1"/>
          <p:nvPr/>
        </p:nvSpPr>
        <p:spPr>
          <a:xfrm>
            <a:off x="1676400" y="1219200"/>
            <a:ext cx="2079287" cy="400110"/>
          </a:xfrm>
          <a:prstGeom prst="rect">
            <a:avLst/>
          </a:prstGeom>
          <a:noFill/>
        </p:spPr>
        <p:txBody>
          <a:bodyPr wrap="none" rtlCol="0">
            <a:spAutoFit/>
          </a:bodyPr>
          <a:lstStyle/>
          <a:p>
            <a:r>
              <a:rPr lang="en-US" altLang="zh-CN" sz="2000" b="1" dirty="0" smtClean="0">
                <a:solidFill>
                  <a:srgbClr val="00B0F0"/>
                </a:solidFill>
                <a:latin typeface="+mj-lt"/>
                <a:ea typeface="Verdana" panose="020B0604030504040204" pitchFamily="34" charset="0"/>
                <a:cs typeface="Arial" panose="020B0604020202020204" pitchFamily="34" charset="0"/>
              </a:rPr>
              <a:t>Onset of injection</a:t>
            </a:r>
            <a:endParaRPr lang="zh-CN" altLang="en-US" sz="2000" b="1" dirty="0">
              <a:solidFill>
                <a:srgbClr val="00B0F0"/>
              </a:solidFill>
              <a:latin typeface="+mj-lt"/>
              <a:cs typeface="Arial" panose="020B0604020202020204" pitchFamily="34" charset="0"/>
            </a:endParaRPr>
          </a:p>
        </p:txBody>
      </p:sp>
      <p:cxnSp>
        <p:nvCxnSpPr>
          <p:cNvPr id="9" name="直接连接符 8"/>
          <p:cNvCxnSpPr/>
          <p:nvPr/>
        </p:nvCxnSpPr>
        <p:spPr>
          <a:xfrm rot="5400000">
            <a:off x="2066400" y="2733412"/>
            <a:ext cx="1200410" cy="791"/>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5400000">
            <a:off x="1685398" y="2732616"/>
            <a:ext cx="1199617" cy="1588"/>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23155" y="2200252"/>
            <a:ext cx="4616045" cy="32861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12306</TotalTime>
  <Words>643</Words>
  <Application>Microsoft Office PowerPoint</Application>
  <PresentationFormat>全屏显示(4:3)</PresentationFormat>
  <Paragraphs>98</Paragraphs>
  <Slides>15</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17" baseType="lpstr">
      <vt:lpstr>Office 主题</vt:lpstr>
      <vt:lpstr>Equation</vt:lpstr>
      <vt:lpstr>幻灯片 1</vt:lpstr>
      <vt:lpstr>Acknowledgement</vt:lpstr>
      <vt:lpstr>幻灯片 3</vt:lpstr>
      <vt:lpstr>Outline</vt:lpstr>
      <vt:lpstr>Breaking plasma waves as flying mirrors </vt:lpstr>
      <vt:lpstr>Experimental campaigns</vt:lpstr>
      <vt:lpstr>Limitations &amp; Solutions? </vt:lpstr>
      <vt:lpstr>Controlled injection of attosecond electron sheets</vt:lpstr>
      <vt:lpstr>Parameter space &amp; 3D sheets propagation</vt:lpstr>
      <vt:lpstr>Kiloelectrovolt-level coherent Thomson scattering</vt:lpstr>
      <vt:lpstr>High-energy single attosecond pulses</vt:lpstr>
      <vt:lpstr>Novel features</vt:lpstr>
      <vt:lpstr>Looking at the bigger picture</vt:lpstr>
      <vt:lpstr>Summary</vt:lpstr>
      <vt:lpstr>Thank you for your attention  &amp;  Questions/Comments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fyli</dc:creator>
  <cp:lastModifiedBy>fyli</cp:lastModifiedBy>
  <cp:revision>861</cp:revision>
  <dcterms:created xsi:type="dcterms:W3CDTF">2013-05-20T00:31:12Z</dcterms:created>
  <dcterms:modified xsi:type="dcterms:W3CDTF">2015-09-16T13:36:40Z</dcterms:modified>
</cp:coreProperties>
</file>