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86" r:id="rId8"/>
    <p:sldId id="287" r:id="rId9"/>
    <p:sldId id="28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5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9" r:id="rId32"/>
    <p:sldId id="293" r:id="rId33"/>
    <p:sldId id="292" r:id="rId34"/>
    <p:sldId id="295" r:id="rId35"/>
    <p:sldId id="294" r:id="rId36"/>
    <p:sldId id="290" r:id="rId37"/>
    <p:sldId id="29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38C32-EC99-46A9-8A23-1A7ADE0C97E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007CF-1017-4705-837A-4C84E317D1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4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07CF-1017-4705-837A-4C84E317D1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5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07CF-1017-4705-837A-4C84E317D1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74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Foto</a:t>
            </a:r>
            <a:r>
              <a:rPr lang="en-US" dirty="0" smtClean="0"/>
              <a:t> camera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pulita</a:t>
            </a:r>
            <a:r>
              <a:rPr lang="en-US" baseline="0" dirty="0" smtClean="0"/>
              <a:t> ASTRA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0CDCE-F83D-EE49-842F-04DE38BAE5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53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Foto</a:t>
            </a:r>
            <a:r>
              <a:rPr lang="en-US" dirty="0" smtClean="0"/>
              <a:t> HUT ASTRA</a:t>
            </a:r>
          </a:p>
          <a:p>
            <a:r>
              <a:rPr lang="en-US" dirty="0" smtClean="0"/>
              <a:t>Slide BTF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0CDCE-F83D-EE49-842F-04DE38BAE5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0CDCE-F83D-EE49-842F-04DE38BAE5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7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Slide RPP</a:t>
            </a:r>
            <a:r>
              <a:rPr lang="en-US" baseline="0" dirty="0" smtClean="0"/>
              <a:t> CMS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0CDCE-F83D-EE49-842F-04DE38BAE5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61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Citare</a:t>
            </a:r>
            <a:r>
              <a:rPr lang="en-US" dirty="0" smtClean="0"/>
              <a:t> </a:t>
            </a:r>
            <a:r>
              <a:rPr lang="en-US" dirty="0" err="1" smtClean="0"/>
              <a:t>Gustavino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0CDCE-F83D-EE49-842F-04DE38BAE5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61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58ECD-A31C-483C-AA83-B59C4B5224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81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3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9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9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1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6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9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9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5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14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CC7EE-4E26-4FB4-8A29-E974C98C7E6E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0C545-2D67-43E8-BFAD-C5B4EC480A9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7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emf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18" Type="http://schemas.openxmlformats.org/officeDocument/2006/relationships/image" Target="../media/image146.png"/><Relationship Id="rId26" Type="http://schemas.openxmlformats.org/officeDocument/2006/relationships/image" Target="../media/image154.jpeg"/><Relationship Id="rId3" Type="http://schemas.openxmlformats.org/officeDocument/2006/relationships/image" Target="../media/image131.jpeg"/><Relationship Id="rId21" Type="http://schemas.openxmlformats.org/officeDocument/2006/relationships/image" Target="../media/image149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png"/><Relationship Id="rId25" Type="http://schemas.openxmlformats.org/officeDocument/2006/relationships/image" Target="../media/image153.jpeg"/><Relationship Id="rId2" Type="http://schemas.openxmlformats.org/officeDocument/2006/relationships/image" Target="../media/image130.jpeg"/><Relationship Id="rId16" Type="http://schemas.openxmlformats.org/officeDocument/2006/relationships/image" Target="../media/image144.jpe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24" Type="http://schemas.openxmlformats.org/officeDocument/2006/relationships/image" Target="../media/image152.jpeg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23" Type="http://schemas.openxmlformats.org/officeDocument/2006/relationships/image" Target="../media/image151.png"/><Relationship Id="rId10" Type="http://schemas.openxmlformats.org/officeDocument/2006/relationships/image" Target="../media/image138.jpeg"/><Relationship Id="rId19" Type="http://schemas.openxmlformats.org/officeDocument/2006/relationships/image" Target="../media/image147.pn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2.jpeg"/><Relationship Id="rId22" Type="http://schemas.openxmlformats.org/officeDocument/2006/relationships/image" Target="../media/image1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jpeg"/><Relationship Id="rId9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47.emf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1008112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Gas Detectors 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LNF: 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Next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?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7" descr="C:\Users\danilo\Documents\Conferences\biodola09\Bann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5882205"/>
            <a:ext cx="8610599" cy="8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4"/>
          <p:cNvGrpSpPr/>
          <p:nvPr/>
        </p:nvGrpSpPr>
        <p:grpSpPr>
          <a:xfrm>
            <a:off x="179512" y="116632"/>
            <a:ext cx="1746919" cy="1544216"/>
            <a:chOff x="838200" y="534146"/>
            <a:chExt cx="1806720" cy="159861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38200" y="534146"/>
              <a:ext cx="1806720" cy="1598614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kumimoji="0" lang="it-IT" sz="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-Narrow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kumimoji="0" lang="it-IT" sz="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-Narrow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lang="it-IT" sz="800" b="1" i="1" dirty="0" smtClean="0">
                <a:solidFill>
                  <a:schemeClr val="bg1"/>
                </a:solidFill>
                <a:latin typeface="Helvetica-Narrow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kumimoji="0" lang="it-IT" sz="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-Narrow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lang="it-IT" sz="800" b="1" i="1" dirty="0" smtClean="0">
                <a:solidFill>
                  <a:schemeClr val="bg1"/>
                </a:solidFill>
                <a:latin typeface="Helvetica-Narrow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kumimoji="0" lang="it-IT" sz="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-Narrow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lang="it-IT" sz="800" b="1" i="1" dirty="0" smtClean="0">
                <a:solidFill>
                  <a:schemeClr val="bg1"/>
                </a:solidFill>
                <a:latin typeface="Helvetica-Narrow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kumimoji="0" lang="it-IT" sz="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-Narrow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endParaRPr lang="it-IT" sz="700" b="1" i="1" dirty="0" smtClean="0">
                <a:solidFill>
                  <a:schemeClr val="bg1"/>
                </a:solidFill>
                <a:latin typeface="Helvetica-Narrow" charset="0"/>
              </a:endParaRP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it-IT" sz="500" b="1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-Narrow" charset="0"/>
                </a:rPr>
                <a:t>LABORATORI NAZIONALI </a:t>
              </a:r>
              <a:r>
                <a:rPr kumimoji="0" lang="it-IT" sz="500" b="1" i="1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-Narrow" charset="0"/>
                </a:rPr>
                <a:t>DI</a:t>
              </a:r>
              <a:r>
                <a:rPr kumimoji="0" lang="it-IT" sz="500" b="1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-Narrow" charset="0"/>
                </a:rPr>
                <a:t> FRASCATI</a:t>
              </a:r>
            </a:p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it-IT" sz="5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charset="0"/>
                </a:rPr>
                <a:t>www.lnf.infn.it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graphicFrame>
          <p:nvGraphicFramePr>
            <p:cNvPr id="7" name="Object 3"/>
            <p:cNvGraphicFramePr>
              <a:graphicFrameLocks noChangeAspect="1"/>
            </p:cNvGraphicFramePr>
            <p:nvPr/>
          </p:nvGraphicFramePr>
          <p:xfrm>
            <a:off x="921366" y="624382"/>
            <a:ext cx="1681919" cy="1148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1" name="Picture" r:id="rId4" imgW="2172462" imgH="1535430" progId="Word.Picture.8">
                    <p:embed/>
                  </p:oleObj>
                </mc:Choice>
                <mc:Fallback>
                  <p:oleObj name="Picture" r:id="rId4" imgW="2172462" imgH="153543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1366" y="624382"/>
                          <a:ext cx="1681919" cy="11483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4" descr="https://lhcb-doc.web.cern.ch/lhcb-doc/presentations/material/logo-300dpi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1934" y="279649"/>
            <a:ext cx="1330546" cy="908720"/>
          </a:xfrm>
          <a:prstGeom prst="rect">
            <a:avLst/>
          </a:prstGeom>
          <a:noFill/>
        </p:spPr>
      </p:pic>
      <p:pic>
        <p:nvPicPr>
          <p:cNvPr id="9" name="Picture 11" descr="C:\Documents and Settings\Marcello Abbrescia\Desktop\logoCMS-300x300.gif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5208" y="256279"/>
            <a:ext cx="9715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sbhep-nt.physics.sunysb.edu/HEP/AcceleratorGroup/atlas-logo-0803011_05_clear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026" y="188640"/>
            <a:ext cx="960108" cy="11521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CasellaDiTesto 12"/>
          <p:cNvSpPr txBox="1"/>
          <p:nvPr/>
        </p:nvSpPr>
        <p:spPr>
          <a:xfrm>
            <a:off x="1676400" y="3265125"/>
            <a:ext cx="620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Antonelli, </a:t>
            </a:r>
            <a:r>
              <a:rPr lang="it-IT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G.Bencivenni</a:t>
            </a:r>
            <a:r>
              <a:rPr lang="it-IT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</a:t>
            </a:r>
            <a:r>
              <a:rPr lang="it-IT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Benussi</a:t>
            </a:r>
            <a:r>
              <a:rPr lang="it-IT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S. Bianco, P. </a:t>
            </a:r>
            <a:r>
              <a:rPr lang="it-IT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Ciambrone</a:t>
            </a:r>
            <a:r>
              <a:rPr lang="it-IT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G.Felici</a:t>
            </a:r>
            <a:r>
              <a:rPr lang="it-IT" sz="16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6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it-IT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Murtas</a:t>
            </a:r>
            <a:r>
              <a:rPr lang="it-IT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D.Piccolo</a:t>
            </a:r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M.Poli</a:t>
            </a:r>
            <a:r>
              <a:rPr lang="it-IT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Lener, B. Ponzio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1</a:t>
            </a:fld>
            <a:endParaRPr lang="it-IT"/>
          </a:p>
        </p:txBody>
      </p:sp>
      <p:pic>
        <p:nvPicPr>
          <p:cNvPr id="1116" name="Picture 9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818" y="305616"/>
            <a:ext cx="1488564" cy="88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1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4" y="4826583"/>
            <a:ext cx="9010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large fraction of these micro-structures are realized by the CERN PCB-Workshop  (lead by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Rui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Oliveira):</a:t>
            </a:r>
          </a:p>
          <a:p>
            <a:pPr marL="0" lvl="2"/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Small area production 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 the order of 100 devices/year.</a:t>
            </a:r>
          </a:p>
          <a:p>
            <a:pPr marL="0" lvl="2"/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Large area “mass production” 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Wingdings" panose="05000000000000000000" pitchFamily="2" charset="2"/>
              </a:rPr>
              <a:t> COMPASS,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Wingdings" panose="05000000000000000000" pitchFamily="2" charset="2"/>
              </a:rPr>
              <a:t>LHCb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Wingdings" panose="05000000000000000000" pitchFamily="2" charset="2"/>
              </a:rPr>
              <a:t>, TOTEM,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KLOE, CMS (GEM) + ATLAS (MM)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4026" y="-171400"/>
            <a:ext cx="7977206" cy="984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MPGDs in the world (RD51)</a:t>
            </a:r>
            <a:endParaRPr lang="en-US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849486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MPGDs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ommunity</a:t>
            </a:r>
            <a:r>
              <a:rPr lang="en-US" dirty="0" smtClean="0">
                <a:solidFill>
                  <a:srgbClr val="0070C0"/>
                </a:solidFill>
              </a:rPr>
              <a:t>, in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decided </a:t>
            </a:r>
            <a:r>
              <a:rPr lang="en-US" dirty="0">
                <a:solidFill>
                  <a:srgbClr val="0070C0"/>
                </a:solidFill>
              </a:rPr>
              <a:t>to </a:t>
            </a:r>
            <a:r>
              <a:rPr lang="en-US" dirty="0" smtClean="0">
                <a:solidFill>
                  <a:srgbClr val="0070C0"/>
                </a:solidFill>
              </a:rPr>
              <a:t>converge their own R&amp;D efforts in  </a:t>
            </a:r>
            <a:r>
              <a:rPr lang="en-US" dirty="0">
                <a:solidFill>
                  <a:srgbClr val="0070C0"/>
                </a:solidFill>
              </a:rPr>
              <a:t>a very </a:t>
            </a:r>
            <a:r>
              <a:rPr lang="en-US" dirty="0" smtClean="0">
                <a:solidFill>
                  <a:srgbClr val="0070C0"/>
                </a:solidFill>
              </a:rPr>
              <a:t> fruitful collaboration: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RD51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</a:p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RD51</a:t>
            </a:r>
            <a:r>
              <a:rPr lang="en-US" dirty="0" smtClean="0">
                <a:solidFill>
                  <a:srgbClr val="0070C0"/>
                </a:solidFill>
              </a:rPr>
              <a:t> aims </a:t>
            </a:r>
            <a:r>
              <a:rPr lang="en-US" dirty="0">
                <a:solidFill>
                  <a:srgbClr val="0070C0"/>
                </a:solidFill>
              </a:rPr>
              <a:t>at facilitating the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advanced gas-avalanche detector technologies </a:t>
            </a:r>
            <a:r>
              <a:rPr lang="en-US" dirty="0">
                <a:solidFill>
                  <a:srgbClr val="0070C0"/>
                </a:solidFill>
              </a:rPr>
              <a:t>and associated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electronic-readout </a:t>
            </a:r>
            <a:r>
              <a:rPr lang="en-US" dirty="0">
                <a:solidFill>
                  <a:srgbClr val="0070C0"/>
                </a:solidFill>
              </a:rPr>
              <a:t>systems, for applications in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and applied research</a:t>
            </a:r>
            <a:r>
              <a:rPr lang="en-US" dirty="0">
                <a:solidFill>
                  <a:srgbClr val="0070C0"/>
                </a:solidFill>
              </a:rPr>
              <a:t>. 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7" descr="C:\Users\danilo\Documents\Conferences\biodola09\Bann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8" y="6021288"/>
            <a:ext cx="9108503" cy="81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rd51-public.web.cern.ch/RD51-Public/images/CollaborationMap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4045" y="1991896"/>
            <a:ext cx="3460366" cy="22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299598" y="3760266"/>
            <a:ext cx="2008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500 </a:t>
            </a:r>
            <a:r>
              <a:rPr lang="it-IT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ollaborators</a:t>
            </a:r>
            <a:endParaRPr lang="it-IT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80 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Institutes</a:t>
            </a:r>
            <a:endParaRPr lang="it-IT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30 </a:t>
            </a:r>
            <a:r>
              <a:rPr lang="it-IT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ountries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69057" y="2325950"/>
            <a:ext cx="2818767" cy="2039154"/>
            <a:chOff x="166296" y="2123506"/>
            <a:chExt cx="4050253" cy="2795408"/>
          </a:xfrm>
        </p:grpSpPr>
        <p:pic>
          <p:nvPicPr>
            <p:cNvPr id="8198" name="Picture 6" descr="http://rd51-public.web.cern.ch/RD51-Public/Images/Micromegas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58" y="2123506"/>
              <a:ext cx="1285875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http://rd51-public.web.cern.ch/RD51-Public/Images/GEM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135061"/>
              <a:ext cx="1209675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http://rd51-public.web.cern.ch/RD51-Public/Images/THGEM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2135694"/>
              <a:ext cx="1228725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http://rd51-public.web.cern.ch/RD51-Public/Images/MHSP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83" y="3645024"/>
              <a:ext cx="123825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6" name="Picture 14" descr="http://rd51-public.web.cern.ch/RD51-Public/images/microPIC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3645024"/>
              <a:ext cx="112395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8" name="Picture 16" descr="http://rd51-public.web.cern.ch/RD51-Public/Images/Ingrid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549" y="3645024"/>
              <a:ext cx="11430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166296" y="3100318"/>
              <a:ext cx="1038040" cy="295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>
                  <a:solidFill>
                    <a:srgbClr val="0000FF"/>
                  </a:solidFill>
                  <a:latin typeface="Constantia" panose="02030602050306030303" pitchFamily="18" charset="0"/>
                </a:rPr>
                <a:t>Micromegas</a:t>
              </a:r>
              <a:endParaRPr lang="it-IT" sz="1200" dirty="0">
                <a:solidFill>
                  <a:srgbClr val="0000FF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1911070" y="3108384"/>
              <a:ext cx="541152" cy="295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00FF"/>
                  </a:solidFill>
                  <a:latin typeface="Constantia" panose="02030602050306030303" pitchFamily="18" charset="0"/>
                </a:rPr>
                <a:t>GEM</a:t>
              </a:r>
              <a:endParaRPr lang="it-IT" sz="1200" dirty="0">
                <a:solidFill>
                  <a:srgbClr val="0000FF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3137703" y="3108384"/>
              <a:ext cx="765798" cy="295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00FF"/>
                  </a:solidFill>
                  <a:latin typeface="Constantia" panose="02030602050306030303" pitchFamily="18" charset="0"/>
                </a:rPr>
                <a:t>THGEM</a:t>
              </a:r>
              <a:endParaRPr lang="it-IT" sz="1200" dirty="0">
                <a:solidFill>
                  <a:srgbClr val="0000FF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32674" y="4610907"/>
              <a:ext cx="637667" cy="295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00FF"/>
                  </a:solidFill>
                  <a:latin typeface="Constantia" panose="02030602050306030303" pitchFamily="18" charset="0"/>
                </a:rPr>
                <a:t>MHSP</a:t>
              </a:r>
              <a:endParaRPr lang="it-IT" sz="1200" dirty="0">
                <a:solidFill>
                  <a:srgbClr val="0000FF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1727425" y="4602612"/>
              <a:ext cx="908442" cy="295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00FF"/>
                  </a:solidFill>
                  <a:latin typeface="Constantia" panose="02030602050306030303" pitchFamily="18" charset="0"/>
                </a:rPr>
                <a:t>Micro-PIC</a:t>
              </a:r>
              <a:endParaRPr lang="it-IT" sz="1200" dirty="0">
                <a:solidFill>
                  <a:srgbClr val="0000FF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3327526" y="4623004"/>
              <a:ext cx="617699" cy="295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00FF"/>
                  </a:solidFill>
                  <a:latin typeface="Constantia" panose="02030602050306030303" pitchFamily="18" charset="0"/>
                </a:rPr>
                <a:t>Ingrid</a:t>
              </a:r>
              <a:endParaRPr lang="it-IT" sz="1200" dirty="0">
                <a:solidFill>
                  <a:srgbClr val="0000FF"/>
                </a:solidFill>
                <a:latin typeface="Constantia" panose="02030602050306030303" pitchFamily="18" charset="0"/>
              </a:endParaRPr>
            </a:p>
          </p:txBody>
        </p:sp>
      </p:grp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10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817729" y="5343938"/>
            <a:ext cx="231005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Oliveira talk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6498443" y="5483762"/>
            <a:ext cx="224408" cy="1074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graffa aperta 11"/>
          <p:cNvSpPr/>
          <p:nvPr/>
        </p:nvSpPr>
        <p:spPr>
          <a:xfrm>
            <a:off x="5724128" y="3861048"/>
            <a:ext cx="360040" cy="92333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ccia a destra 14"/>
          <p:cNvSpPr/>
          <p:nvPr/>
        </p:nvSpPr>
        <p:spPr>
          <a:xfrm rot="10800000">
            <a:off x="5186164" y="4257296"/>
            <a:ext cx="432048" cy="1526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/>
          <p:cNvSpPr txBox="1"/>
          <p:nvPr/>
        </p:nvSpPr>
        <p:spPr>
          <a:xfrm>
            <a:off x="3491880" y="4153436"/>
            <a:ext cx="1625766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INFN sections </a:t>
            </a:r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4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difesa.it/Area_Storica_HTML/photobook/PublishingImages/secondaguerra/1940_43_motomitraglie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" y="23359"/>
            <a:ext cx="1512584" cy="86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11</a:t>
            </a:fld>
            <a:endParaRPr lang="it-IT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7242" y="-108018"/>
            <a:ext cx="7977206" cy="984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MPGDs @ 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LNF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(HEP applications)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496" y="1037907"/>
            <a:ext cx="680410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-LNF</a:t>
            </a:r>
            <a:r>
              <a:rPr lang="en-US" dirty="0">
                <a:solidFill>
                  <a:srgbClr val="0070C0"/>
                </a:solidFill>
              </a:rPr>
              <a:t> group  (in coll.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Cagliari</a:t>
            </a:r>
            <a:r>
              <a:rPr lang="en-US" dirty="0">
                <a:solidFill>
                  <a:srgbClr val="0070C0"/>
                </a:solidFill>
              </a:rPr>
              <a:t>) started a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pioneering work </a:t>
            </a:r>
          </a:p>
          <a:p>
            <a:pPr lvl="0"/>
            <a:r>
              <a:rPr lang="en-US" dirty="0">
                <a:solidFill>
                  <a:srgbClr val="0070C0"/>
                </a:solidFill>
              </a:rPr>
              <a:t>on </a:t>
            </a:r>
            <a:r>
              <a:rPr lang="en-US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 in the </a:t>
            </a:r>
            <a:r>
              <a:rPr lang="en-US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r>
              <a:rPr lang="en-US" u="sng" dirty="0" smtClean="0">
                <a:solidFill>
                  <a:srgbClr val="0070C0"/>
                </a:solidFill>
              </a:rPr>
              <a:t>.</a:t>
            </a:r>
            <a:r>
              <a:rPr lang="en-US" dirty="0" smtClean="0">
                <a:solidFill>
                  <a:srgbClr val="0070C0"/>
                </a:solidFill>
              </a:rPr>
              <a:t>  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r>
              <a:rPr lang="en-US" dirty="0" smtClean="0">
                <a:solidFill>
                  <a:srgbClr val="0070C0"/>
                </a:solidFill>
              </a:rPr>
              <a:t> has been the first LHC experiment </a:t>
            </a:r>
          </a:p>
          <a:p>
            <a:pPr lvl="0"/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o use  GEM detectors (24 GEM chambers) 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pPr lvl="0"/>
            <a:endParaRPr lang="en-US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Cylindrical-GEM  </a:t>
            </a:r>
            <a:r>
              <a:rPr lang="en-US" dirty="0" smtClean="0">
                <a:solidFill>
                  <a:srgbClr val="0070C0"/>
                </a:solidFill>
              </a:rPr>
              <a:t>Inner Tracker (4 layers) for the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KLOE</a:t>
            </a:r>
            <a:r>
              <a:rPr lang="en-US" dirty="0" smtClean="0">
                <a:solidFill>
                  <a:srgbClr val="0070C0"/>
                </a:solidFill>
              </a:rPr>
              <a:t> experiment;</a:t>
            </a:r>
          </a:p>
          <a:p>
            <a:pPr lvl="0"/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BESIII- LNF </a:t>
            </a:r>
            <a:r>
              <a:rPr lang="en-US" dirty="0" smtClean="0">
                <a:solidFill>
                  <a:srgbClr val="0070C0"/>
                </a:solidFill>
              </a:rPr>
              <a:t>(+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Ferrara &amp; Torino</a:t>
            </a:r>
            <a:r>
              <a:rPr lang="en-US" dirty="0" smtClean="0">
                <a:solidFill>
                  <a:srgbClr val="0070C0"/>
                </a:solidFill>
              </a:rPr>
              <a:t>) is developing a similar detector for</a:t>
            </a:r>
          </a:p>
          <a:p>
            <a:pPr lvl="0"/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the upgrade of the IT of their experiment</a:t>
            </a:r>
          </a:p>
          <a:p>
            <a:pPr lvl="0"/>
            <a:r>
              <a:rPr lang="en-US" i="1" dirty="0" smtClean="0">
                <a:solidFill>
                  <a:srgbClr val="0070C0"/>
                </a:solidFill>
              </a:rPr>
              <a:t>      </a:t>
            </a:r>
          </a:p>
          <a:p>
            <a:pPr lvl="0"/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       more recently:</a:t>
            </a:r>
          </a:p>
          <a:p>
            <a:pPr lvl="0"/>
            <a:endParaRPr lang="en-US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The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CMS GEM </a:t>
            </a:r>
            <a:r>
              <a:rPr lang="en-US" dirty="0" smtClean="0">
                <a:solidFill>
                  <a:srgbClr val="0070C0"/>
                </a:solidFill>
              </a:rPr>
              <a:t>upgrade project: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LNF </a:t>
            </a:r>
            <a:r>
              <a:rPr lang="en-US" dirty="0" smtClean="0">
                <a:solidFill>
                  <a:srgbClr val="0070C0"/>
                </a:solidFill>
              </a:rPr>
              <a:t>is one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GE1/1 assembly site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where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large area GEM chambers (~ 130x50 cm</a:t>
            </a:r>
            <a:r>
              <a:rPr lang="en-US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/chamber)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will be produced  (the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assembly site </a:t>
            </a:r>
            <a:r>
              <a:rPr lang="en-US" dirty="0" smtClean="0">
                <a:solidFill>
                  <a:srgbClr val="0070C0"/>
                </a:solidFill>
              </a:rPr>
              <a:t>is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ATLAS-LNF</a:t>
            </a:r>
            <a:r>
              <a:rPr lang="en-US" dirty="0" smtClean="0">
                <a:solidFill>
                  <a:srgbClr val="0070C0"/>
                </a:solidFill>
              </a:rPr>
              <a:t> is involved in the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Small Wheel upgrade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where large area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Micromegas</a:t>
            </a:r>
            <a:r>
              <a:rPr lang="en-US" dirty="0" smtClean="0">
                <a:solidFill>
                  <a:srgbClr val="0070C0"/>
                </a:solidFill>
              </a:rPr>
              <a:t> (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128  chambers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 – 2.5m</a:t>
            </a:r>
            <a:r>
              <a:rPr lang="en-US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will be installed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(@ LNF 30 % of the global production – </a:t>
            </a:r>
          </a:p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RM1,RM3, Na, Le,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8" name="Picture 16" descr="Screen Shot 2014-10-27 at 4.22.32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/>
          <a:stretch/>
        </p:blipFill>
        <p:spPr>
          <a:xfrm>
            <a:off x="7162148" y="5517232"/>
            <a:ext cx="2234388" cy="1425736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14" y="3429000"/>
            <a:ext cx="1773874" cy="209799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45" y="2179836"/>
            <a:ext cx="1785270" cy="1249163"/>
          </a:xfrm>
          <a:prstGeom prst="rect">
            <a:avLst/>
          </a:prstGeom>
        </p:spPr>
      </p:pic>
      <p:pic>
        <p:nvPicPr>
          <p:cNvPr id="11" name="Picture 7" descr="P1000387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3" t="13623" r="30089" b="18934"/>
          <a:stretch/>
        </p:blipFill>
        <p:spPr>
          <a:xfrm>
            <a:off x="6606178" y="692696"/>
            <a:ext cx="1845082" cy="1559148"/>
          </a:xfrm>
          <a:prstGeom prst="rect">
            <a:avLst/>
          </a:prstGeom>
        </p:spPr>
      </p:pic>
      <p:pic>
        <p:nvPicPr>
          <p:cNvPr id="12" name="Picture 4" descr="DSC014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6839" y="174743"/>
            <a:ext cx="974615" cy="19975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7" name="Picture 15" descr="IMG_1837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2" b="15530"/>
          <a:stretch/>
        </p:blipFill>
        <p:spPr>
          <a:xfrm>
            <a:off x="6049499" y="5455960"/>
            <a:ext cx="1537675" cy="141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1854" y="-162774"/>
            <a:ext cx="7977206" cy="81444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MPGDs @ LNF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(applied research)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>
                <a:solidFill>
                  <a:srgbClr val="0070C0"/>
                </a:solidFill>
              </a:rPr>
              <a:t>12</a:t>
            </a:fld>
            <a:endParaRPr lang="it-IT">
              <a:solidFill>
                <a:srgbClr val="0070C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8379" y="643042"/>
            <a:ext cx="893973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GEM detectors</a:t>
            </a: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 (developed at LNF by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F.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Murtas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- GEMINI, BEAM4FUSION, INFN-E, ARDENT)  </a:t>
            </a:r>
            <a:b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have been used in several fields of applied research:</a:t>
            </a:r>
          </a:p>
          <a:p>
            <a:endParaRPr lang="en-US" sz="900" dirty="0" smtClean="0">
              <a:solidFill>
                <a:srgbClr val="0070C0"/>
              </a:solidFill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eutron detection, conversion on  Boron coated cathode </a:t>
            </a:r>
            <a:r>
              <a:rPr lang="en-US" dirty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en-US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/>
              </a:rPr>
              <a:t>good candidate for He</a:t>
            </a:r>
            <a:r>
              <a:rPr lang="en-US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/>
              </a:rPr>
              <a:t>3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/>
              </a:rPr>
              <a:t> detector replacement</a:t>
            </a:r>
            <a:r>
              <a:rPr lang="en-US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)</a:t>
            </a:r>
            <a:r>
              <a:rPr lang="en-US" dirty="0" smtClean="0">
                <a:solidFill>
                  <a:srgbClr val="0070C0"/>
                </a:solidFill>
                <a:cs typeface="Times New Roman" pitchFamily="18" charset="0"/>
              </a:rPr>
              <a:t>: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Imaging capability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good time </a:t>
            </a:r>
            <a:r>
              <a:rPr lang="en-GB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resolution </a:t>
            </a: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(5 </a:t>
            </a:r>
            <a:r>
              <a:rPr lang="en-GB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ns</a:t>
            </a: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),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igh gamma </a:t>
            </a:r>
            <a:r>
              <a:rPr lang="en-GB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rejection </a:t>
            </a: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(&gt;10</a:t>
            </a:r>
            <a:r>
              <a:rPr lang="en-GB" sz="1600" baseline="30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5</a:t>
            </a: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high </a:t>
            </a:r>
            <a:r>
              <a:rPr lang="en-GB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rate capability </a:t>
            </a: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O(10 MHz/cm</a:t>
            </a:r>
            <a:r>
              <a:rPr lang="en-GB" sz="1600" baseline="30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GB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endParaRPr lang="en-GB" sz="160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g</a:t>
            </a:r>
            <a:r>
              <a:rPr lang="en-GB" sz="16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ood spatial resolution O(1mm)</a:t>
            </a:r>
            <a:endParaRPr lang="en-GB" sz="16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5620"/>
            <a:ext cx="2087293" cy="137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09" y="1229241"/>
            <a:ext cx="2472131" cy="224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80387" y="4980652"/>
            <a:ext cx="8496944" cy="1688708"/>
            <a:chOff x="107504" y="4980652"/>
            <a:chExt cx="8496944" cy="1688708"/>
          </a:xfrm>
        </p:grpSpPr>
        <p:sp>
          <p:nvSpPr>
            <p:cNvPr id="9" name="CasellaDiTesto 8"/>
            <p:cNvSpPr txBox="1"/>
            <p:nvPr/>
          </p:nvSpPr>
          <p:spPr>
            <a:xfrm>
              <a:off x="107504" y="5068922"/>
              <a:ext cx="637497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GB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Medical applications with triple-GEM and GEMPIX </a:t>
              </a:r>
              <a:r>
                <a:rPr lang="en-GB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:</a:t>
              </a:r>
            </a:p>
            <a:p>
              <a:pPr marL="742950" lvl="1" indent="-285750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GB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2D Beam monitor </a:t>
              </a:r>
              <a:r>
                <a:rPr lang="en-GB" sz="1600" dirty="0" smtClean="0">
                  <a:solidFill>
                    <a:srgbClr val="0070C0"/>
                  </a:solidFill>
                  <a:sym typeface="Symbol"/>
                </a:rPr>
                <a:t>for daily quality check at </a:t>
              </a:r>
              <a:r>
                <a:rPr lang="en-GB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CNAO</a:t>
              </a:r>
              <a:r>
                <a:rPr lang="en-GB" sz="1600" dirty="0" smtClean="0">
                  <a:solidFill>
                    <a:srgbClr val="0070C0"/>
                  </a:solidFill>
                  <a:sym typeface="Symbol"/>
                </a:rPr>
                <a:t> </a:t>
              </a:r>
            </a:p>
            <a:p>
              <a:pPr marL="742950" lvl="1" indent="-285750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GB" sz="1600" dirty="0" smtClean="0">
                  <a:solidFill>
                    <a:srgbClr val="0070C0"/>
                  </a:solidFill>
                  <a:sym typeface="Symbol"/>
                </a:rPr>
                <a:t>3D energy </a:t>
              </a:r>
              <a:r>
                <a:rPr lang="en-GB" sz="1600" dirty="0" err="1" smtClean="0">
                  <a:solidFill>
                    <a:srgbClr val="0070C0"/>
                  </a:solidFill>
                  <a:sym typeface="Symbol"/>
                </a:rPr>
                <a:t>relased</a:t>
              </a:r>
              <a:r>
                <a:rPr lang="en-GB" sz="1600" dirty="0" smtClean="0">
                  <a:solidFill>
                    <a:srgbClr val="0070C0"/>
                  </a:solidFill>
                  <a:sym typeface="Symbol"/>
                </a:rPr>
                <a:t>  measurement in water phantom </a:t>
              </a:r>
              <a:br>
                <a:rPr lang="en-GB" sz="1600" dirty="0" smtClean="0">
                  <a:solidFill>
                    <a:srgbClr val="0070C0"/>
                  </a:solidFill>
                  <a:sym typeface="Symbol"/>
                </a:rPr>
              </a:br>
              <a:r>
                <a:rPr lang="en-GB" sz="1600" dirty="0" smtClean="0">
                  <a:solidFill>
                    <a:srgbClr val="0070C0"/>
                  </a:solidFill>
                  <a:sym typeface="Symbol"/>
                </a:rPr>
                <a:t>(Bragg peak  finder)</a:t>
              </a:r>
            </a:p>
            <a:p>
              <a:pPr marL="742950" lvl="1" indent="-285750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GB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Beam monitor in radiotherapy  at Pol. Tor </a:t>
              </a:r>
              <a:r>
                <a:rPr lang="en-GB" sz="1600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Vergata</a:t>
              </a:r>
              <a:endParaRPr lang="en-GB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endParaRPr>
            </a:p>
            <a:p>
              <a:pPr lvl="1"/>
              <a:r>
                <a:rPr lang="en-GB" sz="1600" dirty="0" smtClean="0">
                  <a:solidFill>
                    <a:srgbClr val="0070C0"/>
                  </a:solidFill>
                  <a:sym typeface="Symbol"/>
                </a:rPr>
                <a:t>       </a:t>
              </a:r>
              <a:endParaRPr lang="en-GB" sz="1600" dirty="0">
                <a:solidFill>
                  <a:srgbClr val="0070C0"/>
                </a:solidFill>
              </a:endParaRPr>
            </a:p>
          </p:txBody>
        </p:sp>
        <p:pic>
          <p:nvPicPr>
            <p:cNvPr id="10" name="pasted-image.tif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65"/>
            <a:stretch/>
          </p:blipFill>
          <p:spPr>
            <a:xfrm>
              <a:off x="5508104" y="4980652"/>
              <a:ext cx="3096344" cy="161670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108379" y="3442935"/>
            <a:ext cx="8939736" cy="1498233"/>
            <a:chOff x="107504" y="3442935"/>
            <a:chExt cx="8939736" cy="1498233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351" y="3442935"/>
              <a:ext cx="1997889" cy="149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sellaDiTesto 8"/>
            <p:cNvSpPr txBox="1"/>
            <p:nvPr/>
          </p:nvSpPr>
          <p:spPr>
            <a:xfrm>
              <a:off x="107504" y="3617148"/>
              <a:ext cx="709505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it-IT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GEMPIX, a triple-GEM with </a:t>
              </a:r>
              <a:r>
                <a:rPr lang="it-IT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it-IT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imepix chip (50 x 50 </a:t>
              </a:r>
              <a:r>
                <a:rPr lang="it-IT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m </a:t>
              </a:r>
              <a:r>
                <a:rPr lang="it-IT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pixels</a:t>
              </a:r>
              <a:r>
                <a:rPr lang="it-IT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) </a:t>
              </a:r>
              <a:r>
                <a:rPr lang="it-IT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readout</a:t>
              </a:r>
              <a:r>
                <a:rPr lang="it-IT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it-IT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:</a:t>
              </a:r>
              <a:endPara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endParaRPr>
            </a:p>
            <a:p>
              <a:pPr marL="742950" lvl="1" indent="-285750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it-IT" sz="1600" dirty="0" smtClean="0">
                  <a:solidFill>
                    <a:srgbClr val="0070C0"/>
                  </a:solidFill>
                  <a:sym typeface="Symbol"/>
                </a:rPr>
                <a:t>3D particle track reconstruction with O(100 µm) </a:t>
              </a:r>
              <a:r>
                <a:rPr lang="it-IT" sz="1600" dirty="0" err="1" smtClean="0">
                  <a:solidFill>
                    <a:srgbClr val="0070C0"/>
                  </a:solidFill>
                  <a:sym typeface="Symbol"/>
                </a:rPr>
                <a:t>space</a:t>
              </a:r>
              <a:r>
                <a:rPr lang="it-IT" sz="1600" dirty="0" smtClean="0">
                  <a:solidFill>
                    <a:srgbClr val="0070C0"/>
                  </a:solidFill>
                  <a:sym typeface="Symbol"/>
                </a:rPr>
                <a:t> </a:t>
              </a:r>
              <a:r>
                <a:rPr lang="it-IT" sz="1600" dirty="0" err="1" smtClean="0">
                  <a:solidFill>
                    <a:srgbClr val="0070C0"/>
                  </a:solidFill>
                  <a:sym typeface="Symbol"/>
                </a:rPr>
                <a:t>resolution</a:t>
              </a:r>
              <a:endParaRPr lang="it-IT" sz="1600" dirty="0" smtClean="0">
                <a:solidFill>
                  <a:srgbClr val="0070C0"/>
                </a:solidFill>
                <a:sym typeface="Symbol"/>
              </a:endParaRPr>
            </a:p>
            <a:p>
              <a:pPr marL="742950" lvl="1" indent="-285750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it-IT" sz="1600" dirty="0" smtClean="0">
                  <a:solidFill>
                    <a:srgbClr val="0070C0"/>
                  </a:solidFill>
                  <a:sym typeface="Symbol"/>
                </a:rPr>
                <a:t>Very Low flux : </a:t>
              </a:r>
              <a:r>
                <a:rPr lang="it-IT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Radioactive </a:t>
              </a:r>
              <a:r>
                <a:rPr lang="it-IT" sz="1600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waste</a:t>
              </a:r>
              <a:r>
                <a:rPr lang="it-IT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 </a:t>
              </a:r>
              <a:r>
                <a:rPr lang="it-IT" sz="1600" dirty="0" smtClean="0">
                  <a:solidFill>
                    <a:srgbClr val="0070C0"/>
                  </a:solidFill>
                  <a:sym typeface="Symbol"/>
                </a:rPr>
                <a:t>and </a:t>
              </a:r>
              <a:r>
                <a:rPr lang="it-IT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microdosimetry</a:t>
              </a:r>
            </a:p>
            <a:p>
              <a:pPr marL="742950" lvl="1" indent="-285750"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 smtClean="0">
                  <a:solidFill>
                    <a:srgbClr val="0070C0"/>
                  </a:solidFill>
                </a:rPr>
                <a:t>Very High flux : Burning </a:t>
              </a:r>
              <a:r>
                <a:rPr lang="en-US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Plasma monitor  </a:t>
              </a:r>
              <a:r>
                <a:rPr lang="en-US" sz="1600" dirty="0" smtClean="0">
                  <a:solidFill>
                    <a:srgbClr val="0070C0"/>
                  </a:solidFill>
                </a:rPr>
                <a:t>at </a:t>
              </a:r>
              <a:r>
                <a:rPr lang="en-US" sz="1600" dirty="0" err="1" smtClean="0">
                  <a:solidFill>
                    <a:srgbClr val="0070C0"/>
                  </a:solidFill>
                </a:rPr>
                <a:t>Tokamak</a:t>
              </a:r>
              <a:endParaRPr lang="en-US" sz="1600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13" name="Segnaposto numero diapositiva 2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C61643-0FDC-4F1F-BE73-1CC21BA6E92A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95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Infrastructures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for gas detectors @ LNF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99592" y="97468"/>
            <a:ext cx="7614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lean Rooms for detector construction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1520" y="764704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 rooms  </a:t>
            </a:r>
            <a:r>
              <a:rPr lang="en-US" dirty="0" smtClean="0">
                <a:solidFill>
                  <a:srgbClr val="0070C0"/>
                </a:solidFill>
              </a:rPr>
              <a:t>(globally &gt;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m</a:t>
            </a:r>
            <a:r>
              <a:rPr lang="en-US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solidFill>
                  <a:srgbClr val="0070C0"/>
                </a:solidFill>
              </a:rPr>
              <a:t>) with different class (100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</a:t>
            </a:r>
            <a:r>
              <a:rPr lang="en-US" dirty="0" smtClean="0">
                <a:solidFill>
                  <a:srgbClr val="0070C0"/>
                </a:solidFill>
              </a:rPr>
              <a:t> 10000) equipped for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detectors construction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 smtClean="0">
                <a:solidFill>
                  <a:srgbClr val="0070C0"/>
                </a:solidFill>
              </a:rPr>
              <a:t>and </a:t>
            </a:r>
            <a:r>
              <a:rPr lang="en-US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tests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 smtClean="0">
                <a:solidFill>
                  <a:srgbClr val="0070C0"/>
                </a:solidFill>
              </a:rPr>
              <a:t>are available at LNF (ATLAS, BESIII, CMS, </a:t>
            </a:r>
            <a:r>
              <a:rPr lang="en-US" dirty="0" err="1" smtClean="0">
                <a:solidFill>
                  <a:srgbClr val="0070C0"/>
                </a:solidFill>
              </a:rPr>
              <a:t>LHCb</a:t>
            </a:r>
            <a:r>
              <a:rPr lang="en-US" dirty="0" smtClean="0">
                <a:solidFill>
                  <a:srgbClr val="0070C0"/>
                </a:solidFill>
              </a:rPr>
              <a:t> – MWPC, </a:t>
            </a:r>
            <a:r>
              <a:rPr lang="en-US" dirty="0" err="1" smtClean="0">
                <a:solidFill>
                  <a:srgbClr val="0070C0"/>
                </a:solidFill>
              </a:rPr>
              <a:t>LHCb</a:t>
            </a:r>
            <a:r>
              <a:rPr lang="en-US" dirty="0" smtClean="0">
                <a:solidFill>
                  <a:srgbClr val="0070C0"/>
                </a:solidFill>
              </a:rPr>
              <a:t>-GEM, PANDA …)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453" y="1822826"/>
            <a:ext cx="4669153" cy="181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magine 13" descr="IMG_285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297" y="4121545"/>
            <a:ext cx="3136749" cy="2031757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5364088" y="1844824"/>
            <a:ext cx="3692265" cy="1792681"/>
            <a:chOff x="945316" y="2467953"/>
            <a:chExt cx="4695247" cy="2495366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316" y="2467954"/>
              <a:ext cx="3836281" cy="2450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5" descr="C:\Users\danilo\Dropbox\Conferences\ieee11\foto\L2G1DS38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75564" y="2467953"/>
              <a:ext cx="1948365" cy="134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C:\Users\danilo\Dropbox\Conferences\ieee11\foto\L2G1ES18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92197" y="3555602"/>
              <a:ext cx="1948366" cy="1407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C:\Users\danilo\Dropbox\Conferences\ieee11\foto\2010-11-08-Cl-room 001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2615" y="3645024"/>
            <a:ext cx="3023738" cy="18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8" descr="L2G3DS4_test_dsch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038" y="5301208"/>
            <a:ext cx="3005169" cy="198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6" descr="18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822" y="5137423"/>
            <a:ext cx="3337503" cy="187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 descr="IMG_6065.JP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5407" y="3741514"/>
            <a:ext cx="2892964" cy="164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796136" y="1760042"/>
            <a:ext cx="11073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System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979043" y="3636479"/>
            <a:ext cx="21182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 tests of MPGD components</a:t>
            </a:r>
          </a:p>
          <a:p>
            <a:r>
              <a:rPr lang="en-US" sz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controlled atmosphere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769714" y="5301208"/>
            <a:ext cx="22272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acuum  assembly/gluing system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331640" y="4077072"/>
            <a:ext cx="18010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aser tracking system (AD)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52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G_64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212" y="1533621"/>
            <a:ext cx="3748304" cy="210654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51520" y="-9237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Test Facilities 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(BTF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, X-rays, CR-stands,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Radiation Facility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…) 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809036" y="1309666"/>
            <a:ext cx="32994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70C0"/>
                </a:solidFill>
              </a:rPr>
              <a:t>DDG –X-</a:t>
            </a:r>
            <a:r>
              <a:rPr lang="it-IT" sz="1200" b="1" dirty="0" err="1" smtClean="0">
                <a:solidFill>
                  <a:srgbClr val="0070C0"/>
                </a:solidFill>
              </a:rPr>
              <a:t>ray</a:t>
            </a:r>
            <a:r>
              <a:rPr lang="it-IT" sz="1200" b="1" dirty="0" smtClean="0">
                <a:solidFill>
                  <a:srgbClr val="0070C0"/>
                </a:solidFill>
              </a:rPr>
              <a:t> test </a:t>
            </a:r>
            <a:r>
              <a:rPr lang="it-IT" sz="1200" b="1" dirty="0" err="1" smtClean="0">
                <a:solidFill>
                  <a:srgbClr val="0070C0"/>
                </a:solidFill>
              </a:rPr>
              <a:t>facility</a:t>
            </a:r>
            <a:r>
              <a:rPr lang="it-IT" sz="1200" b="1" dirty="0" smtClean="0">
                <a:solidFill>
                  <a:srgbClr val="0070C0"/>
                </a:solidFill>
              </a:rPr>
              <a:t> (5.9 </a:t>
            </a:r>
            <a:r>
              <a:rPr lang="it-IT" sz="1200" b="1" dirty="0" err="1" smtClean="0">
                <a:solidFill>
                  <a:srgbClr val="0070C0"/>
                </a:solidFill>
              </a:rPr>
              <a:t>keV</a:t>
            </a:r>
            <a:r>
              <a:rPr lang="it-IT" sz="1200" b="1" dirty="0" smtClean="0">
                <a:solidFill>
                  <a:srgbClr val="0070C0"/>
                </a:solidFill>
              </a:rPr>
              <a:t>):</a:t>
            </a:r>
          </a:p>
          <a:p>
            <a:r>
              <a:rPr lang="it-IT" sz="1200" b="1" dirty="0">
                <a:solidFill>
                  <a:srgbClr val="0070C0"/>
                </a:solidFill>
              </a:rPr>
              <a:t>t</a:t>
            </a:r>
            <a:r>
              <a:rPr lang="it-IT" sz="1200" b="1" dirty="0" smtClean="0">
                <a:solidFill>
                  <a:srgbClr val="0070C0"/>
                </a:solidFill>
              </a:rPr>
              <a:t>est </a:t>
            </a:r>
            <a:r>
              <a:rPr lang="it-IT" sz="1200" b="1" dirty="0" err="1" smtClean="0">
                <a:solidFill>
                  <a:srgbClr val="0070C0"/>
                </a:solidFill>
              </a:rPr>
              <a:t>LHCb</a:t>
            </a:r>
            <a:r>
              <a:rPr lang="it-IT" sz="1200" b="1" dirty="0" smtClean="0">
                <a:solidFill>
                  <a:srgbClr val="0070C0"/>
                </a:solidFill>
              </a:rPr>
              <a:t>-GEM, KLOE-IT, MSGC, R-WELL</a:t>
            </a:r>
            <a:endParaRPr lang="it-IT" sz="1200" b="1" dirty="0">
              <a:solidFill>
                <a:srgbClr val="0070C0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19939" y="1607792"/>
            <a:ext cx="2221237" cy="25700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1" descr="TestStan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4293096"/>
            <a:ext cx="3515493" cy="238968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480653" y="6396825"/>
            <a:ext cx="26427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rgbClr val="0070C0"/>
                </a:solidFill>
              </a:rPr>
              <a:t>Cosmic</a:t>
            </a:r>
            <a:r>
              <a:rPr lang="it-IT" sz="1200" b="1" dirty="0" smtClean="0">
                <a:solidFill>
                  <a:srgbClr val="0070C0"/>
                </a:solidFill>
              </a:rPr>
              <a:t> </a:t>
            </a:r>
            <a:r>
              <a:rPr lang="it-IT" sz="1200" b="1" dirty="0" err="1" smtClean="0">
                <a:solidFill>
                  <a:srgbClr val="0070C0"/>
                </a:solidFill>
              </a:rPr>
              <a:t>ray</a:t>
            </a:r>
            <a:r>
              <a:rPr lang="it-IT" sz="1200" b="1" dirty="0" smtClean="0">
                <a:solidFill>
                  <a:srgbClr val="0070C0"/>
                </a:solidFill>
              </a:rPr>
              <a:t> stand (GEM – </a:t>
            </a:r>
            <a:r>
              <a:rPr lang="it-IT" sz="1200" b="1" dirty="0" err="1">
                <a:solidFill>
                  <a:srgbClr val="0070C0"/>
                </a:solidFill>
              </a:rPr>
              <a:t>b</a:t>
            </a:r>
            <a:r>
              <a:rPr lang="it-IT" sz="1200" b="1" dirty="0" err="1" smtClean="0">
                <a:solidFill>
                  <a:srgbClr val="0070C0"/>
                </a:solidFill>
              </a:rPr>
              <a:t>ased</a:t>
            </a:r>
            <a:r>
              <a:rPr lang="it-IT" sz="1200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it-IT" sz="1200" b="1" dirty="0">
                <a:solidFill>
                  <a:srgbClr val="0070C0"/>
                </a:solidFill>
              </a:rPr>
              <a:t>t</a:t>
            </a:r>
            <a:r>
              <a:rPr lang="it-IT" sz="1200" b="1" dirty="0" smtClean="0">
                <a:solidFill>
                  <a:srgbClr val="0070C0"/>
                </a:solidFill>
              </a:rPr>
              <a:t>est KLOE-IT, BESIII-IT</a:t>
            </a:r>
            <a:endParaRPr lang="it-IT" sz="1200" b="1" dirty="0">
              <a:solidFill>
                <a:srgbClr val="0070C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458031" y="1222730"/>
            <a:ext cx="23719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70C0"/>
                </a:solidFill>
                <a:sym typeface="Symbol"/>
              </a:rPr>
              <a:t>X-Y </a:t>
            </a:r>
            <a:r>
              <a:rPr lang="en-US" sz="1200" b="1" dirty="0" smtClean="0">
                <a:solidFill>
                  <a:srgbClr val="0070C0"/>
                </a:solidFill>
                <a:sym typeface="Symbol"/>
              </a:rPr>
              <a:t>movable</a:t>
            </a:r>
            <a:r>
              <a:rPr lang="it-IT" sz="1200" b="1" dirty="0" smtClean="0">
                <a:solidFill>
                  <a:srgbClr val="0070C0"/>
                </a:solidFill>
                <a:sym typeface="Symbol"/>
              </a:rPr>
              <a:t>  - </a:t>
            </a:r>
            <a:r>
              <a:rPr lang="it-IT" sz="1200" b="1" baseline="30000" dirty="0" smtClean="0">
                <a:solidFill>
                  <a:srgbClr val="0070C0"/>
                </a:solidFill>
                <a:sym typeface="Symbol"/>
              </a:rPr>
              <a:t>137</a:t>
            </a:r>
            <a:r>
              <a:rPr lang="it-IT" sz="1200" b="1" dirty="0" smtClean="0">
                <a:solidFill>
                  <a:srgbClr val="0070C0"/>
                </a:solidFill>
              </a:rPr>
              <a:t>Cs 0.661 </a:t>
            </a:r>
            <a:r>
              <a:rPr lang="it-IT" sz="1200" b="1" dirty="0" err="1" smtClean="0">
                <a:solidFill>
                  <a:srgbClr val="0070C0"/>
                </a:solidFill>
              </a:rPr>
              <a:t>MeV</a:t>
            </a:r>
            <a:r>
              <a:rPr lang="it-IT" sz="1200" b="1" dirty="0" smtClean="0">
                <a:solidFill>
                  <a:srgbClr val="0070C0"/>
                </a:solidFill>
              </a:rPr>
              <a:t> - </a:t>
            </a:r>
            <a:r>
              <a:rPr lang="it-IT" sz="1200" b="1" dirty="0" smtClean="0">
                <a:solidFill>
                  <a:srgbClr val="0070C0"/>
                </a:solidFill>
                <a:sym typeface="Symbol"/>
              </a:rPr>
              <a:t> source test </a:t>
            </a:r>
            <a:r>
              <a:rPr lang="it-IT" sz="1200" b="1" dirty="0" err="1" smtClean="0">
                <a:solidFill>
                  <a:srgbClr val="0070C0"/>
                </a:solidFill>
              </a:rPr>
              <a:t>LHCb</a:t>
            </a:r>
            <a:r>
              <a:rPr lang="it-IT" sz="1200" b="1" dirty="0" smtClean="0">
                <a:solidFill>
                  <a:srgbClr val="0070C0"/>
                </a:solidFill>
              </a:rPr>
              <a:t>-MWPC</a:t>
            </a:r>
            <a:endParaRPr lang="it-IT" sz="12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204840"/>
            <a:ext cx="3537546" cy="265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051720" y="4157626"/>
            <a:ext cx="22233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 err="1" smtClean="0">
                <a:solidFill>
                  <a:srgbClr val="0070C0"/>
                </a:solidFill>
              </a:rPr>
              <a:t>Cosmic</a:t>
            </a:r>
            <a:r>
              <a:rPr lang="it-IT" sz="1200" b="1" dirty="0" smtClean="0">
                <a:solidFill>
                  <a:srgbClr val="0070C0"/>
                </a:solidFill>
              </a:rPr>
              <a:t> </a:t>
            </a:r>
            <a:r>
              <a:rPr lang="it-IT" sz="1200" b="1" dirty="0" err="1" smtClean="0">
                <a:solidFill>
                  <a:srgbClr val="0070C0"/>
                </a:solidFill>
              </a:rPr>
              <a:t>ray</a:t>
            </a:r>
            <a:r>
              <a:rPr lang="it-IT" sz="1200" b="1" dirty="0" smtClean="0">
                <a:solidFill>
                  <a:srgbClr val="0070C0"/>
                </a:solidFill>
              </a:rPr>
              <a:t> stand (MDT – </a:t>
            </a:r>
            <a:r>
              <a:rPr lang="it-IT" sz="1200" b="1" dirty="0" err="1">
                <a:solidFill>
                  <a:srgbClr val="0070C0"/>
                </a:solidFill>
              </a:rPr>
              <a:t>b</a:t>
            </a:r>
            <a:r>
              <a:rPr lang="it-IT" sz="1200" b="1" dirty="0" err="1" smtClean="0">
                <a:solidFill>
                  <a:srgbClr val="0070C0"/>
                </a:solidFill>
              </a:rPr>
              <a:t>ased</a:t>
            </a:r>
            <a:r>
              <a:rPr lang="it-IT" sz="1200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it-IT" sz="1200" b="1" dirty="0">
                <a:solidFill>
                  <a:srgbClr val="0070C0"/>
                </a:solidFill>
              </a:rPr>
              <a:t>t</a:t>
            </a:r>
            <a:r>
              <a:rPr lang="it-IT" sz="1200" b="1" dirty="0" smtClean="0">
                <a:solidFill>
                  <a:srgbClr val="0070C0"/>
                </a:solidFill>
              </a:rPr>
              <a:t>est ATLAS </a:t>
            </a:r>
            <a:r>
              <a:rPr lang="it-IT" sz="1200" b="1" dirty="0" err="1" smtClean="0">
                <a:solidFill>
                  <a:srgbClr val="0070C0"/>
                </a:solidFill>
              </a:rPr>
              <a:t>Micromegas</a:t>
            </a:r>
            <a:endParaRPr lang="it-IT" sz="1200" b="1" dirty="0">
              <a:solidFill>
                <a:srgbClr val="0070C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700194"/>
            <a:ext cx="1656184" cy="2113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884487" y="4592161"/>
            <a:ext cx="10933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0070C0"/>
                </a:solidFill>
              </a:rPr>
              <a:t>MM </a:t>
            </a:r>
            <a:r>
              <a:rPr lang="it-IT" sz="1200" b="1" dirty="0" err="1">
                <a:solidFill>
                  <a:srgbClr val="0070C0"/>
                </a:solidFill>
              </a:rPr>
              <a:t>microTPC</a:t>
            </a:r>
            <a:endParaRPr lang="it-IT" sz="1200" b="1" dirty="0">
              <a:solidFill>
                <a:srgbClr val="0070C0"/>
              </a:solidFill>
            </a:endParaRPr>
          </a:p>
        </p:txBody>
      </p:sp>
      <p:pic>
        <p:nvPicPr>
          <p:cNvPr id="17" name="Picture 3"/>
          <p:cNvPicPr/>
          <p:nvPr/>
        </p:nvPicPr>
        <p:blipFill>
          <a:blip r:embed="rId8"/>
          <a:stretch>
            <a:fillRect/>
          </a:stretch>
        </p:blipFill>
        <p:spPr>
          <a:xfrm>
            <a:off x="7802040" y="3645024"/>
            <a:ext cx="1320476" cy="1361692"/>
          </a:xfrm>
          <a:prstGeom prst="rect">
            <a:avLst/>
          </a:prstGeom>
        </p:spPr>
      </p:pic>
      <p:pic>
        <p:nvPicPr>
          <p:cNvPr id="18" name="Picture 3"/>
          <p:cNvPicPr/>
          <p:nvPr/>
        </p:nvPicPr>
        <p:blipFill>
          <a:blip r:embed="rId9"/>
          <a:stretch>
            <a:fillRect/>
          </a:stretch>
        </p:blipFill>
        <p:spPr>
          <a:xfrm>
            <a:off x="8211437" y="2492896"/>
            <a:ext cx="1002204" cy="1156385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15</a:t>
            </a:fld>
            <a:endParaRPr lang="it-IT"/>
          </a:p>
        </p:txBody>
      </p:sp>
      <p:pic>
        <p:nvPicPr>
          <p:cNvPr id="2052" name="Picture 4" descr="http://www.lnf.infn.it/acceleratori/btf/picture/Stitched_00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33564"/>
          <a:stretch/>
        </p:blipFill>
        <p:spPr bwMode="auto">
          <a:xfrm>
            <a:off x="18432" y="1830644"/>
            <a:ext cx="3473448" cy="19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lnf.infn.it/acceleratori/btf/picture/btf-logo-arrow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6" y="3440569"/>
            <a:ext cx="1507218" cy="88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341697"/>
              </p:ext>
            </p:extLst>
          </p:nvPr>
        </p:nvGraphicFramePr>
        <p:xfrm>
          <a:off x="177598" y="1061619"/>
          <a:ext cx="3170266" cy="1143000"/>
        </p:xfrm>
        <a:graphic>
          <a:graphicData uri="http://schemas.openxmlformats.org/drawingml/2006/table">
            <a:tbl>
              <a:tblPr/>
              <a:tblGrid>
                <a:gridCol w="1585133"/>
                <a:gridCol w="1585133"/>
              </a:tblGrid>
              <a:tr h="2060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BTF parameters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8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6029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Energy Range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25-750 MeV e</a:t>
                      </a:r>
                      <a:r>
                        <a:rPr lang="en-US" sz="9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r>
                        <a:rPr lang="en-US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/e</a:t>
                      </a:r>
                      <a:r>
                        <a:rPr lang="en-US" sz="9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en-US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6029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Repetition Rate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1-50 Hz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6029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Pulse Duration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1.5 - 40 ns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6029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Particles/Pulse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to 10</a:t>
                      </a:r>
                      <a:r>
                        <a:rPr lang="en-US" sz="9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lang="en-US" sz="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particles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17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98355" y="980728"/>
            <a:ext cx="885698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Workshop (SEA)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PCB design </a:t>
            </a:r>
            <a:r>
              <a:rPr lang="en-US" sz="1600" dirty="0">
                <a:solidFill>
                  <a:srgbClr val="0070C0"/>
                </a:solidFill>
              </a:rPr>
              <a:t>and development (analog, digital or mixed) for detector and electronics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 simulation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Electronics for detector </a:t>
            </a:r>
            <a:r>
              <a:rPr lang="en-US" sz="1600" dirty="0">
                <a:solidFill>
                  <a:srgbClr val="0070C0"/>
                </a:solidFill>
              </a:rPr>
              <a:t>prototyping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Front-end </a:t>
            </a: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electronics </a:t>
            </a:r>
            <a:r>
              <a:rPr lang="en-US" sz="1600" dirty="0">
                <a:solidFill>
                  <a:srgbClr val="0070C0"/>
                </a:solidFill>
              </a:rPr>
              <a:t>(amplifier, analog  filter, discriminator, …)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Readout electronics </a:t>
            </a:r>
            <a:r>
              <a:rPr lang="en-US" sz="1600" dirty="0">
                <a:solidFill>
                  <a:srgbClr val="0070C0"/>
                </a:solidFill>
              </a:rPr>
              <a:t>(ADC, TDC, digital filter, FPGA or </a:t>
            </a:r>
            <a:r>
              <a:rPr lang="el-GR" sz="1600" dirty="0">
                <a:solidFill>
                  <a:srgbClr val="0070C0"/>
                </a:solidFill>
              </a:rPr>
              <a:t>μ</a:t>
            </a:r>
            <a:r>
              <a:rPr lang="en-US" sz="1600" dirty="0">
                <a:solidFill>
                  <a:srgbClr val="0070C0"/>
                </a:solidFill>
              </a:rPr>
              <a:t>controller based)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 supply </a:t>
            </a:r>
            <a:r>
              <a:rPr lang="en-US" sz="1600" dirty="0">
                <a:solidFill>
                  <a:srgbClr val="0070C0"/>
                </a:solidFill>
              </a:rPr>
              <a:t>(High and Low voltage, linear or switching)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 devices </a:t>
            </a:r>
            <a:r>
              <a:rPr lang="en-US" sz="1600" dirty="0">
                <a:solidFill>
                  <a:srgbClr val="0070C0"/>
                </a:solidFill>
              </a:rPr>
              <a:t>(voltage, current, …)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 automatic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equipments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dirty="0">
                <a:solidFill>
                  <a:srgbClr val="0070C0"/>
                </a:solidFill>
              </a:rPr>
              <a:t>and tools for detector development </a:t>
            </a:r>
            <a:endParaRPr lang="en-US" sz="1600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Design Service (SPAS)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design of detectors </a:t>
            </a:r>
            <a:r>
              <a:rPr lang="en-US" dirty="0" smtClean="0">
                <a:solidFill>
                  <a:srgbClr val="0070C0"/>
                </a:solidFill>
              </a:rPr>
              <a:t>for both large experiments and R&amp;D prototypes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Workshop (SPCM)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&amp; assembly </a:t>
            </a:r>
            <a:r>
              <a:rPr lang="en-US" dirty="0" smtClean="0">
                <a:solidFill>
                  <a:srgbClr val="0070C0"/>
                </a:solidFill>
              </a:rPr>
              <a:t>of 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support structures </a:t>
            </a:r>
            <a:r>
              <a:rPr lang="en-US" dirty="0" smtClean="0">
                <a:solidFill>
                  <a:srgbClr val="0070C0"/>
                </a:solidFill>
              </a:rPr>
              <a:t>for detector apparatuses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3-D printing </a:t>
            </a:r>
            <a:r>
              <a:rPr lang="en-US" dirty="0" smtClean="0">
                <a:solidFill>
                  <a:srgbClr val="0070C0"/>
                </a:solidFill>
              </a:rPr>
              <a:t>prototyping of mechanical items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metrology</a:t>
            </a:r>
            <a:r>
              <a:rPr lang="en-US" dirty="0" smtClean="0">
                <a:solidFill>
                  <a:srgbClr val="0070C0"/>
                </a:solidFill>
              </a:rPr>
              <a:t> w/3-D machine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16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90872" y="-17859"/>
            <a:ext cx="8229600" cy="7920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Collaboration with LNF Services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76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429559" y="2852936"/>
            <a:ext cx="452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Collaborations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42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4" descr="MoireStrutturaConOptics20140911_155624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8" r="-1186"/>
          <a:stretch>
            <a:fillRect/>
          </a:stretch>
        </p:blipFill>
        <p:spPr bwMode="auto">
          <a:xfrm>
            <a:off x="539552" y="3789040"/>
            <a:ext cx="1512168" cy="260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7267" r="65273" b="54437"/>
          <a:stretch/>
        </p:blipFill>
        <p:spPr>
          <a:xfrm>
            <a:off x="107504" y="1096144"/>
            <a:ext cx="2244438" cy="1828800"/>
          </a:xfrm>
          <a:prstGeom prst="rect">
            <a:avLst/>
          </a:prstGeom>
        </p:spPr>
      </p:pic>
      <p:sp>
        <p:nvSpPr>
          <p:cNvPr id="8" name="Freccia a destra 7"/>
          <p:cNvSpPr/>
          <p:nvPr/>
        </p:nvSpPr>
        <p:spPr>
          <a:xfrm>
            <a:off x="2358090" y="1124744"/>
            <a:ext cx="557726" cy="1501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 rot="5400000">
            <a:off x="917930" y="2471228"/>
            <a:ext cx="557726" cy="1501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 rot="20718591">
            <a:off x="208934" y="6198943"/>
            <a:ext cx="2031015" cy="481009"/>
          </a:xfrm>
          <a:custGeom>
            <a:avLst/>
            <a:gdLst>
              <a:gd name="T0" fmla="+- 0 12031 12031"/>
              <a:gd name="T1" fmla="*/ T0 w 2995"/>
              <a:gd name="T2" fmla="+- 0 9302 9302"/>
              <a:gd name="T3" fmla="*/ 9302 h 485"/>
              <a:gd name="T4" fmla="+- 0 15027 12031"/>
              <a:gd name="T5" fmla="*/ T4 w 2995"/>
              <a:gd name="T6" fmla="+- 0 9302 9302"/>
              <a:gd name="T7" fmla="*/ 9302 h 485"/>
              <a:gd name="T8" fmla="+- 0 15027 12031"/>
              <a:gd name="T9" fmla="*/ T8 w 2995"/>
              <a:gd name="T10" fmla="+- 0 9786 9302"/>
              <a:gd name="T11" fmla="*/ 9786 h 485"/>
              <a:gd name="T12" fmla="+- 0 12031 12031"/>
              <a:gd name="T13" fmla="*/ T12 w 2995"/>
              <a:gd name="T14" fmla="+- 0 9786 9302"/>
              <a:gd name="T15" fmla="*/ 9786 h 485"/>
              <a:gd name="T16" fmla="+- 0 12031 12031"/>
              <a:gd name="T17" fmla="*/ T16 w 2995"/>
              <a:gd name="T18" fmla="+- 0 9302 9302"/>
              <a:gd name="T19" fmla="*/ 9302 h 48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2995" h="485">
                <a:moveTo>
                  <a:pt x="0" y="0"/>
                </a:moveTo>
                <a:lnTo>
                  <a:pt x="2996" y="0"/>
                </a:lnTo>
                <a:lnTo>
                  <a:pt x="2996" y="484"/>
                </a:lnTo>
                <a:lnTo>
                  <a:pt x="0" y="484"/>
                </a:lnTo>
                <a:lnTo>
                  <a:pt x="0" y="0"/>
                </a:lnTo>
              </a:path>
            </a:pathLst>
          </a:cu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1200" b="1" dirty="0" smtClean="0">
                <a:solidFill>
                  <a:srgbClr val="FFFF00"/>
                </a:solidFill>
              </a:rPr>
              <a:t>MOIRE` INTERFEROMETRY</a:t>
            </a:r>
          </a:p>
          <a:p>
            <a:pPr algn="ctr"/>
            <a:r>
              <a:rPr lang="it-IT" sz="1200" b="1" dirty="0" smtClean="0">
                <a:solidFill>
                  <a:srgbClr val="FFFF00"/>
                </a:solidFill>
              </a:rPr>
              <a:t>FBG OPTOSENSORS</a:t>
            </a:r>
            <a:endParaRPr lang="it-IT" sz="1200" b="1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07904" y="908720"/>
            <a:ext cx="5366018" cy="2448272"/>
            <a:chOff x="3707904" y="980770"/>
            <a:chExt cx="5366018" cy="2681948"/>
          </a:xfrm>
        </p:grpSpPr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045345"/>
              <a:ext cx="1244600" cy="1722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338447"/>
              <a:ext cx="1887855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1" t="55080" r="61273" b="11221"/>
            <a:stretch/>
          </p:blipFill>
          <p:spPr>
            <a:xfrm>
              <a:off x="6181093" y="1484784"/>
              <a:ext cx="2892829" cy="2177934"/>
            </a:xfrm>
            <a:prstGeom prst="rect">
              <a:avLst/>
            </a:prstGeom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62" y="980770"/>
              <a:ext cx="1792605" cy="994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5020542" y="2243322"/>
              <a:ext cx="16401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DGEM=(3.3 ± 0.1)10-­‐10 cm2/s</a:t>
              </a:r>
              <a:endParaRPr lang="it-IT" sz="900" dirty="0"/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2267744" y="3483005"/>
            <a:ext cx="6806178" cy="1077218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FFFF00"/>
                </a:solidFill>
              </a:rPr>
              <a:t>Sapienza and ENEA </a:t>
            </a:r>
            <a:r>
              <a:rPr lang="it-IT" sz="1600" b="1" dirty="0" err="1" smtClean="0">
                <a:solidFill>
                  <a:srgbClr val="FFFF00"/>
                </a:solidFill>
              </a:rPr>
              <a:t>associates</a:t>
            </a:r>
            <a:r>
              <a:rPr lang="it-IT" sz="1600" b="1" dirty="0" smtClean="0">
                <a:solidFill>
                  <a:srgbClr val="FFFF00"/>
                </a:solidFill>
              </a:rPr>
              <a:t> of the CMS Frascati </a:t>
            </a:r>
            <a:r>
              <a:rPr lang="it-IT" sz="1600" b="1" dirty="0" err="1" smtClean="0">
                <a:solidFill>
                  <a:srgbClr val="FFFF00"/>
                </a:solidFill>
              </a:rPr>
              <a:t>group</a:t>
            </a:r>
            <a:r>
              <a:rPr lang="it-IT" sz="1600" b="1" dirty="0" smtClean="0">
                <a:solidFill>
                  <a:srgbClr val="FFFF00"/>
                </a:solidFill>
              </a:rPr>
              <a:t> are </a:t>
            </a:r>
            <a:r>
              <a:rPr lang="it-IT" sz="1600" b="1" dirty="0" err="1" smtClean="0">
                <a:solidFill>
                  <a:srgbClr val="FFFF00"/>
                </a:solidFill>
              </a:rPr>
              <a:t>interested</a:t>
            </a:r>
            <a:r>
              <a:rPr lang="it-IT" sz="1600" b="1" dirty="0" smtClean="0">
                <a:solidFill>
                  <a:srgbClr val="FFFF00"/>
                </a:solidFill>
              </a:rPr>
              <a:t> in a MPGD Lab</a:t>
            </a:r>
          </a:p>
          <a:p>
            <a:pPr marL="285750" indent="-285750">
              <a:buFont typeface="Arial"/>
              <a:buChar char="•"/>
            </a:pPr>
            <a:r>
              <a:rPr lang="it-IT" sz="1600" b="1" dirty="0" err="1" smtClean="0">
                <a:solidFill>
                  <a:srgbClr val="FFFF00"/>
                </a:solidFill>
              </a:rPr>
              <a:t>Materials</a:t>
            </a:r>
            <a:r>
              <a:rPr lang="it-IT" sz="1600" b="1" dirty="0" smtClean="0">
                <a:solidFill>
                  <a:srgbClr val="FFFF00"/>
                </a:solidFill>
              </a:rPr>
              <a:t> </a:t>
            </a:r>
            <a:r>
              <a:rPr lang="it-IT" sz="1600" b="1" dirty="0" err="1" smtClean="0">
                <a:solidFill>
                  <a:srgbClr val="FFFF00"/>
                </a:solidFill>
              </a:rPr>
              <a:t>characterization</a:t>
            </a:r>
            <a:r>
              <a:rPr lang="it-IT" sz="1600" b="1" dirty="0" smtClean="0">
                <a:solidFill>
                  <a:srgbClr val="FFFF00"/>
                </a:solidFill>
              </a:rPr>
              <a:t>, </a:t>
            </a:r>
            <a:r>
              <a:rPr lang="it-IT" sz="1600" b="1" dirty="0" err="1" smtClean="0">
                <a:solidFill>
                  <a:srgbClr val="FFFF00"/>
                </a:solidFill>
              </a:rPr>
              <a:t>testing</a:t>
            </a:r>
            <a:r>
              <a:rPr lang="it-IT" sz="1600" b="1" dirty="0" smtClean="0">
                <a:solidFill>
                  <a:srgbClr val="FFFF00"/>
                </a:solidFill>
              </a:rPr>
              <a:t> and </a:t>
            </a:r>
            <a:r>
              <a:rPr lang="it-IT" sz="1600" b="1" dirty="0" err="1" smtClean="0">
                <a:solidFill>
                  <a:srgbClr val="FFFF00"/>
                </a:solidFill>
              </a:rPr>
              <a:t>certification</a:t>
            </a:r>
            <a:endParaRPr lang="it-IT" sz="1600" b="1" dirty="0" smtClean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1600" b="1" dirty="0" smtClean="0">
                <a:solidFill>
                  <a:srgbClr val="FFFF00"/>
                </a:solidFill>
              </a:rPr>
              <a:t>(Opto)</a:t>
            </a:r>
            <a:r>
              <a:rPr lang="it-IT" sz="1600" b="1" dirty="0" err="1" smtClean="0">
                <a:solidFill>
                  <a:srgbClr val="FFFF00"/>
                </a:solidFill>
              </a:rPr>
              <a:t>electronic</a:t>
            </a:r>
            <a:r>
              <a:rPr lang="it-IT" sz="1600" b="1" dirty="0" smtClean="0">
                <a:solidFill>
                  <a:srgbClr val="FFFF00"/>
                </a:solidFill>
              </a:rPr>
              <a:t> </a:t>
            </a:r>
            <a:r>
              <a:rPr lang="it-IT" sz="1600" b="1" dirty="0" err="1" smtClean="0">
                <a:solidFill>
                  <a:srgbClr val="FFFF00"/>
                </a:solidFill>
              </a:rPr>
              <a:t>Sensors</a:t>
            </a:r>
            <a:r>
              <a:rPr lang="it-IT" sz="1600" b="1" dirty="0" smtClean="0">
                <a:solidFill>
                  <a:srgbClr val="FFFF00"/>
                </a:solidFill>
              </a:rPr>
              <a:t> for T, RH, gas </a:t>
            </a:r>
            <a:r>
              <a:rPr lang="it-IT" sz="1600" b="1" dirty="0" err="1" smtClean="0">
                <a:solidFill>
                  <a:srgbClr val="FFFF00"/>
                </a:solidFill>
              </a:rPr>
              <a:t>contaminants</a:t>
            </a:r>
            <a:r>
              <a:rPr lang="it-IT" sz="1600" b="1" dirty="0" smtClean="0">
                <a:solidFill>
                  <a:srgbClr val="FFFF00"/>
                </a:solidFill>
              </a:rPr>
              <a:t>, </a:t>
            </a:r>
            <a:r>
              <a:rPr lang="it-IT" sz="1600" b="1" dirty="0" err="1" smtClean="0">
                <a:solidFill>
                  <a:srgbClr val="FFFF00"/>
                </a:solidFill>
              </a:rPr>
              <a:t>planarity</a:t>
            </a:r>
            <a:r>
              <a:rPr lang="it-IT" sz="1600" b="1" dirty="0" smtClean="0">
                <a:solidFill>
                  <a:srgbClr val="FFFF00"/>
                </a:solidFill>
              </a:rPr>
              <a:t> </a:t>
            </a:r>
            <a:r>
              <a:rPr lang="it-IT" sz="1600" b="1" dirty="0" err="1" smtClean="0">
                <a:solidFill>
                  <a:srgbClr val="FFFF00"/>
                </a:solidFill>
              </a:rPr>
              <a:t>monitoring</a:t>
            </a:r>
            <a:endParaRPr lang="it-IT" sz="1600" b="1" dirty="0" smtClean="0">
              <a:solidFill>
                <a:srgbClr val="FFFF00"/>
              </a:solidFill>
            </a:endParaRPr>
          </a:p>
        </p:txBody>
      </p:sp>
      <p:pic>
        <p:nvPicPr>
          <p:cNvPr id="27" name="Content Placeholder 3" descr="AIDA2020meetCERN20140217BiancoV1litep2.png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52835" r="27431" b="11244"/>
          <a:stretch/>
        </p:blipFill>
        <p:spPr>
          <a:xfrm>
            <a:off x="3611240" y="4739012"/>
            <a:ext cx="5157695" cy="195111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A2A7-2E00-614B-AB76-644A4B7786A7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11760" y="5517232"/>
            <a:ext cx="1497300" cy="646331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SEM, XRD, </a:t>
            </a:r>
            <a:r>
              <a:rPr lang="en-US" dirty="0" err="1" smtClean="0">
                <a:solidFill>
                  <a:srgbClr val="FFFF00"/>
                </a:solidFill>
              </a:rPr>
              <a:t>etc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microanalysis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cmsLogo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75" y="38997"/>
            <a:ext cx="803125" cy="801092"/>
          </a:xfrm>
          <a:prstGeom prst="rect">
            <a:avLst/>
          </a:prstGeom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0" y="0"/>
            <a:ext cx="8748464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Materials &amp;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Optosensors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(external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ollaboration)</a:t>
            </a:r>
          </a:p>
          <a:p>
            <a:pPr algn="l"/>
            <a:r>
              <a:rPr lang="en-US" sz="1800" dirty="0" smtClean="0">
                <a:solidFill>
                  <a:srgbClr val="0070C0"/>
                </a:solidFill>
                <a:latin typeface="+mn-lt"/>
              </a:rPr>
              <a:t>Collaboration with </a:t>
            </a:r>
            <a:r>
              <a:rPr lang="en-US" sz="1800" dirty="0" err="1" smtClean="0">
                <a:solidFill>
                  <a:srgbClr val="0070C0"/>
                </a:solidFill>
                <a:latin typeface="+mn-lt"/>
              </a:rPr>
              <a:t>Sapienza</a:t>
            </a:r>
            <a:r>
              <a:rPr lang="en-US" sz="1800" dirty="0" smtClean="0">
                <a:solidFill>
                  <a:srgbClr val="0070C0"/>
                </a:solidFill>
                <a:latin typeface="+mn-lt"/>
              </a:rPr>
              <a:t> (Materials Engineering Dept.) and ENEA </a:t>
            </a:r>
            <a:r>
              <a:rPr lang="en-US" sz="1800" dirty="0" err="1" smtClean="0">
                <a:solidFill>
                  <a:srgbClr val="0070C0"/>
                </a:solidFill>
                <a:latin typeface="+mn-lt"/>
              </a:rPr>
              <a:t>Frascati</a:t>
            </a:r>
            <a:r>
              <a:rPr lang="en-US" sz="1800" dirty="0" smtClean="0">
                <a:solidFill>
                  <a:srgbClr val="0070C0"/>
                </a:solidFill>
                <a:latin typeface="+mn-lt"/>
              </a:rPr>
              <a:t>: Deformation monitoring and characterization of GEM films</a:t>
            </a:r>
            <a:endParaRPr lang="en-US" sz="14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50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64195" y="2619820"/>
            <a:ext cx="6983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for a MPGD-PCB Workshop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133724"/>
            <a:ext cx="8357823" cy="919012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OUTLINE</a:t>
            </a:r>
            <a:endParaRPr lang="it-IT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844824"/>
            <a:ext cx="6984776" cy="38884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The Gas Detectors  tradition at LNF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The Micro-Pattern Gas Detectors (MPGDs)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Gas Detectors  Infrastructures  at LNF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External Collaborations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Proposal  for a MPGD-PCB Workshop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5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lmare.com/data/foto/huge/r/ruota-del-timone-in-legno_10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6286"/>
            <a:ext cx="1048587" cy="11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20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142032"/>
            <a:ext cx="8229600" cy="562074"/>
          </a:xfrm>
        </p:spPr>
        <p:txBody>
          <a:bodyPr>
            <a:noAutofit/>
          </a:bodyPr>
          <a:lstStyle/>
          <a:p>
            <a:r>
              <a:rPr lang="it-IT" sz="3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MPGDs</a:t>
            </a:r>
            <a:r>
              <a:rPr lang="it-IT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the </a:t>
            </a:r>
            <a:r>
              <a:rPr lang="it-IT" sz="3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course</a:t>
            </a:r>
            <a:r>
              <a:rPr lang="it-IT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(I) </a:t>
            </a:r>
            <a:endParaRPr lang="it-IT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00720" y="1291401"/>
            <a:ext cx="88569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In spite of the extremely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relevant recent progress </a:t>
            </a:r>
            <a:r>
              <a:rPr lang="en-US" sz="2800" dirty="0">
                <a:solidFill>
                  <a:srgbClr val="0070C0"/>
                </a:solidFill>
              </a:rPr>
              <a:t>in the </a:t>
            </a:r>
            <a:r>
              <a:rPr lang="en-US" sz="2800" dirty="0" smtClean="0">
                <a:solidFill>
                  <a:srgbClr val="0070C0"/>
                </a:solidFill>
              </a:rPr>
              <a:t>field of MPGDs,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dedicated R&amp;D studies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sz="2800" dirty="0" smtClean="0">
                <a:solidFill>
                  <a:srgbClr val="0070C0"/>
                </a:solidFill>
              </a:rPr>
              <a:t>needed </a:t>
            </a:r>
            <a:r>
              <a:rPr lang="en-US" sz="2800" dirty="0">
                <a:solidFill>
                  <a:srgbClr val="0070C0"/>
                </a:solidFill>
              </a:rPr>
              <a:t>to go </a:t>
            </a:r>
            <a:r>
              <a:rPr lang="en-US" sz="2800" dirty="0" smtClean="0">
                <a:solidFill>
                  <a:srgbClr val="0070C0"/>
                </a:solidFill>
              </a:rPr>
              <a:t>forward:</a:t>
            </a:r>
          </a:p>
          <a:p>
            <a:endParaRPr lang="en-US" sz="2800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0070C0"/>
                </a:solidFill>
              </a:rPr>
              <a:t> the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ultimate performance of </a:t>
            </a:r>
            <a:r>
              <a:rPr lang="en-US" sz="28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70C0"/>
                </a:solidFill>
              </a:rPr>
              <a:t>Time </a:t>
            </a:r>
            <a:r>
              <a:rPr lang="en-US" sz="2400" dirty="0">
                <a:solidFill>
                  <a:srgbClr val="0070C0"/>
                </a:solidFill>
              </a:rPr>
              <a:t>and space resolution, rate capability, </a:t>
            </a:r>
            <a:r>
              <a:rPr lang="en-US" sz="2400" dirty="0" smtClean="0">
                <a:solidFill>
                  <a:srgbClr val="0070C0"/>
                </a:solidFill>
              </a:rPr>
              <a:t>very high gain for single electron detection (PMT – MPGDs based)</a:t>
            </a:r>
          </a:p>
          <a:p>
            <a:pPr lvl="2"/>
            <a:endParaRPr lang="en-US" sz="2400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reliability &amp; simplified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technologies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>
                <a:solidFill>
                  <a:srgbClr val="0070C0"/>
                </a:solidFill>
              </a:rPr>
              <a:t>a MUST  for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large scale </a:t>
            </a:r>
            <a:r>
              <a:rPr lang="en-US" sz="2400" dirty="0">
                <a:solidFill>
                  <a:srgbClr val="0070C0"/>
                </a:solidFill>
              </a:rPr>
              <a:t>applications in fundamental research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</a:rPr>
              <a:t>technology dissemination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http://www.charterworld.com/news/wp-content/uploads/2010/08/Sailing-Yacht-Pinuccia-and-Tomahawk-Image-credit-to-Pendenn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76" y="-39678"/>
            <a:ext cx="2170136" cy="14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9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ilmare.com/data/foto/huge/r/ruota-del-timone-in-legno_10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624"/>
            <a:ext cx="1048587" cy="11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21</a:t>
            </a:fld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58907"/>
            <a:ext cx="8229600" cy="562074"/>
          </a:xfrm>
        </p:spPr>
        <p:txBody>
          <a:bodyPr>
            <a:noAutofit/>
          </a:bodyPr>
          <a:lstStyle/>
          <a:p>
            <a:r>
              <a:rPr lang="it-IT" sz="3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MPGDs</a:t>
            </a:r>
            <a:r>
              <a:rPr lang="it-IT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the </a:t>
            </a:r>
            <a:r>
              <a:rPr lang="it-IT" sz="3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course</a:t>
            </a:r>
            <a:r>
              <a:rPr lang="it-IT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(II) </a:t>
            </a:r>
            <a:endParaRPr lang="it-IT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3528" y="872128"/>
            <a:ext cx="86409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buClr>
                <a:schemeClr val="hlink"/>
              </a:buClr>
            </a:pP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 large number of </a:t>
            </a:r>
            <a:r>
              <a:rPr lang="en-US" sz="28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innovative architectures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can be proposed:</a:t>
            </a:r>
          </a:p>
          <a:p>
            <a:pPr marL="571500" lvl="1" indent="-571500">
              <a:buClr>
                <a:srgbClr val="0070C0"/>
              </a:buClr>
              <a:buFont typeface="Wingdings" pitchFamily="2" charset="2"/>
              <a:buChar char="q"/>
            </a:pPr>
            <a:endParaRPr lang="en-US" sz="2800" dirty="0" smtClean="0">
              <a:solidFill>
                <a:srgbClr val="0070C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028700" lvl="2" indent="-571500">
              <a:buClr>
                <a:srgbClr val="0070C0"/>
              </a:buCl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GEM-derived</a:t>
            </a:r>
          </a:p>
          <a:p>
            <a:pPr marL="1028700" lvl="2" indent="-571500">
              <a:buClr>
                <a:srgbClr val="0070C0"/>
              </a:buCl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MICROMEGAS-derived</a:t>
            </a:r>
          </a:p>
          <a:p>
            <a:pPr marL="1028700" lvl="2" indent="-571500">
              <a:buClr>
                <a:srgbClr val="0070C0"/>
              </a:buCl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Hybrid structures</a:t>
            </a:r>
          </a:p>
          <a:p>
            <a:pPr marL="0" lvl="1">
              <a:buClr>
                <a:srgbClr val="0070C0"/>
              </a:buClr>
            </a:pPr>
            <a:endParaRPr lang="en-US" sz="2400" dirty="0">
              <a:solidFill>
                <a:srgbClr val="0070C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>
              <a:buClr>
                <a:srgbClr val="0070C0"/>
              </a:buClr>
            </a:pPr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… requiring for </a:t>
            </a:r>
            <a:r>
              <a:rPr lang="en-US" sz="28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new PCB substrates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fulfilling …</a:t>
            </a:r>
            <a:endParaRPr lang="en-US" sz="3200" dirty="0" smtClean="0">
              <a:solidFill>
                <a:srgbClr val="0070C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>
              <a:buClr>
                <a:srgbClr val="0070C0"/>
              </a:buClr>
            </a:pPr>
            <a:endParaRPr lang="en-US" sz="2800" dirty="0" smtClean="0">
              <a:solidFill>
                <a:srgbClr val="0070C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2" indent="-457200">
              <a:buClr>
                <a:srgbClr val="0070C0"/>
              </a:buClr>
              <a:buFont typeface="Wingdings" pitchFamily="2" charset="2"/>
              <a:buChar char="q"/>
            </a:pPr>
            <a:r>
              <a:rPr lang="en-GB" sz="2400" dirty="0">
                <a:solidFill>
                  <a:srgbClr val="0070C0"/>
                </a:solidFill>
                <a:cs typeface="Arial" panose="020B0604020202020204" pitchFamily="34" charset="0"/>
              </a:rPr>
              <a:t>c</a:t>
            </a:r>
            <a:r>
              <a:rPr lang="en-GB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ompactness  </a:t>
            </a:r>
            <a:r>
              <a:rPr lang="en-GB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(diffusion reduction) </a:t>
            </a:r>
            <a:endParaRPr lang="en-GB" sz="20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lvl="2" indent="-457200">
              <a:buClr>
                <a:srgbClr val="0070C0"/>
              </a:buClr>
              <a:buFont typeface="Wingdings" pitchFamily="2" charset="2"/>
              <a:buChar char="q"/>
            </a:pPr>
            <a:r>
              <a:rPr lang="en-GB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simple implementation of the  </a:t>
            </a:r>
            <a:r>
              <a:rPr lang="en-GB" sz="2400" dirty="0">
                <a:solidFill>
                  <a:srgbClr val="0070C0"/>
                </a:solidFill>
                <a:cs typeface="Arial" panose="020B0604020202020204" pitchFamily="34" charset="0"/>
              </a:rPr>
              <a:t>amplification </a:t>
            </a:r>
            <a:r>
              <a:rPr lang="en-GB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element  </a:t>
            </a:r>
            <a:r>
              <a:rPr lang="en-GB" sz="2400" dirty="0" smtClean="0">
                <a:solidFill>
                  <a:srgbClr val="0070C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 easy detector construction/assembly </a:t>
            </a:r>
            <a:r>
              <a:rPr lang="en-GB" sz="2000" dirty="0">
                <a:solidFill>
                  <a:srgbClr val="0070C0"/>
                </a:solidFill>
                <a:cs typeface="Arial" panose="020B0604020202020204" pitchFamily="34" charset="0"/>
              </a:rPr>
              <a:t>(no stretching) </a:t>
            </a:r>
            <a:endParaRPr lang="en-GB" sz="2400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lvl="2" indent="-457200">
              <a:buClr>
                <a:srgbClr val="0070C0"/>
              </a:buClr>
              <a:buFont typeface="Wingdings" pitchFamily="2" charset="2"/>
              <a:buChar char="q"/>
            </a:pPr>
            <a:r>
              <a:rPr lang="en-GB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resistive coupling </a:t>
            </a:r>
            <a:r>
              <a:rPr lang="en-GB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(spark suppression) </a:t>
            </a:r>
            <a:endParaRPr lang="en-GB" sz="2400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lvl="2" indent="-457200">
              <a:buClr>
                <a:srgbClr val="0070C0"/>
              </a:buClr>
              <a:buFont typeface="Wingdings" pitchFamily="2" charset="2"/>
              <a:buChar char="q"/>
            </a:pPr>
            <a:r>
              <a:rPr lang="en-GB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finely segmented readout </a:t>
            </a:r>
            <a:r>
              <a:rPr lang="en-GB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(high space resolution)</a:t>
            </a:r>
          </a:p>
          <a:p>
            <a:pPr lvl="2" indent="-457200">
              <a:buClr>
                <a:srgbClr val="0070C0"/>
              </a:buClr>
              <a:buFont typeface="Wingdings" pitchFamily="2" charset="2"/>
              <a:buChar char="q"/>
            </a:pPr>
            <a:r>
              <a:rPr lang="en-GB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multi-</a:t>
            </a:r>
            <a:r>
              <a:rPr lang="en-GB" sz="2400" dirty="0" err="1" smtClean="0">
                <a:solidFill>
                  <a:srgbClr val="0070C0"/>
                </a:solidFill>
              </a:rPr>
              <a:t>μ</a:t>
            </a:r>
            <a:r>
              <a:rPr lang="en-GB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gap</a:t>
            </a:r>
            <a:r>
              <a:rPr lang="en-GB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cs typeface="Arial" panose="020B0604020202020204" pitchFamily="34" charset="0"/>
              </a:rPr>
              <a:t>(high time resolution)</a:t>
            </a:r>
          </a:p>
        </p:txBody>
      </p:sp>
      <p:pic>
        <p:nvPicPr>
          <p:cNvPr id="6" name="Picture 6" descr="http://www.charterworld.com/news/wp-content/uploads/2010/08/Sailing-Yacht-Pinuccia-and-Tomahawk-Image-credit-to-Pendenn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429" y="-99392"/>
            <a:ext cx="1634571" cy="109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Autofit/>
          </a:bodyPr>
          <a:lstStyle/>
          <a:p>
            <a:r>
              <a:rPr lang="it-IT" sz="3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Proposal</a:t>
            </a:r>
            <a:r>
              <a:rPr lang="it-IT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for a MPGD-PCB Workshop</a:t>
            </a:r>
            <a:endParaRPr lang="it-IT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64992" y="1056793"/>
            <a:ext cx="84249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0070C0"/>
                </a:solidFill>
              </a:rPr>
              <a:t>A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 </a:t>
            </a:r>
            <a:r>
              <a:rPr lang="en-US" sz="2400" dirty="0">
                <a:solidFill>
                  <a:srgbClr val="0070C0"/>
                </a:solidFill>
              </a:rPr>
              <a:t>for gas detector </a:t>
            </a:r>
            <a:r>
              <a:rPr lang="en-US" sz="2400" dirty="0" smtClean="0">
                <a:solidFill>
                  <a:srgbClr val="0070C0"/>
                </a:solidFill>
              </a:rPr>
              <a:t>R&amp;D devoted to </a:t>
            </a:r>
            <a:r>
              <a:rPr lang="en-US" sz="2400" dirty="0">
                <a:solidFill>
                  <a:srgbClr val="0070C0"/>
                </a:solidFill>
              </a:rPr>
              <a:t>the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prototyping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substrates for new MPGD architectures</a:t>
            </a:r>
            <a:r>
              <a:rPr lang="en-US" sz="2400" dirty="0" smtClean="0">
                <a:solidFill>
                  <a:srgbClr val="0070C0"/>
                </a:solidFill>
              </a:rPr>
              <a:t>:</a:t>
            </a:r>
          </a:p>
          <a:p>
            <a:pPr lvl="0"/>
            <a:endParaRPr lang="en-US" sz="2400" dirty="0" smtClean="0">
              <a:solidFill>
                <a:srgbClr val="0070C0"/>
              </a:solidFill>
            </a:endParaRPr>
          </a:p>
          <a:p>
            <a:pPr lvl="0"/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          </a:t>
            </a:r>
            <a:r>
              <a:rPr lang="en-US" sz="2400" dirty="0">
                <a:solidFill>
                  <a:srgbClr val="0070C0"/>
                </a:solidFill>
              </a:rPr>
              <a:t>the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MPGD-PCB Laboratory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(MPGD-PCB-LAB)</a:t>
            </a:r>
            <a:endParaRPr lang="it-IT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 </a:t>
            </a:r>
            <a:endParaRPr lang="en-US" sz="2400" dirty="0" smtClean="0">
              <a:solidFill>
                <a:srgbClr val="0070C0"/>
              </a:solidFill>
            </a:endParaRPr>
          </a:p>
          <a:p>
            <a:pPr lvl="0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  </a:t>
            </a:r>
          </a:p>
          <a:p>
            <a:pPr marL="1200150" lvl="2" indent="-285750">
              <a:buSzPct val="95000"/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small/medium size </a:t>
            </a:r>
            <a:r>
              <a:rPr lang="en-US" sz="2400" dirty="0">
                <a:solidFill>
                  <a:srgbClr val="0070C0"/>
                </a:solidFill>
              </a:rPr>
              <a:t>(max size 60x60 cm</a:t>
            </a:r>
            <a:r>
              <a:rPr lang="en-US" sz="2400" baseline="30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) 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1200150" lvl="2" indent="-285750">
              <a:buSzPct val="95000"/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single/multi - layer PCB (MM like),</a:t>
            </a:r>
          </a:p>
          <a:p>
            <a:pPr marL="1200150" lvl="2" indent="-285750">
              <a:buSzPct val="95000"/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flexible structures (GEM like) </a:t>
            </a:r>
            <a:endParaRPr lang="en-US" sz="2400" dirty="0">
              <a:solidFill>
                <a:srgbClr val="0070C0"/>
              </a:solidFill>
            </a:endParaRPr>
          </a:p>
          <a:p>
            <a:pPr marL="1200150" lvl="2" indent="-285750">
              <a:buSzPct val="95000"/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hybrid architectures</a:t>
            </a:r>
          </a:p>
          <a:p>
            <a:pPr marL="1200150" lvl="2" indent="-285750">
              <a:buSzPct val="95000"/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with </a:t>
            </a:r>
            <a:r>
              <a:rPr lang="en-US" sz="2400" dirty="0">
                <a:solidFill>
                  <a:srgbClr val="0070C0"/>
                </a:solidFill>
              </a:rPr>
              <a:t>resistive deposition (screen </a:t>
            </a:r>
            <a:r>
              <a:rPr lang="en-US" sz="2400" dirty="0" smtClean="0">
                <a:solidFill>
                  <a:srgbClr val="0070C0"/>
                </a:solidFill>
              </a:rPr>
              <a:t>printing, sputtering … )</a:t>
            </a:r>
            <a:endParaRPr lang="en-US" sz="2400" dirty="0">
              <a:solidFill>
                <a:srgbClr val="0070C0"/>
              </a:solidFill>
            </a:endParaRPr>
          </a:p>
          <a:p>
            <a:pPr lvl="1"/>
            <a:endParaRPr lang="en-US" sz="2400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INFN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market  </a:t>
            </a:r>
            <a:r>
              <a:rPr lang="en-US" sz="2400" dirty="0">
                <a:solidFill>
                  <a:srgbClr val="0070C0"/>
                </a:solidFill>
              </a:rPr>
              <a:t>(+ …  </a:t>
            </a:r>
            <a:r>
              <a:rPr lang="en-US" sz="2400" dirty="0" smtClean="0">
                <a:solidFill>
                  <a:srgbClr val="0070C0"/>
                </a:solidFill>
              </a:rPr>
              <a:t>???)</a:t>
            </a:r>
            <a:endParaRPr lang="it-IT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22</a:t>
            </a:fld>
            <a:endParaRPr lang="it-IT"/>
          </a:p>
        </p:txBody>
      </p:sp>
      <p:pic>
        <p:nvPicPr>
          <p:cNvPr id="3076" name="Picture 4" descr="... ‘work in progress’ figure attached to websites, work sites, e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5274"/>
            <a:ext cx="951514" cy="9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... ‘work in progress’ figure attached to websites, work sites, e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990" y="44624"/>
            <a:ext cx="951514" cy="9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asellaDiTesto 103"/>
          <p:cNvSpPr txBox="1"/>
          <p:nvPr/>
        </p:nvSpPr>
        <p:spPr>
          <a:xfrm>
            <a:off x="1368158" y="202288"/>
            <a:ext cx="6535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technology: photolithography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1" name="Gruppo 110"/>
          <p:cNvGrpSpPr/>
          <p:nvPr/>
        </p:nvGrpSpPr>
        <p:grpSpPr>
          <a:xfrm>
            <a:off x="618880" y="1556792"/>
            <a:ext cx="5286221" cy="4265888"/>
            <a:chOff x="102992" y="1484784"/>
            <a:chExt cx="5286221" cy="4265888"/>
          </a:xfrm>
        </p:grpSpPr>
        <p:grpSp>
          <p:nvGrpSpPr>
            <p:cNvPr id="69" name="Gruppo 68"/>
            <p:cNvGrpSpPr/>
            <p:nvPr/>
          </p:nvGrpSpPr>
          <p:grpSpPr>
            <a:xfrm>
              <a:off x="2827821" y="1665432"/>
              <a:ext cx="2561392" cy="4009491"/>
              <a:chOff x="1177758" y="1124744"/>
              <a:chExt cx="3467744" cy="5184576"/>
            </a:xfrm>
          </p:grpSpPr>
          <p:sp>
            <p:nvSpPr>
              <p:cNvPr id="70" name="Rettangolo 69"/>
              <p:cNvSpPr/>
              <p:nvPr/>
            </p:nvSpPr>
            <p:spPr>
              <a:xfrm>
                <a:off x="1187624" y="2204864"/>
                <a:ext cx="3456384" cy="23696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1" name="Rettangolo 70"/>
              <p:cNvSpPr/>
              <p:nvPr/>
            </p:nvSpPr>
            <p:spPr>
              <a:xfrm>
                <a:off x="1187624" y="2132856"/>
                <a:ext cx="3456384" cy="7200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2" name="Rettangolo 71"/>
              <p:cNvSpPr/>
              <p:nvPr/>
            </p:nvSpPr>
            <p:spPr>
              <a:xfrm>
                <a:off x="1187624" y="2068991"/>
                <a:ext cx="3456384" cy="6386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3" name="Rettangolo 72"/>
              <p:cNvSpPr/>
              <p:nvPr/>
            </p:nvSpPr>
            <p:spPr>
              <a:xfrm>
                <a:off x="1187624" y="3356992"/>
                <a:ext cx="3456384" cy="28803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4" name="Rettangolo 73"/>
              <p:cNvSpPr/>
              <p:nvPr/>
            </p:nvSpPr>
            <p:spPr>
              <a:xfrm>
                <a:off x="1187624" y="3212976"/>
                <a:ext cx="3456384" cy="14401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5" name="Rettangolo 74"/>
              <p:cNvSpPr/>
              <p:nvPr/>
            </p:nvSpPr>
            <p:spPr>
              <a:xfrm>
                <a:off x="1187624" y="3221119"/>
                <a:ext cx="3456384" cy="6386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6" name="Rettangolo 75"/>
              <p:cNvSpPr/>
              <p:nvPr/>
            </p:nvSpPr>
            <p:spPr>
              <a:xfrm>
                <a:off x="1187624" y="4230380"/>
                <a:ext cx="3456384" cy="2160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7" name="Rettangolo 76"/>
              <p:cNvSpPr/>
              <p:nvPr/>
            </p:nvSpPr>
            <p:spPr>
              <a:xfrm>
                <a:off x="1187624" y="4158372"/>
                <a:ext cx="3456384" cy="7200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8" name="Rettangolo 77"/>
              <p:cNvSpPr/>
              <p:nvPr/>
            </p:nvSpPr>
            <p:spPr>
              <a:xfrm>
                <a:off x="1190576" y="4077073"/>
                <a:ext cx="1149176" cy="813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9" name="Rettangolo 78"/>
              <p:cNvSpPr/>
              <p:nvPr/>
            </p:nvSpPr>
            <p:spPr>
              <a:xfrm>
                <a:off x="1177758" y="1196751"/>
                <a:ext cx="3456384" cy="26877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0" name="Rettangolo 79"/>
              <p:cNvSpPr/>
              <p:nvPr/>
            </p:nvSpPr>
            <p:spPr>
              <a:xfrm>
                <a:off x="1177758" y="1124744"/>
                <a:ext cx="3456384" cy="7200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1" name="Rettangolo 80"/>
              <p:cNvSpPr/>
              <p:nvPr/>
            </p:nvSpPr>
            <p:spPr>
              <a:xfrm>
                <a:off x="1187624" y="5166484"/>
                <a:ext cx="3456384" cy="2160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2" name="Rettangolo 81"/>
              <p:cNvSpPr/>
              <p:nvPr/>
            </p:nvSpPr>
            <p:spPr>
              <a:xfrm>
                <a:off x="1187624" y="5094476"/>
                <a:ext cx="1152128" cy="7200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3" name="Rettangolo 82"/>
              <p:cNvSpPr/>
              <p:nvPr/>
            </p:nvSpPr>
            <p:spPr>
              <a:xfrm>
                <a:off x="1187624" y="5013177"/>
                <a:ext cx="1152128" cy="813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4" name="Rettangolo 83"/>
              <p:cNvSpPr/>
              <p:nvPr/>
            </p:nvSpPr>
            <p:spPr>
              <a:xfrm>
                <a:off x="1187624" y="3149111"/>
                <a:ext cx="3456384" cy="638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5" name="Freccia in giù 84"/>
              <p:cNvSpPr/>
              <p:nvPr/>
            </p:nvSpPr>
            <p:spPr>
              <a:xfrm>
                <a:off x="1233624" y="2867291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6" name="Freccia in giù 85"/>
              <p:cNvSpPr/>
              <p:nvPr/>
            </p:nvSpPr>
            <p:spPr>
              <a:xfrm>
                <a:off x="1523216" y="2867290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7" name="Freccia in giù 86"/>
              <p:cNvSpPr/>
              <p:nvPr/>
            </p:nvSpPr>
            <p:spPr>
              <a:xfrm>
                <a:off x="1820106" y="2867292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8" name="Freccia in giù 87"/>
              <p:cNvSpPr/>
              <p:nvPr/>
            </p:nvSpPr>
            <p:spPr>
              <a:xfrm>
                <a:off x="2109698" y="2867291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9" name="Freccia in giù 88"/>
              <p:cNvSpPr/>
              <p:nvPr/>
            </p:nvSpPr>
            <p:spPr>
              <a:xfrm>
                <a:off x="2399290" y="2867288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0" name="Freccia in giù 89"/>
              <p:cNvSpPr/>
              <p:nvPr/>
            </p:nvSpPr>
            <p:spPr>
              <a:xfrm>
                <a:off x="2696180" y="2867290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1" name="Freccia in giù 90"/>
              <p:cNvSpPr/>
              <p:nvPr/>
            </p:nvSpPr>
            <p:spPr>
              <a:xfrm>
                <a:off x="2985772" y="2867289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2" name="Freccia in giù 91"/>
              <p:cNvSpPr/>
              <p:nvPr/>
            </p:nvSpPr>
            <p:spPr>
              <a:xfrm>
                <a:off x="3292838" y="2867286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3" name="Freccia in giù 92"/>
              <p:cNvSpPr/>
              <p:nvPr/>
            </p:nvSpPr>
            <p:spPr>
              <a:xfrm>
                <a:off x="3589728" y="2867288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4" name="Freccia in giù 93"/>
              <p:cNvSpPr/>
              <p:nvPr/>
            </p:nvSpPr>
            <p:spPr>
              <a:xfrm>
                <a:off x="3879320" y="2867287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5" name="Freccia in giù 94"/>
              <p:cNvSpPr/>
              <p:nvPr/>
            </p:nvSpPr>
            <p:spPr>
              <a:xfrm>
                <a:off x="4176210" y="2855332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6" name="Freccia in giù 95"/>
              <p:cNvSpPr/>
              <p:nvPr/>
            </p:nvSpPr>
            <p:spPr>
              <a:xfrm>
                <a:off x="4465802" y="2855331"/>
                <a:ext cx="157020" cy="266217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7" name="Rettangolo 96"/>
              <p:cNvSpPr/>
              <p:nvPr/>
            </p:nvSpPr>
            <p:spPr>
              <a:xfrm>
                <a:off x="2339752" y="3149111"/>
                <a:ext cx="1152128" cy="638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8" name="Rettangolo 97"/>
              <p:cNvSpPr/>
              <p:nvPr/>
            </p:nvSpPr>
            <p:spPr>
              <a:xfrm>
                <a:off x="3484553" y="4078222"/>
                <a:ext cx="1152462" cy="8015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9" name="Rettangolo 98"/>
              <p:cNvSpPr/>
              <p:nvPr/>
            </p:nvSpPr>
            <p:spPr>
              <a:xfrm>
                <a:off x="3493374" y="5053828"/>
                <a:ext cx="1152128" cy="11265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0" name="Rettangolo 99"/>
              <p:cNvSpPr/>
              <p:nvPr/>
            </p:nvSpPr>
            <p:spPr>
              <a:xfrm>
                <a:off x="3493374" y="5013178"/>
                <a:ext cx="1152128" cy="813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1" name="Rettangolo 100"/>
              <p:cNvSpPr/>
              <p:nvPr/>
            </p:nvSpPr>
            <p:spPr>
              <a:xfrm>
                <a:off x="1187624" y="6093296"/>
                <a:ext cx="3456384" cy="2160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2" name="Rettangolo 101"/>
              <p:cNvSpPr/>
              <p:nvPr/>
            </p:nvSpPr>
            <p:spPr>
              <a:xfrm>
                <a:off x="1187624" y="6021288"/>
                <a:ext cx="1152128" cy="7200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3" name="Rettangolo 102"/>
              <p:cNvSpPr/>
              <p:nvPr/>
            </p:nvSpPr>
            <p:spPr>
              <a:xfrm>
                <a:off x="3493374" y="6021288"/>
                <a:ext cx="1152128" cy="7200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05" name="CasellaDiTesto 104"/>
            <p:cNvSpPr txBox="1"/>
            <p:nvPr/>
          </p:nvSpPr>
          <p:spPr>
            <a:xfrm>
              <a:off x="450061" y="1484784"/>
              <a:ext cx="1953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Base material </a:t>
              </a:r>
            </a:p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(substrate + metal)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6" name="CasellaDiTesto 105"/>
            <p:cNvSpPr txBox="1"/>
            <p:nvPr/>
          </p:nvSpPr>
          <p:spPr>
            <a:xfrm>
              <a:off x="210576" y="2443646"/>
              <a:ext cx="2292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Photoresist deposition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7" name="CasellaDiTesto 106"/>
            <p:cNvSpPr txBox="1"/>
            <p:nvPr/>
          </p:nvSpPr>
          <p:spPr>
            <a:xfrm>
              <a:off x="115040" y="3068960"/>
              <a:ext cx="25428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UV photoresist  exposure</a:t>
              </a:r>
            </a:p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through  a mask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8" name="CasellaDiTesto 107"/>
            <p:cNvSpPr txBox="1"/>
            <p:nvPr/>
          </p:nvSpPr>
          <p:spPr>
            <a:xfrm>
              <a:off x="102992" y="3923764"/>
              <a:ext cx="2665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Photoresist  development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9" name="CasellaDiTesto 108"/>
            <p:cNvSpPr txBox="1"/>
            <p:nvPr/>
          </p:nvSpPr>
          <p:spPr>
            <a:xfrm>
              <a:off x="789519" y="4643844"/>
              <a:ext cx="1478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Metal etching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10" name="CasellaDiTesto 109"/>
            <p:cNvSpPr txBox="1"/>
            <p:nvPr/>
          </p:nvSpPr>
          <p:spPr>
            <a:xfrm>
              <a:off x="452087" y="5381340"/>
              <a:ext cx="2190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Photoresist stripping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112" name="Parentesi graffa chiusa 111"/>
          <p:cNvSpPr/>
          <p:nvPr/>
        </p:nvSpPr>
        <p:spPr>
          <a:xfrm>
            <a:off x="6300192" y="2467673"/>
            <a:ext cx="360040" cy="182330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3" name="CasellaDiTesto 112"/>
          <p:cNvSpPr txBox="1"/>
          <p:nvPr/>
        </p:nvSpPr>
        <p:spPr>
          <a:xfrm>
            <a:off x="6839662" y="2890709"/>
            <a:ext cx="216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performed in a medium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dark/clean room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" name="CasellaDiTesto 113"/>
          <p:cNvSpPr txBox="1"/>
          <p:nvPr/>
        </p:nvSpPr>
        <p:spPr>
          <a:xfrm>
            <a:off x="6660874" y="1696324"/>
            <a:ext cx="221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 </a:t>
            </a:r>
            <a:r>
              <a:rPr lang="en-US" dirty="0" smtClean="0">
                <a:solidFill>
                  <a:srgbClr val="0070C0"/>
                </a:solidFill>
              </a:rPr>
              <a:t>or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</a:t>
            </a:r>
            <a:r>
              <a:rPr lang="en-US" dirty="0" smtClean="0">
                <a:solidFill>
                  <a:srgbClr val="0070C0"/>
                </a:solidFill>
              </a:rPr>
              <a:t> substrate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5" name="Parentesi graffa chiusa 114"/>
          <p:cNvSpPr/>
          <p:nvPr/>
        </p:nvSpPr>
        <p:spPr>
          <a:xfrm>
            <a:off x="6300192" y="4715852"/>
            <a:ext cx="360040" cy="103107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6" name="CasellaDiTesto 115"/>
          <p:cNvSpPr txBox="1"/>
          <p:nvPr/>
        </p:nvSpPr>
        <p:spPr>
          <a:xfrm>
            <a:off x="6948264" y="4848849"/>
            <a:ext cx="2060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chemical baths  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  waste disposal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Segnaposto numero diapositiva 116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46C61643-0FDC-4F1F-BE73-1CC21BA6E92A}" type="slidenum">
              <a:rPr lang="it-IT" smtClean="0">
                <a:solidFill>
                  <a:srgbClr val="0070C0"/>
                </a:solidFill>
              </a:rPr>
              <a:t>23</a:t>
            </a:fld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367581" y="107107"/>
            <a:ext cx="6536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Photolithography process steps (I)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19781" y="1214168"/>
            <a:ext cx="4656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Gerber File 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CAD/CAM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data export for CNC drilling/routing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photo-plotter for masks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electric test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56" y="1029084"/>
            <a:ext cx="2050872" cy="152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62" y="2780928"/>
            <a:ext cx="1668130" cy="209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467544" y="3055312"/>
            <a:ext cx="24837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Base material preparing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cut to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polishing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washing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 drying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67544" y="5169966"/>
            <a:ext cx="4362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Reference hole &amp;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vias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drilling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reference holes for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vias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 for electrical contact (for multi-layer)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68" y="4953942"/>
            <a:ext cx="2220824" cy="16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300192" y="6525344"/>
            <a:ext cx="19175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rilling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milling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machine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572000" y="2636912"/>
            <a:ext cx="15087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olishing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machine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660232" y="2286730"/>
            <a:ext cx="20158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CAD/CAM 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processing SW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24</a:t>
            </a:fld>
            <a:endParaRPr lang="it-IT"/>
          </a:p>
        </p:txBody>
      </p:sp>
      <p:pic>
        <p:nvPicPr>
          <p:cNvPr id="9218" name="Picture 2" descr="J:\What Next LNF\heraeus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" b="10448"/>
          <a:stretch/>
        </p:blipFill>
        <p:spPr bwMode="auto">
          <a:xfrm>
            <a:off x="6660232" y="2859385"/>
            <a:ext cx="1759985" cy="19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7877376" y="4450038"/>
            <a:ext cx="5428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oven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10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09072" y="116632"/>
            <a:ext cx="6653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Photolithography process steps (II)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1384999"/>
            <a:ext cx="593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Photoresist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dry 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lamination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(dark/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clean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room)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Application of a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photoresist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dry film  on the base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material</a:t>
            </a:r>
            <a:endParaRPr lang="it-IT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3" y="3358733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UV 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exposure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(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dark/</a:t>
            </a:r>
            <a:r>
              <a:rPr lang="it-IT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clean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room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Image transfer from the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mask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 to the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photoresist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by UV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exposure</a:t>
            </a:r>
            <a:endParaRPr lang="it-IT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51520" y="5415901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Photoresist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development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(dark/</a:t>
            </a:r>
            <a:r>
              <a:rPr lang="it-IT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clean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room</a:t>
            </a:r>
            <a:r>
              <a:rPr lang="it-IT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</a:p>
          <a:p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and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removal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of non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polymerized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photoresist</a:t>
            </a:r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7171" name="Picture 3" descr="J:\What Next LNF\DSCN2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52" y="3063460"/>
            <a:ext cx="2494212" cy="18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J:\What Next LNF\DSCN2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337" y="1053402"/>
            <a:ext cx="2495388" cy="187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7304094" y="4633391"/>
            <a:ext cx="14443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 </a:t>
            </a:r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exposure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770020" y="823488"/>
            <a:ext cx="20462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</a:t>
            </a:r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dry laminator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J:\What Next LNF\resco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04" y="4999531"/>
            <a:ext cx="2450507" cy="183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5391252" y="4934119"/>
            <a:ext cx="17901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hotoresist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developer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5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50562" y="48767"/>
            <a:ext cx="6770701" cy="782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Photolithography process steps (III)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03848" y="1556792"/>
            <a:ext cx="2196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Metal </a:t>
            </a:r>
            <a:r>
              <a:rPr lang="it-I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etching</a:t>
            </a:r>
            <a:r>
              <a:rPr lang="it-I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8194" name="Picture 2" descr="J:\What Next LNF\crh_electronic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803761"/>
            <a:ext cx="3240360" cy="252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26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857014" y="778595"/>
            <a:ext cx="19608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70C0"/>
                </a:solidFill>
              </a:rPr>
              <a:t>Copper</a:t>
            </a:r>
            <a:r>
              <a:rPr lang="it-IT" sz="1400" dirty="0" smtClean="0">
                <a:solidFill>
                  <a:srgbClr val="0070C0"/>
                </a:solidFill>
              </a:rPr>
              <a:t> </a:t>
            </a:r>
            <a:r>
              <a:rPr lang="it-IT" sz="1400" dirty="0" err="1" smtClean="0">
                <a:solidFill>
                  <a:srgbClr val="0070C0"/>
                </a:solidFill>
              </a:rPr>
              <a:t>etching</a:t>
            </a:r>
            <a:r>
              <a:rPr lang="it-IT" sz="1400" dirty="0" smtClean="0">
                <a:solidFill>
                  <a:srgbClr val="0070C0"/>
                </a:solidFill>
              </a:rPr>
              <a:t> machine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14743" y="4533345"/>
            <a:ext cx="2257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Kapton</a:t>
            </a:r>
            <a:r>
              <a:rPr lang="it-I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etching</a:t>
            </a:r>
            <a:r>
              <a:rPr lang="it-I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8195" name="Picture 3" descr="J:\What Next LNF\DSCN2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99312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354159" y="188640"/>
            <a:ext cx="6563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Machines for additional processes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3528" y="177281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Resistive paste deposition by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screen printing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technology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2520280" cy="242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002845" y="3314908"/>
            <a:ext cx="19439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creen </a:t>
            </a:r>
            <a:r>
              <a:rPr lang="it-IT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printing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machine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95536" y="4377878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Pressing process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for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multi-layer rigid/flex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PCBs</a:t>
            </a:r>
          </a:p>
        </p:txBody>
      </p:sp>
      <p:pic>
        <p:nvPicPr>
          <p:cNvPr id="6146" name="Picture 2" descr="J:\What Next LNF\bieffeb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70682"/>
            <a:ext cx="2741825" cy="22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5508104" y="6001543"/>
            <a:ext cx="14566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ressing machine</a:t>
            </a: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8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28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43906" y="251937"/>
            <a:ext cx="840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MPGD-PCB  Workshop set-up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(preliminary estimate)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1671186"/>
            <a:ext cx="82089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3 staff  </a:t>
            </a:r>
            <a:r>
              <a:rPr lang="en-US" sz="2800" dirty="0" smtClean="0">
                <a:solidFill>
                  <a:srgbClr val="0070C0"/>
                </a:solidFill>
              </a:rPr>
              <a:t>to be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trained at CERN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8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100-150 m</a:t>
            </a:r>
            <a:r>
              <a:rPr lang="en-US" sz="2800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</a:t>
            </a:r>
            <a:r>
              <a:rPr lang="en-US" sz="2800" dirty="0" smtClean="0">
                <a:solidFill>
                  <a:srgbClr val="0070C0"/>
                </a:solidFill>
              </a:rPr>
              <a:t>needed with at  least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30-40 m</a:t>
            </a:r>
            <a:r>
              <a:rPr lang="en-US" sz="2800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dark/clean room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8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8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rgbClr val="0070C0"/>
                </a:solidFill>
              </a:rPr>
              <a:t> required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investment</a:t>
            </a:r>
            <a:r>
              <a:rPr lang="en-US" sz="2800" dirty="0" smtClean="0">
                <a:solidFill>
                  <a:srgbClr val="0070C0"/>
                </a:solidFill>
              </a:rPr>
              <a:t> :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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kCHF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29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95930" y="116632"/>
            <a:ext cx="8776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INFN sections</a:t>
            </a:r>
            <a:r>
              <a:rPr lang="en-US" sz="3200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(**)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involved on MPGDs development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Gruppo 37"/>
          <p:cNvGrpSpPr/>
          <p:nvPr/>
        </p:nvGrpSpPr>
        <p:grpSpPr>
          <a:xfrm>
            <a:off x="4355976" y="868650"/>
            <a:ext cx="4832336" cy="2475031"/>
            <a:chOff x="4355976" y="868650"/>
            <a:chExt cx="4832336" cy="2475031"/>
          </a:xfrm>
        </p:grpSpPr>
        <p:sp>
          <p:nvSpPr>
            <p:cNvPr id="7" name="CasellaDiTesto 6"/>
            <p:cNvSpPr txBox="1"/>
            <p:nvPr/>
          </p:nvSpPr>
          <p:spPr>
            <a:xfrm>
              <a:off x="4626549" y="1355626"/>
              <a:ext cx="4561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- pioneering  groups: Pisa*, LNF*, Cagliari*, Trieste* 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Ovale 1"/>
            <p:cNvSpPr/>
            <p:nvPr/>
          </p:nvSpPr>
          <p:spPr>
            <a:xfrm>
              <a:off x="4427984" y="1499571"/>
              <a:ext cx="288032" cy="10468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e 20"/>
            <p:cNvSpPr/>
            <p:nvPr/>
          </p:nvSpPr>
          <p:spPr>
            <a:xfrm>
              <a:off x="4427984" y="1931619"/>
              <a:ext cx="288032" cy="10468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4666240" y="1784613"/>
              <a:ext cx="4522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- 2nd generation: Bari*, Milano-</a:t>
              </a:r>
              <a:r>
                <a:rPr lang="en-US" sz="1600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Bicocca</a:t>
              </a:r>
              <a:r>
                <a:rPr lang="en-US" sz="16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*, Siena*, </a:t>
              </a:r>
            </a:p>
            <a:p>
              <a:r>
                <a:rPr lang="en-US" sz="1600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Genova</a:t>
              </a:r>
              <a:r>
                <a:rPr lang="en-US" sz="16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Roma1*,Roma3*, </a:t>
              </a:r>
              <a:r>
                <a:rPr lang="en-US" sz="1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Napoli</a:t>
              </a:r>
              <a:r>
                <a:rPr lang="en-US" sz="16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,* Ferrara, Pavia</a:t>
              </a:r>
              <a:r>
                <a:rPr lang="en-US" sz="16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Lecce, </a:t>
              </a:r>
              <a:r>
                <a:rPr lang="en-US" sz="16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Cosenza, Torino*, ISS*</a:t>
              </a:r>
              <a:endPara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Ovale 24"/>
            <p:cNvSpPr/>
            <p:nvPr/>
          </p:nvSpPr>
          <p:spPr>
            <a:xfrm>
              <a:off x="4437509" y="2768554"/>
              <a:ext cx="288032" cy="10468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688288" y="2636912"/>
              <a:ext cx="22160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- EOI:  Bologna,  Catania</a:t>
              </a:r>
              <a:endPara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4355976" y="868650"/>
              <a:ext cx="37963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17 -19  groups from INFN Sections:</a:t>
              </a:r>
              <a:endPara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904343" y="3005127"/>
              <a:ext cx="21675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 INFN sections in RD51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" name="CasellaDiTesto 38"/>
          <p:cNvSpPr txBox="1"/>
          <p:nvPr/>
        </p:nvSpPr>
        <p:spPr>
          <a:xfrm>
            <a:off x="4427984" y="3128708"/>
            <a:ext cx="46770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In particular: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 INFN sections  </a:t>
            </a:r>
            <a:r>
              <a:rPr lang="en-US" sz="1600" dirty="0" smtClean="0">
                <a:solidFill>
                  <a:srgbClr val="0070C0"/>
                </a:solidFill>
              </a:rPr>
              <a:t>(those labelled with “*”) are directly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involved in the RD51 activities.</a:t>
            </a:r>
          </a:p>
          <a:p>
            <a:endParaRPr lang="en-US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INFN groups </a:t>
            </a:r>
            <a:r>
              <a:rPr lang="en-US" sz="1600" dirty="0" smtClean="0">
                <a:solidFill>
                  <a:srgbClr val="0070C0"/>
                </a:solidFill>
              </a:rPr>
              <a:t>(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Bari, Bologna, LNF, Roma3, Trieste</a:t>
            </a:r>
            <a:r>
              <a:rPr lang="en-US" sz="1600" dirty="0" smtClean="0">
                <a:solidFill>
                  <a:srgbClr val="0070C0"/>
                </a:solidFill>
              </a:rPr>
              <a:t>) are also involved in AIDA2020: </a:t>
            </a:r>
            <a:r>
              <a:rPr lang="en-US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 “JRA1 Innovative Gas detectors</a:t>
            </a:r>
            <a:r>
              <a:rPr lang="en-US" sz="1600" dirty="0" smtClean="0">
                <a:solidFill>
                  <a:srgbClr val="0070C0"/>
                </a:solidFill>
              </a:rPr>
              <a:t>”.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3 INFN sections</a:t>
            </a:r>
            <a:r>
              <a:rPr lang="en-US" sz="1600" dirty="0" smtClean="0">
                <a:solidFill>
                  <a:srgbClr val="0070C0"/>
                </a:solidFill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</a:t>
            </a:r>
            <a:r>
              <a:rPr lang="en-US" sz="1600" dirty="0" smtClean="0">
                <a:solidFill>
                  <a:srgbClr val="0070C0"/>
                </a:solidFill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Trieste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and </a:t>
            </a:r>
            <a:r>
              <a:rPr lang="en-US" sz="1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Frascati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600" dirty="0" smtClean="0">
                <a:solidFill>
                  <a:srgbClr val="0070C0"/>
                </a:solidFill>
              </a:rPr>
              <a:t> there was an initial proposal for AIDA2020 for a </a:t>
            </a:r>
            <a:r>
              <a:rPr lang="en-US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“Distributed Infrastructure for MPGD Development”,  </a:t>
            </a:r>
            <a:r>
              <a:rPr lang="en-US" sz="1600" dirty="0" smtClean="0">
                <a:solidFill>
                  <a:srgbClr val="0070C0"/>
                </a:solidFill>
              </a:rPr>
              <a:t>covering the know-how on many of the classical MPGD technologies (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GEM, THGEM, MM</a:t>
            </a:r>
            <a:r>
              <a:rPr lang="en-US" sz="1600" dirty="0" smtClean="0">
                <a:solidFill>
                  <a:srgbClr val="0070C0"/>
                </a:solidFill>
              </a:rPr>
              <a:t>) and </a:t>
            </a:r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associated Electronics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117029" y="1157931"/>
            <a:ext cx="4032448" cy="4807075"/>
            <a:chOff x="683568" y="1157931"/>
            <a:chExt cx="4032448" cy="4807075"/>
          </a:xfrm>
        </p:grpSpPr>
        <p:pic>
          <p:nvPicPr>
            <p:cNvPr id="6146" name="Picture 2" descr="L'INFN IN ITAL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157931"/>
              <a:ext cx="4032448" cy="480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e 5"/>
            <p:cNvSpPr/>
            <p:nvPr/>
          </p:nvSpPr>
          <p:spPr>
            <a:xfrm>
              <a:off x="2952613" y="1580389"/>
              <a:ext cx="443955" cy="2261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e 7"/>
            <p:cNvSpPr/>
            <p:nvPr/>
          </p:nvSpPr>
          <p:spPr>
            <a:xfrm>
              <a:off x="1186582" y="1610308"/>
              <a:ext cx="887909" cy="22618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e 8"/>
            <p:cNvSpPr/>
            <p:nvPr/>
          </p:nvSpPr>
          <p:spPr>
            <a:xfrm>
              <a:off x="1334567" y="1796604"/>
              <a:ext cx="443955" cy="22618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e 9"/>
            <p:cNvSpPr/>
            <p:nvPr/>
          </p:nvSpPr>
          <p:spPr>
            <a:xfrm>
              <a:off x="2064703" y="1751128"/>
              <a:ext cx="527735" cy="22618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e 11"/>
            <p:cNvSpPr/>
            <p:nvPr/>
          </p:nvSpPr>
          <p:spPr>
            <a:xfrm>
              <a:off x="2123428" y="3278998"/>
              <a:ext cx="395018" cy="22618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e 12"/>
            <p:cNvSpPr/>
            <p:nvPr/>
          </p:nvSpPr>
          <p:spPr>
            <a:xfrm>
              <a:off x="1941774" y="2052712"/>
              <a:ext cx="527735" cy="22618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e 14"/>
            <p:cNvSpPr/>
            <p:nvPr/>
          </p:nvSpPr>
          <p:spPr>
            <a:xfrm>
              <a:off x="1048385" y="4510868"/>
              <a:ext cx="582152" cy="2261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e 15"/>
            <p:cNvSpPr/>
            <p:nvPr/>
          </p:nvSpPr>
          <p:spPr>
            <a:xfrm>
              <a:off x="2368115" y="3535106"/>
              <a:ext cx="395018" cy="22618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e 16"/>
            <p:cNvSpPr/>
            <p:nvPr/>
          </p:nvSpPr>
          <p:spPr>
            <a:xfrm>
              <a:off x="2597918" y="3389898"/>
              <a:ext cx="443955" cy="2261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e 17"/>
            <p:cNvSpPr/>
            <p:nvPr/>
          </p:nvSpPr>
          <p:spPr>
            <a:xfrm>
              <a:off x="3030913" y="3766879"/>
              <a:ext cx="443955" cy="22618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e 18"/>
            <p:cNvSpPr/>
            <p:nvPr/>
          </p:nvSpPr>
          <p:spPr>
            <a:xfrm>
              <a:off x="1873657" y="2741251"/>
              <a:ext cx="312409" cy="2261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e 19"/>
            <p:cNvSpPr/>
            <p:nvPr/>
          </p:nvSpPr>
          <p:spPr>
            <a:xfrm>
              <a:off x="3006372" y="5417967"/>
              <a:ext cx="601727" cy="22618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e 13"/>
            <p:cNvSpPr/>
            <p:nvPr/>
          </p:nvSpPr>
          <p:spPr>
            <a:xfrm>
              <a:off x="3657695" y="3796798"/>
              <a:ext cx="527735" cy="22618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e 28"/>
            <p:cNvSpPr/>
            <p:nvPr/>
          </p:nvSpPr>
          <p:spPr>
            <a:xfrm>
              <a:off x="4097222" y="3993068"/>
              <a:ext cx="383576" cy="13377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e 29"/>
            <p:cNvSpPr/>
            <p:nvPr/>
          </p:nvSpPr>
          <p:spPr>
            <a:xfrm>
              <a:off x="3840013" y="4570963"/>
              <a:ext cx="443955" cy="22618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e 30"/>
            <p:cNvSpPr/>
            <p:nvPr/>
          </p:nvSpPr>
          <p:spPr>
            <a:xfrm>
              <a:off x="1979712" y="2650368"/>
              <a:ext cx="288032" cy="104682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33" name="Ovale 32"/>
            <p:cNvSpPr/>
            <p:nvPr/>
          </p:nvSpPr>
          <p:spPr>
            <a:xfrm>
              <a:off x="1178998" y="2183058"/>
              <a:ext cx="370904" cy="18307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e 34"/>
            <p:cNvSpPr/>
            <p:nvPr/>
          </p:nvSpPr>
          <p:spPr>
            <a:xfrm>
              <a:off x="827584" y="1873399"/>
              <a:ext cx="432048" cy="207888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e 35"/>
            <p:cNvSpPr/>
            <p:nvPr/>
          </p:nvSpPr>
          <p:spPr>
            <a:xfrm>
              <a:off x="2421285" y="3317934"/>
              <a:ext cx="370904" cy="18307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266297" y="6283106"/>
            <a:ext cx="322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(**) to the best of knowledge !!!</a:t>
            </a:r>
            <a:endParaRPr lang="en-US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70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3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018992" y="107921"/>
            <a:ext cx="7141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Gas Detectors tradition @ LNF (I)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908720"/>
            <a:ext cx="777686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Few examples concerning the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experience </a:t>
            </a:r>
            <a:r>
              <a:rPr lang="en-US" sz="2400" dirty="0" smtClean="0">
                <a:solidFill>
                  <a:srgbClr val="0070C0"/>
                </a:solidFill>
              </a:rPr>
              <a:t>on gaseous detectors in our laboratory:</a:t>
            </a: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Streamer Tubes </a:t>
            </a:r>
            <a:r>
              <a:rPr lang="en-US" sz="2000" dirty="0" smtClean="0">
                <a:solidFill>
                  <a:srgbClr val="0070C0"/>
                </a:solidFill>
              </a:rPr>
              <a:t>(1978): installed in various experiments, NUSEX, ALEPH, MACRO, but also in other LEP experiments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   (Delphi, OPAL) and SLD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70C0"/>
                </a:solidFill>
              </a:rPr>
              <a:t>Large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 Drift Chamber</a:t>
            </a:r>
            <a:r>
              <a:rPr lang="en-US" sz="2000" dirty="0" smtClean="0">
                <a:solidFill>
                  <a:srgbClr val="0070C0"/>
                </a:solidFill>
              </a:rPr>
              <a:t>: for the KLOE experiment (1994)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  the biggest DC ever built and still in operation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Straw tubes </a:t>
            </a:r>
            <a:r>
              <a:rPr lang="en-US" sz="2000" dirty="0" smtClean="0">
                <a:solidFill>
                  <a:srgbClr val="0070C0"/>
                </a:solidFill>
              </a:rPr>
              <a:t>tracking detector (1994 – 2005): for the FINUDA, </a:t>
            </a:r>
            <a:r>
              <a:rPr lang="en-US" sz="2000" dirty="0" err="1" smtClean="0">
                <a:solidFill>
                  <a:srgbClr val="0070C0"/>
                </a:solidFill>
              </a:rPr>
              <a:t>BTeV</a:t>
            </a:r>
            <a:r>
              <a:rPr lang="en-US" sz="2000" dirty="0" smtClean="0">
                <a:solidFill>
                  <a:srgbClr val="0070C0"/>
                </a:solidFill>
              </a:rPr>
              <a:t>(R&amp;D) and PANDA experiments</a:t>
            </a:r>
          </a:p>
          <a:p>
            <a:endParaRPr lang="en-US" sz="2000" dirty="0" smtClean="0">
              <a:solidFill>
                <a:srgbClr val="0070C0"/>
              </a:solidFill>
            </a:endParaRPr>
          </a:p>
        </p:txBody>
      </p:sp>
      <p:pic>
        <p:nvPicPr>
          <p:cNvPr id="7" name="Picture 2" descr="http://www.wogsland.org/physics/hep/images/iarocc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742" y="1120201"/>
            <a:ext cx="1228679" cy="122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204863"/>
            <a:ext cx="951088" cy="13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agnet of ALEPH particle detector, 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28" y="2425431"/>
            <a:ext cx="756684" cy="103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Nusex proton dec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664" y="2443476"/>
            <a:ext cx="686736" cy="10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1.na.infn.it/wsubnucl/cosm/macro/pict/macr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628" y="2538540"/>
            <a:ext cx="1155943" cy="8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696" y="3896694"/>
            <a:ext cx="1656155" cy="106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http://www.interactions.org/imagebank/images/FR0042M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780" y="3652615"/>
            <a:ext cx="1332892" cy="91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J:\What Next LNF\strawcomponent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659" y="5884447"/>
            <a:ext cx="1131005" cy="8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images.iop.org/objects/ccr/cern/43/3/11/cernhyp1_4-0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266238"/>
            <a:ext cx="1361069" cy="117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J:\What Next LNF\StrawLayer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513" y="5915723"/>
            <a:ext cx="3243687" cy="9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lnf.infn.it/kloe/pict/special/KlKs1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5051"/>
            <a:ext cx="997878" cy="140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1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line Buy Work in Progress Sign from Manufacturers &amp; Suppliers i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40" y="5733256"/>
            <a:ext cx="1097371" cy="109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30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416188" y="-27384"/>
            <a:ext cx="2170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7100" y="908720"/>
            <a:ext cx="8986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long tradition </a:t>
            </a:r>
            <a:r>
              <a:rPr lang="en-US" sz="2400" dirty="0" smtClean="0">
                <a:solidFill>
                  <a:srgbClr val="0070C0"/>
                </a:solidFill>
              </a:rPr>
              <a:t>in gas detectors R&amp;D and construction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Consolidated know how </a:t>
            </a:r>
            <a:r>
              <a:rPr lang="en-US" sz="2400" dirty="0" smtClean="0">
                <a:solidFill>
                  <a:srgbClr val="0070C0"/>
                </a:solidFill>
              </a:rPr>
              <a:t>in the advanced  technology 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MPGDs 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in the Excellence Science &amp; Applied Research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infrastructures </a:t>
            </a:r>
            <a:r>
              <a:rPr lang="en-US" sz="2400" dirty="0" smtClean="0">
                <a:solidFill>
                  <a:srgbClr val="0070C0"/>
                </a:solidFill>
              </a:rPr>
              <a:t>of excellent quality already existing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potential  of R&amp;D </a:t>
            </a:r>
            <a:r>
              <a:rPr lang="en-US" sz="2400" dirty="0" smtClean="0">
                <a:solidFill>
                  <a:srgbClr val="0070C0"/>
                </a:solidFill>
              </a:rPr>
              <a:t>in the fast growing field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Potential INFN users </a:t>
            </a:r>
            <a:r>
              <a:rPr lang="en-US" sz="2400" dirty="0" smtClean="0">
                <a:solidFill>
                  <a:srgbClr val="0070C0"/>
                </a:solidFill>
              </a:rPr>
              <a:t>already working or starting to work on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We propose a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infrastructure </a:t>
            </a:r>
            <a:r>
              <a:rPr lang="en-US" sz="2400" dirty="0">
                <a:solidFill>
                  <a:srgbClr val="0070C0"/>
                </a:solidFill>
              </a:rPr>
              <a:t>for the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manufacturing</a:t>
            </a:r>
            <a:r>
              <a:rPr lang="en-US" sz="2400" dirty="0">
                <a:solidFill>
                  <a:srgbClr val="0070C0"/>
                </a:solidFill>
              </a:rPr>
              <a:t> of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PCBs  for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substrates 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In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synergy  </a:t>
            </a:r>
            <a:r>
              <a:rPr lang="en-US" sz="2400" dirty="0" smtClean="0">
                <a:solidFill>
                  <a:srgbClr val="0070C0"/>
                </a:solidFill>
              </a:rPr>
              <a:t>with the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PCB-Workshop </a:t>
            </a:r>
            <a:r>
              <a:rPr lang="en-US" sz="2400" dirty="0" smtClean="0">
                <a:solidFill>
                  <a:srgbClr val="0070C0"/>
                </a:solidFill>
              </a:rPr>
              <a:t>at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(see de Oliveira talk) 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1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64226" y="2636912"/>
            <a:ext cx="260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Spares Slides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5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2337" y="89336"/>
            <a:ext cx="7695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The RPC of the OPERA </a:t>
            </a:r>
            <a:r>
              <a:rPr lang="it-IT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experiment</a:t>
            </a:r>
            <a:r>
              <a:rPr lang="it-IT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(2002 – 2015)</a:t>
            </a:r>
            <a:endParaRPr lang="it-IT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630" y="717126"/>
            <a:ext cx="2385146" cy="333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9397" y="4273561"/>
            <a:ext cx="2880320" cy="1654027"/>
            <a:chOff x="147" y="2357"/>
            <a:chExt cx="1973" cy="1115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2357"/>
              <a:ext cx="1973" cy="1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14" y="2589"/>
              <a:ext cx="0" cy="730"/>
            </a:xfrm>
            <a:prstGeom prst="line">
              <a:avLst/>
            </a:prstGeom>
            <a:noFill/>
            <a:ln w="28440" cap="flat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481" y="2589"/>
              <a:ext cx="0" cy="730"/>
            </a:xfrm>
            <a:prstGeom prst="line">
              <a:avLst/>
            </a:prstGeom>
            <a:noFill/>
            <a:ln w="28440" cap="flat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940" y="2589"/>
              <a:ext cx="0" cy="730"/>
            </a:xfrm>
            <a:prstGeom prst="line">
              <a:avLst/>
            </a:prstGeom>
            <a:noFill/>
            <a:ln w="28440" cap="flat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291" y="2589"/>
              <a:ext cx="0" cy="730"/>
            </a:xfrm>
            <a:prstGeom prst="line">
              <a:avLst/>
            </a:prstGeom>
            <a:noFill/>
            <a:ln w="28440" cap="flat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745" y="2589"/>
              <a:ext cx="0" cy="730"/>
            </a:xfrm>
            <a:prstGeom prst="line">
              <a:avLst/>
            </a:prstGeom>
            <a:noFill/>
            <a:ln w="28440" cap="flat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1890" y="2589"/>
              <a:ext cx="0" cy="730"/>
            </a:xfrm>
            <a:prstGeom prst="line">
              <a:avLst/>
            </a:prstGeom>
            <a:noFill/>
            <a:ln w="28440" cap="flat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305" y="2615"/>
              <a:ext cx="111" cy="127"/>
              <a:chOff x="305" y="2615"/>
              <a:chExt cx="111" cy="127"/>
            </a:xfrm>
          </p:grpSpPr>
          <p:sp>
            <p:nvSpPr>
              <p:cNvPr id="52" name="AutoShape 15"/>
              <p:cNvSpPr>
                <a:spLocks noChangeArrowheads="1"/>
              </p:cNvSpPr>
              <p:nvPr/>
            </p:nvSpPr>
            <p:spPr bwMode="auto">
              <a:xfrm>
                <a:off x="305" y="2615"/>
                <a:ext cx="111" cy="127"/>
              </a:xfrm>
              <a:prstGeom prst="roundRect">
                <a:avLst>
                  <a:gd name="adj" fmla="val 889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53" name="Group 16"/>
              <p:cNvGrpSpPr>
                <a:grpSpLocks/>
              </p:cNvGrpSpPr>
              <p:nvPr/>
            </p:nvGrpSpPr>
            <p:grpSpPr bwMode="auto">
              <a:xfrm>
                <a:off x="305" y="2615"/>
                <a:ext cx="99" cy="109"/>
                <a:chOff x="305" y="2615"/>
                <a:chExt cx="99" cy="109"/>
              </a:xfrm>
            </p:grpSpPr>
            <p:sp>
              <p:nvSpPr>
                <p:cNvPr id="54" name="AutoShape 17"/>
                <p:cNvSpPr>
                  <a:spLocks noChangeArrowheads="1"/>
                </p:cNvSpPr>
                <p:nvPr/>
              </p:nvSpPr>
              <p:spPr bwMode="auto">
                <a:xfrm>
                  <a:off x="305" y="2615"/>
                  <a:ext cx="99" cy="109"/>
                </a:xfrm>
                <a:prstGeom prst="roundRect">
                  <a:avLst>
                    <a:gd name="adj" fmla="val 1000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55" name="Group 18"/>
                <p:cNvGrpSpPr>
                  <a:grpSpLocks/>
                </p:cNvGrpSpPr>
                <p:nvPr/>
              </p:nvGrpSpPr>
              <p:grpSpPr bwMode="auto">
                <a:xfrm>
                  <a:off x="305" y="2615"/>
                  <a:ext cx="87" cy="97"/>
                  <a:chOff x="305" y="2615"/>
                  <a:chExt cx="87" cy="97"/>
                </a:xfrm>
              </p:grpSpPr>
              <p:sp>
                <p:nvSpPr>
                  <p:cNvPr id="56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305" y="2615"/>
                    <a:ext cx="87" cy="97"/>
                  </a:xfrm>
                  <a:prstGeom prst="roundRect">
                    <a:avLst>
                      <a:gd name="adj" fmla="val 1134"/>
                    </a:avLst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3465AF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grpSp>
                <p:nvGrpSpPr>
                  <p:cNvPr id="57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5" y="2615"/>
                    <a:ext cx="78" cy="84"/>
                    <a:chOff x="305" y="2615"/>
                    <a:chExt cx="78" cy="84"/>
                  </a:xfrm>
                </p:grpSpPr>
                <p:sp>
                  <p:nvSpPr>
                    <p:cNvPr id="58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" y="2615"/>
                      <a:ext cx="78" cy="84"/>
                    </a:xfrm>
                    <a:prstGeom prst="roundRect">
                      <a:avLst>
                        <a:gd name="adj" fmla="val 1278"/>
                      </a:avLst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3465AF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59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5" y="2615"/>
                      <a:ext cx="70" cy="71"/>
                      <a:chOff x="305" y="2615"/>
                      <a:chExt cx="70" cy="71"/>
                    </a:xfrm>
                  </p:grpSpPr>
                  <p:sp>
                    <p:nvSpPr>
                      <p:cNvPr id="60" name="AutoShap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5" y="2615"/>
                        <a:ext cx="70" cy="71"/>
                      </a:xfrm>
                      <a:prstGeom prst="roundRect">
                        <a:avLst>
                          <a:gd name="adj" fmla="val 1426"/>
                        </a:avLst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3465AF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grpSp>
                    <p:nvGrpSpPr>
                      <p:cNvPr id="61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5" y="2615"/>
                        <a:ext cx="60" cy="60"/>
                        <a:chOff x="305" y="2615"/>
                        <a:chExt cx="60" cy="60"/>
                      </a:xfrm>
                    </p:grpSpPr>
                    <p:sp>
                      <p:nvSpPr>
                        <p:cNvPr id="62" name="AutoShape 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5" y="2615"/>
                          <a:ext cx="60" cy="60"/>
                        </a:xfrm>
                        <a:prstGeom prst="roundRect">
                          <a:avLst>
                            <a:gd name="adj" fmla="val 1667"/>
                          </a:avLst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>
                              <a:solidFill>
                                <a:srgbClr val="3465AF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it-IT"/>
                        </a:p>
                      </p:txBody>
                    </p:sp>
                    <p:grpSp>
                      <p:nvGrpSpPr>
                        <p:cNvPr id="63" name="Group 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5" y="2615"/>
                          <a:ext cx="54" cy="52"/>
                          <a:chOff x="305" y="2615"/>
                          <a:chExt cx="54" cy="52"/>
                        </a:xfrm>
                      </p:grpSpPr>
                      <p:sp>
                        <p:nvSpPr>
                          <p:cNvPr id="64" name="AutoShape 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5" y="2615"/>
                            <a:ext cx="54" cy="52"/>
                          </a:xfrm>
                          <a:prstGeom prst="roundRect">
                            <a:avLst>
                              <a:gd name="adj" fmla="val 1921"/>
                            </a:avLst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cap="flat">
                                <a:solidFill>
                                  <a:srgbClr val="3465AF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grpSp>
                        <p:nvGrpSpPr>
                          <p:cNvPr id="65" name="Group 2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05" y="2615"/>
                            <a:ext cx="48" cy="45"/>
                            <a:chOff x="305" y="2615"/>
                            <a:chExt cx="48" cy="45"/>
                          </a:xfrm>
                        </p:grpSpPr>
                        <p:sp>
                          <p:nvSpPr>
                            <p:cNvPr id="66" name="AutoShape 2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05" y="2615"/>
                              <a:ext cx="48" cy="45"/>
                            </a:xfrm>
                            <a:prstGeom prst="roundRect">
                              <a:avLst>
                                <a:gd name="adj" fmla="val 2171"/>
                              </a:avLst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 cap="flat">
                                  <a:solidFill>
                                    <a:srgbClr val="3465AF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it-IT"/>
                            </a:p>
                          </p:txBody>
                        </p:sp>
                        <p:grpSp>
                          <p:nvGrpSpPr>
                            <p:cNvPr id="67" name="Group 3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05" y="2615"/>
                              <a:ext cx="43" cy="36"/>
                              <a:chOff x="305" y="2615"/>
                              <a:chExt cx="43" cy="36"/>
                            </a:xfrm>
                          </p:grpSpPr>
                          <p:sp>
                            <p:nvSpPr>
                              <p:cNvPr id="68" name="AutoShape 31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05" y="2615"/>
                                <a:ext cx="43" cy="36"/>
                              </a:xfrm>
                              <a:prstGeom prst="roundRect">
                                <a:avLst>
                                  <a:gd name="adj" fmla="val 2778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 cap="flat">
                                    <a:solidFill>
                                      <a:srgbClr val="3465AF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grpSp>
                            <p:nvGrpSpPr>
                              <p:cNvPr id="69" name="Group 32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05" y="2615"/>
                                <a:ext cx="37" cy="30"/>
                                <a:chOff x="305" y="2615"/>
                                <a:chExt cx="37" cy="30"/>
                              </a:xfrm>
                            </p:grpSpPr>
                            <p:sp>
                              <p:nvSpPr>
                                <p:cNvPr id="70" name="AutoShape 33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5" y="2615"/>
                                  <a:ext cx="37" cy="30"/>
                                </a:xfrm>
                                <a:prstGeom prst="roundRect">
                                  <a:avLst>
                                    <a:gd name="adj" fmla="val 3333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71" name="AutoShape 3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5" y="2615"/>
                                  <a:ext cx="31" cy="24"/>
                                </a:xfrm>
                                <a:prstGeom prst="roundRect">
                                  <a:avLst>
                                    <a:gd name="adj" fmla="val 4167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72" name="AutoShape 3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5" y="2615"/>
                                  <a:ext cx="26" cy="20"/>
                                </a:xfrm>
                                <a:prstGeom prst="roundRect">
                                  <a:avLst>
                                    <a:gd name="adj" fmla="val 5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73" name="AutoShape 3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5" y="2615"/>
                                  <a:ext cx="23" cy="15"/>
                                </a:xfrm>
                                <a:prstGeom prst="roundRect">
                                  <a:avLst>
                                    <a:gd name="adj" fmla="val 625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74" name="AutoShape 3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5" y="2615"/>
                                  <a:ext cx="20" cy="12"/>
                                </a:xfrm>
                                <a:prstGeom prst="roundRect">
                                  <a:avLst>
                                    <a:gd name="adj" fmla="val 8333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75" name="AutoShape 3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5" y="2615"/>
                                  <a:ext cx="17" cy="10"/>
                                </a:xfrm>
                                <a:prstGeom prst="roundRect">
                                  <a:avLst>
                                    <a:gd name="adj" fmla="val 1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76" name="AutoShape 39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5" y="2615"/>
                                  <a:ext cx="14" cy="7"/>
                                </a:xfrm>
                                <a:prstGeom prst="roundRect">
                                  <a:avLst>
                                    <a:gd name="adj" fmla="val 125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77" name="AutoShape 40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5" y="2615"/>
                                  <a:ext cx="12" cy="5"/>
                                </a:xfrm>
                                <a:prstGeom prst="roundRect">
                                  <a:avLst>
                                    <a:gd name="adj" fmla="val 16667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78" name="AutoShape 41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6" y="2616"/>
                                  <a:ext cx="9" cy="3"/>
                                </a:xfrm>
                                <a:prstGeom prst="roundRect">
                                  <a:avLst>
                                    <a:gd name="adj" fmla="val 25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79" name="AutoShape 42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6" y="2616"/>
                                  <a:ext cx="7" cy="3"/>
                                </a:xfrm>
                                <a:prstGeom prst="roundRect">
                                  <a:avLst>
                                    <a:gd name="adj" fmla="val 25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80" name="AutoShape 43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6" y="2616"/>
                                  <a:ext cx="6" cy="1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81" name="AutoShape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6" y="2616"/>
                                  <a:ext cx="5" cy="1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82" name="AutoShape 4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6" y="2616"/>
                                  <a:ext cx="3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83" name="AutoShape 4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6" y="2616"/>
                                  <a:ext cx="3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84" name="AutoShape 4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6" y="2616"/>
                                  <a:ext cx="3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85" name="AutoShape 4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6" y="2616"/>
                                  <a:ext cx="3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86" name="AutoShape 49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07" y="2616"/>
                                  <a:ext cx="2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lIns="81720" tIns="45252" rIns="81720" bIns="42480"/>
                                <a:lstStyle/>
                                <a:p>
                                  <a:pPr>
                                    <a:lnSpc>
                                      <a:spcPct val="98000"/>
                                    </a:lnSpc>
                                  </a:pPr>
                                  <a:r>
                                    <a:rPr lang="en-GB" altLang="it-IT" sz="1100" b="1">
                                      <a:solidFill>
                                        <a:srgbClr val="008000"/>
                                      </a:solidFill>
                                      <a:latin typeface="Comic Sans MS" pitchFamily="64" charset="0"/>
                                      <a:ea typeface="AR PL UMing HK" charset="0"/>
                                      <a:cs typeface="AR PL UMing HK" charset="0"/>
                                    </a:rPr>
                                    <a:t>HPT</a:t>
                                  </a:r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  <p:sp>
          <p:nvSpPr>
            <p:cNvPr id="14" name="Line 50"/>
            <p:cNvSpPr>
              <a:spLocks noChangeShapeType="1"/>
            </p:cNvSpPr>
            <p:nvPr/>
          </p:nvSpPr>
          <p:spPr bwMode="auto">
            <a:xfrm>
              <a:off x="293" y="2589"/>
              <a:ext cx="0" cy="730"/>
            </a:xfrm>
            <a:prstGeom prst="line">
              <a:avLst/>
            </a:prstGeom>
            <a:noFill/>
            <a:ln w="28440" cap="flat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Line 51"/>
            <p:cNvSpPr>
              <a:spLocks noChangeShapeType="1"/>
            </p:cNvSpPr>
            <p:nvPr/>
          </p:nvSpPr>
          <p:spPr bwMode="auto">
            <a:xfrm>
              <a:off x="502" y="2589"/>
              <a:ext cx="0" cy="730"/>
            </a:xfrm>
            <a:prstGeom prst="line">
              <a:avLst/>
            </a:prstGeom>
            <a:noFill/>
            <a:ln w="28440" cap="flat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163" y="3075"/>
              <a:ext cx="106" cy="128"/>
              <a:chOff x="163" y="3075"/>
              <a:chExt cx="106" cy="128"/>
            </a:xfrm>
          </p:grpSpPr>
          <p:sp>
            <p:nvSpPr>
              <p:cNvPr id="17" name="AutoShape 53"/>
              <p:cNvSpPr>
                <a:spLocks noChangeArrowheads="1"/>
              </p:cNvSpPr>
              <p:nvPr/>
            </p:nvSpPr>
            <p:spPr bwMode="auto">
              <a:xfrm>
                <a:off x="163" y="3075"/>
                <a:ext cx="106" cy="128"/>
              </a:xfrm>
              <a:prstGeom prst="roundRect">
                <a:avLst>
                  <a:gd name="adj" fmla="val 940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8" name="Group 54"/>
              <p:cNvGrpSpPr>
                <a:grpSpLocks/>
              </p:cNvGrpSpPr>
              <p:nvPr/>
            </p:nvGrpSpPr>
            <p:grpSpPr bwMode="auto">
              <a:xfrm>
                <a:off x="163" y="3075"/>
                <a:ext cx="93" cy="111"/>
                <a:chOff x="163" y="3075"/>
                <a:chExt cx="93" cy="111"/>
              </a:xfrm>
            </p:grpSpPr>
            <p:sp>
              <p:nvSpPr>
                <p:cNvPr id="19" name="AutoShape 55"/>
                <p:cNvSpPr>
                  <a:spLocks noChangeArrowheads="1"/>
                </p:cNvSpPr>
                <p:nvPr/>
              </p:nvSpPr>
              <p:spPr bwMode="auto">
                <a:xfrm>
                  <a:off x="163" y="3075"/>
                  <a:ext cx="93" cy="111"/>
                </a:xfrm>
                <a:prstGeom prst="roundRect">
                  <a:avLst>
                    <a:gd name="adj" fmla="val 1060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0" name="Group 56"/>
                <p:cNvGrpSpPr>
                  <a:grpSpLocks/>
                </p:cNvGrpSpPr>
                <p:nvPr/>
              </p:nvGrpSpPr>
              <p:grpSpPr bwMode="auto">
                <a:xfrm>
                  <a:off x="163" y="3076"/>
                  <a:ext cx="83" cy="95"/>
                  <a:chOff x="163" y="3076"/>
                  <a:chExt cx="83" cy="95"/>
                </a:xfrm>
              </p:grpSpPr>
              <p:sp>
                <p:nvSpPr>
                  <p:cNvPr id="21" name="AutoShape 57"/>
                  <p:cNvSpPr>
                    <a:spLocks noChangeArrowheads="1"/>
                  </p:cNvSpPr>
                  <p:nvPr/>
                </p:nvSpPr>
                <p:spPr bwMode="auto">
                  <a:xfrm>
                    <a:off x="163" y="3076"/>
                    <a:ext cx="83" cy="95"/>
                  </a:xfrm>
                  <a:prstGeom prst="roundRect">
                    <a:avLst>
                      <a:gd name="adj" fmla="val 1190"/>
                    </a:avLst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3465AF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grpSp>
                <p:nvGrpSpPr>
                  <p:cNvPr id="22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63" y="3076"/>
                    <a:ext cx="75" cy="82"/>
                    <a:chOff x="163" y="3076"/>
                    <a:chExt cx="75" cy="82"/>
                  </a:xfrm>
                </p:grpSpPr>
                <p:sp>
                  <p:nvSpPr>
                    <p:cNvPr id="23" name="AutoShap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" y="3076"/>
                      <a:ext cx="75" cy="82"/>
                    </a:xfrm>
                    <a:prstGeom prst="roundRect">
                      <a:avLst>
                        <a:gd name="adj" fmla="val 1315"/>
                      </a:avLst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3465AF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24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" y="3078"/>
                      <a:ext cx="66" cy="70"/>
                      <a:chOff x="163" y="3078"/>
                      <a:chExt cx="66" cy="70"/>
                    </a:xfrm>
                  </p:grpSpPr>
                  <p:sp>
                    <p:nvSpPr>
                      <p:cNvPr id="25" name="AutoShap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" y="3078"/>
                        <a:ext cx="66" cy="70"/>
                      </a:xfrm>
                      <a:prstGeom prst="roundRect">
                        <a:avLst>
                          <a:gd name="adj" fmla="val 1514"/>
                        </a:avLst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3465AF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grpSp>
                    <p:nvGrpSpPr>
                      <p:cNvPr id="26" name="Group 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3" y="3078"/>
                        <a:ext cx="57" cy="60"/>
                        <a:chOff x="163" y="3078"/>
                        <a:chExt cx="57" cy="60"/>
                      </a:xfrm>
                    </p:grpSpPr>
                    <p:sp>
                      <p:nvSpPr>
                        <p:cNvPr id="27" name="AutoShape 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3" y="3078"/>
                          <a:ext cx="57" cy="60"/>
                        </a:xfrm>
                        <a:prstGeom prst="roundRect">
                          <a:avLst>
                            <a:gd name="adj" fmla="val 1722"/>
                          </a:avLst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>
                              <a:solidFill>
                                <a:srgbClr val="3465AF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it-IT"/>
                        </a:p>
                      </p:txBody>
                    </p:sp>
                    <p:grpSp>
                      <p:nvGrpSpPr>
                        <p:cNvPr id="28" name="Group 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3" y="3079"/>
                          <a:ext cx="52" cy="51"/>
                          <a:chOff x="163" y="3079"/>
                          <a:chExt cx="52" cy="51"/>
                        </a:xfrm>
                      </p:grpSpPr>
                      <p:sp>
                        <p:nvSpPr>
                          <p:cNvPr id="29" name="AutoShape 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63" y="3079"/>
                            <a:ext cx="52" cy="51"/>
                          </a:xfrm>
                          <a:prstGeom prst="roundRect">
                            <a:avLst>
                              <a:gd name="adj" fmla="val 1921"/>
                            </a:avLst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cap="flat">
                                <a:solidFill>
                                  <a:srgbClr val="3465AF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grpSp>
                        <p:nvGrpSpPr>
                          <p:cNvPr id="30" name="Group 6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63" y="3081"/>
                            <a:ext cx="45" cy="42"/>
                            <a:chOff x="163" y="3081"/>
                            <a:chExt cx="45" cy="42"/>
                          </a:xfrm>
                        </p:grpSpPr>
                        <p:sp>
                          <p:nvSpPr>
                            <p:cNvPr id="31" name="AutoShape 6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63" y="3081"/>
                              <a:ext cx="45" cy="42"/>
                            </a:xfrm>
                            <a:prstGeom prst="roundRect">
                              <a:avLst>
                                <a:gd name="adj" fmla="val 2380"/>
                              </a:avLst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 cap="flat">
                                  <a:solidFill>
                                    <a:srgbClr val="3465AF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it-IT"/>
                            </a:p>
                          </p:txBody>
                        </p:sp>
                        <p:grpSp>
                          <p:nvGrpSpPr>
                            <p:cNvPr id="32" name="Group 6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63" y="3081"/>
                              <a:ext cx="38" cy="34"/>
                              <a:chOff x="163" y="3081"/>
                              <a:chExt cx="38" cy="34"/>
                            </a:xfrm>
                          </p:grpSpPr>
                          <p:sp>
                            <p:nvSpPr>
                              <p:cNvPr id="33" name="AutoShape 6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63" y="3081"/>
                                <a:ext cx="38" cy="34"/>
                              </a:xfrm>
                              <a:prstGeom prst="roundRect">
                                <a:avLst>
                                  <a:gd name="adj" fmla="val 2940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 cap="flat">
                                    <a:solidFill>
                                      <a:srgbClr val="3465AF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grpSp>
                            <p:nvGrpSpPr>
                              <p:cNvPr id="34" name="Group 70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63" y="3082"/>
                                <a:ext cx="34" cy="26"/>
                                <a:chOff x="163" y="3082"/>
                                <a:chExt cx="34" cy="26"/>
                              </a:xfrm>
                            </p:grpSpPr>
                            <p:sp>
                              <p:nvSpPr>
                                <p:cNvPr id="35" name="AutoShape 71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2"/>
                                  <a:ext cx="34" cy="26"/>
                                </a:xfrm>
                                <a:prstGeom prst="roundRect">
                                  <a:avLst>
                                    <a:gd name="adj" fmla="val 3843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36" name="AutoShape 72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2"/>
                                  <a:ext cx="29" cy="22"/>
                                </a:xfrm>
                                <a:prstGeom prst="roundRect">
                                  <a:avLst>
                                    <a:gd name="adj" fmla="val 4542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37" name="AutoShape 73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3"/>
                                  <a:ext cx="24" cy="17"/>
                                </a:xfrm>
                                <a:prstGeom prst="roundRect">
                                  <a:avLst>
                                    <a:gd name="adj" fmla="val 5556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38" name="AutoShape 7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4"/>
                                  <a:ext cx="21" cy="13"/>
                                </a:xfrm>
                                <a:prstGeom prst="roundRect">
                                  <a:avLst>
                                    <a:gd name="adj" fmla="val 7139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39" name="AutoShape 7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4"/>
                                  <a:ext cx="17" cy="9"/>
                                </a:xfrm>
                                <a:prstGeom prst="roundRect">
                                  <a:avLst>
                                    <a:gd name="adj" fmla="val 1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0" name="AutoShape 7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15" cy="5"/>
                                </a:xfrm>
                                <a:prstGeom prst="roundRect">
                                  <a:avLst>
                                    <a:gd name="adj" fmla="val 16667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1" name="AutoShape 7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12" cy="3"/>
                                </a:xfrm>
                                <a:prstGeom prst="roundRect">
                                  <a:avLst>
                                    <a:gd name="adj" fmla="val 25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2" name="AutoShape 7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10" cy="1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3" name="AutoShape 79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7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4" name="AutoShape 80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6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5" name="AutoShape 81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4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6" name="AutoShape 82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3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7" name="AutoShape 83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3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8" name="AutoShape 8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2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49" name="AutoShape 8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2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50" name="AutoShape 8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1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51" name="AutoShape 8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163" y="3085"/>
                                  <a:ext cx="1" cy="0"/>
                                </a:xfrm>
                                <a:prstGeom prst="roundRect">
                                  <a:avLst>
                                    <a:gd name="adj" fmla="val 50000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lIns="81720" tIns="45252" rIns="81720" bIns="42480"/>
                                <a:lstStyle/>
                                <a:p>
                                  <a:pPr>
                                    <a:lnSpc>
                                      <a:spcPct val="98000"/>
                                    </a:lnSpc>
                                  </a:pPr>
                                  <a:r>
                                    <a:rPr lang="en-GB" altLang="it-IT" sz="1100" b="1">
                                      <a:solidFill>
                                        <a:srgbClr val="CC00CC"/>
                                      </a:solidFill>
                                      <a:latin typeface="Comic Sans MS" pitchFamily="64" charset="0"/>
                                      <a:ea typeface="AR PL UMing HK" charset="0"/>
                                      <a:cs typeface="AR PL UMing HK" charset="0"/>
                                    </a:rPr>
                                    <a:t>XPC</a:t>
                                  </a:r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87" name="Group 88"/>
          <p:cNvGrpSpPr>
            <a:grpSpLocks/>
          </p:cNvGrpSpPr>
          <p:nvPr/>
        </p:nvGrpSpPr>
        <p:grpSpPr bwMode="auto">
          <a:xfrm>
            <a:off x="3311649" y="953295"/>
            <a:ext cx="5262563" cy="1422400"/>
            <a:chOff x="2470" y="905"/>
            <a:chExt cx="3315" cy="896"/>
          </a:xfrm>
        </p:grpSpPr>
        <p:pic>
          <p:nvPicPr>
            <p:cNvPr id="88" name="Picture 89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" y="954"/>
              <a:ext cx="3315" cy="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89" name="Group 90"/>
            <p:cNvGrpSpPr>
              <a:grpSpLocks/>
            </p:cNvGrpSpPr>
            <p:nvPr/>
          </p:nvGrpSpPr>
          <p:grpSpPr bwMode="auto">
            <a:xfrm>
              <a:off x="3734" y="905"/>
              <a:ext cx="874" cy="288"/>
              <a:chOff x="3734" y="905"/>
              <a:chExt cx="874" cy="288"/>
            </a:xfrm>
          </p:grpSpPr>
          <p:sp>
            <p:nvSpPr>
              <p:cNvPr id="90" name="AutoShape 91"/>
              <p:cNvSpPr>
                <a:spLocks noChangeArrowheads="1"/>
              </p:cNvSpPr>
              <p:nvPr/>
            </p:nvSpPr>
            <p:spPr bwMode="auto">
              <a:xfrm>
                <a:off x="3782" y="905"/>
                <a:ext cx="826" cy="288"/>
              </a:xfrm>
              <a:prstGeom prst="roundRect">
                <a:avLst>
                  <a:gd name="adj" fmla="val 34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91" name="Group 92"/>
              <p:cNvGrpSpPr>
                <a:grpSpLocks/>
              </p:cNvGrpSpPr>
              <p:nvPr/>
            </p:nvGrpSpPr>
            <p:grpSpPr bwMode="auto">
              <a:xfrm>
                <a:off x="3734" y="905"/>
                <a:ext cx="865" cy="277"/>
                <a:chOff x="3734" y="905"/>
                <a:chExt cx="865" cy="277"/>
              </a:xfrm>
            </p:grpSpPr>
            <p:sp>
              <p:nvSpPr>
                <p:cNvPr id="92" name="AutoShape 93"/>
                <p:cNvSpPr>
                  <a:spLocks noChangeArrowheads="1"/>
                </p:cNvSpPr>
                <p:nvPr/>
              </p:nvSpPr>
              <p:spPr bwMode="auto">
                <a:xfrm>
                  <a:off x="3782" y="905"/>
                  <a:ext cx="817" cy="277"/>
                </a:xfrm>
                <a:prstGeom prst="roundRect">
                  <a:avLst>
                    <a:gd name="adj" fmla="val 356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93" name="Group 94"/>
                <p:cNvGrpSpPr>
                  <a:grpSpLocks/>
                </p:cNvGrpSpPr>
                <p:nvPr/>
              </p:nvGrpSpPr>
              <p:grpSpPr bwMode="auto">
                <a:xfrm>
                  <a:off x="3734" y="905"/>
                  <a:ext cx="861" cy="267"/>
                  <a:chOff x="3734" y="905"/>
                  <a:chExt cx="861" cy="267"/>
                </a:xfrm>
              </p:grpSpPr>
              <p:sp>
                <p:nvSpPr>
                  <p:cNvPr id="94" name="AutoShape 95"/>
                  <p:cNvSpPr>
                    <a:spLocks noChangeArrowheads="1"/>
                  </p:cNvSpPr>
                  <p:nvPr/>
                </p:nvSpPr>
                <p:spPr bwMode="auto">
                  <a:xfrm>
                    <a:off x="3782" y="905"/>
                    <a:ext cx="813" cy="267"/>
                  </a:xfrm>
                  <a:prstGeom prst="roundRect">
                    <a:avLst>
                      <a:gd name="adj" fmla="val 370"/>
                    </a:avLst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3465AF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grpSp>
                <p:nvGrpSpPr>
                  <p:cNvPr id="95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3734" y="905"/>
                    <a:ext cx="854" cy="259"/>
                    <a:chOff x="3734" y="905"/>
                    <a:chExt cx="854" cy="259"/>
                  </a:xfrm>
                </p:grpSpPr>
                <p:sp>
                  <p:nvSpPr>
                    <p:cNvPr id="96" name="AutoShap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2" y="905"/>
                      <a:ext cx="806" cy="259"/>
                    </a:xfrm>
                    <a:prstGeom prst="roundRect">
                      <a:avLst>
                        <a:gd name="adj" fmla="val 384"/>
                      </a:avLst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3465AF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97" name="Group 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34" y="905"/>
                      <a:ext cx="847" cy="252"/>
                      <a:chOff x="3734" y="905"/>
                      <a:chExt cx="847" cy="252"/>
                    </a:xfrm>
                  </p:grpSpPr>
                  <p:sp>
                    <p:nvSpPr>
                      <p:cNvPr id="98" name="AutoShape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82" y="905"/>
                        <a:ext cx="799" cy="252"/>
                      </a:xfrm>
                      <a:prstGeom prst="roundRect">
                        <a:avLst>
                          <a:gd name="adj" fmla="val 394"/>
                        </a:avLst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3465AF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grpSp>
                    <p:nvGrpSpPr>
                      <p:cNvPr id="99" name="Group 1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34" y="905"/>
                        <a:ext cx="842" cy="246"/>
                        <a:chOff x="3734" y="905"/>
                        <a:chExt cx="842" cy="246"/>
                      </a:xfrm>
                    </p:grpSpPr>
                    <p:sp>
                      <p:nvSpPr>
                        <p:cNvPr id="100" name="AutoShape 1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82" y="905"/>
                          <a:ext cx="794" cy="246"/>
                        </a:xfrm>
                        <a:prstGeom prst="roundRect">
                          <a:avLst>
                            <a:gd name="adj" fmla="val 403"/>
                          </a:avLst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>
                              <a:solidFill>
                                <a:srgbClr val="3465AF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it-IT"/>
                        </a:p>
                      </p:txBody>
                    </p:sp>
                    <p:grpSp>
                      <p:nvGrpSpPr>
                        <p:cNvPr id="101" name="Group 10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34" y="905"/>
                          <a:ext cx="838" cy="242"/>
                          <a:chOff x="3734" y="905"/>
                          <a:chExt cx="838" cy="242"/>
                        </a:xfrm>
                      </p:grpSpPr>
                      <p:sp>
                        <p:nvSpPr>
                          <p:cNvPr id="102" name="AutoShape 1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2" y="905"/>
                            <a:ext cx="790" cy="242"/>
                          </a:xfrm>
                          <a:prstGeom prst="roundRect">
                            <a:avLst>
                              <a:gd name="adj" fmla="val 412"/>
                            </a:avLst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cap="flat">
                                <a:solidFill>
                                  <a:srgbClr val="3465AF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grpSp>
                        <p:nvGrpSpPr>
                          <p:cNvPr id="103" name="Group 10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734" y="905"/>
                            <a:ext cx="835" cy="239"/>
                            <a:chOff x="3734" y="905"/>
                            <a:chExt cx="835" cy="239"/>
                          </a:xfrm>
                        </p:grpSpPr>
                        <p:sp>
                          <p:nvSpPr>
                            <p:cNvPr id="104" name="AutoShape 10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782" y="905"/>
                              <a:ext cx="787" cy="239"/>
                            </a:xfrm>
                            <a:prstGeom prst="roundRect">
                              <a:avLst>
                                <a:gd name="adj" fmla="val 417"/>
                              </a:avLst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 cap="flat">
                                  <a:solidFill>
                                    <a:srgbClr val="3465AF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it-IT"/>
                            </a:p>
                          </p:txBody>
                        </p:sp>
                        <p:grpSp>
                          <p:nvGrpSpPr>
                            <p:cNvPr id="105" name="Group 10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734" y="905"/>
                              <a:ext cx="834" cy="238"/>
                              <a:chOff x="3734" y="905"/>
                              <a:chExt cx="834" cy="238"/>
                            </a:xfrm>
                          </p:grpSpPr>
                          <p:sp>
                            <p:nvSpPr>
                              <p:cNvPr id="106" name="AutoShape 10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782" y="905"/>
                                <a:ext cx="786" cy="238"/>
                              </a:xfrm>
                              <a:prstGeom prst="roundRect">
                                <a:avLst>
                                  <a:gd name="adj" fmla="val 417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 cap="flat">
                                    <a:solidFill>
                                      <a:srgbClr val="3465AF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grpSp>
                            <p:nvGrpSpPr>
                              <p:cNvPr id="107" name="Group 10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3734" y="905"/>
                                <a:ext cx="834" cy="237"/>
                                <a:chOff x="3734" y="905"/>
                                <a:chExt cx="834" cy="237"/>
                              </a:xfrm>
                            </p:grpSpPr>
                            <p:sp>
                              <p:nvSpPr>
                                <p:cNvPr id="108" name="AutoShape 109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782" y="905"/>
                                  <a:ext cx="786" cy="237"/>
                                </a:xfrm>
                                <a:prstGeom prst="roundRect">
                                  <a:avLst>
                                    <a:gd name="adj" fmla="val 417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it-IT"/>
                                </a:p>
                              </p:txBody>
                            </p:sp>
                            <p:sp>
                              <p:nvSpPr>
                                <p:cNvPr id="109" name="AutoShape 110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734" y="905"/>
                                  <a:ext cx="786" cy="236"/>
                                </a:xfrm>
                                <a:prstGeom prst="roundRect">
                                  <a:avLst>
                                    <a:gd name="adj" fmla="val 421"/>
                                  </a:avLst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 cap="flat">
                                      <a:solidFill>
                                        <a:srgbClr val="3465AF"/>
                                      </a:solidFill>
                                      <a:round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  <p:txBody>
                                <a:bodyPr lIns="90000" tIns="60912" rIns="90000" bIns="46800"/>
                                <a:lstStyle>
                                  <a:lvl1pPr>
                                    <a:tabLst>
                                      <a:tab pos="457200" algn="l"/>
                                      <a:tab pos="914400" algn="l"/>
                                    </a:tabLst>
                                    <a:defRPr>
                                      <a:solidFill>
                                        <a:srgbClr val="000000"/>
                                      </a:solidFill>
                                      <a:latin typeface="Arial" charset="0"/>
                                      <a:ea typeface="AR PL UMing HK" charset="0"/>
                                      <a:cs typeface="AR PL UMing HK" charset="0"/>
                                    </a:defRPr>
                                  </a:lvl1pPr>
                                  <a:lvl2pPr>
                                    <a:tabLst>
                                      <a:tab pos="457200" algn="l"/>
                                      <a:tab pos="914400" algn="l"/>
                                    </a:tabLst>
                                    <a:defRPr>
                                      <a:solidFill>
                                        <a:srgbClr val="000000"/>
                                      </a:solidFill>
                                      <a:latin typeface="Arial" charset="0"/>
                                      <a:ea typeface="AR PL UMing HK" charset="0"/>
                                      <a:cs typeface="AR PL UMing HK" charset="0"/>
                                    </a:defRPr>
                                  </a:lvl2pPr>
                                  <a:lvl3pPr>
                                    <a:tabLst>
                                      <a:tab pos="457200" algn="l"/>
                                      <a:tab pos="914400" algn="l"/>
                                    </a:tabLst>
                                    <a:defRPr>
                                      <a:solidFill>
                                        <a:srgbClr val="000000"/>
                                      </a:solidFill>
                                      <a:latin typeface="Arial" charset="0"/>
                                      <a:ea typeface="AR PL UMing HK" charset="0"/>
                                      <a:cs typeface="AR PL UMing HK" charset="0"/>
                                    </a:defRPr>
                                  </a:lvl3pPr>
                                  <a:lvl4pPr>
                                    <a:tabLst>
                                      <a:tab pos="457200" algn="l"/>
                                      <a:tab pos="914400" algn="l"/>
                                    </a:tabLst>
                                    <a:defRPr>
                                      <a:solidFill>
                                        <a:srgbClr val="000000"/>
                                      </a:solidFill>
                                      <a:latin typeface="Arial" charset="0"/>
                                      <a:ea typeface="AR PL UMing HK" charset="0"/>
                                      <a:cs typeface="AR PL UMing HK" charset="0"/>
                                    </a:defRPr>
                                  </a:lvl4pPr>
                                  <a:lvl5pPr>
                                    <a:tabLst>
                                      <a:tab pos="457200" algn="l"/>
                                      <a:tab pos="914400" algn="l"/>
                                    </a:tabLst>
                                    <a:defRPr>
                                      <a:solidFill>
                                        <a:srgbClr val="000000"/>
                                      </a:solidFill>
                                      <a:latin typeface="Arial" charset="0"/>
                                      <a:ea typeface="AR PL UMing HK" charset="0"/>
                                      <a:cs typeface="AR PL UMing HK" charset="0"/>
                                    </a:defRPr>
                                  </a:lvl5pPr>
                                  <a:lvl6pPr marL="2514600" indent="-228600" defTabSz="457200" fontAlgn="base" hangingPunct="0">
                                    <a:lnSpc>
                                      <a:spcPct val="93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Clr>
                                      <a:srgbClr val="000000"/>
                                    </a:buClr>
                                    <a:buSzPct val="100000"/>
                                    <a:buFont typeface="Times New Roman" pitchFamily="16" charset="0"/>
                                    <a:tabLst>
                                      <a:tab pos="457200" algn="l"/>
                                      <a:tab pos="914400" algn="l"/>
                                    </a:tabLst>
                                    <a:defRPr>
                                      <a:solidFill>
                                        <a:srgbClr val="000000"/>
                                      </a:solidFill>
                                      <a:latin typeface="Arial" charset="0"/>
                                      <a:ea typeface="AR PL UMing HK" charset="0"/>
                                      <a:cs typeface="AR PL UMing HK" charset="0"/>
                                    </a:defRPr>
                                  </a:lvl6pPr>
                                  <a:lvl7pPr marL="2971800" indent="-228600" defTabSz="457200" fontAlgn="base" hangingPunct="0">
                                    <a:lnSpc>
                                      <a:spcPct val="93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Clr>
                                      <a:srgbClr val="000000"/>
                                    </a:buClr>
                                    <a:buSzPct val="100000"/>
                                    <a:buFont typeface="Times New Roman" pitchFamily="16" charset="0"/>
                                    <a:tabLst>
                                      <a:tab pos="457200" algn="l"/>
                                      <a:tab pos="914400" algn="l"/>
                                    </a:tabLst>
                                    <a:defRPr>
                                      <a:solidFill>
                                        <a:srgbClr val="000000"/>
                                      </a:solidFill>
                                      <a:latin typeface="Arial" charset="0"/>
                                      <a:ea typeface="AR PL UMing HK" charset="0"/>
                                      <a:cs typeface="AR PL UMing HK" charset="0"/>
                                    </a:defRPr>
                                  </a:lvl7pPr>
                                  <a:lvl8pPr marL="3429000" indent="-228600" defTabSz="457200" fontAlgn="base" hangingPunct="0">
                                    <a:lnSpc>
                                      <a:spcPct val="93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Clr>
                                      <a:srgbClr val="000000"/>
                                    </a:buClr>
                                    <a:buSzPct val="100000"/>
                                    <a:buFont typeface="Times New Roman" pitchFamily="16" charset="0"/>
                                    <a:tabLst>
                                      <a:tab pos="457200" algn="l"/>
                                      <a:tab pos="914400" algn="l"/>
                                    </a:tabLst>
                                    <a:defRPr>
                                      <a:solidFill>
                                        <a:srgbClr val="000000"/>
                                      </a:solidFill>
                                      <a:latin typeface="Arial" charset="0"/>
                                      <a:ea typeface="AR PL UMing HK" charset="0"/>
                                      <a:cs typeface="AR PL UMing HK" charset="0"/>
                                    </a:defRPr>
                                  </a:lvl8pPr>
                                  <a:lvl9pPr marL="3886200" indent="-228600" defTabSz="457200" fontAlgn="base" hangingPunct="0">
                                    <a:lnSpc>
                                      <a:spcPct val="93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buClr>
                                      <a:srgbClr val="000000"/>
                                    </a:buClr>
                                    <a:buSzPct val="100000"/>
                                    <a:buFont typeface="Times New Roman" pitchFamily="16" charset="0"/>
                                    <a:tabLst>
                                      <a:tab pos="457200" algn="l"/>
                                      <a:tab pos="914400" algn="l"/>
                                    </a:tabLst>
                                    <a:defRPr>
                                      <a:solidFill>
                                        <a:srgbClr val="000000"/>
                                      </a:solidFill>
                                      <a:latin typeface="Arial" charset="0"/>
                                      <a:ea typeface="AR PL UMing HK" charset="0"/>
                                      <a:cs typeface="AR PL UMing HK" charset="0"/>
                                    </a:defRPr>
                                  </a:lvl9pPr>
                                </a:lstStyle>
                                <a:p>
                                  <a:pPr hangingPunct="1"/>
                                  <a:r>
                                    <a:rPr lang="en-GB" altLang="it-IT" sz="1400" b="1" dirty="0"/>
                                    <a:t>RPC sketch</a:t>
                                  </a:r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110" name="Group 111"/>
          <p:cNvGrpSpPr>
            <a:grpSpLocks/>
          </p:cNvGrpSpPr>
          <p:nvPr/>
        </p:nvGrpSpPr>
        <p:grpSpPr bwMode="auto">
          <a:xfrm>
            <a:off x="3188618" y="2401096"/>
            <a:ext cx="5784463" cy="1857474"/>
            <a:chOff x="2365" y="1891"/>
            <a:chExt cx="3660" cy="1312"/>
          </a:xfrm>
        </p:grpSpPr>
        <p:sp>
          <p:nvSpPr>
            <p:cNvPr id="111" name="AutoShape 112"/>
            <p:cNvSpPr>
              <a:spLocks noChangeArrowheads="1"/>
            </p:cNvSpPr>
            <p:nvPr/>
          </p:nvSpPr>
          <p:spPr bwMode="auto">
            <a:xfrm>
              <a:off x="2365" y="1891"/>
              <a:ext cx="3605" cy="1312"/>
            </a:xfrm>
            <a:prstGeom prst="roundRect">
              <a:avLst>
                <a:gd name="adj" fmla="val 74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>
                <a:latin typeface="Constantia" panose="02030602050306030303" pitchFamily="18" charset="0"/>
              </a:endParaRPr>
            </a:p>
          </p:txBody>
        </p:sp>
        <p:grpSp>
          <p:nvGrpSpPr>
            <p:cNvPr id="112" name="Group 113"/>
            <p:cNvGrpSpPr>
              <a:grpSpLocks/>
            </p:cNvGrpSpPr>
            <p:nvPr/>
          </p:nvGrpSpPr>
          <p:grpSpPr bwMode="auto">
            <a:xfrm>
              <a:off x="2365" y="1891"/>
              <a:ext cx="3660" cy="1312"/>
              <a:chOff x="2365" y="1891"/>
              <a:chExt cx="3660" cy="1312"/>
            </a:xfrm>
          </p:grpSpPr>
          <p:sp>
            <p:nvSpPr>
              <p:cNvPr id="113" name="AutoShape 114"/>
              <p:cNvSpPr>
                <a:spLocks noChangeArrowheads="1"/>
              </p:cNvSpPr>
              <p:nvPr/>
            </p:nvSpPr>
            <p:spPr bwMode="auto">
              <a:xfrm>
                <a:off x="2365" y="1891"/>
                <a:ext cx="3599" cy="1286"/>
              </a:xfrm>
              <a:prstGeom prst="roundRect">
                <a:avLst>
                  <a:gd name="adj" fmla="val 74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>
                  <a:latin typeface="Constantia" panose="02030602050306030303" pitchFamily="18" charset="0"/>
                </a:endParaRPr>
              </a:p>
            </p:txBody>
          </p:sp>
          <p:grpSp>
            <p:nvGrpSpPr>
              <p:cNvPr id="114" name="Group 115"/>
              <p:cNvGrpSpPr>
                <a:grpSpLocks/>
              </p:cNvGrpSpPr>
              <p:nvPr/>
            </p:nvGrpSpPr>
            <p:grpSpPr bwMode="auto">
              <a:xfrm>
                <a:off x="2365" y="1891"/>
                <a:ext cx="3660" cy="1312"/>
                <a:chOff x="2365" y="1891"/>
                <a:chExt cx="3660" cy="1312"/>
              </a:xfrm>
            </p:grpSpPr>
            <p:sp>
              <p:nvSpPr>
                <p:cNvPr id="115" name="AutoShape 116"/>
                <p:cNvSpPr>
                  <a:spLocks noChangeArrowheads="1"/>
                </p:cNvSpPr>
                <p:nvPr/>
              </p:nvSpPr>
              <p:spPr bwMode="auto">
                <a:xfrm>
                  <a:off x="2365" y="1891"/>
                  <a:ext cx="3594" cy="1266"/>
                </a:xfrm>
                <a:prstGeom prst="roundRect">
                  <a:avLst>
                    <a:gd name="adj" fmla="val 79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600">
                    <a:latin typeface="Constantia" panose="02030602050306030303" pitchFamily="18" charset="0"/>
                  </a:endParaRPr>
                </a:p>
              </p:txBody>
            </p:sp>
            <p:grpSp>
              <p:nvGrpSpPr>
                <p:cNvPr id="116" name="Group 117"/>
                <p:cNvGrpSpPr>
                  <a:grpSpLocks/>
                </p:cNvGrpSpPr>
                <p:nvPr/>
              </p:nvGrpSpPr>
              <p:grpSpPr bwMode="auto">
                <a:xfrm>
                  <a:off x="2365" y="1891"/>
                  <a:ext cx="3660" cy="1312"/>
                  <a:chOff x="2365" y="1891"/>
                  <a:chExt cx="3660" cy="1312"/>
                </a:xfrm>
              </p:grpSpPr>
              <p:sp>
                <p:nvSpPr>
                  <p:cNvPr id="117" name="AutoShape 118"/>
                  <p:cNvSpPr>
                    <a:spLocks noChangeArrowheads="1"/>
                  </p:cNvSpPr>
                  <p:nvPr/>
                </p:nvSpPr>
                <p:spPr bwMode="auto">
                  <a:xfrm>
                    <a:off x="2365" y="1891"/>
                    <a:ext cx="3589" cy="1256"/>
                  </a:xfrm>
                  <a:prstGeom prst="roundRect">
                    <a:avLst>
                      <a:gd name="adj" fmla="val 79"/>
                    </a:avLst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3465AF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sz="1600">
                      <a:latin typeface="Constantia" panose="02030602050306030303" pitchFamily="18" charset="0"/>
                    </a:endParaRPr>
                  </a:p>
                </p:txBody>
              </p:sp>
              <p:grpSp>
                <p:nvGrpSpPr>
                  <p:cNvPr id="118" name="Group 119"/>
                  <p:cNvGrpSpPr>
                    <a:grpSpLocks/>
                  </p:cNvGrpSpPr>
                  <p:nvPr/>
                </p:nvGrpSpPr>
                <p:grpSpPr bwMode="auto">
                  <a:xfrm>
                    <a:off x="2365" y="1891"/>
                    <a:ext cx="3660" cy="1312"/>
                    <a:chOff x="2365" y="1891"/>
                    <a:chExt cx="3660" cy="1312"/>
                  </a:xfrm>
                </p:grpSpPr>
                <p:sp>
                  <p:nvSpPr>
                    <p:cNvPr id="119" name="AutoShap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65" y="1891"/>
                      <a:ext cx="3586" cy="1249"/>
                    </a:xfrm>
                    <a:prstGeom prst="roundRect">
                      <a:avLst>
                        <a:gd name="adj" fmla="val 79"/>
                      </a:avLst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3465AF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600">
                        <a:latin typeface="Constantia" panose="02030602050306030303" pitchFamily="18" charset="0"/>
                      </a:endParaRPr>
                    </a:p>
                  </p:txBody>
                </p:sp>
                <p:grpSp>
                  <p:nvGrpSpPr>
                    <p:cNvPr id="120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65" y="1891"/>
                      <a:ext cx="3660" cy="1312"/>
                      <a:chOff x="2365" y="1891"/>
                      <a:chExt cx="3660" cy="1312"/>
                    </a:xfrm>
                  </p:grpSpPr>
                  <p:sp>
                    <p:nvSpPr>
                      <p:cNvPr id="121" name="AutoShape 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65" y="1891"/>
                        <a:ext cx="3584" cy="1239"/>
                      </a:xfrm>
                      <a:prstGeom prst="roundRect">
                        <a:avLst>
                          <a:gd name="adj" fmla="val 79"/>
                        </a:avLst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3465AF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it-IT" sz="1600">
                          <a:latin typeface="Constantia" panose="02030602050306030303" pitchFamily="18" charset="0"/>
                        </a:endParaRPr>
                      </a:p>
                    </p:txBody>
                  </p:sp>
                  <p:grpSp>
                    <p:nvGrpSpPr>
                      <p:cNvPr id="122" name="Group 1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65" y="1891"/>
                        <a:ext cx="3660" cy="1312"/>
                        <a:chOff x="2365" y="1891"/>
                        <a:chExt cx="3660" cy="1312"/>
                      </a:xfrm>
                    </p:grpSpPr>
                    <p:sp>
                      <p:nvSpPr>
                        <p:cNvPr id="123" name="AutoShape 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65" y="1891"/>
                          <a:ext cx="3583" cy="1237"/>
                        </a:xfrm>
                        <a:prstGeom prst="roundRect">
                          <a:avLst>
                            <a:gd name="adj" fmla="val 79"/>
                          </a:avLst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>
                              <a:solidFill>
                                <a:srgbClr val="3465AF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it-IT" sz="1600">
                            <a:latin typeface="Constantia" panose="02030602050306030303" pitchFamily="18" charset="0"/>
                          </a:endParaRPr>
                        </a:p>
                      </p:txBody>
                    </p:sp>
                    <p:grpSp>
                      <p:nvGrpSpPr>
                        <p:cNvPr id="124" name="Group 12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365" y="1891"/>
                          <a:ext cx="3660" cy="1312"/>
                          <a:chOff x="2365" y="1891"/>
                          <a:chExt cx="3660" cy="1312"/>
                        </a:xfrm>
                      </p:grpSpPr>
                      <p:sp>
                        <p:nvSpPr>
                          <p:cNvPr id="125" name="AutoShape 1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65" y="1891"/>
                            <a:ext cx="3583" cy="1234"/>
                          </a:xfrm>
                          <a:prstGeom prst="roundRect">
                            <a:avLst>
                              <a:gd name="adj" fmla="val 79"/>
                            </a:avLst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cap="flat">
                                <a:solidFill>
                                  <a:srgbClr val="3465AF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it-IT" sz="1600">
                              <a:latin typeface="Constantia" panose="02030602050306030303" pitchFamily="18" charset="0"/>
                            </a:endParaRPr>
                          </a:p>
                        </p:txBody>
                      </p:sp>
                      <p:sp>
                        <p:nvSpPr>
                          <p:cNvPr id="126" name="AutoShape 1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43" y="1970"/>
                            <a:ext cx="3582" cy="1233"/>
                          </a:xfrm>
                          <a:prstGeom prst="roundRect">
                            <a:avLst>
                              <a:gd name="adj" fmla="val 79"/>
                            </a:avLst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cap="flat">
                                <a:solidFill>
                                  <a:srgbClr val="3465AF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0" tIns="17640" rIns="0" bIns="0"/>
                          <a:lstStyle>
                            <a:lvl1pPr>
                              <a:tabLst>
                                <a:tab pos="457200" algn="l"/>
                                <a:tab pos="914400" algn="l"/>
                                <a:tab pos="1371600" algn="l"/>
                                <a:tab pos="1828800" algn="l"/>
                                <a:tab pos="2286000" algn="l"/>
                                <a:tab pos="2743200" algn="l"/>
                                <a:tab pos="3200400" algn="l"/>
                                <a:tab pos="3657600" algn="l"/>
                                <a:tab pos="4114800" algn="l"/>
                                <a:tab pos="4572000" algn="l"/>
                                <a:tab pos="5029200" algn="l"/>
                                <a:tab pos="5486400" algn="l"/>
                              </a:tabLst>
                              <a:defRPr>
                                <a:solidFill>
                                  <a:srgbClr val="000000"/>
                                </a:solidFill>
                                <a:latin typeface="Arial" charset="0"/>
                                <a:ea typeface="AR PL UMing HK" charset="0"/>
                                <a:cs typeface="AR PL UMing HK" charset="0"/>
                              </a:defRPr>
                            </a:lvl1pPr>
                            <a:lvl2pPr>
                              <a:tabLst>
                                <a:tab pos="457200" algn="l"/>
                                <a:tab pos="914400" algn="l"/>
                                <a:tab pos="1371600" algn="l"/>
                                <a:tab pos="1828800" algn="l"/>
                                <a:tab pos="2286000" algn="l"/>
                                <a:tab pos="2743200" algn="l"/>
                                <a:tab pos="3200400" algn="l"/>
                                <a:tab pos="3657600" algn="l"/>
                                <a:tab pos="4114800" algn="l"/>
                                <a:tab pos="4572000" algn="l"/>
                                <a:tab pos="5029200" algn="l"/>
                                <a:tab pos="5486400" algn="l"/>
                              </a:tabLst>
                              <a:defRPr>
                                <a:solidFill>
                                  <a:srgbClr val="000000"/>
                                </a:solidFill>
                                <a:latin typeface="Arial" charset="0"/>
                                <a:ea typeface="AR PL UMing HK" charset="0"/>
                                <a:cs typeface="AR PL UMing HK" charset="0"/>
                              </a:defRPr>
                            </a:lvl2pPr>
                            <a:lvl3pPr>
                              <a:tabLst>
                                <a:tab pos="457200" algn="l"/>
                                <a:tab pos="914400" algn="l"/>
                                <a:tab pos="1371600" algn="l"/>
                                <a:tab pos="1828800" algn="l"/>
                                <a:tab pos="2286000" algn="l"/>
                                <a:tab pos="2743200" algn="l"/>
                                <a:tab pos="3200400" algn="l"/>
                                <a:tab pos="3657600" algn="l"/>
                                <a:tab pos="4114800" algn="l"/>
                                <a:tab pos="4572000" algn="l"/>
                                <a:tab pos="5029200" algn="l"/>
                                <a:tab pos="5486400" algn="l"/>
                              </a:tabLst>
                              <a:defRPr>
                                <a:solidFill>
                                  <a:srgbClr val="000000"/>
                                </a:solidFill>
                                <a:latin typeface="Arial" charset="0"/>
                                <a:ea typeface="AR PL UMing HK" charset="0"/>
                                <a:cs typeface="AR PL UMing HK" charset="0"/>
                              </a:defRPr>
                            </a:lvl3pPr>
                            <a:lvl4pPr>
                              <a:tabLst>
                                <a:tab pos="457200" algn="l"/>
                                <a:tab pos="914400" algn="l"/>
                                <a:tab pos="1371600" algn="l"/>
                                <a:tab pos="1828800" algn="l"/>
                                <a:tab pos="2286000" algn="l"/>
                                <a:tab pos="2743200" algn="l"/>
                                <a:tab pos="3200400" algn="l"/>
                                <a:tab pos="3657600" algn="l"/>
                                <a:tab pos="4114800" algn="l"/>
                                <a:tab pos="4572000" algn="l"/>
                                <a:tab pos="5029200" algn="l"/>
                                <a:tab pos="5486400" algn="l"/>
                              </a:tabLst>
                              <a:defRPr>
                                <a:solidFill>
                                  <a:srgbClr val="000000"/>
                                </a:solidFill>
                                <a:latin typeface="Arial" charset="0"/>
                                <a:ea typeface="AR PL UMing HK" charset="0"/>
                                <a:cs typeface="AR PL UMing HK" charset="0"/>
                              </a:defRPr>
                            </a:lvl4pPr>
                            <a:lvl5pPr>
                              <a:tabLst>
                                <a:tab pos="457200" algn="l"/>
                                <a:tab pos="914400" algn="l"/>
                                <a:tab pos="1371600" algn="l"/>
                                <a:tab pos="1828800" algn="l"/>
                                <a:tab pos="2286000" algn="l"/>
                                <a:tab pos="2743200" algn="l"/>
                                <a:tab pos="3200400" algn="l"/>
                                <a:tab pos="3657600" algn="l"/>
                                <a:tab pos="4114800" algn="l"/>
                                <a:tab pos="4572000" algn="l"/>
                                <a:tab pos="5029200" algn="l"/>
                                <a:tab pos="5486400" algn="l"/>
                              </a:tabLst>
                              <a:defRPr>
                                <a:solidFill>
                                  <a:srgbClr val="000000"/>
                                </a:solidFill>
                                <a:latin typeface="Arial" charset="0"/>
                                <a:ea typeface="AR PL UMing HK" charset="0"/>
                                <a:cs typeface="AR PL UMing HK" charset="0"/>
                              </a:defRPr>
                            </a:lvl5pPr>
                            <a:lvl6pPr marL="2514600" indent="-228600" defTabSz="457200" fontAlgn="base" hangingPunct="0">
                              <a:lnSpc>
                                <a:spcPct val="93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tabLst>
                                <a:tab pos="457200" algn="l"/>
                                <a:tab pos="914400" algn="l"/>
                                <a:tab pos="1371600" algn="l"/>
                                <a:tab pos="1828800" algn="l"/>
                                <a:tab pos="2286000" algn="l"/>
                                <a:tab pos="2743200" algn="l"/>
                                <a:tab pos="3200400" algn="l"/>
                                <a:tab pos="3657600" algn="l"/>
                                <a:tab pos="4114800" algn="l"/>
                                <a:tab pos="4572000" algn="l"/>
                                <a:tab pos="5029200" algn="l"/>
                                <a:tab pos="5486400" algn="l"/>
                              </a:tabLst>
                              <a:defRPr>
                                <a:solidFill>
                                  <a:srgbClr val="000000"/>
                                </a:solidFill>
                                <a:latin typeface="Arial" charset="0"/>
                                <a:ea typeface="AR PL UMing HK" charset="0"/>
                                <a:cs typeface="AR PL UMing HK" charset="0"/>
                              </a:defRPr>
                            </a:lvl6pPr>
                            <a:lvl7pPr marL="2971800" indent="-228600" defTabSz="457200" fontAlgn="base" hangingPunct="0">
                              <a:lnSpc>
                                <a:spcPct val="93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tabLst>
                                <a:tab pos="457200" algn="l"/>
                                <a:tab pos="914400" algn="l"/>
                                <a:tab pos="1371600" algn="l"/>
                                <a:tab pos="1828800" algn="l"/>
                                <a:tab pos="2286000" algn="l"/>
                                <a:tab pos="2743200" algn="l"/>
                                <a:tab pos="3200400" algn="l"/>
                                <a:tab pos="3657600" algn="l"/>
                                <a:tab pos="4114800" algn="l"/>
                                <a:tab pos="4572000" algn="l"/>
                                <a:tab pos="5029200" algn="l"/>
                                <a:tab pos="5486400" algn="l"/>
                              </a:tabLst>
                              <a:defRPr>
                                <a:solidFill>
                                  <a:srgbClr val="000000"/>
                                </a:solidFill>
                                <a:latin typeface="Arial" charset="0"/>
                                <a:ea typeface="AR PL UMing HK" charset="0"/>
                                <a:cs typeface="AR PL UMing HK" charset="0"/>
                              </a:defRPr>
                            </a:lvl7pPr>
                            <a:lvl8pPr marL="3429000" indent="-228600" defTabSz="457200" fontAlgn="base" hangingPunct="0">
                              <a:lnSpc>
                                <a:spcPct val="93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tabLst>
                                <a:tab pos="457200" algn="l"/>
                                <a:tab pos="914400" algn="l"/>
                                <a:tab pos="1371600" algn="l"/>
                                <a:tab pos="1828800" algn="l"/>
                                <a:tab pos="2286000" algn="l"/>
                                <a:tab pos="2743200" algn="l"/>
                                <a:tab pos="3200400" algn="l"/>
                                <a:tab pos="3657600" algn="l"/>
                                <a:tab pos="4114800" algn="l"/>
                                <a:tab pos="4572000" algn="l"/>
                                <a:tab pos="5029200" algn="l"/>
                                <a:tab pos="5486400" algn="l"/>
                              </a:tabLst>
                              <a:defRPr>
                                <a:solidFill>
                                  <a:srgbClr val="000000"/>
                                </a:solidFill>
                                <a:latin typeface="Arial" charset="0"/>
                                <a:ea typeface="AR PL UMing HK" charset="0"/>
                                <a:cs typeface="AR PL UMing HK" charset="0"/>
                              </a:defRPr>
                            </a:lvl8pPr>
                            <a:lvl9pPr marL="3886200" indent="-228600" defTabSz="457200" fontAlgn="base" hangingPunct="0">
                              <a:lnSpc>
                                <a:spcPct val="93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tabLst>
                                <a:tab pos="457200" algn="l"/>
                                <a:tab pos="914400" algn="l"/>
                                <a:tab pos="1371600" algn="l"/>
                                <a:tab pos="1828800" algn="l"/>
                                <a:tab pos="2286000" algn="l"/>
                                <a:tab pos="2743200" algn="l"/>
                                <a:tab pos="3200400" algn="l"/>
                                <a:tab pos="3657600" algn="l"/>
                                <a:tab pos="4114800" algn="l"/>
                                <a:tab pos="4572000" algn="l"/>
                                <a:tab pos="5029200" algn="l"/>
                                <a:tab pos="5486400" algn="l"/>
                              </a:tabLst>
                              <a:defRPr>
                                <a:solidFill>
                                  <a:srgbClr val="000000"/>
                                </a:solidFill>
                                <a:latin typeface="Arial" charset="0"/>
                                <a:ea typeface="AR PL UMing HK" charset="0"/>
                                <a:cs typeface="AR PL UMing HK" charset="0"/>
                              </a:defRPr>
                            </a:lvl9pPr>
                          </a:lstStyle>
                          <a:p>
                            <a:pPr hangingPunct="1"/>
                            <a:r>
                              <a:rPr lang="en-GB" altLang="it-IT" sz="1600" dirty="0">
                                <a:solidFill>
                                  <a:srgbClr val="0070C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onstantia" panose="02030602050306030303" pitchFamily="18" charset="0"/>
                              </a:rPr>
                              <a:t>OPERA RPC system in numbers:</a:t>
                            </a:r>
                          </a:p>
                          <a:p>
                            <a:pPr hangingPunct="1"/>
                            <a:r>
                              <a:rPr lang="en-GB" altLang="it-IT" sz="1600" dirty="0">
                                <a:solidFill>
                                  <a:srgbClr val="0070C0"/>
                                </a:solidFill>
                                <a:latin typeface="Constantia" panose="02030602050306030303" pitchFamily="18" charset="0"/>
                              </a:rPr>
                              <a:t>Total surface of the system ~ 3200 m</a:t>
                            </a:r>
                            <a:r>
                              <a:rPr lang="en-GB" altLang="it-IT" sz="1600" baseline="33000" dirty="0">
                                <a:solidFill>
                                  <a:srgbClr val="0070C0"/>
                                </a:solidFill>
                                <a:latin typeface="Constantia" panose="02030602050306030303" pitchFamily="18" charset="0"/>
                              </a:rPr>
                              <a:t>2</a:t>
                            </a:r>
                          </a:p>
                          <a:p>
                            <a:pPr hangingPunct="1"/>
                            <a:r>
                              <a:rPr lang="en-GB" altLang="it-IT" sz="1600" dirty="0">
                                <a:solidFill>
                                  <a:srgbClr val="0070C0"/>
                                </a:solidFill>
                                <a:latin typeface="Constantia" panose="02030602050306030303" pitchFamily="18" charset="0"/>
                              </a:rPr>
                              <a:t>Number of digital electronics channels ~ 28000</a:t>
                            </a:r>
                          </a:p>
                          <a:p>
                            <a:pPr hangingPunct="1"/>
                            <a:r>
                              <a:rPr lang="en-GB" altLang="it-IT" sz="1600" dirty="0">
                                <a:solidFill>
                                  <a:srgbClr val="0070C0"/>
                                </a:solidFill>
                                <a:latin typeface="Constantia" panose="02030602050306030303" pitchFamily="18" charset="0"/>
                              </a:rPr>
                              <a:t>Number of chambers  ~ 1000</a:t>
                            </a:r>
                          </a:p>
                          <a:p>
                            <a:pPr hangingPunct="1"/>
                            <a:r>
                              <a:rPr lang="en-GB" altLang="it-IT" sz="1600" dirty="0">
                                <a:solidFill>
                                  <a:srgbClr val="0070C0"/>
                                </a:solidFill>
                                <a:latin typeface="Constantia" panose="02030602050306030303" pitchFamily="18" charset="0"/>
                              </a:rPr>
                              <a:t>Operated from 2006 to 2012 with moderate aging</a:t>
                            </a:r>
                          </a:p>
                          <a:p>
                            <a:pPr hangingPunct="1"/>
                            <a:r>
                              <a:rPr lang="en-GB" altLang="it-IT" sz="1600" dirty="0">
                                <a:solidFill>
                                  <a:srgbClr val="0070C0"/>
                                </a:solidFill>
                                <a:latin typeface="Constantia" panose="02030602050306030303" pitchFamily="18" charset="0"/>
                              </a:rPr>
                              <a:t>Measured underground rate: 20 Hz/m</a:t>
                            </a:r>
                            <a:r>
                              <a:rPr lang="en-GB" altLang="it-IT" sz="1600" baseline="33000" dirty="0">
                                <a:solidFill>
                                  <a:srgbClr val="0070C0"/>
                                </a:solidFill>
                                <a:latin typeface="Constantia" panose="02030602050306030303" pitchFamily="18" charset="0"/>
                              </a:rPr>
                              <a:t>2</a:t>
                            </a:r>
                          </a:p>
                          <a:p>
                            <a:pPr hangingPunct="1"/>
                            <a:r>
                              <a:rPr lang="en-GB" altLang="it-IT" sz="1600" dirty="0">
                                <a:solidFill>
                                  <a:srgbClr val="0070C0"/>
                                </a:solidFill>
                                <a:latin typeface="Constantia" panose="02030602050306030303" pitchFamily="18" charset="0"/>
                              </a:rPr>
                              <a:t>Contribution to OPERA analyses</a:t>
                            </a:r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</p:grpSp>
      <p:pic>
        <p:nvPicPr>
          <p:cNvPr id="127" name="Picture 12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717" y="4316493"/>
            <a:ext cx="6249938" cy="176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8" name="Text Box 129"/>
          <p:cNvSpPr txBox="1">
            <a:spLocks noChangeArrowheads="1"/>
          </p:cNvSpPr>
          <p:nvPr/>
        </p:nvSpPr>
        <p:spPr bwMode="auto">
          <a:xfrm>
            <a:off x="3188618" y="5919191"/>
            <a:ext cx="1959446" cy="53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9pPr>
          </a:lstStyle>
          <a:p>
            <a:pPr>
              <a:lnSpc>
                <a:spcPct val="109000"/>
              </a:lnSpc>
            </a:pPr>
            <a:r>
              <a:rPr lang="en-US" altLang="it-IT" sz="160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speed </a:t>
            </a:r>
            <a:r>
              <a:rPr lang="en-US" altLang="it-IT" sz="1600" dirty="0">
                <a:solidFill>
                  <a:srgbClr val="0070C0"/>
                </a:solidFill>
                <a:latin typeface="Constantia" panose="02030602050306030303" pitchFamily="18" charset="0"/>
              </a:rPr>
              <a:t>precision</a:t>
            </a:r>
          </a:p>
          <a:p>
            <a:r>
              <a:rPr lang="en-US" altLang="it-IT" sz="1600" dirty="0">
                <a:solidFill>
                  <a:srgbClr val="0070C0"/>
                </a:solidFill>
                <a:latin typeface="Constantia" panose="02030602050306030303" pitchFamily="18" charset="0"/>
              </a:rPr>
              <a:t>re-measurement</a:t>
            </a:r>
          </a:p>
        </p:txBody>
      </p:sp>
      <p:sp>
        <p:nvSpPr>
          <p:cNvPr id="129" name="Text Box 130"/>
          <p:cNvSpPr txBox="1">
            <a:spLocks noChangeArrowheads="1"/>
          </p:cNvSpPr>
          <p:nvPr/>
        </p:nvSpPr>
        <p:spPr bwMode="auto">
          <a:xfrm>
            <a:off x="6444208" y="5945189"/>
            <a:ext cx="1944367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9pPr>
          </a:lstStyle>
          <a:p>
            <a:pPr>
              <a:lnSpc>
                <a:spcPct val="109000"/>
              </a:lnSpc>
            </a:pPr>
            <a:r>
              <a:rPr lang="en-US" altLang="it-IT" sz="1600" dirty="0">
                <a:solidFill>
                  <a:srgbClr val="0070C0"/>
                </a:solidFill>
                <a:latin typeface="Constantia" panose="02030602050306030303" pitchFamily="18" charset="0"/>
              </a:rPr>
              <a:t>c</a:t>
            </a:r>
            <a:r>
              <a:rPr lang="en-US" altLang="it-IT" sz="160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andidate event</a:t>
            </a:r>
            <a:endParaRPr lang="en-US" altLang="it-IT" sz="1600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2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504243"/>
            <a:ext cx="3226035" cy="219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90" y="1648915"/>
            <a:ext cx="3569142" cy="183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2994280" cy="250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0755" y="77723"/>
            <a:ext cx="808990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The Glass Spark Counters: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the glass electrode version of RPC </a:t>
            </a:r>
            <a:endParaRPr lang="en-US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r>
              <a:rPr lang="en-US" sz="160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  developed in </a:t>
            </a:r>
            <a:r>
              <a:rPr lang="en-US" sz="1600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Frascati</a:t>
            </a:r>
            <a:r>
              <a:rPr lang="en-US" sz="160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, used as veto counter in OPERA – </a:t>
            </a:r>
            <a:r>
              <a:rPr lang="en-US" sz="1600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C.Gustavino</a:t>
            </a:r>
            <a:r>
              <a:rPr lang="en-US" sz="160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;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   for the ALICE-TOF – as MRPC version by C. Williams;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   in the  BELLE Calorimeter …  </a:t>
            </a:r>
            <a:endParaRPr lang="en-US" sz="1600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33</a:t>
            </a:fld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73"/>
            <a:ext cx="3103240" cy="188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084168" y="1001053"/>
            <a:ext cx="24759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 TOF MRPC (1995-96) </a:t>
            </a:r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9325" y="1340768"/>
            <a:ext cx="19492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GSC at LNF (1990-91)</a:t>
            </a:r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705762" y="3237260"/>
            <a:ext cx="1525080" cy="186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images.iop.org/objects/ccr/cern/43/9/19/cernboo1_11-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3526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632" y="44624"/>
            <a:ext cx="1728192" cy="23042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3186" y="-171400"/>
            <a:ext cx="7977206" cy="98425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MPGDs @ LNF </a:t>
            </a:r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(CMS)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" name="Picture 39" descr="Picture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188640"/>
            <a:ext cx="1119721" cy="1692630"/>
          </a:xfrm>
          <a:prstGeom prst="rect">
            <a:avLst/>
          </a:prstGeom>
        </p:spPr>
      </p:pic>
      <p:sp>
        <p:nvSpPr>
          <p:cNvPr id="8" name="CustomShape 8"/>
          <p:cNvSpPr>
            <a:spLocks noChangeArrowheads="1"/>
          </p:cNvSpPr>
          <p:nvPr/>
        </p:nvSpPr>
        <p:spPr bwMode="auto">
          <a:xfrm>
            <a:off x="0" y="548680"/>
            <a:ext cx="5040560" cy="4165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9pPr>
          </a:lstStyle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70C0"/>
                </a:solidFill>
                <a:latin typeface="+mj-lt"/>
              </a:rPr>
              <a:t>The CMS GEM Upgrade project</a:t>
            </a: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629126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1475657" y="5157192"/>
            <a:ext cx="3024336" cy="2880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5239" tIns="37620" rIns="75239" bIns="37620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 flipV="1">
            <a:off x="5724126" y="5085184"/>
            <a:ext cx="1008113" cy="7920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5239" tIns="37620" rIns="75239" bIns="37620"/>
          <a:lstStyle/>
          <a:p>
            <a:endParaRPr lang="en-US" dirty="0"/>
          </a:p>
        </p:txBody>
      </p:sp>
      <p:sp>
        <p:nvSpPr>
          <p:cNvPr id="13" name="CustomShape 7"/>
          <p:cNvSpPr>
            <a:spLocks noChangeArrowheads="1"/>
          </p:cNvSpPr>
          <p:nvPr/>
        </p:nvSpPr>
        <p:spPr bwMode="auto">
          <a:xfrm>
            <a:off x="2987824" y="5877272"/>
            <a:ext cx="5400600" cy="79208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mpd="sng">
            <a:solidFill>
              <a:srgbClr val="0000FF"/>
            </a:solidFill>
            <a:round/>
            <a:headEnd/>
            <a:tailEnd/>
          </a:ln>
        </p:spPr>
        <p:txBody>
          <a:bodyPr lIns="44432" tIns="7406" rIns="44432" bIns="7406"/>
          <a:lstStyle>
            <a:lvl1pPr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onstantia" panose="02030602050306030303" pitchFamily="18" charset="0"/>
                <a:ea typeface="MS PGothic" panose="020B0600070205080204" pitchFamily="34" charset="-128"/>
                <a:sym typeface="Constantia" panose="02030602050306030303" pitchFamily="18" charset="0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Phase 2 LS3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Station GE2/1: 20 degrees precision chamber  up to </a:t>
            </a:r>
            <a:r>
              <a:rPr lang="en-US" sz="1400" dirty="0" err="1" smtClean="0">
                <a:solidFill>
                  <a:schemeClr val="tx2"/>
                </a:solidFill>
                <a:latin typeface="+mj-lt"/>
              </a:rPr>
              <a:t>η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=2.45 to improve trigger momentum selectivity &amp; reconstruction (same GE1/1 technology)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7504" y="2924944"/>
            <a:ext cx="2583334" cy="129534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mpd="sng">
            <a:solidFill>
              <a:srgbClr val="0000FF"/>
            </a:solidFill>
          </a:ln>
        </p:spPr>
        <p:txBody>
          <a:bodyPr lIns="82945" tIns="41473" rIns="82945" bIns="41473"/>
          <a:lstStyle>
            <a:lvl1pPr marL="342900" indent="-342900" defTabSz="4572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0"/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To be installed in Phase1 LS2</a:t>
            </a:r>
          </a:p>
          <a:p>
            <a:pPr marL="0" indent="0"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400" dirty="0" smtClean="0">
                <a:solidFill>
                  <a:schemeClr val="tx2"/>
                </a:solidFill>
              </a:rPr>
              <a:t>GE1/1: precision chambers to improve trigger momentum selectivity and reconstruction and triggering </a:t>
            </a:r>
            <a:r>
              <a:rPr lang="en-US" sz="1400" dirty="0" smtClean="0">
                <a:solidFill>
                  <a:schemeClr val="tx2"/>
                </a:solidFill>
                <a:sym typeface="Wingdings"/>
              </a:rPr>
              <a:t>Phase2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07504" y="5445224"/>
            <a:ext cx="2808312" cy="89544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mpd="sng">
            <a:solidFill>
              <a:srgbClr val="0000FF"/>
            </a:solidFill>
          </a:ln>
        </p:spPr>
        <p:txBody>
          <a:bodyPr lIns="82945" tIns="41473" rIns="82945" bIns="41473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fontAlgn="auto">
              <a:buNone/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Phase 2 LS3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400" dirty="0" smtClean="0">
                <a:solidFill>
                  <a:schemeClr val="tx2"/>
                </a:solidFill>
              </a:rPr>
              <a:t>GEM ME0 module to provide </a:t>
            </a:r>
            <a:r>
              <a:rPr lang="en-US" sz="1400" dirty="0" err="1" smtClean="0">
                <a:solidFill>
                  <a:schemeClr val="tx2"/>
                </a:solidFill>
              </a:rPr>
              <a:t>muon</a:t>
            </a:r>
            <a:r>
              <a:rPr lang="en-US" sz="1400" dirty="0" smtClean="0">
                <a:solidFill>
                  <a:schemeClr val="tx2"/>
                </a:solidFill>
              </a:rPr>
              <a:t> tag in highest </a:t>
            </a:r>
            <a:r>
              <a:rPr lang="en-US" sz="1400" dirty="0" err="1">
                <a:solidFill>
                  <a:schemeClr val="tx2"/>
                </a:solidFill>
              </a:rPr>
              <a:t>η</a:t>
            </a:r>
            <a:r>
              <a:rPr lang="en-US" sz="1400" dirty="0" smtClean="0">
                <a:solidFill>
                  <a:schemeClr val="tx2"/>
                </a:solidFill>
              </a:rPr>
              <a:t> region w/ 10-20 kHz</a:t>
            </a:r>
            <a:br>
              <a:rPr lang="en-US" sz="1400" dirty="0" smtClean="0">
                <a:solidFill>
                  <a:schemeClr val="tx2"/>
                </a:solidFill>
              </a:rPr>
            </a:br>
            <a:r>
              <a:rPr lang="en-US" sz="1400" dirty="0" smtClean="0">
                <a:solidFill>
                  <a:schemeClr val="tx2"/>
                </a:solidFill>
              </a:rPr>
              <a:t>(needs R&amp;D of GEM technology)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9992" y="4077072"/>
            <a:ext cx="749300" cy="3603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82945" tIns="41473" rIns="82945" bIns="4147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</a:rPr>
              <a:t>GE1/1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8104" y="3789040"/>
            <a:ext cx="749300" cy="3619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82945" tIns="41473" rIns="82945" bIns="4147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</a:rPr>
              <a:t>GE2/1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23928" y="4725144"/>
            <a:ext cx="604838" cy="3607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82945" tIns="41473" rIns="82945" bIns="41473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</a:rPr>
              <a:t>ME0</a:t>
            </a:r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>
            <a:off x="2699793" y="3645024"/>
            <a:ext cx="1944216" cy="864095"/>
          </a:xfrm>
          <a:prstGeom prst="line">
            <a:avLst/>
          </a:prstGeom>
          <a:noFill/>
          <a:ln w="36720">
            <a:solidFill>
              <a:srgbClr val="0084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5239" tIns="37620" rIns="75239" bIns="37620"/>
          <a:lstStyle/>
          <a:p>
            <a:endParaRPr lang="en-US"/>
          </a:p>
        </p:txBody>
      </p:sp>
      <p:sp>
        <p:nvSpPr>
          <p:cNvPr id="24" name="Date Placeholder 19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6E0C9DC-8CDA-E048-B26B-0C8B5C3EF56A}" type="datetime1">
              <a:rPr lang="en-US" smtClean="0">
                <a:solidFill>
                  <a:srgbClr val="898989"/>
                </a:solidFill>
              </a:rPr>
              <a:pPr/>
              <a:t>11/11/2014</a:t>
            </a:fld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25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1785C3E-9834-A840-A8C2-83E9457EFA5D}" type="slidenum">
              <a:rPr lang="en-US" smtClean="0">
                <a:solidFill>
                  <a:srgbClr val="898989"/>
                </a:solidFill>
              </a:rPr>
              <a:pPr/>
              <a:t>34</a:t>
            </a:fld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980728"/>
            <a:ext cx="5328592" cy="923330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LNF is one GE1/1 assembly site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Total number of chambers to be produced @ LNF = 40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Chamber with a size ~ 130x50 cm</a:t>
            </a:r>
            <a:r>
              <a:rPr lang="en-US" baseline="30000" dirty="0" smtClean="0">
                <a:solidFill>
                  <a:srgbClr val="FFFF00"/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2423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548680"/>
            <a:ext cx="8712968" cy="5760639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Electronic Workshop (SEA)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Skill: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PCB design and development (analog, digital or mixed) for detector and electronics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Circuit simulation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Electronics for detector prototyping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Frontend electronics (amplifier, analog  filter, discriminator, …)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Readout electronics (ADC, TDC, digital filter, FPGA or </a:t>
            </a:r>
            <a:r>
              <a:rPr lang="el-GR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μ</a:t>
            </a: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controller based)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Power  supply (High and Low voltage, linear or switching)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Custom measure equipment (voltage, current, …)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Custom automatic machineries  and tools for detector development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Equipments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Electronic CAD 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Altera</a:t>
            </a: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:  </a:t>
            </a:r>
            <a:r>
              <a:rPr lang="en-US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QuartusII</a:t>
            </a:r>
            <a:endParaRPr lang="en-US" dirty="0" smtClean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Cadence: Combined IC &amp; Systems Package ; RF </a:t>
            </a:r>
            <a:r>
              <a:rPr lang="en-US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SiP</a:t>
            </a: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and Digital </a:t>
            </a:r>
            <a:r>
              <a:rPr lang="en-US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SiP</a:t>
            </a:r>
            <a:endParaRPr lang="en-US" dirty="0" smtClean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Dolphin integration: Smash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Mentor Graphics: full suite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Synopsys:  Combined FEV &amp; Implementation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Xilinx:  ISE Design Suite 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list </a:t>
            </a:r>
            <a:r>
              <a:rPr lang="en-US" dirty="0">
                <a:solidFill>
                  <a:srgbClr val="0070C0"/>
                </a:solidFill>
                <a:latin typeface="Constantia" panose="02030602050306030303" pitchFamily="18" charset="0"/>
              </a:rPr>
              <a:t>of major </a:t>
            </a: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achievements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LHCb 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GEM foil design for M1 detector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Serializable</a:t>
            </a: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HV power supply  for GEM detector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HV </a:t>
            </a:r>
            <a:r>
              <a:rPr lang="en-US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didtribution</a:t>
            </a: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with integrated filter  for M1 GEM detector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LV system for M1GEM detector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KLOE</a:t>
            </a:r>
            <a:r>
              <a:rPr lang="en-US" sz="1900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2</a:t>
            </a: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Large area GEM detector development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Design of readout strips and GEM foil  for the inner detector prototype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Design of frontend electronics for prototype studies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Development of front end custom chip for the inner detector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Development of readout electronics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IMAGEM, Gemini, Amadeus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Small triple-gem detector development (detector + readout electronics)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err="1" smtClean="0">
                <a:solidFill>
                  <a:srgbClr val="0070C0"/>
                </a:solidFill>
                <a:latin typeface="Constantia" panose="02030602050306030303" pitchFamily="18" charset="0"/>
              </a:rPr>
              <a:t>Anular</a:t>
            </a: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GEM detector for DAFNE luminosity monitor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GEM TPC prototype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646629" y="87015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Synergies</a:t>
            </a:r>
            <a:r>
              <a:rPr lang="it-I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: SEA</a:t>
            </a:r>
          </a:p>
        </p:txBody>
      </p:sp>
      <p:pic>
        <p:nvPicPr>
          <p:cNvPr id="6" name="Picture 23" descr="P1010191s"/>
          <p:cNvPicPr>
            <a:picLocks noChangeAspect="1" noChangeArrowheads="1"/>
          </p:cNvPicPr>
          <p:nvPr/>
        </p:nvPicPr>
        <p:blipFill>
          <a:blip r:embed="rId2" cstate="print"/>
          <a:srcRect t="2061" r="-1974" b="7745"/>
          <a:stretch>
            <a:fillRect/>
          </a:stretch>
        </p:blipFill>
        <p:spPr bwMode="auto">
          <a:xfrm>
            <a:off x="7812360" y="332656"/>
            <a:ext cx="1331640" cy="833711"/>
          </a:xfrm>
          <a:prstGeom prst="rect">
            <a:avLst/>
          </a:prstGeom>
          <a:noFill/>
        </p:spPr>
      </p:pic>
      <p:pic>
        <p:nvPicPr>
          <p:cNvPr id="7" name="Picture 111" descr="gastone_lay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414" y="5544616"/>
            <a:ext cx="653751" cy="543881"/>
          </a:xfrm>
          <a:prstGeom prst="rect">
            <a:avLst/>
          </a:prstGeom>
          <a:noFill/>
        </p:spPr>
      </p:pic>
      <p:pic>
        <p:nvPicPr>
          <p:cNvPr id="8" name="Picture 97" descr="Regolatori LV GEM 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80728"/>
            <a:ext cx="1228563" cy="497334"/>
          </a:xfrm>
          <a:prstGeom prst="rect">
            <a:avLst/>
          </a:prstGeom>
          <a:noFill/>
        </p:spPr>
      </p:pic>
      <p:pic>
        <p:nvPicPr>
          <p:cNvPr id="9" name="Picture 25" descr="IMG_35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1196752"/>
            <a:ext cx="1003622" cy="752717"/>
          </a:xfrm>
          <a:prstGeom prst="rect">
            <a:avLst/>
          </a:prstGeom>
          <a:noFill/>
        </p:spPr>
      </p:pic>
      <p:pic>
        <p:nvPicPr>
          <p:cNvPr id="10" name="Picture 6" descr="IMG_328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3099" y="5237307"/>
            <a:ext cx="658359" cy="576064"/>
          </a:xfrm>
          <a:prstGeom prst="rect">
            <a:avLst/>
          </a:prstGeom>
          <a:noFill/>
        </p:spPr>
      </p:pic>
      <p:pic>
        <p:nvPicPr>
          <p:cNvPr id="11" name="Picture 8" descr="IMG_12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1131" y="5597348"/>
            <a:ext cx="642869" cy="639964"/>
          </a:xfrm>
          <a:prstGeom prst="rect">
            <a:avLst/>
          </a:prstGeom>
          <a:noFill/>
        </p:spPr>
      </p:pic>
      <p:pic>
        <p:nvPicPr>
          <p:cNvPr id="12" name="Picture 4" descr="lumi_assembl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5301208"/>
            <a:ext cx="2160240" cy="1389970"/>
          </a:xfrm>
          <a:prstGeom prst="rect">
            <a:avLst/>
          </a:prstGeom>
          <a:noFill/>
        </p:spPr>
      </p:pic>
      <p:pic>
        <p:nvPicPr>
          <p:cNvPr id="13" name="Picture 7" descr="IMG_4056_bi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6296" y="5373216"/>
            <a:ext cx="899484" cy="814710"/>
          </a:xfrm>
          <a:prstGeom prst="rect">
            <a:avLst/>
          </a:prstGeom>
          <a:noFill/>
        </p:spPr>
      </p:pic>
      <p:pic>
        <p:nvPicPr>
          <p:cNvPr id="14" name="Picture 8" descr="IMG_4057_bi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0352" y="6069486"/>
            <a:ext cx="936104" cy="856948"/>
          </a:xfrm>
          <a:prstGeom prst="rect">
            <a:avLst/>
          </a:prstGeom>
          <a:noFill/>
        </p:spPr>
      </p:pic>
      <p:pic>
        <p:nvPicPr>
          <p:cNvPr id="15" name="Picture 6" descr="img_25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9385" y="2948178"/>
            <a:ext cx="1224905" cy="919506"/>
          </a:xfrm>
          <a:prstGeom prst="rect">
            <a:avLst/>
          </a:prstGeom>
          <a:noFill/>
        </p:spPr>
      </p:pic>
      <p:pic>
        <p:nvPicPr>
          <p:cNvPr id="16" name="Picture 7" descr="img_25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44350" y="3645024"/>
            <a:ext cx="1247484" cy="936104"/>
          </a:xfrm>
          <a:prstGeom prst="rect">
            <a:avLst/>
          </a:prstGeom>
          <a:noFill/>
        </p:spPr>
      </p:pic>
      <p:pic>
        <p:nvPicPr>
          <p:cNvPr id="17" name="Picture 8" descr="img_25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62269" y="3356098"/>
            <a:ext cx="674027" cy="504949"/>
          </a:xfrm>
          <a:prstGeom prst="rect">
            <a:avLst/>
          </a:prstGeom>
          <a:noFill/>
        </p:spPr>
      </p:pic>
      <p:pic>
        <p:nvPicPr>
          <p:cNvPr id="18" name="Picture 10" descr="img_075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12122" y="2924944"/>
            <a:ext cx="934963" cy="623308"/>
          </a:xfrm>
          <a:prstGeom prst="rect">
            <a:avLst/>
          </a:prstGeom>
          <a:noFill/>
        </p:spPr>
      </p:pic>
      <p:pic>
        <p:nvPicPr>
          <p:cNvPr id="19" name="Picture 10" descr="Carioc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21390" y="6192688"/>
            <a:ext cx="759935" cy="428327"/>
          </a:xfrm>
          <a:prstGeom prst="rect">
            <a:avLst/>
          </a:prstGeom>
          <a:noFill/>
        </p:spPr>
      </p:pic>
      <p:pic>
        <p:nvPicPr>
          <p:cNvPr id="20" name="Picture 11" descr="IMG_325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45326" y="5760640"/>
            <a:ext cx="900212" cy="675159"/>
          </a:xfrm>
          <a:prstGeom prst="rect">
            <a:avLst/>
          </a:prstGeom>
          <a:noFill/>
        </p:spPr>
      </p:pic>
      <p:pic>
        <p:nvPicPr>
          <p:cNvPr id="21" name="Picture 12" descr="ASDQ_GEM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85286" y="5544616"/>
            <a:ext cx="517707" cy="431105"/>
          </a:xfrm>
          <a:prstGeom prst="rect">
            <a:avLst/>
          </a:prstGeom>
          <a:noFill/>
        </p:spPr>
      </p:pic>
      <p:pic>
        <p:nvPicPr>
          <p:cNvPr id="22" name="Picture 13" descr="carioca_ctrl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81231" y="6192688"/>
            <a:ext cx="1254652" cy="620688"/>
          </a:xfrm>
          <a:prstGeom prst="rect">
            <a:avLst/>
          </a:prstGeom>
          <a:noFill/>
        </p:spPr>
      </p:pic>
      <p:pic>
        <p:nvPicPr>
          <p:cNvPr id="23" name="Picture 14" descr="GEM_ci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841470" y="5605462"/>
            <a:ext cx="522618" cy="1207914"/>
          </a:xfrm>
          <a:prstGeom prst="rect">
            <a:avLst/>
          </a:prstGeom>
          <a:noFill/>
        </p:spPr>
      </p:pic>
      <p:sp>
        <p:nvSpPr>
          <p:cNvPr id="24" name="CasellaDiTesto 23"/>
          <p:cNvSpPr txBox="1"/>
          <p:nvPr/>
        </p:nvSpPr>
        <p:spPr>
          <a:xfrm>
            <a:off x="2537214" y="5904656"/>
            <a:ext cx="105804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FE electronics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156176" y="6669360"/>
            <a:ext cx="1531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Anular</a:t>
            </a:r>
            <a:r>
              <a:rPr lang="en-US" sz="1200" b="1" dirty="0" smtClean="0">
                <a:solidFill>
                  <a:srgbClr val="FF0000"/>
                </a:solidFill>
              </a:rPr>
              <a:t> GEM detector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714826" y="5093291"/>
            <a:ext cx="14291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TripleGEM</a:t>
            </a:r>
            <a:r>
              <a:rPr lang="en-US" sz="1200" b="1" dirty="0" smtClean="0">
                <a:solidFill>
                  <a:srgbClr val="FF0000"/>
                </a:solidFill>
              </a:rPr>
              <a:t> detector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220072" y="3861048"/>
            <a:ext cx="191334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GEM foil and readout strip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876256" y="188640"/>
            <a:ext cx="18715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HV &amp; LV  for GEM detector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29" name="Picture 10" descr="IMG_352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559675" y="2348880"/>
            <a:ext cx="1476821" cy="1029927"/>
          </a:xfrm>
          <a:prstGeom prst="rect">
            <a:avLst/>
          </a:prstGeom>
          <a:noFill/>
        </p:spPr>
      </p:pic>
      <p:sp>
        <p:nvSpPr>
          <p:cNvPr id="30" name="CasellaDiTesto 29"/>
          <p:cNvSpPr txBox="1"/>
          <p:nvPr/>
        </p:nvSpPr>
        <p:spPr>
          <a:xfrm>
            <a:off x="7381915" y="3284984"/>
            <a:ext cx="17620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Large area GEM detector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31" name="Picture 13" descr="IMG_906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316416" y="4232121"/>
            <a:ext cx="791542" cy="594488"/>
          </a:xfrm>
          <a:prstGeom prst="rect">
            <a:avLst/>
          </a:prstGeom>
          <a:noFill/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92135" y="3944089"/>
            <a:ext cx="767601" cy="5763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00392" y="3626947"/>
            <a:ext cx="720080" cy="5398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" name="CasellaDiTesto 33"/>
          <p:cNvSpPr txBox="1"/>
          <p:nvPr/>
        </p:nvSpPr>
        <p:spPr>
          <a:xfrm>
            <a:off x="7668344" y="4664169"/>
            <a:ext cx="13553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TPC-GEM detector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36" name="Picture 46" descr="DSC00147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03188" y="5879757"/>
            <a:ext cx="1573337" cy="553725"/>
          </a:xfrm>
          <a:prstGeom prst="rect">
            <a:avLst/>
          </a:prstGeom>
          <a:noFill/>
        </p:spPr>
      </p:pic>
      <p:pic>
        <p:nvPicPr>
          <p:cNvPr id="51" name="Immagine 16" descr="DSC00398.JPG"/>
          <p:cNvPicPr>
            <a:picLocks noChangeAspect="1"/>
          </p:cNvPicPr>
          <p:nvPr/>
        </p:nvPicPr>
        <p:blipFill>
          <a:blip r:embed="rId25" cstate="print"/>
          <a:srcRect l="8821" t="16745" r="8952" b="19467"/>
          <a:stretch>
            <a:fillRect/>
          </a:stretch>
        </p:blipFill>
        <p:spPr bwMode="auto">
          <a:xfrm>
            <a:off x="1403648" y="5445224"/>
            <a:ext cx="1008112" cy="58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Immagine 17" descr="varie 038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75734" y="6273522"/>
            <a:ext cx="978379" cy="60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CasellaDiTesto 52"/>
          <p:cNvSpPr txBox="1"/>
          <p:nvPr/>
        </p:nvSpPr>
        <p:spPr>
          <a:xfrm>
            <a:off x="122611" y="5599823"/>
            <a:ext cx="15062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Readout electronics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58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53" y="457200"/>
            <a:ext cx="866943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20450020">
            <a:off x="2233103" y="2686402"/>
            <a:ext cx="4526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L’IDEA INIZIALE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514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7" y="23446"/>
            <a:ext cx="9046275" cy="1143000"/>
          </a:xfrm>
          <a:ln>
            <a:solidFill>
              <a:srgbClr val="0000CC"/>
            </a:solidFill>
          </a:ln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Un </a:t>
            </a:r>
            <a:r>
              <a:rPr lang="en-US" sz="3200" dirty="0" err="1" smtClean="0">
                <a:solidFill>
                  <a:srgbClr val="C00000"/>
                </a:solidFill>
              </a:rPr>
              <a:t>esempio</a:t>
            </a:r>
            <a:r>
              <a:rPr lang="en-US" sz="3200" dirty="0" smtClean="0">
                <a:solidFill>
                  <a:srgbClr val="C00000"/>
                </a:solidFill>
              </a:rPr>
              <a:t> di </a:t>
            </a:r>
            <a:r>
              <a:rPr lang="en-US" sz="3200" dirty="0" err="1" smtClean="0">
                <a:solidFill>
                  <a:srgbClr val="C00000"/>
                </a:solidFill>
              </a:rPr>
              <a:t>utilizzo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dell’infrastruttura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tecnologica</a:t>
            </a:r>
            <a:r>
              <a:rPr lang="en-US" sz="3200" dirty="0" smtClean="0">
                <a:solidFill>
                  <a:srgbClr val="C00000"/>
                </a:solidFill>
              </a:rPr>
              <a:t>: </a:t>
            </a:r>
            <a:r>
              <a:rPr lang="en-US" sz="3200" dirty="0" err="1" smtClean="0">
                <a:solidFill>
                  <a:srgbClr val="C00000"/>
                </a:solidFill>
              </a:rPr>
              <a:t>il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consolidamento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tecnologico</a:t>
            </a:r>
            <a:r>
              <a:rPr lang="en-US" sz="3200" dirty="0" smtClean="0">
                <a:solidFill>
                  <a:srgbClr val="C00000"/>
                </a:solidFill>
              </a:rPr>
              <a:t> THGEM a TS 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82" y="2514786"/>
            <a:ext cx="1915133" cy="1419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5533" y="2111909"/>
            <a:ext cx="2137607" cy="1450615"/>
            <a:chOff x="226931" y="2282347"/>
            <a:chExt cx="2804850" cy="2103637"/>
          </a:xfrm>
        </p:grpSpPr>
        <p:sp>
          <p:nvSpPr>
            <p:cNvPr id="6" name="TextBox 5"/>
            <p:cNvSpPr txBox="1"/>
            <p:nvPr/>
          </p:nvSpPr>
          <p:spPr>
            <a:xfrm>
              <a:off x="596364" y="3683115"/>
              <a:ext cx="1821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Polishing and Cleaning</a:t>
              </a:r>
              <a:endParaRPr lang="en-US" sz="14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26931" y="2282347"/>
              <a:ext cx="2804850" cy="2103637"/>
              <a:chOff x="-1781208" y="3906480"/>
              <a:chExt cx="2549863" cy="1912397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81208" y="3906480"/>
                <a:ext cx="2549863" cy="191239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9" name="Straight Arrow Connector 8"/>
              <p:cNvCxnSpPr/>
              <p:nvPr/>
            </p:nvCxnSpPr>
            <p:spPr>
              <a:xfrm flipV="1">
                <a:off x="-1424955" y="5085167"/>
                <a:ext cx="504056" cy="576064"/>
              </a:xfrm>
              <a:prstGeom prst="straightConnector1">
                <a:avLst/>
              </a:prstGeom>
              <a:ln w="76200" cmpd="sng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-1445360" y="4253569"/>
                <a:ext cx="504056" cy="576064"/>
              </a:xfrm>
              <a:prstGeom prst="straightConnector1">
                <a:avLst/>
              </a:prstGeom>
              <a:ln w="76200" cmpd="sng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-561372" y="4424931"/>
                <a:ext cx="504056" cy="576064"/>
              </a:xfrm>
              <a:prstGeom prst="straightConnector1">
                <a:avLst/>
              </a:prstGeom>
              <a:ln w="76200" cmpd="sng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/>
          <p:cNvSpPr txBox="1"/>
          <p:nvPr/>
        </p:nvSpPr>
        <p:spPr>
          <a:xfrm>
            <a:off x="35397" y="1379855"/>
            <a:ext cx="3016482" cy="674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u="sng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polishing</a:t>
            </a:r>
            <a:r>
              <a:rPr lang="en-US" sz="1400" b="0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lang="it-IT" sz="1400" b="0" dirty="0" err="1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Pumice</a:t>
            </a:r>
            <a:r>
              <a:rPr lang="it-IT" sz="1400" b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it-IT" sz="1400" b="0" dirty="0" err="1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Powder</a:t>
            </a:r>
            <a:r>
              <a:rPr lang="it-IT" sz="1400" b="0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endParaRPr lang="it-IT" sz="1400" b="0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en-GB" sz="1400" b="0" u="sng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ultrasonic </a:t>
            </a:r>
            <a:r>
              <a:rPr lang="en-GB" sz="1400" b="0" u="sng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bath</a:t>
            </a:r>
            <a:r>
              <a:rPr lang="en-GB" sz="1400" b="0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(~1 h) @ 50-60 </a:t>
            </a:r>
            <a:r>
              <a:rPr lang="en-GB" sz="1400" b="0" baseline="30000" dirty="0" err="1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r>
              <a:rPr lang="en-GB" sz="1400" b="0" dirty="0" err="1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lang="en-GB" sz="1400" b="0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in Sonica </a:t>
            </a:r>
            <a:r>
              <a:rPr lang="en-GB" sz="1400" b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PCB</a:t>
            </a:r>
            <a:endParaRPr lang="en-US" sz="1400" b="0" dirty="0" smtClean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2783" y="3441599"/>
            <a:ext cx="1637078" cy="4882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i="0" kern="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Initial</a:t>
            </a:r>
            <a:r>
              <a:rPr lang="en-US" sz="16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50-60% </a:t>
            </a:r>
            <a:r>
              <a:rPr lang="en-US" sz="1600" kern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i="0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aschen</a:t>
            </a:r>
            <a:r>
              <a:rPr lang="en-US" sz="16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curve</a:t>
            </a:r>
            <a:endParaRPr lang="en-US" sz="16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63331" y="3445906"/>
            <a:ext cx="1667229" cy="4882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i="0" kern="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Final</a:t>
            </a:r>
            <a:r>
              <a:rPr lang="en-US" sz="16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&gt; 90%  </a:t>
            </a:r>
            <a:r>
              <a:rPr lang="en-US" sz="1600" i="0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Paschen</a:t>
            </a:r>
            <a:r>
              <a:rPr lang="en-US" sz="1600" i="0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curve</a:t>
            </a:r>
            <a:endParaRPr lang="en-US" sz="1600" i="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14195" r="45668" b="-878"/>
          <a:stretch/>
        </p:blipFill>
        <p:spPr bwMode="auto">
          <a:xfrm>
            <a:off x="5218926" y="1801047"/>
            <a:ext cx="3156267" cy="284682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2566284"/>
            <a:ext cx="1305265" cy="11194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i="0" kern="0" dirty="0" smtClean="0">
                <a:latin typeface="Arial" pitchFamily="34" charset="0"/>
                <a:cs typeface="Arial" pitchFamily="34" charset="0"/>
              </a:rPr>
              <a:t>GAIN</a:t>
            </a:r>
          </a:p>
          <a:p>
            <a:pPr marL="0" indent="0">
              <a:buFont typeface="Wingdings" pitchFamily="2" charset="2"/>
              <a:buNone/>
            </a:pPr>
            <a:r>
              <a:rPr lang="en-US" i="0" kern="0" dirty="0" smtClean="0">
                <a:latin typeface="Arial" pitchFamily="34" charset="0"/>
                <a:cs typeface="Arial" pitchFamily="34" charset="0"/>
              </a:rPr>
              <a:t>Max/Min </a:t>
            </a:r>
          </a:p>
          <a:p>
            <a:pPr marL="0" indent="0">
              <a:buFont typeface="Wingdings" pitchFamily="2" charset="2"/>
              <a:buNone/>
            </a:pPr>
            <a:r>
              <a:rPr lang="en-US" i="0" kern="0" dirty="0" smtClean="0">
                <a:latin typeface="Arial" pitchFamily="34" charset="0"/>
                <a:cs typeface="Arial" pitchFamily="34" charset="0"/>
              </a:rPr>
              <a:t>= 2.9</a:t>
            </a:r>
            <a:endParaRPr lang="en-US" i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C:\THGEM\TS_meeting_21_01_2013\24012013644.jpg"/>
          <p:cNvPicPr>
            <a:picLocks noChangeAspect="1" noChangeArrowheads="1"/>
          </p:cNvPicPr>
          <p:nvPr/>
        </p:nvPicPr>
        <p:blipFill>
          <a:blip r:embed="rId6" cstate="print"/>
          <a:srcRect l="17301" t="11534" r="25952" b="7689"/>
          <a:stretch>
            <a:fillRect/>
          </a:stretch>
        </p:blipFill>
        <p:spPr bwMode="auto">
          <a:xfrm>
            <a:off x="5218926" y="4743133"/>
            <a:ext cx="1537000" cy="164090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12" y="4728294"/>
            <a:ext cx="2544341" cy="1288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795915" y="5461932"/>
            <a:ext cx="1326784" cy="10471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i="0" kern="0" dirty="0" smtClean="0">
                <a:latin typeface="Arial" pitchFamily="34" charset="0"/>
                <a:cs typeface="Arial" pitchFamily="34" charset="0"/>
              </a:rPr>
              <a:t>GAIN</a:t>
            </a:r>
          </a:p>
          <a:p>
            <a:pPr marL="0" indent="0">
              <a:buFont typeface="Wingdings" pitchFamily="2" charset="2"/>
              <a:buNone/>
            </a:pPr>
            <a:r>
              <a:rPr lang="en-US" i="0" kern="0" dirty="0" smtClean="0">
                <a:latin typeface="Arial" pitchFamily="34" charset="0"/>
                <a:cs typeface="Arial" pitchFamily="34" charset="0"/>
              </a:rPr>
              <a:t>Max/Min </a:t>
            </a:r>
          </a:p>
          <a:p>
            <a:pPr marL="0" indent="0">
              <a:buFont typeface="Wingdings" pitchFamily="2" charset="2"/>
              <a:buNone/>
            </a:pPr>
            <a:r>
              <a:rPr lang="en-US" i="0" kern="0" dirty="0" smtClean="0">
                <a:latin typeface="Arial" pitchFamily="34" charset="0"/>
                <a:cs typeface="Arial" pitchFamily="34" charset="0"/>
              </a:rPr>
              <a:t>= 1.6</a:t>
            </a:r>
            <a:endParaRPr lang="en-US" i="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18746" y="6439363"/>
            <a:ext cx="3022595" cy="286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u="sng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Selecting uniform fiberglass plates </a:t>
            </a:r>
            <a:endParaRPr lang="en-US" sz="1400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980440" y="1483974"/>
            <a:ext cx="203540" cy="5299245"/>
          </a:xfrm>
          <a:prstGeom prst="rect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08754" y="3954418"/>
            <a:ext cx="4975226" cy="145885"/>
          </a:xfrm>
          <a:prstGeom prst="rect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300761" y="1228397"/>
            <a:ext cx="2840580" cy="46160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2400" b="0" dirty="0" smtClean="0"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GAIN &amp; THICKNESS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3" y="4838815"/>
            <a:ext cx="1053984" cy="1912276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93" y="4536373"/>
            <a:ext cx="1870356" cy="189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22" y="4610173"/>
            <a:ext cx="1810918" cy="181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89631" y="4282159"/>
            <a:ext cx="1040004" cy="28680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Gain map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1943627" y="4290452"/>
            <a:ext cx="1202119" cy="278512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Effiency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map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 descr="Leopard_2880x18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978" y="4124601"/>
            <a:ext cx="1231358" cy="7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0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4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960481" y="107921"/>
            <a:ext cx="7258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Gas Detectors tradition @ LNF (II)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1520" y="1268760"/>
            <a:ext cx="744056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Resistive </a:t>
            </a: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 Counters</a:t>
            </a:r>
            <a:r>
              <a:rPr lang="en-US" sz="2000" dirty="0">
                <a:solidFill>
                  <a:srgbClr val="0070C0"/>
                </a:solidFill>
              </a:rPr>
              <a:t>: for the OPERA experiment (2002 – 2014</a:t>
            </a:r>
            <a:r>
              <a:rPr lang="en-US" sz="2000" dirty="0" smtClean="0">
                <a:solidFill>
                  <a:srgbClr val="0070C0"/>
                </a:solidFill>
              </a:rPr>
              <a:t>),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                                                    BABAR, CMS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70C0"/>
                </a:solidFill>
              </a:rPr>
              <a:t>The 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MDTs </a:t>
            </a: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ATLAS </a:t>
            </a:r>
            <a:r>
              <a:rPr lang="en-US" sz="2000" dirty="0" err="1">
                <a:solidFill>
                  <a:srgbClr val="0070C0"/>
                </a:solidFill>
              </a:rPr>
              <a:t>muon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spectrometer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The </a:t>
            </a:r>
            <a:r>
              <a:rPr lang="en-US" alt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mic Sans MS Bold" charset="0"/>
                <a:cs typeface="Comic Sans MS Bold" charset="0"/>
                <a:sym typeface="Comic Sans MS Bold" charset="0"/>
              </a:rPr>
              <a:t>MWPCs </a:t>
            </a:r>
            <a:r>
              <a:rPr lang="en-US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mic Sans MS Bold" charset="0"/>
                <a:cs typeface="Comic Sans MS Bold" charset="0"/>
                <a:sym typeface="Comic Sans MS Bold" charset="0"/>
              </a:rPr>
              <a:t>for the </a:t>
            </a:r>
            <a:r>
              <a:rPr lang="en-US" altLang="en-US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mic Sans MS Bold" charset="0"/>
                <a:cs typeface="Comic Sans MS Bold" charset="0"/>
                <a:sym typeface="Comic Sans MS Bold" charset="0"/>
              </a:rPr>
              <a:t>LHCb</a:t>
            </a:r>
            <a:r>
              <a:rPr lang="en-US" alt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lang="en-US" altLang="en-US" sz="2000" dirty="0" err="1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muon</a:t>
            </a:r>
            <a:r>
              <a:rPr lang="en-US" altLang="en-US" sz="2000" dirty="0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apparatus;</a:t>
            </a:r>
          </a:p>
          <a:p>
            <a:r>
              <a:rPr lang="en-US" altLang="en-US" sz="2000" dirty="0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   </a:t>
            </a:r>
            <a:r>
              <a:rPr lang="en-US" altLang="en-US" sz="2000" dirty="0" err="1" smtClean="0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toolings</a:t>
            </a:r>
            <a:r>
              <a:rPr lang="en-US" altLang="en-US" sz="2000" dirty="0" smtClean="0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 for MWPC construction still in</a:t>
            </a:r>
          </a:p>
          <a:p>
            <a:r>
              <a:rPr lang="en-US" altLang="en-US" sz="2000" dirty="0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ea typeface="Comic Sans MS Bold" charset="0"/>
                <a:cs typeface="Comic Sans MS Bold" charset="0"/>
                <a:sym typeface="Comic Sans MS Bold" charset="0"/>
              </a:rPr>
              <a:t>   operation </a:t>
            </a:r>
            <a:r>
              <a:rPr lang="en-US" altLang="en-US" sz="2000" dirty="0" smtClean="0">
                <a:solidFill>
                  <a:srgbClr val="0070C0"/>
                </a:solidFill>
                <a:sym typeface="Comic Sans MS Bold" charset="0"/>
              </a:rPr>
              <a:t>for the upgrade of the experiment</a:t>
            </a:r>
            <a:endParaRPr lang="en-US" altLang="en-US" sz="2000" dirty="0" smtClean="0">
              <a:solidFill>
                <a:srgbClr val="0070C0"/>
              </a:solidFill>
              <a:ea typeface="Comic Sans MS Bold" charset="0"/>
              <a:cs typeface="Comic Sans MS Bold" charset="0"/>
              <a:sym typeface="Comic Sans MS Bold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2411" y="645244"/>
            <a:ext cx="1391589" cy="194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5349812" y="1841037"/>
            <a:ext cx="2835296" cy="538112"/>
            <a:chOff x="2470" y="905"/>
            <a:chExt cx="3315" cy="896"/>
          </a:xfrm>
        </p:grpSpPr>
        <p:pic>
          <p:nvPicPr>
            <p:cNvPr id="9" name="Picture 8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" y="954"/>
              <a:ext cx="3315" cy="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0" name="Group 90"/>
            <p:cNvGrpSpPr>
              <a:grpSpLocks/>
            </p:cNvGrpSpPr>
            <p:nvPr/>
          </p:nvGrpSpPr>
          <p:grpSpPr bwMode="auto">
            <a:xfrm>
              <a:off x="3782" y="905"/>
              <a:ext cx="826" cy="288"/>
              <a:chOff x="3782" y="905"/>
              <a:chExt cx="826" cy="288"/>
            </a:xfrm>
          </p:grpSpPr>
          <p:sp>
            <p:nvSpPr>
              <p:cNvPr id="11" name="AutoShape 91"/>
              <p:cNvSpPr>
                <a:spLocks noChangeArrowheads="1"/>
              </p:cNvSpPr>
              <p:nvPr/>
            </p:nvSpPr>
            <p:spPr bwMode="auto">
              <a:xfrm>
                <a:off x="3782" y="905"/>
                <a:ext cx="826" cy="288"/>
              </a:xfrm>
              <a:prstGeom prst="roundRect">
                <a:avLst>
                  <a:gd name="adj" fmla="val 34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2" name="Group 92"/>
              <p:cNvGrpSpPr>
                <a:grpSpLocks/>
              </p:cNvGrpSpPr>
              <p:nvPr/>
            </p:nvGrpSpPr>
            <p:grpSpPr bwMode="auto">
              <a:xfrm>
                <a:off x="3782" y="905"/>
                <a:ext cx="817" cy="277"/>
                <a:chOff x="3782" y="905"/>
                <a:chExt cx="817" cy="277"/>
              </a:xfrm>
            </p:grpSpPr>
            <p:sp>
              <p:nvSpPr>
                <p:cNvPr id="13" name="AutoShape 93"/>
                <p:cNvSpPr>
                  <a:spLocks noChangeArrowheads="1"/>
                </p:cNvSpPr>
                <p:nvPr/>
              </p:nvSpPr>
              <p:spPr bwMode="auto">
                <a:xfrm>
                  <a:off x="3782" y="905"/>
                  <a:ext cx="817" cy="277"/>
                </a:xfrm>
                <a:prstGeom prst="roundRect">
                  <a:avLst>
                    <a:gd name="adj" fmla="val 356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14" name="Group 94"/>
                <p:cNvGrpSpPr>
                  <a:grpSpLocks/>
                </p:cNvGrpSpPr>
                <p:nvPr/>
              </p:nvGrpSpPr>
              <p:grpSpPr bwMode="auto">
                <a:xfrm>
                  <a:off x="3782" y="905"/>
                  <a:ext cx="813" cy="267"/>
                  <a:chOff x="3782" y="905"/>
                  <a:chExt cx="813" cy="267"/>
                </a:xfrm>
              </p:grpSpPr>
              <p:sp>
                <p:nvSpPr>
                  <p:cNvPr id="15" name="AutoShape 95"/>
                  <p:cNvSpPr>
                    <a:spLocks noChangeArrowheads="1"/>
                  </p:cNvSpPr>
                  <p:nvPr/>
                </p:nvSpPr>
                <p:spPr bwMode="auto">
                  <a:xfrm>
                    <a:off x="3782" y="905"/>
                    <a:ext cx="813" cy="267"/>
                  </a:xfrm>
                  <a:prstGeom prst="roundRect">
                    <a:avLst>
                      <a:gd name="adj" fmla="val 370"/>
                    </a:avLst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3465AF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grpSp>
                <p:nvGrpSpPr>
                  <p:cNvPr id="16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3782" y="905"/>
                    <a:ext cx="806" cy="259"/>
                    <a:chOff x="3782" y="905"/>
                    <a:chExt cx="806" cy="259"/>
                  </a:xfrm>
                </p:grpSpPr>
                <p:sp>
                  <p:nvSpPr>
                    <p:cNvPr id="17" name="AutoShap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2" y="905"/>
                      <a:ext cx="806" cy="259"/>
                    </a:xfrm>
                    <a:prstGeom prst="roundRect">
                      <a:avLst>
                        <a:gd name="adj" fmla="val 384"/>
                      </a:avLst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3465AF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18" name="Group 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82" y="905"/>
                      <a:ext cx="799" cy="252"/>
                      <a:chOff x="3782" y="905"/>
                      <a:chExt cx="799" cy="252"/>
                    </a:xfrm>
                  </p:grpSpPr>
                  <p:sp>
                    <p:nvSpPr>
                      <p:cNvPr id="19" name="AutoShape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82" y="905"/>
                        <a:ext cx="799" cy="252"/>
                      </a:xfrm>
                      <a:prstGeom prst="roundRect">
                        <a:avLst>
                          <a:gd name="adj" fmla="val 394"/>
                        </a:avLst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3465AF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grpSp>
                    <p:nvGrpSpPr>
                      <p:cNvPr id="20" name="Group 1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82" y="905"/>
                        <a:ext cx="794" cy="246"/>
                        <a:chOff x="3782" y="905"/>
                        <a:chExt cx="794" cy="246"/>
                      </a:xfrm>
                    </p:grpSpPr>
                    <p:sp>
                      <p:nvSpPr>
                        <p:cNvPr id="21" name="AutoShape 1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82" y="905"/>
                          <a:ext cx="794" cy="246"/>
                        </a:xfrm>
                        <a:prstGeom prst="roundRect">
                          <a:avLst>
                            <a:gd name="adj" fmla="val 403"/>
                          </a:avLst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>
                              <a:solidFill>
                                <a:srgbClr val="3465AF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it-IT"/>
                        </a:p>
                      </p:txBody>
                    </p:sp>
                    <p:grpSp>
                      <p:nvGrpSpPr>
                        <p:cNvPr id="22" name="Group 10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82" y="905"/>
                          <a:ext cx="790" cy="242"/>
                          <a:chOff x="3782" y="905"/>
                          <a:chExt cx="790" cy="242"/>
                        </a:xfrm>
                      </p:grpSpPr>
                      <p:sp>
                        <p:nvSpPr>
                          <p:cNvPr id="23" name="AutoShape 1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82" y="905"/>
                            <a:ext cx="790" cy="242"/>
                          </a:xfrm>
                          <a:prstGeom prst="roundRect">
                            <a:avLst>
                              <a:gd name="adj" fmla="val 412"/>
                            </a:avLst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cap="flat">
                                <a:solidFill>
                                  <a:srgbClr val="3465AF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it-IT"/>
                          </a:p>
                        </p:txBody>
                      </p:sp>
                      <p:grpSp>
                        <p:nvGrpSpPr>
                          <p:cNvPr id="24" name="Group 10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782" y="905"/>
                            <a:ext cx="787" cy="239"/>
                            <a:chOff x="3782" y="905"/>
                            <a:chExt cx="787" cy="239"/>
                          </a:xfrm>
                        </p:grpSpPr>
                        <p:sp>
                          <p:nvSpPr>
                            <p:cNvPr id="25" name="AutoShape 10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782" y="905"/>
                              <a:ext cx="787" cy="239"/>
                            </a:xfrm>
                            <a:prstGeom prst="roundRect">
                              <a:avLst>
                                <a:gd name="adj" fmla="val 417"/>
                              </a:avLst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 cap="flat">
                                  <a:solidFill>
                                    <a:srgbClr val="3465AF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wrap="none" anchor="ctr"/>
                            <a:lstStyle/>
                            <a:p>
                              <a:endParaRPr lang="it-IT"/>
                            </a:p>
                          </p:txBody>
                        </p:sp>
                        <p:grpSp>
                          <p:nvGrpSpPr>
                            <p:cNvPr id="26" name="Group 10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782" y="905"/>
                              <a:ext cx="786" cy="238"/>
                              <a:chOff x="3782" y="905"/>
                              <a:chExt cx="786" cy="238"/>
                            </a:xfrm>
                          </p:grpSpPr>
                          <p:sp>
                            <p:nvSpPr>
                              <p:cNvPr id="27" name="AutoShape 107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782" y="905"/>
                                <a:ext cx="786" cy="238"/>
                              </a:xfrm>
                              <a:prstGeom prst="roundRect">
                                <a:avLst>
                                  <a:gd name="adj" fmla="val 417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 cap="flat">
                                    <a:solidFill>
                                      <a:srgbClr val="3465AF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29" name="AutoShape 10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782" y="905"/>
                                <a:ext cx="786" cy="237"/>
                              </a:xfrm>
                              <a:prstGeom prst="roundRect">
                                <a:avLst>
                                  <a:gd name="adj" fmla="val 417"/>
                                </a:avLst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 cap="flat">
                                    <a:solidFill>
                                      <a:srgbClr val="3465AF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  <p:txBody>
                              <a:bodyPr wrap="none" anchor="ctr"/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</p:grpSp>
          </p:grpSp>
        </p:grpSp>
      </p:grpSp>
      <p:pic>
        <p:nvPicPr>
          <p:cNvPr id="31" name="Picture 2" descr="http://www.atlas.ch/photos/atlas_photos/selected-photos/muon-chambers/mdt/0206007_03-A4-at-144-d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52" y="2492589"/>
            <a:ext cx="1507941" cy="246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images.slideplayer.it/2/591480/slides/slide_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6" t="20217" r="6081" b="12452"/>
          <a:stretch/>
        </p:blipFill>
        <p:spPr bwMode="auto">
          <a:xfrm>
            <a:off x="6929984" y="2852936"/>
            <a:ext cx="1596596" cy="156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2028652"/>
            <a:ext cx="3124969" cy="88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93" y="4797152"/>
            <a:ext cx="1985271" cy="1488953"/>
          </a:xfrm>
          <a:prstGeom prst="rect">
            <a:avLst/>
          </a:prstGeom>
          <a:noFill/>
          <a:ln w="9525" cap="flat">
            <a:solidFill>
              <a:srgbClr val="96969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05" y="5085184"/>
            <a:ext cx="1615067" cy="12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7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http://www.bo.infn.it/alice-tof-hw/public/VolumeINFN/MRPC-LV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" r="1048" b="3569"/>
          <a:stretch/>
        </p:blipFill>
        <p:spPr bwMode="auto">
          <a:xfrm>
            <a:off x="5927966" y="4958260"/>
            <a:ext cx="3275856" cy="14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04813"/>
            <a:ext cx="2047817" cy="186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55959"/>
            <a:ext cx="8229600" cy="85010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 &amp; Cons of Classical Gas Detectors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5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958369"/>
            <a:ext cx="78236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Wire detectors: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l</a:t>
            </a:r>
            <a:r>
              <a:rPr lang="en-US" dirty="0" smtClean="0">
                <a:solidFill>
                  <a:srgbClr val="0070C0"/>
                </a:solidFill>
              </a:rPr>
              <a:t>arge area at moderate costs</a:t>
            </a:r>
            <a:endParaRPr lang="en-US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SzPct val="90000"/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large wire spacing (of the order of few mm)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limited position </a:t>
            </a:r>
          </a:p>
          <a:p>
            <a:pPr lvl="1">
              <a:buSzPct val="90000"/>
            </a:pP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accuracy and modest two-tracks resolution</a:t>
            </a:r>
          </a:p>
          <a:p>
            <a:pPr lvl="2">
              <a:buSzPct val="90000"/>
            </a:pPr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742950" lvl="1" indent="-285750">
              <a:buSzPct val="90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positive ion buildup (space charge effects):</a:t>
            </a:r>
          </a:p>
          <a:p>
            <a:pPr lvl="2">
              <a:buSzPct val="90000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 rate capability: 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O(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kHz/cm</a:t>
            </a:r>
            <a:r>
              <a:rPr lang="en-US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endParaRPr lang="en-US" baseline="30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/>
          <a:stretch/>
        </p:blipFill>
        <p:spPr bwMode="auto">
          <a:xfrm>
            <a:off x="7164288" y="2708920"/>
            <a:ext cx="1832809" cy="202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6" b="12739"/>
          <a:stretch/>
        </p:blipFill>
        <p:spPr bwMode="auto">
          <a:xfrm>
            <a:off x="3635896" y="4032968"/>
            <a:ext cx="3096345" cy="98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14046" y="4366845"/>
            <a:ext cx="651819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 plate devices (RPC):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very large area covering at very moderate costs</a:t>
            </a:r>
            <a:endParaRPr lang="en-US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good time resolution: 1ns (single gap); &lt;100 </a:t>
            </a:r>
            <a:r>
              <a:rPr lang="en-US" dirty="0" err="1" smtClean="0">
                <a:solidFill>
                  <a:srgbClr val="0070C0"/>
                </a:solidFill>
              </a:rPr>
              <a:t>ps</a:t>
            </a:r>
            <a:r>
              <a:rPr lang="en-US" dirty="0" smtClean="0">
                <a:solidFill>
                  <a:srgbClr val="0070C0"/>
                </a:solidFill>
              </a:rPr>
              <a:t> (multi-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</a:t>
            </a:r>
            <a:r>
              <a:rPr lang="en-US" dirty="0" smtClean="0">
                <a:solidFill>
                  <a:srgbClr val="0070C0"/>
                </a:solidFill>
              </a:rPr>
              <a:t>gap)</a:t>
            </a:r>
            <a:endParaRPr lang="en-US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rate capability:  O(kHz/cm</a:t>
            </a:r>
            <a:r>
              <a:rPr lang="en-US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593606" y="2204864"/>
            <a:ext cx="67518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</a:rPr>
              <a:t>10</a:t>
            </a:r>
            <a:r>
              <a:rPr lang="en-US" sz="900" b="1" baseline="30000" dirty="0" smtClean="0">
                <a:solidFill>
                  <a:srgbClr val="FF0000"/>
                </a:solidFill>
              </a:rPr>
              <a:t>5</a:t>
            </a:r>
            <a:r>
              <a:rPr lang="en-US" sz="900" b="1" dirty="0" smtClean="0">
                <a:solidFill>
                  <a:srgbClr val="FF0000"/>
                </a:solidFill>
              </a:rPr>
              <a:t> Hz/cm</a:t>
            </a:r>
            <a:endParaRPr lang="en-US" sz="9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1.bp.blogspot.com/-y2NXtKgOKBM/UGEgr3vhMSI/AAAAAAAAACM/CEgj8AIIs6E/s1600/Emoticons+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-1" r="50000" b="73360"/>
          <a:stretch/>
        </p:blipFill>
        <p:spPr bwMode="auto">
          <a:xfrm>
            <a:off x="532664" y="1886736"/>
            <a:ext cx="432048" cy="34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1.bp.blogspot.com/-y2NXtKgOKBM/UGEgr3vhMSI/AAAAAAAAACM/CEgj8AIIs6E/s1600/Emoticons+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2" b="70516"/>
          <a:stretch/>
        </p:blipFill>
        <p:spPr bwMode="auto">
          <a:xfrm>
            <a:off x="640838" y="4857020"/>
            <a:ext cx="360815" cy="3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1.bp.blogspot.com/-y2NXtKgOKBM/UGEgr3vhMSI/AAAAAAAAACM/CEgj8AIIs6E/s1600/Emoticons+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2" b="70516"/>
          <a:stretch/>
        </p:blipFill>
        <p:spPr bwMode="auto">
          <a:xfrm>
            <a:off x="557136" y="1507548"/>
            <a:ext cx="360815" cy="3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1.bp.blogspot.com/-y2NXtKgOKBM/UGEgr3vhMSI/AAAAAAAAACM/CEgj8AIIs6E/s1600/Emoticons+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-1" r="50000" b="73360"/>
          <a:stretch/>
        </p:blipFill>
        <p:spPr bwMode="auto">
          <a:xfrm>
            <a:off x="539552" y="2636912"/>
            <a:ext cx="432048" cy="34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1.bp.blogspot.com/-y2NXtKgOKBM/UGEgr3vhMSI/AAAAAAAAACM/CEgj8AIIs6E/s1600/Emoticons+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2" b="70516"/>
          <a:stretch/>
        </p:blipFill>
        <p:spPr bwMode="auto">
          <a:xfrm>
            <a:off x="651179" y="5205796"/>
            <a:ext cx="360815" cy="38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1.bp.blogspot.com/-y2NXtKgOKBM/UGEgr3vhMSI/AAAAAAAAACM/CEgj8AIIs6E/s1600/Emoticons+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-1" r="50000" b="73360"/>
          <a:stretch/>
        </p:blipFill>
        <p:spPr bwMode="auto">
          <a:xfrm>
            <a:off x="629555" y="5565443"/>
            <a:ext cx="432048" cy="34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73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MPGDs</a:t>
            </a:r>
            <a:endParaRPr lang="en-GB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1643-0FDC-4F1F-BE73-1CC21BA6E92A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21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-147538"/>
            <a:ext cx="7977206" cy="984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MPGDs (I)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900769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MPGDs</a:t>
            </a:r>
            <a:r>
              <a:rPr lang="en-US" dirty="0" smtClean="0">
                <a:solidFill>
                  <a:srgbClr val="0070C0"/>
                </a:solidFill>
              </a:rPr>
              <a:t> have been just introduced to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overcome these  limitations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The first device of this family was invented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1988 by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Oed</a:t>
            </a:r>
            <a:r>
              <a:rPr lang="en-US" dirty="0" smtClean="0">
                <a:solidFill>
                  <a:srgbClr val="0070C0"/>
                </a:solidFill>
              </a:rPr>
              <a:t>, 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Micro-Strip Gas Chamber (MSGC):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the amplification elements, replacing the “wires”, are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thin (</a:t>
            </a:r>
            <a:r>
              <a:rPr lang="en-US" dirty="0" smtClean="0">
                <a:solidFill>
                  <a:srgbClr val="0070C0"/>
                </a:solidFill>
              </a:rPr>
              <a:t>down to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m)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metallic strips</a:t>
            </a:r>
            <a:r>
              <a:rPr lang="en-US" dirty="0">
                <a:solidFill>
                  <a:srgbClr val="0070C0"/>
                </a:solidFill>
              </a:rPr>
              <a:t> with </a:t>
            </a:r>
            <a:r>
              <a:rPr lang="en-US" dirty="0" smtClean="0">
                <a:solidFill>
                  <a:srgbClr val="0070C0"/>
                </a:solidFill>
              </a:rPr>
              <a:t>a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pitch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of the order </a:t>
            </a:r>
            <a:r>
              <a:rPr lang="en-US" dirty="0" smtClean="0">
                <a:solidFill>
                  <a:srgbClr val="0070C0"/>
                </a:solidFill>
              </a:rPr>
              <a:t>of a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 100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m</a:t>
            </a:r>
            <a:endParaRPr lang="en-US" dirty="0" smtClean="0">
              <a:solidFill>
                <a:srgbClr val="0070C0"/>
              </a:solidFill>
              <a:sym typeface="Symbo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  <a:sym typeface="Symbo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sym typeface="Symbol"/>
              </a:rPr>
              <a:t> the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micro-strips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are etched, using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photolithography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, to realize a pattern of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alternating anode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and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cathode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US" dirty="0">
                <a:solidFill>
                  <a:srgbClr val="0070C0"/>
                </a:solidFill>
                <a:sym typeface="Symbol"/>
              </a:rPr>
              <a:t>on a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insulating substrate (glass, FR4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); 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a drift electrode plane closes the device, defining the gas gap</a:t>
            </a:r>
            <a:endParaRPr lang="en-US" dirty="0">
              <a:solidFill>
                <a:srgbClr val="0070C0"/>
              </a:solidFill>
              <a:sym typeface="Symbol"/>
            </a:endParaRPr>
          </a:p>
        </p:txBody>
      </p:sp>
      <p:sp>
        <p:nvSpPr>
          <p:cNvPr id="20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180769"/>
            <a:ext cx="2133600" cy="365125"/>
          </a:xfrm>
        </p:spPr>
        <p:txBody>
          <a:bodyPr/>
          <a:lstStyle/>
          <a:p>
            <a:fld id="{46C61643-0FDC-4F1F-BE73-1CC21BA6E92A}" type="slidenum">
              <a:rPr lang="it-IT" smtClean="0"/>
              <a:t>7</a:t>
            </a:fld>
            <a:endParaRPr lang="it-IT" dirty="0"/>
          </a:p>
        </p:txBody>
      </p:sp>
      <p:grpSp>
        <p:nvGrpSpPr>
          <p:cNvPr id="26" name="Gruppo 25"/>
          <p:cNvGrpSpPr/>
          <p:nvPr/>
        </p:nvGrpSpPr>
        <p:grpSpPr>
          <a:xfrm>
            <a:off x="7020272" y="332656"/>
            <a:ext cx="2130042" cy="1706728"/>
            <a:chOff x="7020272" y="332656"/>
            <a:chExt cx="2130042" cy="170672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332656"/>
              <a:ext cx="2088232" cy="170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http://1.bp.blogspot.com/-y2NXtKgOKBM/UGEgr3vhMSI/AAAAAAAAACM/CEgj8AIIs6E/s1600/Emoticons+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22" b="70516"/>
            <a:stretch/>
          </p:blipFill>
          <p:spPr bwMode="auto">
            <a:xfrm>
              <a:off x="8619789" y="1129585"/>
              <a:ext cx="530525" cy="566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uppo 32"/>
          <p:cNvGrpSpPr/>
          <p:nvPr/>
        </p:nvGrpSpPr>
        <p:grpSpPr>
          <a:xfrm>
            <a:off x="0" y="4005064"/>
            <a:ext cx="9144001" cy="2726058"/>
            <a:chOff x="0" y="4005064"/>
            <a:chExt cx="9144001" cy="2726058"/>
          </a:xfrm>
        </p:grpSpPr>
        <p:grpSp>
          <p:nvGrpSpPr>
            <p:cNvPr id="31" name="Gruppo 30"/>
            <p:cNvGrpSpPr/>
            <p:nvPr/>
          </p:nvGrpSpPr>
          <p:grpSpPr>
            <a:xfrm>
              <a:off x="0" y="4149459"/>
              <a:ext cx="2244739" cy="1810791"/>
              <a:chOff x="0" y="4149459"/>
              <a:chExt cx="2244739" cy="1810791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49459"/>
                <a:ext cx="2016224" cy="1547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32"/>
              <p:cNvSpPr txBox="1"/>
              <p:nvPr/>
            </p:nvSpPr>
            <p:spPr>
              <a:xfrm>
                <a:off x="125689" y="5683251"/>
                <a:ext cx="2119050" cy="276999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0" dirty="0" smtClean="0">
                    <a:solidFill>
                      <a:srgbClr val="0070C0"/>
                    </a:solidFill>
                    <a:effectLst/>
                  </a:rPr>
                  <a:t>A. </a:t>
                </a:r>
                <a:r>
                  <a:rPr lang="en-US" sz="1200" b="0" dirty="0" err="1" smtClean="0">
                    <a:solidFill>
                      <a:srgbClr val="0070C0"/>
                    </a:solidFill>
                    <a:effectLst/>
                  </a:rPr>
                  <a:t>Oed</a:t>
                </a:r>
                <a:r>
                  <a:rPr lang="en-US" sz="1200" b="0" dirty="0" smtClean="0">
                    <a:solidFill>
                      <a:srgbClr val="0070C0"/>
                    </a:solidFill>
                    <a:effectLst/>
                  </a:rPr>
                  <a:t>, NIMA 263(</a:t>
                </a:r>
                <a:r>
                  <a:rPr lang="en-US" sz="1200" u="sng" dirty="0" smtClean="0">
                    <a:solidFill>
                      <a:srgbClr val="0070C0"/>
                    </a:solidFill>
                    <a:effectLst/>
                  </a:rPr>
                  <a:t>1988</a:t>
                </a:r>
                <a:r>
                  <a:rPr lang="en-US" sz="1200" b="0" dirty="0" smtClean="0">
                    <a:solidFill>
                      <a:srgbClr val="0070C0"/>
                    </a:solidFill>
                    <a:effectLst/>
                  </a:rPr>
                  <a:t>) 351</a:t>
                </a:r>
                <a:endParaRPr lang="en-US" sz="1200" b="0" dirty="0">
                  <a:solidFill>
                    <a:srgbClr val="0070C0"/>
                  </a:solidFill>
                  <a:effectLst/>
                </a:endParaRPr>
              </a:p>
            </p:txBody>
          </p:sp>
        </p:grpSp>
        <p:grpSp>
          <p:nvGrpSpPr>
            <p:cNvPr id="32" name="Gruppo 31"/>
            <p:cNvGrpSpPr/>
            <p:nvPr/>
          </p:nvGrpSpPr>
          <p:grpSpPr>
            <a:xfrm>
              <a:off x="1907704" y="4005064"/>
              <a:ext cx="4104457" cy="1400384"/>
              <a:chOff x="1907704" y="4005064"/>
              <a:chExt cx="4104457" cy="1400384"/>
            </a:xfrm>
          </p:grpSpPr>
          <p:grpSp>
            <p:nvGrpSpPr>
              <p:cNvPr id="7" name="Gruppo 6"/>
              <p:cNvGrpSpPr/>
              <p:nvPr/>
            </p:nvGrpSpPr>
            <p:grpSpPr>
              <a:xfrm>
                <a:off x="3020271" y="4005064"/>
                <a:ext cx="2991890" cy="1400384"/>
                <a:chOff x="4788024" y="4005064"/>
                <a:chExt cx="3395784" cy="1561646"/>
              </a:xfrm>
            </p:grpSpPr>
            <p:pic>
              <p:nvPicPr>
                <p:cNvPr id="9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8995" y="4005064"/>
                  <a:ext cx="1694813" cy="1561646"/>
                </a:xfrm>
                <a:prstGeom prst="rect">
                  <a:avLst/>
                </a:prstGeom>
                <a:noFill/>
                <a:ln w="9525">
                  <a:solidFill>
                    <a:srgbClr val="0070C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0" name="Line 11"/>
                <p:cNvSpPr>
                  <a:spLocks noChangeShapeType="1"/>
                </p:cNvSpPr>
                <p:nvPr/>
              </p:nvSpPr>
              <p:spPr bwMode="auto">
                <a:xfrm>
                  <a:off x="7099848" y="4452991"/>
                  <a:ext cx="267644" cy="0"/>
                </a:xfrm>
                <a:prstGeom prst="line">
                  <a:avLst/>
                </a:prstGeom>
                <a:noFill/>
                <a:ln w="19050">
                  <a:solidFill>
                    <a:srgbClr val="0070C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>
                  <a:spAutoFit/>
                </a:bodyPr>
                <a:lstStyle/>
                <a:p>
                  <a:endParaRPr lang="en-GB" sz="1600" dirty="0">
                    <a:solidFill>
                      <a:srgbClr val="0070C0"/>
                    </a:solidFill>
                    <a:latin typeface="Constantia" panose="02030602050306030303" pitchFamily="18" charset="0"/>
                  </a:endParaRPr>
                </a:p>
              </p:txBody>
            </p:sp>
            <p:sp>
              <p:nvSpPr>
                <p:cNvPr id="1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7037510" y="4519362"/>
                  <a:ext cx="663964" cy="261610"/>
                </a:xfrm>
                <a:prstGeom prst="rect">
                  <a:avLst/>
                </a:prstGeom>
                <a:noFill/>
                <a:ln w="9525">
                  <a:solidFill>
                    <a:srgbClr val="0070C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100" b="1" dirty="0">
                      <a:solidFill>
                        <a:srgbClr val="0070C0"/>
                      </a:solidFill>
                      <a:latin typeface="Constantia" panose="02030602050306030303" pitchFamily="18" charset="0"/>
                    </a:rPr>
                    <a:t>200 </a:t>
                  </a:r>
                  <a:r>
                    <a:rPr lang="fr-FR" sz="1100" b="1" dirty="0" smtClean="0">
                      <a:solidFill>
                        <a:srgbClr val="0070C0"/>
                      </a:solidFill>
                      <a:latin typeface="Constantia" panose="02030602050306030303" pitchFamily="18" charset="0"/>
                      <a:sym typeface="Symbol"/>
                    </a:rPr>
                    <a:t></a:t>
                  </a:r>
                  <a:r>
                    <a:rPr lang="fr-FR" sz="1100" b="1" dirty="0" smtClean="0">
                      <a:solidFill>
                        <a:srgbClr val="0070C0"/>
                      </a:solidFill>
                      <a:latin typeface="Constantia" panose="02030602050306030303" pitchFamily="18" charset="0"/>
                    </a:rPr>
                    <a:t>m</a:t>
                  </a:r>
                  <a:endParaRPr lang="en-GB" sz="1100" b="1" dirty="0">
                    <a:solidFill>
                      <a:srgbClr val="0070C0"/>
                    </a:solidFill>
                    <a:latin typeface="Constantia" panose="02030602050306030303" pitchFamily="18" charset="0"/>
                  </a:endParaRPr>
                </a:p>
              </p:txBody>
            </p:sp>
            <p:pic>
              <p:nvPicPr>
                <p:cNvPr id="12" name="Picture 5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88024" y="4018035"/>
                  <a:ext cx="1493505" cy="1548675"/>
                </a:xfrm>
                <a:prstGeom prst="rect">
                  <a:avLst/>
                </a:prstGeom>
                <a:noFill/>
                <a:ln w="9525">
                  <a:solidFill>
                    <a:srgbClr val="0070C0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13" name="CasellaDiTesto 12"/>
              <p:cNvSpPr txBox="1"/>
              <p:nvPr/>
            </p:nvSpPr>
            <p:spPr>
              <a:xfrm>
                <a:off x="1979712" y="4014958"/>
                <a:ext cx="965534" cy="248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Drift electrode</a:t>
                </a:r>
                <a:endPara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1907704" y="5038219"/>
                <a:ext cx="1040558" cy="248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MSGC substrate</a:t>
                </a:r>
                <a:endPara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7" name="CasellaDiTesto 16"/>
            <p:cNvSpPr txBox="1"/>
            <p:nvPr/>
          </p:nvSpPr>
          <p:spPr>
            <a:xfrm>
              <a:off x="3627245" y="5432813"/>
              <a:ext cx="2366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r>
                <a:rPr lang="en-US" sz="12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lternating anode/cathode pattern </a:t>
              </a:r>
              <a:endParaRPr lang="en-US" sz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6156177" y="5509742"/>
              <a:ext cx="2987824" cy="1015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74" tIns="45690" rIns="91374" bIns="4569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Constantia" panose="02030602050306030303" pitchFamily="18" charset="0"/>
                </a:rPr>
                <a:t>e</a:t>
              </a:r>
              <a:r>
                <a:rPr lang="en-US" sz="1200" dirty="0" smtClean="0">
                  <a:solidFill>
                    <a:srgbClr val="0070C0"/>
                  </a:solidFill>
                  <a:effectLst/>
                  <a:latin typeface="Constantia" panose="02030602050306030303" pitchFamily="18" charset="0"/>
                </a:rPr>
                <a:t>lectric field values at the edge between insulator and strips lead to </a:t>
              </a:r>
              <a:r>
                <a:rPr lang="en-US" sz="1200" dirty="0" smtClean="0">
                  <a:solidFill>
                    <a:srgbClr val="0070C0"/>
                  </a:solidFill>
                  <a:effectLst/>
                  <a:latin typeface="Constantia" panose="02030602050306030303" pitchFamily="18" charset="0"/>
                  <a:sym typeface="Wingdings" pitchFamily="2" charset="2"/>
                </a:rPr>
                <a:t>discharges    damages;</a:t>
              </a:r>
            </a:p>
            <a:p>
              <a:r>
                <a:rPr lang="en-US" sz="1200" dirty="0" smtClean="0">
                  <a:solidFill>
                    <a:srgbClr val="0070C0"/>
                  </a:solidFill>
                  <a:latin typeface="Constantia" panose="02030602050306030303" pitchFamily="18" charset="0"/>
                </a:rPr>
                <a:t>later </a:t>
              </a:r>
              <a:r>
                <a:rPr lang="en-US" sz="1200" dirty="0">
                  <a:solidFill>
                    <a:srgbClr val="0070C0"/>
                  </a:solidFill>
                  <a:latin typeface="Constantia" panose="02030602050306030303" pitchFamily="18" charset="0"/>
                </a:rPr>
                <a:t>(~ 1999-2000)solved with  passivation of the cathode </a:t>
              </a:r>
              <a:r>
                <a:rPr lang="en-US" sz="1200" dirty="0" smtClean="0">
                  <a:solidFill>
                    <a:srgbClr val="0070C0"/>
                  </a:solidFill>
                  <a:latin typeface="Constantia" panose="02030602050306030303" pitchFamily="18" charset="0"/>
                </a:rPr>
                <a:t>edges</a:t>
              </a:r>
              <a:endParaRPr lang="en-US" sz="1200" dirty="0">
                <a:solidFill>
                  <a:srgbClr val="0070C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8" name="Freccia a destra 17"/>
            <p:cNvSpPr/>
            <p:nvPr/>
          </p:nvSpPr>
          <p:spPr>
            <a:xfrm>
              <a:off x="2244739" y="4583550"/>
              <a:ext cx="311037" cy="2540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ccia a destra 22"/>
            <p:cNvSpPr/>
            <p:nvPr/>
          </p:nvSpPr>
          <p:spPr>
            <a:xfrm>
              <a:off x="6277187" y="4583550"/>
              <a:ext cx="311037" cy="2540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ccia a destra 23"/>
            <p:cNvSpPr/>
            <p:nvPr/>
          </p:nvSpPr>
          <p:spPr>
            <a:xfrm rot="10800000">
              <a:off x="5701123" y="6095717"/>
              <a:ext cx="311037" cy="2540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698" y="5805264"/>
              <a:ext cx="1338406" cy="925858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grpSp>
          <p:nvGrpSpPr>
            <p:cNvPr id="30" name="Gruppo 29"/>
            <p:cNvGrpSpPr/>
            <p:nvPr/>
          </p:nvGrpSpPr>
          <p:grpSpPr>
            <a:xfrm>
              <a:off x="6876256" y="4005065"/>
              <a:ext cx="1743533" cy="1369979"/>
              <a:chOff x="6876256" y="4005065"/>
              <a:chExt cx="1743533" cy="1369979"/>
            </a:xfrm>
          </p:grpSpPr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6256" y="4123185"/>
                <a:ext cx="1743533" cy="1251859"/>
              </a:xfrm>
              <a:prstGeom prst="rect">
                <a:avLst/>
              </a:prstGeom>
              <a:noFill/>
              <a:ln w="9525">
                <a:solidFill>
                  <a:srgbClr val="0070C0"/>
                </a:solidFill>
                <a:miter lim="800000"/>
                <a:headEnd/>
                <a:tailEnd/>
              </a:ln>
            </p:spPr>
          </p:pic>
          <p:pic>
            <p:nvPicPr>
              <p:cNvPr id="29" name="Picture 2" descr="http://1.bp.blogspot.com/-y2NXtKgOKBM/UGEgr3vhMSI/AAAAAAAAACM/CEgj8AIIs6E/s1600/Emoticons+2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00" t="-1" r="50000" b="73360"/>
              <a:stretch/>
            </p:blipFill>
            <p:spPr bwMode="auto">
              <a:xfrm>
                <a:off x="7996367" y="4005065"/>
                <a:ext cx="598460" cy="482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1696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7977206" cy="984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MPGDs (II)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51737" y="740177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thers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MPGDs</a:t>
            </a:r>
            <a:r>
              <a:rPr lang="en-US" dirty="0" smtClean="0">
                <a:solidFill>
                  <a:srgbClr val="0070C0"/>
                </a:solidFill>
              </a:rPr>
              <a:t> have been introduced after MSGCs in the following years.  All  </a:t>
            </a:r>
            <a:r>
              <a:rPr lang="en-US" dirty="0">
                <a:solidFill>
                  <a:srgbClr val="0070C0"/>
                </a:solidFill>
              </a:rPr>
              <a:t>realized </a:t>
            </a:r>
            <a:r>
              <a:rPr lang="en-US" dirty="0" smtClean="0">
                <a:solidFill>
                  <a:srgbClr val="0070C0"/>
                </a:solidFill>
              </a:rPr>
              <a:t>by means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photolithography </a:t>
            </a:r>
            <a:r>
              <a:rPr lang="en-US" dirty="0">
                <a:solidFill>
                  <a:srgbClr val="0070C0"/>
                </a:solidFill>
              </a:rPr>
              <a:t>technology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on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 </a:t>
            </a:r>
            <a:r>
              <a:rPr lang="en-US" dirty="0">
                <a:solidFill>
                  <a:srgbClr val="0070C0"/>
                </a:solidFill>
              </a:rPr>
              <a:t>or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flex substrates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 the </a:t>
            </a:r>
            <a:r>
              <a:rPr lang="en-US" dirty="0">
                <a:solidFill>
                  <a:srgbClr val="0070C0"/>
                </a:solidFill>
              </a:rPr>
              <a:t>same used for standard </a:t>
            </a:r>
            <a:r>
              <a:rPr lang="en-US" dirty="0" smtClean="0">
                <a:solidFill>
                  <a:srgbClr val="0070C0"/>
                </a:solidFill>
              </a:rPr>
              <a:t>PCBs. The two most important micro-structures are: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63070" y="2043597"/>
            <a:ext cx="19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4" name="Gruppo 13"/>
          <p:cNvGrpSpPr/>
          <p:nvPr/>
        </p:nvGrpSpPr>
        <p:grpSpPr>
          <a:xfrm>
            <a:off x="2696302" y="5196462"/>
            <a:ext cx="1443650" cy="1400890"/>
            <a:chOff x="4225129" y="789208"/>
            <a:chExt cx="4918871" cy="544810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25129" y="789208"/>
              <a:ext cx="4918871" cy="536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ttangolo 15"/>
            <p:cNvSpPr/>
            <p:nvPr/>
          </p:nvSpPr>
          <p:spPr>
            <a:xfrm>
              <a:off x="4283968" y="5949280"/>
              <a:ext cx="86409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7092280" y="5949280"/>
              <a:ext cx="172819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306276" y="1772816"/>
            <a:ext cx="4121708" cy="5016758"/>
            <a:chOff x="306276" y="1772816"/>
            <a:chExt cx="4121708" cy="5016758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306276" y="1772816"/>
              <a:ext cx="4121708" cy="50167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Micromegas</a:t>
              </a:r>
              <a:r>
                <a:rPr lang="en-US" sz="1600" dirty="0">
                  <a:solidFill>
                    <a:srgbClr val="0070C0"/>
                  </a:solidFill>
                </a:rPr>
                <a:t> </a:t>
              </a:r>
              <a:r>
                <a:rPr lang="en-US" sz="1600" dirty="0" smtClean="0">
                  <a:solidFill>
                    <a:srgbClr val="0070C0"/>
                  </a:solidFill>
                </a:rPr>
                <a:t>(</a:t>
              </a:r>
              <a:r>
                <a:rPr lang="en-US" sz="1600" dirty="0">
                  <a:solidFill>
                    <a:srgbClr val="0070C0"/>
                  </a:solidFill>
                </a:rPr>
                <a:t>Micro-</a:t>
              </a:r>
              <a:r>
                <a:rPr lang="en-US" sz="1600" dirty="0" err="1">
                  <a:solidFill>
                    <a:srgbClr val="0070C0"/>
                  </a:solidFill>
                </a:rPr>
                <a:t>MEsh</a:t>
              </a:r>
              <a:r>
                <a:rPr lang="en-US" sz="1600" dirty="0">
                  <a:solidFill>
                    <a:srgbClr val="0070C0"/>
                  </a:solidFill>
                </a:rPr>
                <a:t> Gaseous Structure) </a:t>
              </a:r>
              <a:r>
                <a:rPr lang="en-US" sz="1600" dirty="0" smtClean="0">
                  <a:solidFill>
                    <a:srgbClr val="0070C0"/>
                  </a:solidFill>
                </a:rPr>
                <a:t>have been invented  in the </a:t>
              </a:r>
              <a:r>
                <a:rPr lang="en-US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1996</a:t>
              </a:r>
              <a:r>
                <a:rPr lang="en-US" sz="1600" dirty="0" smtClean="0">
                  <a:solidFill>
                    <a:srgbClr val="0070C0"/>
                  </a:solidFill>
                </a:rPr>
                <a:t>  by </a:t>
              </a:r>
              <a:r>
                <a:rPr lang="en-US" sz="1600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Y.Giomataris</a:t>
              </a:r>
              <a:r>
                <a:rPr lang="en-US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and  G. </a:t>
              </a:r>
              <a:r>
                <a:rPr lang="en-US" sz="1600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Charpak</a:t>
              </a:r>
              <a:r>
                <a:rPr lang="en-US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</a:t>
              </a:r>
            </a:p>
            <a:p>
              <a:pPr algn="just"/>
              <a:endParaRPr 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endPara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endPara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endParaRPr 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r>
                <a:rPr lang="en-US" sz="1600" dirty="0" smtClean="0">
                  <a:solidFill>
                    <a:srgbClr val="0070C0"/>
                  </a:solidFill>
                </a:rPr>
                <a:t>A </a:t>
              </a:r>
              <a:r>
                <a:rPr lang="en-US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parallel-plate chamber</a:t>
              </a:r>
              <a:r>
                <a:rPr lang="en-US" sz="1600" dirty="0" smtClean="0">
                  <a:solidFill>
                    <a:srgbClr val="0070C0"/>
                  </a:solidFill>
                </a:rPr>
                <a:t> </a:t>
              </a:r>
              <a:r>
                <a:rPr lang="en-US" sz="1600" dirty="0">
                  <a:solidFill>
                    <a:srgbClr val="0070C0"/>
                  </a:solidFill>
                </a:rPr>
                <a:t>where the </a:t>
              </a:r>
              <a:r>
                <a:rPr lang="en-US" sz="1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amplification</a:t>
              </a:r>
              <a:r>
                <a:rPr lang="en-US" sz="1600" dirty="0">
                  <a:solidFill>
                    <a:srgbClr val="0070C0"/>
                  </a:solidFill>
                </a:rPr>
                <a:t> </a:t>
              </a:r>
              <a:r>
                <a:rPr lang="it-IT" sz="1600" dirty="0">
                  <a:solidFill>
                    <a:srgbClr val="0070C0"/>
                  </a:solidFill>
                </a:rPr>
                <a:t>(up to 10</a:t>
              </a:r>
              <a:r>
                <a:rPr lang="it-IT" sz="1600" baseline="30000" dirty="0">
                  <a:solidFill>
                    <a:srgbClr val="0070C0"/>
                  </a:solidFill>
                </a:rPr>
                <a:t>5</a:t>
              </a:r>
              <a:r>
                <a:rPr lang="it-IT" sz="1600" dirty="0">
                  <a:solidFill>
                    <a:srgbClr val="0070C0"/>
                  </a:solidFill>
                </a:rPr>
                <a:t>) t</a:t>
              </a:r>
              <a:r>
                <a:rPr lang="en-US" sz="1600" dirty="0" err="1">
                  <a:solidFill>
                    <a:srgbClr val="0070C0"/>
                  </a:solidFill>
                </a:rPr>
                <a:t>akes</a:t>
              </a:r>
              <a:r>
                <a:rPr lang="en-US" sz="1600" dirty="0">
                  <a:solidFill>
                    <a:srgbClr val="0070C0"/>
                  </a:solidFill>
                </a:rPr>
                <a:t> place </a:t>
              </a:r>
              <a:r>
                <a:rPr lang="en-US" sz="1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a thin gap, separated from </a:t>
              </a:r>
              <a:r>
                <a:rPr lang="en-US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conversion </a:t>
              </a:r>
              <a:r>
                <a:rPr lang="en-US" sz="1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region by a fine metallic micro-mesh, </a:t>
              </a:r>
              <a:r>
                <a:rPr lang="en-US" sz="1600" dirty="0">
                  <a:solidFill>
                    <a:srgbClr val="0070C0"/>
                  </a:solidFill>
                </a:rPr>
                <a:t>supported by 50-100 µm insulating pillars. Charge is collected on the anode readout </a:t>
              </a:r>
              <a:r>
                <a:rPr lang="en-US" sz="1600" dirty="0" smtClean="0">
                  <a:solidFill>
                    <a:srgbClr val="0070C0"/>
                  </a:solidFill>
                </a:rPr>
                <a:t>board, a suitable </a:t>
              </a:r>
              <a:r>
                <a:rPr lang="en-US" sz="1600" dirty="0">
                  <a:solidFill>
                    <a:srgbClr val="0070C0"/>
                  </a:solidFill>
                </a:rPr>
                <a:t>segmented standard </a:t>
              </a:r>
              <a:r>
                <a:rPr lang="en-US" sz="1600" dirty="0" smtClean="0">
                  <a:solidFill>
                    <a:srgbClr val="0070C0"/>
                  </a:solidFill>
                </a:rPr>
                <a:t>PCB.</a:t>
              </a:r>
            </a:p>
            <a:p>
              <a:pPr algn="just"/>
              <a:endParaRPr lang="en-US" sz="1600" dirty="0">
                <a:solidFill>
                  <a:srgbClr val="0070C0"/>
                </a:solidFill>
              </a:endParaRPr>
            </a:p>
            <a:p>
              <a:pPr algn="just"/>
              <a:endParaRPr lang="en-US" sz="1600" dirty="0" smtClean="0">
                <a:solidFill>
                  <a:srgbClr val="0070C0"/>
                </a:solidFill>
              </a:endParaRPr>
            </a:p>
            <a:p>
              <a:pPr algn="just"/>
              <a:endParaRPr lang="en-US" sz="1600" dirty="0">
                <a:solidFill>
                  <a:srgbClr val="0070C0"/>
                </a:solidFill>
              </a:endParaRPr>
            </a:p>
            <a:p>
              <a:pPr algn="just"/>
              <a:endParaRPr lang="en-US" sz="1600" dirty="0" smtClean="0">
                <a:solidFill>
                  <a:srgbClr val="0070C0"/>
                </a:solidFill>
              </a:endParaRPr>
            </a:p>
            <a:p>
              <a:pPr algn="just"/>
              <a:endParaRPr lang="en-US" sz="1600" dirty="0" smtClean="0">
                <a:solidFill>
                  <a:srgbClr val="0070C0"/>
                </a:solidFill>
              </a:endParaRPr>
            </a:p>
            <a:p>
              <a:pPr algn="just"/>
              <a:endParaRPr lang="en-US" sz="1600" dirty="0">
                <a:solidFill>
                  <a:srgbClr val="0070C0"/>
                </a:solidFill>
              </a:endParaRPr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9366" y="5355965"/>
              <a:ext cx="1587890" cy="1169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8585" y="2604138"/>
            <a:ext cx="2295384" cy="87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Documents and Settings\Marcello Abbrescia\Desktop\ECFAMaterial\charpakMM3.jpg"/>
          <p:cNvPicPr>
            <a:picLocks noChangeAspect="1" noChangeArrowheads="1"/>
          </p:cNvPicPr>
          <p:nvPr/>
        </p:nvPicPr>
        <p:blipFill>
          <a:blip r:embed="rId5" cstate="print"/>
          <a:srcRect l="6696" t="945" b="945"/>
          <a:stretch>
            <a:fillRect/>
          </a:stretch>
        </p:blipFill>
        <p:spPr bwMode="auto">
          <a:xfrm>
            <a:off x="769293" y="2633860"/>
            <a:ext cx="709797" cy="849897"/>
          </a:xfrm>
          <a:prstGeom prst="rect">
            <a:avLst/>
          </a:prstGeom>
          <a:noFill/>
        </p:spPr>
      </p:pic>
      <p:grpSp>
        <p:nvGrpSpPr>
          <p:cNvPr id="31" name="Gruppo 30"/>
          <p:cNvGrpSpPr/>
          <p:nvPr/>
        </p:nvGrpSpPr>
        <p:grpSpPr>
          <a:xfrm>
            <a:off x="4750520" y="1778375"/>
            <a:ext cx="4032448" cy="5032768"/>
            <a:chOff x="4750520" y="1778375"/>
            <a:chExt cx="4032448" cy="5032768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4750520" y="1778375"/>
              <a:ext cx="4032448" cy="50167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The </a:t>
              </a:r>
              <a:r>
                <a:rPr lang="en-US" sz="1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GEM</a:t>
              </a:r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 (Gas Electron Multiplier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) has been invented in the </a:t>
              </a:r>
              <a:r>
                <a:rPr lang="en-US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1997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 by  </a:t>
              </a:r>
              <a:r>
                <a:rPr lang="en-US" sz="1600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F.Sauli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 [NIM </a:t>
              </a:r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A386 (1997) 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531].</a:t>
              </a:r>
            </a:p>
            <a:p>
              <a:pPr algn="just"/>
              <a:endParaRPr lang="en-US" sz="1600" dirty="0">
                <a:solidFill>
                  <a:srgbClr val="0070C0"/>
                </a:solidFill>
                <a:cs typeface="Arial" charset="0"/>
              </a:endParaRPr>
            </a:p>
            <a:p>
              <a:pPr algn="just"/>
              <a:endParaRPr lang="en-US" sz="1600" dirty="0" smtClean="0">
                <a:solidFill>
                  <a:srgbClr val="0070C0"/>
                </a:solidFill>
                <a:cs typeface="Arial" charset="0"/>
              </a:endParaRPr>
            </a:p>
            <a:p>
              <a:pPr algn="just"/>
              <a:endParaRPr lang="en-US" sz="1600" dirty="0">
                <a:solidFill>
                  <a:srgbClr val="0070C0"/>
                </a:solidFill>
                <a:cs typeface="Arial" charset="0"/>
              </a:endParaRPr>
            </a:p>
            <a:p>
              <a:pPr algn="just"/>
              <a:endParaRPr lang="en-US" sz="1600" dirty="0" smtClean="0">
                <a:solidFill>
                  <a:srgbClr val="0070C0"/>
                </a:solidFill>
                <a:cs typeface="Arial" charset="0"/>
              </a:endParaRPr>
            </a:p>
            <a:p>
              <a:pPr algn="just"/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The </a:t>
              </a:r>
              <a:r>
                <a:rPr lang="en-US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GEM foil, is </a:t>
              </a:r>
              <a:r>
                <a:rPr lang="en-US" sz="1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a  thin (50 </a:t>
              </a:r>
              <a:r>
                <a:rPr lang="en-US" sz="16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μm</a:t>
              </a:r>
              <a:r>
                <a:rPr lang="en-US" sz="1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) metal coated </a:t>
              </a:r>
              <a:r>
                <a:rPr lang="en-US" sz="16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kapton</a:t>
              </a:r>
              <a:r>
                <a:rPr lang="en-US" sz="1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foil, perforated by a high density of holes</a:t>
              </a:r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 (70 </a:t>
              </a:r>
              <a:r>
                <a:rPr lang="en-US" sz="1600" dirty="0" err="1">
                  <a:solidFill>
                    <a:srgbClr val="0070C0"/>
                  </a:solidFill>
                  <a:cs typeface="Arial" charset="0"/>
                </a:rPr>
                <a:t>μm</a:t>
              </a:r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 diameter, pitch of 140 </a:t>
              </a:r>
              <a:r>
                <a:rPr lang="en-US" sz="1600" dirty="0" err="1">
                  <a:solidFill>
                    <a:srgbClr val="0070C0"/>
                  </a:solidFill>
                  <a:cs typeface="Arial" charset="0"/>
                </a:rPr>
                <a:t>μm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).</a:t>
              </a:r>
              <a:endParaRPr lang="en-US" sz="1600" dirty="0">
                <a:solidFill>
                  <a:srgbClr val="0070C0"/>
                </a:solidFill>
                <a:cs typeface="Arial" charset="0"/>
              </a:endParaRPr>
            </a:p>
            <a:p>
              <a:pPr algn="just"/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By applying  400-500 V between the two copper sides, an electric field as high as ~100 kV/cm is 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generated </a:t>
              </a:r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into </a:t>
              </a:r>
              <a:r>
                <a:rPr lang="en-US" sz="16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the holes which act as multiplication channels for electrons produced in the gas by an ionizing particle</a:t>
              </a:r>
              <a:r>
                <a:rPr lang="en-US" sz="16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.</a:t>
              </a:r>
            </a:p>
            <a:p>
              <a:endParaRPr lang="en-US" sz="1600" dirty="0">
                <a:solidFill>
                  <a:srgbClr val="0070C0"/>
                </a:solidFill>
                <a:cs typeface="Arial" charset="0"/>
              </a:endParaRPr>
            </a:p>
            <a:p>
              <a:endParaRPr lang="en-US" sz="1600" dirty="0" smtClean="0">
                <a:solidFill>
                  <a:srgbClr val="0070C0"/>
                </a:solidFill>
                <a:cs typeface="Arial" charset="0"/>
              </a:endParaRPr>
            </a:p>
            <a:p>
              <a:endParaRPr lang="en-US" sz="1600" dirty="0" smtClean="0">
                <a:solidFill>
                  <a:srgbClr val="0070C0"/>
                </a:solidFill>
                <a:cs typeface="Arial" charset="0"/>
              </a:endParaRPr>
            </a:p>
            <a:p>
              <a:endParaRPr lang="en-US" sz="1600" dirty="0" smtClean="0">
                <a:solidFill>
                  <a:srgbClr val="0070C0"/>
                </a:solidFill>
                <a:cs typeface="Arial" charset="0"/>
              </a:endParaRPr>
            </a:p>
            <a:p>
              <a:endParaRPr lang="en-US" sz="1600" dirty="0">
                <a:solidFill>
                  <a:srgbClr val="0070C0"/>
                </a:solidFill>
                <a:cs typeface="Arial" charset="0"/>
              </a:endParaRPr>
            </a:p>
          </p:txBody>
        </p:sp>
        <p:pic>
          <p:nvPicPr>
            <p:cNvPr id="23" name="Picture 7"/>
            <p:cNvPicPr>
              <a:picLocks noChangeAspect="1"/>
            </p:cNvPicPr>
            <p:nvPr/>
          </p:nvPicPr>
          <p:blipFill rotWithShape="1">
            <a:blip r:embed="rId6" cstate="print"/>
            <a:srcRect r="41875"/>
            <a:stretch/>
          </p:blipFill>
          <p:spPr>
            <a:xfrm>
              <a:off x="5294956" y="2598687"/>
              <a:ext cx="1485593" cy="849897"/>
            </a:xfrm>
            <a:prstGeom prst="rect">
              <a:avLst/>
            </a:prstGeom>
          </p:spPr>
        </p:pic>
        <p:pic>
          <p:nvPicPr>
            <p:cNvPr id="25" name="Picture 2" descr="http://knowledgetransfer.web.cern.ch/sites/knowledgetransfer.web.cern.ch/files/images/technology/6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90101" y="2387051"/>
              <a:ext cx="1518334" cy="1098212"/>
            </a:xfrm>
            <a:prstGeom prst="rect">
              <a:avLst/>
            </a:prstGeom>
            <a:noFill/>
          </p:spPr>
        </p:pic>
        <p:pic>
          <p:nvPicPr>
            <p:cNvPr id="26" name="Picture 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49557" y="5465671"/>
              <a:ext cx="1895907" cy="1284323"/>
            </a:xfrm>
            <a:prstGeom prst="rect">
              <a:avLst/>
            </a:prstGeom>
          </p:spPr>
        </p:pic>
        <p:sp>
          <p:nvSpPr>
            <p:cNvPr id="28" name="CasellaDiTesto 27"/>
            <p:cNvSpPr txBox="1"/>
            <p:nvPr/>
          </p:nvSpPr>
          <p:spPr>
            <a:xfrm>
              <a:off x="4770031" y="5487704"/>
              <a:ext cx="217823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Gas gain  up </a:t>
              </a:r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to 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10</a:t>
              </a:r>
              <a:r>
                <a:rPr lang="en-US" sz="1600" baseline="30000" dirty="0" smtClean="0">
                  <a:solidFill>
                    <a:srgbClr val="0070C0"/>
                  </a:solidFill>
                  <a:cs typeface="Arial" charset="0"/>
                </a:rPr>
                <a:t>4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 and safer </a:t>
              </a:r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working conditions are 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obtained </a:t>
              </a:r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by cascading 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three </a:t>
              </a:r>
              <a:r>
                <a:rPr lang="en-US" sz="1600" dirty="0">
                  <a:solidFill>
                    <a:srgbClr val="0070C0"/>
                  </a:solidFill>
                  <a:cs typeface="Arial" charset="0"/>
                </a:rPr>
                <a:t>GEM foils</a:t>
              </a:r>
              <a:r>
                <a:rPr lang="en-US" sz="1600" dirty="0" smtClean="0">
                  <a:solidFill>
                    <a:srgbClr val="0070C0"/>
                  </a:solidFill>
                  <a:cs typeface="Arial" charset="0"/>
                </a:rPr>
                <a:t>.</a:t>
              </a:r>
              <a:endParaRPr lang="en-US" sz="1600" dirty="0">
                <a:solidFill>
                  <a:srgbClr val="0070C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5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-150134"/>
            <a:ext cx="7977206" cy="984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MPGDs (III)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5536" y="794180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dirty="0" smtClean="0">
                <a:solidFill>
                  <a:srgbClr val="0070C0"/>
                </a:solidFill>
              </a:rPr>
              <a:t>any other MPGD architectures have been  successively introduced for different fields of applications in basic and applied researches (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tracking, TPC, </a:t>
            </a:r>
          </a:p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single-electron detection and cryogenic devices</a:t>
            </a:r>
            <a:r>
              <a:rPr lang="en-US" dirty="0" smtClean="0">
                <a:solidFill>
                  <a:srgbClr val="0070C0"/>
                </a:solidFill>
              </a:rPr>
              <a:t>):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 GEM derived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 MM derived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</a:rPr>
              <a:t>Hybrid/novel architectures  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4" name="Gruppo 43"/>
          <p:cNvGrpSpPr/>
          <p:nvPr/>
        </p:nvGrpSpPr>
        <p:grpSpPr>
          <a:xfrm>
            <a:off x="957221" y="1268760"/>
            <a:ext cx="8295297" cy="2181967"/>
            <a:chOff x="957221" y="1370758"/>
            <a:chExt cx="8295297" cy="2181967"/>
          </a:xfrm>
        </p:grpSpPr>
        <p:grpSp>
          <p:nvGrpSpPr>
            <p:cNvPr id="6" name="Group 37"/>
            <p:cNvGrpSpPr/>
            <p:nvPr/>
          </p:nvGrpSpPr>
          <p:grpSpPr>
            <a:xfrm>
              <a:off x="2626812" y="1699895"/>
              <a:ext cx="4393460" cy="1215841"/>
              <a:chOff x="206099" y="4489386"/>
              <a:chExt cx="6420617" cy="1897346"/>
            </a:xfrm>
          </p:grpSpPr>
          <p:grpSp>
            <p:nvGrpSpPr>
              <p:cNvPr id="7" name="Group 61"/>
              <p:cNvGrpSpPr/>
              <p:nvPr/>
            </p:nvGrpSpPr>
            <p:grpSpPr>
              <a:xfrm>
                <a:off x="206099" y="4489386"/>
                <a:ext cx="6420617" cy="1897346"/>
                <a:chOff x="631371" y="4191000"/>
                <a:chExt cx="6420617" cy="1897346"/>
              </a:xfrm>
            </p:grpSpPr>
            <p:pic>
              <p:nvPicPr>
                <p:cNvPr id="11" name="Picture 16" descr="bottom2 cop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-932" t="18729" r="8897" b="18729"/>
                <a:stretch>
                  <a:fillRect/>
                </a:stretch>
              </p:blipFill>
              <p:spPr bwMode="auto">
                <a:xfrm>
                  <a:off x="2329542" y="4561113"/>
                  <a:ext cx="1600200" cy="1087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2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13704" y="4285348"/>
                  <a:ext cx="1577975" cy="1600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2732767" y="5704113"/>
                  <a:ext cx="740741" cy="384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>
                      <a:solidFill>
                        <a:srgbClr val="663300"/>
                      </a:solidFill>
                      <a:effectLst/>
                      <a:cs typeface="Arial" charset="0"/>
                    </a:rPr>
                    <a:t>MHSP</a:t>
                  </a:r>
                </a:p>
              </p:txBody>
            </p:sp>
            <p:sp>
              <p:nvSpPr>
                <p:cNvPr id="14" name="Rectangle 45"/>
                <p:cNvSpPr/>
                <p:nvPr/>
              </p:nvSpPr>
              <p:spPr bwMode="auto">
                <a:xfrm>
                  <a:off x="631371" y="4191000"/>
                  <a:ext cx="6420617" cy="1779132"/>
                </a:xfrm>
                <a:prstGeom prst="rect">
                  <a:avLst/>
                </a:prstGeom>
                <a:noFill/>
                <a:ln w="381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</a:endParaRPr>
                </a:p>
              </p:txBody>
            </p:sp>
          </p:grpSp>
          <p:sp>
            <p:nvSpPr>
              <p:cNvPr id="9" name="Text Box 48"/>
              <p:cNvSpPr txBox="1">
                <a:spLocks noChangeArrowheads="1"/>
              </p:cNvSpPr>
              <p:nvPr/>
            </p:nvSpPr>
            <p:spPr bwMode="auto">
              <a:xfrm>
                <a:off x="4794202" y="5963614"/>
                <a:ext cx="818048" cy="384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rgbClr val="663300"/>
                    </a:solidFill>
                    <a:effectLst/>
                    <a:cs typeface="Arial" charset="0"/>
                  </a:rPr>
                  <a:t>COBRA</a:t>
                </a:r>
                <a:endParaRPr lang="en-US" sz="1000" dirty="0">
                  <a:solidFill>
                    <a:srgbClr val="663300"/>
                  </a:solidFill>
                  <a:effectLst/>
                  <a:cs typeface="Arial" charset="0"/>
                </a:endParaRPr>
              </a:p>
            </p:txBody>
          </p:sp>
          <p:pic>
            <p:nvPicPr>
              <p:cNvPr id="10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02606" y="4599201"/>
                <a:ext cx="2426695" cy="1386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Group 36"/>
            <p:cNvGrpSpPr/>
            <p:nvPr/>
          </p:nvGrpSpPr>
          <p:grpSpPr>
            <a:xfrm>
              <a:off x="7084085" y="1370758"/>
              <a:ext cx="1586162" cy="883293"/>
              <a:chOff x="2541932" y="1100667"/>
              <a:chExt cx="2972406" cy="1666112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110" y="1212724"/>
                <a:ext cx="1734647" cy="14148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7" name="Rectangle 4"/>
              <p:cNvSpPr/>
              <p:nvPr/>
            </p:nvSpPr>
            <p:spPr bwMode="auto">
              <a:xfrm>
                <a:off x="2541932" y="1100667"/>
                <a:ext cx="2614808" cy="1666112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endParaRPr>
              </a:p>
            </p:txBody>
          </p:sp>
          <p:sp>
            <p:nvSpPr>
              <p:cNvPr id="18" name="Text Box 48"/>
              <p:cNvSpPr txBox="1">
                <a:spLocks noChangeArrowheads="1"/>
              </p:cNvSpPr>
              <p:nvPr/>
            </p:nvSpPr>
            <p:spPr bwMode="auto">
              <a:xfrm>
                <a:off x="4591519" y="1666357"/>
                <a:ext cx="922819" cy="754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rgbClr val="663300"/>
                    </a:solidFill>
                    <a:effectLst/>
                    <a:cs typeface="Arial" charset="0"/>
                  </a:rPr>
                  <a:t>Glass </a:t>
                </a:r>
              </a:p>
              <a:p>
                <a:r>
                  <a:rPr lang="en-US" sz="1000" dirty="0" smtClean="0">
                    <a:solidFill>
                      <a:srgbClr val="663300"/>
                    </a:solidFill>
                    <a:effectLst/>
                    <a:cs typeface="Arial" charset="0"/>
                  </a:rPr>
                  <a:t>GEM</a:t>
                </a:r>
                <a:endParaRPr lang="en-US" sz="1000" dirty="0">
                  <a:solidFill>
                    <a:srgbClr val="663300"/>
                  </a:solidFill>
                  <a:effectLst/>
                  <a:cs typeface="Arial" charset="0"/>
                </a:endParaRPr>
              </a:p>
            </p:txBody>
          </p:sp>
        </p:grpSp>
        <p:grpSp>
          <p:nvGrpSpPr>
            <p:cNvPr id="19" name="Group 6"/>
            <p:cNvGrpSpPr/>
            <p:nvPr/>
          </p:nvGrpSpPr>
          <p:grpSpPr>
            <a:xfrm>
              <a:off x="957221" y="2348880"/>
              <a:ext cx="2554307" cy="1203845"/>
              <a:chOff x="3011574" y="4673600"/>
              <a:chExt cx="3730635" cy="1738434"/>
            </a:xfrm>
          </p:grpSpPr>
          <p:sp>
            <p:nvSpPr>
              <p:cNvPr id="20" name="Rectangle 83"/>
              <p:cNvSpPr/>
              <p:nvPr/>
            </p:nvSpPr>
            <p:spPr bwMode="auto">
              <a:xfrm>
                <a:off x="3011574" y="4673600"/>
                <a:ext cx="3098940" cy="1738434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endParaRPr>
              </a:p>
            </p:txBody>
          </p:sp>
          <p:pic>
            <p:nvPicPr>
              <p:cNvPr id="21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58423" y="4777584"/>
                <a:ext cx="1645358" cy="1279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 Box 47"/>
              <p:cNvSpPr txBox="1">
                <a:spLocks noChangeArrowheads="1"/>
              </p:cNvSpPr>
              <p:nvPr/>
            </p:nvSpPr>
            <p:spPr bwMode="auto">
              <a:xfrm>
                <a:off x="5219941" y="5669421"/>
                <a:ext cx="1522268" cy="355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THGEM (</a:t>
                </a:r>
                <a:r>
                  <a:rPr lang="en-US" sz="1000" dirty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T</a:t>
                </a:r>
                <a:r>
                  <a:rPr lang="en-US" sz="1000" dirty="0" smtClean="0">
                    <a:solidFill>
                      <a:srgbClr val="66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rieste)</a:t>
                </a:r>
                <a:endParaRPr lang="en-US" sz="1000" dirty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grpSp>
          <p:nvGrpSpPr>
            <p:cNvPr id="23" name="Group 28"/>
            <p:cNvGrpSpPr/>
            <p:nvPr/>
          </p:nvGrpSpPr>
          <p:grpSpPr>
            <a:xfrm>
              <a:off x="6915537" y="2204864"/>
              <a:ext cx="2336981" cy="1281061"/>
              <a:chOff x="5287474" y="1093919"/>
              <a:chExt cx="3390561" cy="2304375"/>
            </a:xfrm>
          </p:grpSpPr>
          <p:pic>
            <p:nvPicPr>
              <p:cNvPr id="24" name="図 49" descr="20100429010.JPG"/>
              <p:cNvPicPr>
                <a:picLocks noChangeAspect="1"/>
              </p:cNvPicPr>
              <p:nvPr/>
            </p:nvPicPr>
            <p:blipFill>
              <a:blip r:embed="rId7">
                <a:lum bright="3000" contrast="3000"/>
              </a:blip>
              <a:srcRect l="26637" t="22642" r="20419" b="18138"/>
              <a:stretch>
                <a:fillRect/>
              </a:stretch>
            </p:blipFill>
            <p:spPr>
              <a:xfrm>
                <a:off x="5433948" y="1168225"/>
                <a:ext cx="1931635" cy="162050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Text Box 48"/>
              <p:cNvSpPr txBox="1">
                <a:spLocks noChangeArrowheads="1"/>
              </p:cNvSpPr>
              <p:nvPr/>
            </p:nvSpPr>
            <p:spPr bwMode="auto">
              <a:xfrm>
                <a:off x="5331330" y="2798702"/>
                <a:ext cx="3346705" cy="442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>
                    <a:solidFill>
                      <a:srgbClr val="663300"/>
                    </a:solidFill>
                    <a:effectLst/>
                    <a:cs typeface="Arial" charset="0"/>
                  </a:rPr>
                  <a:t>Re-GEM: electrodes by resistive </a:t>
                </a:r>
                <a:r>
                  <a:rPr lang="en-US" sz="1000" dirty="0" err="1" smtClean="0">
                    <a:solidFill>
                      <a:srgbClr val="663300"/>
                    </a:solidFill>
                    <a:effectLst/>
                    <a:cs typeface="Arial" charset="0"/>
                  </a:rPr>
                  <a:t>kapton</a:t>
                </a:r>
                <a:endParaRPr lang="en-US" sz="1000" dirty="0">
                  <a:solidFill>
                    <a:srgbClr val="663300"/>
                  </a:solidFill>
                  <a:effectLst/>
                  <a:cs typeface="Arial" charset="0"/>
                </a:endParaRPr>
              </a:p>
            </p:txBody>
          </p:sp>
          <p:sp>
            <p:nvSpPr>
              <p:cNvPr id="26" name="Rectangle 80"/>
              <p:cNvSpPr/>
              <p:nvPr/>
            </p:nvSpPr>
            <p:spPr bwMode="auto">
              <a:xfrm>
                <a:off x="5287474" y="1093919"/>
                <a:ext cx="2224584" cy="2304375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endParaRPr>
              </a:p>
            </p:txBody>
          </p:sp>
        </p:grpSp>
      </p:grpSp>
      <p:grpSp>
        <p:nvGrpSpPr>
          <p:cNvPr id="45" name="Gruppo 44"/>
          <p:cNvGrpSpPr/>
          <p:nvPr/>
        </p:nvGrpSpPr>
        <p:grpSpPr>
          <a:xfrm>
            <a:off x="2273823" y="3212976"/>
            <a:ext cx="6175807" cy="2223009"/>
            <a:chOff x="2273823" y="3726271"/>
            <a:chExt cx="6175807" cy="2223009"/>
          </a:xfrm>
        </p:grpSpPr>
        <p:grpSp>
          <p:nvGrpSpPr>
            <p:cNvPr id="32" name="Group 4"/>
            <p:cNvGrpSpPr/>
            <p:nvPr/>
          </p:nvGrpSpPr>
          <p:grpSpPr>
            <a:xfrm>
              <a:off x="2273823" y="4109245"/>
              <a:ext cx="2566005" cy="1011783"/>
              <a:chOff x="6023800" y="2847817"/>
              <a:chExt cx="3508508" cy="1287932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8605" y="2864157"/>
                <a:ext cx="1344912" cy="125525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4" name="Text Box 48"/>
              <p:cNvSpPr txBox="1">
                <a:spLocks noChangeArrowheads="1"/>
              </p:cNvSpPr>
              <p:nvPr/>
            </p:nvSpPr>
            <p:spPr bwMode="auto">
              <a:xfrm>
                <a:off x="7616880" y="2917305"/>
                <a:ext cx="1407445" cy="90109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000" dirty="0" err="1" smtClean="0">
                    <a:solidFill>
                      <a:srgbClr val="0070C0"/>
                    </a:solidFill>
                    <a:cs typeface="Arial" charset="0"/>
                  </a:rPr>
                  <a:t>Microbulk</a:t>
                </a:r>
                <a:r>
                  <a:rPr lang="en-US" sz="1000" dirty="0" smtClean="0">
                    <a:solidFill>
                      <a:srgbClr val="0070C0"/>
                    </a:solidFill>
                    <a:cs typeface="Arial" charset="0"/>
                  </a:rPr>
                  <a:t>:</a:t>
                </a:r>
              </a:p>
              <a:p>
                <a:r>
                  <a:rPr lang="en-US" sz="1000" dirty="0" smtClean="0">
                    <a:solidFill>
                      <a:srgbClr val="0070C0"/>
                    </a:solidFill>
                    <a:effectLst/>
                    <a:cs typeface="Arial" charset="0"/>
                  </a:rPr>
                  <a:t>Low material </a:t>
                </a:r>
              </a:p>
              <a:p>
                <a:r>
                  <a:rPr lang="en-US" sz="1000" dirty="0" smtClean="0">
                    <a:solidFill>
                      <a:srgbClr val="0070C0"/>
                    </a:solidFill>
                    <a:effectLst/>
                    <a:cs typeface="Arial" charset="0"/>
                  </a:rPr>
                  <a:t>budget, </a:t>
                </a:r>
              </a:p>
              <a:p>
                <a:r>
                  <a:rPr lang="en-US" sz="1000" dirty="0" smtClean="0">
                    <a:solidFill>
                      <a:srgbClr val="0070C0"/>
                    </a:solidFill>
                    <a:effectLst/>
                    <a:cs typeface="Arial" charset="0"/>
                  </a:rPr>
                  <a:t>radioactive pure</a:t>
                </a:r>
                <a:endParaRPr lang="en-US" sz="1000" dirty="0">
                  <a:solidFill>
                    <a:srgbClr val="0070C0"/>
                  </a:solidFill>
                  <a:effectLst/>
                  <a:cs typeface="Arial" charset="0"/>
                </a:endParaRPr>
              </a:p>
            </p:txBody>
          </p:sp>
          <p:sp>
            <p:nvSpPr>
              <p:cNvPr id="35" name="Rectangle 7"/>
              <p:cNvSpPr/>
              <p:nvPr/>
            </p:nvSpPr>
            <p:spPr bwMode="auto">
              <a:xfrm>
                <a:off x="6023800" y="2847817"/>
                <a:ext cx="3508508" cy="1287932"/>
              </a:xfrm>
              <a:prstGeom prst="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endParaRPr>
              </a:p>
            </p:txBody>
          </p:sp>
        </p:grpSp>
        <p:grpSp>
          <p:nvGrpSpPr>
            <p:cNvPr id="37" name="Gruppo 36"/>
            <p:cNvGrpSpPr/>
            <p:nvPr/>
          </p:nvGrpSpPr>
          <p:grpSpPr>
            <a:xfrm>
              <a:off x="6588223" y="4101482"/>
              <a:ext cx="1861407" cy="1379648"/>
              <a:chOff x="6012160" y="3787894"/>
              <a:chExt cx="2148935" cy="1522928"/>
            </a:xfrm>
          </p:grpSpPr>
          <p:pic>
            <p:nvPicPr>
              <p:cNvPr id="31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08232" y="3787894"/>
                <a:ext cx="2028322" cy="1159548"/>
              </a:xfrm>
              <a:prstGeom prst="rect">
                <a:avLst/>
              </a:prstGeom>
            </p:spPr>
          </p:pic>
          <p:sp>
            <p:nvSpPr>
              <p:cNvPr id="36" name="Text Box 47"/>
              <p:cNvSpPr txBox="1">
                <a:spLocks noChangeArrowheads="1"/>
              </p:cNvSpPr>
              <p:nvPr/>
            </p:nvSpPr>
            <p:spPr bwMode="auto">
              <a:xfrm>
                <a:off x="6012160" y="4869160"/>
                <a:ext cx="2148935" cy="44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rgbClr val="0070C0"/>
                    </a:solidFill>
                    <a:effectLst/>
                    <a:cs typeface="Arial" charset="0"/>
                  </a:rPr>
                  <a:t>Piggy Back: read-out separated </a:t>
                </a:r>
              </a:p>
              <a:p>
                <a:r>
                  <a:rPr lang="en-US" sz="1000" dirty="0" smtClean="0">
                    <a:solidFill>
                      <a:srgbClr val="0070C0"/>
                    </a:solidFill>
                    <a:effectLst/>
                    <a:cs typeface="Arial" charset="0"/>
                  </a:rPr>
                  <a:t>from the active volume</a:t>
                </a:r>
                <a:endParaRPr lang="en-US" sz="1000" dirty="0">
                  <a:solidFill>
                    <a:srgbClr val="0070C0"/>
                  </a:solidFill>
                  <a:effectLst/>
                  <a:cs typeface="Arial" charset="0"/>
                </a:endParaRPr>
              </a:p>
            </p:txBody>
          </p:sp>
        </p:grpSp>
        <p:grpSp>
          <p:nvGrpSpPr>
            <p:cNvPr id="43" name="Gruppo 42"/>
            <p:cNvGrpSpPr/>
            <p:nvPr/>
          </p:nvGrpSpPr>
          <p:grpSpPr>
            <a:xfrm>
              <a:off x="4489768" y="3726271"/>
              <a:ext cx="1633773" cy="2223009"/>
              <a:chOff x="4489768" y="3343926"/>
              <a:chExt cx="1633773" cy="2223009"/>
            </a:xfrm>
          </p:grpSpPr>
          <p:grpSp>
            <p:nvGrpSpPr>
              <p:cNvPr id="38" name="Group 9"/>
              <p:cNvGrpSpPr/>
              <p:nvPr/>
            </p:nvGrpSpPr>
            <p:grpSpPr>
              <a:xfrm>
                <a:off x="4489768" y="3374421"/>
                <a:ext cx="1428451" cy="2192514"/>
                <a:chOff x="4878383" y="1497661"/>
                <a:chExt cx="3162530" cy="4766608"/>
              </a:xfrm>
            </p:grpSpPr>
            <p:pic>
              <p:nvPicPr>
                <p:cNvPr id="39" name="Picture 2" descr="picture8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0629" y="3903288"/>
                  <a:ext cx="2554060" cy="19149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3" descr="ingrid on medipix9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lum brigh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698" y="1881214"/>
                  <a:ext cx="2566989" cy="192524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" name="Rectangle 53"/>
                <p:cNvSpPr/>
                <p:nvPr/>
              </p:nvSpPr>
              <p:spPr bwMode="auto">
                <a:xfrm>
                  <a:off x="4878383" y="1497661"/>
                  <a:ext cx="3162530" cy="4766608"/>
                </a:xfrm>
                <a:prstGeom prst="rect">
                  <a:avLst/>
                </a:prstGeom>
                <a:noFill/>
                <a:ln w="381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i="0" u="none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</a:endParaRPr>
                </a:p>
              </p:txBody>
            </p:sp>
          </p:grpSp>
          <p:sp>
            <p:nvSpPr>
              <p:cNvPr id="42" name="Rectangle 6"/>
              <p:cNvSpPr>
                <a:spLocks noChangeArrowheads="1"/>
              </p:cNvSpPr>
              <p:nvPr/>
            </p:nvSpPr>
            <p:spPr bwMode="auto">
              <a:xfrm rot="5400000">
                <a:off x="4909190" y="4230873"/>
                <a:ext cx="2101297" cy="327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000" dirty="0" err="1">
                    <a:solidFill>
                      <a:srgbClr val="0070C0"/>
                    </a:solidFill>
                  </a:rPr>
                  <a:t>Timepix</a:t>
                </a:r>
                <a:r>
                  <a:rPr lang="en-US" sz="1000" dirty="0">
                    <a:solidFill>
                      <a:srgbClr val="0070C0"/>
                    </a:solidFill>
                  </a:rPr>
                  <a:t> chip + </a:t>
                </a:r>
                <a:r>
                  <a:rPr lang="en-US" sz="1000" dirty="0" err="1">
                    <a:solidFill>
                      <a:srgbClr val="0070C0"/>
                    </a:solidFill>
                  </a:rPr>
                  <a:t>SiProt</a:t>
                </a:r>
                <a:r>
                  <a:rPr lang="en-US" sz="1000" dirty="0">
                    <a:solidFill>
                      <a:srgbClr val="0070C0"/>
                    </a:solidFill>
                  </a:rPr>
                  <a:t> + </a:t>
                </a:r>
                <a:r>
                  <a:rPr lang="en-US" sz="1000" dirty="0" smtClean="0">
                    <a:solidFill>
                      <a:srgbClr val="0070C0"/>
                    </a:solidFill>
                  </a:rPr>
                  <a:t>Ingrid</a:t>
                </a:r>
                <a:endParaRPr lang="en-US" sz="1000" dirty="0">
                  <a:solidFill>
                    <a:srgbClr val="0070C0"/>
                  </a:solidFill>
                </a:endParaRPr>
              </a:p>
              <a:p>
                <a:pPr marL="266700" indent="-266700">
                  <a:spcBef>
                    <a:spcPct val="20000"/>
                  </a:spcBef>
                  <a:buFontTx/>
                  <a:buChar char="•"/>
                </a:pPr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0" name="Gruppo 59"/>
          <p:cNvGrpSpPr/>
          <p:nvPr/>
        </p:nvGrpSpPr>
        <p:grpSpPr>
          <a:xfrm>
            <a:off x="3373742" y="5395065"/>
            <a:ext cx="5716204" cy="1346303"/>
            <a:chOff x="3275856" y="5375268"/>
            <a:chExt cx="5716204" cy="1346303"/>
          </a:xfrm>
        </p:grpSpPr>
        <p:grpSp>
          <p:nvGrpSpPr>
            <p:cNvPr id="46" name="Group 14"/>
            <p:cNvGrpSpPr/>
            <p:nvPr/>
          </p:nvGrpSpPr>
          <p:grpSpPr>
            <a:xfrm>
              <a:off x="3275856" y="5375268"/>
              <a:ext cx="1895727" cy="1263314"/>
              <a:chOff x="402511" y="3788228"/>
              <a:chExt cx="3525339" cy="2719009"/>
            </a:xfrm>
          </p:grpSpPr>
          <p:pic>
            <p:nvPicPr>
              <p:cNvPr id="47" name="Image 667" descr="PMMGEMPrinciple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32424" y="3788228"/>
                <a:ext cx="3187097" cy="220120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8" name="Text Box 47"/>
              <p:cNvSpPr txBox="1">
                <a:spLocks noChangeArrowheads="1"/>
              </p:cNvSpPr>
              <p:nvPr/>
            </p:nvSpPr>
            <p:spPr bwMode="auto">
              <a:xfrm>
                <a:off x="642211" y="5977300"/>
                <a:ext cx="3285639" cy="52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rgbClr val="663300"/>
                    </a:solidFill>
                    <a:effectLst/>
                    <a:cs typeface="Arial" charset="0"/>
                  </a:rPr>
                  <a:t>MM w GEM pre-amplification</a:t>
                </a:r>
                <a:endParaRPr lang="en-US" sz="1000" dirty="0">
                  <a:solidFill>
                    <a:srgbClr val="663300"/>
                  </a:solidFill>
                  <a:effectLst/>
                  <a:cs typeface="Arial" charset="0"/>
                </a:endParaRPr>
              </a:p>
            </p:txBody>
          </p:sp>
          <p:sp>
            <p:nvSpPr>
              <p:cNvPr id="49" name="Rectangle 54"/>
              <p:cNvSpPr/>
              <p:nvPr/>
            </p:nvSpPr>
            <p:spPr bwMode="auto">
              <a:xfrm>
                <a:off x="402511" y="3788228"/>
                <a:ext cx="3359564" cy="2487433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endParaRPr>
              </a:p>
            </p:txBody>
          </p:sp>
        </p:grpSp>
        <p:grpSp>
          <p:nvGrpSpPr>
            <p:cNvPr id="50" name="Group 13"/>
            <p:cNvGrpSpPr/>
            <p:nvPr/>
          </p:nvGrpSpPr>
          <p:grpSpPr>
            <a:xfrm>
              <a:off x="5097620" y="5424978"/>
              <a:ext cx="2579594" cy="1024449"/>
              <a:chOff x="567038" y="1704330"/>
              <a:chExt cx="4847068" cy="1866180"/>
            </a:xfrm>
            <a:solidFill>
              <a:schemeClr val="bg1"/>
            </a:solidFill>
          </p:grpSpPr>
          <p:sp>
            <p:nvSpPr>
              <p:cNvPr id="51" name="Rectangle 41"/>
              <p:cNvSpPr/>
              <p:nvPr/>
            </p:nvSpPr>
            <p:spPr bwMode="auto">
              <a:xfrm>
                <a:off x="567038" y="1704330"/>
                <a:ext cx="4847068" cy="1832616"/>
              </a:xfrm>
              <a:prstGeom prst="rect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endParaRPr>
              </a:p>
            </p:txBody>
          </p:sp>
          <p:pic>
            <p:nvPicPr>
              <p:cNvPr id="52" name="Picture 4" descr="DSCN1330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849347" y="1980000"/>
                <a:ext cx="1511875" cy="1135218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53" name="Picture 9" descr="SGP-megas-setup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2564040" y="1843562"/>
                <a:ext cx="2438399" cy="1516062"/>
              </a:xfrm>
              <a:prstGeom prst="rect">
                <a:avLst/>
              </a:prstGeom>
              <a:grpFill/>
              <a:ln>
                <a:noFill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54" name="Text Box 47"/>
              <p:cNvSpPr txBox="1">
                <a:spLocks noChangeArrowheads="1"/>
              </p:cNvSpPr>
              <p:nvPr/>
            </p:nvSpPr>
            <p:spPr bwMode="auto">
              <a:xfrm>
                <a:off x="1363805" y="3121983"/>
                <a:ext cx="1274700" cy="44852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dirty="0" smtClean="0">
                    <a:solidFill>
                      <a:srgbClr val="663300"/>
                    </a:solidFill>
                    <a:effectLst/>
                    <a:cs typeface="Arial" charset="0"/>
                  </a:rPr>
                  <a:t>GAS PMT</a:t>
                </a:r>
                <a:endParaRPr lang="en-US" sz="1000" dirty="0">
                  <a:solidFill>
                    <a:srgbClr val="663300"/>
                  </a:solidFill>
                  <a:effectLst/>
                  <a:cs typeface="Arial" charset="0"/>
                </a:endParaRPr>
              </a:p>
            </p:txBody>
          </p:sp>
        </p:grpSp>
        <p:grpSp>
          <p:nvGrpSpPr>
            <p:cNvPr id="55" name="Group 49"/>
            <p:cNvGrpSpPr/>
            <p:nvPr/>
          </p:nvGrpSpPr>
          <p:grpSpPr>
            <a:xfrm>
              <a:off x="7781753" y="5406818"/>
              <a:ext cx="1210307" cy="1314753"/>
              <a:chOff x="5649684" y="4180114"/>
              <a:chExt cx="2079171" cy="2288560"/>
            </a:xfrm>
          </p:grpSpPr>
          <p:grpSp>
            <p:nvGrpSpPr>
              <p:cNvPr id="56" name="Group 38"/>
              <p:cNvGrpSpPr/>
              <p:nvPr/>
            </p:nvGrpSpPr>
            <p:grpSpPr>
              <a:xfrm>
                <a:off x="5668084" y="4331837"/>
                <a:ext cx="2018582" cy="2136837"/>
                <a:chOff x="7017914" y="1196752"/>
                <a:chExt cx="2018582" cy="2136837"/>
              </a:xfrm>
            </p:grpSpPr>
            <p:pic>
              <p:nvPicPr>
                <p:cNvPr id="58" name="Picture 3" descr="uPICstrct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7017914" y="1196752"/>
                  <a:ext cx="2018582" cy="1736354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7526829" y="2904998"/>
                  <a:ext cx="735809" cy="4285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 err="1" smtClean="0">
                      <a:solidFill>
                        <a:srgbClr val="663300"/>
                      </a:solidFill>
                      <a:effectLst/>
                      <a:latin typeface="Symbol" pitchFamily="18" charset="2"/>
                      <a:cs typeface="Arial" charset="0"/>
                    </a:rPr>
                    <a:t>m</a:t>
                  </a:r>
                  <a:r>
                    <a:rPr lang="en-US" sz="1000" dirty="0" err="1" smtClean="0">
                      <a:solidFill>
                        <a:srgbClr val="663300"/>
                      </a:solidFill>
                      <a:effectLst/>
                      <a:cs typeface="Arial" charset="0"/>
                    </a:rPr>
                    <a:t>PIC</a:t>
                  </a:r>
                  <a:endParaRPr lang="en-US" sz="1000" dirty="0">
                    <a:solidFill>
                      <a:srgbClr val="663300"/>
                    </a:solidFill>
                    <a:effectLst/>
                    <a:cs typeface="Arial" charset="0"/>
                  </a:endParaRPr>
                </a:p>
              </p:txBody>
            </p:sp>
          </p:grpSp>
          <p:sp>
            <p:nvSpPr>
              <p:cNvPr id="57" name="Rectangle 48"/>
              <p:cNvSpPr/>
              <p:nvPr/>
            </p:nvSpPr>
            <p:spPr bwMode="auto">
              <a:xfrm>
                <a:off x="5649684" y="4180114"/>
                <a:ext cx="2079171" cy="2155371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endParaRPr>
              </a:p>
            </p:txBody>
          </p:sp>
        </p:grpSp>
      </p:grpSp>
      <p:sp>
        <p:nvSpPr>
          <p:cNvPr id="10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6C61643-0FDC-4F1F-BE73-1CC21BA6E92A}" type="slidenum">
              <a:rPr lang="it-IT" smtClean="0"/>
              <a:t>9</a:t>
            </a:fld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925766" y="3174181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70C0"/>
                </a:solidFill>
              </a:rPr>
              <a:t>GRIDPIX</a:t>
            </a:r>
            <a:endParaRPr lang="en-US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2805</Words>
  <Application>Microsoft Office PowerPoint</Application>
  <PresentationFormat>Presentazione su schermo (4:3)</PresentationFormat>
  <Paragraphs>522</Paragraphs>
  <Slides>37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9" baseType="lpstr">
      <vt:lpstr>Tema di Office</vt:lpstr>
      <vt:lpstr>Picture</vt:lpstr>
      <vt:lpstr>Gas Detectors at LNF: What Next ?</vt:lpstr>
      <vt:lpstr>OUTLINE</vt:lpstr>
      <vt:lpstr>Presentazione standard di PowerPoint</vt:lpstr>
      <vt:lpstr>Presentazione standard di PowerPoint</vt:lpstr>
      <vt:lpstr>Pros &amp; Cons of Classical Gas Detectors</vt:lpstr>
      <vt:lpstr>The MPGDs</vt:lpstr>
      <vt:lpstr>The MPGDs (I)</vt:lpstr>
      <vt:lpstr>The MPGDs (II)</vt:lpstr>
      <vt:lpstr>The MPGDs (III)</vt:lpstr>
      <vt:lpstr>MPGDs in the world (RD51)</vt:lpstr>
      <vt:lpstr>MPGDs @ LNF (HEP applications)</vt:lpstr>
      <vt:lpstr>MPGDs @ LNF (applied research)</vt:lpstr>
      <vt:lpstr>Infrastructures for gas detectors @ LNF</vt:lpstr>
      <vt:lpstr>Presentazione standard di PowerPoint</vt:lpstr>
      <vt:lpstr>Presentazione standard di PowerPoint</vt:lpstr>
      <vt:lpstr>Collaboration with LNF Services</vt:lpstr>
      <vt:lpstr>Presentazione standard di PowerPoint</vt:lpstr>
      <vt:lpstr>Presentazione standard di PowerPoint</vt:lpstr>
      <vt:lpstr>Presentazione standard di PowerPoint</vt:lpstr>
      <vt:lpstr>MPGDs: the course (I) </vt:lpstr>
      <vt:lpstr>MPGDs: the course (II) </vt:lpstr>
      <vt:lpstr>Proposal for a MPGD-PCB Workshop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MPGDs @ LNF (CMS)</vt:lpstr>
      <vt:lpstr>Presentazione standard di PowerPoint</vt:lpstr>
      <vt:lpstr>Presentazione standard di PowerPoint</vt:lpstr>
      <vt:lpstr>Un esempio di utilizzo dell’infrastruttura tecnologica: il consolidamento tecnologico THGEM a TS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Detectors at LNF: What Next ?</dc:title>
  <dc:creator>gbencivenni</dc:creator>
  <cp:lastModifiedBy>gbencivenni</cp:lastModifiedBy>
  <cp:revision>175</cp:revision>
  <dcterms:created xsi:type="dcterms:W3CDTF">2014-11-05T16:21:32Z</dcterms:created>
  <dcterms:modified xsi:type="dcterms:W3CDTF">2014-11-11T13:09:12Z</dcterms:modified>
</cp:coreProperties>
</file>