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5"/>
  </p:notesMasterIdLst>
  <p:handoutMasterIdLst>
    <p:handoutMasterId r:id="rId46"/>
  </p:handoutMasterIdLst>
  <p:sldIdLst>
    <p:sldId id="256" r:id="rId2"/>
    <p:sldId id="258" r:id="rId3"/>
    <p:sldId id="257" r:id="rId4"/>
    <p:sldId id="260" r:id="rId5"/>
    <p:sldId id="262" r:id="rId6"/>
    <p:sldId id="263" r:id="rId7"/>
    <p:sldId id="264" r:id="rId8"/>
    <p:sldId id="265" r:id="rId9"/>
    <p:sldId id="288" r:id="rId10"/>
    <p:sldId id="282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86" r:id="rId19"/>
    <p:sldId id="274" r:id="rId20"/>
    <p:sldId id="278" r:id="rId21"/>
    <p:sldId id="276" r:id="rId22"/>
    <p:sldId id="275" r:id="rId23"/>
    <p:sldId id="279" r:id="rId24"/>
    <p:sldId id="280" r:id="rId25"/>
    <p:sldId id="297" r:id="rId26"/>
    <p:sldId id="301" r:id="rId27"/>
    <p:sldId id="302" r:id="rId28"/>
    <p:sldId id="281" r:id="rId29"/>
    <p:sldId id="283" r:id="rId30"/>
    <p:sldId id="284" r:id="rId31"/>
    <p:sldId id="285" r:id="rId32"/>
    <p:sldId id="287" r:id="rId33"/>
    <p:sldId id="289" r:id="rId34"/>
    <p:sldId id="290" r:id="rId35"/>
    <p:sldId id="291" r:id="rId36"/>
    <p:sldId id="293" r:id="rId37"/>
    <p:sldId id="303" r:id="rId38"/>
    <p:sldId id="299" r:id="rId39"/>
    <p:sldId id="294" r:id="rId40"/>
    <p:sldId id="295" r:id="rId41"/>
    <p:sldId id="296" r:id="rId42"/>
    <p:sldId id="298" r:id="rId43"/>
    <p:sldId id="259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E772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02" autoAdjust="0"/>
    <p:restoredTop sz="95324" autoAdjust="0"/>
  </p:normalViewPr>
  <p:slideViewPr>
    <p:cSldViewPr snapToGrid="0" snapToObjects="1">
      <p:cViewPr varScale="1">
        <p:scale>
          <a:sx n="67" d="100"/>
          <a:sy n="67" d="100"/>
        </p:scale>
        <p:origin x="-1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handoutMaster" Target="handoutMasters/handout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7998E-8B63-0D41-9EA0-3F6537F38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647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908A9-4ECC-F44F-BB38-95892BF46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959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908A9-4ECC-F44F-BB38-95892BF462B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7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4596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6524596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Corso di Formazione INFN inter-struttura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524596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llari@cern.ch" TargetMode="Externa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11.png"/><Relationship Id="rId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53" y="1371600"/>
            <a:ext cx="9039047" cy="1927225"/>
          </a:xfrm>
        </p:spPr>
        <p:txBody>
          <a:bodyPr/>
          <a:lstStyle/>
          <a:p>
            <a:pPr algn="ctr"/>
            <a:r>
              <a:rPr lang="en-US" sz="3000" b="1" dirty="0" err="1" smtClean="0">
                <a:solidFill>
                  <a:schemeClr val="accent2"/>
                </a:solidFill>
              </a:rPr>
              <a:t>Fondamenti</a:t>
            </a:r>
            <a:r>
              <a:rPr lang="en-US" sz="3000" b="1" dirty="0" smtClean="0">
                <a:solidFill>
                  <a:schemeClr val="accent2"/>
                </a:solidFill>
              </a:rPr>
              <a:t> di Project Management  E PIANIFICAZIONE OPERAZIONALE </a:t>
            </a:r>
            <a:br>
              <a:rPr lang="en-US" sz="3000" b="1" dirty="0" smtClean="0">
                <a:solidFill>
                  <a:schemeClr val="accent2"/>
                </a:solidFill>
              </a:rPr>
            </a:br>
            <a:r>
              <a:rPr lang="en-US" sz="3000" b="1" dirty="0" smtClean="0">
                <a:solidFill>
                  <a:schemeClr val="accent2"/>
                </a:solidFill>
              </a:rPr>
              <a:t>PER la </a:t>
            </a:r>
            <a:r>
              <a:rPr lang="en-US" sz="3000" b="1" dirty="0" err="1" smtClean="0">
                <a:solidFill>
                  <a:schemeClr val="accent2"/>
                </a:solidFill>
              </a:rPr>
              <a:t>Gestione</a:t>
            </a:r>
            <a:r>
              <a:rPr lang="en-US" sz="3000" b="1" dirty="0" smtClean="0">
                <a:solidFill>
                  <a:schemeClr val="accent2"/>
                </a:solidFill>
              </a:rPr>
              <a:t> DI PROGETTI DI RICERCA</a:t>
            </a:r>
            <a:endParaRPr lang="en-US" sz="3000" b="1" dirty="0">
              <a:solidFill>
                <a:schemeClr val="accent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1697" y="3504646"/>
            <a:ext cx="7913430" cy="280361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it-IT" i="1" dirty="0" smtClean="0"/>
              <a:t>Luisella Lari</a:t>
            </a:r>
          </a:p>
          <a:p>
            <a:pPr algn="ctr"/>
            <a:r>
              <a:rPr lang="it-IT" dirty="0" smtClean="0">
                <a:solidFill>
                  <a:srgbClr val="3366FF"/>
                </a:solidFill>
                <a:hlinkClick r:id="rId2"/>
              </a:rPr>
              <a:t>llari@cern.ch</a:t>
            </a:r>
            <a:endParaRPr lang="it-IT" dirty="0" smtClean="0">
              <a:solidFill>
                <a:srgbClr val="3366FF"/>
              </a:solidFill>
            </a:endParaRPr>
          </a:p>
          <a:p>
            <a:pPr algn="ctr"/>
            <a:endParaRPr lang="it-IT" dirty="0" smtClean="0">
              <a:solidFill>
                <a:srgbClr val="3366FF"/>
              </a:solidFill>
            </a:endParaRPr>
          </a:p>
          <a:p>
            <a:pPr algn="ctr"/>
            <a:r>
              <a:rPr lang="en-US" i="1" dirty="0" err="1" smtClean="0"/>
              <a:t>Corso</a:t>
            </a:r>
            <a:r>
              <a:rPr lang="en-US" i="1" dirty="0" smtClean="0"/>
              <a:t> di </a:t>
            </a:r>
            <a:r>
              <a:rPr lang="en-US" i="1" dirty="0" err="1" smtClean="0"/>
              <a:t>Formazione</a:t>
            </a:r>
            <a:r>
              <a:rPr lang="en-US" i="1" dirty="0" smtClean="0"/>
              <a:t> INFN inter-</a:t>
            </a:r>
            <a:r>
              <a:rPr lang="en-US" i="1" dirty="0" err="1" smtClean="0"/>
              <a:t>struttura</a:t>
            </a:r>
            <a:r>
              <a:rPr lang="en-US" i="1" dirty="0" smtClean="0"/>
              <a:t>: </a:t>
            </a:r>
          </a:p>
          <a:p>
            <a:pPr algn="ctr"/>
            <a:r>
              <a:rPr lang="en-US" i="1" dirty="0" err="1" smtClean="0"/>
              <a:t>Sezioni</a:t>
            </a:r>
            <a:r>
              <a:rPr lang="en-US" i="1" dirty="0" smtClean="0"/>
              <a:t> di Bologna, Ferrara, LNGS, Perugia e Pisa.</a:t>
            </a:r>
            <a:endParaRPr lang="it-IT" i="1" dirty="0" smtClean="0"/>
          </a:p>
          <a:p>
            <a:pPr algn="ctr"/>
            <a:endParaRPr lang="it-IT" dirty="0" smtClean="0"/>
          </a:p>
          <a:p>
            <a:pPr algn="ctr"/>
            <a:r>
              <a:rPr lang="it-IT" dirty="0" smtClean="0"/>
              <a:t>6-7 </a:t>
            </a:r>
            <a:r>
              <a:rPr lang="it-IT" dirty="0" err="1" smtClean="0"/>
              <a:t>June</a:t>
            </a:r>
            <a:r>
              <a:rPr lang="it-IT" dirty="0" smtClean="0"/>
              <a:t> 2013 - </a:t>
            </a:r>
            <a:r>
              <a:rPr lang="it-IT" i="1" dirty="0" smtClean="0"/>
              <a:t>Hotel </a:t>
            </a:r>
            <a:r>
              <a:rPr lang="it-IT" i="1" dirty="0" err="1" smtClean="0"/>
              <a:t>Giò</a:t>
            </a:r>
            <a:r>
              <a:rPr lang="it-IT" i="1" dirty="0" smtClean="0"/>
              <a:t>, Perugia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835" y="0"/>
            <a:ext cx="1789597" cy="142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42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(5/5)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34043" y="1657089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Example 2: the ITER Work Breakdown Structure</a:t>
            </a:r>
            <a:endParaRPr lang="en-US" sz="2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187" y="2068286"/>
            <a:ext cx="5761846" cy="43542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286" y="2428161"/>
            <a:ext cx="2503714" cy="25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45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Rules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5186" y="1956446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C0504D"/>
                </a:solidFill>
              </a:rPr>
              <a:t>Building a good </a:t>
            </a:r>
            <a:r>
              <a:rPr lang="en-US" b="1" dirty="0" smtClean="0">
                <a:solidFill>
                  <a:srgbClr val="C0504D"/>
                </a:solidFill>
              </a:rPr>
              <a:t>WBS</a:t>
            </a:r>
            <a:r>
              <a:rPr lang="en-US" dirty="0" smtClean="0">
                <a:solidFill>
                  <a:srgbClr val="C0504D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dirty="0" smtClean="0"/>
              <a:t>few </a:t>
            </a:r>
            <a:r>
              <a:rPr lang="en-US" dirty="0"/>
              <a:t>r</a:t>
            </a:r>
            <a:r>
              <a:rPr lang="en-US" dirty="0" smtClean="0"/>
              <a:t>ules to follow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4043" y="3338285"/>
            <a:ext cx="8452757" cy="2721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/>
              <a:t>Define activities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Sequence activities;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durations;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resource requirements;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Develop schedule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3809998"/>
            <a:ext cx="9144000" cy="2186215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1"/>
            <a:ext cx="2539999" cy="245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3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142" y="1702446"/>
            <a:ext cx="1560285" cy="1170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Define activities 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" y="3888678"/>
            <a:ext cx="9144000" cy="2186215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42" y="2609169"/>
            <a:ext cx="3828144" cy="386305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8143" y="2588494"/>
            <a:ext cx="3837214" cy="3883726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5150745" y="2107677"/>
            <a:ext cx="3693885" cy="538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It starts with the full details</a:t>
            </a: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02772" y="2158700"/>
            <a:ext cx="3693885" cy="538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It starts at the goal level</a:t>
            </a: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86216" y="1340457"/>
            <a:ext cx="4747986" cy="538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The 2 most common </a:t>
            </a:r>
            <a:r>
              <a:rPr lang="en-US" sz="2200" dirty="0" smtClean="0">
                <a:solidFill>
                  <a:schemeClr val="accent1"/>
                </a:solidFill>
              </a:rPr>
              <a:t>approaches</a:t>
            </a:r>
            <a:endParaRPr lang="en-US" sz="2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921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Define activities (2/3)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4408714"/>
            <a:ext cx="8229600" cy="21862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i="1" dirty="0" smtClean="0">
              <a:solidFill>
                <a:schemeClr val="accent2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Perform analysi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s</a:t>
            </a:r>
          </a:p>
          <a:p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Define hardware requirements</a:t>
            </a:r>
          </a:p>
          <a:p>
            <a:endParaRPr lang="en-US" dirty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Database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152071" y="2118578"/>
            <a:ext cx="4775202" cy="1168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Activity name should include a </a:t>
            </a:r>
            <a:r>
              <a:rPr lang="en-US" sz="2200" dirty="0" smtClean="0">
                <a:solidFill>
                  <a:schemeClr val="accent2"/>
                </a:solidFill>
              </a:rPr>
              <a:t>strong verb </a:t>
            </a:r>
            <a:r>
              <a:rPr lang="en-US" sz="2200" dirty="0" smtClean="0">
                <a:solidFill>
                  <a:schemeClr val="accent1"/>
                </a:solidFill>
              </a:rPr>
              <a:t>and a </a:t>
            </a:r>
            <a:r>
              <a:rPr lang="en-US" sz="2200" dirty="0" smtClean="0">
                <a:solidFill>
                  <a:srgbClr val="C0504D"/>
                </a:solidFill>
              </a:rPr>
              <a:t>strong noun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499" y="1393073"/>
            <a:ext cx="1968501" cy="196850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921657" y="3361574"/>
            <a:ext cx="2197099" cy="73049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Why ?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0885" y="4408714"/>
            <a:ext cx="1135742" cy="85271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028372" y="3361574"/>
            <a:ext cx="5207000" cy="73049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00"/>
                </a:solidFill>
              </a:rPr>
              <a:t>To avoid </a:t>
            </a:r>
            <a:r>
              <a:rPr lang="en-US" sz="2400" i="1" dirty="0">
                <a:solidFill>
                  <a:schemeClr val="accent2"/>
                </a:solidFill>
              </a:rPr>
              <a:t>Open Ended Activities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77" y="2774894"/>
            <a:ext cx="1476566" cy="147656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643" y="4987471"/>
            <a:ext cx="1135742" cy="85271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472" y="5595684"/>
            <a:ext cx="1135742" cy="852714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550885" y="4508500"/>
            <a:ext cx="567871" cy="70757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586514" y="4987471"/>
            <a:ext cx="567871" cy="70757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812472" y="5695044"/>
            <a:ext cx="567871" cy="70757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709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Define activities (3/3)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-63500" y="2925934"/>
            <a:ext cx="4203701" cy="1168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Activity attribute </a:t>
            </a:r>
            <a:r>
              <a:rPr lang="en-US" sz="2200" dirty="0" smtClean="0">
                <a:solidFill>
                  <a:schemeClr val="accent1"/>
                </a:solidFill>
              </a:rPr>
              <a:t>extend the description of the activity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487" y="1524000"/>
            <a:ext cx="5139869" cy="3851920"/>
          </a:xfrm>
          <a:prstGeom prst="rect">
            <a:avLst/>
          </a:prstGeom>
        </p:spPr>
      </p:pic>
      <p:sp>
        <p:nvSpPr>
          <p:cNvPr id="24" name="Content Placeholder 2"/>
          <p:cNvSpPr txBox="1">
            <a:spLocks/>
          </p:cNvSpPr>
          <p:nvPr/>
        </p:nvSpPr>
        <p:spPr>
          <a:xfrm>
            <a:off x="88900" y="5458505"/>
            <a:ext cx="8973456" cy="1168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Few examples: activity code (ID), activity descriptions, predecessor activities, successor activities, logical relationships, resource requirements, imposed date, constraints, etc.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59533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Rules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5186" y="1956446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C0504D"/>
                </a:solidFill>
              </a:rPr>
              <a:t>Building a good </a:t>
            </a:r>
            <a:r>
              <a:rPr lang="en-US" b="1" dirty="0" smtClean="0">
                <a:solidFill>
                  <a:srgbClr val="C0504D"/>
                </a:solidFill>
              </a:rPr>
              <a:t>WBS</a:t>
            </a:r>
            <a:r>
              <a:rPr lang="en-US" dirty="0" smtClean="0">
                <a:solidFill>
                  <a:srgbClr val="C0504D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dirty="0" smtClean="0"/>
              <a:t>few </a:t>
            </a:r>
            <a:r>
              <a:rPr lang="en-US" dirty="0"/>
              <a:t>r</a:t>
            </a:r>
            <a:r>
              <a:rPr lang="en-US" dirty="0" smtClean="0"/>
              <a:t>ules to follow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4043" y="3338285"/>
            <a:ext cx="8452757" cy="2721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/>
              <a:t>Define activities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Sequence activities;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durations;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resource requirements;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Develop schedule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4195535"/>
            <a:ext cx="9144000" cy="1709964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1"/>
            <a:ext cx="2539999" cy="24529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038931"/>
            <a:ext cx="9144000" cy="763814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552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07572" y="2921001"/>
            <a:ext cx="7665357" cy="3429000"/>
          </a:xfrm>
          <a:prstGeom prst="roundRect">
            <a:avLst/>
          </a:prstGeom>
          <a:noFill/>
          <a:ln w="57150"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Sequence activities 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86216" y="1609555"/>
            <a:ext cx="4747986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…to determinate the relationships among the project activities 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3222171"/>
            <a:ext cx="7086600" cy="2959100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707572" y="2493874"/>
            <a:ext cx="4747986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Activity Network Diagram (AND)</a:t>
            </a:r>
            <a:endParaRPr lang="en-US" sz="2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821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07572" y="2921001"/>
            <a:ext cx="7665357" cy="3429000"/>
          </a:xfrm>
          <a:prstGeom prst="roundRect">
            <a:avLst/>
          </a:prstGeom>
          <a:noFill/>
          <a:ln w="57150"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Sequence activities (2/3)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86216" y="1609555"/>
            <a:ext cx="4747986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…to determinate the order in which this activities are performed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07572" y="2511248"/>
            <a:ext cx="2784928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Gantt chart</a:t>
            </a:r>
            <a:endParaRPr lang="en-US" sz="2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98" y="3084286"/>
            <a:ext cx="4776107" cy="31840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286" y="3202214"/>
            <a:ext cx="1823111" cy="2146299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5919104" y="5348513"/>
            <a:ext cx="2372181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dirty="0"/>
              <a:t>F</a:t>
            </a:r>
            <a:r>
              <a:rPr lang="en-US" sz="1500" dirty="0" smtClean="0"/>
              <a:t>irst </a:t>
            </a:r>
            <a:r>
              <a:rPr lang="en-US" sz="1500" dirty="0"/>
              <a:t>major applications of Gantt charts was during </a:t>
            </a:r>
            <a:r>
              <a:rPr lang="en-US" sz="1500" dirty="0" smtClean="0"/>
              <a:t>World War 1. </a:t>
            </a:r>
            <a:endParaRPr lang="en-US" sz="1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817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Sequence activities (3/3)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86216" y="1609555"/>
            <a:ext cx="4747986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The main 4 types of dependences  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08429" y="2630713"/>
            <a:ext cx="4747986" cy="2050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>
                <a:solidFill>
                  <a:srgbClr val="000000"/>
                </a:solidFill>
              </a:rPr>
              <a:t>Finish-to-start (FS)</a:t>
            </a:r>
          </a:p>
          <a:p>
            <a:pPr marL="457200" indent="-457200">
              <a:buAutoNum type="arabicPeriod"/>
            </a:pPr>
            <a:endParaRPr lang="en-US" sz="2200" dirty="0" smtClean="0">
              <a:solidFill>
                <a:srgbClr val="000000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rgbClr val="000000"/>
                </a:solidFill>
              </a:rPr>
              <a:t>Finish-to-Finish (FF)</a:t>
            </a:r>
          </a:p>
          <a:p>
            <a:pPr marL="457200" indent="-457200">
              <a:buAutoNum type="arabicPeriod"/>
            </a:pPr>
            <a:endParaRPr lang="en-US" sz="2200" dirty="0" smtClean="0">
              <a:solidFill>
                <a:srgbClr val="000000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rgbClr val="000000"/>
                </a:solidFill>
              </a:rPr>
              <a:t>Start-to-Start (SS)</a:t>
            </a:r>
          </a:p>
          <a:p>
            <a:pPr marL="457200" indent="-457200">
              <a:buAutoNum type="arabicPeriod"/>
            </a:pPr>
            <a:endParaRPr lang="en-US" sz="2200" dirty="0" smtClean="0">
              <a:solidFill>
                <a:srgbClr val="000000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rgbClr val="000000"/>
                </a:solidFill>
              </a:rPr>
              <a:t>Start-to-Finish (SF)</a:t>
            </a:r>
          </a:p>
          <a:p>
            <a:pPr marL="457200" indent="-457200">
              <a:buAutoNum type="arabicPeriod"/>
            </a:pPr>
            <a:endParaRPr lang="en-US" sz="2200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557" y="2784160"/>
            <a:ext cx="4419600" cy="2501900"/>
          </a:xfrm>
          <a:prstGeom prst="rect">
            <a:avLst/>
          </a:prstGeom>
          <a:ln w="38100" cmpd="sng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99171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Rules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5186" y="1956446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C0504D"/>
                </a:solidFill>
              </a:rPr>
              <a:t>Building a good </a:t>
            </a:r>
            <a:r>
              <a:rPr lang="en-US" b="1" dirty="0" smtClean="0">
                <a:solidFill>
                  <a:srgbClr val="C0504D"/>
                </a:solidFill>
              </a:rPr>
              <a:t>WBS</a:t>
            </a:r>
            <a:r>
              <a:rPr lang="en-US" dirty="0" smtClean="0">
                <a:solidFill>
                  <a:srgbClr val="C0504D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dirty="0" smtClean="0"/>
              <a:t>few </a:t>
            </a:r>
            <a:r>
              <a:rPr lang="en-US" dirty="0"/>
              <a:t>r</a:t>
            </a:r>
            <a:r>
              <a:rPr lang="en-US" dirty="0" smtClean="0"/>
              <a:t>ules to follow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4043" y="3338285"/>
            <a:ext cx="8452757" cy="2721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/>
              <a:t>Define activities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Sequence activities;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durations;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resource requirements;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Develop schedule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4585606"/>
            <a:ext cx="9144000" cy="137432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1"/>
            <a:ext cx="2539999" cy="24529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038931"/>
            <a:ext cx="9144000" cy="1070426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753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Lecture </a:t>
            </a:r>
            <a:r>
              <a:rPr lang="en-US" dirty="0"/>
              <a:t>4</a:t>
            </a:r>
            <a:br>
              <a:rPr lang="en-US" dirty="0"/>
            </a:br>
            <a:r>
              <a:rPr lang="en-US" b="1" i="1" dirty="0" smtClean="0">
                <a:solidFill>
                  <a:srgbClr val="F79646"/>
                </a:solidFill>
              </a:rPr>
              <a:t>Project Planning</a:t>
            </a:r>
            <a:endParaRPr lang="en-US" b="1" i="1" dirty="0">
              <a:solidFill>
                <a:srgbClr val="F7964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Outlook</a:t>
            </a:r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endParaRPr lang="en-US" i="1" dirty="0"/>
          </a:p>
          <a:p>
            <a:r>
              <a:rPr lang="en-US" i="1" dirty="0" smtClean="0"/>
              <a:t>WBS</a:t>
            </a:r>
          </a:p>
          <a:p>
            <a:r>
              <a:rPr lang="en-US" i="1" dirty="0" smtClean="0"/>
              <a:t>Critical Path Method</a:t>
            </a:r>
          </a:p>
          <a:p>
            <a:r>
              <a:rPr lang="en-US" i="1" dirty="0" smtClean="0"/>
              <a:t>Precedence Diagramming Method</a:t>
            </a:r>
            <a:endParaRPr lang="en-US" i="1" dirty="0" smtClean="0"/>
          </a:p>
          <a:p>
            <a:r>
              <a:rPr lang="en-US" i="1" dirty="0" smtClean="0"/>
              <a:t>Linear </a:t>
            </a:r>
            <a:r>
              <a:rPr lang="en-US" i="1" dirty="0" smtClean="0"/>
              <a:t>Planning</a:t>
            </a:r>
            <a:endParaRPr lang="en-US" i="1" dirty="0" smtClean="0"/>
          </a:p>
          <a:p>
            <a:r>
              <a:rPr lang="en-US" i="1" dirty="0" smtClean="0"/>
              <a:t>Baseline schedule</a:t>
            </a:r>
          </a:p>
          <a:p>
            <a:r>
              <a:rPr lang="en-US" i="1" dirty="0" smtClean="0"/>
              <a:t>Project Management Plan</a:t>
            </a:r>
          </a:p>
          <a:p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585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457200" y="2493874"/>
            <a:ext cx="8229600" cy="4030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Main Methods to Estimating </a:t>
            </a:r>
            <a:r>
              <a:rPr lang="en-US" sz="1800" i="1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ctivity Duration</a:t>
            </a:r>
          </a:p>
          <a:p>
            <a:pPr marL="0" indent="0" algn="ctr">
              <a:buNone/>
            </a:pP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1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Similarity to other </a:t>
            </a: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estimations</a:t>
            </a:r>
            <a:endParaRPr lang="en-US" sz="1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Historical </a:t>
            </a: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Data</a:t>
            </a:r>
            <a:endParaRPr lang="en-US" sz="1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Expert advice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Parametric </a:t>
            </a:r>
            <a:r>
              <a:rPr lang="en-US" sz="1800" dirty="0">
                <a:solidFill>
                  <a:schemeClr val="accent6">
                    <a:lumMod val="75000"/>
                  </a:schemeClr>
                </a:solidFill>
              </a:rPr>
              <a:t>estimation</a:t>
            </a:r>
          </a:p>
          <a:p>
            <a:pPr marL="0" indent="0">
              <a:buNone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3-Points Technique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Estimating activity </a:t>
            </a:r>
            <a:r>
              <a:rPr lang="en-US" i="1" dirty="0"/>
              <a:t>d</a:t>
            </a:r>
            <a:r>
              <a:rPr lang="en-US" i="1" dirty="0" smtClean="0"/>
              <a:t>uration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It is a challenging </a:t>
            </a:r>
            <a:r>
              <a:rPr lang="en-US" sz="2200" dirty="0" smtClean="0">
                <a:solidFill>
                  <a:schemeClr val="accent1"/>
                </a:solidFill>
                <a:sym typeface="Wingdings"/>
              </a:rPr>
              <a:t> in particular for Scientific Project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701143" y="4934375"/>
            <a:ext cx="5207001" cy="1515411"/>
          </a:xfrm>
          <a:prstGeom prst="rect">
            <a:avLst/>
          </a:prstGeom>
          <a:ln w="28575" cmpd="sng">
            <a:solidFill>
              <a:schemeClr val="accent6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dirty="0" smtClean="0"/>
              <a:t>This concept originates with the Program Evaluation and Review Technique (PERT). PERT uses 3 estimates to define an approximate range for each activity:</a:t>
            </a:r>
          </a:p>
          <a:p>
            <a:pPr marL="0" indent="0" algn="ctr">
              <a:buNone/>
            </a:pPr>
            <a:endParaRPr lang="en-US" sz="1500" dirty="0" smtClean="0"/>
          </a:p>
          <a:p>
            <a:pPr marL="0" indent="0" algn="ctr">
              <a:buNone/>
            </a:pPr>
            <a:r>
              <a:rPr lang="en-US" sz="1500" dirty="0" err="1"/>
              <a:t>t</a:t>
            </a:r>
            <a:r>
              <a:rPr lang="en-US" sz="1500" baseline="-25000" dirty="0" err="1" smtClean="0"/>
              <a:t>expected</a:t>
            </a:r>
            <a:r>
              <a:rPr lang="en-US" sz="1500" dirty="0" smtClean="0"/>
              <a:t> =(t</a:t>
            </a:r>
            <a:r>
              <a:rPr lang="en-US" sz="1500" baseline="-25000" dirty="0" smtClean="0"/>
              <a:t>optimistic</a:t>
            </a:r>
            <a:r>
              <a:rPr lang="en-US" sz="1500" dirty="0" smtClean="0"/>
              <a:t>+4*</a:t>
            </a:r>
            <a:r>
              <a:rPr lang="en-US" sz="1500" dirty="0" err="1" smtClean="0"/>
              <a:t>t</a:t>
            </a:r>
            <a:r>
              <a:rPr lang="en-US" sz="1500" baseline="-25000" dirty="0" err="1" smtClean="0"/>
              <a:t>most</a:t>
            </a:r>
            <a:r>
              <a:rPr lang="en-US" sz="1500" dirty="0" smtClean="0"/>
              <a:t> </a:t>
            </a:r>
            <a:r>
              <a:rPr lang="en-US" sz="1500" baseline="-25000" dirty="0" err="1" smtClean="0"/>
              <a:t>likely</a:t>
            </a:r>
            <a:r>
              <a:rPr lang="en-US" sz="1500" dirty="0" err="1" smtClean="0"/>
              <a:t>+t</a:t>
            </a:r>
            <a:r>
              <a:rPr lang="en-US" sz="1500" baseline="-25000" dirty="0" err="1" smtClean="0"/>
              <a:t>pessimistic</a:t>
            </a:r>
            <a:r>
              <a:rPr lang="en-US" sz="1500" dirty="0" smtClean="0"/>
              <a:t>)/6</a:t>
            </a:r>
            <a:endParaRPr lang="en-US" sz="1500" dirty="0"/>
          </a:p>
          <a:p>
            <a:pPr marL="0" indent="0" algn="ctr">
              <a:buNone/>
            </a:pPr>
            <a:r>
              <a:rPr lang="en-US" sz="1500" dirty="0" smtClean="0"/>
              <a:t> </a:t>
            </a:r>
            <a:endParaRPr lang="en-US" sz="15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3020786" y="5043715"/>
            <a:ext cx="680357" cy="9072"/>
          </a:xfrm>
          <a:prstGeom prst="straightConnector1">
            <a:avLst/>
          </a:prstGeom>
          <a:ln>
            <a:solidFill>
              <a:srgbClr val="E46C0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01143" y="4195711"/>
            <a:ext cx="52124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1"/>
                </a:solidFill>
              </a:rPr>
              <a:t>[ </a:t>
            </a:r>
            <a:r>
              <a:rPr lang="en-US" sz="1400" dirty="0" smtClean="0">
                <a:solidFill>
                  <a:schemeClr val="accent1"/>
                </a:solidFill>
              </a:rPr>
              <a:t>Ref</a:t>
            </a:r>
            <a:r>
              <a:rPr lang="en-US" sz="1400" dirty="0" smtClean="0">
                <a:solidFill>
                  <a:schemeClr val="accent1"/>
                </a:solidFill>
              </a:rPr>
              <a:t>: D. G. Malcolm, J. H. </a:t>
            </a:r>
            <a:r>
              <a:rPr lang="en-US" sz="1400" dirty="0" err="1" smtClean="0">
                <a:solidFill>
                  <a:schemeClr val="accent1"/>
                </a:solidFill>
              </a:rPr>
              <a:t>Roseboom</a:t>
            </a:r>
            <a:r>
              <a:rPr lang="en-US" sz="1400" dirty="0" smtClean="0">
                <a:solidFill>
                  <a:schemeClr val="accent1"/>
                </a:solidFill>
              </a:rPr>
              <a:t> et C. E. Clark, </a:t>
            </a:r>
            <a:r>
              <a:rPr lang="en-US" sz="1400" i="1" dirty="0" smtClean="0">
                <a:solidFill>
                  <a:schemeClr val="accent1"/>
                </a:solidFill>
              </a:rPr>
              <a:t>Application of a technique for Research and Development Program E</a:t>
            </a:r>
            <a:r>
              <a:rPr lang="en-US" sz="1400" i="1" dirty="0" smtClean="0">
                <a:solidFill>
                  <a:schemeClr val="accent1"/>
                </a:solidFill>
              </a:rPr>
              <a:t>valuation</a:t>
            </a:r>
            <a:r>
              <a:rPr lang="en-US" sz="1400" dirty="0" smtClean="0">
                <a:solidFill>
                  <a:schemeClr val="accent1"/>
                </a:solidFill>
              </a:rPr>
              <a:t>, </a:t>
            </a:r>
            <a:r>
              <a:rPr lang="en-US" sz="1400" i="1" dirty="0" smtClean="0">
                <a:solidFill>
                  <a:schemeClr val="accent1"/>
                </a:solidFill>
              </a:rPr>
              <a:t>Special Project Office, US Navy </a:t>
            </a:r>
            <a:r>
              <a:rPr lang="en-US" sz="1400" dirty="0" smtClean="0">
                <a:solidFill>
                  <a:schemeClr val="accent1"/>
                </a:solidFill>
              </a:rPr>
              <a:t>(</a:t>
            </a:r>
            <a:r>
              <a:rPr lang="en-US" sz="1400" dirty="0" smtClean="0">
                <a:solidFill>
                  <a:schemeClr val="accent1"/>
                </a:solidFill>
              </a:rPr>
              <a:t>1959</a:t>
            </a:r>
            <a:r>
              <a:rPr lang="en-US" sz="1400" dirty="0" smtClean="0">
                <a:solidFill>
                  <a:schemeClr val="accent1"/>
                </a:solidFill>
              </a:rPr>
              <a:t>)</a:t>
            </a:r>
            <a:r>
              <a:rPr lang="en-US" sz="1400" dirty="0" smtClean="0">
                <a:solidFill>
                  <a:schemeClr val="accent1"/>
                </a:solidFill>
              </a:rPr>
              <a:t>]</a:t>
            </a:r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0" y="2939142"/>
            <a:ext cx="1473017" cy="122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44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Rules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5186" y="1956446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C0504D"/>
                </a:solidFill>
              </a:rPr>
              <a:t>Building a good </a:t>
            </a:r>
            <a:r>
              <a:rPr lang="en-US" b="1" dirty="0" smtClean="0">
                <a:solidFill>
                  <a:srgbClr val="C0504D"/>
                </a:solidFill>
              </a:rPr>
              <a:t>WBS</a:t>
            </a:r>
            <a:r>
              <a:rPr lang="en-US" dirty="0" smtClean="0">
                <a:solidFill>
                  <a:srgbClr val="C0504D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dirty="0" smtClean="0"/>
              <a:t>few </a:t>
            </a:r>
            <a:r>
              <a:rPr lang="en-US" dirty="0"/>
              <a:t>r</a:t>
            </a:r>
            <a:r>
              <a:rPr lang="en-US" dirty="0" smtClean="0"/>
              <a:t>ules to follow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4043" y="3338285"/>
            <a:ext cx="8452757" cy="2721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/>
              <a:t>Define activities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Sequence activities;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durations;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resource requirements;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Develop schedule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4962071"/>
            <a:ext cx="9144000" cy="99332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1"/>
            <a:ext cx="2539999" cy="24529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011716"/>
            <a:ext cx="9144000" cy="154214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340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 txBox="1">
            <a:spLocks/>
          </p:cNvSpPr>
          <p:nvPr/>
        </p:nvSpPr>
        <p:spPr>
          <a:xfrm>
            <a:off x="217715" y="1364626"/>
            <a:ext cx="8690429" cy="1129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By definition resources are required to complete each project activity (see Lecture 5) the </a:t>
            </a: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Main </a:t>
            </a:r>
            <a:r>
              <a:rPr lang="en-US" sz="2000" i="1" dirty="0">
                <a:solidFill>
                  <a:schemeClr val="accent6">
                    <a:lumMod val="75000"/>
                  </a:schemeClr>
                </a:solidFill>
              </a:rPr>
              <a:t>Methods to Estimating Activity </a:t>
            </a: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Duration could be also used to estimate Activity </a:t>
            </a:r>
            <a:r>
              <a:rPr lang="en-US" sz="2000" i="1" dirty="0">
                <a:solidFill>
                  <a:schemeClr val="accent6">
                    <a:lumMod val="75000"/>
                  </a:schemeClr>
                </a:solidFill>
              </a:rPr>
              <a:t>R</a:t>
            </a: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esource </a:t>
            </a: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Requirements. </a:t>
            </a:r>
            <a:endParaRPr lang="en-US" sz="2000" i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57200" y="2493874"/>
            <a:ext cx="8229600" cy="4030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i="1" dirty="0" smtClean="0">
                <a:solidFill>
                  <a:schemeClr val="accent6">
                    <a:lumMod val="75000"/>
                  </a:schemeClr>
                </a:solidFill>
              </a:rPr>
              <a:t>6 Types of Resources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People</a:t>
            </a:r>
          </a:p>
          <a:p>
            <a:pPr marL="457200" indent="-457200">
              <a:buFont typeface="+mj-lt"/>
              <a:buAutoNum type="arabicPeriod"/>
            </a:pP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Facilities</a:t>
            </a:r>
          </a:p>
          <a:p>
            <a:pPr marL="457200" indent="-457200">
              <a:buFont typeface="+mj-lt"/>
              <a:buAutoNum type="arabicPeriod"/>
            </a:pP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Equipment</a:t>
            </a:r>
          </a:p>
          <a:p>
            <a:pPr marL="457200" indent="-457200">
              <a:buFont typeface="+mj-lt"/>
              <a:buAutoNum type="arabicPeriod"/>
            </a:pP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Money</a:t>
            </a:r>
          </a:p>
          <a:p>
            <a:pPr marL="0" indent="0">
              <a:buNone/>
            </a:pP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Materials</a:t>
            </a:r>
          </a:p>
          <a:p>
            <a:pPr marL="0" indent="0" algn="ctr">
              <a:buNone/>
            </a:pPr>
            <a:endParaRPr lang="en-US" sz="2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059" y="2957343"/>
            <a:ext cx="3001708" cy="18269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692" y="2839356"/>
            <a:ext cx="1271367" cy="7931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 smtClean="0"/>
              <a:t>Estimate Activity </a:t>
            </a:r>
            <a:r>
              <a:rPr lang="en-US" i="1" dirty="0"/>
              <a:t>R</a:t>
            </a:r>
            <a:r>
              <a:rPr lang="en-US" i="1" dirty="0" smtClean="0"/>
              <a:t>esource </a:t>
            </a:r>
            <a:r>
              <a:rPr lang="en-US" i="1" dirty="0"/>
              <a:t>R</a:t>
            </a:r>
            <a:r>
              <a:rPr lang="en-US" i="1" dirty="0" smtClean="0"/>
              <a:t>equirements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290" y="4227286"/>
            <a:ext cx="916214" cy="9162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1789" y="5070929"/>
            <a:ext cx="787915" cy="8431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0199" y="5531934"/>
            <a:ext cx="1348015" cy="109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8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Rules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5186" y="1956446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C0504D"/>
                </a:solidFill>
              </a:rPr>
              <a:t>Building a good </a:t>
            </a:r>
            <a:r>
              <a:rPr lang="en-US" b="1" dirty="0" smtClean="0">
                <a:solidFill>
                  <a:srgbClr val="C0504D"/>
                </a:solidFill>
              </a:rPr>
              <a:t>WBS</a:t>
            </a:r>
            <a:r>
              <a:rPr lang="en-US" dirty="0" smtClean="0">
                <a:solidFill>
                  <a:srgbClr val="C0504D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dirty="0" smtClean="0"/>
              <a:t>few </a:t>
            </a:r>
            <a:r>
              <a:rPr lang="en-US" dirty="0"/>
              <a:t>r</a:t>
            </a:r>
            <a:r>
              <a:rPr lang="en-US" dirty="0" smtClean="0"/>
              <a:t>ules to follow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4043" y="3338285"/>
            <a:ext cx="8452757" cy="2721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/>
              <a:t>Define activities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Sequence activities;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durations;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resource requirements;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Develop schedule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1"/>
            <a:ext cx="2539999" cy="24529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011715"/>
            <a:ext cx="9144000" cy="1959427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25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457200" y="3263475"/>
            <a:ext cx="4120846" cy="2533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i="1" dirty="0" smtClean="0">
                <a:solidFill>
                  <a:schemeClr val="accent6">
                    <a:lumMod val="75000"/>
                  </a:schemeClr>
                </a:solidFill>
              </a:rPr>
              <a:t>Milestones</a:t>
            </a:r>
          </a:p>
          <a:p>
            <a:pPr marL="0" indent="0" algn="ctr">
              <a:buNone/>
            </a:pPr>
            <a:endParaRPr lang="en-US" sz="30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3000" i="1" dirty="0" smtClean="0">
                <a:solidFill>
                  <a:schemeClr val="accent6">
                    <a:lumMod val="75000"/>
                  </a:schemeClr>
                </a:solidFill>
              </a:rPr>
              <a:t>A significant point or event in the project</a:t>
            </a:r>
            <a:endParaRPr lang="en-US" sz="3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Develop schedule 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It is the process to analyzing activity sequences, duration, resource requirements and schedule constraints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8046" y="2930071"/>
            <a:ext cx="3822095" cy="286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127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Milestone Schedule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429" y="420267"/>
            <a:ext cx="1212589" cy="12125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15" y="1632856"/>
            <a:ext cx="7393214" cy="449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75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The 3 method of analysis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09601" y="2162912"/>
            <a:ext cx="7935686" cy="2917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>
                <a:solidFill>
                  <a:schemeClr val="accent1"/>
                </a:solidFill>
              </a:rPr>
              <a:t>Critical Path Method (</a:t>
            </a:r>
            <a:r>
              <a:rPr lang="en-US" sz="2200" dirty="0">
                <a:solidFill>
                  <a:schemeClr val="accent1"/>
                </a:solidFill>
              </a:rPr>
              <a:t>CPM) or Program Evaluation and Review Technique (PERT</a:t>
            </a:r>
            <a:r>
              <a:rPr lang="en-US" sz="2200" dirty="0" smtClean="0">
                <a:solidFill>
                  <a:schemeClr val="accent1"/>
                </a:solidFill>
              </a:rPr>
              <a:t>) </a:t>
            </a:r>
            <a:r>
              <a:rPr lang="en-US" sz="2200" dirty="0" smtClean="0">
                <a:solidFill>
                  <a:schemeClr val="accent1"/>
                </a:solidFill>
                <a:sym typeface="Wingdings"/>
              </a:rPr>
              <a:t> activity-on-arrow diagram</a:t>
            </a:r>
          </a:p>
          <a:p>
            <a:pPr marL="457200" indent="-457200">
              <a:buAutoNum type="arabicPeriod"/>
            </a:pPr>
            <a:endParaRPr lang="en-US" sz="2200" dirty="0" smtClean="0">
              <a:solidFill>
                <a:schemeClr val="accent1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chemeClr val="accent1"/>
                </a:solidFill>
              </a:rPr>
              <a:t>Precedence Diagramming Method (PDM) </a:t>
            </a:r>
            <a:r>
              <a:rPr lang="en-US" sz="2200" dirty="0" smtClean="0">
                <a:solidFill>
                  <a:schemeClr val="accent1"/>
                </a:solidFill>
                <a:sym typeface="Wingdings"/>
              </a:rPr>
              <a:t> activity-on-node diagram</a:t>
            </a:r>
          </a:p>
          <a:p>
            <a:pPr marL="457200" indent="-457200">
              <a:buAutoNum type="arabicPeriod"/>
            </a:pPr>
            <a:endParaRPr lang="en-US" sz="2200" dirty="0" smtClean="0">
              <a:solidFill>
                <a:schemeClr val="accent1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chemeClr val="accent1"/>
                </a:solidFill>
              </a:rPr>
              <a:t>Linear Planning (LP) </a:t>
            </a:r>
            <a:endParaRPr lang="en-US" sz="2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8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>
                <a:solidFill>
                  <a:srgbClr val="0000FF"/>
                </a:solidFill>
              </a:rPr>
              <a:t>Activity-on-arrow </a:t>
            </a:r>
            <a:r>
              <a:rPr lang="en-US" i="1" dirty="0" smtClean="0"/>
              <a:t>vs</a:t>
            </a:r>
            <a:r>
              <a:rPr lang="en-US" i="1" dirty="0" smtClean="0"/>
              <a:t>. </a:t>
            </a:r>
            <a:r>
              <a:rPr lang="en-US" i="1" dirty="0" smtClean="0">
                <a:solidFill>
                  <a:schemeClr val="accent2"/>
                </a:solidFill>
              </a:rPr>
              <a:t>Activity-on-node</a:t>
            </a:r>
            <a:endParaRPr lang="en-US" i="1" dirty="0">
              <a:solidFill>
                <a:schemeClr val="accent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758" y="1989604"/>
            <a:ext cx="6639830" cy="1916220"/>
          </a:xfrm>
          <a:prstGeom prst="rect">
            <a:avLst/>
          </a:prstGeom>
          <a:ln w="57150" cmpd="sng">
            <a:solidFill>
              <a:srgbClr val="0000FF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758" y="4109360"/>
            <a:ext cx="6639830" cy="2195283"/>
          </a:xfrm>
          <a:prstGeom prst="rect">
            <a:avLst/>
          </a:prstGeom>
          <a:ln w="57150" cmpd="sng">
            <a:solidFill>
              <a:schemeClr val="accent2"/>
            </a:solidFill>
          </a:ln>
        </p:spPr>
      </p:pic>
      <p:grpSp>
        <p:nvGrpSpPr>
          <p:cNvPr id="8" name="Group 7"/>
          <p:cNvGrpSpPr/>
          <p:nvPr/>
        </p:nvGrpSpPr>
        <p:grpSpPr>
          <a:xfrm>
            <a:off x="5538344" y="4380744"/>
            <a:ext cx="3605656" cy="1605411"/>
            <a:chOff x="707572" y="2921001"/>
            <a:chExt cx="7665357" cy="3429000"/>
          </a:xfrm>
          <a:solidFill>
            <a:schemeClr val="bg1"/>
          </a:solidFill>
        </p:grpSpPr>
        <p:sp>
          <p:nvSpPr>
            <p:cNvPr id="10" name="Rounded Rectangle 9"/>
            <p:cNvSpPr/>
            <p:nvPr/>
          </p:nvSpPr>
          <p:spPr>
            <a:xfrm>
              <a:off x="707572" y="2921001"/>
              <a:ext cx="7665357" cy="3429000"/>
            </a:xfrm>
            <a:prstGeom prst="roundRect">
              <a:avLst/>
            </a:prstGeom>
            <a:grpFill/>
            <a:ln w="57150" cmpd="sng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8700" y="3222171"/>
              <a:ext cx="7086600" cy="2959100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51089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Critical Path Method (1/4)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09601" y="1609555"/>
            <a:ext cx="7935686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The </a:t>
            </a:r>
            <a:r>
              <a:rPr lang="en-US" sz="2200" dirty="0" smtClean="0">
                <a:solidFill>
                  <a:schemeClr val="accent2"/>
                </a:solidFill>
              </a:rPr>
              <a:t>Critical Path </a:t>
            </a:r>
            <a:r>
              <a:rPr lang="en-US" sz="2200" dirty="0" smtClean="0">
                <a:solidFill>
                  <a:schemeClr val="accent1"/>
                </a:solidFill>
              </a:rPr>
              <a:t>is the longest path or sequence of activities (in terms of activities duration) through the Network diagram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80570" y="4174951"/>
            <a:ext cx="8106229" cy="15672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The Critical Path drives the completion </a:t>
            </a:r>
            <a:r>
              <a:rPr lang="en-US" sz="2200" dirty="0" smtClean="0">
                <a:solidFill>
                  <a:srgbClr val="000000"/>
                </a:solidFill>
              </a:rPr>
              <a:t>date of the project.</a:t>
            </a: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It is the path with the longest duration time of the project!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973" y="2484641"/>
            <a:ext cx="1897743" cy="15814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64214" y="5752075"/>
            <a:ext cx="4722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1"/>
                </a:solidFill>
              </a:rPr>
              <a:t>[ </a:t>
            </a:r>
            <a:r>
              <a:rPr lang="en-US" sz="1400" dirty="0" smtClean="0">
                <a:solidFill>
                  <a:schemeClr val="accent1"/>
                </a:solidFill>
              </a:rPr>
              <a:t>Ref</a:t>
            </a:r>
            <a:r>
              <a:rPr lang="en-US" sz="1400" dirty="0" smtClean="0">
                <a:solidFill>
                  <a:schemeClr val="accent1"/>
                </a:solidFill>
              </a:rPr>
              <a:t>: </a:t>
            </a:r>
            <a:r>
              <a:rPr lang="en-US" sz="1400" dirty="0">
                <a:solidFill>
                  <a:schemeClr val="accent1"/>
                </a:solidFill>
              </a:rPr>
              <a:t>J</a:t>
            </a:r>
            <a:r>
              <a:rPr lang="en-US" sz="1400" dirty="0" smtClean="0">
                <a:solidFill>
                  <a:schemeClr val="accent1"/>
                </a:solidFill>
              </a:rPr>
              <a:t>. E. Kelley, </a:t>
            </a:r>
            <a:r>
              <a:rPr lang="en-US" sz="1400" i="1" dirty="0">
                <a:solidFill>
                  <a:schemeClr val="accent1"/>
                </a:solidFill>
              </a:rPr>
              <a:t>C</a:t>
            </a:r>
            <a:r>
              <a:rPr lang="en-US" sz="1400" i="1" dirty="0" smtClean="0">
                <a:solidFill>
                  <a:schemeClr val="accent1"/>
                </a:solidFill>
              </a:rPr>
              <a:t>ritical-Path Planning and Scheduling: Mathematical Basis</a:t>
            </a:r>
            <a:r>
              <a:rPr lang="en-US" sz="1400" dirty="0" smtClean="0">
                <a:solidFill>
                  <a:schemeClr val="accent1"/>
                </a:solidFill>
              </a:rPr>
              <a:t>, Operation Research Article (</a:t>
            </a:r>
            <a:r>
              <a:rPr lang="en-US" sz="1400" dirty="0" smtClean="0">
                <a:solidFill>
                  <a:schemeClr val="accent1"/>
                </a:solidFill>
              </a:rPr>
              <a:t>1961</a:t>
            </a:r>
            <a:r>
              <a:rPr lang="en-US" sz="1400" dirty="0" smtClean="0">
                <a:solidFill>
                  <a:schemeClr val="accent1"/>
                </a:solidFill>
              </a:rPr>
              <a:t>)</a:t>
            </a:r>
            <a:r>
              <a:rPr lang="en-US" sz="1400" dirty="0" smtClean="0">
                <a:solidFill>
                  <a:schemeClr val="accent1"/>
                </a:solidFill>
              </a:rPr>
              <a:t>]</a:t>
            </a:r>
            <a:endParaRPr lang="en-US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497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Critical Path Method (2/</a:t>
            </a:r>
            <a:r>
              <a:rPr lang="en-US" i="1" dirty="0"/>
              <a:t>4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2982686"/>
            <a:ext cx="6642100" cy="24892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798286" y="1609555"/>
            <a:ext cx="7674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Critical Path </a:t>
            </a:r>
            <a:r>
              <a:rPr lang="en-US" sz="2200" dirty="0" smtClean="0">
                <a:solidFill>
                  <a:schemeClr val="accent1"/>
                </a:solidFill>
              </a:rPr>
              <a:t>in evidence in a Gantt diagram</a:t>
            </a:r>
            <a:endParaRPr lang="en-US" sz="2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579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326" y="3296556"/>
            <a:ext cx="2877344" cy="1841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life-cycle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0687" y="1830613"/>
            <a:ext cx="4277278" cy="92537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Research Projects </a:t>
            </a:r>
            <a:r>
              <a:rPr lang="en-US" dirty="0" smtClean="0"/>
              <a:t>like any other project can be summarize in the 5 process groups.</a:t>
            </a:r>
            <a:endParaRPr lang="en-US" dirty="0"/>
          </a:p>
          <a:p>
            <a:pPr marL="0" indent="0" algn="ctr">
              <a:buNone/>
            </a:pPr>
            <a:endParaRPr lang="en-US" sz="1500" dirty="0" smtClean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365" y="1600200"/>
            <a:ext cx="1601276" cy="158387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326641" y="5274468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Initialization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  <a:solidFill>
              <a:schemeClr val="accent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Plan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Execute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FFFFFF"/>
                    </a:solidFill>
                  </a:rPr>
                  <a:t>Control </a:t>
                </a:r>
                <a:endParaRPr lang="en-US" sz="1700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4" name="Curved Down Arrow 23"/>
          <p:cNvSpPr/>
          <p:nvPr/>
        </p:nvSpPr>
        <p:spPr>
          <a:xfrm>
            <a:off x="2616269" y="455584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" y="3456213"/>
            <a:ext cx="1964196" cy="1681843"/>
          </a:xfrm>
          <a:prstGeom prst="rect">
            <a:avLst/>
          </a:prstGeom>
        </p:spPr>
      </p:pic>
      <p:sp>
        <p:nvSpPr>
          <p:cNvPr id="27" name="Curved Down Arrow 26"/>
          <p:cNvSpPr/>
          <p:nvPr/>
        </p:nvSpPr>
        <p:spPr>
          <a:xfrm rot="10800000">
            <a:off x="2616269" y="588951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342154" y="2561771"/>
            <a:ext cx="1685542" cy="734785"/>
          </a:xfrm>
          <a:prstGeom prst="foldedCorner">
            <a:avLst/>
          </a:prstGeom>
          <a:solidFill>
            <a:srgbClr val="4F81B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Creative </a:t>
            </a:r>
          </a:p>
          <a:p>
            <a:pPr algn="ctr"/>
            <a:r>
              <a:rPr lang="en-US" dirty="0" smtClean="0"/>
              <a:t>phase</a:t>
            </a:r>
            <a:endParaRPr lang="en-US" dirty="0"/>
          </a:p>
        </p:txBody>
      </p:sp>
      <p:sp>
        <p:nvSpPr>
          <p:cNvPr id="30" name="Folded Corner 29"/>
          <p:cNvSpPr/>
          <p:nvPr/>
        </p:nvSpPr>
        <p:spPr>
          <a:xfrm>
            <a:off x="2718672" y="3441698"/>
            <a:ext cx="1685542" cy="734785"/>
          </a:xfrm>
          <a:prstGeom prst="foldedCorner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Rigorous 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phase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019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Critical Path Method (3/</a:t>
            </a:r>
            <a:r>
              <a:rPr lang="en-US" i="1" dirty="0"/>
              <a:t>4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98286" y="1609555"/>
            <a:ext cx="7674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Critical Path </a:t>
            </a:r>
            <a:r>
              <a:rPr lang="en-US" sz="2200" dirty="0" smtClean="0">
                <a:solidFill>
                  <a:schemeClr val="accent1"/>
                </a:solidFill>
              </a:rPr>
              <a:t>in evidence in a AND </a:t>
            </a:r>
            <a:endParaRPr lang="en-US" sz="2200" dirty="0">
              <a:solidFill>
                <a:schemeClr val="accent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085055" y="2413000"/>
            <a:ext cx="6428014" cy="3240314"/>
            <a:chOff x="1790700" y="3151414"/>
            <a:chExt cx="5562600" cy="25019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0700" y="3151414"/>
              <a:ext cx="5562600" cy="2501900"/>
            </a:xfrm>
            <a:prstGeom prst="rect">
              <a:avLst/>
            </a:prstGeom>
          </p:spPr>
        </p:pic>
        <p:sp>
          <p:nvSpPr>
            <p:cNvPr id="8" name="Oval 7"/>
            <p:cNvSpPr/>
            <p:nvPr/>
          </p:nvSpPr>
          <p:spPr>
            <a:xfrm>
              <a:off x="1790700" y="4254500"/>
              <a:ext cx="417286" cy="41728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Oval 10"/>
            <p:cNvSpPr/>
            <p:nvPr/>
          </p:nvSpPr>
          <p:spPr>
            <a:xfrm>
              <a:off x="3739243" y="4254500"/>
              <a:ext cx="417286" cy="41728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4082144" y="5177971"/>
              <a:ext cx="417286" cy="41728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4969329" y="4254500"/>
              <a:ext cx="417286" cy="41728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6934200" y="4299856"/>
              <a:ext cx="417286" cy="41728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Folded Corner 14"/>
          <p:cNvSpPr/>
          <p:nvPr/>
        </p:nvSpPr>
        <p:spPr>
          <a:xfrm>
            <a:off x="3429000" y="3374571"/>
            <a:ext cx="303996" cy="362858"/>
          </a:xfrm>
          <a:prstGeom prst="foldedCorner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olded Corner 15"/>
          <p:cNvSpPr/>
          <p:nvPr/>
        </p:nvSpPr>
        <p:spPr>
          <a:xfrm>
            <a:off x="3818953" y="4552042"/>
            <a:ext cx="303996" cy="362858"/>
          </a:xfrm>
          <a:prstGeom prst="foldedCorner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olded Corner 16"/>
          <p:cNvSpPr/>
          <p:nvPr/>
        </p:nvSpPr>
        <p:spPr>
          <a:xfrm>
            <a:off x="4868367" y="3374571"/>
            <a:ext cx="303996" cy="362858"/>
          </a:xfrm>
          <a:prstGeom prst="foldedCorner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olded Corner 17"/>
          <p:cNvSpPr/>
          <p:nvPr/>
        </p:nvSpPr>
        <p:spPr>
          <a:xfrm>
            <a:off x="7116267" y="3372755"/>
            <a:ext cx="303996" cy="362858"/>
          </a:xfrm>
          <a:prstGeom prst="foldedCorner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542143" y="4268207"/>
            <a:ext cx="408214" cy="1196026"/>
          </a:xfrm>
          <a:prstGeom prst="straightConnector1">
            <a:avLst/>
          </a:prstGeom>
          <a:ln w="57150" cmpd="sng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950357" y="5387621"/>
            <a:ext cx="1782639" cy="0"/>
          </a:xfrm>
          <a:prstGeom prst="straightConnector1">
            <a:avLst/>
          </a:prstGeom>
          <a:ln w="57150" cmpd="sng">
            <a:solidFill>
              <a:srgbClr val="C0504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240412" y="4215593"/>
            <a:ext cx="1782639" cy="0"/>
          </a:xfrm>
          <a:prstGeom prst="straightConnector1">
            <a:avLst/>
          </a:prstGeom>
          <a:ln w="57150" cmpd="sng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4215202" y="4246968"/>
            <a:ext cx="565833" cy="960032"/>
          </a:xfrm>
          <a:prstGeom prst="straightConnector1">
            <a:avLst/>
          </a:prstGeom>
          <a:ln w="57150" cmpd="sng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034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Critical Path Method (4/</a:t>
            </a:r>
            <a:r>
              <a:rPr lang="en-US" i="1" dirty="0"/>
              <a:t>4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4" y="1351288"/>
            <a:ext cx="7946571" cy="52712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429" y="420267"/>
            <a:ext cx="1212589" cy="12125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5438" y="2712357"/>
            <a:ext cx="102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Magnets, Vacuum,</a:t>
            </a:r>
          </a:p>
          <a:p>
            <a:r>
              <a:rPr lang="en-US" sz="1200" dirty="0" smtClean="0"/>
              <a:t>Cryogenics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-5438" y="4501126"/>
            <a:ext cx="957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Assembly Integration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-5438" y="3638788"/>
            <a:ext cx="102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Buildings </a:t>
            </a:r>
          </a:p>
          <a:p>
            <a:r>
              <a:rPr lang="en-US" sz="1200" dirty="0" smtClean="0"/>
              <a:t>&amp; Civil Engineering </a:t>
            </a:r>
            <a:endParaRPr lang="en-US" sz="1200" dirty="0"/>
          </a:p>
        </p:txBody>
      </p:sp>
      <p:sp>
        <p:nvSpPr>
          <p:cNvPr id="13" name="Left Brace 12"/>
          <p:cNvSpPr/>
          <p:nvPr/>
        </p:nvSpPr>
        <p:spPr>
          <a:xfrm>
            <a:off x="838204" y="2512786"/>
            <a:ext cx="368296" cy="1052285"/>
          </a:xfrm>
          <a:prstGeom prst="leftBrace">
            <a:avLst/>
          </a:prstGeom>
          <a:ln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838204" y="3565071"/>
            <a:ext cx="368296" cy="716643"/>
          </a:xfrm>
          <a:prstGeom prst="leftBrace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>
          <a:xfrm>
            <a:off x="874491" y="4281714"/>
            <a:ext cx="368296" cy="798286"/>
          </a:xfrm>
          <a:prstGeom prst="leftBrace">
            <a:avLst/>
          </a:prstGeom>
          <a:ln>
            <a:solidFill>
              <a:srgbClr val="E772E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Brace 16"/>
          <p:cNvSpPr/>
          <p:nvPr/>
        </p:nvSpPr>
        <p:spPr>
          <a:xfrm>
            <a:off x="874491" y="5080000"/>
            <a:ext cx="368296" cy="1360714"/>
          </a:xfrm>
          <a:prstGeom prst="leftBrac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-87089" y="5497169"/>
            <a:ext cx="1338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Commissioning &amp; Operation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78338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PDM Method </a:t>
            </a:r>
            <a:r>
              <a:rPr lang="en-US" i="1" dirty="0" smtClean="0"/>
              <a:t>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886858" y="1609555"/>
            <a:ext cx="5460999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chemeClr val="accent2"/>
                </a:solidFill>
              </a:rPr>
              <a:t>The </a:t>
            </a:r>
            <a:r>
              <a:rPr lang="en-US" sz="2000" dirty="0" smtClean="0">
                <a:solidFill>
                  <a:schemeClr val="accent2"/>
                </a:solidFill>
              </a:rPr>
              <a:t>Precedence Diagramming Method </a:t>
            </a:r>
            <a:r>
              <a:rPr lang="en-US" sz="2000" dirty="0" smtClean="0">
                <a:solidFill>
                  <a:srgbClr val="C0504D"/>
                </a:solidFill>
              </a:rPr>
              <a:t>(PDM)</a:t>
            </a: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en-US" sz="2000" dirty="0">
                <a:solidFill>
                  <a:schemeClr val="accent1"/>
                </a:solidFill>
              </a:rPr>
              <a:t>is </a:t>
            </a:r>
            <a:r>
              <a:rPr lang="en-US" sz="2000" dirty="0" smtClean="0">
                <a:solidFill>
                  <a:schemeClr val="accent1"/>
                </a:solidFill>
              </a:rPr>
              <a:t>an activity-on-node diagram</a:t>
            </a:r>
            <a:endParaRPr lang="en-US" sz="2200" dirty="0">
              <a:solidFill>
                <a:schemeClr val="accent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501665" y="2595842"/>
            <a:ext cx="4065279" cy="1798904"/>
            <a:chOff x="707572" y="2921001"/>
            <a:chExt cx="7665357" cy="3429000"/>
          </a:xfrm>
          <a:solidFill>
            <a:schemeClr val="bg1"/>
          </a:solidFill>
        </p:grpSpPr>
        <p:sp>
          <p:nvSpPr>
            <p:cNvPr id="11" name="Rounded Rectangle 10"/>
            <p:cNvSpPr/>
            <p:nvPr/>
          </p:nvSpPr>
          <p:spPr>
            <a:xfrm>
              <a:off x="707572" y="2921001"/>
              <a:ext cx="7665357" cy="3429000"/>
            </a:xfrm>
            <a:prstGeom prst="roundRect">
              <a:avLst/>
            </a:prstGeom>
            <a:grpFill/>
            <a:ln w="57150" cmpd="sng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8700" y="3222171"/>
              <a:ext cx="7086600" cy="2959100"/>
            </a:xfrm>
            <a:prstGeom prst="rect">
              <a:avLst/>
            </a:prstGeom>
            <a:grpFill/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350" y="4629646"/>
            <a:ext cx="4780643" cy="15871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0" y="6216819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[ 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Ref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B. Roy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n-US" sz="1400" i="1" dirty="0">
                <a:solidFill>
                  <a:schemeClr val="accent3">
                    <a:lumMod val="75000"/>
                  </a:schemeClr>
                </a:solidFill>
              </a:rPr>
              <a:t>Contribution de la </a:t>
            </a:r>
            <a:r>
              <a:rPr lang="en-US" sz="1400" i="1" dirty="0" err="1">
                <a:solidFill>
                  <a:schemeClr val="accent3">
                    <a:lumMod val="75000"/>
                  </a:schemeClr>
                </a:solidFill>
              </a:rPr>
              <a:t>theorie</a:t>
            </a:r>
            <a:r>
              <a:rPr lang="en-US" sz="1400" i="1" dirty="0">
                <a:solidFill>
                  <a:schemeClr val="accent3">
                    <a:lumMod val="75000"/>
                  </a:schemeClr>
                </a:solidFill>
              </a:rPr>
              <a:t> des </a:t>
            </a:r>
            <a:r>
              <a:rPr lang="en-US" sz="1400" i="1" dirty="0" err="1">
                <a:solidFill>
                  <a:schemeClr val="accent3">
                    <a:lumMod val="75000"/>
                  </a:schemeClr>
                </a:solidFill>
              </a:rPr>
              <a:t>graphes</a:t>
            </a:r>
            <a:r>
              <a:rPr lang="en-US" sz="1400" i="1" dirty="0">
                <a:solidFill>
                  <a:schemeClr val="accent3">
                    <a:lumMod val="75000"/>
                  </a:schemeClr>
                </a:solidFill>
              </a:rPr>
              <a:t> a </a:t>
            </a:r>
            <a:r>
              <a:rPr lang="en-US" sz="1400" i="1" dirty="0" err="1">
                <a:solidFill>
                  <a:schemeClr val="accent3">
                    <a:lumMod val="75000"/>
                  </a:schemeClr>
                </a:solidFill>
              </a:rPr>
              <a:t>l'etude</a:t>
            </a:r>
            <a:r>
              <a:rPr lang="en-US" sz="1400" i="1" dirty="0">
                <a:solidFill>
                  <a:schemeClr val="accent3">
                    <a:lumMod val="75000"/>
                  </a:schemeClr>
                </a:solidFill>
              </a:rPr>
              <a:t> des problems </a:t>
            </a:r>
            <a:r>
              <a:rPr lang="en-US" sz="1400" i="1" dirty="0" err="1" smtClean="0">
                <a:solidFill>
                  <a:schemeClr val="accent3">
                    <a:lumMod val="75000"/>
                  </a:schemeClr>
                </a:solidFill>
              </a:rPr>
              <a:t>d'ordonnancement</a:t>
            </a:r>
            <a:r>
              <a:rPr lang="en-US" sz="1400" i="1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SEMA (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1960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)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]</a:t>
            </a:r>
            <a:endParaRPr lang="en-US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858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905500" y="2667824"/>
            <a:ext cx="1941286" cy="20047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PDM Method </a:t>
            </a:r>
            <a:r>
              <a:rPr lang="en-US" i="1" dirty="0" smtClean="0"/>
              <a:t>(2/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890484" y="1438277"/>
            <a:ext cx="3579588" cy="12295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rgbClr val="C0504D"/>
                </a:solidFill>
              </a:rPr>
              <a:t>It expand the information of the </a:t>
            </a:r>
            <a:r>
              <a:rPr lang="en-US" sz="2000" dirty="0" smtClean="0">
                <a:solidFill>
                  <a:srgbClr val="C0504D"/>
                </a:solidFill>
              </a:rPr>
              <a:t>Activity-on-arrow Network </a:t>
            </a:r>
            <a:r>
              <a:rPr lang="en-US" sz="2000" dirty="0">
                <a:solidFill>
                  <a:srgbClr val="C0504D"/>
                </a:solidFill>
              </a:rPr>
              <a:t>D</a:t>
            </a:r>
            <a:r>
              <a:rPr lang="en-US" sz="2000" dirty="0" smtClean="0">
                <a:solidFill>
                  <a:srgbClr val="C0504D"/>
                </a:solidFill>
              </a:rPr>
              <a:t>iagram</a:t>
            </a:r>
            <a:r>
              <a:rPr lang="en-US" sz="2000" dirty="0" smtClean="0">
                <a:solidFill>
                  <a:srgbClr val="C0504D"/>
                </a:solidFill>
              </a:rPr>
              <a:t>! </a:t>
            </a:r>
            <a:endParaRPr lang="en-US" sz="2000" dirty="0" smtClean="0"/>
          </a:p>
          <a:p>
            <a:pPr marL="0" indent="0" algn="ctr">
              <a:buNone/>
            </a:pPr>
            <a:endParaRPr lang="en-US" sz="20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37028" y="3724728"/>
            <a:ext cx="4156528" cy="23349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 smtClean="0">
                <a:solidFill>
                  <a:srgbClr val="0000FF"/>
                </a:solidFill>
              </a:rPr>
              <a:t>The most common information shown are:</a:t>
            </a:r>
            <a:endParaRPr lang="en-US" sz="1500" dirty="0">
              <a:solidFill>
                <a:srgbClr val="0000FF"/>
              </a:solidFill>
            </a:endParaRPr>
          </a:p>
          <a:p>
            <a:r>
              <a:rPr lang="en-US" sz="1500" dirty="0">
                <a:solidFill>
                  <a:srgbClr val="0000FF"/>
                </a:solidFill>
              </a:rPr>
              <a:t>The activity </a:t>
            </a:r>
            <a:r>
              <a:rPr lang="en-US" sz="1500" dirty="0" smtClean="0">
                <a:solidFill>
                  <a:srgbClr val="0000FF"/>
                </a:solidFill>
              </a:rPr>
              <a:t>name (ID)</a:t>
            </a:r>
            <a:endParaRPr lang="en-US" sz="1500" dirty="0">
              <a:solidFill>
                <a:srgbClr val="0000FF"/>
              </a:solidFill>
            </a:endParaRPr>
          </a:p>
          <a:p>
            <a:r>
              <a:rPr lang="en-US" sz="1500" dirty="0">
                <a:solidFill>
                  <a:srgbClr val="0000FF"/>
                </a:solidFill>
              </a:rPr>
              <a:t>The normal duration </a:t>
            </a:r>
            <a:r>
              <a:rPr lang="en-US" sz="1500" dirty="0" smtClean="0">
                <a:solidFill>
                  <a:srgbClr val="0000FF"/>
                </a:solidFill>
              </a:rPr>
              <a:t>time (t)</a:t>
            </a:r>
            <a:endParaRPr lang="en-US" sz="1500" dirty="0">
              <a:solidFill>
                <a:srgbClr val="0000FF"/>
              </a:solidFill>
            </a:endParaRPr>
          </a:p>
          <a:p>
            <a:r>
              <a:rPr lang="en-US" sz="1500" dirty="0">
                <a:solidFill>
                  <a:srgbClr val="0000FF"/>
                </a:solidFill>
              </a:rPr>
              <a:t>The </a:t>
            </a:r>
            <a:r>
              <a:rPr lang="en-US" sz="1500" dirty="0" smtClean="0">
                <a:solidFill>
                  <a:srgbClr val="0000FF"/>
                </a:solidFill>
              </a:rPr>
              <a:t>early start time (</a:t>
            </a:r>
            <a:r>
              <a:rPr lang="en-US" sz="1500" dirty="0">
                <a:solidFill>
                  <a:srgbClr val="0000FF"/>
                </a:solidFill>
              </a:rPr>
              <a:t>ES)</a:t>
            </a:r>
          </a:p>
          <a:p>
            <a:r>
              <a:rPr lang="en-US" sz="1500" dirty="0">
                <a:solidFill>
                  <a:srgbClr val="0000FF"/>
                </a:solidFill>
              </a:rPr>
              <a:t>The early finish time (EF)</a:t>
            </a:r>
          </a:p>
          <a:p>
            <a:r>
              <a:rPr lang="en-US" sz="1500" dirty="0">
                <a:solidFill>
                  <a:srgbClr val="0000FF"/>
                </a:solidFill>
              </a:rPr>
              <a:t>The late start time (LS)</a:t>
            </a:r>
          </a:p>
          <a:p>
            <a:r>
              <a:rPr lang="en-US" sz="1500" dirty="0">
                <a:solidFill>
                  <a:srgbClr val="0000FF"/>
                </a:solidFill>
              </a:rPr>
              <a:t>The late finish time (LF)</a:t>
            </a:r>
          </a:p>
          <a:p>
            <a:r>
              <a:rPr lang="en-US" sz="1500" dirty="0">
                <a:solidFill>
                  <a:srgbClr val="0000FF"/>
                </a:solidFill>
              </a:rPr>
              <a:t>The </a:t>
            </a:r>
            <a:r>
              <a:rPr lang="en-US" sz="1500" dirty="0" smtClean="0">
                <a:solidFill>
                  <a:srgbClr val="0000FF"/>
                </a:solidFill>
              </a:rPr>
              <a:t>Free Float (FF) /The Total Float (TF)</a:t>
            </a:r>
            <a:endParaRPr lang="en-US" sz="1500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149001"/>
              </p:ext>
            </p:extLst>
          </p:nvPr>
        </p:nvGraphicFramePr>
        <p:xfrm>
          <a:off x="6123216" y="2949038"/>
          <a:ext cx="1578428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9214"/>
                <a:gridCol w="7892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ID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LF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FF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TF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Right Arrow 16"/>
          <p:cNvSpPr/>
          <p:nvPr/>
        </p:nvSpPr>
        <p:spPr>
          <a:xfrm>
            <a:off x="4989287" y="3405953"/>
            <a:ext cx="898071" cy="48651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7883074" y="3405953"/>
            <a:ext cx="898071" cy="48651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207002" y="2359228"/>
            <a:ext cx="3265713" cy="8329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smtClean="0"/>
              <a:t>For each Project activity</a:t>
            </a:r>
            <a:endParaRPr lang="en-US" sz="1200" dirty="0"/>
          </a:p>
        </p:txBody>
      </p:sp>
      <p:sp>
        <p:nvSpPr>
          <p:cNvPr id="20" name="Oval 19"/>
          <p:cNvSpPr/>
          <p:nvPr/>
        </p:nvSpPr>
        <p:spPr>
          <a:xfrm>
            <a:off x="457200" y="5587999"/>
            <a:ext cx="4236356" cy="471715"/>
          </a:xfrm>
          <a:prstGeom prst="ellipse">
            <a:avLst/>
          </a:prstGeom>
          <a:noFill/>
          <a:ln w="28575" cmpd="sng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4989287" y="4868776"/>
            <a:ext cx="3791858" cy="1571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 smtClean="0">
                <a:solidFill>
                  <a:schemeClr val="accent4"/>
                </a:solidFill>
              </a:rPr>
              <a:t>The Float is </a:t>
            </a:r>
            <a:r>
              <a:rPr lang="en-US" sz="1500" dirty="0">
                <a:solidFill>
                  <a:schemeClr val="accent4"/>
                </a:solidFill>
              </a:rPr>
              <a:t>the amount of time that </a:t>
            </a:r>
            <a:r>
              <a:rPr lang="en-US" sz="1500" dirty="0" smtClean="0">
                <a:solidFill>
                  <a:schemeClr val="accent4"/>
                </a:solidFill>
              </a:rPr>
              <a:t>an activity </a:t>
            </a:r>
            <a:r>
              <a:rPr lang="en-US" sz="1500" dirty="0">
                <a:solidFill>
                  <a:schemeClr val="accent4"/>
                </a:solidFill>
              </a:rPr>
              <a:t>in a </a:t>
            </a:r>
            <a:r>
              <a:rPr lang="en-US" sz="1500" dirty="0" smtClean="0">
                <a:solidFill>
                  <a:schemeClr val="accent4"/>
                </a:solidFill>
              </a:rPr>
              <a:t>Project Network can </a:t>
            </a:r>
            <a:r>
              <a:rPr lang="en-US" sz="1500" dirty="0">
                <a:solidFill>
                  <a:schemeClr val="accent4"/>
                </a:solidFill>
              </a:rPr>
              <a:t>be delayed without causing a delay to:</a:t>
            </a:r>
          </a:p>
          <a:p>
            <a:r>
              <a:rPr lang="en-US" sz="1500" dirty="0">
                <a:solidFill>
                  <a:schemeClr val="accent4"/>
                </a:solidFill>
              </a:rPr>
              <a:t>subsequent tasks </a:t>
            </a:r>
            <a:r>
              <a:rPr lang="en-US" sz="1500" dirty="0" smtClean="0">
                <a:solidFill>
                  <a:schemeClr val="accent4"/>
                </a:solidFill>
              </a:rPr>
              <a:t>(“</a:t>
            </a:r>
            <a:r>
              <a:rPr lang="en-US" sz="1500" i="1" dirty="0" smtClean="0">
                <a:solidFill>
                  <a:schemeClr val="accent4"/>
                </a:solidFill>
              </a:rPr>
              <a:t>Free Float</a:t>
            </a:r>
            <a:r>
              <a:rPr lang="en-US" sz="1500" dirty="0">
                <a:solidFill>
                  <a:schemeClr val="accent4"/>
                </a:solidFill>
              </a:rPr>
              <a:t>")</a:t>
            </a:r>
          </a:p>
          <a:p>
            <a:r>
              <a:rPr lang="en-US" sz="1500" dirty="0">
                <a:solidFill>
                  <a:schemeClr val="accent4"/>
                </a:solidFill>
              </a:rPr>
              <a:t>project completion date </a:t>
            </a:r>
            <a:r>
              <a:rPr lang="en-US" sz="1500" dirty="0" smtClean="0">
                <a:solidFill>
                  <a:schemeClr val="accent4"/>
                </a:solidFill>
              </a:rPr>
              <a:t>(“</a:t>
            </a:r>
            <a:r>
              <a:rPr lang="en-US" sz="1500" i="1" dirty="0" smtClean="0">
                <a:solidFill>
                  <a:schemeClr val="accent4"/>
                </a:solidFill>
              </a:rPr>
              <a:t>Total </a:t>
            </a:r>
            <a:r>
              <a:rPr lang="en-US" sz="1500" i="1" dirty="0">
                <a:solidFill>
                  <a:schemeClr val="accent4"/>
                </a:solidFill>
              </a:rPr>
              <a:t>F</a:t>
            </a:r>
            <a:r>
              <a:rPr lang="en-US" sz="1500" i="1" dirty="0" smtClean="0">
                <a:solidFill>
                  <a:schemeClr val="accent4"/>
                </a:solidFill>
              </a:rPr>
              <a:t>loat</a:t>
            </a:r>
            <a:r>
              <a:rPr lang="en-US" sz="1500" dirty="0">
                <a:solidFill>
                  <a:schemeClr val="accent4"/>
                </a:solidFill>
              </a:rPr>
              <a:t>"</a:t>
            </a:r>
            <a:r>
              <a:rPr lang="en-US" sz="1500" dirty="0" smtClean="0">
                <a:solidFill>
                  <a:schemeClr val="accent4"/>
                </a:solidFill>
              </a:rPr>
              <a:t>) (i.e. the schedule flexibility)</a:t>
            </a:r>
            <a:endParaRPr lang="en-US" sz="15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00" y="1438277"/>
            <a:ext cx="1639396" cy="122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301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7" grpId="0" animBg="1"/>
      <p:bldP spid="18" grpId="0" animBg="1"/>
      <p:bldP spid="19" grpId="1"/>
      <p:bldP spid="20" grpId="0" animBg="1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PDM Method </a:t>
            </a:r>
            <a:r>
              <a:rPr lang="en-US" i="1" dirty="0" smtClean="0"/>
              <a:t>(3/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98286" y="1609555"/>
            <a:ext cx="7674429" cy="5766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Example 3: a </a:t>
            </a:r>
            <a:r>
              <a:rPr lang="en-US" sz="2000" dirty="0" smtClean="0"/>
              <a:t>PDM</a:t>
            </a:r>
            <a:r>
              <a:rPr lang="en-US" sz="2000" dirty="0" smtClean="0"/>
              <a:t> </a:t>
            </a:r>
            <a:r>
              <a:rPr lang="en-US" sz="2000" dirty="0" smtClean="0"/>
              <a:t>calculation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404546"/>
              </p:ext>
            </p:extLst>
          </p:nvPr>
        </p:nvGraphicFramePr>
        <p:xfrm>
          <a:off x="4974318" y="3817097"/>
          <a:ext cx="898070" cy="10432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A1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5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145776"/>
              </p:ext>
            </p:extLst>
          </p:nvPr>
        </p:nvGraphicFramePr>
        <p:xfrm>
          <a:off x="6253393" y="3825159"/>
          <a:ext cx="898070" cy="10432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A3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9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690608"/>
              </p:ext>
            </p:extLst>
          </p:nvPr>
        </p:nvGraphicFramePr>
        <p:xfrm>
          <a:off x="4974318" y="5381915"/>
          <a:ext cx="898070" cy="10432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A2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7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11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682687"/>
              </p:ext>
            </p:extLst>
          </p:nvPr>
        </p:nvGraphicFramePr>
        <p:xfrm>
          <a:off x="6253393" y="5381915"/>
          <a:ext cx="898070" cy="10432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3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11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49811"/>
              </p:ext>
            </p:extLst>
          </p:nvPr>
        </p:nvGraphicFramePr>
        <p:xfrm>
          <a:off x="4020003" y="4860309"/>
          <a:ext cx="449035" cy="5216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552512"/>
              </p:ext>
            </p:extLst>
          </p:nvPr>
        </p:nvGraphicFramePr>
        <p:xfrm>
          <a:off x="7528831" y="4860309"/>
          <a:ext cx="449035" cy="5216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522239"/>
              </p:ext>
            </p:extLst>
          </p:nvPr>
        </p:nvGraphicFramePr>
        <p:xfrm>
          <a:off x="343803" y="2869282"/>
          <a:ext cx="2422983" cy="22369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7661"/>
                <a:gridCol w="807661"/>
                <a:gridCol w="807661"/>
              </a:tblGrid>
              <a:tr h="47528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Activity name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Duration</a:t>
                      </a:r>
                    </a:p>
                    <a:p>
                      <a:pPr algn="ctr"/>
                      <a:r>
                        <a:rPr lang="en-US" sz="1000" dirty="0" smtClean="0"/>
                        <a:t>(day)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Start</a:t>
                      </a:r>
                      <a:r>
                        <a:rPr lang="en-US" sz="1000" baseline="0" dirty="0" smtClean="0"/>
                        <a:t> to </a:t>
                      </a:r>
                      <a:r>
                        <a:rPr lang="en-US" sz="1000" dirty="0" smtClean="0"/>
                        <a:t>Finish relationship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966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A1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966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A2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966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A3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A1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966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A4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A2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70200" y="4860309"/>
            <a:ext cx="1164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C0504D"/>
                </a:solidFill>
              </a:rPr>
              <a:t>Project start node</a:t>
            </a:r>
            <a:endParaRPr lang="en-US" sz="1500" dirty="0">
              <a:solidFill>
                <a:srgbClr val="C0504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77866" y="4853144"/>
            <a:ext cx="10332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accent2"/>
                </a:solidFill>
              </a:rPr>
              <a:t>Project end node</a:t>
            </a:r>
            <a:endParaRPr lang="en-US" sz="1500" dirty="0">
              <a:solidFill>
                <a:schemeClr val="accent2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69038" y="4853144"/>
            <a:ext cx="1638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Earliest date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44581" y="4866380"/>
            <a:ext cx="1638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Earliest date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469038" y="5130143"/>
            <a:ext cx="1638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Latest date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42099" y="5104916"/>
            <a:ext cx="1638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Latest date</a:t>
            </a:r>
            <a:endParaRPr lang="en-US" sz="1200" dirty="0">
              <a:solidFill>
                <a:schemeClr val="accent1"/>
              </a:solidFill>
            </a:endParaRPr>
          </a:p>
        </p:txBody>
      </p:sp>
      <p:cxnSp>
        <p:nvCxnSpPr>
          <p:cNvPr id="12" name="Straight Arrow Connector 11"/>
          <p:cNvCxnSpPr>
            <a:stCxn id="24" idx="0"/>
            <a:endCxn id="7" idx="1"/>
          </p:cNvCxnSpPr>
          <p:nvPr/>
        </p:nvCxnSpPr>
        <p:spPr>
          <a:xfrm flipV="1">
            <a:off x="4244520" y="4338703"/>
            <a:ext cx="729798" cy="5216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7" idx="3"/>
            <a:endCxn id="16" idx="1"/>
          </p:cNvCxnSpPr>
          <p:nvPr/>
        </p:nvCxnSpPr>
        <p:spPr>
          <a:xfrm>
            <a:off x="5872388" y="4338703"/>
            <a:ext cx="381005" cy="80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endCxn id="25" idx="0"/>
          </p:cNvCxnSpPr>
          <p:nvPr/>
        </p:nvCxnSpPr>
        <p:spPr>
          <a:xfrm>
            <a:off x="7163932" y="4346765"/>
            <a:ext cx="589416" cy="5135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23" idx="3"/>
            <a:endCxn id="25" idx="2"/>
          </p:cNvCxnSpPr>
          <p:nvPr/>
        </p:nvCxnSpPr>
        <p:spPr>
          <a:xfrm flipV="1">
            <a:off x="7151463" y="5381915"/>
            <a:ext cx="601885" cy="5216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4" idx="2"/>
            <a:endCxn id="22" idx="1"/>
          </p:cNvCxnSpPr>
          <p:nvPr/>
        </p:nvCxnSpPr>
        <p:spPr>
          <a:xfrm>
            <a:off x="4244520" y="5381915"/>
            <a:ext cx="729798" cy="5216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23" idx="1"/>
          </p:cNvCxnSpPr>
          <p:nvPr/>
        </p:nvCxnSpPr>
        <p:spPr>
          <a:xfrm>
            <a:off x="5872388" y="5903521"/>
            <a:ext cx="38100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349253" y="2546117"/>
            <a:ext cx="24175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C0504D"/>
                </a:solidFill>
              </a:rPr>
              <a:t>Project Data </a:t>
            </a:r>
            <a:endParaRPr lang="en-US" sz="1500" dirty="0">
              <a:solidFill>
                <a:srgbClr val="C0504D"/>
              </a:solidFill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87" y="2330708"/>
            <a:ext cx="1992073" cy="1077147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5627460" y="239219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solidFill>
                  <a:srgbClr val="0000FF"/>
                </a:solidFill>
              </a:rPr>
              <a:t>The early start time (ES)</a:t>
            </a:r>
          </a:p>
          <a:p>
            <a:r>
              <a:rPr lang="en-US" sz="1200" dirty="0">
                <a:solidFill>
                  <a:srgbClr val="0000FF"/>
                </a:solidFill>
              </a:rPr>
              <a:t>The early finish time (EF)</a:t>
            </a:r>
          </a:p>
          <a:p>
            <a:r>
              <a:rPr lang="en-US" sz="1200" dirty="0">
                <a:solidFill>
                  <a:srgbClr val="0000FF"/>
                </a:solidFill>
              </a:rPr>
              <a:t>The late start time (LS)</a:t>
            </a:r>
          </a:p>
          <a:p>
            <a:r>
              <a:rPr lang="en-US" sz="1200" dirty="0">
                <a:solidFill>
                  <a:srgbClr val="0000FF"/>
                </a:solidFill>
              </a:rPr>
              <a:t>The late finish time (LF)</a:t>
            </a:r>
          </a:p>
          <a:p>
            <a:r>
              <a:rPr lang="en-US" sz="1200" dirty="0">
                <a:solidFill>
                  <a:srgbClr val="0000FF"/>
                </a:solidFill>
              </a:rPr>
              <a:t>The Free Float (FF) /The Total Float (TF)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3429000" y="2186214"/>
            <a:ext cx="5324929" cy="1451429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olded Corner 62"/>
          <p:cNvSpPr/>
          <p:nvPr/>
        </p:nvSpPr>
        <p:spPr>
          <a:xfrm>
            <a:off x="4992464" y="4100287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olded Corner 63"/>
          <p:cNvSpPr/>
          <p:nvPr/>
        </p:nvSpPr>
        <p:spPr>
          <a:xfrm>
            <a:off x="5440138" y="4100287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olded Corner 64"/>
          <p:cNvSpPr/>
          <p:nvPr/>
        </p:nvSpPr>
        <p:spPr>
          <a:xfrm>
            <a:off x="6710140" y="4100287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olded Corner 65"/>
          <p:cNvSpPr/>
          <p:nvPr/>
        </p:nvSpPr>
        <p:spPr>
          <a:xfrm>
            <a:off x="6280606" y="4111919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olded Corner 66"/>
          <p:cNvSpPr/>
          <p:nvPr/>
        </p:nvSpPr>
        <p:spPr>
          <a:xfrm>
            <a:off x="4987026" y="4347243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olded Corner 67"/>
          <p:cNvSpPr/>
          <p:nvPr/>
        </p:nvSpPr>
        <p:spPr>
          <a:xfrm>
            <a:off x="5449209" y="4356314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olded Corner 68"/>
          <p:cNvSpPr/>
          <p:nvPr/>
        </p:nvSpPr>
        <p:spPr>
          <a:xfrm>
            <a:off x="5001535" y="4616399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olded Corner 69"/>
          <p:cNvSpPr/>
          <p:nvPr/>
        </p:nvSpPr>
        <p:spPr>
          <a:xfrm>
            <a:off x="5449209" y="4616399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olded Corner 70"/>
          <p:cNvSpPr/>
          <p:nvPr/>
        </p:nvSpPr>
        <p:spPr>
          <a:xfrm>
            <a:off x="6280606" y="4356314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olded Corner 71"/>
          <p:cNvSpPr/>
          <p:nvPr/>
        </p:nvSpPr>
        <p:spPr>
          <a:xfrm>
            <a:off x="6710142" y="4356314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olded Corner 72"/>
          <p:cNvSpPr/>
          <p:nvPr/>
        </p:nvSpPr>
        <p:spPr>
          <a:xfrm>
            <a:off x="6280606" y="4624512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olded Corner 73"/>
          <p:cNvSpPr/>
          <p:nvPr/>
        </p:nvSpPr>
        <p:spPr>
          <a:xfrm>
            <a:off x="6739168" y="4624512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olded Corner 74"/>
          <p:cNvSpPr/>
          <p:nvPr/>
        </p:nvSpPr>
        <p:spPr>
          <a:xfrm>
            <a:off x="5004714" y="5662118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olded Corner 75"/>
          <p:cNvSpPr/>
          <p:nvPr/>
        </p:nvSpPr>
        <p:spPr>
          <a:xfrm>
            <a:off x="5452846" y="5662118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olded Corner 76"/>
          <p:cNvSpPr/>
          <p:nvPr/>
        </p:nvSpPr>
        <p:spPr>
          <a:xfrm>
            <a:off x="4989744" y="5924655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olded Corner 77"/>
          <p:cNvSpPr/>
          <p:nvPr/>
        </p:nvSpPr>
        <p:spPr>
          <a:xfrm>
            <a:off x="5449212" y="5924655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olded Corner 78"/>
          <p:cNvSpPr/>
          <p:nvPr/>
        </p:nvSpPr>
        <p:spPr>
          <a:xfrm>
            <a:off x="5004714" y="6187192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olded Corner 79"/>
          <p:cNvSpPr/>
          <p:nvPr/>
        </p:nvSpPr>
        <p:spPr>
          <a:xfrm>
            <a:off x="5449209" y="6187192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olded Corner 80"/>
          <p:cNvSpPr/>
          <p:nvPr/>
        </p:nvSpPr>
        <p:spPr>
          <a:xfrm>
            <a:off x="6280606" y="5662118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olded Corner 81"/>
          <p:cNvSpPr/>
          <p:nvPr/>
        </p:nvSpPr>
        <p:spPr>
          <a:xfrm>
            <a:off x="6732815" y="5662118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olded Corner 82"/>
          <p:cNvSpPr/>
          <p:nvPr/>
        </p:nvSpPr>
        <p:spPr>
          <a:xfrm>
            <a:off x="6280606" y="5924655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olded Corner 83"/>
          <p:cNvSpPr/>
          <p:nvPr/>
        </p:nvSpPr>
        <p:spPr>
          <a:xfrm>
            <a:off x="6739168" y="5924655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olded Corner 84"/>
          <p:cNvSpPr/>
          <p:nvPr/>
        </p:nvSpPr>
        <p:spPr>
          <a:xfrm>
            <a:off x="6285596" y="6187192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olded Corner 85"/>
          <p:cNvSpPr/>
          <p:nvPr/>
        </p:nvSpPr>
        <p:spPr>
          <a:xfrm>
            <a:off x="6732815" y="6180676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olded Corner 86"/>
          <p:cNvSpPr/>
          <p:nvPr/>
        </p:nvSpPr>
        <p:spPr>
          <a:xfrm>
            <a:off x="7550828" y="4883311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olded Corner 87"/>
          <p:cNvSpPr/>
          <p:nvPr/>
        </p:nvSpPr>
        <p:spPr>
          <a:xfrm>
            <a:off x="7551052" y="5134929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traight Arrow Connector 88"/>
          <p:cNvCxnSpPr/>
          <p:nvPr/>
        </p:nvCxnSpPr>
        <p:spPr>
          <a:xfrm flipV="1">
            <a:off x="4179206" y="4306714"/>
            <a:ext cx="729798" cy="521606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5862410" y="4289581"/>
            <a:ext cx="381005" cy="8062"/>
          </a:xfrm>
          <a:prstGeom prst="straightConnector1">
            <a:avLst/>
          </a:prstGeom>
          <a:ln>
            <a:solidFill>
              <a:srgbClr val="C0504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7173003" y="4289581"/>
            <a:ext cx="589416" cy="513544"/>
          </a:xfrm>
          <a:prstGeom prst="straightConnector1">
            <a:avLst/>
          </a:prstGeom>
          <a:ln>
            <a:solidFill>
              <a:srgbClr val="C0504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1092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Linear </a:t>
            </a:r>
            <a:r>
              <a:rPr lang="en-US" i="1" dirty="0" smtClean="0"/>
              <a:t>Planning </a:t>
            </a:r>
            <a:r>
              <a:rPr lang="en-US" i="1" dirty="0" smtClean="0"/>
              <a:t>(1</a:t>
            </a:r>
            <a:r>
              <a:rPr lang="en-US" i="1" dirty="0" smtClean="0"/>
              <a:t>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98286" y="1609555"/>
            <a:ext cx="7674429" cy="758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accent2"/>
                </a:solidFill>
              </a:rPr>
              <a:t>Many types of projects contain repeated blocks of </a:t>
            </a:r>
            <a:r>
              <a:rPr lang="en-US" sz="2000" dirty="0" smtClean="0">
                <a:solidFill>
                  <a:schemeClr val="accent2"/>
                </a:solidFill>
              </a:rPr>
              <a:t>activities across many work area. </a:t>
            </a:r>
            <a:endParaRPr lang="en-US" sz="2200" dirty="0">
              <a:solidFill>
                <a:schemeClr val="accent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30" y="2411750"/>
            <a:ext cx="3371233" cy="20038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696" y="2411750"/>
            <a:ext cx="3371233" cy="20038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1500" y="3024414"/>
            <a:ext cx="1765300" cy="3136900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6585859" y="2486478"/>
            <a:ext cx="2367641" cy="8329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smtClean="0"/>
              <a:t>“</a:t>
            </a:r>
            <a:r>
              <a:rPr lang="en-US" sz="1200" dirty="0" err="1" smtClean="0"/>
              <a:t>Fetta</a:t>
            </a:r>
            <a:r>
              <a:rPr lang="en-US" sz="1200" dirty="0" smtClean="0"/>
              <a:t> di Polenta”</a:t>
            </a:r>
          </a:p>
          <a:p>
            <a:pPr marL="0" indent="0" algn="ctr">
              <a:buNone/>
            </a:pPr>
            <a:r>
              <a:rPr lang="en-US" sz="1200" dirty="0" err="1" smtClean="0"/>
              <a:t>Antonelli</a:t>
            </a:r>
            <a:r>
              <a:rPr lang="en-US" sz="1200" dirty="0" smtClean="0"/>
              <a:t>, Torino</a:t>
            </a:r>
            <a:endParaRPr lang="en-U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930" y="4432884"/>
            <a:ext cx="3419929" cy="20328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0" y="4432884"/>
            <a:ext cx="3419929" cy="2032825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>
            <a:off x="2913530" y="4303058"/>
            <a:ext cx="206188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429000" y="3933726"/>
            <a:ext cx="82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F81BD"/>
                </a:solidFill>
              </a:rPr>
              <a:t>Time</a:t>
            </a:r>
            <a:endParaRPr lang="en-US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042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Linear </a:t>
            </a:r>
            <a:r>
              <a:rPr lang="en-US" i="1" dirty="0" smtClean="0"/>
              <a:t>Planning </a:t>
            </a:r>
            <a:r>
              <a:rPr lang="en-US" i="1" dirty="0" smtClean="0"/>
              <a:t>(2</a:t>
            </a:r>
            <a:r>
              <a:rPr lang="en-US" i="1" dirty="0" smtClean="0"/>
              <a:t>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98286" y="1609555"/>
            <a:ext cx="7674429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Examples of these kinds of projects include road and high-rise construction. 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2359272"/>
            <a:ext cx="4920342" cy="416532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1583765" y="2644588"/>
            <a:ext cx="7470" cy="24578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16200000">
            <a:off x="857019" y="3570942"/>
            <a:ext cx="82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F81BD"/>
                </a:solidFill>
              </a:rPr>
              <a:t>Time</a:t>
            </a:r>
            <a:endParaRPr lang="en-US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493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15" y="2100659"/>
            <a:ext cx="5309127" cy="39320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Linear planning </a:t>
            </a:r>
            <a:r>
              <a:rPr lang="en-US" i="1" dirty="0" smtClean="0"/>
              <a:t>(3/3)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693" y="3019791"/>
            <a:ext cx="5050307" cy="3569412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71286" y="1524000"/>
            <a:ext cx="7674429" cy="5766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Example </a:t>
            </a:r>
            <a:r>
              <a:rPr lang="en-US" sz="2000" dirty="0" smtClean="0"/>
              <a:t>4: CNGS schedule – CERN site</a:t>
            </a:r>
            <a:endParaRPr lang="en-US" sz="2000" dirty="0" smtClean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855882" y="3145117"/>
            <a:ext cx="327211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058647" y="2775785"/>
            <a:ext cx="82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F81BD"/>
                </a:solidFill>
              </a:rPr>
              <a:t>Time</a:t>
            </a:r>
            <a:endParaRPr lang="en-US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375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Project Schedule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018643" y="4588894"/>
            <a:ext cx="4495800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rgbClr val="0000FF"/>
                </a:solidFill>
              </a:rPr>
              <a:t>T</a:t>
            </a:r>
            <a:r>
              <a:rPr lang="en-US" sz="2000" dirty="0" smtClean="0">
                <a:solidFill>
                  <a:srgbClr val="0000FF"/>
                </a:solidFill>
              </a:rPr>
              <a:t>he Project Schedule is the most recent version project status . </a:t>
            </a:r>
            <a:endParaRPr lang="en-US" sz="2200" dirty="0">
              <a:solidFill>
                <a:srgbClr val="0000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257" y="2579915"/>
            <a:ext cx="2614386" cy="3485848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1761955"/>
            <a:ext cx="8229600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T</a:t>
            </a:r>
            <a:r>
              <a:rPr lang="en-US" sz="2000" dirty="0" smtClean="0"/>
              <a:t>he </a:t>
            </a:r>
            <a:r>
              <a:rPr lang="en-US" sz="2000" dirty="0" smtClean="0">
                <a:solidFill>
                  <a:schemeClr val="accent2"/>
                </a:solidFill>
              </a:rPr>
              <a:t>Project Schedule </a:t>
            </a:r>
            <a:r>
              <a:rPr lang="en-US" sz="2000" dirty="0" smtClean="0"/>
              <a:t>is developed from the Schedule network analysis and used to benchmark the project status. 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8128" y="2963294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645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Baseline schedule 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199" y="2780816"/>
            <a:ext cx="4640943" cy="3480708"/>
          </a:xfrm>
          <a:prstGeom prst="rect">
            <a:avLst/>
          </a:prstGeom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457200" y="1609555"/>
            <a:ext cx="8229599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A Baseline Schedule is a specific version – </a:t>
            </a:r>
            <a:r>
              <a:rPr lang="en-US" sz="2000" dirty="0" smtClean="0">
                <a:solidFill>
                  <a:srgbClr val="C0504D"/>
                </a:solidFill>
              </a:rPr>
              <a:t>accepted and approved </a:t>
            </a:r>
            <a:r>
              <a:rPr lang="en-US" sz="2000" dirty="0" smtClean="0"/>
              <a:t>- of the Project Schedule </a:t>
            </a:r>
          </a:p>
          <a:p>
            <a:pPr marL="0" indent="0" algn="ctr">
              <a:buNone/>
            </a:pPr>
            <a:r>
              <a:rPr lang="en-US" sz="2000" dirty="0" smtClean="0"/>
              <a:t>It is used to benchmark the project status. </a:t>
            </a:r>
            <a:endParaRPr lang="en-US" sz="2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29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Documentation (1/2)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52041" y="2696279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chemeClr val="accent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Initialization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  <a:solidFill>
              <a:srgbClr val="F7964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Plan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Execute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FFFFFF"/>
                    </a:solidFill>
                  </a:rPr>
                  <a:t>Control </a:t>
                </a:r>
                <a:endParaRPr lang="en-US" sz="1700" dirty="0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25" name="Straight Arrow Connector 24"/>
          <p:cNvCxnSpPr/>
          <p:nvPr/>
        </p:nvCxnSpPr>
        <p:spPr>
          <a:xfrm>
            <a:off x="3520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028441" y="2160810"/>
            <a:ext cx="5143500" cy="0"/>
          </a:xfrm>
          <a:prstGeom prst="straightConnector1">
            <a:avLst/>
          </a:prstGeom>
          <a:ln w="57150" cmpd="sng"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/>
          <p:cNvSpPr txBox="1">
            <a:spLocks/>
          </p:cNvSpPr>
          <p:nvPr/>
        </p:nvSpPr>
        <p:spPr>
          <a:xfrm>
            <a:off x="482600" y="1540324"/>
            <a:ext cx="1533141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Front-End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2168141" y="1540324"/>
            <a:ext cx="50038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Project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71973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2"/>
          <p:cNvSpPr txBox="1">
            <a:spLocks/>
          </p:cNvSpPr>
          <p:nvPr/>
        </p:nvSpPr>
        <p:spPr>
          <a:xfrm>
            <a:off x="7171941" y="1558465"/>
            <a:ext cx="16891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Close-out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414898" y="3373092"/>
            <a:ext cx="1108843" cy="1016000"/>
            <a:chOff x="1389498" y="4078853"/>
            <a:chExt cx="1108843" cy="10160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3" name="Content Placeholder 2"/>
            <p:cNvSpPr txBox="1">
              <a:spLocks/>
            </p:cNvSpPr>
            <p:nvPr/>
          </p:nvSpPr>
          <p:spPr>
            <a:xfrm rot="20205887">
              <a:off x="1389498" y="4292729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CDR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240" y="4415751"/>
            <a:ext cx="1134217" cy="1083128"/>
            <a:chOff x="66840" y="5346699"/>
            <a:chExt cx="1134217" cy="108312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44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29819" y="4415751"/>
            <a:ext cx="1184163" cy="1083128"/>
            <a:chOff x="1004419" y="5346699"/>
            <a:chExt cx="1184163" cy="108312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3" y="5346699"/>
              <a:ext cx="1083128" cy="1083128"/>
            </a:xfrm>
            <a:prstGeom prst="rect">
              <a:avLst/>
            </a:prstGeom>
          </p:spPr>
        </p:pic>
        <p:sp>
          <p:nvSpPr>
            <p:cNvPr id="45" name="Content Placeholder 2"/>
            <p:cNvSpPr txBox="1">
              <a:spLocks/>
            </p:cNvSpPr>
            <p:nvPr/>
          </p:nvSpPr>
          <p:spPr>
            <a:xfrm rot="20205887">
              <a:off x="1004419" y="5593343"/>
              <a:ext cx="1184163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Roadmap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30835" y="3355203"/>
            <a:ext cx="1177986" cy="1016000"/>
            <a:chOff x="1320355" y="4078853"/>
            <a:chExt cx="1177986" cy="1016000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9" name="Content Placeholder 2"/>
            <p:cNvSpPr txBox="1">
              <a:spLocks/>
            </p:cNvSpPr>
            <p:nvPr/>
          </p:nvSpPr>
          <p:spPr>
            <a:xfrm rot="20205887">
              <a:off x="1320355" y="4306944"/>
              <a:ext cx="1174958" cy="57965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TDR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+ Plan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141868" y="4415751"/>
            <a:ext cx="1127506" cy="1046842"/>
            <a:chOff x="1909677" y="5346699"/>
            <a:chExt cx="1127506" cy="10468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249399" y="4461105"/>
            <a:ext cx="1127506" cy="1046842"/>
            <a:chOff x="1909677" y="5346699"/>
            <a:chExt cx="1127506" cy="1046842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4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381241" y="4412108"/>
            <a:ext cx="1127506" cy="1046842"/>
            <a:chOff x="1909677" y="5346699"/>
            <a:chExt cx="1127506" cy="1046842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02567" y="4410269"/>
            <a:ext cx="1127506" cy="1046842"/>
            <a:chOff x="1909677" y="5346699"/>
            <a:chExt cx="1127506" cy="1046842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3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4779970" y="4620762"/>
            <a:ext cx="1082939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700" dirty="0" smtClean="0">
                <a:solidFill>
                  <a:srgbClr val="000000"/>
                </a:solidFill>
              </a:rPr>
              <a:t>…..</a:t>
            </a:r>
          </a:p>
          <a:p>
            <a:pPr marL="0" indent="0" algn="ctr">
              <a:buFont typeface="Arial" pitchFamily="34" charset="0"/>
              <a:buNone/>
            </a:pPr>
            <a:endParaRPr lang="en-US" sz="1700" dirty="0">
              <a:solidFill>
                <a:srgbClr val="000000"/>
              </a:solidFill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7696678" y="4410269"/>
            <a:ext cx="1091723" cy="1025002"/>
            <a:chOff x="7671278" y="5379334"/>
            <a:chExt cx="1091723" cy="102500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37999" y="5379334"/>
              <a:ext cx="1025002" cy="1025002"/>
            </a:xfrm>
            <a:prstGeom prst="rect">
              <a:avLst/>
            </a:prstGeom>
          </p:spPr>
        </p:pic>
        <p:sp>
          <p:nvSpPr>
            <p:cNvPr id="66" name="Content Placeholder 2"/>
            <p:cNvSpPr txBox="1">
              <a:spLocks/>
            </p:cNvSpPr>
            <p:nvPr/>
          </p:nvSpPr>
          <p:spPr>
            <a:xfrm rot="20205887">
              <a:off x="7671278" y="5586090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chemeClr val="accent2"/>
                  </a:solidFill>
                </a:rPr>
                <a:t>Lesson Learn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70" name="Oval 69"/>
          <p:cNvSpPr/>
          <p:nvPr/>
        </p:nvSpPr>
        <p:spPr>
          <a:xfrm>
            <a:off x="1843994" y="1407881"/>
            <a:ext cx="2297653" cy="474435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360" y="5671236"/>
            <a:ext cx="538480" cy="708999"/>
          </a:xfrm>
          <a:prstGeom prst="rect">
            <a:avLst/>
          </a:prstGeom>
        </p:spPr>
      </p:pic>
      <p:cxnSp>
        <p:nvCxnSpPr>
          <p:cNvPr id="75" name="Straight Arrow Connector 74"/>
          <p:cNvCxnSpPr/>
          <p:nvPr/>
        </p:nvCxnSpPr>
        <p:spPr>
          <a:xfrm>
            <a:off x="833516" y="6059710"/>
            <a:ext cx="5143500" cy="0"/>
          </a:xfrm>
          <a:prstGeom prst="straightConnector1">
            <a:avLst/>
          </a:prstGeom>
          <a:ln w="57150" cmpd="sng"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7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1289" y="5498879"/>
            <a:ext cx="945539" cy="10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98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Baseline schedule (2/3)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2358572" y="1882044"/>
            <a:ext cx="5533572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How to avoid the common sentence from activity responsible “99% the task is finish”?</a:t>
            </a:r>
            <a:endParaRPr lang="en-US" sz="22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3579529"/>
            <a:ext cx="5023757" cy="2465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rgbClr val="C0504D"/>
                </a:solidFill>
              </a:rPr>
              <a:t>Create a Deliverable </a:t>
            </a:r>
            <a:r>
              <a:rPr lang="en-US" sz="2000" dirty="0">
                <a:solidFill>
                  <a:srgbClr val="C0504D"/>
                </a:solidFill>
              </a:rPr>
              <a:t>O</a:t>
            </a:r>
            <a:r>
              <a:rPr lang="en-US" sz="2000" dirty="0" smtClean="0">
                <a:solidFill>
                  <a:srgbClr val="C0504D"/>
                </a:solidFill>
              </a:rPr>
              <a:t>riented Schedule</a:t>
            </a: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Any Project activity should be oriented to produce deliverable</a:t>
            </a:r>
          </a:p>
          <a:p>
            <a:pPr marL="0" indent="0" algn="ctr">
              <a:buNone/>
            </a:pPr>
            <a:endParaRPr lang="en-US" sz="2000" dirty="0">
              <a:solidFill>
                <a:srgbClr val="C0504D"/>
              </a:solidFill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C0504D"/>
                </a:solidFill>
              </a:rPr>
              <a:t>Deliverable are important to measure progress! </a:t>
            </a:r>
          </a:p>
          <a:p>
            <a:pPr marL="0" indent="0" algn="ctr">
              <a:buNone/>
            </a:pPr>
            <a:endParaRPr lang="en-US" sz="2000" dirty="0">
              <a:solidFill>
                <a:srgbClr val="C0504D"/>
              </a:solidFill>
            </a:endParaRP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49" y="1693033"/>
            <a:ext cx="1476566" cy="14765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999" y="3226090"/>
            <a:ext cx="3057071" cy="305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56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Baseline Schedule (3/3)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4" y="1351288"/>
            <a:ext cx="7946571" cy="52712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429" y="420267"/>
            <a:ext cx="1212589" cy="12125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5438" y="2712357"/>
            <a:ext cx="102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Magnets, Vacuum,</a:t>
            </a:r>
          </a:p>
          <a:p>
            <a:r>
              <a:rPr lang="en-US" sz="1200" dirty="0" smtClean="0"/>
              <a:t>Cryogenics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-5438" y="4501126"/>
            <a:ext cx="957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Assembly Integration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-5438" y="3638788"/>
            <a:ext cx="102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Buildings </a:t>
            </a:r>
          </a:p>
          <a:p>
            <a:r>
              <a:rPr lang="en-US" sz="1200" dirty="0" smtClean="0"/>
              <a:t>&amp; Civil Engineering </a:t>
            </a:r>
            <a:endParaRPr lang="en-US" sz="1200" dirty="0"/>
          </a:p>
        </p:txBody>
      </p:sp>
      <p:sp>
        <p:nvSpPr>
          <p:cNvPr id="13" name="Left Brace 12"/>
          <p:cNvSpPr/>
          <p:nvPr/>
        </p:nvSpPr>
        <p:spPr>
          <a:xfrm>
            <a:off x="838204" y="2512786"/>
            <a:ext cx="368296" cy="1052285"/>
          </a:xfrm>
          <a:prstGeom prst="leftBrace">
            <a:avLst/>
          </a:prstGeom>
          <a:ln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838204" y="3565071"/>
            <a:ext cx="368296" cy="716643"/>
          </a:xfrm>
          <a:prstGeom prst="leftBrace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>
          <a:xfrm>
            <a:off x="874491" y="4281714"/>
            <a:ext cx="368296" cy="798286"/>
          </a:xfrm>
          <a:prstGeom prst="leftBrace">
            <a:avLst/>
          </a:prstGeom>
          <a:ln>
            <a:solidFill>
              <a:srgbClr val="E772E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Brace 16"/>
          <p:cNvSpPr/>
          <p:nvPr/>
        </p:nvSpPr>
        <p:spPr>
          <a:xfrm>
            <a:off x="874491" y="5080000"/>
            <a:ext cx="368296" cy="1360714"/>
          </a:xfrm>
          <a:prstGeom prst="leftBrac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-87089" y="5497169"/>
            <a:ext cx="1338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Commissioning &amp; Operation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41421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Project Management Plan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57200" y="1882044"/>
            <a:ext cx="8229600" cy="494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The Baseline Schedule is included in the </a:t>
            </a:r>
            <a:r>
              <a:rPr lang="en-US" sz="2000" dirty="0" smtClean="0">
                <a:solidFill>
                  <a:srgbClr val="C0504D"/>
                </a:solidFill>
              </a:rPr>
              <a:t>Project Management Plan 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415" y="2623007"/>
            <a:ext cx="4654475" cy="3554636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0" name="Left Arrow 9"/>
          <p:cNvSpPr/>
          <p:nvPr/>
        </p:nvSpPr>
        <p:spPr>
          <a:xfrm>
            <a:off x="5892799" y="3610428"/>
            <a:ext cx="2721429" cy="180521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See Lecture 2</a:t>
            </a:r>
          </a:p>
          <a:p>
            <a:pPr algn="ctr"/>
            <a:r>
              <a:rPr lang="en-US" dirty="0" smtClean="0"/>
              <a:t>(slide 27)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584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End – Lecture </a:t>
            </a:r>
            <a:r>
              <a:rPr lang="en-US" dirty="0"/>
              <a:t>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>
                <a:solidFill>
                  <a:srgbClr val="F79646"/>
                </a:solidFill>
              </a:rPr>
              <a:t>Project </a:t>
            </a:r>
            <a:r>
              <a:rPr lang="en-US" b="1" i="1" dirty="0" smtClean="0">
                <a:solidFill>
                  <a:srgbClr val="F79646"/>
                </a:solidFill>
              </a:rPr>
              <a:t>Planning</a:t>
            </a:r>
            <a:endParaRPr lang="en-US" b="1" i="1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7486"/>
            <a:ext cx="8229600" cy="3349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Summary</a:t>
            </a:r>
          </a:p>
          <a:p>
            <a:pPr marL="0" indent="0">
              <a:buNone/>
            </a:pPr>
            <a:endParaRPr lang="en-US" i="1" dirty="0" smtClean="0"/>
          </a:p>
          <a:p>
            <a:r>
              <a:rPr lang="en-US" i="1" dirty="0" smtClean="0"/>
              <a:t>WBS</a:t>
            </a:r>
          </a:p>
          <a:p>
            <a:r>
              <a:rPr lang="en-US" i="1" dirty="0" smtClean="0"/>
              <a:t>Critical Path </a:t>
            </a:r>
          </a:p>
          <a:p>
            <a:r>
              <a:rPr lang="en-US" i="1" dirty="0" smtClean="0"/>
              <a:t>Baseline </a:t>
            </a:r>
            <a:r>
              <a:rPr lang="en-US" i="1" dirty="0"/>
              <a:t>S</a:t>
            </a:r>
            <a:r>
              <a:rPr lang="en-US" i="1" dirty="0" smtClean="0"/>
              <a:t>chedule</a:t>
            </a:r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00200"/>
            <a:ext cx="2481840" cy="152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56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Basic Project Documentation </a:t>
            </a:r>
            <a:r>
              <a:rPr lang="en-US" i="1" dirty="0" smtClean="0"/>
              <a:t>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045"/>
            <a:ext cx="82296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The NASA </a:t>
            </a:r>
            <a:r>
              <a:rPr lang="en-US" b="1" dirty="0" smtClean="0">
                <a:solidFill>
                  <a:schemeClr val="accent2"/>
                </a:solidFill>
              </a:rPr>
              <a:t>Program</a:t>
            </a:r>
            <a:r>
              <a:rPr lang="en-US" dirty="0" smtClean="0"/>
              <a:t>/Project Life-Cycle</a:t>
            </a:r>
            <a:endParaRPr lang="en-US" b="1" dirty="0" smtClean="0">
              <a:solidFill>
                <a:schemeClr val="accent4"/>
              </a:solidFill>
            </a:endParaRPr>
          </a:p>
          <a:p>
            <a:pPr marL="0" indent="0" algn="just">
              <a:buNone/>
            </a:pPr>
            <a:r>
              <a:rPr lang="en-US" dirty="0" smtClean="0"/>
              <a:t> </a:t>
            </a:r>
          </a:p>
          <a:p>
            <a:pPr marL="0" indent="0" algn="just"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di Formazione INFN inter-struttura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32348" y="2512607"/>
            <a:ext cx="9439296" cy="3702859"/>
            <a:chOff x="132348" y="2004775"/>
            <a:chExt cx="9439296" cy="3702859"/>
          </a:xfrm>
        </p:grpSpPr>
        <p:sp>
          <p:nvSpPr>
            <p:cNvPr id="7" name="Rectangle 6"/>
            <p:cNvSpPr/>
            <p:nvPr/>
          </p:nvSpPr>
          <p:spPr>
            <a:xfrm>
              <a:off x="132348" y="3361302"/>
              <a:ext cx="1308197" cy="420795"/>
            </a:xfrm>
            <a:prstGeom prst="rect">
              <a:avLst/>
            </a:prstGeom>
            <a:solidFill>
              <a:srgbClr val="4F81BD"/>
            </a:solidFill>
            <a:ln>
              <a:solidFill>
                <a:srgbClr val="4F81B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Mission Req. definition</a:t>
              </a:r>
              <a:endParaRPr lang="en-US" sz="12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05240" y="3360687"/>
              <a:ext cx="1308197" cy="420795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Design Development</a:t>
              </a:r>
              <a:endParaRPr lang="en-US" sz="1200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482290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774638" y="2235608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Preliminary Design Review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4638" y="4605791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Requirements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1" name="Straight Connector 20"/>
            <p:cNvCxnSpPr>
              <a:stCxn id="22" idx="2"/>
            </p:cNvCxnSpPr>
            <p:nvPr/>
          </p:nvCxnSpPr>
          <p:spPr>
            <a:xfrm>
              <a:off x="2850017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142365" y="2536085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Critical</a:t>
              </a:r>
            </a:p>
            <a:p>
              <a:pPr algn="ctr"/>
              <a:r>
                <a:rPr lang="en-US" sz="1200" dirty="0" smtClean="0"/>
                <a:t>Design Review </a:t>
              </a:r>
              <a:endParaRPr lang="en-US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05785" y="4219358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Drawing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746263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038611" y="2050942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First Article Configuration Inspections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872967" y="3360687"/>
              <a:ext cx="1644810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Manufacturing</a:t>
              </a:r>
              <a:endParaRPr lang="en-US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038611" y="4605791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Product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4554309" y="2997750"/>
              <a:ext cx="0" cy="784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5577919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601527" y="2997750"/>
              <a:ext cx="0" cy="7837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554310" y="4219358"/>
              <a:ext cx="20472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Verification of </a:t>
              </a:r>
            </a:p>
            <a:p>
              <a:pPr algn="ctr"/>
              <a:r>
                <a:rPr lang="en-US" sz="1200" dirty="0" smtClean="0"/>
                <a:t>manufacturing vs. design specification and assessment of the test results</a:t>
              </a:r>
              <a:endParaRPr lang="en-US" sz="12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78979" y="3361917"/>
              <a:ext cx="2413983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Test and checkout</a:t>
              </a:r>
              <a:endParaRPr 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53728" y="2004775"/>
              <a:ext cx="1848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Costumer Acceptance Review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37313" y="2697273"/>
              <a:ext cx="26812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1                      2         …..         n</a:t>
              </a:r>
            </a:p>
          </p:txBody>
        </p:sp>
        <p:cxnSp>
          <p:nvCxnSpPr>
            <p:cNvPr id="37" name="Straight Connector 36"/>
            <p:cNvCxnSpPr>
              <a:stCxn id="35" idx="2"/>
            </p:cNvCxnSpPr>
            <p:nvPr/>
          </p:nvCxnSpPr>
          <p:spPr>
            <a:xfrm>
              <a:off x="5577919" y="2466440"/>
              <a:ext cx="1023608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35" idx="2"/>
            </p:cNvCxnSpPr>
            <p:nvPr/>
          </p:nvCxnSpPr>
          <p:spPr>
            <a:xfrm flipH="1">
              <a:off x="4517777" y="2466440"/>
              <a:ext cx="1060142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endCxn id="36" idx="0"/>
            </p:cNvCxnSpPr>
            <p:nvPr/>
          </p:nvCxnSpPr>
          <p:spPr>
            <a:xfrm>
              <a:off x="5577919" y="2466440"/>
              <a:ext cx="0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6346099" y="4219358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Delivery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733756" y="2004775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Certification Review </a:t>
              </a:r>
              <a:endParaRPr lang="en-US" sz="12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156341" y="4225422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Launch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cxnSp>
          <p:nvCxnSpPr>
            <p:cNvPr id="53" name="Straight Connector 52"/>
            <p:cNvCxnSpPr>
              <a:endCxn id="58" idx="0"/>
            </p:cNvCxnSpPr>
            <p:nvPr/>
          </p:nvCxnSpPr>
          <p:spPr>
            <a:xfrm flipH="1">
              <a:off x="7427257" y="2651106"/>
              <a:ext cx="14151" cy="24101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7025228" y="3360687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6719605" y="5061303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Certify flight and ground systems for manned flight</a:t>
              </a:r>
              <a:endParaRPr lang="en-US" sz="1200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8988987" y="3352146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8168694" y="2974272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7053751" y="3361917"/>
              <a:ext cx="1894596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Operations</a:t>
              </a:r>
              <a:endParaRPr lang="en-US" sz="12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461042" y="2375514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Flight</a:t>
              </a:r>
            </a:p>
            <a:p>
              <a:pPr algn="ctr"/>
              <a:r>
                <a:rPr lang="en-US" sz="1200" dirty="0" smtClean="0"/>
                <a:t>Readiness</a:t>
              </a:r>
            </a:p>
            <a:p>
              <a:pPr algn="ctr"/>
              <a:r>
                <a:rPr lang="en-US" sz="1200" dirty="0" smtClean="0"/>
                <a:t> Review </a:t>
              </a:r>
              <a:endParaRPr lang="en-US" sz="12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461042" y="4144125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Det. Flight readiness</a:t>
              </a:r>
            </a:p>
            <a:p>
              <a:pPr algn="ctr"/>
              <a:r>
                <a:rPr lang="en-US" sz="1200" dirty="0" smtClean="0"/>
                <a:t>of spacecraft and release for launch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13239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(1/5)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34043" y="1793161"/>
            <a:ext cx="8452757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/>
              <a:t>W</a:t>
            </a:r>
            <a:r>
              <a:rPr lang="en-US" sz="2200" b="1" dirty="0" smtClean="0"/>
              <a:t>ork Breakdown Structure </a:t>
            </a:r>
            <a:r>
              <a:rPr lang="en-US" sz="2200" b="1" dirty="0"/>
              <a:t>(WBS)</a:t>
            </a:r>
            <a:r>
              <a:rPr lang="en-US" sz="2200" dirty="0"/>
              <a:t>, in </a:t>
            </a:r>
            <a:r>
              <a:rPr lang="en-US" sz="2200" dirty="0" smtClean="0"/>
              <a:t>PM is </a:t>
            </a:r>
            <a:r>
              <a:rPr lang="en-US" sz="2200" dirty="0"/>
              <a:t>a </a:t>
            </a:r>
            <a:r>
              <a:rPr lang="en-US" sz="2200" dirty="0">
                <a:solidFill>
                  <a:srgbClr val="C0504D"/>
                </a:solidFill>
              </a:rPr>
              <a:t>deliverable oriented </a:t>
            </a:r>
            <a:r>
              <a:rPr lang="en-US" sz="2200" dirty="0"/>
              <a:t>decomposition of a project into </a:t>
            </a:r>
            <a:r>
              <a:rPr lang="en-US" sz="2200" dirty="0">
                <a:solidFill>
                  <a:schemeClr val="accent2"/>
                </a:solidFill>
              </a:rPr>
              <a:t>smaller </a:t>
            </a:r>
            <a:r>
              <a:rPr lang="en-US" sz="2200" dirty="0" smtClean="0">
                <a:solidFill>
                  <a:schemeClr val="accent2"/>
                </a:solidFill>
              </a:rPr>
              <a:t>components</a:t>
            </a:r>
            <a:r>
              <a:rPr lang="en-US" sz="2200" dirty="0" smtClean="0"/>
              <a:t>.</a:t>
            </a:r>
          </a:p>
          <a:p>
            <a:pPr marL="0" indent="0" algn="ctr">
              <a:buNone/>
            </a:pPr>
            <a:endParaRPr lang="en-US" sz="2200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57200" y="2825491"/>
            <a:ext cx="8229600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/>
              <a:t>W</a:t>
            </a:r>
            <a:r>
              <a:rPr lang="en-US" sz="2200" b="1" dirty="0" smtClean="0"/>
              <a:t>ork Package</a:t>
            </a:r>
            <a:r>
              <a:rPr lang="en-US" sz="2200" dirty="0" smtClean="0"/>
              <a:t> is the </a:t>
            </a:r>
            <a:r>
              <a:rPr lang="en-US" sz="2200" dirty="0" smtClean="0">
                <a:solidFill>
                  <a:srgbClr val="C0504D"/>
                </a:solidFill>
              </a:rPr>
              <a:t>lower level </a:t>
            </a:r>
            <a:r>
              <a:rPr lang="en-US" sz="2200" dirty="0" smtClean="0"/>
              <a:t>in the WBS.</a:t>
            </a:r>
          </a:p>
          <a:p>
            <a:pPr marL="0" indent="0" algn="ctr">
              <a:buNone/>
            </a:pPr>
            <a:endParaRPr lang="en-US" sz="22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57200" y="3494960"/>
            <a:ext cx="8229600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 smtClean="0"/>
              <a:t>Activities/Tacks </a:t>
            </a:r>
            <a:r>
              <a:rPr lang="en-US" sz="2200" dirty="0" smtClean="0"/>
              <a:t>are the </a:t>
            </a:r>
            <a:r>
              <a:rPr lang="en-US" sz="2200" dirty="0" smtClean="0">
                <a:solidFill>
                  <a:srgbClr val="C0504D"/>
                </a:solidFill>
              </a:rPr>
              <a:t>smaller components </a:t>
            </a:r>
            <a:r>
              <a:rPr lang="en-US" sz="2200" dirty="0" smtClean="0"/>
              <a:t>of work package.</a:t>
            </a:r>
          </a:p>
          <a:p>
            <a:pPr marL="0" indent="0" algn="ctr">
              <a:buNone/>
            </a:pPr>
            <a:endParaRPr lang="en-US" sz="2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069" y="4063336"/>
            <a:ext cx="2558143" cy="2370546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44286" y="3311072"/>
            <a:ext cx="2258785" cy="834572"/>
          </a:xfrm>
          <a:prstGeom prst="ellipse">
            <a:avLst/>
          </a:prstGeom>
          <a:noFill/>
          <a:ln w="38100" cmpd="sng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3501" y="4456531"/>
            <a:ext cx="3171371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chemeClr val="accent4"/>
                </a:solidFill>
              </a:rPr>
              <a:t>Activities/Tacks provide a basis for estimating/scheduling/executing/monitoring and controlling the project</a:t>
            </a:r>
          </a:p>
          <a:p>
            <a:pPr marL="0" indent="0" algn="ctr">
              <a:buNone/>
            </a:pPr>
            <a:endParaRPr lang="en-US" sz="18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040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7" grpId="0" animBg="1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(2/5)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34043" y="1793161"/>
            <a:ext cx="8452757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Example 1: Landscape Project</a:t>
            </a:r>
          </a:p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Chart form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4" y="390071"/>
            <a:ext cx="2086428" cy="156482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06615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2.1</a:t>
            </a:r>
          </a:p>
          <a:p>
            <a:pPr algn="ctr"/>
            <a:r>
              <a:rPr lang="en-US" sz="1000" dirty="0" smtClean="0"/>
              <a:t>Acquire lawn material</a:t>
            </a:r>
            <a:endParaRPr lang="en-US" sz="1000" dirty="0"/>
          </a:p>
        </p:txBody>
      </p:sp>
      <p:sp>
        <p:nvSpPr>
          <p:cNvPr id="19" name="Rectangle 18"/>
          <p:cNvSpPr/>
          <p:nvPr/>
        </p:nvSpPr>
        <p:spPr>
          <a:xfrm>
            <a:off x="1729017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2.2</a:t>
            </a:r>
          </a:p>
          <a:p>
            <a:pPr algn="ctr"/>
            <a:r>
              <a:rPr lang="en-US" sz="1000" dirty="0" smtClean="0"/>
              <a:t>Install sprinkler system</a:t>
            </a:r>
            <a:endParaRPr lang="en-US" sz="1000" dirty="0"/>
          </a:p>
        </p:txBody>
      </p:sp>
      <p:sp>
        <p:nvSpPr>
          <p:cNvPr id="20" name="Rectangle 19"/>
          <p:cNvSpPr/>
          <p:nvPr/>
        </p:nvSpPr>
        <p:spPr>
          <a:xfrm>
            <a:off x="3171369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2.3</a:t>
            </a:r>
          </a:p>
          <a:p>
            <a:pPr algn="ctr"/>
            <a:r>
              <a:rPr lang="en-US" sz="1000" dirty="0" smtClean="0"/>
              <a:t>Plant grass</a:t>
            </a:r>
            <a:endParaRPr lang="en-US" sz="1000" dirty="0"/>
          </a:p>
        </p:txBody>
      </p:sp>
      <p:sp>
        <p:nvSpPr>
          <p:cNvPr id="21" name="Rectangle 20"/>
          <p:cNvSpPr/>
          <p:nvPr/>
        </p:nvSpPr>
        <p:spPr>
          <a:xfrm>
            <a:off x="4621893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2.4</a:t>
            </a:r>
          </a:p>
          <a:p>
            <a:pPr algn="ctr"/>
            <a:r>
              <a:rPr lang="en-US" sz="1000" dirty="0" smtClean="0"/>
              <a:t>Plant shrugs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232074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3.1</a:t>
            </a:r>
          </a:p>
          <a:p>
            <a:pPr algn="ctr"/>
            <a:r>
              <a:rPr lang="en-US" sz="1000" dirty="0" smtClean="0"/>
              <a:t>Acquire fence material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674426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3.2</a:t>
            </a:r>
          </a:p>
          <a:p>
            <a:pPr algn="ctr"/>
            <a:r>
              <a:rPr lang="en-US" sz="1000" dirty="0" smtClean="0"/>
              <a:t>Construct fence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7213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2.2.1</a:t>
            </a:r>
          </a:p>
          <a:p>
            <a:pPr algn="ctr"/>
            <a:r>
              <a:rPr lang="en-US" sz="1000" dirty="0" smtClean="0"/>
              <a:t>Identify sprinkler locations </a:t>
            </a:r>
            <a:endParaRPr lang="en-US" sz="1000" dirty="0"/>
          </a:p>
        </p:txBody>
      </p:sp>
      <p:sp>
        <p:nvSpPr>
          <p:cNvPr id="25" name="Rectangle 24"/>
          <p:cNvSpPr/>
          <p:nvPr/>
        </p:nvSpPr>
        <p:spPr>
          <a:xfrm>
            <a:off x="798293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2.2.2</a:t>
            </a:r>
          </a:p>
          <a:p>
            <a:pPr algn="ctr"/>
            <a:r>
              <a:rPr lang="en-US" sz="1000" dirty="0" smtClean="0"/>
              <a:t>Dig trenches</a:t>
            </a:r>
            <a:endParaRPr lang="en-US" sz="1000" dirty="0"/>
          </a:p>
        </p:txBody>
      </p:sp>
      <p:sp>
        <p:nvSpPr>
          <p:cNvPr id="26" name="Rectangle 25"/>
          <p:cNvSpPr/>
          <p:nvPr/>
        </p:nvSpPr>
        <p:spPr>
          <a:xfrm>
            <a:off x="1565739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2.2.3</a:t>
            </a:r>
          </a:p>
          <a:p>
            <a:pPr algn="ctr"/>
            <a:r>
              <a:rPr lang="en-US" sz="1000" dirty="0" smtClean="0"/>
              <a:t>Install pipe and hardware</a:t>
            </a:r>
            <a:endParaRPr lang="en-US" sz="1000" dirty="0"/>
          </a:p>
        </p:txBody>
      </p:sp>
      <p:sp>
        <p:nvSpPr>
          <p:cNvPr id="27" name="Rectangle 26"/>
          <p:cNvSpPr/>
          <p:nvPr/>
        </p:nvSpPr>
        <p:spPr>
          <a:xfrm>
            <a:off x="2325918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2.2.4</a:t>
            </a:r>
          </a:p>
          <a:p>
            <a:pPr algn="ctr"/>
            <a:r>
              <a:rPr lang="en-US" sz="1000" dirty="0" smtClean="0"/>
              <a:t>Cover sprinkler system</a:t>
            </a:r>
            <a:endParaRPr lang="en-US" sz="1000" dirty="0"/>
          </a:p>
        </p:txBody>
      </p:sp>
      <p:sp>
        <p:nvSpPr>
          <p:cNvPr id="28" name="Rectangle 27"/>
          <p:cNvSpPr/>
          <p:nvPr/>
        </p:nvSpPr>
        <p:spPr>
          <a:xfrm>
            <a:off x="3171369" y="55009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2.3.1</a:t>
            </a:r>
          </a:p>
          <a:p>
            <a:pPr algn="ctr"/>
            <a:r>
              <a:rPr lang="en-US" sz="1000" dirty="0" smtClean="0"/>
              <a:t>Remove debris</a:t>
            </a:r>
            <a:endParaRPr lang="en-US" sz="1000" dirty="0"/>
          </a:p>
        </p:txBody>
      </p:sp>
      <p:sp>
        <p:nvSpPr>
          <p:cNvPr id="29" name="Rectangle 28"/>
          <p:cNvSpPr/>
          <p:nvPr/>
        </p:nvSpPr>
        <p:spPr>
          <a:xfrm>
            <a:off x="3955143" y="55009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2.3.2</a:t>
            </a:r>
          </a:p>
          <a:p>
            <a:pPr algn="ctr"/>
            <a:r>
              <a:rPr lang="en-US" sz="1000" dirty="0" smtClean="0"/>
              <a:t>Prepare soil</a:t>
            </a:r>
            <a:endParaRPr lang="en-US" sz="1000" dirty="0"/>
          </a:p>
        </p:txBody>
      </p:sp>
      <p:sp>
        <p:nvSpPr>
          <p:cNvPr id="30" name="Rectangle 29"/>
          <p:cNvSpPr/>
          <p:nvPr/>
        </p:nvSpPr>
        <p:spPr>
          <a:xfrm>
            <a:off x="4742544" y="55009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2.3.3</a:t>
            </a:r>
          </a:p>
          <a:p>
            <a:pPr algn="ctr"/>
            <a:r>
              <a:rPr lang="en-US" sz="1000" dirty="0" smtClean="0"/>
              <a:t>Plant lawn seed</a:t>
            </a:r>
            <a:endParaRPr lang="en-US" sz="1000" dirty="0"/>
          </a:p>
        </p:txBody>
      </p:sp>
      <p:sp>
        <p:nvSpPr>
          <p:cNvPr id="31" name="Rectangle 30"/>
          <p:cNvSpPr/>
          <p:nvPr/>
        </p:nvSpPr>
        <p:spPr>
          <a:xfrm>
            <a:off x="8362046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3.2.4</a:t>
            </a:r>
          </a:p>
          <a:p>
            <a:pPr algn="ctr"/>
            <a:r>
              <a:rPr lang="en-US" sz="1000" dirty="0" smtClean="0"/>
              <a:t>Paint/stain fence</a:t>
            </a:r>
            <a:endParaRPr lang="en-US" sz="1000" dirty="0"/>
          </a:p>
        </p:txBody>
      </p:sp>
      <p:sp>
        <p:nvSpPr>
          <p:cNvPr id="32" name="Rectangle 31"/>
          <p:cNvSpPr/>
          <p:nvPr/>
        </p:nvSpPr>
        <p:spPr>
          <a:xfrm>
            <a:off x="7574645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3.2.3</a:t>
            </a:r>
          </a:p>
          <a:p>
            <a:pPr algn="ctr"/>
            <a:r>
              <a:rPr lang="en-US" sz="1000" dirty="0" smtClean="0"/>
              <a:t>Install fencing and gates</a:t>
            </a:r>
            <a:endParaRPr lang="en-US" sz="1000" dirty="0"/>
          </a:p>
        </p:txBody>
      </p:sp>
      <p:sp>
        <p:nvSpPr>
          <p:cNvPr id="33" name="Rectangle 32"/>
          <p:cNvSpPr/>
          <p:nvPr/>
        </p:nvSpPr>
        <p:spPr>
          <a:xfrm>
            <a:off x="6787247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3.2.2</a:t>
            </a:r>
          </a:p>
          <a:p>
            <a:pPr algn="ctr"/>
            <a:r>
              <a:rPr lang="en-US" sz="1000" dirty="0" smtClean="0"/>
              <a:t>Install posts</a:t>
            </a:r>
            <a:endParaRPr lang="en-US" sz="1000" dirty="0"/>
          </a:p>
        </p:txBody>
      </p:sp>
      <p:sp>
        <p:nvSpPr>
          <p:cNvPr id="34" name="Rectangle 33"/>
          <p:cNvSpPr/>
          <p:nvPr/>
        </p:nvSpPr>
        <p:spPr>
          <a:xfrm>
            <a:off x="5996222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3.2.2</a:t>
            </a:r>
          </a:p>
          <a:p>
            <a:pPr algn="ctr"/>
            <a:r>
              <a:rPr lang="en-US" sz="1000" dirty="0" smtClean="0"/>
              <a:t>Mark fence line and posts</a:t>
            </a:r>
            <a:endParaRPr lang="en-US" sz="1000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115786" y="3383642"/>
            <a:ext cx="6504214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621893" y="322191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110594" y="337431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955143" y="2730501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500" dirty="0" smtClean="0"/>
              <a:t>Landscape Project</a:t>
            </a:r>
            <a:endParaRPr lang="en-US" sz="1500" dirty="0"/>
          </a:p>
        </p:txBody>
      </p:sp>
      <p:sp>
        <p:nvSpPr>
          <p:cNvPr id="16" name="Rectangle 15"/>
          <p:cNvSpPr/>
          <p:nvPr/>
        </p:nvSpPr>
        <p:spPr>
          <a:xfrm>
            <a:off x="2450193" y="3477985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/>
              <a:t>2</a:t>
            </a:r>
            <a:r>
              <a:rPr lang="en-US" sz="1000" dirty="0" smtClean="0"/>
              <a:t>.0</a:t>
            </a:r>
          </a:p>
          <a:p>
            <a:pPr algn="ctr"/>
            <a:r>
              <a:rPr lang="en-US" sz="1000" dirty="0" smtClean="0"/>
              <a:t>Put in lawn</a:t>
            </a:r>
            <a:endParaRPr lang="en-US" sz="1000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1115786" y="3364981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49943" y="3477985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1.0</a:t>
            </a:r>
          </a:p>
          <a:p>
            <a:pPr algn="ctr"/>
            <a:r>
              <a:rPr lang="en-US" sz="1000" dirty="0" smtClean="0"/>
              <a:t>Design Home Landscape</a:t>
            </a:r>
            <a:endParaRPr lang="en-US" sz="1000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7617280" y="3364981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953250" y="3477985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3.0</a:t>
            </a:r>
          </a:p>
          <a:p>
            <a:pPr algn="ctr"/>
            <a:r>
              <a:rPr lang="en-US" sz="1000" dirty="0" smtClean="0"/>
              <a:t>Build fence</a:t>
            </a:r>
            <a:endParaRPr lang="en-US" sz="1000" dirty="0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932543" y="4334328"/>
            <a:ext cx="4356100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887027" y="4334328"/>
            <a:ext cx="145687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288643" y="4334329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835400" y="434858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401209" y="434858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932543" y="434858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905169" y="434858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8334833" y="434858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3110594" y="3985985"/>
            <a:ext cx="0" cy="3483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620000" y="4000240"/>
            <a:ext cx="0" cy="3483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386444" y="5348515"/>
            <a:ext cx="2298699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3542392" y="5346698"/>
            <a:ext cx="1555751" cy="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361792" y="5344882"/>
            <a:ext cx="2325008" cy="36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096329" y="53518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4332515" y="53518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4484915" y="55042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3542392" y="53391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2687863" y="53518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1924048" y="5342551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1194705" y="53391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7172777" y="534799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361792" y="5329851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8680448" y="53391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951107" y="53518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1949448" y="59487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399140" y="53518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2420258" y="5018314"/>
            <a:ext cx="0" cy="3335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3849915" y="5014948"/>
            <a:ext cx="0" cy="3335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8334833" y="5005614"/>
            <a:ext cx="0" cy="3335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6352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16" grpId="0" animBg="1"/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(3/5)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34043" y="1793161"/>
            <a:ext cx="8452757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Example 1: Landscape Project</a:t>
            </a:r>
          </a:p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WBS in </a:t>
            </a:r>
            <a:r>
              <a:rPr lang="en-US" sz="2200" dirty="0">
                <a:solidFill>
                  <a:srgbClr val="C0504D"/>
                </a:solidFill>
              </a:rPr>
              <a:t>o</a:t>
            </a:r>
            <a:r>
              <a:rPr lang="en-US" sz="2200" dirty="0" smtClean="0">
                <a:solidFill>
                  <a:srgbClr val="C0504D"/>
                </a:solidFill>
              </a:rPr>
              <a:t>utline form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4" y="390071"/>
            <a:ext cx="2086428" cy="15648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9929" y="2572421"/>
            <a:ext cx="6449786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Home Landscape project</a:t>
            </a:r>
          </a:p>
          <a:p>
            <a:r>
              <a:rPr lang="en-US" sz="1200" dirty="0" smtClean="0"/>
              <a:t>1.0 Design home landscape</a:t>
            </a:r>
          </a:p>
          <a:p>
            <a:r>
              <a:rPr lang="en-US" sz="1200" dirty="0" smtClean="0"/>
              <a:t>2.0 Put in lawn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2.1 Acquire lawn material</a:t>
            </a:r>
          </a:p>
          <a:p>
            <a:r>
              <a:rPr lang="en-US" sz="1200" dirty="0" smtClean="0"/>
              <a:t>	2.2 Install sprinkler system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2.2.1 Identify sprinkler locations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2.2.2 Dig trencher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2.2.3 Install pipe and hardware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2.2.4 Cover sprinkler system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2.3 Plant grass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2.3.1 Remove debris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2.3.2 Prepare soil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2.3.3 Plant lawn seed</a:t>
            </a:r>
          </a:p>
          <a:p>
            <a:r>
              <a:rPr lang="en-US" sz="1200" dirty="0" smtClean="0"/>
              <a:t>	2.4 Plant shrubs</a:t>
            </a:r>
          </a:p>
          <a:p>
            <a:r>
              <a:rPr lang="en-US" sz="1200" dirty="0" smtClean="0"/>
              <a:t>3.0 Build fence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3.1 Acquire fence material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3.2 Construct the fence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3.2.1 Mark fence line and posts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3.3.2 Install posts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3.3.3 Install fencing and gates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3.3.4 Paint/stain fence</a:t>
            </a:r>
          </a:p>
          <a:p>
            <a:endParaRPr lang="en-US" sz="1200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029857" y="2911928"/>
            <a:ext cx="3067960" cy="1"/>
          </a:xfrm>
          <a:prstGeom prst="straightConnector1">
            <a:avLst/>
          </a:prstGeom>
          <a:ln>
            <a:solidFill>
              <a:schemeClr val="accent2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3808187" y="3272971"/>
            <a:ext cx="1915887" cy="0"/>
          </a:xfrm>
          <a:prstGeom prst="straightConnector1">
            <a:avLst/>
          </a:prstGeom>
          <a:ln>
            <a:solidFill>
              <a:schemeClr val="accent2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5216071" y="3951514"/>
            <a:ext cx="508003" cy="0"/>
          </a:xfrm>
          <a:prstGeom prst="straightConnector1">
            <a:avLst/>
          </a:prstGeom>
          <a:ln>
            <a:solidFill>
              <a:schemeClr val="accent2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ight Brace 34"/>
          <p:cNvSpPr/>
          <p:nvPr/>
        </p:nvSpPr>
        <p:spPr>
          <a:xfrm>
            <a:off x="4907643" y="3528786"/>
            <a:ext cx="223159" cy="843643"/>
          </a:xfrm>
          <a:prstGeom prst="rightBrac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504D"/>
              </a:solidFill>
            </a:endParaRPr>
          </a:p>
        </p:txBody>
      </p:sp>
      <p:cxnSp>
        <p:nvCxnSpPr>
          <p:cNvPr id="86" name="Straight Arrow Connector 85"/>
          <p:cNvCxnSpPr/>
          <p:nvPr/>
        </p:nvCxnSpPr>
        <p:spPr>
          <a:xfrm flipV="1">
            <a:off x="5729521" y="2911929"/>
            <a:ext cx="0" cy="1039585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6097817" y="2611665"/>
            <a:ext cx="1469572" cy="6077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504D"/>
                </a:solidFill>
              </a:rPr>
              <a:t>Work packages</a:t>
            </a:r>
            <a:endParaRPr lang="en-US" dirty="0">
              <a:solidFill>
                <a:srgbClr val="C0504D"/>
              </a:solidFill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2137228" y="5277757"/>
            <a:ext cx="3960589" cy="0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3026239" y="4372429"/>
            <a:ext cx="1505851" cy="0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3552373" y="5656943"/>
            <a:ext cx="2177148" cy="0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V="1">
            <a:off x="5736781" y="4617358"/>
            <a:ext cx="0" cy="1039585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4532090" y="4630058"/>
            <a:ext cx="1206503" cy="1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flipV="1">
            <a:off x="4532090" y="4372429"/>
            <a:ext cx="0" cy="25763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Rectangle 95"/>
          <p:cNvSpPr/>
          <p:nvPr/>
        </p:nvSpPr>
        <p:spPr>
          <a:xfrm>
            <a:off x="6074228" y="4973864"/>
            <a:ext cx="1469572" cy="60778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Summary tasks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716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7" grpId="0" animBg="1"/>
      <p:bldP spid="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(4/5)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Corso</a:t>
            </a:r>
            <a:r>
              <a:rPr lang="en-US" dirty="0" smtClean="0"/>
              <a:t> di </a:t>
            </a:r>
            <a:r>
              <a:rPr lang="en-US" dirty="0" err="1" smtClean="0"/>
              <a:t>Formazione</a:t>
            </a:r>
            <a:r>
              <a:rPr lang="en-US" dirty="0" smtClean="0"/>
              <a:t> INFN inter-</a:t>
            </a:r>
            <a:r>
              <a:rPr lang="en-US" dirty="0" err="1" smtClean="0"/>
              <a:t>struttura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34043" y="1793161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Building a good </a:t>
            </a:r>
            <a:r>
              <a:rPr lang="en-US" sz="2200" b="1" dirty="0" smtClean="0">
                <a:solidFill>
                  <a:schemeClr val="accent2"/>
                </a:solidFill>
              </a:rPr>
              <a:t>WBS</a:t>
            </a:r>
            <a:r>
              <a:rPr lang="en-US" sz="2200" dirty="0" smtClean="0">
                <a:solidFill>
                  <a:schemeClr val="accent2"/>
                </a:solidFill>
              </a:rPr>
              <a:t> </a:t>
            </a:r>
            <a:r>
              <a:rPr lang="en-US" sz="2200" dirty="0" smtClean="0"/>
              <a:t>makes it easy for everyone on the project to understand his/her role and it makes managing the project much easier, too. </a:t>
            </a: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15" y="2975428"/>
            <a:ext cx="2993571" cy="2993571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163786" y="3182257"/>
            <a:ext cx="4312556" cy="299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4"/>
                </a:solidFill>
              </a:rPr>
              <a:t>In this framework, Work Package size should follow: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US" sz="2200" dirty="0" smtClean="0">
                <a:solidFill>
                  <a:schemeClr val="accent4"/>
                </a:solidFill>
              </a:rPr>
              <a:t>8/80 hour rules  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US" sz="2200" dirty="0" smtClean="0">
                <a:solidFill>
                  <a:schemeClr val="accent4"/>
                </a:solidFill>
              </a:rPr>
              <a:t>The reporting period rule time length between two status meetings/reporting points</a:t>
            </a:r>
            <a:endParaRPr lang="en-US" sz="22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11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11096</TotalTime>
  <Words>2171</Words>
  <Application>Microsoft Macintosh PowerPoint</Application>
  <PresentationFormat>On-screen Show (4:3)</PresentationFormat>
  <Paragraphs>559</Paragraphs>
  <Slides>43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Clarity</vt:lpstr>
      <vt:lpstr>Fondamenti di Project Management  E PIANIFICAZIONE OPERAZIONALE  PER la Gestione DI PROGETTI DI RICERCA</vt:lpstr>
      <vt:lpstr>Lecture 4 Project Planning</vt:lpstr>
      <vt:lpstr>Basic project life-cycle</vt:lpstr>
      <vt:lpstr>Basic Project Documentation (1/2)</vt:lpstr>
      <vt:lpstr>Basic Project Documentation (2/2)</vt:lpstr>
      <vt:lpstr>WBS (1/5)</vt:lpstr>
      <vt:lpstr>WBS (2/5)</vt:lpstr>
      <vt:lpstr>WBS (3/5)</vt:lpstr>
      <vt:lpstr>WBS (4/5)</vt:lpstr>
      <vt:lpstr>WBS (5/5)</vt:lpstr>
      <vt:lpstr>WBS Rules</vt:lpstr>
      <vt:lpstr>Define activities (1/3)</vt:lpstr>
      <vt:lpstr>Define activities (2/3)</vt:lpstr>
      <vt:lpstr>Define activities (3/3)</vt:lpstr>
      <vt:lpstr>WBS Rules</vt:lpstr>
      <vt:lpstr>Sequence activities (1/3)</vt:lpstr>
      <vt:lpstr>Sequence activities (2/3)</vt:lpstr>
      <vt:lpstr>Sequence activities (3/3)</vt:lpstr>
      <vt:lpstr>WBS Rules</vt:lpstr>
      <vt:lpstr>Estimating activity duration</vt:lpstr>
      <vt:lpstr>WBS Rules</vt:lpstr>
      <vt:lpstr>Estimate Activity Resource Requirements</vt:lpstr>
      <vt:lpstr>WBS Rules</vt:lpstr>
      <vt:lpstr>Develop schedule </vt:lpstr>
      <vt:lpstr>Milestone Schedule</vt:lpstr>
      <vt:lpstr>The 3 method of analysis</vt:lpstr>
      <vt:lpstr>Activity-on-arrow vs. Activity-on-node</vt:lpstr>
      <vt:lpstr>Critical Path Method (1/4)</vt:lpstr>
      <vt:lpstr>Critical Path Method (2/4)</vt:lpstr>
      <vt:lpstr>Critical Path Method (3/4)</vt:lpstr>
      <vt:lpstr>Critical Path Method (4/4)</vt:lpstr>
      <vt:lpstr>PDM Method (1/3)</vt:lpstr>
      <vt:lpstr>PDM Method (2/3)</vt:lpstr>
      <vt:lpstr>PDM Method (3/3)</vt:lpstr>
      <vt:lpstr>Linear Planning (1/3)</vt:lpstr>
      <vt:lpstr>Linear Planning (2/3)</vt:lpstr>
      <vt:lpstr>Linear planning (3/3)</vt:lpstr>
      <vt:lpstr>Project Schedule</vt:lpstr>
      <vt:lpstr>Baseline schedule (1/3)</vt:lpstr>
      <vt:lpstr>Baseline schedule (2/3)</vt:lpstr>
      <vt:lpstr>Baseline Schedule (3/3)</vt:lpstr>
      <vt:lpstr>Project Management Plan</vt:lpstr>
      <vt:lpstr>End – Lecture 4 Project Planning</vt:lpstr>
    </vt:vector>
  </TitlesOfParts>
  <Company>CERN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Fondamenti di Project Management  E PIANIFICAZIONE OPERAZIONALE  PER la Gestione DI PROGETTI DI RICERCA</dc:title>
  <dc:creator>Luisella Lari</dc:creator>
  <cp:lastModifiedBy>Luisella Lari</cp:lastModifiedBy>
  <cp:revision>408</cp:revision>
  <cp:lastPrinted>2013-06-05T02:16:55Z</cp:lastPrinted>
  <dcterms:created xsi:type="dcterms:W3CDTF">2013-03-24T19:55:28Z</dcterms:created>
  <dcterms:modified xsi:type="dcterms:W3CDTF">2013-06-05T03:52:02Z</dcterms:modified>
</cp:coreProperties>
</file>