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5" r:id="rId5"/>
    <p:sldId id="287" r:id="rId6"/>
    <p:sldId id="265" r:id="rId7"/>
    <p:sldId id="289" r:id="rId8"/>
    <p:sldId id="271" r:id="rId9"/>
    <p:sldId id="272" r:id="rId10"/>
    <p:sldId id="273" r:id="rId11"/>
    <p:sldId id="274" r:id="rId12"/>
    <p:sldId id="290" r:id="rId13"/>
    <p:sldId id="264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0" d="100"/>
          <a:sy n="80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45F9-9053-4D20-83BB-41803571A2A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3F0C-1B11-4C2F-8685-2918088F4C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0B-5D23-4514-8F81-C4437447FC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0B-5D23-4514-8F81-C4437447FC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2DA5-39F3-4359-B8BA-A4C8D3E2EBEA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CB6F-2F88-4B95-84CD-400E232F4F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emf"/><Relationship Id="rId4" Type="http://schemas.openxmlformats.org/officeDocument/2006/relationships/image" Target="../media/image28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82091"/>
            <a:ext cx="7772400" cy="20851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Exploring the alpha cluster structure of nuclei using the thick target inverse kinematics technique for multiple alpha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decays.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Marina </a:t>
            </a:r>
            <a:r>
              <a:rPr lang="en-US" dirty="0" err="1" smtClean="0">
                <a:solidFill>
                  <a:srgbClr val="FF0000"/>
                </a:solidFill>
              </a:rPr>
              <a:t>Barbui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June, 23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,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3765" r="3406"/>
          <a:stretch/>
        </p:blipFill>
        <p:spPr bwMode="auto">
          <a:xfrm>
            <a:off x="6123709" y="4073236"/>
            <a:ext cx="2867892" cy="27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52400"/>
            <a:ext cx="83820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495800" cy="6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Dalitz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Plot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(2- at 11.8 MeV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not </a:t>
            </a:r>
            <a:r>
              <a:rPr lang="en-US" sz="3600" dirty="0" smtClean="0"/>
              <a:t>decaying </a:t>
            </a:r>
            <a:r>
              <a:rPr lang="en-US" sz="3600" dirty="0" smtClean="0">
                <a:solidFill>
                  <a:srgbClr val="FF0000"/>
                </a:solidFill>
              </a:rPr>
              <a:t>through </a:t>
            </a:r>
            <a:r>
              <a:rPr lang="en-US" sz="3600" baseline="30000" dirty="0">
                <a:solidFill>
                  <a:srgbClr val="FF0000"/>
                </a:solidFill>
              </a:rPr>
              <a:t>8</a:t>
            </a:r>
            <a:r>
              <a:rPr lang="en-US" sz="3600" dirty="0">
                <a:solidFill>
                  <a:srgbClr val="FF0000"/>
                </a:solidFill>
              </a:rPr>
              <a:t>Be</a:t>
            </a:r>
            <a:r>
              <a:rPr lang="en-US" sz="3600" baseline="-25000" dirty="0">
                <a:solidFill>
                  <a:srgbClr val="FF0000"/>
                </a:solidFill>
              </a:rPr>
              <a:t>gs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/>
          <a:stretch/>
        </p:blipFill>
        <p:spPr bwMode="auto">
          <a:xfrm>
            <a:off x="457200" y="1546077"/>
            <a:ext cx="2819399" cy="27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10721" r="6944" b="5836"/>
          <a:stretch/>
        </p:blipFill>
        <p:spPr bwMode="auto">
          <a:xfrm>
            <a:off x="4229100" y="1587077"/>
            <a:ext cx="3848100" cy="26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/>
          <a:stretch/>
        </p:blipFill>
        <p:spPr bwMode="auto">
          <a:xfrm>
            <a:off x="152400" y="990600"/>
            <a:ext cx="3506754" cy="53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1536" r="9770" b="4447"/>
          <a:stretch/>
        </p:blipFill>
        <p:spPr bwMode="auto">
          <a:xfrm>
            <a:off x="4305300" y="4267200"/>
            <a:ext cx="3619500" cy="25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51474"/>
            <a:ext cx="2085975" cy="21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14925"/>
            <a:ext cx="533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508" y="1371600"/>
            <a:ext cx="339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Fynbo</a:t>
            </a:r>
            <a:r>
              <a:rPr lang="en-US" dirty="0"/>
              <a:t>,</a:t>
            </a:r>
            <a:r>
              <a:rPr lang="en-US" dirty="0" smtClean="0"/>
              <a:t> calculation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629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4507468"/>
            <a:ext cx="339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.S. </a:t>
            </a:r>
            <a:r>
              <a:rPr lang="en-US" dirty="0" err="1" smtClean="0"/>
              <a:t>Kirsebom</a:t>
            </a:r>
            <a:r>
              <a:rPr lang="en-US" dirty="0" smtClean="0"/>
              <a:t>,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Dalitz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Plot (1+ at 12.7 MeV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</a:t>
            </a:r>
            <a:r>
              <a:rPr lang="en-US" sz="3600" dirty="0"/>
              <a:t>decaying </a:t>
            </a:r>
            <a:r>
              <a:rPr lang="en-US" sz="3600" dirty="0">
                <a:solidFill>
                  <a:srgbClr val="FF0000"/>
                </a:solidFill>
              </a:rPr>
              <a:t>through </a:t>
            </a:r>
            <a:r>
              <a:rPr lang="en-US" sz="3600" baseline="30000" dirty="0" smtClean="0">
                <a:solidFill>
                  <a:srgbClr val="FF0000"/>
                </a:solidFill>
              </a:rPr>
              <a:t>8</a:t>
            </a:r>
            <a:r>
              <a:rPr lang="en-US" sz="3600" dirty="0" smtClean="0">
                <a:solidFill>
                  <a:srgbClr val="FF0000"/>
                </a:solidFill>
              </a:rPr>
              <a:t>Be</a:t>
            </a:r>
            <a:r>
              <a:rPr lang="en-US" sz="3600" baseline="-25000" dirty="0" smtClean="0">
                <a:solidFill>
                  <a:srgbClr val="FF0000"/>
                </a:solidFill>
              </a:rPr>
              <a:t>gs</a:t>
            </a:r>
            <a:r>
              <a:rPr lang="en-US" sz="3600" baseline="-25000" dirty="0" smtClean="0"/>
              <a:t/>
            </a:r>
            <a:br>
              <a:rPr lang="en-US" sz="3600" baseline="-250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0878" r="6562" b="3813"/>
          <a:stretch/>
        </p:blipFill>
        <p:spPr bwMode="auto">
          <a:xfrm>
            <a:off x="4583366" y="1873123"/>
            <a:ext cx="3631644" cy="24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r="44030"/>
          <a:stretch/>
        </p:blipFill>
        <p:spPr bwMode="auto">
          <a:xfrm>
            <a:off x="361517" y="1943100"/>
            <a:ext cx="2991283" cy="244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09700"/>
            <a:ext cx="3552825" cy="4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0825" r="10482" b="4961"/>
          <a:stretch/>
        </p:blipFill>
        <p:spPr bwMode="auto">
          <a:xfrm>
            <a:off x="4684787" y="4304350"/>
            <a:ext cx="3468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65132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3257"/>
            <a:ext cx="533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3629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802368"/>
            <a:ext cx="339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Fynbo</a:t>
            </a:r>
            <a:r>
              <a:rPr lang="en-US" dirty="0"/>
              <a:t>,</a:t>
            </a:r>
            <a:r>
              <a:rPr lang="en-US" dirty="0" smtClean="0"/>
              <a:t> calculation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708" y="4495800"/>
            <a:ext cx="339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.S. </a:t>
            </a:r>
            <a:r>
              <a:rPr lang="en-US" dirty="0" err="1" smtClean="0"/>
              <a:t>Kirsebom</a:t>
            </a:r>
            <a:r>
              <a:rPr lang="en-US" dirty="0" smtClean="0"/>
              <a:t>,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Mg excitation energy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3128" r="15214"/>
          <a:stretch/>
        </p:blipFill>
        <p:spPr bwMode="auto">
          <a:xfrm>
            <a:off x="1143000" y="1600199"/>
            <a:ext cx="6324600" cy="47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sing the suggested technique </a:t>
            </a:r>
            <a:r>
              <a:rPr lang="en-US" dirty="0" smtClean="0">
                <a:solidFill>
                  <a:srgbClr val="FF0000"/>
                </a:solidFill>
              </a:rPr>
              <a:t>it is possible to study excited states of 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decaying into 3 alpha particles including the Hoyle state.</a:t>
            </a:r>
          </a:p>
          <a:p>
            <a:r>
              <a:rPr lang="en-US" dirty="0" smtClean="0"/>
              <a:t>This study </a:t>
            </a:r>
            <a:r>
              <a:rPr lang="en-US" dirty="0" smtClean="0">
                <a:solidFill>
                  <a:srgbClr val="FF0000"/>
                </a:solidFill>
              </a:rPr>
              <a:t>can be extended to </a:t>
            </a:r>
            <a:r>
              <a:rPr lang="en-US" baseline="30000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, but we need higher statistics.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Better system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aseline="30000" smtClean="0">
                <a:solidFill>
                  <a:srgbClr val="FF0000"/>
                </a:solidFill>
              </a:rPr>
              <a:t>32</a:t>
            </a:r>
            <a:r>
              <a:rPr lang="en-US" smtClean="0">
                <a:solidFill>
                  <a:srgbClr val="FF0000"/>
                </a:solidFill>
              </a:rPr>
              <a:t>S </a:t>
            </a:r>
            <a:r>
              <a:rPr lang="en-US" dirty="0" smtClean="0"/>
              <a:t>produced with </a:t>
            </a:r>
            <a:r>
              <a:rPr lang="en-US" baseline="30000" dirty="0"/>
              <a:t>28</a:t>
            </a:r>
            <a:r>
              <a:rPr lang="en-US" dirty="0"/>
              <a:t>Si beam </a:t>
            </a:r>
            <a:r>
              <a:rPr lang="en-US" dirty="0" smtClean="0"/>
              <a:t>@ 15AMeV on </a:t>
            </a:r>
            <a:r>
              <a:rPr lang="en-US" baseline="30000" dirty="0" smtClean="0"/>
              <a:t>4</a:t>
            </a:r>
            <a:r>
              <a:rPr lang="en-US" dirty="0" smtClean="0"/>
              <a:t>He, looking for the decay into two </a:t>
            </a:r>
            <a:r>
              <a:rPr lang="en-US" baseline="30000" dirty="0" smtClean="0"/>
              <a:t>16</a:t>
            </a:r>
            <a:r>
              <a:rPr lang="en-US" dirty="0" smtClean="0"/>
              <a:t>O.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events</a:t>
            </a:r>
            <a:r>
              <a:rPr lang="en-US" dirty="0"/>
              <a:t> </a:t>
            </a:r>
            <a:r>
              <a:rPr lang="en-US" dirty="0" smtClean="0"/>
              <a:t>-&gt; possible identification of </a:t>
            </a:r>
            <a:r>
              <a:rPr lang="en-US" baseline="30000" dirty="0" smtClean="0"/>
              <a:t>16</a:t>
            </a:r>
            <a:r>
              <a:rPr lang="en-US" dirty="0" smtClean="0"/>
              <a:t>O state analogous to the Hoyle state (candidate 0+ state at Ex 15.1 MeV).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experiment </a:t>
            </a:r>
            <a:r>
              <a:rPr lang="en-US" dirty="0" smtClean="0"/>
              <a:t>scheduled: August 2015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3765" r="3406"/>
          <a:stretch/>
        </p:blipFill>
        <p:spPr bwMode="auto">
          <a:xfrm>
            <a:off x="7212106" y="5105400"/>
            <a:ext cx="18556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M. </a:t>
            </a:r>
            <a:r>
              <a:rPr lang="en-US" dirty="0" err="1" smtClean="0"/>
              <a:t>Barbui</a:t>
            </a:r>
            <a:r>
              <a:rPr lang="en-US" dirty="0" smtClean="0"/>
              <a:t>, </a:t>
            </a:r>
            <a:r>
              <a:rPr lang="en-US" dirty="0"/>
              <a:t>K. </a:t>
            </a:r>
            <a:r>
              <a:rPr lang="en-US" dirty="0" smtClean="0"/>
              <a:t>Hagel, </a:t>
            </a:r>
            <a:r>
              <a:rPr lang="en-US" dirty="0"/>
              <a:t>J. </a:t>
            </a:r>
            <a:r>
              <a:rPr lang="en-US" dirty="0" smtClean="0"/>
              <a:t>Gauthier, </a:t>
            </a:r>
            <a:r>
              <a:rPr lang="en-US" dirty="0"/>
              <a:t>S. </a:t>
            </a:r>
            <a:r>
              <a:rPr lang="en-US" dirty="0" err="1" smtClean="0"/>
              <a:t>Wuenschel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V.Z</a:t>
            </a:r>
            <a:r>
              <a:rPr lang="en-US" dirty="0"/>
              <a:t>. </a:t>
            </a:r>
            <a:r>
              <a:rPr lang="en-US" dirty="0" smtClean="0"/>
              <a:t>Goldberg, </a:t>
            </a:r>
            <a:r>
              <a:rPr lang="en-US" dirty="0"/>
              <a:t>H. </a:t>
            </a:r>
            <a:r>
              <a:rPr lang="en-US" dirty="0" smtClean="0"/>
              <a:t>Zheng, </a:t>
            </a:r>
            <a:r>
              <a:rPr lang="en-US" dirty="0"/>
              <a:t>G. </a:t>
            </a:r>
            <a:r>
              <a:rPr lang="en-US" dirty="0" smtClean="0"/>
              <a:t>Giuliani, </a:t>
            </a:r>
            <a:r>
              <a:rPr lang="en-US" dirty="0"/>
              <a:t>G. </a:t>
            </a:r>
            <a:r>
              <a:rPr lang="en-US" dirty="0" err="1" smtClean="0"/>
              <a:t>Rapisarda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E-J. </a:t>
            </a:r>
            <a:r>
              <a:rPr lang="en-US" dirty="0" smtClean="0"/>
              <a:t>Kim, </a:t>
            </a:r>
            <a:r>
              <a:rPr lang="en-US" dirty="0"/>
              <a:t>X. </a:t>
            </a:r>
            <a:r>
              <a:rPr lang="en-US" dirty="0" smtClean="0"/>
              <a:t>Liu </a:t>
            </a:r>
            <a:r>
              <a:rPr lang="en-US" dirty="0"/>
              <a:t>and J.B. </a:t>
            </a:r>
            <a:r>
              <a:rPr lang="en-US" dirty="0" err="1" smtClean="0"/>
              <a:t>Natowitz</a:t>
            </a:r>
            <a:r>
              <a:rPr lang="en-US" dirty="0" smtClean="0"/>
              <a:t> (Cyclotron </a:t>
            </a:r>
            <a:r>
              <a:rPr lang="en-US" dirty="0"/>
              <a:t>Institute,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Texas A&amp;M University</a:t>
            </a:r>
            <a:r>
              <a:rPr lang="en-US" dirty="0"/>
              <a:t>, College Station, TX, USA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dirty="0"/>
              <a:t>. T. </a:t>
            </a:r>
            <a:r>
              <a:rPr lang="en-US" dirty="0" err="1" smtClean="0"/>
              <a:t>deSouza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err="1" smtClean="0"/>
              <a:t>Hudan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Indiana University</a:t>
            </a:r>
            <a:r>
              <a:rPr lang="en-US" dirty="0"/>
              <a:t>, Bloomington, IN, USA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smtClean="0"/>
              <a:t>Fang (</a:t>
            </a:r>
            <a:r>
              <a:rPr lang="en-US" dirty="0"/>
              <a:t>Shanghai Institute of Applied Physics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SINAP</a:t>
            </a:r>
            <a:r>
              <a:rPr lang="en-US" dirty="0"/>
              <a:t>), Chinese Academy of Sciences, Shanghai, China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3765" r="3406"/>
          <a:stretch/>
        </p:blipFill>
        <p:spPr bwMode="auto">
          <a:xfrm>
            <a:off x="7212106" y="5029200"/>
            <a:ext cx="18556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Alpha clustering in nuclei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2" descr="Iked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81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4800600" cy="609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325581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Ikeda diagram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(K. Ikeda, N.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Takigawa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and H.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Horiuchi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Prog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Theor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Phys. Suppl. Extra Number, 464, 1968.)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theoretical works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have brought to the picture of alpha cluster nuclei described as 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diluted gas of alphas in the lowest S state</a:t>
            </a:r>
            <a:r>
              <a:rPr lang="en-US" b="1" dirty="0" smtClean="0"/>
              <a:t>.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PRL 87, 192501; PRC 75, 037303)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Possible existence of </a:t>
            </a:r>
            <a:r>
              <a:rPr lang="en-US" b="1" dirty="0" smtClean="0">
                <a:solidFill>
                  <a:srgbClr val="FF0000"/>
                </a:solidFill>
              </a:rPr>
              <a:t>alpha condensates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nuclear matter.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Experimentally </a:t>
            </a:r>
            <a:r>
              <a:rPr lang="en-US" b="1" dirty="0" smtClean="0">
                <a:solidFill>
                  <a:srgbClr val="FF0000"/>
                </a:solidFill>
              </a:rPr>
              <a:t>not yet identified in </a:t>
            </a:r>
            <a:r>
              <a:rPr lang="en-US" b="1" baseline="30000" dirty="0" smtClean="0">
                <a:solidFill>
                  <a:srgbClr val="FF0000"/>
                </a:solidFill>
              </a:rPr>
              <a:t>16</a:t>
            </a:r>
            <a:r>
              <a:rPr lang="en-US" b="1" dirty="0" smtClean="0">
                <a:solidFill>
                  <a:srgbClr val="FF0000"/>
                </a:solidFill>
              </a:rPr>
              <a:t>O or heavier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200" y="57822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Look for states analogous to the 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 Hoyle state using the thick target inverse kinematics technique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83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Estimated limit N = 10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 self-conjugate nuclei(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Yamada PRC 69, 024309)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Thick target inverse kinematics technique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85750" indent="-285750"/>
            <a:r>
              <a:rPr lang="en-US" dirty="0"/>
              <a:t>A</a:t>
            </a:r>
            <a:r>
              <a:rPr lang="en-US" dirty="0" smtClean="0"/>
              <a:t>llows covering a </a:t>
            </a:r>
            <a:r>
              <a:rPr lang="en-US" dirty="0" smtClean="0">
                <a:solidFill>
                  <a:srgbClr val="FF0000"/>
                </a:solidFill>
              </a:rPr>
              <a:t>large range</a:t>
            </a:r>
            <a:r>
              <a:rPr lang="en-US" dirty="0" smtClean="0"/>
              <a:t> of incident </a:t>
            </a:r>
            <a:r>
              <a:rPr lang="en-US" dirty="0" smtClean="0">
                <a:solidFill>
                  <a:srgbClr val="FF0000"/>
                </a:solidFill>
              </a:rPr>
              <a:t>energies</a:t>
            </a:r>
            <a:r>
              <a:rPr lang="en-US" dirty="0" smtClean="0"/>
              <a:t> in the same experiment. </a:t>
            </a:r>
          </a:p>
          <a:p>
            <a:pPr marL="285750" indent="-285750"/>
            <a:r>
              <a:rPr lang="en-US" dirty="0"/>
              <a:t>I</a:t>
            </a:r>
            <a:r>
              <a:rPr lang="en-US" dirty="0" smtClean="0"/>
              <a:t>n the inverse kinematics, the reaction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focused at forward angles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Allows measuring reaction </a:t>
            </a:r>
            <a:r>
              <a:rPr lang="en-US" dirty="0" smtClean="0">
                <a:solidFill>
                  <a:srgbClr val="FF0000"/>
                </a:solidFill>
              </a:rPr>
              <a:t>products emitted at 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This Method has been used several times to study resonant elastic scattering or transfer reactions and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used </a:t>
            </a:r>
            <a:r>
              <a:rPr lang="en-US" dirty="0" smtClean="0">
                <a:solidFill>
                  <a:srgbClr val="FF0000"/>
                </a:solidFill>
              </a:rPr>
              <a:t>here </a:t>
            </a:r>
            <a:r>
              <a:rPr lang="en-US" dirty="0">
                <a:solidFill>
                  <a:srgbClr val="FF0000"/>
                </a:solidFill>
              </a:rPr>
              <a:t>for the first time to detect multiple </a:t>
            </a:r>
            <a:r>
              <a:rPr lang="en-US" dirty="0" smtClean="0">
                <a:solidFill>
                  <a:srgbClr val="FF0000"/>
                </a:solidFill>
              </a:rPr>
              <a:t>alpha emission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Limit:  </a:t>
            </a:r>
            <a:r>
              <a:rPr lang="en-US" dirty="0" smtClean="0"/>
              <a:t>The position of the interaction point inside the gas has to be reconstructed with some assumptions</a:t>
            </a:r>
          </a:p>
          <a:p>
            <a:pPr marL="285750" indent="-28575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477001" y="3388215"/>
            <a:ext cx="2743199" cy="3012585"/>
            <a:chOff x="6477001" y="3388215"/>
            <a:chExt cx="2743199" cy="3012585"/>
          </a:xfrm>
        </p:grpSpPr>
        <p:grpSp>
          <p:nvGrpSpPr>
            <p:cNvPr id="20" name="Group 19"/>
            <p:cNvGrpSpPr/>
            <p:nvPr/>
          </p:nvGrpSpPr>
          <p:grpSpPr>
            <a:xfrm>
              <a:off x="6629400" y="3388215"/>
              <a:ext cx="2514600" cy="2973116"/>
              <a:chOff x="6629400" y="3388215"/>
              <a:chExt cx="2514600" cy="297311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3388215"/>
                <a:ext cx="2514600" cy="2973116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962900" y="4201180"/>
                <a:ext cx="1104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aseline="30000" dirty="0" smtClean="0">
                    <a:solidFill>
                      <a:srgbClr val="FF0000"/>
                    </a:solidFill>
                  </a:rPr>
                  <a:t>228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Th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source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153400" y="6139190"/>
              <a:ext cx="106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Energy(</a:t>
              </a:r>
              <a:r>
                <a:rPr lang="en-US" sz="1100" b="1" dirty="0" err="1" smtClean="0"/>
                <a:t>a.u</a:t>
              </a:r>
              <a:r>
                <a:rPr lang="en-US" sz="1100" b="1" dirty="0" smtClean="0"/>
                <a:t>.)</a:t>
              </a:r>
              <a:endParaRPr lang="en-US" sz="11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 rot="-5400000">
              <a:off x="6262487" y="3791076"/>
              <a:ext cx="6906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Counts</a:t>
              </a:r>
              <a:endParaRPr lang="en-US" sz="11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3190" y="3375636"/>
            <a:ext cx="3614410" cy="3025164"/>
            <a:chOff x="3853190" y="3375636"/>
            <a:chExt cx="3614410" cy="3025164"/>
          </a:xfrm>
        </p:grpSpPr>
        <p:grpSp>
          <p:nvGrpSpPr>
            <p:cNvPr id="16" name="Group 15"/>
            <p:cNvGrpSpPr/>
            <p:nvPr/>
          </p:nvGrpSpPr>
          <p:grpSpPr>
            <a:xfrm>
              <a:off x="4038600" y="3375636"/>
              <a:ext cx="2514600" cy="2973115"/>
              <a:chOff x="4038600" y="3375636"/>
              <a:chExt cx="2514600" cy="297311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3375636"/>
                <a:ext cx="2514600" cy="2973115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5334000" y="4267200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aseline="30000" dirty="0" smtClean="0">
                    <a:solidFill>
                      <a:srgbClr val="FF0000"/>
                    </a:solidFill>
                  </a:rPr>
                  <a:t>228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Th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source self coincidence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715000" y="6139190"/>
              <a:ext cx="175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Time(ns)</a:t>
              </a:r>
              <a:endParaRPr lang="en-US" sz="11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 rot="-5400000">
              <a:off x="3638676" y="3791076"/>
              <a:ext cx="6906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Counts</a:t>
              </a:r>
              <a:endParaRPr lang="en-US" sz="11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39469"/>
            <a:ext cx="5628410" cy="80146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Experimental setup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3268"/>
            <a:ext cx="3394472" cy="45259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3288268"/>
            <a:ext cx="9144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5879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0525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detector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62200" y="4636532"/>
            <a:ext cx="533400" cy="46886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801469"/>
            <a:ext cx="535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 </a:t>
            </a:r>
            <a:r>
              <a:rPr lang="en-US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E-E telescopes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55 um (16x16 strips) -1mm (3-quadrant, 1-16x16 strips)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6324600"/>
            <a:ext cx="228600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64124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Havar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window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76400" y="6477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0" y="17131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- 64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 front strips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53000" y="203629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1560731"/>
            <a:ext cx="990600" cy="92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62600" y="1551801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gain pre amp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6553200" y="2013466"/>
            <a:ext cx="533400" cy="10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86600" y="1560731"/>
            <a:ext cx="1143000" cy="92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86600" y="157239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STRUCK digitizers</a:t>
            </a:r>
          </a:p>
          <a:p>
            <a:r>
              <a:rPr lang="en-US" dirty="0" smtClean="0"/>
              <a:t>SIS3316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77741" y="2470258"/>
            <a:ext cx="1714500" cy="88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</p:cNvCxnSpPr>
          <p:nvPr/>
        </p:nvCxnSpPr>
        <p:spPr>
          <a:xfrm>
            <a:off x="7658100" y="2486799"/>
            <a:ext cx="685800" cy="90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38600" y="2743200"/>
            <a:ext cx="1447800" cy="92333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Trigger and</a:t>
            </a:r>
          </a:p>
          <a:p>
            <a:r>
              <a:rPr lang="en-US" b="1" dirty="0" smtClean="0"/>
              <a:t>Good timing information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0" y="3392269"/>
            <a:ext cx="1447800" cy="646331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 Energy resolution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6336268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The other 108 channels go to shapers and ADCs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82882" y="1161366"/>
            <a:ext cx="20747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78182" y="1161366"/>
            <a:ext cx="15794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77391" y="1161366"/>
            <a:ext cx="980209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73582" y="1161366"/>
            <a:ext cx="284018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199" y="228600"/>
            <a:ext cx="373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Pressurized chamber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He </a:t>
            </a:r>
            <a:r>
              <a:rPr lang="en-US" sz="2400" dirty="0" smtClean="0">
                <a:solidFill>
                  <a:srgbClr val="FF0000"/>
                </a:solidFill>
              </a:rPr>
              <a:t>gas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pressure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sufficient to stop the beam before the detectors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3400" y="1161366"/>
            <a:ext cx="304800" cy="70416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8839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xperiment with the new setup on December 2014</a:t>
            </a:r>
          </a:p>
          <a:p>
            <a:pPr marL="0" indent="0">
              <a:buNone/>
            </a:pPr>
            <a:r>
              <a:rPr lang="en-US" sz="2800" baseline="300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>
                <a:solidFill>
                  <a:srgbClr val="FF0000"/>
                </a:solidFill>
              </a:rPr>
              <a:t>Ne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@ 13AMeV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on </a:t>
            </a:r>
            <a:r>
              <a:rPr lang="en-US" sz="2800" baseline="30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He (5 </a:t>
            </a:r>
            <a:r>
              <a:rPr lang="en-US" sz="2800" dirty="0" err="1" smtClean="0">
                <a:solidFill>
                  <a:srgbClr val="FF0000"/>
                </a:solidFill>
              </a:rPr>
              <a:t>Atm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ata analysis still in progress, low statistics.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"/>
            <a:ext cx="8839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2 experiments at Cyclotron Institute</a:t>
            </a:r>
          </a:p>
          <a:p>
            <a:pPr algn="ctr"/>
            <a:endParaRPr lang="en-US" sz="2000" dirty="0" smtClean="0"/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1) </a:t>
            </a:r>
            <a:r>
              <a:rPr lang="en-US" sz="2800" dirty="0" smtClean="0">
                <a:solidFill>
                  <a:srgbClr val="FF0000"/>
                </a:solidFill>
              </a:rPr>
              <a:t>Test </a:t>
            </a:r>
            <a:r>
              <a:rPr lang="en-US" sz="2800" dirty="0">
                <a:solidFill>
                  <a:srgbClr val="FF0000"/>
                </a:solidFill>
              </a:rPr>
              <a:t>run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 simplified setup</a:t>
            </a:r>
          </a:p>
          <a:p>
            <a:r>
              <a:rPr lang="en-US" sz="2800" dirty="0" smtClean="0"/>
              <a:t> </a:t>
            </a:r>
            <a:r>
              <a:rPr lang="en-US" sz="2800" baseline="300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>
                <a:solidFill>
                  <a:srgbClr val="FF0000"/>
                </a:solidFill>
              </a:rPr>
              <a:t>Ne </a:t>
            </a:r>
            <a:r>
              <a:rPr lang="en-US" sz="2800" dirty="0">
                <a:solidFill>
                  <a:srgbClr val="FF0000"/>
                </a:solidFill>
              </a:rPr>
              <a:t>@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 err="1">
                <a:solidFill>
                  <a:srgbClr val="FF0000"/>
                </a:solidFill>
              </a:rPr>
              <a:t>AMeV</a:t>
            </a:r>
            <a:r>
              <a:rPr lang="en-US" sz="2800" dirty="0">
                <a:solidFill>
                  <a:srgbClr val="FF0000"/>
                </a:solidFill>
              </a:rPr>
              <a:t> on 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(3.5 </a:t>
            </a:r>
            <a:r>
              <a:rPr lang="en-US" sz="2800" dirty="0" err="1" smtClean="0">
                <a:solidFill>
                  <a:srgbClr val="FF0000"/>
                </a:solidFill>
              </a:rPr>
              <a:t>Atm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endParaRPr lang="en-US" sz="2800" dirty="0"/>
          </a:p>
          <a:p>
            <a:endParaRPr lang="en-US" dirty="0"/>
          </a:p>
        </p:txBody>
      </p:sp>
      <p:pic>
        <p:nvPicPr>
          <p:cNvPr id="6" name="Picture 2" descr="setu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79901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200400" y="3328987"/>
            <a:ext cx="403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562600" y="685800"/>
            <a:ext cx="2932527" cy="1428929"/>
            <a:chOff x="4687473" y="1143000"/>
            <a:chExt cx="2932527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4687473" y="1436132"/>
              <a:ext cx="2072886" cy="1135797"/>
              <a:chOff x="5090885" y="4884003"/>
              <a:chExt cx="2072886" cy="11357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090885" y="5193268"/>
                <a:ext cx="1538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24</a:t>
                </a:r>
                <a:r>
                  <a:rPr lang="en-US" dirty="0" smtClean="0"/>
                  <a:t>Mg*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12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12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454588" y="1593502"/>
              <a:ext cx="768749" cy="299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92788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2788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6588" y="17526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solidFill>
                  <a:srgbClr val="FF0000"/>
                </a:solidFill>
              </a:rPr>
              <a:t>20</a:t>
            </a:r>
            <a:r>
              <a:rPr lang="en-US" sz="2200" dirty="0" smtClean="0">
                <a:solidFill>
                  <a:srgbClr val="FF0000"/>
                </a:solidFill>
              </a:rPr>
              <a:t>Ne</a:t>
            </a:r>
            <a:r>
              <a:rPr lang="en-US" sz="2200" dirty="0" smtClean="0"/>
              <a:t> @ 11 </a:t>
            </a:r>
            <a:r>
              <a:rPr lang="en-US" sz="2200" dirty="0" err="1" smtClean="0"/>
              <a:t>AMeV</a:t>
            </a:r>
            <a:r>
              <a:rPr lang="en-US" sz="2200" dirty="0" smtClean="0"/>
              <a:t> or 13 </a:t>
            </a:r>
            <a:r>
              <a:rPr lang="en-US" sz="2200" dirty="0" err="1" smtClean="0"/>
              <a:t>AMeV</a:t>
            </a:r>
            <a:r>
              <a:rPr lang="en-US" sz="2200" dirty="0" smtClean="0"/>
              <a:t> +</a:t>
            </a:r>
            <a:r>
              <a:rPr lang="en-US" sz="2200" baseline="30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He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3 alphas </a:t>
            </a:r>
            <a:r>
              <a:rPr lang="en-US" sz="2200" dirty="0" smtClean="0"/>
              <a:t>in the same event are correlated in time </a:t>
            </a:r>
            <a:r>
              <a:rPr lang="en-US" sz="2200" dirty="0" smtClean="0">
                <a:latin typeface="Symbol" panose="05050102010706020507" pitchFamily="18" charset="2"/>
              </a:rPr>
              <a:t>D</a:t>
            </a:r>
            <a:r>
              <a:rPr lang="en-US" sz="2200" dirty="0" smtClean="0"/>
              <a:t>T&lt;15 ns and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v_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1,2,3</a:t>
            </a:r>
            <a:r>
              <a:rPr lang="en-US" sz="2200" dirty="0" smtClean="0">
                <a:solidFill>
                  <a:srgbClr val="FF0000"/>
                </a:solidFill>
              </a:rPr>
              <a:t>_lab  -&gt; </a:t>
            </a:r>
            <a:r>
              <a:rPr lang="en-US" sz="2200" dirty="0" err="1" smtClean="0">
                <a:solidFill>
                  <a:srgbClr val="FF0000"/>
                </a:solidFill>
              </a:rPr>
              <a:t>Ek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baseline="30000" dirty="0" smtClean="0">
                <a:solidFill>
                  <a:srgbClr val="FF0000"/>
                </a:solidFill>
              </a:rPr>
              <a:t>12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E*(</a:t>
            </a:r>
            <a:r>
              <a:rPr lang="en-US" sz="2200" baseline="30000" dirty="0" smtClean="0">
                <a:solidFill>
                  <a:srgbClr val="FF0000"/>
                </a:solidFill>
              </a:rPr>
              <a:t>12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 = 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+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(7.26MeV) 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Since the 3 alphas have similar and quite large energy in the laboratory and travel  similar flightpaths the energy loss correction almost cancels out when we calculate </a:t>
            </a:r>
            <a:r>
              <a:rPr lang="en-US" sz="2200" baseline="30000" dirty="0" smtClean="0"/>
              <a:t>12</a:t>
            </a:r>
            <a:r>
              <a:rPr lang="en-US" sz="2200" dirty="0" smtClean="0"/>
              <a:t>C excitation energy.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40565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/>
              <a:t>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200" dirty="0"/>
              <a:t>The resonant scattering produces </a:t>
            </a:r>
            <a:r>
              <a:rPr lang="en-US" sz="2200" baseline="30000" dirty="0"/>
              <a:t>24</a:t>
            </a:r>
            <a:r>
              <a:rPr lang="en-US" sz="2200" dirty="0"/>
              <a:t>Mg *</a:t>
            </a:r>
          </a:p>
          <a:p>
            <a:pPr marL="342900" indent="-342900">
              <a:buAutoNum type="arabicParenR"/>
            </a:pPr>
            <a:r>
              <a:rPr lang="en-US" sz="2200" dirty="0"/>
              <a:t>The 3 alphas come from a </a:t>
            </a:r>
            <a:r>
              <a:rPr lang="en-US" sz="2200" baseline="30000" dirty="0"/>
              <a:t>12</a:t>
            </a:r>
            <a:r>
              <a:rPr lang="en-US" sz="2200" dirty="0"/>
              <a:t>C</a:t>
            </a:r>
          </a:p>
          <a:p>
            <a:pPr marL="342900" indent="-342900">
              <a:buFontTx/>
              <a:buAutoNum type="arabicParenR"/>
            </a:pPr>
            <a:r>
              <a:rPr lang="en-US" sz="2200" dirty="0"/>
              <a:t>The other </a:t>
            </a:r>
            <a:r>
              <a:rPr lang="en-US" sz="2200" baseline="30000" dirty="0"/>
              <a:t>12</a:t>
            </a:r>
            <a:r>
              <a:rPr lang="en-US" sz="2200" dirty="0"/>
              <a:t>C is in the ground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Events with alpha multiplicity 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285" y="1143000"/>
            <a:ext cx="7989915" cy="3444469"/>
            <a:chOff x="152400" y="1279930"/>
            <a:chExt cx="7989915" cy="34444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" t="16799" r="9907" b="4251"/>
            <a:stretch/>
          </p:blipFill>
          <p:spPr bwMode="auto">
            <a:xfrm>
              <a:off x="152400" y="1440064"/>
              <a:ext cx="5043055" cy="328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80363" y="1555202"/>
              <a:ext cx="24619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Calibri" panose="020F0502020204030204" pitchFamily="34" charset="0"/>
                <a:buChar char="-"/>
              </a:pPr>
              <a:r>
                <a:rPr lang="en-US" dirty="0" smtClean="0">
                  <a:solidFill>
                    <a:srgbClr val="FF0000"/>
                  </a:solidFill>
                </a:rPr>
                <a:t>Total events</a:t>
              </a:r>
            </a:p>
            <a:p>
              <a:pPr marL="285750" indent="-285750">
                <a:buFont typeface="Calibri" panose="020F0502020204030204" pitchFamily="34" charset="0"/>
                <a:buChar char="-"/>
              </a:pPr>
              <a:r>
                <a:rPr lang="en-US" dirty="0" smtClean="0">
                  <a:solidFill>
                    <a:schemeClr val="tx2"/>
                  </a:solidFill>
                </a:rPr>
                <a:t>Uncorrelated events, mixing of 3 random alphas</a:t>
              </a:r>
            </a:p>
            <a:p>
              <a:pPr marL="285750" indent="-285750">
                <a:buFont typeface="Calibri" panose="020F0502020204030204" pitchFamily="34" charset="0"/>
                <a:buChar char="-"/>
              </a:pPr>
              <a:r>
                <a:rPr lang="en-US" dirty="0">
                  <a:solidFill>
                    <a:srgbClr val="00B050"/>
                  </a:solidFill>
                </a:rPr>
                <a:t>S</a:t>
              </a:r>
              <a:r>
                <a:rPr lang="en-US" dirty="0" smtClean="0">
                  <a:solidFill>
                    <a:srgbClr val="00B050"/>
                  </a:solidFill>
                </a:rPr>
                <a:t>ubtraction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1279930"/>
              <a:ext cx="178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7.65 MeV (0+)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7715" y="185279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Spurious from</a:t>
              </a:r>
            </a:p>
            <a:p>
              <a:r>
                <a:rPr lang="en-US" dirty="0" smtClean="0"/>
                <a:t>mixed alphas 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2727730"/>
              <a:ext cx="1781304" cy="32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9.6 MeV (3-)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3496" y="3505200"/>
              <a:ext cx="1781304" cy="36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11.8 MeV (2-)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8426" y="3801121"/>
              <a:ext cx="2163174" cy="46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12.7 MeV (1+) 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14400" y="1600200"/>
              <a:ext cx="345704" cy="673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665316" y="2175964"/>
              <a:ext cx="384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050060" y="3047862"/>
              <a:ext cx="388340" cy="1525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438401" y="3686064"/>
              <a:ext cx="431101" cy="608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743201" y="4038600"/>
              <a:ext cx="381000" cy="3655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332174" y="990600"/>
            <a:ext cx="94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run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21282" r="9449"/>
          <a:stretch/>
        </p:blipFill>
        <p:spPr bwMode="auto">
          <a:xfrm>
            <a:off x="4724400" y="3915155"/>
            <a:ext cx="4461165" cy="28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27774" y="3364468"/>
            <a:ext cx="28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December 2014 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4114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7.65 MeV (0+)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5115580"/>
            <a:ext cx="96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  <a:r>
              <a:rPr lang="en-US" sz="1400" dirty="0" smtClean="0"/>
              <a:t>.6 MeV (3-)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0" y="5344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16.5 MeV </a:t>
            </a:r>
          </a:p>
          <a:p>
            <a:r>
              <a:rPr lang="en-US" sz="1400" dirty="0" smtClean="0"/>
              <a:t>(to be analyzed)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77000" y="449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11.8 MeV (2-)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86600" y="4876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12.7 MeV (1+)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781" y="4800600"/>
            <a:ext cx="4856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Relative </a:t>
            </a:r>
            <a:r>
              <a:rPr lang="en-US" dirty="0">
                <a:solidFill>
                  <a:srgbClr val="FF0000"/>
                </a:solidFill>
              </a:rPr>
              <a:t>energy of the three couples of alpha particles</a:t>
            </a:r>
            <a:r>
              <a:rPr lang="en-US" dirty="0"/>
              <a:t> -&gt; Tells us if the  decay is proceeding through the </a:t>
            </a:r>
            <a:r>
              <a:rPr lang="en-US" baseline="30000" dirty="0"/>
              <a:t>8</a:t>
            </a:r>
            <a:r>
              <a:rPr lang="en-US" dirty="0"/>
              <a:t>Be ground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Dalitz</a:t>
            </a:r>
            <a:r>
              <a:rPr lang="en-US" dirty="0">
                <a:solidFill>
                  <a:srgbClr val="FF0000"/>
                </a:solidFill>
              </a:rPr>
              <a:t> Plot </a:t>
            </a:r>
            <a:r>
              <a:rPr lang="en-US" dirty="0"/>
              <a:t>-&gt; Information about the energy and momentum of the emitted alpha particles. </a:t>
            </a:r>
          </a:p>
          <a:p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86400" y="4584510"/>
            <a:ext cx="345704" cy="67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51748" y="5562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91300" y="4953000"/>
            <a:ext cx="1143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846224" y="5105400"/>
            <a:ext cx="39277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391400" y="5562600"/>
            <a:ext cx="196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7.65 MeV (0+) Hoyle State decays through </a:t>
            </a:r>
            <a:r>
              <a:rPr lang="en-US" sz="3100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3100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9194" r="10252" b="4879"/>
          <a:stretch/>
        </p:blipFill>
        <p:spPr bwMode="auto">
          <a:xfrm>
            <a:off x="381000" y="838200"/>
            <a:ext cx="3810000" cy="25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352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agreement with Monte Carlo simulation of </a:t>
            </a:r>
            <a:r>
              <a:rPr lang="en-US" dirty="0" smtClean="0"/>
              <a:t>the Hoyle </a:t>
            </a:r>
            <a:r>
              <a:rPr lang="en-US" dirty="0"/>
              <a:t>state decaying through the </a:t>
            </a:r>
            <a:r>
              <a:rPr lang="en-US" baseline="30000" dirty="0"/>
              <a:t>8</a:t>
            </a:r>
            <a:r>
              <a:rPr lang="en-US" dirty="0"/>
              <a:t>Be ground state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11232" r="9926" b="3922"/>
          <a:stretch/>
        </p:blipFill>
        <p:spPr bwMode="auto">
          <a:xfrm>
            <a:off x="4800600" y="610198"/>
            <a:ext cx="4038600" cy="281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762000"/>
            <a:ext cx="1371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Relative energies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10604" r="12821"/>
          <a:stretch/>
        </p:blipFill>
        <p:spPr bwMode="auto">
          <a:xfrm>
            <a:off x="293388" y="4070865"/>
            <a:ext cx="3745212" cy="278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1490" r="7871"/>
          <a:stretch/>
        </p:blipFill>
        <p:spPr bwMode="auto">
          <a:xfrm>
            <a:off x="4724400" y="3962401"/>
            <a:ext cx="41148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52400"/>
            <a:ext cx="896389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9.64 MeV (3-)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decays through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10486" r="8256" b="3396"/>
          <a:stretch/>
        </p:blipFill>
        <p:spPr bwMode="auto">
          <a:xfrm>
            <a:off x="2915756" y="990600"/>
            <a:ext cx="3370782" cy="234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2062" r="12524" b="4971"/>
          <a:stretch/>
        </p:blipFill>
        <p:spPr bwMode="auto">
          <a:xfrm>
            <a:off x="6927" y="1079856"/>
            <a:ext cx="3124200" cy="21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" y="1961407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2455" r="15121" b="4972"/>
          <a:stretch/>
        </p:blipFill>
        <p:spPr bwMode="auto">
          <a:xfrm>
            <a:off x="6286538" y="1123207"/>
            <a:ext cx="2864389" cy="20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429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agreement with </a:t>
            </a:r>
            <a:r>
              <a:rPr lang="en-US" dirty="0"/>
              <a:t>M</a:t>
            </a:r>
            <a:r>
              <a:rPr lang="en-US" dirty="0" smtClean="0"/>
              <a:t>onte </a:t>
            </a:r>
            <a:r>
              <a:rPr lang="en-US" dirty="0"/>
              <a:t>C</a:t>
            </a:r>
            <a:r>
              <a:rPr lang="en-US" dirty="0" smtClean="0"/>
              <a:t>arlo simulation of a 3- state decaying through the </a:t>
            </a:r>
            <a:r>
              <a:rPr lang="en-US" baseline="30000" dirty="0" smtClean="0"/>
              <a:t>8</a:t>
            </a:r>
            <a:r>
              <a:rPr lang="en-US" dirty="0" smtClean="0"/>
              <a:t>Be ground state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r="14843"/>
          <a:stretch/>
        </p:blipFill>
        <p:spPr bwMode="auto">
          <a:xfrm>
            <a:off x="2992582" y="4391891"/>
            <a:ext cx="3179618" cy="23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685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050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0910" r="14104" b="5422"/>
          <a:stretch/>
        </p:blipFill>
        <p:spPr bwMode="auto">
          <a:xfrm>
            <a:off x="3081" y="4360398"/>
            <a:ext cx="3128045" cy="222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2275" r="15906" b="2442"/>
          <a:stretch/>
        </p:blipFill>
        <p:spPr bwMode="auto">
          <a:xfrm>
            <a:off x="6096000" y="4388124"/>
            <a:ext cx="2999508" cy="22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883</Words>
  <Application>Microsoft Office PowerPoint</Application>
  <PresentationFormat>Presentazione su schermo (4:3)</PresentationFormat>
  <Paragraphs>120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Exploring the alpha cluster structure of nuclei using the thick target inverse kinematics technique for multiple alpha decays. </vt:lpstr>
      <vt:lpstr>Alpha clustering in nuclei</vt:lpstr>
      <vt:lpstr>The Thick target inverse kinematics technique</vt:lpstr>
      <vt:lpstr>Experimental setup</vt:lpstr>
      <vt:lpstr>Presentazione standard di PowerPoint</vt:lpstr>
      <vt:lpstr>Events with alpha multiplicity 3  </vt:lpstr>
      <vt:lpstr>Events with alpha multiplicity 3</vt:lpstr>
      <vt:lpstr>7.65 MeV (0+) Hoyle State decays through 8Begs </vt:lpstr>
      <vt:lpstr>9.64 MeV (3-) decays through  8Begs </vt:lpstr>
      <vt:lpstr>Dalitz Plot (2- at 11.8 MeV)  not decaying through 8Begs  </vt:lpstr>
      <vt:lpstr>Dalitz Plot (1+ at 12.7 MeV)  not decaying through 8Begs  </vt:lpstr>
      <vt:lpstr>24Mg excitation energy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alpha cluster structure of nuclei using the thick target inverse kinematics technique for multiple alpha decays.  The 24Mg case</dc:title>
  <dc:creator>marina</dc:creator>
  <cp:lastModifiedBy>Guest_No_Password</cp:lastModifiedBy>
  <cp:revision>207</cp:revision>
  <dcterms:created xsi:type="dcterms:W3CDTF">2013-05-22T19:45:09Z</dcterms:created>
  <dcterms:modified xsi:type="dcterms:W3CDTF">2015-06-23T15:14:36Z</dcterms:modified>
</cp:coreProperties>
</file>