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9" r:id="rId4"/>
    <p:sldId id="289" r:id="rId5"/>
    <p:sldId id="290" r:id="rId6"/>
    <p:sldId id="294" r:id="rId7"/>
    <p:sldId id="293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5" r:id="rId21"/>
    <p:sldId id="281" r:id="rId22"/>
    <p:sldId id="282" r:id="rId23"/>
    <p:sldId id="278" r:id="rId24"/>
    <p:sldId id="279" r:id="rId25"/>
    <p:sldId id="280" r:id="rId26"/>
    <p:sldId id="274" r:id="rId27"/>
    <p:sldId id="284" r:id="rId28"/>
    <p:sldId id="276" r:id="rId29"/>
    <p:sldId id="277" r:id="rId30"/>
    <p:sldId id="275" r:id="rId31"/>
    <p:sldId id="287" r:id="rId32"/>
    <p:sldId id="288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51"/>
    <p:restoredTop sz="87535"/>
  </p:normalViewPr>
  <p:slideViewPr>
    <p:cSldViewPr snapToGrid="0" snapToObjects="1">
      <p:cViewPr varScale="1">
        <p:scale>
          <a:sx n="65" d="100"/>
          <a:sy n="65" d="100"/>
        </p:scale>
        <p:origin x="240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5827B-BB27-2A49-9259-36E890F7CED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01FA-6807-7244-AD52-77CF52F6B3B8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18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811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19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04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5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/>
              <a:t> </a:t>
            </a:r>
            <a:endParaRPr lang="en-GB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smtClean="0"/>
              <a:t>1/06/2017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FCC Week 2017, Berlin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D61D-BC24-9D4E-A058-3D67A7C8AD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316A-8C9D-784E-8733-07426398F9AB}" type="datetimeFigureOut">
              <a:rPr lang="en-GB" smtClean="0"/>
              <a:t>13/10/2017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5D27B6-ADD5-8C49-A6FB-AE454CD82162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20.png"/><Relationship Id="rId6" Type="http://schemas.openxmlformats.org/officeDocument/2006/relationships/image" Target="../media/image18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5" Type="http://schemas.openxmlformats.org/officeDocument/2006/relationships/image" Target="../media/image320.png"/><Relationship Id="rId6" Type="http://schemas.openxmlformats.org/officeDocument/2006/relationships/image" Target="../media/image18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360.png"/><Relationship Id="rId5" Type="http://schemas.openxmlformats.org/officeDocument/2006/relationships/image" Target="../media/image370.png"/><Relationship Id="rId6" Type="http://schemas.openxmlformats.org/officeDocument/2006/relationships/image" Target="../media/image43.png"/><Relationship Id="rId7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07067" y="2153818"/>
            <a:ext cx="7766936" cy="1646302"/>
          </a:xfrm>
        </p:spPr>
        <p:txBody>
          <a:bodyPr/>
          <a:lstStyle/>
          <a:p>
            <a:r>
              <a:rPr lang="en-GB" sz="4400" b="1" dirty="0"/>
              <a:t>Material science and accelerator R&amp;D: Reflectivity and Photo Yield measurements of vacuum chamber technical surfaces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65173" y="4050833"/>
            <a:ext cx="4008829" cy="1611313"/>
          </a:xfrm>
        </p:spPr>
        <p:txBody>
          <a:bodyPr>
            <a:normAutofit/>
          </a:bodyPr>
          <a:lstStyle/>
          <a:p>
            <a:r>
              <a:rPr lang="en-GB" dirty="0" smtClean="0"/>
              <a:t>Eliana La Francesca</a:t>
            </a:r>
          </a:p>
          <a:p>
            <a:r>
              <a:rPr lang="en-GB" dirty="0" err="1" smtClean="0"/>
              <a:t>Dottorato</a:t>
            </a:r>
            <a:r>
              <a:rPr lang="en-GB" dirty="0" smtClean="0"/>
              <a:t> in </a:t>
            </a:r>
            <a:r>
              <a:rPr lang="en-GB" dirty="0" err="1" smtClean="0"/>
              <a:t>fisica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acceleratori</a:t>
            </a:r>
            <a:r>
              <a:rPr lang="en-GB" dirty="0" smtClean="0"/>
              <a:t> </a:t>
            </a:r>
          </a:p>
          <a:p>
            <a:r>
              <a:rPr lang="en-GB" dirty="0" smtClean="0"/>
              <a:t>(XXXI </a:t>
            </a:r>
            <a:r>
              <a:rPr lang="en-GB" dirty="0" err="1" smtClean="0"/>
              <a:t>ciclo</a:t>
            </a:r>
            <a:r>
              <a:rPr lang="en-GB" dirty="0" smtClean="0"/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2146"/>
            <a:ext cx="3683320" cy="11318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43" y="5697135"/>
            <a:ext cx="1800903" cy="1131885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868214" y="4085822"/>
            <a:ext cx="4008829" cy="1611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r>
              <a:rPr lang="en-GB" dirty="0" err="1" smtClean="0"/>
              <a:t>Relatore</a:t>
            </a:r>
            <a:r>
              <a:rPr lang="en-GB" dirty="0" smtClean="0"/>
              <a:t> </a:t>
            </a:r>
            <a:r>
              <a:rPr lang="en-GB" dirty="0" err="1" smtClean="0"/>
              <a:t>interno</a:t>
            </a:r>
            <a:r>
              <a:rPr lang="en-GB" dirty="0" smtClean="0"/>
              <a:t>: prof. M. </a:t>
            </a:r>
            <a:r>
              <a:rPr lang="en-GB" dirty="0" err="1" smtClean="0"/>
              <a:t>Migliorati</a:t>
            </a:r>
            <a:endParaRPr lang="en-GB" dirty="0" smtClean="0"/>
          </a:p>
          <a:p>
            <a:pPr algn="l"/>
            <a:r>
              <a:rPr lang="en-GB" dirty="0" err="1" smtClean="0"/>
              <a:t>Relatore</a:t>
            </a:r>
            <a:r>
              <a:rPr lang="en-GB" dirty="0" smtClean="0"/>
              <a:t> </a:t>
            </a:r>
            <a:r>
              <a:rPr lang="en-GB" dirty="0" err="1" smtClean="0"/>
              <a:t>esterno</a:t>
            </a:r>
            <a:r>
              <a:rPr lang="en-GB" dirty="0" smtClean="0"/>
              <a:t>: </a:t>
            </a:r>
            <a:r>
              <a:rPr lang="en-GB" dirty="0" err="1" smtClean="0"/>
              <a:t>dott</a:t>
            </a:r>
            <a:r>
              <a:rPr lang="en-GB" dirty="0" smtClean="0"/>
              <a:t>. R. </a:t>
            </a:r>
            <a:r>
              <a:rPr lang="en-GB" dirty="0" err="1" smtClean="0"/>
              <a:t>Cimino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596668" cy="1320800"/>
          </a:xfrm>
        </p:spPr>
        <p:txBody>
          <a:bodyPr/>
          <a:lstStyle/>
          <a:p>
            <a:r>
              <a:rPr lang="en-GB" dirty="0" smtClean="0"/>
              <a:t>Reflectivity</a:t>
            </a:r>
            <a:endParaRPr lang="en-GB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74625" y="1598237"/>
            <a:ext cx="8890289" cy="2910580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X-Ray Reflectivity depends on a limited number of parameters:</a:t>
            </a:r>
          </a:p>
          <a:p>
            <a:r>
              <a:rPr lang="en-GB" sz="3200" dirty="0"/>
              <a:t>Photon energy and light polarization</a:t>
            </a:r>
          </a:p>
          <a:p>
            <a:r>
              <a:rPr lang="en-GB" sz="3200" dirty="0"/>
              <a:t>Angle of incidence</a:t>
            </a:r>
          </a:p>
          <a:p>
            <a:r>
              <a:rPr lang="en-GB" sz="3200" dirty="0"/>
              <a:t>Surface roughness</a:t>
            </a:r>
          </a:p>
          <a:p>
            <a:r>
              <a:rPr lang="en-GB" sz="3200" dirty="0"/>
              <a:t>Material </a:t>
            </a:r>
          </a:p>
          <a:p>
            <a:pPr marL="0" indent="0">
              <a:buNone/>
            </a:pPr>
            <a:endParaRPr lang="en-GB" sz="1867" dirty="0"/>
          </a:p>
        </p:txBody>
      </p:sp>
      <p:sp>
        <p:nvSpPr>
          <p:cNvPr id="19" name="Cornice 18"/>
          <p:cNvSpPr/>
          <p:nvPr/>
        </p:nvSpPr>
        <p:spPr>
          <a:xfrm>
            <a:off x="984866" y="2713622"/>
            <a:ext cx="6851073" cy="6363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10</a:t>
            </a:r>
            <a:endParaRPr lang="en-GB" sz="1200" b="1" dirty="0"/>
          </a:p>
        </p:txBody>
      </p:sp>
      <p:sp>
        <p:nvSpPr>
          <p:cNvPr id="9" name="Cornice 8"/>
          <p:cNvSpPr/>
          <p:nvPr/>
        </p:nvSpPr>
        <p:spPr>
          <a:xfrm>
            <a:off x="984866" y="3256299"/>
            <a:ext cx="3701143" cy="72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596668" cy="1320800"/>
          </a:xfrm>
        </p:spPr>
        <p:txBody>
          <a:bodyPr/>
          <a:lstStyle/>
          <a:p>
            <a:r>
              <a:rPr lang="en-GB" dirty="0" smtClean="0"/>
              <a:t>Specular Reflectivity VS Incidence angle</a:t>
            </a:r>
            <a:endParaRPr lang="en-GB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9" y="1103085"/>
            <a:ext cx="8471583" cy="4335067"/>
          </a:xfrm>
        </p:spPr>
      </p:pic>
      <p:sp>
        <p:nvSpPr>
          <p:cNvPr id="20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smtClean="0"/>
              <a:t>11</a:t>
            </a:r>
            <a:endParaRPr lang="en-GB" sz="1200" b="1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24000" y="5820573"/>
            <a:ext cx="4487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4AFC"/>
                </a:solidFill>
              </a:rPr>
              <a:t>http://henke.lbl.gov/optical_constants/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271659" y="331979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Cu</a:t>
            </a: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320800"/>
          </a:xfrm>
        </p:spPr>
        <p:txBody>
          <a:bodyPr/>
          <a:lstStyle/>
          <a:p>
            <a:r>
              <a:rPr lang="en-GB" dirty="0" smtClean="0"/>
              <a:t>Reflectivity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6800" y="1598400"/>
            <a:ext cx="896068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X-Ray Reflectivity depends on a limited number of parameters:</a:t>
            </a:r>
          </a:p>
          <a:p>
            <a:r>
              <a:rPr lang="en-GB" sz="3200" dirty="0"/>
              <a:t>Photon energy and light polarization</a:t>
            </a:r>
          </a:p>
          <a:p>
            <a:r>
              <a:rPr lang="en-GB" sz="3200" dirty="0"/>
              <a:t>Angle of incidence</a:t>
            </a:r>
          </a:p>
          <a:p>
            <a:r>
              <a:rPr lang="en-GB" sz="3200" dirty="0"/>
              <a:t>Surface roughness</a:t>
            </a:r>
          </a:p>
          <a:p>
            <a:r>
              <a:rPr lang="en-GB" sz="3200" dirty="0"/>
              <a:t>Material </a:t>
            </a:r>
          </a:p>
        </p:txBody>
      </p:sp>
      <p:sp>
        <p:nvSpPr>
          <p:cNvPr id="16" name="Cornice 15"/>
          <p:cNvSpPr/>
          <p:nvPr/>
        </p:nvSpPr>
        <p:spPr>
          <a:xfrm>
            <a:off x="985803" y="3923955"/>
            <a:ext cx="3585027" cy="66209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12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596668" cy="1320800"/>
          </a:xfrm>
        </p:spPr>
        <p:txBody>
          <a:bodyPr/>
          <a:lstStyle/>
          <a:p>
            <a:r>
              <a:rPr lang="en-GB" dirty="0" smtClean="0"/>
              <a:t>Specular Reflectivity VS Roughness</a:t>
            </a:r>
            <a:endParaRPr lang="en-GB" dirty="0"/>
          </a:p>
        </p:txBody>
      </p:sp>
      <p:sp>
        <p:nvSpPr>
          <p:cNvPr id="18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13</a:t>
            </a:r>
            <a:endParaRPr lang="en-GB" sz="12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r="4522"/>
          <a:stretch/>
        </p:blipFill>
        <p:spPr>
          <a:xfrm>
            <a:off x="351900" y="816679"/>
            <a:ext cx="8260401" cy="456342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07066" y="5719348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44AFC"/>
                </a:solidFill>
              </a:rPr>
              <a:t>REFLEC simulations</a:t>
            </a:r>
          </a:p>
        </p:txBody>
      </p:sp>
      <p:sp>
        <p:nvSpPr>
          <p:cNvPr id="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12301" y="1075266"/>
            <a:ext cx="33043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FCC-</a:t>
            </a:r>
            <a:r>
              <a:rPr lang="en-GB" sz="2400" dirty="0" err="1"/>
              <a:t>hh</a:t>
            </a:r>
            <a:r>
              <a:rPr lang="en-GB" sz="2400" dirty="0"/>
              <a:t> SR incidence angle: 0.035 </a:t>
            </a:r>
            <a:r>
              <a:rPr lang="en-GB" sz="2400" dirty="0" err="1" smtClean="0"/>
              <a:t>deg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0.62 </a:t>
            </a:r>
            <a:r>
              <a:rPr lang="en-GB" sz="2400" dirty="0" err="1"/>
              <a:t>mrad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596668" cy="1320800"/>
          </a:xfrm>
        </p:spPr>
        <p:txBody>
          <a:bodyPr/>
          <a:lstStyle/>
          <a:p>
            <a:r>
              <a:rPr lang="en-GB" dirty="0" smtClean="0"/>
              <a:t>Reflectivity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5" y="1598400"/>
            <a:ext cx="9395580" cy="388077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X-Ray Reflectivity depends on a limited number of parameters:</a:t>
            </a:r>
          </a:p>
          <a:p>
            <a:r>
              <a:rPr lang="en-GB" sz="3200" dirty="0"/>
              <a:t>Photon energy and light polarization</a:t>
            </a:r>
          </a:p>
          <a:p>
            <a:r>
              <a:rPr lang="en-GB" sz="3200" dirty="0"/>
              <a:t>Angle of incidence</a:t>
            </a:r>
          </a:p>
          <a:p>
            <a:r>
              <a:rPr lang="en-GB" sz="3200" dirty="0"/>
              <a:t>Surface roughness</a:t>
            </a:r>
          </a:p>
          <a:p>
            <a:r>
              <a:rPr lang="en-GB" sz="3200" dirty="0"/>
              <a:t>Material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6" name="Cornice 15"/>
          <p:cNvSpPr/>
          <p:nvPr/>
        </p:nvSpPr>
        <p:spPr>
          <a:xfrm>
            <a:off x="972586" y="4594795"/>
            <a:ext cx="1830556" cy="6087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14</a:t>
            </a:r>
            <a:endParaRPr lang="en-GB" sz="1200" b="1" dirty="0"/>
          </a:p>
        </p:txBody>
      </p:sp>
      <p:sp>
        <p:nvSpPr>
          <p:cNvPr id="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105867"/>
            <a:ext cx="7344673" cy="1320800"/>
          </a:xfrm>
        </p:spPr>
        <p:txBody>
          <a:bodyPr/>
          <a:lstStyle/>
          <a:p>
            <a:r>
              <a:rPr lang="en-GB" dirty="0" smtClean="0"/>
              <a:t>Specular Reflectivity VS Material</a:t>
            </a:r>
            <a:endParaRPr lang="en-GB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5" y="816001"/>
            <a:ext cx="9144000" cy="5054204"/>
          </a:xfrm>
        </p:spPr>
      </p:pic>
      <p:sp>
        <p:nvSpPr>
          <p:cNvPr id="17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15</a:t>
            </a:r>
            <a:endParaRPr lang="en-GB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7519" y="5870204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44AFC"/>
                </a:solidFill>
              </a:rPr>
              <a:t>REFLEC simulations</a:t>
            </a:r>
          </a:p>
        </p:txBody>
      </p:sp>
      <p:sp>
        <p:nvSpPr>
          <p:cNvPr id="9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12301" y="1075266"/>
            <a:ext cx="33043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FCC-</a:t>
            </a:r>
            <a:r>
              <a:rPr lang="en-GB" sz="2400" dirty="0" err="1"/>
              <a:t>hh</a:t>
            </a:r>
            <a:r>
              <a:rPr lang="en-GB" sz="2400" dirty="0"/>
              <a:t> SR incidence angle: 0.035 </a:t>
            </a:r>
            <a:r>
              <a:rPr lang="en-GB" sz="2400" dirty="0" err="1" smtClean="0"/>
              <a:t>deg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0.62 </a:t>
            </a:r>
            <a:r>
              <a:rPr lang="en-GB" sz="2400" dirty="0" err="1"/>
              <a:t>mrad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9463428" cy="1320800"/>
          </a:xfrm>
        </p:spPr>
        <p:txBody>
          <a:bodyPr/>
          <a:lstStyle/>
          <a:p>
            <a:r>
              <a:rPr lang="en-GB" dirty="0" smtClean="0"/>
              <a:t>Specular Reflectivity: the case of Carbon</a:t>
            </a:r>
            <a:endParaRPr lang="en-GB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400" y="816000"/>
            <a:ext cx="7618273" cy="39737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624000" y="5566531"/>
                <a:ext cx="4574394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67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sz="2667" b="1" dirty="0">
                    <a:ea typeface="Cambria Math" charset="0"/>
                    <a:cs typeface="Cambria Math" charset="0"/>
                  </a:rPr>
                  <a:t>(C) </a:t>
                </a:r>
                <a14:m>
                  <m:oMath xmlns:m="http://schemas.openxmlformats.org/officeDocument/2006/math">
                    <m:r>
                      <a:rPr lang="en-US" sz="2667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lang="en-GB" sz="2667" b="1" dirty="0"/>
                  <a:t> 3.5 nm (X-ray range)</a:t>
                </a: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" y="4174898"/>
                <a:ext cx="347851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75" t="-10769" r="-1053" b="-2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ccia destra 3"/>
          <p:cNvSpPr/>
          <p:nvPr/>
        </p:nvSpPr>
        <p:spPr>
          <a:xfrm>
            <a:off x="5262022" y="5649692"/>
            <a:ext cx="757743" cy="462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6378500" y="5333701"/>
            <a:ext cx="275197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20 nm of C can reflect all photons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670762" y="2385767"/>
                <a:ext cx="4521238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Attenuation depth (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GB" sz="2400" dirty="0"/>
                  <a:t>):</a:t>
                </a:r>
              </a:p>
              <a:p>
                <a:r>
                  <a:rPr lang="en-GB" sz="2400" dirty="0"/>
                  <a:t>P(x)=</a:t>
                </a:r>
                <a:r>
                  <a:rPr lang="en-GB" sz="2400" dirty="0" err="1"/>
                  <a:t>exp</a:t>
                </a:r>
                <a:r>
                  <a:rPr lang="en-GB" sz="2400" dirty="0"/>
                  <a:t>(-x/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GB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x=</a:t>
                </a:r>
                <a:r>
                  <a:rPr lang="en-GB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the intensity of X-rays </a:t>
                </a:r>
              </a:p>
              <a:p>
                <a:r>
                  <a:rPr lang="en-US" sz="2400" dirty="0"/>
                  <a:t>falls to 1/e of its value at </a:t>
                </a:r>
              </a:p>
              <a:p>
                <a:r>
                  <a:rPr lang="en-US" sz="2400" dirty="0"/>
                  <a:t>the surface.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62" y="2385767"/>
                <a:ext cx="4521238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2022" t="-1702" r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/>
              <a:t>15</a:t>
            </a:r>
            <a:endParaRPr lang="en-GB" sz="1200" b="1" dirty="0"/>
          </a:p>
        </p:txBody>
      </p:sp>
      <p:sp>
        <p:nvSpPr>
          <p:cNvPr id="12" name="Rectangle 4"/>
          <p:cNvSpPr/>
          <p:nvPr/>
        </p:nvSpPr>
        <p:spPr>
          <a:xfrm>
            <a:off x="682057" y="4936305"/>
            <a:ext cx="640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/>
              </a:rPr>
              <a:t>R. </a:t>
            </a:r>
            <a:r>
              <a:rPr lang="en-US" dirty="0" err="1">
                <a:solidFill>
                  <a:srgbClr val="0000FF"/>
                </a:solidFill>
                <a:cs typeface="Times New Roman"/>
              </a:rPr>
              <a:t>Cimino</a:t>
            </a:r>
            <a:r>
              <a:rPr lang="en-US" dirty="0">
                <a:solidFill>
                  <a:srgbClr val="0000FF"/>
                </a:solidFill>
                <a:cs typeface="Times New Roman"/>
              </a:rPr>
              <a:t>, V. </a:t>
            </a:r>
            <a:r>
              <a:rPr lang="en-US" dirty="0" err="1">
                <a:solidFill>
                  <a:srgbClr val="0000FF"/>
                </a:solidFill>
                <a:cs typeface="Times New Roman"/>
              </a:rPr>
              <a:t>Baglin</a:t>
            </a:r>
            <a:r>
              <a:rPr lang="en-US" dirty="0">
                <a:solidFill>
                  <a:srgbClr val="0000FF"/>
                </a:solidFill>
                <a:cs typeface="Times New Roman"/>
              </a:rPr>
              <a:t> and F. </a:t>
            </a:r>
            <a:r>
              <a:rPr lang="en-US" dirty="0" err="1">
                <a:solidFill>
                  <a:srgbClr val="0000FF"/>
                </a:solidFill>
                <a:cs typeface="Times New Roman"/>
              </a:rPr>
              <a:t>Schäfers</a:t>
            </a:r>
            <a:r>
              <a:rPr lang="en-US" dirty="0">
                <a:solidFill>
                  <a:srgbClr val="0000FF"/>
                </a:solidFill>
                <a:cs typeface="Times New Roman"/>
              </a:rPr>
              <a:t>, PRL. 115 (2015) 264804</a:t>
            </a:r>
            <a:endParaRPr lang="en-GB" dirty="0"/>
          </a:p>
        </p:txBody>
      </p:sp>
      <p:sp>
        <p:nvSpPr>
          <p:cNvPr id="13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670762" y="704991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44AFC"/>
                </a:solidFill>
              </a:rPr>
              <a:t>REFLEC simulations</a:t>
            </a:r>
          </a:p>
        </p:txBody>
      </p:sp>
      <p:sp>
        <p:nvSpPr>
          <p:cNvPr id="16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754485" y="1142632"/>
            <a:ext cx="330439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FCC-</a:t>
            </a:r>
            <a:r>
              <a:rPr lang="en-GB" sz="2400" dirty="0" err="1"/>
              <a:t>hh</a:t>
            </a:r>
            <a:r>
              <a:rPr lang="en-GB" sz="2400" dirty="0"/>
              <a:t> SR incidence angle: 0.035 </a:t>
            </a:r>
            <a:r>
              <a:rPr lang="en-GB" sz="2400" dirty="0" err="1" smtClean="0"/>
              <a:t>deg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0.62 </a:t>
            </a:r>
            <a:r>
              <a:rPr lang="en-GB" sz="2400" dirty="0" err="1"/>
              <a:t>mrad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6347713" cy="1320800"/>
          </a:xfrm>
        </p:spPr>
        <p:txBody>
          <a:bodyPr/>
          <a:lstStyle/>
          <a:p>
            <a:r>
              <a:rPr lang="en-GB" dirty="0" smtClean="0"/>
              <a:t>BESSY-II </a:t>
            </a:r>
            <a:r>
              <a:rPr lang="en-GB" dirty="0"/>
              <a:t>Optic </a:t>
            </a:r>
            <a:r>
              <a:rPr lang="en-GB" dirty="0" err="1"/>
              <a:t>Beamline</a:t>
            </a:r>
            <a:r>
              <a:rPr lang="en-GB" dirty="0"/>
              <a:t> and </a:t>
            </a:r>
            <a:r>
              <a:rPr lang="en-GB" dirty="0" err="1"/>
              <a:t>Reflectometer</a:t>
            </a:r>
            <a:r>
              <a:rPr lang="it-IT" dirty="0"/>
              <a:t> </a:t>
            </a:r>
            <a:endParaRPr lang="en-GB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0" y="3061587"/>
            <a:ext cx="2184443" cy="291107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829" y="3035081"/>
            <a:ext cx="2209752" cy="291107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969" y="3032551"/>
            <a:ext cx="2209799" cy="2911079"/>
          </a:xfrm>
          <a:prstGeom prst="rect">
            <a:avLst/>
          </a:prstGeom>
        </p:spPr>
      </p:pic>
      <p:pic>
        <p:nvPicPr>
          <p:cNvPr id="13" name="Segnaposto contenut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0" y="1293790"/>
            <a:ext cx="6982971" cy="1405073"/>
          </a:xfrm>
          <a:prstGeom prst="rect">
            <a:avLst/>
          </a:prstGeom>
        </p:spPr>
      </p:pic>
      <p:pic>
        <p:nvPicPr>
          <p:cNvPr id="2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362" y="33379"/>
            <a:ext cx="1820348" cy="926723"/>
          </a:xfrm>
          <a:prstGeom prst="rect">
            <a:avLst/>
          </a:prstGeom>
        </p:spPr>
      </p:pic>
      <p:sp>
        <p:nvSpPr>
          <p:cNvPr id="33" name="Rectangle 4"/>
          <p:cNvSpPr/>
          <p:nvPr/>
        </p:nvSpPr>
        <p:spPr>
          <a:xfrm>
            <a:off x="407519" y="5994467"/>
            <a:ext cx="5235857" cy="656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44AFC"/>
                </a:solidFill>
                <a:ea typeface="Times New Roman" charset="0"/>
                <a:cs typeface="Times New Roman" charset="0"/>
              </a:rPr>
              <a:t>A.A.Sokolov,et</a:t>
            </a:r>
            <a:r>
              <a:rPr lang="en-US" dirty="0">
                <a:solidFill>
                  <a:srgbClr val="244AFC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244AFC"/>
                </a:solidFill>
                <a:ea typeface="Times New Roman" charset="0"/>
                <a:cs typeface="Times New Roman" charset="0"/>
              </a:rPr>
              <a:t>al,Proc.of</a:t>
            </a:r>
            <a:r>
              <a:rPr lang="en-US" dirty="0">
                <a:solidFill>
                  <a:srgbClr val="244AFC"/>
                </a:solidFill>
                <a:ea typeface="Times New Roman" charset="0"/>
                <a:cs typeface="Times New Roman" charset="0"/>
              </a:rPr>
              <a:t> SPIE92060J-1-13(2014) </a:t>
            </a:r>
            <a:endParaRPr lang="en-US" dirty="0">
              <a:solidFill>
                <a:srgbClr val="0000FF"/>
              </a:solidFill>
              <a:cs typeface="Times New Roman"/>
            </a:endParaRPr>
          </a:p>
          <a:p>
            <a:endParaRPr lang="en-GB" sz="1867" dirty="0"/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4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17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596668" cy="1320800"/>
          </a:xfrm>
        </p:spPr>
        <p:txBody>
          <a:bodyPr/>
          <a:lstStyle/>
          <a:p>
            <a:r>
              <a:rPr lang="en-GB" dirty="0" smtClean="0"/>
              <a:t>BESSY-II </a:t>
            </a:r>
            <a:r>
              <a:rPr lang="en-GB" dirty="0"/>
              <a:t>Optic </a:t>
            </a:r>
            <a:r>
              <a:rPr lang="en-GB" dirty="0" err="1"/>
              <a:t>Beamline</a:t>
            </a:r>
            <a:r>
              <a:rPr lang="en-GB" dirty="0"/>
              <a:t> and </a:t>
            </a:r>
            <a:r>
              <a:rPr lang="en-GB" dirty="0" err="1"/>
              <a:t>Reflectometer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5" y="1320801"/>
            <a:ext cx="6447501" cy="2910580"/>
          </a:xfrm>
        </p:spPr>
        <p:txBody>
          <a:bodyPr>
            <a:noAutofit/>
          </a:bodyPr>
          <a:lstStyle/>
          <a:p>
            <a:r>
              <a:rPr lang="it-IT" sz="2667" b="1" dirty="0" err="1">
                <a:latin typeface="Arial" charset="0"/>
              </a:rPr>
              <a:t>Incidence</a:t>
            </a:r>
            <a:r>
              <a:rPr lang="it-IT" sz="2667" b="1" dirty="0">
                <a:latin typeface="Arial" charset="0"/>
              </a:rPr>
              <a:t> angle </a:t>
            </a:r>
            <a:r>
              <a:rPr lang="it-IT" sz="2667" dirty="0" err="1">
                <a:latin typeface="SymbolMT" charset="0"/>
              </a:rPr>
              <a:t>θ</a:t>
            </a:r>
            <a:r>
              <a:rPr lang="it-IT" sz="2667" b="1" dirty="0">
                <a:latin typeface="Arial" charset="0"/>
              </a:rPr>
              <a:t>: -90° – 90° </a:t>
            </a:r>
            <a:endParaRPr lang="it-IT" sz="2667" dirty="0">
              <a:latin typeface="ArialMT" charset="0"/>
            </a:endParaRPr>
          </a:p>
          <a:p>
            <a:r>
              <a:rPr lang="it-IT" sz="2667" b="1" dirty="0">
                <a:latin typeface="Arial" charset="0"/>
              </a:rPr>
              <a:t>Detector in-</a:t>
            </a:r>
            <a:r>
              <a:rPr lang="it-IT" sz="2667" b="1" dirty="0" err="1">
                <a:latin typeface="Arial" charset="0"/>
              </a:rPr>
              <a:t>plane</a:t>
            </a:r>
            <a:r>
              <a:rPr lang="it-IT" sz="2667" b="1" dirty="0">
                <a:latin typeface="Arial" charset="0"/>
              </a:rPr>
              <a:t> 2</a:t>
            </a:r>
            <a:r>
              <a:rPr lang="it-IT" sz="2667" dirty="0">
                <a:latin typeface="SymbolMT" charset="0"/>
              </a:rPr>
              <a:t>θ</a:t>
            </a:r>
            <a:r>
              <a:rPr lang="it-IT" sz="2667" b="1" dirty="0">
                <a:latin typeface="Arial" charset="0"/>
              </a:rPr>
              <a:t>: -180° – 180° </a:t>
            </a:r>
            <a:endParaRPr lang="it-IT" sz="2667" dirty="0">
              <a:latin typeface="ArialMT" charset="0"/>
            </a:endParaRPr>
          </a:p>
          <a:p>
            <a:r>
              <a:rPr lang="it-IT" sz="2667" b="1" dirty="0">
                <a:latin typeface="Arial" charset="0"/>
              </a:rPr>
              <a:t>Detector off-</a:t>
            </a:r>
            <a:r>
              <a:rPr lang="it-IT" sz="2667" b="1" dirty="0" err="1">
                <a:latin typeface="Arial" charset="0"/>
              </a:rPr>
              <a:t>plane</a:t>
            </a:r>
            <a:r>
              <a:rPr lang="it-IT" sz="2667" b="1" dirty="0">
                <a:latin typeface="Arial" charset="0"/>
              </a:rPr>
              <a:t> </a:t>
            </a:r>
            <a:r>
              <a:rPr lang="it-IT" sz="2667" dirty="0" err="1">
                <a:latin typeface="SymbolMT" charset="0"/>
              </a:rPr>
              <a:t>χ</a:t>
            </a:r>
            <a:r>
              <a:rPr lang="it-IT" sz="2667" dirty="0">
                <a:latin typeface="SymbolMT" charset="0"/>
              </a:rPr>
              <a:t> </a:t>
            </a:r>
            <a:r>
              <a:rPr lang="it-IT" sz="2667" b="1" dirty="0">
                <a:latin typeface="Arial" charset="0"/>
              </a:rPr>
              <a:t>: -4° – 4° </a:t>
            </a:r>
            <a:endParaRPr lang="it-IT" sz="2667" dirty="0"/>
          </a:p>
          <a:p>
            <a:r>
              <a:rPr lang="it-IT" sz="2667" b="1" dirty="0">
                <a:latin typeface="Arial" charset="0"/>
              </a:rPr>
              <a:t>Sample – detector: 310 mm</a:t>
            </a:r>
          </a:p>
          <a:p>
            <a:r>
              <a:rPr lang="it-IT" sz="2667" b="1" dirty="0" err="1">
                <a:latin typeface="Arial" charset="0"/>
              </a:rPr>
              <a:t>Six</a:t>
            </a:r>
            <a:r>
              <a:rPr lang="it-IT" sz="2667" b="1" dirty="0">
                <a:latin typeface="Arial" charset="0"/>
              </a:rPr>
              <a:t> </a:t>
            </a:r>
            <a:r>
              <a:rPr lang="it-IT" sz="2667" b="1" dirty="0" err="1">
                <a:latin typeface="Arial" charset="0"/>
              </a:rPr>
              <a:t>axes</a:t>
            </a:r>
            <a:r>
              <a:rPr lang="it-IT" sz="2667" b="1" dirty="0">
                <a:latin typeface="Arial" charset="0"/>
              </a:rPr>
              <a:t> sample </a:t>
            </a:r>
            <a:r>
              <a:rPr lang="it-IT" sz="2667" b="1" dirty="0" err="1">
                <a:latin typeface="Arial" charset="0"/>
              </a:rPr>
              <a:t>positioning</a:t>
            </a:r>
            <a:endParaRPr lang="it-IT" sz="2667" dirty="0">
              <a:latin typeface="ArialMT" charset="0"/>
            </a:endParaRPr>
          </a:p>
          <a:p>
            <a:r>
              <a:rPr lang="it-IT" sz="2667" b="1" dirty="0">
                <a:latin typeface="Arial" charset="0"/>
              </a:rPr>
              <a:t>Sample </a:t>
            </a:r>
            <a:r>
              <a:rPr lang="it-IT" sz="2667" b="1" dirty="0" err="1">
                <a:latin typeface="Arial" charset="0"/>
              </a:rPr>
              <a:t>current</a:t>
            </a:r>
            <a:r>
              <a:rPr lang="it-IT" sz="2667" b="1" dirty="0">
                <a:latin typeface="Arial" charset="0"/>
              </a:rPr>
              <a:t> </a:t>
            </a:r>
            <a:r>
              <a:rPr lang="it-IT" sz="2667" b="1" dirty="0" err="1">
                <a:latin typeface="Arial" charset="0"/>
              </a:rPr>
              <a:t>measurement</a:t>
            </a:r>
            <a:r>
              <a:rPr lang="it-IT" sz="2667" b="1" dirty="0">
                <a:latin typeface="Arial" charset="0"/>
              </a:rPr>
              <a:t> </a:t>
            </a:r>
            <a:endParaRPr lang="it-IT" sz="2667" dirty="0">
              <a:latin typeface="ArialMT" charset="0"/>
            </a:endParaRPr>
          </a:p>
          <a:p>
            <a:r>
              <a:rPr lang="it-IT" sz="2667" b="1" dirty="0" err="1">
                <a:latin typeface="Arial" charset="0"/>
              </a:rPr>
              <a:t>GaAsP-Photodiodes</a:t>
            </a:r>
            <a:endParaRPr lang="it-IT" sz="2667" b="1" dirty="0">
              <a:latin typeface="Arial" charset="0"/>
            </a:endParaRPr>
          </a:p>
          <a:p>
            <a:r>
              <a:rPr lang="it-IT" sz="2667" b="1" dirty="0">
                <a:latin typeface="Arial" charset="0"/>
              </a:rPr>
              <a:t>Detector </a:t>
            </a:r>
            <a:r>
              <a:rPr lang="it-IT" sz="2667" b="1" dirty="0" err="1">
                <a:latin typeface="Arial" charset="0"/>
              </a:rPr>
              <a:t>slits</a:t>
            </a:r>
            <a:r>
              <a:rPr lang="it-IT" sz="2667" b="1" dirty="0">
                <a:latin typeface="Arial" charset="0"/>
              </a:rPr>
              <a:t>, </a:t>
            </a:r>
            <a:r>
              <a:rPr lang="it-IT" sz="2667" b="1" dirty="0" err="1">
                <a:latin typeface="Arial" charset="0"/>
              </a:rPr>
              <a:t>pinholes</a:t>
            </a:r>
            <a:r>
              <a:rPr lang="it-IT" sz="2667" b="1" dirty="0">
                <a:latin typeface="Arial" charset="0"/>
              </a:rPr>
              <a:t> </a:t>
            </a:r>
            <a:endParaRPr lang="it-IT" sz="2667" dirty="0"/>
          </a:p>
        </p:txBody>
      </p:sp>
      <p:sp>
        <p:nvSpPr>
          <p:cNvPr id="6" name="Rectangle 4"/>
          <p:cNvSpPr/>
          <p:nvPr/>
        </p:nvSpPr>
        <p:spPr>
          <a:xfrm>
            <a:off x="407519" y="5981193"/>
            <a:ext cx="5409045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67" dirty="0" err="1">
                <a:solidFill>
                  <a:srgbClr val="244AFC"/>
                </a:solidFill>
                <a:ea typeface="Times New Roman" charset="0"/>
                <a:cs typeface="Times New Roman" charset="0"/>
              </a:rPr>
              <a:t>A.A.Sokolov,et</a:t>
            </a:r>
            <a:r>
              <a:rPr lang="en-US" sz="1867" dirty="0">
                <a:solidFill>
                  <a:srgbClr val="244AFC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sz="1867" dirty="0" err="1">
                <a:solidFill>
                  <a:srgbClr val="244AFC"/>
                </a:solidFill>
                <a:ea typeface="Times New Roman" charset="0"/>
                <a:cs typeface="Times New Roman" charset="0"/>
              </a:rPr>
              <a:t>al,Proc.of</a:t>
            </a:r>
            <a:r>
              <a:rPr lang="en-US" sz="1867" dirty="0">
                <a:solidFill>
                  <a:srgbClr val="244AFC"/>
                </a:solidFill>
                <a:ea typeface="Times New Roman" charset="0"/>
                <a:cs typeface="Times New Roman" charset="0"/>
              </a:rPr>
              <a:t> SPIE92060J-1-13(2014) </a:t>
            </a:r>
            <a:endParaRPr lang="en-US" sz="1867" dirty="0">
              <a:solidFill>
                <a:srgbClr val="0000FF"/>
              </a:solidFill>
              <a:cs typeface="Times New Roman"/>
            </a:endParaRPr>
          </a:p>
          <a:p>
            <a:endParaRPr lang="en-GB" sz="1867" dirty="0"/>
          </a:p>
        </p:txBody>
      </p:sp>
      <p:sp>
        <p:nvSpPr>
          <p:cNvPr id="7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18</a:t>
            </a:r>
            <a:endParaRPr lang="en-GB" sz="1200" b="1" dirty="0"/>
          </a:p>
        </p:txBody>
      </p:sp>
      <p:sp>
        <p:nvSpPr>
          <p:cNvPr id="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6347713" cy="1320800"/>
          </a:xfrm>
        </p:spPr>
        <p:txBody>
          <a:bodyPr/>
          <a:lstStyle/>
          <a:p>
            <a:r>
              <a:rPr lang="en-GB" dirty="0" err="1" smtClean="0"/>
              <a:t>Bessy</a:t>
            </a:r>
            <a:r>
              <a:rPr lang="en-GB" dirty="0" smtClean="0"/>
              <a:t> II Measurements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50"/>
              <p:cNvSpPr txBox="1">
                <a:spLocks noGrp="1" noChangeArrowheads="1"/>
              </p:cNvSpPr>
              <p:nvPr>
                <p:ph idx="1"/>
              </p:nvPr>
            </p:nvSpPr>
            <p:spPr bwMode="auto">
              <a:xfrm>
                <a:off x="803104" y="951991"/>
                <a:ext cx="5697265" cy="2702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Photon Energy range 35</a:t>
                </a:r>
                <a14:m>
                  <m:oMath xmlns:m="http://schemas.openxmlformats.org/officeDocument/2006/math">
                    <m:r>
                      <a:rPr lang="en-GB" sz="2133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1800 eV</a:t>
                </a:r>
              </a:p>
              <a:p>
                <a:pPr eaLnBrk="0" hangingPunct="0">
                  <a:defRPr/>
                </a:pP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Beam height h=0.3 mm</a:t>
                </a:r>
              </a:p>
              <a:p>
                <a:pPr eaLnBrk="0" hangingPunct="0">
                  <a:defRPr/>
                </a:pP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Incident Beam measurement</a:t>
                </a:r>
              </a:p>
              <a:p>
                <a:pPr eaLnBrk="0" hangingPunct="0">
                  <a:defRPr/>
                </a:pPr>
                <a:r>
                  <a:rPr lang="en-GB" sz="2133" dirty="0" err="1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GaAsP</a:t>
                </a: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 Photodiodes (</a:t>
                </a:r>
                <a:r>
                  <a:rPr lang="en-GB" sz="2133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4x4mm</a:t>
                </a:r>
                <a:r>
                  <a:rPr lang="en-GB" sz="2133" baseline="30000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2</a:t>
                </a:r>
                <a:r>
                  <a:rPr lang="en-GB" sz="2133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) </a:t>
                </a: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(</a:t>
                </a:r>
                <a:r>
                  <a:rPr lang="en-GB" sz="2133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1.2*4mm</a:t>
                </a:r>
                <a:r>
                  <a:rPr lang="en-GB" sz="2133" baseline="30000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2</a:t>
                </a:r>
                <a:r>
                  <a:rPr lang="en-GB" sz="2133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)</a:t>
                </a:r>
                <a:endParaRPr lang="en-GB" sz="2133" dirty="0">
                  <a:solidFill>
                    <a:schemeClr val="tx2"/>
                  </a:solidFill>
                  <a:latin typeface="Arial" charset="0"/>
                  <a:ea typeface="ＭＳ Ｐゴシック" charset="-128"/>
                </a:endParaRPr>
              </a:p>
              <a:p>
                <a:pPr eaLnBrk="0" hangingPunct="0">
                  <a:defRPr/>
                </a:pP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Incidence angle 0.25, </a:t>
                </a:r>
                <a:r>
                  <a:rPr lang="en-GB" sz="2133" dirty="0" smtClean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0.5, 1 </a:t>
                </a:r>
                <a:r>
                  <a:rPr lang="en-GB" sz="2133" dirty="0" err="1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deg</a:t>
                </a:r>
                <a:endParaRPr lang="en-GB" sz="2133" dirty="0">
                  <a:solidFill>
                    <a:schemeClr val="tx2"/>
                  </a:solidFill>
                  <a:latin typeface="Arial" charset="0"/>
                  <a:ea typeface="ＭＳ Ｐゴシック" charset="-128"/>
                </a:endParaRPr>
              </a:p>
              <a:p>
                <a:pPr eaLnBrk="0" hangingPunct="0">
                  <a:defRPr/>
                </a:pPr>
                <a:r>
                  <a:rPr lang="en-GB" sz="2133" dirty="0">
                    <a:solidFill>
                      <a:schemeClr val="tx2"/>
                    </a:solidFill>
                    <a:latin typeface="Arial" charset="0"/>
                    <a:ea typeface="ＭＳ Ｐゴシック" charset="-128"/>
                  </a:rPr>
                  <a:t>Reflectivity measurement</a:t>
                </a:r>
              </a:p>
            </p:txBody>
          </p:sp>
        </mc:Choice>
        <mc:Fallback>
          <p:sp>
            <p:nvSpPr>
              <p:cNvPr id="20" name="Text Box 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803104" y="951991"/>
                <a:ext cx="5697265" cy="2702919"/>
              </a:xfrm>
              <a:prstGeom prst="rect">
                <a:avLst/>
              </a:prstGeom>
              <a:blipFill rotWithShape="0">
                <a:blip r:embed="rId3"/>
                <a:stretch>
                  <a:fillRect l="-642" t="-1351" r="-214" b="-33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41"/>
              <p:cNvSpPr txBox="1">
                <a:spLocks noChangeArrowheads="1"/>
              </p:cNvSpPr>
              <p:nvPr/>
            </p:nvSpPr>
            <p:spPr bwMode="auto">
              <a:xfrm>
                <a:off x="6935530" y="1323733"/>
                <a:ext cx="2357308" cy="830997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de-DE" altLang="it-IT" sz="2400" b="1" dirty="0" err="1">
                    <a:solidFill>
                      <a:schemeClr val="tx2"/>
                    </a:solidFill>
                    <a:ea typeface="ＭＳ Ｐゴシック" charset="-128"/>
                  </a:rPr>
                  <a:t>Photo</a:t>
                </a:r>
                <a:r>
                  <a:rPr lang="de-DE" altLang="it-IT" sz="2400" b="1" dirty="0">
                    <a:solidFill>
                      <a:schemeClr val="tx2"/>
                    </a:solidFill>
                    <a:ea typeface="ＭＳ Ｐゴシック" charset="-128"/>
                  </a:rPr>
                  <a:t> </a:t>
                </a:r>
                <a:r>
                  <a:rPr lang="de-DE" altLang="it-IT" sz="2400" b="1" dirty="0" err="1">
                    <a:solidFill>
                      <a:schemeClr val="tx2"/>
                    </a:solidFill>
                    <a:ea typeface="ＭＳ Ｐゴシック" charset="-128"/>
                  </a:rPr>
                  <a:t>Yield</a:t>
                </a:r>
                <a:r>
                  <a:rPr lang="de-DE" altLang="it-IT" sz="2400" b="1" dirty="0">
                    <a:solidFill>
                      <a:schemeClr val="tx2"/>
                    </a:solidFill>
                    <a:ea typeface="ＭＳ Ｐゴシック" charset="-128"/>
                  </a:rPr>
                  <a:t>:</a:t>
                </a:r>
              </a:p>
              <a:p>
                <a:r>
                  <a:rPr lang="de-DE" altLang="it-IT" sz="2400" b="1" dirty="0">
                    <a:solidFill>
                      <a:schemeClr val="tx2"/>
                    </a:solidFill>
                    <a:ea typeface="ＭＳ Ｐゴシック" charset="-128"/>
                  </a:rPr>
                  <a:t>PY= N</a:t>
                </a:r>
                <a:r>
                  <a:rPr lang="de-DE" altLang="it-IT" sz="2400" b="1" baseline="-25000" dirty="0">
                    <a:solidFill>
                      <a:schemeClr val="tx2"/>
                    </a:solidFill>
                    <a:ea typeface="ＭＳ Ｐゴシック" charset="-128"/>
                  </a:rPr>
                  <a:t>e</a:t>
                </a:r>
                <a:r>
                  <a:rPr lang="de-DE" altLang="it-IT" sz="2400" b="1" dirty="0">
                    <a:solidFill>
                      <a:schemeClr val="tx2"/>
                    </a:solidFill>
                    <a:ea typeface="ＭＳ Ｐゴシック" charset="-128"/>
                  </a:rPr>
                  <a:t>/N</a:t>
                </a:r>
                <a14:m>
                  <m:oMath xmlns:m="http://schemas.openxmlformats.org/officeDocument/2006/math">
                    <m:r>
                      <a:rPr lang="de-DE" altLang="it-IT" sz="2400" b="1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endParaRPr lang="de-DE" altLang="it-IT" sz="2400" b="1" dirty="0">
                  <a:solidFill>
                    <a:schemeClr val="tx2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5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1647" y="992799"/>
                <a:ext cx="176798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397" t="-4630" b="-12963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ccia destra 22"/>
          <p:cNvSpPr/>
          <p:nvPr/>
        </p:nvSpPr>
        <p:spPr>
          <a:xfrm>
            <a:off x="4459316" y="3350778"/>
            <a:ext cx="729465" cy="182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asellaDiTesto 46"/>
          <p:cNvSpPr txBox="1"/>
          <p:nvPr/>
        </p:nvSpPr>
        <p:spPr>
          <a:xfrm>
            <a:off x="5412216" y="2875279"/>
            <a:ext cx="232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Specular Reflectivity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297740" y="4067153"/>
            <a:ext cx="10695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Specular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035837" y="4062357"/>
            <a:ext cx="92682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Total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97741" y="4144075"/>
            <a:ext cx="3038977" cy="2520304"/>
            <a:chOff x="342682" y="3443595"/>
            <a:chExt cx="3038977" cy="2520304"/>
          </a:xfrm>
        </p:grpSpPr>
        <p:sp>
          <p:nvSpPr>
            <p:cNvPr id="3" name="Rettangolo 2"/>
            <p:cNvSpPr/>
            <p:nvPr/>
          </p:nvSpPr>
          <p:spPr>
            <a:xfrm>
              <a:off x="578224" y="5069541"/>
              <a:ext cx="1337982" cy="1143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ttangolo 15"/>
            <p:cNvSpPr/>
            <p:nvPr/>
          </p:nvSpPr>
          <p:spPr>
            <a:xfrm rot="18674927">
              <a:off x="1489389" y="4786891"/>
              <a:ext cx="1337982" cy="1143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82" y="3779447"/>
              <a:ext cx="3038977" cy="2184452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 rot="18577377">
              <a:off x="2378722" y="3815970"/>
              <a:ext cx="1021201" cy="27645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Detector</a:t>
              </a:r>
              <a:endParaRPr lang="en-GB" dirty="0"/>
            </a:p>
          </p:txBody>
        </p:sp>
      </p:grpSp>
      <p:sp>
        <p:nvSpPr>
          <p:cNvPr id="9" name="Rettangolo 8"/>
          <p:cNvSpPr/>
          <p:nvPr/>
        </p:nvSpPr>
        <p:spPr>
          <a:xfrm>
            <a:off x="1889576" y="6150174"/>
            <a:ext cx="1281681" cy="47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0" name="CasellaDiTesto 9"/>
          <p:cNvSpPr txBox="1"/>
          <p:nvPr/>
        </p:nvSpPr>
        <p:spPr>
          <a:xfrm rot="19970103">
            <a:off x="1429356" y="5811915"/>
            <a:ext cx="1143435" cy="3385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Mirror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/>
              <p:cNvSpPr txBox="1"/>
              <p:nvPr/>
            </p:nvSpPr>
            <p:spPr>
              <a:xfrm>
                <a:off x="2442346" y="5356463"/>
                <a:ext cx="745935" cy="225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𝒓</m:t>
                          </m:r>
                        </m:sub>
                      </m:sSub>
                      <m:r>
                        <a:rPr lang="en-GB" sz="1467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GB" sz="1467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</m:t>
                      </m:r>
                      <m:sSub>
                        <m:sSubPr>
                          <m:ctrlP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67" b="1" dirty="0"/>
              </a:p>
            </p:txBody>
          </p:sp>
        </mc:Choice>
        <mc:Fallback xmlns="">
          <p:sp>
            <p:nvSpPr>
              <p:cNvPr id="35" name="CasellaDiTes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59" y="4017347"/>
                <a:ext cx="559451" cy="169277"/>
              </a:xfrm>
              <a:prstGeom prst="rect">
                <a:avLst/>
              </a:prstGeom>
              <a:blipFill rotWithShape="0">
                <a:blip r:embed="rId6"/>
                <a:stretch>
                  <a:fillRect l="-8696" r="-434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/>
              <p:cNvSpPr txBox="1"/>
              <p:nvPr/>
            </p:nvSpPr>
            <p:spPr>
              <a:xfrm>
                <a:off x="716030" y="5924471"/>
                <a:ext cx="525711" cy="225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67" b="1" dirty="0"/>
              </a:p>
            </p:txBody>
          </p:sp>
        </mc:Choice>
        <mc:Fallback xmlns="">
          <p:sp>
            <p:nvSpPr>
              <p:cNvPr id="36" name="CasellaDiTes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2" y="4443353"/>
                <a:ext cx="394283" cy="169277"/>
              </a:xfrm>
              <a:prstGeom prst="rect">
                <a:avLst/>
              </a:prstGeom>
              <a:blipFill rotWithShape="0">
                <a:blip r:embed="rId7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Immagin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57" y="3693738"/>
            <a:ext cx="3892112" cy="31791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5422487" y="3275388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Scattered Light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2" t="85357" r="26954"/>
          <a:stretch/>
        </p:blipFill>
        <p:spPr>
          <a:xfrm>
            <a:off x="6693645" y="6390038"/>
            <a:ext cx="1121009" cy="44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/>
              <p:cNvSpPr txBox="1"/>
              <p:nvPr/>
            </p:nvSpPr>
            <p:spPr>
              <a:xfrm>
                <a:off x="5705097" y="6099510"/>
                <a:ext cx="278083" cy="225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sz="1467" b="1" dirty="0"/>
              </a:p>
            </p:txBody>
          </p:sp>
        </mc:Choice>
        <mc:Fallback xmlns="">
          <p:sp>
            <p:nvSpPr>
              <p:cNvPr id="38" name="CasellaDiTes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823" y="4574632"/>
                <a:ext cx="208562" cy="169277"/>
              </a:xfrm>
              <a:prstGeom prst="rect">
                <a:avLst/>
              </a:prstGeom>
              <a:blipFill rotWithShape="0">
                <a:blip r:embed="rId10"/>
                <a:stretch>
                  <a:fillRect l="-882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egnaposto numero diapositiva 13"/>
          <p:cNvSpPr txBox="1">
            <a:spLocks/>
          </p:cNvSpPr>
          <p:nvPr/>
        </p:nvSpPr>
        <p:spPr>
          <a:xfrm>
            <a:off x="8780199" y="5981191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19</a:t>
            </a:r>
            <a:endParaRPr lang="en-GB" sz="1200" b="1" dirty="0"/>
          </a:p>
        </p:txBody>
      </p:sp>
      <p:sp>
        <p:nvSpPr>
          <p:cNvPr id="26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47" grpId="0"/>
      <p:bldP spid="48" grpId="0" animBg="1"/>
      <p:bldP spid="49" grpId="0" animBg="1"/>
      <p:bldP spid="10" grpId="0" animBg="1"/>
      <p:bldP spid="35" grpId="0" animBg="1"/>
      <p:bldP spid="36" grpId="0" animBg="1"/>
      <p:bldP spid="12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112" y="0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4111" y="1320800"/>
            <a:ext cx="8932844" cy="3880773"/>
          </a:xfrm>
        </p:spPr>
        <p:txBody>
          <a:bodyPr/>
          <a:lstStyle/>
          <a:p>
            <a:r>
              <a:rPr lang="en-GB" sz="3600" dirty="0"/>
              <a:t>Synchrotron radiation </a:t>
            </a:r>
            <a:r>
              <a:rPr lang="en-GB" sz="3600" dirty="0" smtClean="0"/>
              <a:t>detrimental effects</a:t>
            </a:r>
            <a:endParaRPr lang="en-GB" sz="3600" dirty="0"/>
          </a:p>
          <a:p>
            <a:r>
              <a:rPr lang="en-GB" sz="3600" dirty="0" smtClean="0"/>
              <a:t>Reflectivity and Photo Yield</a:t>
            </a:r>
          </a:p>
          <a:p>
            <a:r>
              <a:rPr lang="en-GB" sz="3600" dirty="0" err="1" smtClean="0"/>
              <a:t>Bessy</a:t>
            </a:r>
            <a:r>
              <a:rPr lang="en-GB" sz="3600" dirty="0" smtClean="0"/>
              <a:t> </a:t>
            </a:r>
            <a:r>
              <a:rPr lang="en-GB" sz="3600" dirty="0"/>
              <a:t>II measurements</a:t>
            </a:r>
          </a:p>
          <a:p>
            <a:r>
              <a:rPr lang="en-GB" sz="3600" dirty="0" smtClean="0"/>
              <a:t>Conclusions and Future work</a:t>
            </a:r>
            <a:endParaRPr lang="en-GB" sz="3600" dirty="0"/>
          </a:p>
          <a:p>
            <a:endParaRPr lang="en-GB" dirty="0"/>
          </a:p>
        </p:txBody>
      </p:sp>
      <p:sp>
        <p:nvSpPr>
          <p:cNvPr id="6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2</a:t>
            </a:r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7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0C42-65B0-8441-A00B-BE37699EA1A8}" type="slidenum">
              <a:rPr lang="en-GB" sz="1000" b="1" smtClean="0"/>
              <a:t>20</a:t>
            </a:fld>
            <a:endParaRPr lang="en-GB" sz="10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624000" y="0"/>
            <a:ext cx="896981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Copper </a:t>
            </a:r>
            <a:r>
              <a:rPr lang="en-GB" dirty="0" smtClean="0"/>
              <a:t>samples</a:t>
            </a:r>
            <a:endParaRPr lang="en-GB" dirty="0"/>
          </a:p>
        </p:txBody>
      </p:sp>
      <p:sp>
        <p:nvSpPr>
          <p:cNvPr id="13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4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3" y="2479245"/>
            <a:ext cx="3574692" cy="2909887"/>
          </a:xfr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29" y="581604"/>
            <a:ext cx="3499421" cy="2624567"/>
          </a:xfrm>
          <a:prstGeom prst="rect">
            <a:avLst/>
          </a:prstGeom>
        </p:spPr>
      </p:pic>
      <p:sp>
        <p:nvSpPr>
          <p:cNvPr id="18" name="Segnaposto numero diapositiva 13"/>
          <p:cNvSpPr txBox="1">
            <a:spLocks/>
          </p:cNvSpPr>
          <p:nvPr/>
        </p:nvSpPr>
        <p:spPr>
          <a:xfrm>
            <a:off x="7613576" y="5161979"/>
            <a:ext cx="38447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18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11256" y="894226"/>
            <a:ext cx="269974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400" b="1" dirty="0"/>
              <a:t>AFM (20x20µm</a:t>
            </a:r>
            <a:r>
              <a:rPr lang="en-US" altLang="en-US" sz="2400" b="1" baseline="30000" dirty="0"/>
              <a:t>2</a:t>
            </a:r>
            <a:r>
              <a:rPr lang="en-US" altLang="en-US" sz="2400" b="1" dirty="0"/>
              <a:t>)</a:t>
            </a:r>
            <a:endParaRPr lang="en-GB" sz="2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590914" y="2366229"/>
            <a:ext cx="1109662" cy="4231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78.4 nm</a:t>
            </a:r>
          </a:p>
          <a:p>
            <a:endParaRPr lang="en-GB" sz="800" dirty="0"/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617647"/>
              </p:ext>
            </p:extLst>
          </p:nvPr>
        </p:nvGraphicFramePr>
        <p:xfrm>
          <a:off x="5980827" y="3940055"/>
          <a:ext cx="3649976" cy="21293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4988"/>
                <a:gridCol w="182498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Sample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RMS Roughness (R</a:t>
                      </a:r>
                      <a:r>
                        <a:rPr lang="en-GB" sz="1800" baseline="-25000" dirty="0" smtClean="0"/>
                        <a:t>a</a:t>
                      </a:r>
                      <a:r>
                        <a:rPr lang="en-GB" sz="1800" baseline="0" dirty="0" smtClean="0"/>
                        <a:t>)</a:t>
                      </a:r>
                      <a:endParaRPr lang="en-GB" sz="1800" dirty="0"/>
                    </a:p>
                  </a:txBody>
                  <a:tcPr/>
                </a:tc>
              </a:tr>
              <a:tr h="37231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Cu 1A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9.6 nm</a:t>
                      </a:r>
                      <a:endParaRPr lang="en-GB" sz="1800" dirty="0"/>
                    </a:p>
                  </a:txBody>
                  <a:tcPr/>
                </a:tc>
              </a:tr>
              <a:tr h="37231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Cu 1B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 nm</a:t>
                      </a:r>
                      <a:endParaRPr lang="en-GB" sz="1800" dirty="0"/>
                    </a:p>
                  </a:txBody>
                  <a:tcPr/>
                </a:tc>
              </a:tr>
              <a:tr h="37231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Cu 2A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27 nm</a:t>
                      </a:r>
                      <a:endParaRPr lang="en-GB" sz="1800" dirty="0"/>
                    </a:p>
                  </a:txBody>
                  <a:tcPr/>
                </a:tc>
              </a:tr>
              <a:tr h="37231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Cu 2B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643 nm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Connettore 2 21"/>
          <p:cNvCxnSpPr/>
          <p:nvPr/>
        </p:nvCxnSpPr>
        <p:spPr>
          <a:xfrm flipV="1">
            <a:off x="7328608" y="2721074"/>
            <a:ext cx="159715" cy="74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 flipV="1">
            <a:off x="8222612" y="2715218"/>
            <a:ext cx="159715" cy="7449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712148" y="3518374"/>
            <a:ext cx="81144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/>
              <a:t>Cu 1A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986486" y="351837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Cu 2A</a:t>
            </a:r>
          </a:p>
        </p:txBody>
      </p:sp>
      <p:sp>
        <p:nvSpPr>
          <p:cNvPr id="26" name="Textfeld 7"/>
          <p:cNvSpPr txBox="1">
            <a:spLocks noChangeArrowheads="1"/>
          </p:cNvSpPr>
          <p:nvPr/>
        </p:nvSpPr>
        <p:spPr bwMode="auto">
          <a:xfrm>
            <a:off x="595053" y="1437334"/>
            <a:ext cx="31460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2100" b="1">
                <a:solidFill>
                  <a:srgbClr val="00589C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Cu 1</a:t>
            </a:r>
            <a:r>
              <a:rPr lang="en-US" altLang="en-US" sz="2800" dirty="0" smtClean="0">
                <a:solidFill>
                  <a:schemeClr val="tx1"/>
                </a:solidFill>
              </a:rPr>
              <a:t>A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Polished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Textfeld 4"/>
          <p:cNvSpPr txBox="1">
            <a:spLocks noChangeArrowheads="1"/>
          </p:cNvSpPr>
          <p:nvPr/>
        </p:nvSpPr>
        <p:spPr bwMode="auto">
          <a:xfrm>
            <a:off x="407519" y="5433376"/>
            <a:ext cx="4721568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buFont typeface="Arial" charset="0"/>
              <a:defRPr sz="2100" b="1">
                <a:solidFill>
                  <a:srgbClr val="00589C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Side A – means polished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Side B – means lapped</a:t>
            </a:r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" y="1400049"/>
            <a:ext cx="7383626" cy="4045131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624000" y="0"/>
            <a:ext cx="896981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Copper sample Cu1A and REFLEC simulations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40543"/>
            <a:ext cx="2556299" cy="2065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3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4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282899" y="3664229"/>
            <a:ext cx="489448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At grazing incidence angle</a:t>
            </a:r>
          </a:p>
          <a:p>
            <a:r>
              <a:rPr lang="en-GB" sz="2400" dirty="0"/>
              <a:t>contaminants are </a:t>
            </a:r>
            <a:r>
              <a:rPr lang="en-GB" sz="2400" dirty="0" smtClean="0"/>
              <a:t>influencing </a:t>
            </a:r>
            <a:r>
              <a:rPr lang="en-GB" sz="2400" dirty="0"/>
              <a:t>Cu Reflectivity</a:t>
            </a:r>
          </a:p>
        </p:txBody>
      </p:sp>
      <p:sp>
        <p:nvSpPr>
          <p:cNvPr id="16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21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1"/>
          <a:stretch/>
        </p:blipFill>
        <p:spPr>
          <a:xfrm>
            <a:off x="229478" y="1271157"/>
            <a:ext cx="6096403" cy="4490369"/>
          </a:xfrm>
        </p:spPr>
      </p:pic>
      <p:sp>
        <p:nvSpPr>
          <p:cNvPr id="29" name="CasellaDiTesto 28"/>
          <p:cNvSpPr txBox="1"/>
          <p:nvPr/>
        </p:nvSpPr>
        <p:spPr>
          <a:xfrm>
            <a:off x="1799452" y="1166911"/>
            <a:ext cx="97542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 K edge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994952" y="2728875"/>
            <a:ext cx="92160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O K edge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4063753" y="2935493"/>
            <a:ext cx="120445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2"/>
                </a:solidFill>
              </a:rPr>
              <a:t>Cu L</a:t>
            </a:r>
            <a:r>
              <a:rPr lang="en-GB" sz="1400" b="1" baseline="-25000" dirty="0">
                <a:solidFill>
                  <a:schemeClr val="accent2"/>
                </a:solidFill>
              </a:rPr>
              <a:t>2,3</a:t>
            </a:r>
            <a:r>
              <a:rPr lang="en-GB" sz="1400" b="1" dirty="0">
                <a:solidFill>
                  <a:schemeClr val="accent2"/>
                </a:solidFill>
              </a:rPr>
              <a:t> edge</a:t>
            </a:r>
          </a:p>
        </p:txBody>
      </p:sp>
      <p:cxnSp>
        <p:nvCxnSpPr>
          <p:cNvPr id="32" name="Connettore 2 31"/>
          <p:cNvCxnSpPr/>
          <p:nvPr/>
        </p:nvCxnSpPr>
        <p:spPr>
          <a:xfrm flipH="1" flipV="1">
            <a:off x="3744422" y="2764572"/>
            <a:ext cx="217294" cy="198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H="1" flipV="1">
            <a:off x="2442933" y="2297599"/>
            <a:ext cx="54435" cy="339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>
            <a:off x="1865226" y="1699077"/>
            <a:ext cx="129726" cy="212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121731" y="1867166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REFLEC</a:t>
            </a:r>
            <a:endParaRPr lang="en-GB" sz="1200" b="1" dirty="0">
              <a:solidFill>
                <a:srgbClr val="00B05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08908" y="265482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244AFC"/>
                </a:solidFill>
              </a:rPr>
              <a:t>BESSY II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624000" y="0"/>
            <a:ext cx="896981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Copper sample Cu1A and REFLEC simulations</a:t>
            </a: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40543"/>
            <a:ext cx="2556299" cy="2065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6" name="CasellaDiTesto 25"/>
          <p:cNvSpPr txBox="1"/>
          <p:nvPr/>
        </p:nvSpPr>
        <p:spPr>
          <a:xfrm>
            <a:off x="5293731" y="3523935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REFLEC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282899" y="3664229"/>
            <a:ext cx="489448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At grazing incidence angle</a:t>
            </a:r>
          </a:p>
          <a:p>
            <a:r>
              <a:rPr lang="en-GB" sz="2400" dirty="0"/>
              <a:t>contaminants are </a:t>
            </a:r>
            <a:r>
              <a:rPr lang="en-GB" sz="2400" dirty="0" smtClean="0"/>
              <a:t>influencing </a:t>
            </a:r>
            <a:r>
              <a:rPr lang="en-GB" sz="2400" dirty="0"/>
              <a:t>Cu Reflectivity</a:t>
            </a:r>
          </a:p>
        </p:txBody>
      </p:sp>
      <p:sp>
        <p:nvSpPr>
          <p:cNvPr id="2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35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smtClean="0"/>
              <a:t>22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4450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4"/>
          <a:stretch/>
        </p:blipFill>
        <p:spPr>
          <a:xfrm>
            <a:off x="506016" y="606379"/>
            <a:ext cx="5480138" cy="3059197"/>
          </a:xfrm>
        </p:spPr>
      </p:pic>
      <p:sp>
        <p:nvSpPr>
          <p:cNvPr id="8" name="CasellaDiTesto 7"/>
          <p:cNvSpPr txBox="1"/>
          <p:nvPr/>
        </p:nvSpPr>
        <p:spPr>
          <a:xfrm>
            <a:off x="6104138" y="793709"/>
            <a:ext cx="118144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Cu 1A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/>
          <a:stretch/>
        </p:blipFill>
        <p:spPr>
          <a:xfrm>
            <a:off x="506016" y="3665576"/>
            <a:ext cx="5812384" cy="3133439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H="1">
            <a:off x="1566060" y="2086002"/>
            <a:ext cx="20361" cy="24938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033428" y="1979436"/>
            <a:ext cx="2881" cy="26003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1317449" y="2947910"/>
            <a:ext cx="97183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 K edge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701766" y="2552379"/>
            <a:ext cx="8956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O K edge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197684" y="2719162"/>
            <a:ext cx="116702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Cu L</a:t>
            </a:r>
            <a:r>
              <a:rPr lang="en-GB" sz="1400" baseline="-25000" dirty="0">
                <a:solidFill>
                  <a:schemeClr val="accent2"/>
                </a:solidFill>
              </a:rPr>
              <a:t>2,3</a:t>
            </a:r>
            <a:r>
              <a:rPr lang="en-GB" sz="1400" dirty="0">
                <a:solidFill>
                  <a:schemeClr val="accent2"/>
                </a:solidFill>
              </a:rPr>
              <a:t> edge</a:t>
            </a:r>
          </a:p>
        </p:txBody>
      </p:sp>
      <p:sp>
        <p:nvSpPr>
          <p:cNvPr id="27" name="Segnaposto numero diapositiva 13"/>
          <p:cNvSpPr txBox="1">
            <a:spLocks/>
          </p:cNvSpPr>
          <p:nvPr/>
        </p:nvSpPr>
        <p:spPr>
          <a:xfrm>
            <a:off x="7500507" y="5206223"/>
            <a:ext cx="38447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20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3004356" y="2521901"/>
            <a:ext cx="179939" cy="153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5489769" y="2195942"/>
            <a:ext cx="379462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dirty="0"/>
              <a:t>Carbon coating reduces</a:t>
            </a:r>
          </a:p>
          <a:p>
            <a:r>
              <a:rPr lang="en-GB" sz="2400" dirty="0"/>
              <a:t>reflectivity at low energy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489768" y="4989202"/>
            <a:ext cx="379462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At high energy reflectivity </a:t>
            </a:r>
          </a:p>
          <a:p>
            <a:r>
              <a:rPr lang="en-GB" sz="2400" dirty="0"/>
              <a:t>is significantly enhanced</a:t>
            </a:r>
          </a:p>
        </p:txBody>
      </p:sp>
      <p:sp>
        <p:nvSpPr>
          <p:cNvPr id="36" name="Titolo 1"/>
          <p:cNvSpPr>
            <a:spLocks noGrp="1"/>
          </p:cNvSpPr>
          <p:nvPr>
            <p:ph type="title"/>
          </p:nvPr>
        </p:nvSpPr>
        <p:spPr>
          <a:xfrm>
            <a:off x="624000" y="0"/>
            <a:ext cx="8969816" cy="1320800"/>
          </a:xfrm>
        </p:spPr>
        <p:txBody>
          <a:bodyPr/>
          <a:lstStyle/>
          <a:p>
            <a:r>
              <a:rPr lang="en-GB" dirty="0" smtClean="0"/>
              <a:t>Specular Reflectivity VS Photon Energy</a:t>
            </a:r>
            <a:endParaRPr lang="en-GB" dirty="0"/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40543"/>
            <a:ext cx="2556299" cy="2065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104138" y="3808015"/>
            <a:ext cx="162401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/>
              <a:t>Cu </a:t>
            </a:r>
            <a:r>
              <a:rPr lang="en-GB" sz="2000" b="1" smtClean="0"/>
              <a:t>1A + CC</a:t>
            </a:r>
            <a:endParaRPr lang="en-GB" sz="2000" b="1" dirty="0"/>
          </a:p>
        </p:txBody>
      </p:sp>
      <p:sp>
        <p:nvSpPr>
          <p:cNvPr id="21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23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864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7" y="495310"/>
            <a:ext cx="6046626" cy="3165030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/>
          <a:stretch/>
        </p:blipFill>
        <p:spPr>
          <a:xfrm>
            <a:off x="451106" y="3775587"/>
            <a:ext cx="5918209" cy="3102628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H="1">
            <a:off x="1582087" y="3381692"/>
            <a:ext cx="13212" cy="17335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2119417" y="3669773"/>
            <a:ext cx="20010" cy="13106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73398" y="3497511"/>
            <a:ext cx="98453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 K edge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772402" y="4195559"/>
            <a:ext cx="89564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O K edge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239625" y="2812466"/>
            <a:ext cx="116702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</a:rPr>
              <a:t>Cu L</a:t>
            </a:r>
            <a:r>
              <a:rPr lang="en-GB" sz="1400" baseline="-25000" dirty="0">
                <a:solidFill>
                  <a:schemeClr val="accent2"/>
                </a:solidFill>
              </a:rPr>
              <a:t>2,3</a:t>
            </a:r>
            <a:r>
              <a:rPr lang="en-GB" sz="1400" dirty="0">
                <a:solidFill>
                  <a:schemeClr val="accent2"/>
                </a:solidFill>
              </a:rPr>
              <a:t> edge</a:t>
            </a:r>
          </a:p>
        </p:txBody>
      </p:sp>
      <p:sp>
        <p:nvSpPr>
          <p:cNvPr id="27" name="Segnaposto numero diapositiva 13"/>
          <p:cNvSpPr txBox="1">
            <a:spLocks/>
          </p:cNvSpPr>
          <p:nvPr/>
        </p:nvSpPr>
        <p:spPr>
          <a:xfrm>
            <a:off x="7500507" y="5206223"/>
            <a:ext cx="38447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20</a:t>
            </a:r>
          </a:p>
        </p:txBody>
      </p:sp>
      <p:cxnSp>
        <p:nvCxnSpPr>
          <p:cNvPr id="20" name="Connettore 2 19"/>
          <p:cNvCxnSpPr/>
          <p:nvPr/>
        </p:nvCxnSpPr>
        <p:spPr>
          <a:xfrm flipH="1" flipV="1">
            <a:off x="3119125" y="2697397"/>
            <a:ext cx="110495" cy="230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034759" y="4844006"/>
            <a:ext cx="438326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Carbon coating reduces</a:t>
            </a:r>
          </a:p>
          <a:p>
            <a:r>
              <a:rPr lang="en-GB" sz="2800" dirty="0"/>
              <a:t>Photo Yield at high energy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34759" y="1974875"/>
            <a:ext cx="350530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Peaks correspond to absorption edge</a:t>
            </a:r>
          </a:p>
        </p:txBody>
      </p:sp>
      <p:pic>
        <p:nvPicPr>
          <p:cNvPr id="26" name="Segnaposto contenuto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17731" r="30547" b="71210"/>
          <a:stretch/>
        </p:blipFill>
        <p:spPr>
          <a:xfrm>
            <a:off x="3377381" y="4287442"/>
            <a:ext cx="1265555" cy="389402"/>
          </a:xfrm>
          <a:prstGeom prst="rect">
            <a:avLst/>
          </a:prstGeom>
        </p:spPr>
      </p:pic>
      <p:sp>
        <p:nvSpPr>
          <p:cNvPr id="24" name="Titolo 1"/>
          <p:cNvSpPr>
            <a:spLocks noGrp="1"/>
          </p:cNvSpPr>
          <p:nvPr>
            <p:ph type="title"/>
          </p:nvPr>
        </p:nvSpPr>
        <p:spPr>
          <a:xfrm>
            <a:off x="624000" y="0"/>
            <a:ext cx="8969816" cy="1320800"/>
          </a:xfrm>
        </p:spPr>
        <p:txBody>
          <a:bodyPr/>
          <a:lstStyle/>
          <a:p>
            <a:r>
              <a:rPr lang="en-GB" dirty="0" smtClean="0"/>
              <a:t>Photo Yield VS Photon Energy</a:t>
            </a:r>
            <a:endParaRPr lang="en-GB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40543"/>
            <a:ext cx="2556299" cy="2065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9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04138" y="793709"/>
            <a:ext cx="118144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Cu 1A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104138" y="3808015"/>
            <a:ext cx="162401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/>
              <a:t>Cu </a:t>
            </a:r>
            <a:r>
              <a:rPr lang="en-GB" sz="2000" b="1" smtClean="0"/>
              <a:t>1A + CC</a:t>
            </a:r>
            <a:endParaRPr lang="en-GB" sz="2000" b="1" dirty="0"/>
          </a:p>
        </p:txBody>
      </p:sp>
      <p:sp>
        <p:nvSpPr>
          <p:cNvPr id="3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24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185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"/>
          <a:stretch/>
        </p:blipFill>
        <p:spPr>
          <a:xfrm>
            <a:off x="-43252" y="1359884"/>
            <a:ext cx="9274561" cy="5010957"/>
          </a:xfrm>
          <a:prstGeom prst="rect">
            <a:avLst/>
          </a:prstGeom>
        </p:spPr>
      </p:pic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624000" y="0"/>
            <a:ext cx="8969816" cy="1320800"/>
          </a:xfrm>
        </p:spPr>
        <p:txBody>
          <a:bodyPr/>
          <a:lstStyle/>
          <a:p>
            <a:r>
              <a:rPr lang="en-GB" dirty="0" smtClean="0"/>
              <a:t>Reflectivity VS Photon Energy</a:t>
            </a:r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40543"/>
            <a:ext cx="2556299" cy="20659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6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7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150351" y="3777591"/>
            <a:ext cx="438326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Low energy photons can be reflected even at high </a:t>
            </a:r>
            <a:r>
              <a:rPr lang="en-GB" sz="2800" smtClean="0"/>
              <a:t>incidence angles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762034" y="1706372"/>
            <a:ext cx="118144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Cu 1A</a:t>
            </a:r>
          </a:p>
        </p:txBody>
      </p:sp>
      <p:sp>
        <p:nvSpPr>
          <p:cNvPr id="21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25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707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0" y="0"/>
            <a:ext cx="8969816" cy="1320800"/>
          </a:xfrm>
        </p:spPr>
        <p:txBody>
          <a:bodyPr/>
          <a:lstStyle/>
          <a:p>
            <a:r>
              <a:rPr lang="en-GB" dirty="0" smtClean="0"/>
              <a:t>Total Reflectivity VS Specular Reflectivity</a:t>
            </a:r>
            <a:endParaRPr lang="en-GB" dirty="0"/>
          </a:p>
        </p:txBody>
      </p:sp>
      <p:pic>
        <p:nvPicPr>
          <p:cNvPr id="17" name="Segnaposto contenuto 1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7743"/>
          <a:stretch/>
        </p:blipFill>
        <p:spPr>
          <a:xfrm>
            <a:off x="64939" y="805239"/>
            <a:ext cx="6216308" cy="3506295"/>
          </a:xfrm>
        </p:spPr>
      </p:pic>
      <p:grpSp>
        <p:nvGrpSpPr>
          <p:cNvPr id="4" name="Gruppo 3"/>
          <p:cNvGrpSpPr/>
          <p:nvPr/>
        </p:nvGrpSpPr>
        <p:grpSpPr>
          <a:xfrm>
            <a:off x="6423712" y="2261639"/>
            <a:ext cx="4445403" cy="3902116"/>
            <a:chOff x="4640808" y="1696229"/>
            <a:chExt cx="3334052" cy="2926587"/>
          </a:xfrm>
        </p:grpSpPr>
        <p:sp>
          <p:nvSpPr>
            <p:cNvPr id="6" name="Segnaposto numero diapositiva 13"/>
            <p:cNvSpPr txBox="1">
              <a:spLocks/>
            </p:cNvSpPr>
            <p:nvPr/>
          </p:nvSpPr>
          <p:spPr>
            <a:xfrm>
              <a:off x="5976505" y="4348972"/>
              <a:ext cx="384479" cy="27384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 b="1" dirty="0"/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4640808" y="1825010"/>
              <a:ext cx="3334052" cy="2545979"/>
              <a:chOff x="4956914" y="2720051"/>
              <a:chExt cx="4122125" cy="3110742"/>
            </a:xfrm>
          </p:grpSpPr>
          <p:sp>
            <p:nvSpPr>
              <p:cNvPr id="23" name="Rettangolo 22"/>
              <p:cNvSpPr/>
              <p:nvPr/>
            </p:nvSpPr>
            <p:spPr>
              <a:xfrm>
                <a:off x="4956914" y="2720051"/>
                <a:ext cx="4122125" cy="31107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 rot="16200000">
                <a:off x="4360028" y="3984487"/>
                <a:ext cx="1642202" cy="3424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latin typeface="Arial" charset="0"/>
                    <a:ea typeface="Arial" charset="0"/>
                    <a:cs typeface="Arial" charset="0"/>
                  </a:rPr>
                  <a:t>Reflectivity</a:t>
                </a:r>
              </a:p>
            </p:txBody>
          </p:sp>
          <p:pic>
            <p:nvPicPr>
              <p:cNvPr id="19" name="Immagine 18"/>
              <p:cNvPicPr>
                <a:picLocks noChangeAspect="1"/>
              </p:cNvPicPr>
              <p:nvPr/>
            </p:nvPicPr>
            <p:blipFill rotWithShape="1">
              <a:blip r:embed="rId4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04" t="13199" r="8842" b="14914"/>
              <a:stretch/>
            </p:blipFill>
            <p:spPr>
              <a:xfrm>
                <a:off x="5706319" y="2861063"/>
                <a:ext cx="3264060" cy="242856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5613027" y="5245446"/>
                <a:ext cx="3213958" cy="3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5                        10                       15</a:t>
                </a: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6464325" y="5461461"/>
                <a:ext cx="1633884" cy="338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noProof="1">
                    <a:latin typeface="Arial" charset="0"/>
                    <a:ea typeface="Arial" charset="0"/>
                    <a:cs typeface="Arial" charset="0"/>
                  </a:rPr>
                  <a:t>twotheta (deg)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5249639" y="2861063"/>
                <a:ext cx="493792" cy="232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0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-1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-2</a:t>
                </a:r>
              </a:p>
              <a:p>
                <a:endParaRPr lang="en-GB" sz="7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-3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-4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-5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-6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6820383" y="2500966"/>
                  <a:ext cx="1146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GB" b="1" dirty="0"/>
                    <a:t>= 5 </a:t>
                  </a:r>
                  <a:r>
                    <a:rPr lang="en-GB" b="1" dirty="0" err="1"/>
                    <a:t>deg</a:t>
                  </a:r>
                  <a:endParaRPr lang="en-GB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0383" y="2500966"/>
                  <a:ext cx="1146415" cy="300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082" b="-183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ttore 2 27"/>
            <p:cNvCxnSpPr/>
            <p:nvPr/>
          </p:nvCxnSpPr>
          <p:spPr>
            <a:xfrm>
              <a:off x="6459226" y="1696229"/>
              <a:ext cx="177538" cy="6027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5400885" y="2879205"/>
              <a:ext cx="10209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small angle </a:t>
              </a:r>
            </a:p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scatter</a:t>
              </a:r>
              <a:endParaRPr kumimoji="1" lang="ja-JP" altLang="en-US" sz="1600" b="1" dirty="0">
                <a:ea typeface="ＭＳ Ｐゴシック" charset="-128"/>
              </a:endParaRPr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6171116" y="3150509"/>
              <a:ext cx="262693" cy="2240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テキスト ボックス 10"/>
            <p:cNvSpPr txBox="1">
              <a:spLocks noChangeArrowheads="1"/>
            </p:cNvSpPr>
            <p:nvPr/>
          </p:nvSpPr>
          <p:spPr bwMode="auto">
            <a:xfrm>
              <a:off x="6759754" y="2899928"/>
              <a:ext cx="9259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wide angle</a:t>
              </a:r>
            </a:p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 scatter</a:t>
              </a:r>
              <a:endParaRPr kumimoji="1" lang="ja-JP" altLang="en-US" sz="1600" b="1" dirty="0">
                <a:ea typeface="ＭＳ Ｐゴシック" charset="-128"/>
              </a:endParaRPr>
            </a:p>
          </p:txBody>
        </p:sp>
        <p:cxnSp>
          <p:nvCxnSpPr>
            <p:cNvPr id="37" name="Connettore 2 36"/>
            <p:cNvCxnSpPr/>
            <p:nvPr/>
          </p:nvCxnSpPr>
          <p:spPr>
            <a:xfrm flipH="1">
              <a:off x="7089494" y="3430076"/>
              <a:ext cx="105868" cy="15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CasellaDiTesto 2"/>
            <p:cNvSpPr txBox="1"/>
            <p:nvPr/>
          </p:nvSpPr>
          <p:spPr>
            <a:xfrm>
              <a:off x="6899310" y="2244844"/>
              <a:ext cx="9283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/>
                <a:t>a</a:t>
              </a:r>
              <a:r>
                <a:rPr lang="en-GB"/>
                <a:t>=0.5 nm</a:t>
              </a:r>
            </a:p>
          </p:txBody>
        </p:sp>
        <p:cxnSp>
          <p:nvCxnSpPr>
            <p:cNvPr id="29" name="Connettore 1 28"/>
            <p:cNvCxnSpPr/>
            <p:nvPr/>
          </p:nvCxnSpPr>
          <p:spPr>
            <a:xfrm>
              <a:off x="6467031" y="2371016"/>
              <a:ext cx="0" cy="12316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6626347" y="2368502"/>
              <a:ext cx="0" cy="12316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asellaDiTesto 4"/>
          <p:cNvSpPr txBox="1"/>
          <p:nvPr/>
        </p:nvSpPr>
        <p:spPr>
          <a:xfrm>
            <a:off x="3823936" y="3244453"/>
            <a:ext cx="1673856" cy="420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133" b="1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133" b="1" dirty="0" err="1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sz="2133" b="1" dirty="0">
                <a:latin typeface="Arial" charset="0"/>
                <a:ea typeface="Arial" charset="0"/>
                <a:cs typeface="Arial" charset="0"/>
              </a:rPr>
              <a:t>=1500 eV</a:t>
            </a:r>
          </a:p>
        </p:txBody>
      </p:sp>
      <p:sp>
        <p:nvSpPr>
          <p:cNvPr id="27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5975"/>
              </p:ext>
            </p:extLst>
          </p:nvPr>
        </p:nvGraphicFramePr>
        <p:xfrm>
          <a:off x="398295" y="4496048"/>
          <a:ext cx="5661468" cy="199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156"/>
                <a:gridCol w="1887156"/>
                <a:gridCol w="1887156"/>
              </a:tblGrid>
              <a:tr h="100732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Sample</a:t>
                      </a:r>
                      <a:endParaRPr lang="en-GB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Specular</a:t>
                      </a:r>
                      <a:r>
                        <a:rPr lang="en-GB" sz="2000" baseline="0" dirty="0" smtClean="0"/>
                        <a:t> Reflectivity</a:t>
                      </a:r>
                      <a:endParaRPr lang="en-GB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Reflectivity</a:t>
                      </a:r>
                      <a:endParaRPr lang="en-GB" sz="20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Cu 1A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0.61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0.73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Cu 1A +</a:t>
                      </a:r>
                      <a:r>
                        <a:rPr lang="en-GB" sz="2400" baseline="0" dirty="0" smtClean="0"/>
                        <a:t> CC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0.78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0.90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36" name="テキスト ボックス 10"/>
          <p:cNvSpPr txBox="1">
            <a:spLocks noChangeArrowheads="1"/>
          </p:cNvSpPr>
          <p:nvPr/>
        </p:nvSpPr>
        <p:spPr bwMode="auto">
          <a:xfrm>
            <a:off x="7050318" y="1821912"/>
            <a:ext cx="230864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en-US" altLang="ja-JP" sz="1867" b="1" dirty="0">
                <a:ea typeface="ＭＳ Ｐゴシック" charset="-128"/>
              </a:rPr>
              <a:t>specular reflection</a:t>
            </a:r>
            <a:endParaRPr kumimoji="1" lang="ja-JP" altLang="en-US" sz="1867" b="1" dirty="0">
              <a:ea typeface="ＭＳ Ｐゴシック" charset="-128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29507"/>
            <a:ext cx="2556299" cy="208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0" name="CasellaDiTesto 39"/>
          <p:cNvSpPr txBox="1"/>
          <p:nvPr/>
        </p:nvSpPr>
        <p:spPr>
          <a:xfrm>
            <a:off x="6409873" y="1236398"/>
            <a:ext cx="1842171" cy="502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2667" b="1" baseline="-25000" noProof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= 10 nm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80600" y="1091557"/>
            <a:ext cx="2410744" cy="379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67" dirty="0"/>
              <a:t>Spec. Reflectivity</a:t>
            </a:r>
          </a:p>
        </p:txBody>
      </p:sp>
      <p:sp>
        <p:nvSpPr>
          <p:cNvPr id="38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" name="Segnaposto contenuto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5"/>
          <a:stretch/>
        </p:blipFill>
        <p:spPr>
          <a:xfrm>
            <a:off x="-32353" y="837814"/>
            <a:ext cx="329786" cy="3661538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3683787" y="1276908"/>
            <a:ext cx="118144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/>
              <a:t>Cu 1A</a:t>
            </a:r>
          </a:p>
        </p:txBody>
      </p:sp>
      <p:sp>
        <p:nvSpPr>
          <p:cNvPr id="43" name="Segnaposto numero diapositiva 13"/>
          <p:cNvSpPr txBox="1">
            <a:spLocks/>
          </p:cNvSpPr>
          <p:nvPr/>
        </p:nvSpPr>
        <p:spPr>
          <a:xfrm>
            <a:off x="8121074" y="59510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26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0" y="0"/>
            <a:ext cx="8969816" cy="1320800"/>
          </a:xfrm>
        </p:spPr>
        <p:txBody>
          <a:bodyPr/>
          <a:lstStyle/>
          <a:p>
            <a:r>
              <a:rPr lang="en-GB" dirty="0" smtClean="0"/>
              <a:t>Total Reflectivity VS Specular Reflectivity</a:t>
            </a:r>
            <a:endParaRPr lang="en-GB" dirty="0"/>
          </a:p>
        </p:txBody>
      </p:sp>
      <p:grpSp>
        <p:nvGrpSpPr>
          <p:cNvPr id="4" name="Gruppo 3"/>
          <p:cNvGrpSpPr/>
          <p:nvPr/>
        </p:nvGrpSpPr>
        <p:grpSpPr>
          <a:xfrm>
            <a:off x="6423712" y="2261639"/>
            <a:ext cx="4445403" cy="3902116"/>
            <a:chOff x="4640808" y="1696229"/>
            <a:chExt cx="3334052" cy="2926587"/>
          </a:xfrm>
        </p:grpSpPr>
        <p:sp>
          <p:nvSpPr>
            <p:cNvPr id="6" name="Segnaposto numero diapositiva 13"/>
            <p:cNvSpPr txBox="1">
              <a:spLocks/>
            </p:cNvSpPr>
            <p:nvPr/>
          </p:nvSpPr>
          <p:spPr>
            <a:xfrm>
              <a:off x="5976505" y="4348972"/>
              <a:ext cx="384479" cy="27384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it-IT"/>
              </a:defPPr>
              <a:lvl1pPr marL="0" algn="r" defTabSz="914400" rtl="0" eaLnBrk="1" latinLnBrk="0" hangingPunct="1">
                <a:defRPr sz="9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 smtClean="0"/>
                <a:t>27</a:t>
              </a:r>
              <a:endParaRPr lang="en-GB" sz="1200" b="1" dirty="0"/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4640808" y="1825010"/>
              <a:ext cx="3334052" cy="2545979"/>
              <a:chOff x="4956914" y="2720051"/>
              <a:chExt cx="4122125" cy="3110742"/>
            </a:xfrm>
          </p:grpSpPr>
          <p:sp>
            <p:nvSpPr>
              <p:cNvPr id="23" name="Rettangolo 22"/>
              <p:cNvSpPr/>
              <p:nvPr/>
            </p:nvSpPr>
            <p:spPr>
              <a:xfrm>
                <a:off x="4956914" y="2720051"/>
                <a:ext cx="4122125" cy="31107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CasellaDiTesto 17"/>
              <p:cNvSpPr txBox="1"/>
              <p:nvPr/>
            </p:nvSpPr>
            <p:spPr>
              <a:xfrm rot="16200000">
                <a:off x="4360028" y="3984487"/>
                <a:ext cx="1642202" cy="3424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>
                    <a:latin typeface="Arial" charset="0"/>
                    <a:ea typeface="Arial" charset="0"/>
                    <a:cs typeface="Arial" charset="0"/>
                  </a:rPr>
                  <a:t>Reflectivity</a:t>
                </a:r>
              </a:p>
            </p:txBody>
          </p:sp>
          <p:pic>
            <p:nvPicPr>
              <p:cNvPr id="19" name="Immagine 18"/>
              <p:cNvPicPr>
                <a:picLocks noChangeAspect="1"/>
              </p:cNvPicPr>
              <p:nvPr/>
            </p:nvPicPr>
            <p:blipFill rotWithShape="1"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04" t="13199" r="8842" b="14914"/>
              <a:stretch/>
            </p:blipFill>
            <p:spPr>
              <a:xfrm>
                <a:off x="5706319" y="2861063"/>
                <a:ext cx="3264060" cy="242856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0" name="CasellaDiTesto 19"/>
              <p:cNvSpPr txBox="1"/>
              <p:nvPr/>
            </p:nvSpPr>
            <p:spPr>
              <a:xfrm>
                <a:off x="5613027" y="5245446"/>
                <a:ext cx="3213958" cy="310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5                        10                       15</a:t>
                </a: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6464325" y="5461461"/>
                <a:ext cx="1633884" cy="338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noProof="1">
                    <a:latin typeface="Arial" charset="0"/>
                    <a:ea typeface="Arial" charset="0"/>
                    <a:cs typeface="Arial" charset="0"/>
                  </a:rPr>
                  <a:t>twotheta (deg)</a:t>
                </a:r>
              </a:p>
            </p:txBody>
          </p:sp>
          <p:sp>
            <p:nvSpPr>
              <p:cNvPr id="22" name="CasellaDiTesto 21"/>
              <p:cNvSpPr txBox="1"/>
              <p:nvPr/>
            </p:nvSpPr>
            <p:spPr>
              <a:xfrm>
                <a:off x="5249639" y="2861063"/>
                <a:ext cx="493792" cy="2326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0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-1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-2</a:t>
                </a:r>
              </a:p>
              <a:p>
                <a:endParaRPr lang="en-GB" sz="7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-3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-4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-5</a:t>
                </a:r>
              </a:p>
              <a:p>
                <a:endParaRPr lang="en-GB" sz="800" b="1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GB" sz="1600" b="1" dirty="0">
                    <a:latin typeface="Arial" charset="0"/>
                    <a:ea typeface="Arial" charset="0"/>
                    <a:cs typeface="Arial" charset="0"/>
                  </a:rPr>
                  <a:t>10</a:t>
                </a:r>
                <a:r>
                  <a:rPr lang="en-GB" sz="1600" b="1" baseline="30000" dirty="0">
                    <a:latin typeface="Arial" charset="0"/>
                    <a:ea typeface="Arial" charset="0"/>
                    <a:cs typeface="Arial" charset="0"/>
                  </a:rPr>
                  <a:t>-6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/>
                <p:cNvSpPr txBox="1"/>
                <p:nvPr/>
              </p:nvSpPr>
              <p:spPr>
                <a:xfrm>
                  <a:off x="6820383" y="2500966"/>
                  <a:ext cx="1146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GB" b="1" dirty="0"/>
                    <a:t>= 5 </a:t>
                  </a:r>
                  <a:r>
                    <a:rPr lang="en-GB" b="1" dirty="0" err="1"/>
                    <a:t>deg</a:t>
                  </a:r>
                  <a:endParaRPr lang="en-GB" b="1" dirty="0"/>
                </a:p>
              </p:txBody>
            </p:sp>
          </mc:Choice>
          <mc:Fallback xmlns="">
            <p:sp>
              <p:nvSpPr>
                <p:cNvPr id="25" name="CasellaDiTes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0383" y="2500966"/>
                  <a:ext cx="1146415" cy="300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4082" b="-183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nettore 2 27"/>
            <p:cNvCxnSpPr/>
            <p:nvPr/>
          </p:nvCxnSpPr>
          <p:spPr>
            <a:xfrm>
              <a:off x="6459226" y="1696229"/>
              <a:ext cx="177538" cy="6027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テキスト ボックス 10"/>
            <p:cNvSpPr txBox="1">
              <a:spLocks noChangeArrowheads="1"/>
            </p:cNvSpPr>
            <p:nvPr/>
          </p:nvSpPr>
          <p:spPr bwMode="auto">
            <a:xfrm>
              <a:off x="5400885" y="2879205"/>
              <a:ext cx="10209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small angle </a:t>
              </a:r>
            </a:p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scatter</a:t>
              </a:r>
              <a:endParaRPr kumimoji="1" lang="ja-JP" altLang="en-US" sz="1600" b="1" dirty="0">
                <a:ea typeface="ＭＳ Ｐゴシック" charset="-128"/>
              </a:endParaRPr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6171116" y="3150509"/>
              <a:ext cx="262693" cy="2240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テキスト ボックス 10"/>
            <p:cNvSpPr txBox="1">
              <a:spLocks noChangeArrowheads="1"/>
            </p:cNvSpPr>
            <p:nvPr/>
          </p:nvSpPr>
          <p:spPr bwMode="auto">
            <a:xfrm>
              <a:off x="6759754" y="2899928"/>
              <a:ext cx="9259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wide angle</a:t>
              </a:r>
            </a:p>
            <a:p>
              <a:pPr eaLnBrk="1" hangingPunct="1"/>
              <a:r>
                <a:rPr kumimoji="1" lang="en-US" altLang="ja-JP" sz="1600" b="1" dirty="0">
                  <a:ea typeface="ＭＳ Ｐゴシック" charset="-128"/>
                </a:rPr>
                <a:t> scatter</a:t>
              </a:r>
              <a:endParaRPr kumimoji="1" lang="ja-JP" altLang="en-US" sz="1600" b="1" dirty="0">
                <a:ea typeface="ＭＳ Ｐゴシック" charset="-128"/>
              </a:endParaRPr>
            </a:p>
          </p:txBody>
        </p:sp>
        <p:cxnSp>
          <p:nvCxnSpPr>
            <p:cNvPr id="37" name="Connettore 2 36"/>
            <p:cNvCxnSpPr/>
            <p:nvPr/>
          </p:nvCxnSpPr>
          <p:spPr>
            <a:xfrm flipH="1">
              <a:off x="7089494" y="3430076"/>
              <a:ext cx="105868" cy="15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" name="CasellaDiTesto 2"/>
            <p:cNvSpPr txBox="1"/>
            <p:nvPr/>
          </p:nvSpPr>
          <p:spPr>
            <a:xfrm>
              <a:off x="6899310" y="2244844"/>
              <a:ext cx="9283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R</a:t>
              </a:r>
              <a:r>
                <a:rPr lang="en-GB" baseline="-25000"/>
                <a:t>a</a:t>
              </a:r>
              <a:r>
                <a:rPr lang="en-GB"/>
                <a:t>=0.5 nm</a:t>
              </a:r>
            </a:p>
          </p:txBody>
        </p:sp>
        <p:cxnSp>
          <p:nvCxnSpPr>
            <p:cNvPr id="29" name="Connettore 1 28"/>
            <p:cNvCxnSpPr/>
            <p:nvPr/>
          </p:nvCxnSpPr>
          <p:spPr>
            <a:xfrm>
              <a:off x="6467031" y="2371016"/>
              <a:ext cx="0" cy="12316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>
              <a:off x="6626347" y="2368502"/>
              <a:ext cx="0" cy="12316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10012"/>
              </p:ext>
            </p:extLst>
          </p:nvPr>
        </p:nvGraphicFramePr>
        <p:xfrm>
          <a:off x="398295" y="4496048"/>
          <a:ext cx="5661468" cy="1996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156"/>
                <a:gridCol w="1887156"/>
                <a:gridCol w="1887156"/>
              </a:tblGrid>
              <a:tr h="100732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Sample</a:t>
                      </a:r>
                      <a:endParaRPr lang="en-GB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Specular</a:t>
                      </a:r>
                      <a:r>
                        <a:rPr lang="en-GB" sz="2000" baseline="0" dirty="0" smtClean="0"/>
                        <a:t> Reflectivity</a:t>
                      </a:r>
                      <a:endParaRPr lang="en-GB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Reflectivity</a:t>
                      </a:r>
                      <a:endParaRPr lang="en-GB" sz="20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Cu 2A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0.32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0.69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Cu 2A +</a:t>
                      </a:r>
                      <a:r>
                        <a:rPr lang="en-GB" sz="2400" baseline="0" dirty="0" smtClean="0"/>
                        <a:t> CC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0.45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0.76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36" name="テキスト ボックス 10"/>
          <p:cNvSpPr txBox="1">
            <a:spLocks noChangeArrowheads="1"/>
          </p:cNvSpPr>
          <p:nvPr/>
        </p:nvSpPr>
        <p:spPr bwMode="auto">
          <a:xfrm>
            <a:off x="7050318" y="1821912"/>
            <a:ext cx="230864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kumimoji="1" lang="en-US" altLang="ja-JP" sz="1867" b="1" dirty="0">
                <a:ea typeface="ＭＳ Ｐゴシック" charset="-128"/>
              </a:rPr>
              <a:t>specular reflection</a:t>
            </a:r>
            <a:endParaRPr kumimoji="1" lang="ja-JP" altLang="en-US" sz="1867" b="1" dirty="0">
              <a:ea typeface="ＭＳ Ｐゴシック" charset="-128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29507"/>
            <a:ext cx="2556299" cy="208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8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6305"/>
          <a:stretch/>
        </p:blipFill>
        <p:spPr>
          <a:xfrm>
            <a:off x="132678" y="634764"/>
            <a:ext cx="6197337" cy="382280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24682" y="3061368"/>
            <a:ext cx="1673856" cy="420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133" b="1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133" b="1" dirty="0" err="1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sz="2133" b="1" dirty="0">
                <a:latin typeface="Arial" charset="0"/>
                <a:ea typeface="Arial" charset="0"/>
                <a:cs typeface="Arial" charset="0"/>
              </a:rPr>
              <a:t>=1500 eV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6423712" y="941290"/>
            <a:ext cx="1842171" cy="502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GB" sz="2667" b="1" baseline="-25000" noProof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GB" sz="2667" b="1" noProof="1" smtClean="0">
                <a:latin typeface="Arial" charset="0"/>
                <a:ea typeface="Arial" charset="0"/>
                <a:cs typeface="Arial" charset="0"/>
              </a:rPr>
              <a:t>27 </a:t>
            </a:r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nm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089704" y="1159222"/>
            <a:ext cx="1181447" cy="40011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/>
              <a:t>Cu </a:t>
            </a:r>
            <a:r>
              <a:rPr lang="en-GB" sz="2000" b="1" smtClean="0"/>
              <a:t>2A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" y="3781939"/>
            <a:ext cx="5441135" cy="3028757"/>
          </a:xfrm>
        </p:spPr>
      </p:pic>
      <p:sp>
        <p:nvSpPr>
          <p:cNvPr id="41" name="CasellaDiTesto 40"/>
          <p:cNvSpPr txBox="1"/>
          <p:nvPr/>
        </p:nvSpPr>
        <p:spPr>
          <a:xfrm>
            <a:off x="6186238" y="3035049"/>
            <a:ext cx="4034394" cy="83099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Cu data (full line)</a:t>
            </a:r>
          </a:p>
          <a:p>
            <a:r>
              <a:rPr lang="en-GB" sz="2400" dirty="0"/>
              <a:t>Cu + CC data (dashed line)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000742" y="1909896"/>
            <a:ext cx="214193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800" b="1" dirty="0" err="1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=1500 eV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50434" y="4894197"/>
            <a:ext cx="218087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800" b="1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=1500eV</a:t>
            </a:r>
            <a:endParaRPr lang="en-GB" sz="2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29507"/>
            <a:ext cx="2556299" cy="208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624000" y="0"/>
            <a:ext cx="985633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Angular distribution of </a:t>
            </a:r>
            <a:r>
              <a:rPr lang="en-GB" dirty="0" smtClean="0"/>
              <a:t>Reflectivity </a:t>
            </a:r>
            <a:r>
              <a:rPr lang="en-GB" sz="2400" dirty="0" smtClean="0"/>
              <a:t>(in plane)</a:t>
            </a:r>
            <a:endParaRPr lang="en-GB" sz="2400" dirty="0"/>
          </a:p>
        </p:txBody>
      </p:sp>
      <p:pic>
        <p:nvPicPr>
          <p:cNvPr id="16" name="Segnaposto contenuto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" y="753182"/>
            <a:ext cx="5441135" cy="3028757"/>
          </a:xfrm>
          <a:prstGeom prst="rect">
            <a:avLst/>
          </a:prstGeom>
        </p:spPr>
      </p:pic>
      <p:sp>
        <p:nvSpPr>
          <p:cNvPr id="18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9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27140" y="4131389"/>
            <a:ext cx="1223412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Cu 2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A</a:t>
            </a:r>
            <a:endParaRPr lang="en-GB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727140" y="1088824"/>
            <a:ext cx="1223412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Cu 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1A</a:t>
            </a:r>
            <a:endParaRPr lang="en-GB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28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1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51352"/>
          <a:stretch/>
        </p:blipFill>
        <p:spPr>
          <a:xfrm>
            <a:off x="4431835" y="1277334"/>
            <a:ext cx="4142513" cy="5055823"/>
          </a:xfrm>
        </p:spPr>
      </p:pic>
      <p:pic>
        <p:nvPicPr>
          <p:cNvPr id="38" name="Segnaposto contenuto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52117"/>
          <a:stretch/>
        </p:blipFill>
        <p:spPr>
          <a:xfrm>
            <a:off x="0" y="1272032"/>
            <a:ext cx="4218350" cy="4996062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1095664" y="810367"/>
            <a:ext cx="2027022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i="1" noProof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GB" sz="2400" b="1" i="1" baseline="-25000" noProof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GB" sz="2400" b="1" noProof="1">
                <a:latin typeface="Arial" charset="0"/>
                <a:ea typeface="Arial" charset="0"/>
                <a:cs typeface="Arial" charset="0"/>
              </a:rPr>
              <a:t>=0.25 deg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369606" y="748812"/>
            <a:ext cx="214193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 err="1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800" b="1" dirty="0" err="1" smtClean="0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=1500 </a:t>
            </a:r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eV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60" y="29507"/>
            <a:ext cx="2556299" cy="2088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624000" y="0"/>
            <a:ext cx="985633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Angular distribution of </a:t>
            </a:r>
            <a:r>
              <a:rPr lang="en-GB" dirty="0" smtClean="0"/>
              <a:t>Reflectivity </a:t>
            </a:r>
            <a:r>
              <a:rPr lang="en-GB" sz="2400" dirty="0" smtClean="0"/>
              <a:t>(off plane)</a:t>
            </a:r>
            <a:endParaRPr lang="en-GB" sz="2400" dirty="0"/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2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" name="Segnaposto contenuto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7" t="48633" r="55571" b="34381"/>
          <a:stretch/>
        </p:blipFill>
        <p:spPr>
          <a:xfrm>
            <a:off x="1834450" y="3651161"/>
            <a:ext cx="2133125" cy="103608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493152" y="1855909"/>
            <a:ext cx="1223412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Cu 2A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162308" y="1855909"/>
            <a:ext cx="1223412" cy="52322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Cu </a:t>
            </a:r>
            <a:r>
              <a:rPr lang="en-GB" sz="2800" b="1" dirty="0" smtClean="0">
                <a:latin typeface="Arial" charset="0"/>
                <a:ea typeface="Arial" charset="0"/>
                <a:cs typeface="Arial" charset="0"/>
              </a:rPr>
              <a:t>1A</a:t>
            </a:r>
            <a:endParaRPr lang="en-GB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748" y="0"/>
            <a:ext cx="7531858" cy="990600"/>
          </a:xfrm>
        </p:spPr>
        <p:txBody>
          <a:bodyPr>
            <a:noAutofit/>
          </a:bodyPr>
          <a:lstStyle/>
          <a:p>
            <a:r>
              <a:rPr lang="en-GB" dirty="0" smtClean="0"/>
              <a:t>Synchrotron Radiation detrimental effects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192" y="1563781"/>
            <a:ext cx="9061776" cy="3568657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Photon </a:t>
            </a:r>
            <a:r>
              <a:rPr lang="en-GB" sz="3200" dirty="0"/>
              <a:t>stimulated desorption</a:t>
            </a:r>
          </a:p>
          <a:p>
            <a:r>
              <a:rPr lang="en-GB" sz="3200" dirty="0"/>
              <a:t>Heat load on the accelerator walls</a:t>
            </a:r>
          </a:p>
          <a:p>
            <a:r>
              <a:rPr lang="en-GB" sz="3200" dirty="0" smtClean="0"/>
              <a:t>Production </a:t>
            </a:r>
            <a:r>
              <a:rPr lang="en-GB" sz="3200" dirty="0"/>
              <a:t>of </a:t>
            </a:r>
            <a:r>
              <a:rPr lang="en-GB" sz="3200" dirty="0" smtClean="0"/>
              <a:t>photo emitted electrons (e</a:t>
            </a:r>
            <a:r>
              <a:rPr lang="en-GB" sz="3200" baseline="30000" dirty="0" smtClean="0"/>
              <a:t>-</a:t>
            </a:r>
            <a:r>
              <a:rPr lang="en-GB" sz="3200" dirty="0" smtClean="0"/>
              <a:t> cloud effect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2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3</a:t>
            </a:r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383879" y="6492875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47953" y="4996307"/>
            <a:ext cx="3885467" cy="984885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000" dirty="0"/>
              <a:t>Beam instability</a:t>
            </a:r>
            <a:r>
              <a:rPr lang="it-IT" sz="4000" dirty="0"/>
              <a:t> </a:t>
            </a:r>
            <a:endParaRPr lang="en-GB" sz="4000" dirty="0"/>
          </a:p>
          <a:p>
            <a:endParaRPr lang="en-GB" dirty="0"/>
          </a:p>
        </p:txBody>
      </p:sp>
      <p:sp>
        <p:nvSpPr>
          <p:cNvPr id="5" name="Freccia destra 4"/>
          <p:cNvSpPr/>
          <p:nvPr/>
        </p:nvSpPr>
        <p:spPr>
          <a:xfrm rot="5400000">
            <a:off x="3501483" y="40144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24000" y="0"/>
            <a:ext cx="8828659" cy="13208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/>
              <a:t>Photo Yield VS Incidence angle</a:t>
            </a:r>
          </a:p>
        </p:txBody>
      </p:sp>
      <p:sp>
        <p:nvSpPr>
          <p:cNvPr id="9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07520" y="4911324"/>
            <a:ext cx="6851194" cy="1323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667" dirty="0"/>
              <a:t>Preliminary Results: </a:t>
            </a:r>
          </a:p>
          <a:p>
            <a:pPr marL="457189" indent="-457189">
              <a:buFont typeface="Arial" charset="0"/>
              <a:buChar char="•"/>
            </a:pPr>
            <a:r>
              <a:rPr lang="en-GB" sz="2667" dirty="0"/>
              <a:t>little dependence on roughness</a:t>
            </a:r>
          </a:p>
          <a:p>
            <a:pPr marL="457189" indent="-457189">
              <a:buFont typeface="Arial" charset="0"/>
              <a:buChar char="•"/>
            </a:pPr>
            <a:r>
              <a:rPr lang="en-GB" sz="2667" dirty="0"/>
              <a:t>Carbon coating seems to reduce PY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07339"/>
              </p:ext>
            </p:extLst>
          </p:nvPr>
        </p:nvGraphicFramePr>
        <p:xfrm>
          <a:off x="7418295" y="2904086"/>
          <a:ext cx="4590666" cy="20975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0222"/>
                <a:gridCol w="1530222"/>
                <a:gridCol w="1530222"/>
              </a:tblGrid>
              <a:tr h="1122224"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r>
                        <a:rPr lang="en-GB" sz="1800" dirty="0" smtClean="0"/>
                        <a:t>Sample</a:t>
                      </a:r>
                      <a:endParaRPr lang="en-GB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Cu 1A</a:t>
                      </a:r>
                      <a:r>
                        <a:rPr lang="en-GB" sz="1800" baseline="0" dirty="0" smtClean="0"/>
                        <a:t> 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(R</a:t>
                      </a:r>
                      <a:r>
                        <a:rPr lang="en-GB" sz="1800" baseline="-25000" dirty="0" smtClean="0"/>
                        <a:t>a</a:t>
                      </a:r>
                      <a:r>
                        <a:rPr lang="en-GB" sz="1800" baseline="0" dirty="0" smtClean="0"/>
                        <a:t>=9.6 nm)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Max value</a:t>
                      </a:r>
                      <a:endParaRPr lang="en-GB" sz="180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Cu 2A</a:t>
                      </a:r>
                      <a:r>
                        <a:rPr lang="en-GB" sz="1800" baseline="0" dirty="0" smtClean="0"/>
                        <a:t> 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/>
                        <a:t>(R</a:t>
                      </a:r>
                      <a:r>
                        <a:rPr lang="en-GB" sz="1800" baseline="-25000" dirty="0" smtClean="0"/>
                        <a:t>a</a:t>
                      </a:r>
                      <a:r>
                        <a:rPr lang="en-GB" sz="1800" baseline="0" dirty="0" smtClean="0"/>
                        <a:t>=27 nm)</a:t>
                      </a:r>
                      <a:endParaRPr lang="en-GB" sz="1800" dirty="0" smtClean="0"/>
                    </a:p>
                    <a:p>
                      <a:r>
                        <a:rPr lang="en-GB" sz="1800" dirty="0" smtClean="0"/>
                        <a:t>Max value</a:t>
                      </a:r>
                      <a:endParaRPr lang="en-GB" sz="1800" dirty="0"/>
                    </a:p>
                  </a:txBody>
                  <a:tcPr marL="121920" marR="12192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Cu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0.47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0.46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Cu +</a:t>
                      </a:r>
                      <a:r>
                        <a:rPr lang="en-GB" sz="2400" baseline="0" dirty="0" smtClean="0"/>
                        <a:t> CC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0.23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0.15</a:t>
                      </a:r>
                      <a:endParaRPr lang="en-GB" sz="24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pic>
        <p:nvPicPr>
          <p:cNvPr id="55" name="Immagin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59" y="51504"/>
            <a:ext cx="2556301" cy="20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7" name="CasellaDiTesto 56"/>
          <p:cNvSpPr txBox="1"/>
          <p:nvPr/>
        </p:nvSpPr>
        <p:spPr>
          <a:xfrm rot="20055175">
            <a:off x="10443444" y="1382875"/>
            <a:ext cx="846865" cy="235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33" b="1" dirty="0"/>
              <a:t>Tech. Surf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/>
              <p:cNvSpPr txBox="1"/>
              <p:nvPr/>
            </p:nvSpPr>
            <p:spPr>
              <a:xfrm>
                <a:off x="9791438" y="1452751"/>
                <a:ext cx="397593" cy="225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67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𝜽</m:t>
                      </m:r>
                    </m:oMath>
                  </m:oMathPara>
                </a14:m>
                <a:endParaRPr lang="en-GB" sz="1467" b="1" dirty="0"/>
              </a:p>
            </p:txBody>
          </p:sp>
        </mc:Choice>
        <mc:Fallback xmlns="">
          <p:sp>
            <p:nvSpPr>
              <p:cNvPr id="58" name="CasellaDiTes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578" y="1089563"/>
                <a:ext cx="298195" cy="169277"/>
              </a:xfrm>
              <a:prstGeom prst="rect">
                <a:avLst/>
              </a:prstGeom>
              <a:blipFill rotWithShape="0">
                <a:blip r:embed="rId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/>
              <p:cNvSpPr txBox="1"/>
              <p:nvPr/>
            </p:nvSpPr>
            <p:spPr>
              <a:xfrm>
                <a:off x="11233999" y="958980"/>
                <a:ext cx="745935" cy="2257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𝜽</m:t>
                          </m:r>
                        </m:e>
                        <m:sub>
                          <m:r>
                            <a:rPr lang="en-GB" sz="1467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𝒓</m:t>
                          </m:r>
                        </m:sub>
                      </m:sSub>
                      <m:r>
                        <a:rPr lang="en-GB" sz="1467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GB" sz="1467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</m:t>
                      </m:r>
                      <m:r>
                        <a:rPr lang="en-GB" sz="1467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𝜽</m:t>
                      </m:r>
                    </m:oMath>
                  </m:oMathPara>
                </a14:m>
                <a:endParaRPr lang="en-GB" sz="1467" b="1" dirty="0"/>
              </a:p>
            </p:txBody>
          </p:sp>
        </mc:Choice>
        <mc:Fallback xmlns="">
          <p:sp>
            <p:nvSpPr>
              <p:cNvPr id="59" name="CasellaDiTes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499" y="719235"/>
                <a:ext cx="559451" cy="169277"/>
              </a:xfrm>
              <a:prstGeom prst="rect">
                <a:avLst/>
              </a:prstGeom>
              <a:blipFill rotWithShape="0">
                <a:blip r:embed="rId5"/>
                <a:stretch>
                  <a:fillRect l="-4348" r="-5435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magine 5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r="7623"/>
          <a:stretch/>
        </p:blipFill>
        <p:spPr>
          <a:xfrm>
            <a:off x="380336" y="726699"/>
            <a:ext cx="6878377" cy="3991467"/>
          </a:xfrm>
          <a:prstGeom prst="rect">
            <a:avLst/>
          </a:prstGeom>
        </p:spPr>
      </p:pic>
      <p:sp>
        <p:nvSpPr>
          <p:cNvPr id="61" name="CasellaDiTesto 60"/>
          <p:cNvSpPr txBox="1"/>
          <p:nvPr/>
        </p:nvSpPr>
        <p:spPr>
          <a:xfrm>
            <a:off x="4630217" y="1144973"/>
            <a:ext cx="2141933" cy="502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GB" sz="2667" b="1" noProof="1">
                <a:latin typeface="Symbol" charset="2"/>
                <a:ea typeface="Symbol" charset="2"/>
                <a:cs typeface="Symbol" charset="2"/>
              </a:rPr>
              <a:t>n</a:t>
            </a:r>
            <a:r>
              <a:rPr lang="en-GB" sz="2667" b="1" noProof="1">
                <a:latin typeface="Arial" charset="0"/>
                <a:ea typeface="Arial" charset="0"/>
                <a:cs typeface="Arial" charset="0"/>
              </a:rPr>
              <a:t>= 1800 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41"/>
              <p:cNvSpPr txBox="1">
                <a:spLocks noChangeArrowheads="1"/>
              </p:cNvSpPr>
              <p:nvPr/>
            </p:nvSpPr>
            <p:spPr bwMode="auto">
              <a:xfrm>
                <a:off x="9452659" y="2126651"/>
                <a:ext cx="2363580" cy="5232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de-DE" altLang="it-IT" sz="2800" b="1" dirty="0">
                    <a:solidFill>
                      <a:schemeClr val="tx2"/>
                    </a:solidFill>
                    <a:ea typeface="ＭＳ Ｐゴシック" charset="-128"/>
                  </a:rPr>
                  <a:t>PY= </a:t>
                </a:r>
                <a:r>
                  <a:rPr lang="de-DE" altLang="it-IT" sz="2800" b="1" dirty="0" smtClean="0">
                    <a:solidFill>
                      <a:schemeClr val="tx2"/>
                    </a:solidFill>
                    <a:ea typeface="ＭＳ Ｐゴシック" charset="-128"/>
                  </a:rPr>
                  <a:t>N</a:t>
                </a:r>
                <a:r>
                  <a:rPr lang="de-DE" altLang="it-IT" sz="2800" b="1" baseline="-25000" dirty="0">
                    <a:solidFill>
                      <a:schemeClr val="tx2"/>
                    </a:solidFill>
                    <a:ea typeface="ＭＳ Ｐゴシック" charset="-128"/>
                  </a:rPr>
                  <a:t>e</a:t>
                </a:r>
                <a:r>
                  <a:rPr lang="de-DE" altLang="it-IT" sz="2800" b="1" dirty="0">
                    <a:solidFill>
                      <a:schemeClr val="tx2"/>
                    </a:solidFill>
                    <a:ea typeface="ＭＳ Ｐゴシック" charset="-128"/>
                  </a:rPr>
                  <a:t>/N</a:t>
                </a:r>
                <a14:m>
                  <m:oMath xmlns:m="http://schemas.openxmlformats.org/officeDocument/2006/math">
                    <m:r>
                      <a:rPr lang="de-DE" altLang="it-IT" sz="2800" b="1" i="1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𝜸</m:t>
                    </m:r>
                  </m:oMath>
                </a14:m>
                <a:endParaRPr lang="de-DE" altLang="it-IT" sz="2800" b="1" dirty="0">
                  <a:solidFill>
                    <a:schemeClr val="tx2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15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2659" y="2126651"/>
                <a:ext cx="2363580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5141" t="-11364" b="-29545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30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112" y="0"/>
            <a:ext cx="6347713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Conclusions and Future work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4111" y="1320800"/>
            <a:ext cx="10319192" cy="3880773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/>
              <a:t>At </a:t>
            </a:r>
            <a:r>
              <a:rPr lang="en-GB" sz="3200" dirty="0" smtClean="0"/>
              <a:t>grazing </a:t>
            </a:r>
            <a:r>
              <a:rPr lang="en-GB" sz="3200" dirty="0"/>
              <a:t>incidence angle </a:t>
            </a:r>
            <a:r>
              <a:rPr lang="en-GB" sz="3200" dirty="0" smtClean="0"/>
              <a:t>contaminants deeply influence Reflectivity.</a:t>
            </a:r>
          </a:p>
          <a:p>
            <a:r>
              <a:rPr lang="en-GB" sz="3200" dirty="0"/>
              <a:t>For technical surfaces scattered light cannot be neglected.</a:t>
            </a:r>
          </a:p>
          <a:p>
            <a:r>
              <a:rPr lang="en-GB" sz="3200" dirty="0"/>
              <a:t>Photo Yield  does not seem to significantly depend on </a:t>
            </a:r>
            <a:r>
              <a:rPr lang="en-GB" sz="3200" dirty="0" smtClean="0"/>
              <a:t>roughness.</a:t>
            </a:r>
          </a:p>
          <a:p>
            <a:r>
              <a:rPr lang="en-GB" sz="3200" dirty="0"/>
              <a:t>Carbon coating seems to increase Total Reflectivity and reduce absorption and related </a:t>
            </a:r>
            <a:r>
              <a:rPr lang="en-GB" sz="3200" dirty="0" smtClean="0"/>
              <a:t>Heat Load.</a:t>
            </a:r>
          </a:p>
          <a:p>
            <a:r>
              <a:rPr lang="en-GB" sz="3200" dirty="0" smtClean="0"/>
              <a:t>In </a:t>
            </a:r>
            <a:r>
              <a:rPr lang="en-GB" sz="3200" dirty="0"/>
              <a:t>the next year we plan to continue the measurements and analysis </a:t>
            </a:r>
            <a:r>
              <a:rPr lang="en-GB" sz="3200" dirty="0" smtClean="0"/>
              <a:t>on </a:t>
            </a:r>
            <a:r>
              <a:rPr lang="en-GB" sz="3200" dirty="0"/>
              <a:t>different technical materials.</a:t>
            </a:r>
            <a:r>
              <a:rPr lang="it-IT" sz="3200" dirty="0"/>
              <a:t> </a:t>
            </a:r>
            <a:endParaRPr lang="en-GB" dirty="0"/>
          </a:p>
        </p:txBody>
      </p:sp>
      <p:sp>
        <p:nvSpPr>
          <p:cNvPr id="6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31</a:t>
            </a:r>
            <a:endParaRPr lang="en-GB" sz="1200" b="1" dirty="0"/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7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839559" y="1403304"/>
            <a:ext cx="9174595" cy="742950"/>
          </a:xfrm>
        </p:spPr>
        <p:txBody>
          <a:bodyPr>
            <a:noAutofit/>
          </a:bodyPr>
          <a:lstStyle/>
          <a:p>
            <a:r>
              <a:rPr lang="en-GB" sz="8000" dirty="0"/>
              <a:t>Thank you for your attention.</a:t>
            </a:r>
            <a:r>
              <a:rPr lang="en-GB" sz="6600" dirty="0"/>
              <a:t/>
            </a:r>
            <a:br>
              <a:rPr lang="en-GB" sz="6600" dirty="0"/>
            </a:br>
            <a:endParaRPr lang="en-GB" sz="6600" dirty="0"/>
          </a:p>
        </p:txBody>
      </p:sp>
      <p:sp>
        <p:nvSpPr>
          <p:cNvPr id="5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6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4</a:t>
            </a:r>
            <a:endParaRPr lang="en-GB" sz="1200" b="1" dirty="0"/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383879" y="6492875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24001" y="0"/>
            <a:ext cx="80132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Synchrotron Radiation interaction with Matter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39917" y="1736160"/>
            <a:ext cx="81134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/>
              <a:t> Reflected + Absorbed + Transmitted </a:t>
            </a: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1743861" y="2330366"/>
            <a:ext cx="381879" cy="498531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217225" y="2381571"/>
            <a:ext cx="374963" cy="54435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789254" y="2872667"/>
            <a:ext cx="15554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Specular reflected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613794" y="2958382"/>
            <a:ext cx="1721946" cy="502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667" dirty="0"/>
              <a:t>Scattered</a:t>
            </a:r>
            <a:r>
              <a:rPr lang="en-GB" sz="1400" dirty="0"/>
              <a:t> </a:t>
            </a:r>
          </a:p>
        </p:txBody>
      </p:sp>
      <p:cxnSp>
        <p:nvCxnSpPr>
          <p:cNvPr id="23" name="Connettore 1 22"/>
          <p:cNvCxnSpPr/>
          <p:nvPr/>
        </p:nvCxnSpPr>
        <p:spPr>
          <a:xfrm flipH="1">
            <a:off x="6697800" y="1750825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6654588" y="1778759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5</a:t>
            </a:r>
            <a:endParaRPr lang="en-GB" sz="1200" b="1" dirty="0"/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383879" y="6492875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24001" y="0"/>
            <a:ext cx="80132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Synchrotron Radiation interaction with Matter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39917" y="1736160"/>
            <a:ext cx="81134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/>
              <a:t> Reflected + Absorbed + Transmitted </a:t>
            </a: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3677919" y="2366300"/>
            <a:ext cx="381879" cy="498531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6654588" y="1778759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798958" y="5275410"/>
            <a:ext cx="40332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/>
              <a:t>Electron  </a:t>
            </a:r>
            <a:r>
              <a:rPr lang="en-GB" sz="2800" dirty="0" smtClean="0"/>
              <a:t>cloud effect</a:t>
            </a:r>
            <a:endParaRPr lang="en-GB" sz="2800" dirty="0"/>
          </a:p>
        </p:txBody>
      </p:sp>
      <p:sp>
        <p:nvSpPr>
          <p:cNvPr id="19" name="Freccia destra 18"/>
          <p:cNvSpPr/>
          <p:nvPr/>
        </p:nvSpPr>
        <p:spPr>
          <a:xfrm rot="5400000" flipV="1">
            <a:off x="3433581" y="4244455"/>
            <a:ext cx="764030" cy="5075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cxnSp>
        <p:nvCxnSpPr>
          <p:cNvPr id="18" name="Connettore 2 17"/>
          <p:cNvCxnSpPr/>
          <p:nvPr/>
        </p:nvCxnSpPr>
        <p:spPr>
          <a:xfrm>
            <a:off x="5385238" y="2366300"/>
            <a:ext cx="374963" cy="54435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572719" y="3002999"/>
            <a:ext cx="187904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Heat</a:t>
            </a:r>
            <a:r>
              <a:rPr lang="en-GB" sz="2667" dirty="0" smtClean="0"/>
              <a:t> Load </a:t>
            </a:r>
            <a:endParaRPr lang="en-GB" sz="1400" dirty="0"/>
          </a:p>
        </p:txBody>
      </p:sp>
      <p:sp>
        <p:nvSpPr>
          <p:cNvPr id="2" name="Rettangolo 1"/>
          <p:cNvSpPr/>
          <p:nvPr/>
        </p:nvSpPr>
        <p:spPr>
          <a:xfrm>
            <a:off x="4847787" y="2318332"/>
            <a:ext cx="3120887" cy="158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2405050" y="2943788"/>
            <a:ext cx="282109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Photo-electrons </a:t>
            </a:r>
          </a:p>
          <a:p>
            <a:r>
              <a:rPr lang="en-GB" sz="2800" dirty="0" smtClean="0"/>
              <a:t>generation</a:t>
            </a:r>
            <a:endParaRPr lang="en-GB" sz="1400" dirty="0"/>
          </a:p>
        </p:txBody>
      </p:sp>
      <p:cxnSp>
        <p:nvCxnSpPr>
          <p:cNvPr id="23" name="Connettore 1 22"/>
          <p:cNvCxnSpPr/>
          <p:nvPr/>
        </p:nvCxnSpPr>
        <p:spPr>
          <a:xfrm flipH="1">
            <a:off x="6697800" y="1750825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1" animBg="1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4641" y="1010215"/>
            <a:ext cx="9069798" cy="4520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Photo-emitted </a:t>
            </a:r>
            <a:r>
              <a:rPr lang="en-GB" sz="2000" dirty="0" smtClean="0"/>
              <a:t>electrons can be:</a:t>
            </a:r>
          </a:p>
          <a:p>
            <a:pPr>
              <a:buFont typeface="Wingdings" charset="2"/>
              <a:buChar char="v"/>
            </a:pPr>
            <a:r>
              <a:rPr lang="en-GB" sz="2000" dirty="0" smtClean="0"/>
              <a:t>produced </a:t>
            </a:r>
            <a:r>
              <a:rPr lang="en-GB" sz="2000" dirty="0"/>
              <a:t>directly by </a:t>
            </a:r>
            <a:r>
              <a:rPr lang="en-GB" sz="2000" dirty="0" smtClean="0"/>
              <a:t>SR (dipoles): emitted </a:t>
            </a:r>
            <a:r>
              <a:rPr lang="en-GB" sz="2000" dirty="0"/>
              <a:t>in the orbit </a:t>
            </a:r>
            <a:r>
              <a:rPr lang="en-GB" sz="2000" dirty="0" smtClean="0"/>
              <a:t>plane (not </a:t>
            </a:r>
            <a:r>
              <a:rPr lang="en-GB" sz="2000" dirty="0"/>
              <a:t>participate to electron cloud build </a:t>
            </a:r>
            <a:r>
              <a:rPr lang="en-GB" sz="2000" dirty="0" smtClean="0"/>
              <a:t>up). </a:t>
            </a:r>
          </a:p>
          <a:p>
            <a:pPr>
              <a:buFont typeface="Wingdings" charset="2"/>
              <a:buChar char="v"/>
            </a:pPr>
            <a:r>
              <a:rPr lang="en-GB" sz="2000" dirty="0" smtClean="0"/>
              <a:t>Produced by the </a:t>
            </a:r>
            <a:r>
              <a:rPr lang="en-GB" sz="2000" dirty="0"/>
              <a:t>reflected or scattered </a:t>
            </a:r>
            <a:r>
              <a:rPr lang="en-GB" sz="2000" dirty="0" smtClean="0"/>
              <a:t>light (dipoles and free field zone): emitted perpendicularly </a:t>
            </a:r>
            <a:r>
              <a:rPr lang="en-GB" sz="2000" dirty="0"/>
              <a:t>to the orbit </a:t>
            </a:r>
            <a:r>
              <a:rPr lang="en-GB" sz="2000" dirty="0" smtClean="0"/>
              <a:t>plane (generate </a:t>
            </a:r>
            <a:r>
              <a:rPr lang="en-GB" sz="2000" dirty="0"/>
              <a:t>secondary </a:t>
            </a:r>
            <a:r>
              <a:rPr lang="en-GB" sz="2000" dirty="0" smtClean="0"/>
              <a:t>electrons) </a:t>
            </a:r>
            <a:endParaRPr lang="en-GB" sz="2000" dirty="0"/>
          </a:p>
        </p:txBody>
      </p:sp>
      <p:sp>
        <p:nvSpPr>
          <p:cNvPr id="4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6</a:t>
            </a:r>
            <a:endParaRPr lang="en-GB" sz="1200" b="1" dirty="0"/>
          </a:p>
        </p:txBody>
      </p:sp>
      <p:sp>
        <p:nvSpPr>
          <p:cNvPr id="5" name="Segnaposto piè di pagina 20"/>
          <p:cNvSpPr txBox="1">
            <a:spLocks/>
          </p:cNvSpPr>
          <p:nvPr/>
        </p:nvSpPr>
        <p:spPr>
          <a:xfrm>
            <a:off x="383879" y="6492875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6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24001" y="0"/>
            <a:ext cx="80132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SR and electron cloud generation</a:t>
            </a:r>
            <a:endParaRPr lang="en-GB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79" y="3117645"/>
            <a:ext cx="9131300" cy="2413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037292" y="5530645"/>
            <a:ext cx="794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Original </a:t>
            </a:r>
            <a:r>
              <a:rPr lang="en-GB" sz="1400" dirty="0" smtClean="0"/>
              <a:t>representation </a:t>
            </a:r>
            <a:r>
              <a:rPr lang="en-GB" sz="1400" dirty="0" smtClean="0"/>
              <a:t>F. </a:t>
            </a:r>
            <a:r>
              <a:rPr lang="en-GB" sz="1400" dirty="0" err="1" smtClean="0"/>
              <a:t>Ruggero</a:t>
            </a:r>
            <a:endParaRPr lang="en-GB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99652" y="5530645"/>
            <a:ext cx="463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instability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7</a:t>
            </a:r>
            <a:endParaRPr lang="en-GB" sz="1200" b="1" dirty="0"/>
          </a:p>
        </p:txBody>
      </p:sp>
      <p:sp>
        <p:nvSpPr>
          <p:cNvPr id="20" name="Segnaposto piè di pagina 20"/>
          <p:cNvSpPr txBox="1">
            <a:spLocks/>
          </p:cNvSpPr>
          <p:nvPr/>
        </p:nvSpPr>
        <p:spPr>
          <a:xfrm>
            <a:off x="383879" y="6492875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1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24001" y="0"/>
            <a:ext cx="801320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Synchrotron Radiation interaction with Matter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39917" y="1736160"/>
            <a:ext cx="81134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/>
              <a:t> Reflected + Absorbed + Transmitted </a:t>
            </a: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3677919" y="2366300"/>
            <a:ext cx="381879" cy="498531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385238" y="2366300"/>
            <a:ext cx="374963" cy="54435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6697800" y="1750825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6654588" y="1778759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798958" y="5275410"/>
            <a:ext cx="40332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/>
              <a:t>Electron  </a:t>
            </a:r>
            <a:r>
              <a:rPr lang="en-GB" sz="2800" dirty="0" smtClean="0"/>
              <a:t>cloud effect</a:t>
            </a:r>
            <a:endParaRPr lang="en-GB" sz="2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572719" y="3002999"/>
            <a:ext cx="187904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Heat</a:t>
            </a:r>
            <a:r>
              <a:rPr lang="en-GB" sz="2667" dirty="0" smtClean="0"/>
              <a:t> Load </a:t>
            </a:r>
            <a:endParaRPr lang="en-GB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405050" y="2943788"/>
            <a:ext cx="282109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 smtClean="0"/>
              <a:t>Photo-electrons </a:t>
            </a:r>
          </a:p>
          <a:p>
            <a:r>
              <a:rPr lang="en-GB" sz="2800" dirty="0" smtClean="0"/>
              <a:t>generation</a:t>
            </a:r>
            <a:endParaRPr lang="en-GB" sz="1400" dirty="0"/>
          </a:p>
        </p:txBody>
      </p:sp>
      <p:sp>
        <p:nvSpPr>
          <p:cNvPr id="19" name="Freccia destra 18"/>
          <p:cNvSpPr/>
          <p:nvPr/>
        </p:nvSpPr>
        <p:spPr>
          <a:xfrm rot="5400000" flipV="1">
            <a:off x="3433581" y="4244455"/>
            <a:ext cx="764030" cy="5075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</p:spTree>
    <p:extLst>
      <p:ext uri="{BB962C8B-B14F-4D97-AF65-F5344CB8AC3E}">
        <p14:creationId xmlns:p14="http://schemas.microsoft.com/office/powerpoint/2010/main" val="3716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596668" cy="1320800"/>
          </a:xfrm>
        </p:spPr>
        <p:txBody>
          <a:bodyPr/>
          <a:lstStyle/>
          <a:p>
            <a:r>
              <a:rPr lang="en-GB" dirty="0" smtClean="0"/>
              <a:t>FCC Parameters</a:t>
            </a:r>
            <a:endParaRPr lang="en-GB" dirty="0"/>
          </a:p>
        </p:txBody>
      </p:sp>
      <p:pic>
        <p:nvPicPr>
          <p:cNvPr id="10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8" y="1053042"/>
            <a:ext cx="8145221" cy="4097957"/>
          </a:xfrm>
          <a:prstGeom prst="rect">
            <a:avLst/>
          </a:prstGeom>
        </p:spPr>
      </p:pic>
      <p:sp>
        <p:nvSpPr>
          <p:cNvPr id="12" name="Cornice 11"/>
          <p:cNvSpPr/>
          <p:nvPr/>
        </p:nvSpPr>
        <p:spPr>
          <a:xfrm>
            <a:off x="6487886" y="4009397"/>
            <a:ext cx="2245145" cy="3674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20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4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8906"/>
          <a:stretch/>
        </p:blipFill>
        <p:spPr>
          <a:xfrm>
            <a:off x="6626702" y="36614"/>
            <a:ext cx="2106327" cy="1036705"/>
          </a:xfrm>
          <a:prstGeom prst="rect">
            <a:avLst/>
          </a:prstGeom>
        </p:spPr>
      </p:pic>
      <p:sp>
        <p:nvSpPr>
          <p:cNvPr id="31" name="Rettangolo 30"/>
          <p:cNvSpPr/>
          <p:nvPr/>
        </p:nvSpPr>
        <p:spPr>
          <a:xfrm>
            <a:off x="758266" y="1114824"/>
            <a:ext cx="7974765" cy="539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Parameters                             LHC   H-L LHC                FCC-</a:t>
            </a:r>
            <a:r>
              <a:rPr lang="en-GB" dirty="0" err="1"/>
              <a:t>hh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0228" y="681578"/>
            <a:ext cx="443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44AFC"/>
                </a:solidFill>
              </a:rPr>
              <a:t>http://</a:t>
            </a:r>
            <a:r>
              <a:rPr lang="en-GB" dirty="0" err="1">
                <a:solidFill>
                  <a:srgbClr val="244AFC"/>
                </a:solidFill>
              </a:rPr>
              <a:t>tlep.web.cern.ch</a:t>
            </a:r>
            <a:r>
              <a:rPr lang="en-GB" dirty="0">
                <a:solidFill>
                  <a:srgbClr val="244AFC"/>
                </a:solidFill>
              </a:rPr>
              <a:t>/content/</a:t>
            </a:r>
            <a:r>
              <a:rPr lang="en-GB" dirty="0" err="1">
                <a:solidFill>
                  <a:srgbClr val="244AFC"/>
                </a:solidFill>
              </a:rPr>
              <a:t>fcc-hh</a:t>
            </a:r>
            <a:endParaRPr lang="en-GB" dirty="0">
              <a:solidFill>
                <a:srgbClr val="244AFC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418651" y="929548"/>
            <a:ext cx="13324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i="1" dirty="0">
                <a:solidFill>
                  <a:srgbClr val="616161"/>
                </a:solidFill>
                <a:latin typeface="DroidSans" charset="0"/>
              </a:rPr>
              <a:t>Version 1.0 (2014-02-11)</a:t>
            </a:r>
            <a:endParaRPr lang="en-GB" sz="8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001676" y="1384714"/>
            <a:ext cx="2310337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Dipoles </a:t>
            </a:r>
            <a:r>
              <a:rPr lang="en-GB" sz="3200"/>
              <a:t>at </a:t>
            </a:r>
            <a:endParaRPr lang="en-GB" sz="3200" smtClean="0"/>
          </a:p>
          <a:p>
            <a:r>
              <a:rPr lang="en-GB" sz="3200" dirty="0" smtClean="0"/>
              <a:t>1.9 </a:t>
            </a:r>
            <a:r>
              <a:rPr lang="en-GB" sz="3200" dirty="0"/>
              <a:t>K</a:t>
            </a:r>
          </a:p>
        </p:txBody>
      </p:sp>
      <p:sp>
        <p:nvSpPr>
          <p:cNvPr id="16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18" name="Cornice 17"/>
          <p:cNvSpPr/>
          <p:nvPr/>
        </p:nvSpPr>
        <p:spPr>
          <a:xfrm>
            <a:off x="6487885" y="4312783"/>
            <a:ext cx="2245145" cy="3674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9" name="Cornice 18"/>
          <p:cNvSpPr/>
          <p:nvPr/>
        </p:nvSpPr>
        <p:spPr>
          <a:xfrm>
            <a:off x="6487884" y="4690713"/>
            <a:ext cx="2245145" cy="3674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>
              <a:solidFill>
                <a:schemeClr val="tx1"/>
              </a:solidFill>
            </a:endParaRPr>
          </a:p>
        </p:txBody>
      </p:sp>
      <p:sp>
        <p:nvSpPr>
          <p:cNvPr id="15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58266" y="5150999"/>
            <a:ext cx="799280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Total Power </a:t>
            </a:r>
            <a:r>
              <a:rPr lang="en-GB" sz="2400" dirty="0"/>
              <a:t>to </a:t>
            </a:r>
            <a:r>
              <a:rPr lang="en-GB" sz="2400" dirty="0" smtClean="0"/>
              <a:t>dissipate such HL at cold bore temperature: 3 GW</a:t>
            </a:r>
            <a:endParaRPr lang="en-GB" sz="2400" dirty="0"/>
          </a:p>
        </p:txBody>
      </p:sp>
      <p:sp>
        <p:nvSpPr>
          <p:cNvPr id="3" name="Ovale 2"/>
          <p:cNvSpPr/>
          <p:nvPr/>
        </p:nvSpPr>
        <p:spPr>
          <a:xfrm>
            <a:off x="4498258" y="4376896"/>
            <a:ext cx="870155" cy="31381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4001" y="0"/>
            <a:ext cx="8013209" cy="1320800"/>
          </a:xfrm>
        </p:spPr>
        <p:txBody>
          <a:bodyPr/>
          <a:lstStyle/>
          <a:p>
            <a:r>
              <a:rPr lang="en-GB" dirty="0" smtClean="0"/>
              <a:t>Synchrotron Radiation interaction with Matter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9009" y="1399751"/>
            <a:ext cx="8198152" cy="2910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67" dirty="0"/>
              <a:t>Arc SR Heat Load = 28.4 (44.3) W/m/aperture</a:t>
            </a:r>
          </a:p>
          <a:p>
            <a:pPr marL="0" indent="0" algn="ctr">
              <a:buNone/>
            </a:pPr>
            <a:endParaRPr lang="en-GB" sz="21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3723" y="2458826"/>
            <a:ext cx="81134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 dirty="0"/>
              <a:t> Reflected + Absorbed + Transmitted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73744" y="3878697"/>
            <a:ext cx="272413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To be increased in cold parts (</a:t>
            </a:r>
            <a:r>
              <a:rPr lang="en-GB" sz="2400" dirty="0" smtClean="0"/>
              <a:t>Superconductive </a:t>
            </a:r>
            <a:r>
              <a:rPr lang="en-GB" sz="2400" dirty="0"/>
              <a:t>Magnets)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564257" y="3510112"/>
            <a:ext cx="1984843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To be  increased in high temperature parts </a:t>
            </a:r>
            <a:r>
              <a:rPr lang="en-GB" sz="2400" dirty="0" smtClean="0"/>
              <a:t>(absorbers)</a:t>
            </a:r>
            <a:endParaRPr lang="en-GB" sz="2400" dirty="0"/>
          </a:p>
        </p:txBody>
      </p:sp>
      <p:sp>
        <p:nvSpPr>
          <p:cNvPr id="20" name="Freccia destra 19"/>
          <p:cNvSpPr/>
          <p:nvPr/>
        </p:nvSpPr>
        <p:spPr>
          <a:xfrm rot="14183434" flipV="1">
            <a:off x="4956538" y="3223487"/>
            <a:ext cx="552693" cy="34624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32" name="Segnaposto numero diapositiva 13"/>
          <p:cNvSpPr txBox="1">
            <a:spLocks/>
          </p:cNvSpPr>
          <p:nvPr/>
        </p:nvSpPr>
        <p:spPr>
          <a:xfrm>
            <a:off x="7968674" y="5798630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9</a:t>
            </a:r>
          </a:p>
        </p:txBody>
      </p:sp>
      <p:cxnSp>
        <p:nvCxnSpPr>
          <p:cNvPr id="22" name="Connettore 1 21"/>
          <p:cNvCxnSpPr/>
          <p:nvPr/>
        </p:nvCxnSpPr>
        <p:spPr>
          <a:xfrm flipH="1">
            <a:off x="6343840" y="2502993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 flipV="1">
            <a:off x="6300628" y="2530927"/>
            <a:ext cx="1842472" cy="6315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ccia destra 30"/>
          <p:cNvSpPr/>
          <p:nvPr/>
        </p:nvSpPr>
        <p:spPr>
          <a:xfrm rot="16200000" flipV="1">
            <a:off x="1590555" y="3274785"/>
            <a:ext cx="585487" cy="30502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" name="Uguale 8"/>
          <p:cNvSpPr/>
          <p:nvPr/>
        </p:nvSpPr>
        <p:spPr>
          <a:xfrm>
            <a:off x="4091594" y="1963027"/>
            <a:ext cx="977743" cy="494779"/>
          </a:xfrm>
          <a:prstGeom prst="mathEqual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481392" y="6171881"/>
            <a:ext cx="601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R.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Cimino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, V.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Baglin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and F.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Schäfers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, PRL. 115 (2015) 264804</a:t>
            </a:r>
            <a:endParaRPr lang="en-GB" dirty="0"/>
          </a:p>
        </p:txBody>
      </p:sp>
      <p:sp>
        <p:nvSpPr>
          <p:cNvPr id="35" name="Segnaposto piè di pagina 20"/>
          <p:cNvSpPr txBox="1">
            <a:spLocks/>
          </p:cNvSpPr>
          <p:nvPr/>
        </p:nvSpPr>
        <p:spPr>
          <a:xfrm>
            <a:off x="407519" y="6458700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Eliana La Francesca</a:t>
            </a:r>
          </a:p>
        </p:txBody>
      </p:sp>
      <p:sp>
        <p:nvSpPr>
          <p:cNvPr id="26" name="Segnaposto piè di pagina 20"/>
          <p:cNvSpPr txBox="1">
            <a:spLocks/>
          </p:cNvSpPr>
          <p:nvPr/>
        </p:nvSpPr>
        <p:spPr>
          <a:xfrm>
            <a:off x="9231309" y="6445571"/>
            <a:ext cx="2960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2">
                    <a:lumMod val="25000"/>
                  </a:schemeClr>
                </a:solidFill>
              </a:rPr>
              <a:t>Roma, </a:t>
            </a:r>
            <a:r>
              <a:rPr lang="en-GB" sz="1400" b="1" smtClean="0">
                <a:solidFill>
                  <a:schemeClr val="bg2">
                    <a:lumMod val="25000"/>
                  </a:schemeClr>
                </a:solidFill>
              </a:rPr>
              <a:t>16 October 2017</a:t>
            </a:r>
            <a:endParaRPr lang="en-GB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31" grpId="0" animBg="1"/>
    </p:bldLst>
  </p:timing>
</p:sld>
</file>

<file path=ppt/theme/theme1.xml><?xml version="1.0" encoding="utf-8"?>
<a:theme xmlns:a="http://schemas.openxmlformats.org/drawingml/2006/main" name="Sfaccettatura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8747</TotalTime>
  <Words>1479</Words>
  <Application>Microsoft Macintosh PowerPoint</Application>
  <PresentationFormat>Widescreen</PresentationFormat>
  <Paragraphs>465</Paragraphs>
  <Slides>32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5" baseType="lpstr">
      <vt:lpstr>ArialMT</vt:lpstr>
      <vt:lpstr>Calibri</vt:lpstr>
      <vt:lpstr>Cambria Math</vt:lpstr>
      <vt:lpstr>DroidSans</vt:lpstr>
      <vt:lpstr>ＭＳ Ｐゴシック</vt:lpstr>
      <vt:lpstr>Symbol</vt:lpstr>
      <vt:lpstr>SymbolMT</vt:lpstr>
      <vt:lpstr>Times New Roman</vt:lpstr>
      <vt:lpstr>Trebuchet MS</vt:lpstr>
      <vt:lpstr>Wingdings</vt:lpstr>
      <vt:lpstr>Wingdings 3</vt:lpstr>
      <vt:lpstr>Arial</vt:lpstr>
      <vt:lpstr>Sfaccettatura</vt:lpstr>
      <vt:lpstr>Material science and accelerator R&amp;D: Reflectivity and Photo Yield measurements of vacuum chamber technical surfaces</vt:lpstr>
      <vt:lpstr>Outline</vt:lpstr>
      <vt:lpstr>Synchrotron Radiation detrimental effects</vt:lpstr>
      <vt:lpstr>Presentazione di PowerPoint</vt:lpstr>
      <vt:lpstr>Presentazione di PowerPoint</vt:lpstr>
      <vt:lpstr>Presentazione di PowerPoint</vt:lpstr>
      <vt:lpstr>Presentazione di PowerPoint</vt:lpstr>
      <vt:lpstr>FCC Parameters</vt:lpstr>
      <vt:lpstr>Synchrotron Radiation interaction with Matter</vt:lpstr>
      <vt:lpstr>Reflectivity</vt:lpstr>
      <vt:lpstr>Specular Reflectivity VS Incidence angle</vt:lpstr>
      <vt:lpstr>Reflectivity</vt:lpstr>
      <vt:lpstr>Specular Reflectivity VS Roughness</vt:lpstr>
      <vt:lpstr>Reflectivity</vt:lpstr>
      <vt:lpstr>Specular Reflectivity VS Material</vt:lpstr>
      <vt:lpstr>Specular Reflectivity: the case of Carbon</vt:lpstr>
      <vt:lpstr>BESSY-II Optic Beamline and Reflectometer </vt:lpstr>
      <vt:lpstr>BESSY-II Optic Beamline and Reflectometer </vt:lpstr>
      <vt:lpstr>Bessy II Measurements</vt:lpstr>
      <vt:lpstr>Presentazione di PowerPoint</vt:lpstr>
      <vt:lpstr>Presentazione di PowerPoint</vt:lpstr>
      <vt:lpstr>Presentazione di PowerPoint</vt:lpstr>
      <vt:lpstr>Specular Reflectivity VS Photon Energy</vt:lpstr>
      <vt:lpstr>Photo Yield VS Photon Energy</vt:lpstr>
      <vt:lpstr>Reflectivity VS Photon Energy</vt:lpstr>
      <vt:lpstr>Total Reflectivity VS Specular Reflectivity</vt:lpstr>
      <vt:lpstr>Total Reflectivity VS Specular Reflectivity</vt:lpstr>
      <vt:lpstr>Presentazione di PowerPoint</vt:lpstr>
      <vt:lpstr>Presentazione di PowerPoint</vt:lpstr>
      <vt:lpstr>Presentazione di PowerPoint</vt:lpstr>
      <vt:lpstr>Conclusions and Future work</vt:lpstr>
      <vt:lpstr>Thank you for your attention.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studies to control and mitigate Synchrotron Radiation induced heat load in Future Circular Colliders (FCC-hh)</dc:title>
  <dc:creator>Utente di Microsoft Office</dc:creator>
  <cp:lastModifiedBy>Utente di Microsoft Office</cp:lastModifiedBy>
  <cp:revision>73</cp:revision>
  <dcterms:created xsi:type="dcterms:W3CDTF">2017-10-09T15:55:20Z</dcterms:created>
  <dcterms:modified xsi:type="dcterms:W3CDTF">2017-10-16T09:42:30Z</dcterms:modified>
</cp:coreProperties>
</file>