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1" r:id="rId2"/>
    <p:sldId id="378" r:id="rId3"/>
    <p:sldId id="366" r:id="rId4"/>
    <p:sldId id="332" r:id="rId5"/>
    <p:sldId id="331" r:id="rId6"/>
    <p:sldId id="390" r:id="rId7"/>
    <p:sldId id="365" r:id="rId8"/>
    <p:sldId id="336" r:id="rId9"/>
    <p:sldId id="370" r:id="rId10"/>
    <p:sldId id="388" r:id="rId11"/>
    <p:sldId id="386" r:id="rId12"/>
    <p:sldId id="372" r:id="rId13"/>
    <p:sldId id="387" r:id="rId14"/>
    <p:sldId id="323" r:id="rId15"/>
    <p:sldId id="392" r:id="rId16"/>
    <p:sldId id="389" r:id="rId17"/>
    <p:sldId id="394" r:id="rId18"/>
    <p:sldId id="376" r:id="rId19"/>
    <p:sldId id="396" r:id="rId20"/>
    <p:sldId id="307" r:id="rId21"/>
    <p:sldId id="395" r:id="rId22"/>
    <p:sldId id="315" r:id="rId23"/>
    <p:sldId id="330" r:id="rId24"/>
    <p:sldId id="334" r:id="rId25"/>
    <p:sldId id="357" r:id="rId26"/>
    <p:sldId id="356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100D3"/>
    <a:srgbClr val="F79800"/>
    <a:srgbClr val="B5432F"/>
    <a:srgbClr val="FC5B14"/>
    <a:srgbClr val="FEB489"/>
    <a:srgbClr val="FFC74A"/>
    <a:srgbClr val="F48307"/>
    <a:srgbClr val="A6F5B4"/>
    <a:srgbClr val="F4FF98"/>
    <a:srgbClr val="BA14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horzBarState="maximized">
    <p:restoredLeft sz="17578" autoAdjust="0"/>
    <p:restoredTop sz="98789" autoAdjust="0"/>
  </p:normalViewPr>
  <p:slideViewPr>
    <p:cSldViewPr snapToGrid="0">
      <p:cViewPr>
        <p:scale>
          <a:sx n="150" d="100"/>
          <a:sy n="150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10CE3-C3BA-804A-80AD-F5C43953541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659A-853C-7C45-AE8B-1251289D1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B00077-3E1C-BC4D-BB08-4C41EBC80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17B21-54A0-7646-A077-C14C53536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0EC77-663E-2547-87D1-C3EFB6DE0E41}" type="datetime1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B3ED-6B3A-1F42-AD62-A92867C7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A2D99-2085-EC46-8632-5A3876A5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SESAPS                 October 21st , 2010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Barsotti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B0587-B2AF-7945-A0BE-C32FF218B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SESAPS                 October 21st , 2010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Barsotti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0302-C217-8349-BEF6-B337EAFDA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Barsotti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A84F-B6C1-7F49-9DD2-A0DAEF72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Barsotti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AE22-91F7-8A4A-82BC-6F08FA8A2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SESAPS                 October 21st , 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Barsotti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726D-8375-D747-A18A-DFFC7412F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SESAPS                 October 21st 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Barsotti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5AEAB-3043-4249-80B1-450912ABA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4000">
              <a:srgbClr val="280028"/>
            </a:gs>
            <a:gs pos="100000">
              <a:srgbClr val="B997D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97F6519-3355-FB40-B27C-C75AE62B62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Arc 25"/>
          <p:cNvSpPr/>
          <p:nvPr/>
        </p:nvSpPr>
        <p:spPr bwMode="auto">
          <a:xfrm>
            <a:off x="814127" y="314811"/>
            <a:ext cx="54275" cy="119411"/>
          </a:xfrm>
          <a:prstGeom prst="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25" name="Arc 24"/>
          <p:cNvSpPr/>
          <p:nvPr/>
        </p:nvSpPr>
        <p:spPr bwMode="auto">
          <a:xfrm rot="5866361">
            <a:off x="-375464" y="-338704"/>
            <a:ext cx="1238578" cy="1237071"/>
          </a:xfrm>
          <a:prstGeom prst="arc">
            <a:avLst>
              <a:gd name="adj1" fmla="val 14236968"/>
              <a:gd name="adj2" fmla="val 967970"/>
            </a:avLst>
          </a:prstGeom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5D005D">
                <a:alpha val="43000"/>
              </a:srgbClr>
            </a:outerShdw>
          </a:effectLst>
        </p:spPr>
      </p:sp>
      <p:sp>
        <p:nvSpPr>
          <p:cNvPr id="29" name="Rectangle 28"/>
          <p:cNvSpPr/>
          <p:nvPr/>
        </p:nvSpPr>
        <p:spPr>
          <a:xfrm>
            <a:off x="286939" y="269505"/>
            <a:ext cx="1478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LIGO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 useBgFill="1">
        <p:nvSpPr>
          <p:cNvPr id="27" name="Arc 26"/>
          <p:cNvSpPr/>
          <p:nvPr/>
        </p:nvSpPr>
        <p:spPr bwMode="auto">
          <a:xfrm rot="5868960">
            <a:off x="-248750" y="-227010"/>
            <a:ext cx="802373" cy="802343"/>
          </a:xfrm>
          <a:prstGeom prst="arc">
            <a:avLst>
              <a:gd name="adj1" fmla="val 14334495"/>
              <a:gd name="adj2" fmla="val 878489"/>
            </a:avLst>
          </a:prstGeom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5D005D">
                <a:alpha val="43000"/>
              </a:srgbClr>
            </a:outerShdw>
          </a:effectLst>
        </p:spPr>
      </p:sp>
      <p:sp useBgFill="1">
        <p:nvSpPr>
          <p:cNvPr id="28" name="Arc 27"/>
          <p:cNvSpPr/>
          <p:nvPr/>
        </p:nvSpPr>
        <p:spPr bwMode="auto">
          <a:xfrm rot="5400000">
            <a:off x="-276565" y="-265694"/>
            <a:ext cx="591373" cy="591352"/>
          </a:xfrm>
          <a:prstGeom prst="arc">
            <a:avLst>
              <a:gd name="adj1" fmla="val 15720462"/>
              <a:gd name="adj2" fmla="val 0"/>
            </a:avLst>
          </a:prstGeom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5D005D">
                <a:alpha val="43000"/>
              </a:srgbClr>
            </a:outerShdw>
          </a:effectLst>
        </p:spPr>
      </p:sp>
      <p:cxnSp>
        <p:nvCxnSpPr>
          <p:cNvPr id="31" name="Straight Connector 30"/>
          <p:cNvCxnSpPr/>
          <p:nvPr userDrawn="1"/>
        </p:nvCxnSpPr>
        <p:spPr bwMode="auto">
          <a:xfrm flipV="1">
            <a:off x="0" y="1515533"/>
            <a:ext cx="9144000" cy="169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3B3B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 userDrawn="1"/>
        </p:nvGrpSpPr>
        <p:grpSpPr>
          <a:xfrm>
            <a:off x="7823879" y="118338"/>
            <a:ext cx="1233355" cy="651032"/>
            <a:chOff x="7823879" y="118338"/>
            <a:chExt cx="1233355" cy="651032"/>
          </a:xfrm>
        </p:grpSpPr>
        <p:sp>
          <p:nvSpPr>
            <p:cNvPr id="13" name="Rectangle 12"/>
            <p:cNvSpPr/>
            <p:nvPr userDrawn="1"/>
          </p:nvSpPr>
          <p:spPr bwMode="auto">
            <a:xfrm rot="15049148" flipH="1">
              <a:off x="8769576" y="230773"/>
              <a:ext cx="261407" cy="62529"/>
            </a:xfrm>
            <a:prstGeom prst="rect">
              <a:avLst/>
            </a:prstGeom>
            <a:gradFill flip="none" rotWithShape="1">
              <a:gsLst>
                <a:gs pos="15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 rot="6638737">
              <a:off x="7826706" y="217777"/>
              <a:ext cx="261407" cy="62529"/>
            </a:xfrm>
            <a:prstGeom prst="rect">
              <a:avLst/>
            </a:prstGeom>
            <a:gradFill flip="none" rotWithShape="1">
              <a:gsLst>
                <a:gs pos="15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1"/>
            <p:cNvGrpSpPr/>
            <p:nvPr userDrawn="1"/>
          </p:nvGrpSpPr>
          <p:grpSpPr>
            <a:xfrm rot="20956729">
              <a:off x="8072780" y="440145"/>
              <a:ext cx="165373" cy="327659"/>
              <a:chOff x="4513881" y="3147419"/>
              <a:chExt cx="305307" cy="533115"/>
            </a:xfrm>
          </p:grpSpPr>
          <p:sp>
            <p:nvSpPr>
              <p:cNvPr id="32" name="Rectangle 31"/>
              <p:cNvSpPr/>
              <p:nvPr userDrawn="1"/>
            </p:nvSpPr>
            <p:spPr bwMode="auto">
              <a:xfrm rot="5400000">
                <a:off x="4358941" y="3349259"/>
                <a:ext cx="425320" cy="115439"/>
              </a:xfrm>
              <a:prstGeom prst="rect">
                <a:avLst/>
              </a:prstGeom>
              <a:gradFill flip="none" rotWithShape="1">
                <a:gsLst>
                  <a:gs pos="15000">
                    <a:schemeClr val="bg1">
                      <a:lumMod val="5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 useBgFill="1">
            <p:nvSpPr>
              <p:cNvPr id="33" name="Oval 32"/>
              <p:cNvSpPr/>
              <p:nvPr userDrawn="1"/>
            </p:nvSpPr>
            <p:spPr bwMode="auto">
              <a:xfrm rot="48576">
                <a:off x="4606705" y="3147419"/>
                <a:ext cx="212483" cy="533115"/>
              </a:xfrm>
              <a:prstGeom prst="ellipse">
                <a:avLst/>
              </a:prstGeom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12"/>
            <p:cNvGrpSpPr/>
            <p:nvPr userDrawn="1"/>
          </p:nvGrpSpPr>
          <p:grpSpPr>
            <a:xfrm rot="386808" flipH="1">
              <a:off x="8625322" y="441711"/>
              <a:ext cx="165406" cy="327659"/>
              <a:chOff x="4513881" y="3147453"/>
              <a:chExt cx="305368" cy="533115"/>
            </a:xfrm>
          </p:grpSpPr>
          <p:sp>
            <p:nvSpPr>
              <p:cNvPr id="24" name="Rectangle 23"/>
              <p:cNvSpPr/>
              <p:nvPr userDrawn="1"/>
            </p:nvSpPr>
            <p:spPr bwMode="auto">
              <a:xfrm rot="5400000">
                <a:off x="4358941" y="3349259"/>
                <a:ext cx="425320" cy="115439"/>
              </a:xfrm>
              <a:prstGeom prst="rect">
                <a:avLst/>
              </a:prstGeom>
              <a:gradFill flip="none" rotWithShape="1">
                <a:gsLst>
                  <a:gs pos="15000">
                    <a:schemeClr val="bg1">
                      <a:lumMod val="5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 useBgFill="1">
            <p:nvSpPr>
              <p:cNvPr id="30" name="Oval 29"/>
              <p:cNvSpPr/>
              <p:nvPr userDrawn="1"/>
            </p:nvSpPr>
            <p:spPr bwMode="auto">
              <a:xfrm rot="48576">
                <a:off x="4606766" y="3147453"/>
                <a:ext cx="212483" cy="533115"/>
              </a:xfrm>
              <a:prstGeom prst="ellipse">
                <a:avLst/>
              </a:prstGeom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7" name="Straight Connector 16"/>
            <p:cNvCxnSpPr>
              <a:stCxn id="14" idx="0"/>
              <a:endCxn id="13" idx="0"/>
            </p:cNvCxnSpPr>
            <p:nvPr userDrawn="1"/>
          </p:nvCxnSpPr>
          <p:spPr bwMode="auto">
            <a:xfrm>
              <a:off x="7986666" y="261550"/>
              <a:ext cx="884085" cy="1214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33" idx="2"/>
              <a:endCxn id="30" idx="2"/>
            </p:cNvCxnSpPr>
            <p:nvPr userDrawn="1"/>
          </p:nvCxnSpPr>
          <p:spPr bwMode="auto">
            <a:xfrm rot="10800000" flipH="1">
              <a:off x="8123516" y="608749"/>
              <a:ext cx="616780" cy="11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33" idx="2"/>
              <a:endCxn id="13" idx="0"/>
            </p:cNvCxnSpPr>
            <p:nvPr userDrawn="1"/>
          </p:nvCxnSpPr>
          <p:spPr bwMode="auto">
            <a:xfrm rot="10800000" flipH="1">
              <a:off x="8123515" y="273693"/>
              <a:ext cx="747235" cy="336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4" idx="0"/>
              <a:endCxn id="30" idx="2"/>
            </p:cNvCxnSpPr>
            <p:nvPr userDrawn="1"/>
          </p:nvCxnSpPr>
          <p:spPr bwMode="auto">
            <a:xfrm>
              <a:off x="7986666" y="261550"/>
              <a:ext cx="753630" cy="347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 flipV="1">
              <a:off x="7823879" y="615146"/>
              <a:ext cx="225637" cy="44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 flipV="1">
              <a:off x="8831597" y="616695"/>
              <a:ext cx="225637" cy="44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3" name="Rectangle 22"/>
            <p:cNvSpPr/>
            <p:nvPr userDrawn="1"/>
          </p:nvSpPr>
          <p:spPr bwMode="auto">
            <a:xfrm rot="10800000">
              <a:off x="8396025" y="580767"/>
              <a:ext cx="98641" cy="67878"/>
            </a:xfrm>
            <a:prstGeom prst="rect">
              <a:avLst/>
            </a:prstGeom>
            <a:gradFill flip="none" rotWithShape="1">
              <a:gsLst>
                <a:gs pos="26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b="1" i="0" u="none" cap="none" spc="0" baseline="0">
          <a:ln w="10541" cmpd="sng">
            <a:solidFill>
              <a:srgbClr val="7D7D7D">
                <a:tint val="100000"/>
                <a:shade val="100000"/>
                <a:satMod val="110000"/>
              </a:srgbClr>
            </a:solidFill>
            <a:prstDash val="solid"/>
          </a:ln>
          <a:gradFill>
            <a:gsLst>
              <a:gs pos="0">
                <a:srgbClr val="FFFFFF">
                  <a:tint val="40000"/>
                  <a:satMod val="250000"/>
                </a:srgbClr>
              </a:gs>
              <a:gs pos="9000">
                <a:srgbClr val="FFFFFF">
                  <a:tint val="52000"/>
                  <a:satMod val="300000"/>
                </a:srgbClr>
              </a:gs>
              <a:gs pos="50000">
                <a:srgbClr val="FFFFFF">
                  <a:shade val="20000"/>
                  <a:satMod val="300000"/>
                </a:srgbClr>
              </a:gs>
              <a:gs pos="79000">
                <a:srgbClr val="FFFFFF">
                  <a:tint val="52000"/>
                  <a:satMod val="300000"/>
                </a:srgbClr>
              </a:gs>
              <a:gs pos="100000">
                <a:srgbClr val="FFFFFF">
                  <a:tint val="40000"/>
                  <a:satMod val="250000"/>
                </a:srgbClr>
              </a:gs>
            </a:gsLst>
            <a:lin ang="5400000"/>
          </a:gradFill>
          <a:effectLst/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²"/>
        <a:defRPr sz="3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²"/>
        <a:defRPr sz="28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²"/>
        <a:defRPr sz="24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²"/>
        <a:defRPr sz="20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²"/>
        <a:defRPr sz="20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6.jpeg"/><Relationship Id="rId7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6.jpeg"/><Relationship Id="rId5" Type="http://schemas.openxmlformats.org/officeDocument/2006/relationships/image" Target="../media/image42.png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jpeg"/><Relationship Id="rId1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png"/><Relationship Id="rId7" Type="http://schemas.openxmlformats.org/officeDocument/2006/relationships/image" Target="../media/image47.jpeg"/><Relationship Id="rId8" Type="http://schemas.openxmlformats.org/officeDocument/2006/relationships/image" Target="../media/image15.jpeg"/><Relationship Id="rId9" Type="http://schemas.openxmlformats.org/officeDocument/2006/relationships/image" Target="../media/image48.jpeg"/><Relationship Id="rId10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df"/><Relationship Id="rId3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6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d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12443" y="1961695"/>
            <a:ext cx="7928676" cy="2212161"/>
          </a:xfrm>
          <a:effectLst>
            <a:glow rad="101600">
              <a:schemeClr val="accent2">
                <a:alpha val="75000"/>
              </a:schemeClr>
            </a:glow>
          </a:effectLst>
        </p:spPr>
        <p:txBody>
          <a:bodyPr>
            <a:prstTxWarp prst="textDeflate">
              <a:avLst/>
            </a:prstTxWarp>
          </a:bodyPr>
          <a:lstStyle/>
          <a:p>
            <a:r>
              <a:rPr lang="en-US" sz="5000" b="0" u="none" dirty="0" smtClean="0"/>
              <a:t>H1 Squeezing Experiment: </a:t>
            </a:r>
            <a:br>
              <a:rPr lang="en-US" sz="5000" b="0" u="none" dirty="0" smtClean="0"/>
            </a:br>
            <a:r>
              <a:rPr lang="en-US" sz="5000" b="0" u="none" dirty="0" smtClean="0"/>
              <a:t>the path to an </a:t>
            </a:r>
            <a:br>
              <a:rPr lang="en-US" sz="5000" b="0" u="none" dirty="0" smtClean="0"/>
            </a:br>
            <a:r>
              <a:rPr lang="en-US" sz="5000" b="0" u="none" dirty="0" smtClean="0"/>
              <a:t>Advanced Squeezer</a:t>
            </a:r>
            <a:endParaRPr lang="en-US" sz="5000" b="0" u="none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83265" y="4152389"/>
            <a:ext cx="6400800" cy="1752600"/>
          </a:xfrm>
        </p:spPr>
        <p:txBody>
          <a:bodyPr/>
          <a:lstStyle/>
          <a:p>
            <a:r>
              <a:rPr lang="en-US" dirty="0" smtClean="0"/>
              <a:t>L. Barsotti (LIGO-MIT)</a:t>
            </a:r>
          </a:p>
          <a:p>
            <a:r>
              <a:rPr lang="en-US" dirty="0" smtClean="0"/>
              <a:t>   for the Squeezing Team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(AEI, ANU, CIT, LHO, MIT)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8E50C-A79D-444D-A443-BA192982741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388963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GWADW, Elba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26,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31" y="556846"/>
            <a:ext cx="8229600" cy="1143000"/>
          </a:xfrm>
        </p:spPr>
        <p:txBody>
          <a:bodyPr/>
          <a:lstStyle/>
          <a:p>
            <a:r>
              <a:rPr lang="en-US" dirty="0" smtClean="0"/>
              <a:t>The Squeezer @ LHO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8" descr="P1000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60" y="2673526"/>
            <a:ext cx="4428154" cy="3321116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5" name="Picture 14" descr="P100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163" y="1676851"/>
            <a:ext cx="3251201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6" name="Picture 15" descr="P100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51" y="4734571"/>
            <a:ext cx="2551468" cy="1913602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0" y="4739577"/>
            <a:ext cx="186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The OPO  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 descr="sqz_are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02" y="1945946"/>
            <a:ext cx="2912225" cy="2184169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8" name="Picture 17" descr="P1000016.jpg"/>
          <p:cNvPicPr>
            <a:picLocks noChangeAspect="1"/>
          </p:cNvPicPr>
          <p:nvPr/>
        </p:nvPicPr>
        <p:blipFill>
          <a:blip r:embed="rId6"/>
          <a:srcRect t="17240"/>
          <a:stretch>
            <a:fillRect/>
          </a:stretch>
        </p:blipFill>
        <p:spPr>
          <a:xfrm>
            <a:off x="5986604" y="4666616"/>
            <a:ext cx="3032316" cy="188214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3" name="Rectangle 12"/>
          <p:cNvSpPr/>
          <p:nvPr/>
        </p:nvSpPr>
        <p:spPr>
          <a:xfrm>
            <a:off x="210450" y="1993220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Squeezing Lab in the LVEA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H1 Squeezer: </a:t>
            </a:r>
            <a:br>
              <a:rPr lang="en-US" dirty="0" smtClean="0"/>
            </a:br>
            <a:r>
              <a:rPr lang="en-US" dirty="0" smtClean="0"/>
              <a:t>Ready to Install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358" y="4698998"/>
            <a:ext cx="885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Squeezer laser locked to the H1 main laser</a:t>
            </a:r>
          </a:p>
          <a:p>
            <a:pPr algn="l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All loops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closed:</a:t>
            </a:r>
          </a:p>
          <a:p>
            <a:pPr lvl="1" algn="l">
              <a:buFont typeface="Wingdings" charset="2"/>
              <a:buChar char="²"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needed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frequency actuator for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 the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LO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loop, not enough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range with 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PZT mirror</a:t>
            </a:r>
          </a:p>
          <a:p>
            <a:pPr algn="l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1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hour lock last week </a:t>
            </a:r>
          </a:p>
          <a:p>
            <a:pPr algn="l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Working on making the squeezer fully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controllable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from the control room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Picture 8" descr="Sqz_layout_meas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2245" t="4080" r="2401" b="542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 l="2245" t="4080" r="2401" b="5425"/>
              <a:stretch>
                <a:fillRect/>
              </a:stretch>
            </p:blipFill>
          </mc:Fallback>
        </mc:AlternateContent>
        <p:spPr>
          <a:xfrm>
            <a:off x="730065" y="1778002"/>
            <a:ext cx="5493250" cy="25400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cxnSp>
        <p:nvCxnSpPr>
          <p:cNvPr id="17" name="Straight Connector 16"/>
          <p:cNvCxnSpPr/>
          <p:nvPr/>
        </p:nvCxnSpPr>
        <p:spPr bwMode="auto">
          <a:xfrm flipV="1">
            <a:off x="5901270" y="3843867"/>
            <a:ext cx="1210730" cy="931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 flipH="1" flipV="1">
            <a:off x="5913967" y="2417235"/>
            <a:ext cx="1219198" cy="12107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 descr="IMG_49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934" y="2413001"/>
            <a:ext cx="1895231" cy="1421423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37" name="TextBox 36"/>
          <p:cNvSpPr txBox="1"/>
          <p:nvPr/>
        </p:nvSpPr>
        <p:spPr>
          <a:xfrm>
            <a:off x="6989290" y="2031999"/>
            <a:ext cx="209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Sample of H1 laser light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6+ db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HF_sqz.png"/>
          <p:cNvPicPr>
            <a:picLocks noChangeAspect="1"/>
          </p:cNvPicPr>
          <p:nvPr/>
        </p:nvPicPr>
        <p:blipFill>
          <a:blip r:embed="rId2"/>
          <a:srcRect l="2849" r="5025"/>
          <a:stretch>
            <a:fillRect/>
          </a:stretch>
        </p:blipFill>
        <p:spPr>
          <a:xfrm>
            <a:off x="3939682" y="2383676"/>
            <a:ext cx="5156206" cy="4197695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5" name="Picture 4" descr="LF_sqz.png"/>
          <p:cNvPicPr>
            <a:picLocks noChangeAspect="1"/>
          </p:cNvPicPr>
          <p:nvPr/>
        </p:nvPicPr>
        <p:blipFill>
          <a:blip r:embed="rId3"/>
          <a:srcRect l="3313" r="6211"/>
          <a:stretch>
            <a:fillRect/>
          </a:stretch>
        </p:blipFill>
        <p:spPr>
          <a:xfrm>
            <a:off x="0" y="2914180"/>
            <a:ext cx="3887073" cy="322217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82808" y="1751183"/>
            <a:ext cx="794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dirty="0" smtClean="0">
                <a:solidFill>
                  <a:schemeClr val="bg1"/>
                </a:solidFill>
              </a:rPr>
              <a:t> As measured on the homodyne detector on the squeezer table</a:t>
            </a:r>
          </a:p>
          <a:p>
            <a:pPr algn="l">
              <a:buFont typeface="Wingdings" charset="2"/>
              <a:buChar char="²"/>
            </a:pPr>
            <a:r>
              <a:rPr lang="en-US" dirty="0" smtClean="0">
                <a:solidFill>
                  <a:schemeClr val="bg1"/>
                </a:solidFill>
              </a:rPr>
              <a:t> Total losses</a:t>
            </a:r>
            <a:r>
              <a:rPr lang="en-US" dirty="0" smtClean="0">
                <a:solidFill>
                  <a:schemeClr val="bg1"/>
                </a:solidFill>
              </a:rPr>
              <a:t> on </a:t>
            </a:r>
            <a:r>
              <a:rPr lang="en-US" dirty="0" smtClean="0">
                <a:solidFill>
                  <a:schemeClr val="bg1"/>
                </a:solidFill>
              </a:rPr>
              <a:t>the squeezer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r>
              <a:rPr lang="en-US" dirty="0" smtClean="0">
                <a:solidFill>
                  <a:schemeClr val="bg1"/>
                </a:solidFill>
              </a:rPr>
              <a:t> ~ </a:t>
            </a:r>
            <a:r>
              <a:rPr lang="en-US" dirty="0" smtClean="0">
                <a:solidFill>
                  <a:schemeClr val="bg1"/>
                </a:solidFill>
              </a:rPr>
              <a:t>20%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nclos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33" y="3380316"/>
            <a:ext cx="3079045" cy="230928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90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 A squeezed H1:</a:t>
            </a:r>
            <a:br>
              <a:rPr lang="en-US" sz="3600" dirty="0" smtClean="0"/>
            </a:br>
            <a:r>
              <a:rPr lang="en-US" sz="3600" dirty="0" smtClean="0"/>
              <a:t>By the end of August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1078999" y="2587538"/>
            <a:ext cx="476225" cy="369332"/>
          </a:xfrm>
          <a:prstGeom prst="rect">
            <a:avLst/>
          </a:prstGeom>
          <a:solidFill>
            <a:srgbClr val="F4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4846" y="2587539"/>
            <a:ext cx="476225" cy="369332"/>
          </a:xfrm>
          <a:prstGeom prst="rect">
            <a:avLst/>
          </a:prstGeom>
          <a:solidFill>
            <a:srgbClr val="F4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95495" y="2587537"/>
            <a:ext cx="476225" cy="369332"/>
          </a:xfrm>
          <a:prstGeom prst="rect">
            <a:avLst/>
          </a:prstGeom>
          <a:solidFill>
            <a:srgbClr val="F798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05611" y="2587538"/>
            <a:ext cx="476225" cy="369332"/>
          </a:xfrm>
          <a:prstGeom prst="rect">
            <a:avLst/>
          </a:prstGeom>
          <a:gradFill flip="none" rotWithShape="1">
            <a:gsLst>
              <a:gs pos="1000">
                <a:srgbClr val="F79800"/>
              </a:gs>
              <a:gs pos="100000">
                <a:srgbClr val="B5432F"/>
              </a:gs>
              <a:gs pos="69000">
                <a:srgbClr val="B5432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Callout 28"/>
          <p:cNvSpPr/>
          <p:nvPr/>
        </p:nvSpPr>
        <p:spPr>
          <a:xfrm>
            <a:off x="1322435" y="1699812"/>
            <a:ext cx="862093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June 2011</a:t>
            </a:r>
            <a:endParaRPr lang="en-US" sz="1400" dirty="0"/>
          </a:p>
        </p:txBody>
      </p:sp>
      <p:sp>
        <p:nvSpPr>
          <p:cNvPr id="30" name="Down Arrow Callout 29"/>
          <p:cNvSpPr/>
          <p:nvPr/>
        </p:nvSpPr>
        <p:spPr>
          <a:xfrm>
            <a:off x="4067344" y="1709431"/>
            <a:ext cx="1063456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December 2011</a:t>
            </a:r>
            <a:endParaRPr lang="en-US" sz="14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377814" y="2585986"/>
            <a:ext cx="476225" cy="369332"/>
          </a:xfrm>
          <a:prstGeom prst="rect">
            <a:avLst/>
          </a:prstGeom>
          <a:solidFill>
            <a:srgbClr val="B54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42116" y="2585989"/>
            <a:ext cx="476225" cy="369332"/>
          </a:xfrm>
          <a:prstGeom prst="rect">
            <a:avLst/>
          </a:prstGeom>
          <a:solidFill>
            <a:srgbClr val="B54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16032" y="2585988"/>
            <a:ext cx="476225" cy="369332"/>
          </a:xfrm>
          <a:prstGeom prst="rect">
            <a:avLst/>
          </a:prstGeom>
          <a:solidFill>
            <a:srgbClr val="B54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wn Arrow Callout 92"/>
          <p:cNvSpPr/>
          <p:nvPr/>
        </p:nvSpPr>
        <p:spPr>
          <a:xfrm>
            <a:off x="2323870" y="1699414"/>
            <a:ext cx="800330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August</a:t>
            </a:r>
          </a:p>
          <a:p>
            <a:pPr algn="ctr"/>
            <a:r>
              <a:rPr lang="en-US" sz="1400" dirty="0" smtClean="0"/>
              <a:t> 2011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3452695" y="2587537"/>
            <a:ext cx="476225" cy="369332"/>
          </a:xfrm>
          <a:prstGeom prst="rect">
            <a:avLst/>
          </a:prstGeom>
          <a:solidFill>
            <a:srgbClr val="F798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1718733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are here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990601" y="2133599"/>
            <a:ext cx="414866" cy="3640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364064" y="3383801"/>
            <a:ext cx="2675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Unlocking of the</a:t>
            </a:r>
            <a:r>
              <a:rPr lang="en-US" sz="1600" dirty="0" smtClean="0">
                <a:solidFill>
                  <a:schemeClr val="accent3"/>
                </a:solidFill>
              </a:rPr>
              <a:t> optics </a:t>
            </a:r>
            <a:r>
              <a:rPr lang="en-US" sz="1600" dirty="0" smtClean="0">
                <a:solidFill>
                  <a:schemeClr val="accent3"/>
                </a:solidFill>
              </a:rPr>
              <a:t>started last week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067" y="2587538"/>
            <a:ext cx="20902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5802" y="2596005"/>
            <a:ext cx="124356" cy="369332"/>
          </a:xfrm>
          <a:prstGeom prst="rect">
            <a:avLst/>
          </a:prstGeom>
          <a:solidFill>
            <a:srgbClr val="B3B3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71798" y="3951068"/>
            <a:ext cx="2675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High legs</a:t>
            </a:r>
            <a:r>
              <a:rPr lang="en-US" sz="1600" dirty="0" smtClean="0">
                <a:solidFill>
                  <a:schemeClr val="accent3"/>
                </a:solidFill>
              </a:rPr>
              <a:t> tested with dummy table</a:t>
            </a:r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24" name="Picture 23" descr="P10001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7" y="3979333"/>
            <a:ext cx="2912533" cy="2184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23" name="Picture 22" descr="P10001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867" y="4548717"/>
            <a:ext cx="2819400" cy="211455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5841998" y="2731868"/>
            <a:ext cx="2675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Preparing the squeezer </a:t>
            </a:r>
          </a:p>
          <a:p>
            <a:r>
              <a:rPr lang="en-US" sz="1600" dirty="0" smtClean="0">
                <a:solidFill>
                  <a:schemeClr val="accent3"/>
                </a:solidFill>
              </a:rPr>
              <a:t>for the move in June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51948" y="2585986"/>
            <a:ext cx="1083185" cy="369332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Callout 32"/>
          <p:cNvSpPr/>
          <p:nvPr/>
        </p:nvSpPr>
        <p:spPr>
          <a:xfrm>
            <a:off x="5159545" y="1709430"/>
            <a:ext cx="911055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H1 taken apart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Injection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Picture 11" descr="Sqz_layout_inj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25311" y="1832752"/>
            <a:ext cx="5362681" cy="463578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169334" y="1727194"/>
            <a:ext cx="340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FFFF"/>
                </a:solidFill>
              </a:rPr>
              <a:t>New Output Faraday (first </a:t>
            </a:r>
            <a:r>
              <a:rPr lang="en-US" sz="1400" dirty="0" err="1" smtClean="0">
                <a:solidFill>
                  <a:srgbClr val="FFFFFF"/>
                </a:solidFill>
              </a:rPr>
              <a:t>aLIGO</a:t>
            </a:r>
            <a:r>
              <a:rPr lang="en-US" sz="1400" dirty="0" smtClean="0">
                <a:solidFill>
                  <a:srgbClr val="FFFFFF"/>
                </a:solidFill>
              </a:rPr>
              <a:t> unit)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4004727"/>
            <a:ext cx="14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FFFF"/>
                </a:solidFill>
              </a:rPr>
              <a:t>In-vacuum parts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7" name="Picture 16" descr="OMC.jpg"/>
          <p:cNvPicPr>
            <a:picLocks noChangeAspect="1"/>
          </p:cNvPicPr>
          <p:nvPr/>
        </p:nvPicPr>
        <p:blipFill>
          <a:blip r:embed="rId4"/>
          <a:srcRect l="5568" t="7976" r="5375" b="7976"/>
          <a:stretch>
            <a:fillRect/>
          </a:stretch>
        </p:blipFill>
        <p:spPr>
          <a:xfrm>
            <a:off x="6143141" y="2051209"/>
            <a:ext cx="2594459" cy="1733392"/>
          </a:xfrm>
          <a:prstGeom prst="rect">
            <a:avLst/>
          </a:prstGeom>
        </p:spPr>
      </p:pic>
      <p:pic>
        <p:nvPicPr>
          <p:cNvPr id="11" name="Picture 10" descr="P1000135.jpg"/>
          <p:cNvPicPr>
            <a:picLocks noChangeAspect="1"/>
          </p:cNvPicPr>
          <p:nvPr/>
        </p:nvPicPr>
        <p:blipFill>
          <a:blip r:embed="rId5"/>
          <a:srcRect t="14244" b="17915"/>
          <a:stretch>
            <a:fillRect/>
          </a:stretch>
        </p:blipFill>
        <p:spPr>
          <a:xfrm>
            <a:off x="228600" y="2204776"/>
            <a:ext cx="3254685" cy="165601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4" name="Picture 13" descr="P1000146.jpg"/>
          <p:cNvPicPr>
            <a:picLocks noChangeAspect="1"/>
          </p:cNvPicPr>
          <p:nvPr/>
        </p:nvPicPr>
        <p:blipFill>
          <a:blip r:embed="rId6"/>
          <a:srcRect t="7581"/>
          <a:stretch>
            <a:fillRect/>
          </a:stretch>
        </p:blipFill>
        <p:spPr>
          <a:xfrm>
            <a:off x="287867" y="4309527"/>
            <a:ext cx="3127022" cy="2167466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61" y="319950"/>
            <a:ext cx="8229600" cy="1143000"/>
          </a:xfrm>
        </p:spPr>
        <p:txBody>
          <a:bodyPr/>
          <a:lstStyle/>
          <a:p>
            <a:r>
              <a:rPr lang="en-US" dirty="0" smtClean="0"/>
              <a:t>Things to worry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84867" y="3559428"/>
            <a:ext cx="56218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sz="43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Back</a:t>
            </a:r>
            <a:r>
              <a:rPr kumimoji="0" lang="en-US" sz="4300" b="1" i="0" u="none" strike="noStrike" kern="0" cap="none" spc="0" normalizeH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Scattering </a:t>
            </a:r>
            <a:endParaRPr kumimoji="0" lang="en-US" sz="4300" b="1" i="0" u="none" strike="noStrike" kern="0" cap="none" spc="0" normalizeH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  <a:p>
            <a:pPr lvl="0" eaLnBrk="0" hangingPunct="0"/>
            <a:r>
              <a:rPr kumimoji="0" lang="en-US" sz="4300" b="1" i="0" u="none" strike="noStrike" kern="0" cap="none" spc="0" normalizeH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Mode </a:t>
            </a:r>
            <a:r>
              <a:rPr lang="en-US" sz="43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ＭＳ Ｐゴシック" charset="-128"/>
                <a:cs typeface="ＭＳ Ｐゴシック" charset="-128"/>
              </a:rPr>
              <a:t>Matching</a:t>
            </a:r>
          </a:p>
          <a:p>
            <a:pPr lvl="0" eaLnBrk="0" hangingPunct="0"/>
            <a:r>
              <a:rPr lang="en-US" sz="43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charset="-128"/>
                <a:cs typeface="ＭＳ Ｐゴシック" charset="-128"/>
              </a:rPr>
              <a:t>Alignment</a:t>
            </a:r>
            <a:endParaRPr lang="en-US" sz="4300" b="1" kern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lt"/>
              <a:ea typeface="ＭＳ Ｐゴシック" charset="-128"/>
              <a:cs typeface="ＭＳ Ｐゴシック" charset="-128"/>
            </a:endParaRPr>
          </a:p>
          <a:p>
            <a:pPr lvl="0" eaLnBrk="0" hangingPunct="0">
              <a:defRPr/>
            </a:pPr>
            <a:r>
              <a:rPr lang="en-US" sz="4300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charset="-128"/>
                <a:cs typeface="ＭＳ Ｐゴシック" charset="-128"/>
              </a:rPr>
              <a:t>IFO Stability</a:t>
            </a:r>
            <a:r>
              <a:rPr kumimoji="0" lang="en-US" sz="4300" b="1" i="0" u="none" strike="noStrike" kern="0" cap="none" spc="0" normalizeH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0" cap="none" spc="0" normalizeH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0" cap="none" spc="0" normalizeH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…</a:t>
            </a:r>
            <a:endParaRPr kumimoji="0" lang="en-US" sz="43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0533" y="423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backScatter_layo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2285" y="1847844"/>
            <a:ext cx="3695700" cy="3721100"/>
          </a:xfrm>
          <a:prstGeom prst="rect">
            <a:avLst/>
          </a:prstGeom>
          <a:effectLst>
            <a:glow rad="101600">
              <a:schemeClr val="accent5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8400" y="1583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-143934" y="2328356"/>
            <a:ext cx="4224866" cy="2991597"/>
            <a:chOff x="-423334" y="1862667"/>
            <a:chExt cx="4224866" cy="2991597"/>
          </a:xfrm>
        </p:grpSpPr>
        <p:grpSp>
          <p:nvGrpSpPr>
            <p:cNvPr id="12" name="Group 11"/>
            <p:cNvGrpSpPr/>
            <p:nvPr/>
          </p:nvGrpSpPr>
          <p:grpSpPr>
            <a:xfrm>
              <a:off x="237067" y="3011465"/>
              <a:ext cx="2963333" cy="807002"/>
              <a:chOff x="270933" y="3790398"/>
              <a:chExt cx="2963333" cy="807002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270933" y="3801533"/>
                <a:ext cx="2963333" cy="795867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330199" y="3790398"/>
              <a:ext cx="2817813" cy="804862"/>
            </p:xfrm>
            <a:graphic>
              <a:graphicData uri="http://schemas.openxmlformats.org/presentationml/2006/ole">
                <p:oleObj spid="_x0000_s34819" name="Equation" r:id="rId5" imgW="889000" imgH="254000" progId="Equation.3">
                  <p:embed/>
                </p:oleObj>
              </a:graphicData>
            </a:graphic>
          </p:graphicFrame>
        </p:grpSp>
        <p:sp>
          <p:nvSpPr>
            <p:cNvPr id="13" name="TextBox 12"/>
            <p:cNvSpPr txBox="1"/>
            <p:nvPr/>
          </p:nvSpPr>
          <p:spPr>
            <a:xfrm>
              <a:off x="-423334" y="4207933"/>
              <a:ext cx="231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Motion of the scattering surface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745069" y="3970867"/>
              <a:ext cx="440264" cy="338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1092198" y="1862667"/>
              <a:ext cx="2709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Power reflectivity of the scattering surface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6200000" flipH="1">
              <a:off x="2455333" y="2785511"/>
              <a:ext cx="482600" cy="4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Oval 25"/>
          <p:cNvSpPr/>
          <p:nvPr/>
        </p:nvSpPr>
        <p:spPr bwMode="auto">
          <a:xfrm>
            <a:off x="2751665" y="3572934"/>
            <a:ext cx="601135" cy="6858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399" y="4521222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 to ESTIMATE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0402" y="1769533"/>
            <a:ext cx="1896533" cy="923330"/>
          </a:xfrm>
          <a:prstGeom prst="rect">
            <a:avLst/>
          </a:prstGeom>
          <a:solidFill>
            <a:srgbClr val="FEB489"/>
          </a:solidFill>
          <a:ln>
            <a:solidFill>
              <a:srgbClr val="0D0D0D"/>
            </a:solidFill>
          </a:ln>
          <a:effectLst>
            <a:glow rad="63500">
              <a:schemeClr val="accent6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IFO light to the squeezer and back to the IFO</a:t>
            </a:r>
            <a:endParaRPr lang="en-US" dirty="0"/>
          </a:p>
        </p:txBody>
      </p:sp>
      <p:pic>
        <p:nvPicPr>
          <p:cNvPr id="36" name="Content Placeholder 5" descr="PA190036.JPG"/>
          <p:cNvPicPr>
            <a:picLocks noChangeAspect="1"/>
          </p:cNvPicPr>
          <p:nvPr/>
        </p:nvPicPr>
        <p:blipFill>
          <a:blip r:embed="rId6" cstate="print"/>
          <a:srcRect l="4518" t="22226" r="1587" b="16320"/>
          <a:stretch>
            <a:fillRect/>
          </a:stretch>
        </p:blipFill>
        <p:spPr bwMode="auto">
          <a:xfrm rot="5400000">
            <a:off x="5907009" y="5881608"/>
            <a:ext cx="1143606" cy="4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38" name="Down Arrow 37"/>
          <p:cNvSpPr/>
          <p:nvPr/>
        </p:nvSpPr>
        <p:spPr bwMode="auto">
          <a:xfrm>
            <a:off x="2768600" y="5215489"/>
            <a:ext cx="389467" cy="67733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4866" y="5985955"/>
            <a:ext cx="2573867" cy="646331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Measured at ANU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Conor’s</a:t>
            </a:r>
            <a:r>
              <a:rPr lang="en-US" dirty="0" smtClean="0"/>
              <a:t> talk)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29586"/>
            <a:ext cx="2412998" cy="648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</a:t>
            </a:r>
            <a:r>
              <a:rPr lang="en-US" dirty="0" smtClean="0"/>
              <a:t>Scattering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8400" y="1583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0" y="1617135"/>
            <a:ext cx="2819400" cy="3000064"/>
            <a:chOff x="380999" y="1964268"/>
            <a:chExt cx="2819400" cy="3000064"/>
          </a:xfrm>
        </p:grpSpPr>
        <p:sp>
          <p:nvSpPr>
            <p:cNvPr id="13" name="TextBox 12"/>
            <p:cNvSpPr txBox="1"/>
            <p:nvPr/>
          </p:nvSpPr>
          <p:spPr>
            <a:xfrm>
              <a:off x="380999" y="4318001"/>
              <a:ext cx="231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Motion of the scattering surface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16200000" flipV="1">
              <a:off x="939802" y="4038601"/>
              <a:ext cx="499533" cy="761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91065" y="1964268"/>
              <a:ext cx="2709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Power reflectivity of the scattering surface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252132" y="2624666"/>
              <a:ext cx="499537" cy="4826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0" name="Picture 29" descr="Scatter_tal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197" r="7941" b="3827"/>
              <a:stretch>
                <a:fillRect/>
              </a:stretch>
            </p:blipFill>
          </mc:Choice>
          <mc:Fallback>
            <p:blipFill>
              <a:blip r:embed="rId4"/>
              <a:srcRect l="4197" r="7941" b="3827"/>
              <a:stretch>
                <a:fillRect/>
              </a:stretch>
            </p:blipFill>
          </mc:Fallback>
        </mc:AlternateContent>
        <p:spPr>
          <a:xfrm>
            <a:off x="2827865" y="1532466"/>
            <a:ext cx="6282267" cy="53136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/>
          <p:cNvSpPr txBox="1"/>
          <p:nvPr/>
        </p:nvSpPr>
        <p:spPr>
          <a:xfrm>
            <a:off x="6400801" y="2184399"/>
            <a:ext cx="2412998" cy="830997"/>
          </a:xfrm>
          <a:prstGeom prst="rect">
            <a:avLst/>
          </a:prstGeom>
          <a:solidFill>
            <a:srgbClr val="7F7F7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100 </a:t>
            </a:r>
            <a:r>
              <a:rPr lang="en-US" sz="1600" dirty="0" err="1" smtClean="0"/>
              <a:t>mW</a:t>
            </a:r>
            <a:r>
              <a:rPr lang="en-US" sz="1600" dirty="0" smtClean="0"/>
              <a:t> at the AS port and 2 Faradays in the </a:t>
            </a:r>
            <a:r>
              <a:rPr lang="en-US" sz="1600" dirty="0" err="1" smtClean="0"/>
              <a:t>sqz</a:t>
            </a:r>
            <a:r>
              <a:rPr lang="en-US" sz="1600" dirty="0" smtClean="0"/>
              <a:t> path</a:t>
            </a:r>
            <a:endParaRPr lang="en-US" sz="1600" dirty="0"/>
          </a:p>
        </p:txBody>
      </p:sp>
      <p:cxnSp>
        <p:nvCxnSpPr>
          <p:cNvPr id="24" name="Straight Connector 23"/>
          <p:cNvCxnSpPr/>
          <p:nvPr/>
        </p:nvCxnSpPr>
        <p:spPr bwMode="auto">
          <a:xfrm rot="16200000" flipV="1">
            <a:off x="3653367" y="3619500"/>
            <a:ext cx="3098800" cy="2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0" y="2700889"/>
            <a:ext cx="2963333" cy="7958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2698221"/>
          <a:ext cx="2817813" cy="804862"/>
        </p:xfrm>
        <a:graphic>
          <a:graphicData uri="http://schemas.openxmlformats.org/presentationml/2006/ole">
            <p:oleObj spid="_x0000_s125955" name="Equation" r:id="rId5" imgW="8890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OMC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01" y="4463576"/>
            <a:ext cx="3026198" cy="198218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Speculations on the</a:t>
            </a:r>
            <a:br>
              <a:rPr lang="en-US" dirty="0" smtClean="0"/>
            </a:br>
            <a:r>
              <a:rPr lang="en-US" dirty="0" smtClean="0"/>
              <a:t>Advanced Squeezer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873" y="1684215"/>
            <a:ext cx="8828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Two</a:t>
            </a:r>
            <a:r>
              <a:rPr lang="en-US" sz="2000" dirty="0" smtClean="0">
                <a:solidFill>
                  <a:srgbClr val="FFFFFF"/>
                </a:solidFill>
              </a:rPr>
              <a:t> directions:</a:t>
            </a:r>
          </a:p>
          <a:p>
            <a:pPr lvl="1" algn="l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</a:rPr>
              <a:t> Reduce the light back to the squeezer </a:t>
            </a:r>
          </a:p>
          <a:p>
            <a:pPr lvl="1" algn="l"/>
            <a:r>
              <a:rPr lang="en-US" sz="2000" dirty="0" smtClean="0">
                <a:solidFill>
                  <a:srgbClr val="FFFFFF"/>
                </a:solidFill>
              </a:rPr>
              <a:t>     (more Faradays, but Faraday=losses)</a:t>
            </a:r>
          </a:p>
          <a:p>
            <a:pPr lvl="1" algn="l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799" y="2643257"/>
            <a:ext cx="6671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</a:rPr>
              <a:t> Reduce the</a:t>
            </a:r>
            <a:r>
              <a:rPr lang="en-US" sz="2000" dirty="0" smtClean="0">
                <a:solidFill>
                  <a:srgbClr val="FFFFFF"/>
                </a:solidFill>
              </a:rPr>
              <a:t> motion of the scattering surface (OPO)</a:t>
            </a:r>
          </a:p>
        </p:txBody>
      </p:sp>
      <p:pic>
        <p:nvPicPr>
          <p:cNvPr id="32" name="Content Placeholder 5" descr="PA190036.JPG"/>
          <p:cNvPicPr>
            <a:picLocks noChangeAspect="1"/>
          </p:cNvPicPr>
          <p:nvPr/>
        </p:nvPicPr>
        <p:blipFill>
          <a:blip r:embed="rId4" cstate="print"/>
          <a:srcRect l="4518" t="22226" r="1587" b="16320"/>
          <a:stretch>
            <a:fillRect/>
          </a:stretch>
        </p:blipFill>
        <p:spPr bwMode="auto">
          <a:xfrm>
            <a:off x="1438682" y="3323551"/>
            <a:ext cx="2701519" cy="107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alpha val="75000"/>
              </a:schemeClr>
            </a:glow>
          </a:effectLst>
        </p:spPr>
      </p:pic>
      <p:grpSp>
        <p:nvGrpSpPr>
          <p:cNvPr id="50" name="Group 49"/>
          <p:cNvGrpSpPr/>
          <p:nvPr/>
        </p:nvGrpSpPr>
        <p:grpSpPr>
          <a:xfrm>
            <a:off x="5046134" y="3073399"/>
            <a:ext cx="3767667" cy="3564467"/>
            <a:chOff x="4436533" y="3164582"/>
            <a:chExt cx="3911601" cy="381195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rcRect l="12137" r="12435"/>
            <a:stretch>
              <a:fillRect/>
            </a:stretch>
          </p:blipFill>
          <p:spPr>
            <a:xfrm>
              <a:off x="4586980" y="3164582"/>
              <a:ext cx="3761154" cy="3811953"/>
            </a:xfrm>
            <a:prstGeom prst="rect">
              <a:avLst/>
            </a:prstGeom>
            <a:effectLst>
              <a:glow rad="63500">
                <a:schemeClr val="accent2">
                  <a:alpha val="75000"/>
                </a:schemeClr>
              </a:glo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5319671" y="6566226"/>
              <a:ext cx="2784230" cy="394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Advanced  LIGO HAM5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710441" y="3967611"/>
              <a:ext cx="820615" cy="615461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21312060">
              <a:off x="6419687" y="4413087"/>
              <a:ext cx="668215" cy="482601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rot="21312060">
              <a:off x="6557661" y="5168844"/>
              <a:ext cx="479425" cy="835377"/>
            </a:xfrm>
            <a:prstGeom prst="rect">
              <a:avLst/>
            </a:prstGeom>
            <a:solidFill>
              <a:srgbClr val="FFC74A">
                <a:alpha val="5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436511" y="4592346"/>
              <a:ext cx="859692" cy="479425"/>
              <a:chOff x="5436511" y="4592346"/>
              <a:chExt cx="859692" cy="479425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/>
              <a:srcRect l="51595" t="54229" r="39589" b="23219"/>
              <a:stretch>
                <a:fillRect/>
              </a:stretch>
            </p:blipFill>
            <p:spPr>
              <a:xfrm rot="16264545">
                <a:off x="5646549" y="4401955"/>
                <a:ext cx="439615" cy="859692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 bwMode="auto">
              <a:xfrm rot="16195220">
                <a:off x="5629725" y="4414370"/>
                <a:ext cx="479425" cy="835377"/>
              </a:xfrm>
              <a:prstGeom prst="rect">
                <a:avLst/>
              </a:prstGeom>
              <a:solidFill>
                <a:srgbClr val="A6F5B4">
                  <a:alpha val="51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778023" y="5167758"/>
              <a:ext cx="479425" cy="868012"/>
              <a:chOff x="5778023" y="5167758"/>
              <a:chExt cx="479425" cy="868012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/>
              <a:srcRect l="51595" t="54229" r="39589" b="23219"/>
              <a:stretch>
                <a:fillRect/>
              </a:stretch>
            </p:blipFill>
            <p:spPr>
              <a:xfrm rot="19816800">
                <a:off x="5809049" y="5176078"/>
                <a:ext cx="439615" cy="859692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 bwMode="auto">
              <a:xfrm rot="19729949">
                <a:off x="5778023" y="5167758"/>
                <a:ext cx="479425" cy="835377"/>
              </a:xfrm>
              <a:prstGeom prst="rect">
                <a:avLst/>
              </a:prstGeom>
              <a:solidFill>
                <a:srgbClr val="FFC74A">
                  <a:alpha val="51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7084483" y="5643034"/>
              <a:ext cx="914400" cy="49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Output Faraday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47683" y="5757334"/>
              <a:ext cx="914400" cy="49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Sqz</a:t>
              </a:r>
              <a:r>
                <a:rPr lang="en-US" sz="1200" dirty="0" smtClean="0"/>
                <a:t> Faraday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36533" y="5084234"/>
              <a:ext cx="914400" cy="296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OPO</a:t>
              </a:r>
              <a:endParaRPr lang="en-US" sz="1200" dirty="0"/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5943601" y="1600222"/>
            <a:ext cx="2963333" cy="7958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036734" y="1598083"/>
          <a:ext cx="2817813" cy="804863"/>
        </p:xfrm>
        <a:graphic>
          <a:graphicData uri="http://schemas.openxmlformats.org/presentationml/2006/ole">
            <p:oleObj spid="_x0000_s37892" name="Equation" r:id="rId6" imgW="8890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</a:t>
            </a:r>
            <a:r>
              <a:rPr lang="en-US" dirty="0" smtClean="0"/>
              <a:t>Scattering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8400" y="1583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920068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Motion of the scattering surface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6200000" flipV="1">
            <a:off x="558803" y="3640668"/>
            <a:ext cx="499533" cy="76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0066" y="1566335"/>
            <a:ext cx="270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Power reflectivity of the scattering surface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727200" y="2243670"/>
            <a:ext cx="821274" cy="448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9" descr="Scatter_tal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197" r="7941" b="3827"/>
              <a:stretch>
                <a:fillRect/>
              </a:stretch>
            </p:blipFill>
          </mc:Choice>
          <mc:Fallback>
            <p:blipFill>
              <a:blip r:embed="rId4"/>
              <a:srcRect l="4197" r="7941" b="3827"/>
              <a:stretch>
                <a:fillRect/>
              </a:stretch>
            </p:blipFill>
          </mc:Fallback>
        </mc:AlternateContent>
        <p:spPr>
          <a:xfrm>
            <a:off x="2827865" y="1532466"/>
            <a:ext cx="6282267" cy="53136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/>
          <p:cNvSpPr txBox="1"/>
          <p:nvPr/>
        </p:nvSpPr>
        <p:spPr>
          <a:xfrm>
            <a:off x="6400801" y="2184399"/>
            <a:ext cx="2412998" cy="830997"/>
          </a:xfrm>
          <a:prstGeom prst="rect">
            <a:avLst/>
          </a:prstGeom>
          <a:solidFill>
            <a:srgbClr val="7F7F7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100 </a:t>
            </a:r>
            <a:r>
              <a:rPr lang="en-US" sz="1600" dirty="0" err="1" smtClean="0"/>
              <a:t>mW</a:t>
            </a:r>
            <a:r>
              <a:rPr lang="en-US" sz="1600" dirty="0" smtClean="0"/>
              <a:t> at the AS port and 2 Faradays in the </a:t>
            </a:r>
            <a:r>
              <a:rPr lang="en-US" sz="1600" dirty="0" err="1" smtClean="0"/>
              <a:t>sqz</a:t>
            </a:r>
            <a:r>
              <a:rPr lang="en-US" sz="1600" dirty="0" smtClean="0"/>
              <a:t> path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35467" y="2717822"/>
            <a:ext cx="2963333" cy="7958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4733" y="2706687"/>
          <a:ext cx="2817813" cy="804862"/>
        </p:xfrm>
        <a:graphic>
          <a:graphicData uri="http://schemas.openxmlformats.org/presentationml/2006/ole">
            <p:oleObj spid="_x0000_s128002" name="Equation" r:id="rId5" imgW="8890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1267" cy="4525963"/>
          </a:xfrm>
        </p:spPr>
        <p:txBody>
          <a:bodyPr/>
          <a:lstStyle/>
          <a:p>
            <a:r>
              <a:rPr lang="en-US" dirty="0" smtClean="0"/>
              <a:t> Why we are testing squeezing </a:t>
            </a:r>
            <a:r>
              <a:rPr lang="en-US" dirty="0" smtClean="0"/>
              <a:t>now?</a:t>
            </a:r>
          </a:p>
          <a:p>
            <a:r>
              <a:rPr lang="en-US" dirty="0" smtClean="0"/>
              <a:t> </a:t>
            </a:r>
            <a:r>
              <a:rPr lang="en-US" dirty="0" smtClean="0"/>
              <a:t>H1 Squeezing </a:t>
            </a:r>
            <a:r>
              <a:rPr lang="en-US" dirty="0" smtClean="0"/>
              <a:t>Experiment Status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2000" b="1" dirty="0" smtClean="0"/>
              <a:t>October 2010 (end of S6) – January 2012 (</a:t>
            </a:r>
            <a:r>
              <a:rPr lang="en-US" sz="2000" b="1" dirty="0" err="1" smtClean="0"/>
              <a:t>aLIGO</a:t>
            </a:r>
            <a:r>
              <a:rPr lang="en-US" sz="2000" b="1" dirty="0" smtClean="0"/>
              <a:t> H1 installation) </a:t>
            </a:r>
            <a:endParaRPr lang="en-US" sz="2000" b="1" dirty="0" smtClean="0"/>
          </a:p>
          <a:p>
            <a:r>
              <a:rPr lang="en-US" dirty="0" smtClean="0"/>
              <a:t> What </a:t>
            </a:r>
            <a:r>
              <a:rPr lang="en-US" dirty="0" smtClean="0"/>
              <a:t>are we going to do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83" y="1638688"/>
            <a:ext cx="8633089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624" y="1582232"/>
            <a:ext cx="8939243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sz="2400" dirty="0" smtClean="0">
                <a:solidFill>
                  <a:schemeClr val="bg1"/>
                </a:solidFill>
              </a:rPr>
              <a:t> The H1 squeezer squeezes, and it is ready </a:t>
            </a:r>
            <a:r>
              <a:rPr lang="en-US" sz="2400" dirty="0" smtClean="0">
                <a:solidFill>
                  <a:schemeClr val="bg1"/>
                </a:solidFill>
              </a:rPr>
              <a:t>to be installed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Font typeface="Wingdings" charset="2"/>
              <a:buChar char="²"/>
            </a:pPr>
            <a:r>
              <a:rPr lang="en-US" sz="2400" dirty="0" smtClean="0">
                <a:solidFill>
                  <a:schemeClr val="bg1"/>
                </a:solidFill>
              </a:rPr>
              <a:t> Work with the interferometer:</a:t>
            </a:r>
          </a:p>
          <a:p>
            <a:pPr lvl="2" algn="l">
              <a:buFont typeface="Wingdings" charset="2"/>
              <a:buChar char="²"/>
            </a:pPr>
            <a:r>
              <a:rPr lang="en-US" sz="2400" dirty="0" smtClean="0">
                <a:solidFill>
                  <a:schemeClr val="bg1"/>
                </a:solidFill>
              </a:rPr>
              <a:t>  installation of the squeezer at the end of June</a:t>
            </a:r>
          </a:p>
          <a:p>
            <a:pPr lvl="2" algn="l">
              <a:buFont typeface="Wingdings" charset="2"/>
              <a:buChar char="²"/>
            </a:pPr>
            <a:r>
              <a:rPr lang="en-US" sz="2400" dirty="0" smtClean="0">
                <a:solidFill>
                  <a:schemeClr val="bg1"/>
                </a:solidFill>
              </a:rPr>
              <a:t>  first test with full IFO July/August</a:t>
            </a:r>
          </a:p>
          <a:p>
            <a:pPr lvl="2" algn="l">
              <a:buFont typeface="Wingdings" charset="2"/>
              <a:buChar char="²"/>
            </a:pPr>
            <a:r>
              <a:rPr lang="en-US" sz="2400" dirty="0" smtClean="0">
                <a:solidFill>
                  <a:schemeClr val="bg1"/>
                </a:solidFill>
              </a:rPr>
              <a:t>  short Michelson when conflicts with </a:t>
            </a:r>
            <a:r>
              <a:rPr lang="en-US" sz="2400" dirty="0" err="1" smtClean="0">
                <a:solidFill>
                  <a:schemeClr val="bg1"/>
                </a:solidFill>
              </a:rPr>
              <a:t>aLIGO</a:t>
            </a:r>
            <a:r>
              <a:rPr lang="en-US" sz="2400" dirty="0" smtClean="0">
                <a:solidFill>
                  <a:schemeClr val="bg1"/>
                </a:solidFill>
              </a:rPr>
              <a:t> arise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buFont typeface="Wingdings" charset="2"/>
              <a:buChar char="²"/>
            </a:pPr>
            <a:r>
              <a:rPr lang="en-US" sz="2400" dirty="0" smtClean="0">
                <a:solidFill>
                  <a:schemeClr val="bg1"/>
                </a:solidFill>
              </a:rPr>
              <a:t> The current setup might be not optimal for </a:t>
            </a:r>
            <a:r>
              <a:rPr lang="en-US" sz="2400" dirty="0" err="1" smtClean="0">
                <a:solidFill>
                  <a:schemeClr val="bg1"/>
                </a:solidFill>
              </a:rPr>
              <a:t>aLIGO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     and </a:t>
            </a:r>
            <a:r>
              <a:rPr lang="en-US" sz="2400" dirty="0" err="1" smtClean="0">
                <a:solidFill>
                  <a:schemeClr val="bg1"/>
                </a:solidFill>
              </a:rPr>
              <a:t>aLIGO</a:t>
            </a:r>
            <a:r>
              <a:rPr lang="en-US" sz="2400" dirty="0" smtClean="0">
                <a:solidFill>
                  <a:schemeClr val="bg1"/>
                </a:solidFill>
              </a:rPr>
              <a:t>+, </a:t>
            </a:r>
            <a:r>
              <a:rPr lang="en-US" sz="2400" dirty="0" smtClean="0">
                <a:solidFill>
                  <a:schemeClr val="bg1"/>
                </a:solidFill>
              </a:rPr>
              <a:t>the H1 experiment will give us an answer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buFont typeface="Wingdings" charset="2"/>
              <a:buChar char="²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We have a couple of years in front of us to build the </a:t>
            </a:r>
            <a:r>
              <a:rPr lang="en-US" sz="2400" dirty="0" err="1" smtClean="0">
                <a:solidFill>
                  <a:schemeClr val="bg1"/>
                </a:solidFill>
              </a:rPr>
              <a:t>aLIGO/aLIGO</a:t>
            </a:r>
            <a:r>
              <a:rPr lang="en-US" sz="2400" dirty="0" smtClean="0">
                <a:solidFill>
                  <a:schemeClr val="bg1"/>
                </a:solidFill>
              </a:rPr>
              <a:t>+ squeezer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15530"/>
            <a:ext cx="1544321" cy="2059095"/>
          </a:xfrm>
          <a:prstGeom prst="rect">
            <a:avLst/>
          </a:prstGeom>
          <a:effectLst>
            <a:glow rad="63500">
              <a:schemeClr val="accent5">
                <a:alpha val="75000"/>
              </a:schemeClr>
            </a:glow>
          </a:effectLst>
        </p:spPr>
      </p:pic>
      <p:pic>
        <p:nvPicPr>
          <p:cNvPr id="16" name="Picture 15" descr="sigg.jpg"/>
          <p:cNvPicPr>
            <a:picLocks noChangeAspect="1"/>
          </p:cNvPicPr>
          <p:nvPr/>
        </p:nvPicPr>
        <p:blipFill>
          <a:blip r:embed="rId3"/>
          <a:srcRect l="46274"/>
          <a:stretch>
            <a:fillRect/>
          </a:stretch>
        </p:blipFill>
        <p:spPr>
          <a:xfrm>
            <a:off x="7380327" y="1566986"/>
            <a:ext cx="1746739" cy="2440353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IMG_4903.jpg"/>
          <p:cNvPicPr>
            <a:picLocks noChangeAspect="1"/>
          </p:cNvPicPr>
          <p:nvPr/>
        </p:nvPicPr>
        <p:blipFill>
          <a:blip r:embed="rId4"/>
          <a:srcRect t="30279" r="18870"/>
          <a:stretch>
            <a:fillRect/>
          </a:stretch>
        </p:blipFill>
        <p:spPr>
          <a:xfrm>
            <a:off x="0" y="1507068"/>
            <a:ext cx="2637704" cy="1700084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8" name="Picture 7" descr="IMAG0281.jpg"/>
          <p:cNvPicPr>
            <a:picLocks noChangeAspect="1"/>
          </p:cNvPicPr>
          <p:nvPr/>
        </p:nvPicPr>
        <p:blipFill>
          <a:blip r:embed="rId5"/>
          <a:srcRect t="18577"/>
          <a:stretch>
            <a:fillRect/>
          </a:stretch>
        </p:blipFill>
        <p:spPr>
          <a:xfrm>
            <a:off x="0" y="3277902"/>
            <a:ext cx="2164570" cy="2945097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 l="30769" t="5149" r="27425" b="48747"/>
          <a:stretch>
            <a:fillRect/>
          </a:stretch>
        </p:blipFill>
        <p:spPr>
          <a:xfrm>
            <a:off x="4276459" y="1508757"/>
            <a:ext cx="1240553" cy="1141308"/>
          </a:xfrm>
          <a:prstGeom prst="rect">
            <a:avLst/>
          </a:prstGeom>
          <a:effectLst>
            <a:glow rad="63500">
              <a:schemeClr val="accent4">
                <a:alpha val="75000"/>
              </a:schemeClr>
            </a:glow>
          </a:effectLst>
        </p:spPr>
      </p:pic>
      <p:pic>
        <p:nvPicPr>
          <p:cNvPr id="11" name="Picture 10" descr="cena.jpg"/>
          <p:cNvPicPr>
            <a:picLocks noChangeAspect="1"/>
          </p:cNvPicPr>
          <p:nvPr/>
        </p:nvPicPr>
        <p:blipFill>
          <a:blip r:embed="rId7"/>
          <a:srcRect l="1360" t="16874" r="1454" b="2736"/>
          <a:stretch>
            <a:fillRect/>
          </a:stretch>
        </p:blipFill>
        <p:spPr>
          <a:xfrm>
            <a:off x="2134098" y="2658534"/>
            <a:ext cx="5189569" cy="206586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3" name="Picture 12" descr="IMG_3780.jpg"/>
          <p:cNvPicPr>
            <a:picLocks noChangeAspect="1"/>
          </p:cNvPicPr>
          <p:nvPr/>
        </p:nvPicPr>
        <p:blipFill>
          <a:blip r:embed="rId8"/>
          <a:srcRect l="18406" r="19681" b="29545"/>
          <a:stretch>
            <a:fillRect/>
          </a:stretch>
        </p:blipFill>
        <p:spPr>
          <a:xfrm>
            <a:off x="5317067" y="4732866"/>
            <a:ext cx="2506133" cy="2125133"/>
          </a:xfrm>
          <a:prstGeom prst="rect">
            <a:avLst/>
          </a:prstGeom>
          <a:effectLst>
            <a:glow rad="101600">
              <a:srgbClr val="A6F5B4">
                <a:alpha val="75000"/>
              </a:srgbClr>
            </a:glow>
          </a:effectLst>
        </p:spPr>
      </p:pic>
      <p:pic>
        <p:nvPicPr>
          <p:cNvPr id="15" name="Picture 14" descr="thepectoral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5666" y="1532469"/>
            <a:ext cx="1885213" cy="1128182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63500">
              <a:schemeClr val="accent5">
                <a:alpha val="75000"/>
              </a:schemeClr>
            </a:glow>
          </a:effectLst>
        </p:spPr>
      </p:pic>
      <p:pic>
        <p:nvPicPr>
          <p:cNvPr id="5" name="Picture 4" descr="IMG_1865.jpg"/>
          <p:cNvPicPr>
            <a:picLocks noChangeAspect="1"/>
          </p:cNvPicPr>
          <p:nvPr/>
        </p:nvPicPr>
        <p:blipFill>
          <a:blip r:embed="rId10"/>
          <a:srcRect t="22840"/>
          <a:stretch>
            <a:fillRect/>
          </a:stretch>
        </p:blipFill>
        <p:spPr>
          <a:xfrm>
            <a:off x="1625581" y="4741333"/>
            <a:ext cx="3657602" cy="2116667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4" name="Picture 13" descr="dic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925714"/>
            <a:ext cx="1557867" cy="932286"/>
          </a:xfrm>
          <a:prstGeom prst="rect">
            <a:avLst/>
          </a:prstGeom>
          <a:effectLst>
            <a:glow rad="63500">
              <a:schemeClr val="accent5">
                <a:alpha val="75000"/>
              </a:schemeClr>
            </a:glow>
          </a:effectLst>
        </p:spPr>
      </p:pic>
      <p:pic>
        <p:nvPicPr>
          <p:cNvPr id="7" name="Picture 6" descr="IMAG0282.jpg"/>
          <p:cNvPicPr>
            <a:picLocks noChangeAspect="1"/>
          </p:cNvPicPr>
          <p:nvPr/>
        </p:nvPicPr>
        <p:blipFill>
          <a:blip r:embed="rId12"/>
          <a:srcRect t="18600"/>
          <a:stretch>
            <a:fillRect/>
          </a:stretch>
        </p:blipFill>
        <p:spPr>
          <a:xfrm>
            <a:off x="7376239" y="4064000"/>
            <a:ext cx="1767761" cy="27940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Squeezing?</a:t>
            </a:r>
            <a:endParaRPr lang="en-US" dirty="0"/>
          </a:p>
        </p:txBody>
      </p:sp>
      <p:grpSp>
        <p:nvGrpSpPr>
          <p:cNvPr id="3" name="Group 41"/>
          <p:cNvGrpSpPr/>
          <p:nvPr/>
        </p:nvGrpSpPr>
        <p:grpSpPr>
          <a:xfrm>
            <a:off x="372395" y="1886294"/>
            <a:ext cx="3420672" cy="3268145"/>
            <a:chOff x="372395" y="1303866"/>
            <a:chExt cx="3420672" cy="3268145"/>
          </a:xfrm>
        </p:grpSpPr>
        <p:grpSp>
          <p:nvGrpSpPr>
            <p:cNvPr id="4" name="Group 95"/>
            <p:cNvGrpSpPr/>
            <p:nvPr/>
          </p:nvGrpSpPr>
          <p:grpSpPr>
            <a:xfrm>
              <a:off x="372395" y="1303866"/>
              <a:ext cx="3420672" cy="3268145"/>
              <a:chOff x="372395" y="1303866"/>
              <a:chExt cx="3420672" cy="3268145"/>
            </a:xfrm>
          </p:grpSpPr>
          <p:sp>
            <p:nvSpPr>
              <p:cNvPr id="45" name="Chord 44"/>
              <p:cNvSpPr/>
              <p:nvPr/>
            </p:nvSpPr>
            <p:spPr>
              <a:xfrm rot="17473198">
                <a:off x="1761066" y="4064011"/>
                <a:ext cx="499534" cy="516466"/>
              </a:xfrm>
              <a:prstGeom prst="chor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10800000">
                <a:off x="2011209" y="2826618"/>
                <a:ext cx="1616469" cy="1"/>
              </a:xfrm>
              <a:prstGeom prst="line">
                <a:avLst/>
              </a:prstGeom>
              <a:ln>
                <a:solidFill>
                  <a:srgbClr val="675DD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68" idx="2"/>
                <a:endCxn id="45" idx="2"/>
              </p:cNvCxnSpPr>
              <p:nvPr/>
            </p:nvCxnSpPr>
            <p:spPr>
              <a:xfrm rot="16200000" flipH="1">
                <a:off x="651428" y="2869110"/>
                <a:ext cx="2701532" cy="8892"/>
              </a:xfrm>
              <a:prstGeom prst="line">
                <a:avLst/>
              </a:prstGeom>
              <a:ln>
                <a:solidFill>
                  <a:srgbClr val="675DD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 rot="16200000" flipH="1" flipV="1">
                <a:off x="1957905" y="2230109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9158" y="2650881"/>
                <a:ext cx="695506" cy="30206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3391863">
                <a:off x="2008305" y="2423535"/>
                <a:ext cx="186520" cy="9639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0800000">
                <a:off x="3606547" y="2452351"/>
                <a:ext cx="186520" cy="79596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5400000">
                <a:off x="1909214" y="1046718"/>
                <a:ext cx="206089" cy="72038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116765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62246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547827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828020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402342" y="276112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80621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453045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679352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43380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566198" y="27730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121191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6200000" flipH="1" flipV="1">
                <a:off x="1957909" y="2605182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6200000" flipH="1" flipV="1">
                <a:off x="1957911" y="240871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16200000" flipH="1" flipV="1">
                <a:off x="1952526" y="1968157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 flipH="1" flipV="1">
                <a:off x="1947143" y="174787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16200000" flipH="1" flipV="1">
                <a:off x="1947143" y="1527595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309779" y="277898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509143" y="277898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6879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627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72395" y="2671825"/>
                <a:ext cx="6859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LASER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 flipV="1">
                <a:off x="1947333" y="3201003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 flipV="1">
                <a:off x="1955800" y="3378803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 flipV="1">
                <a:off x="1947333" y="3675137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 flipV="1">
                <a:off x="1955800" y="3819071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Oval 43"/>
            <p:cNvSpPr/>
            <p:nvPr/>
          </p:nvSpPr>
          <p:spPr>
            <a:xfrm flipV="1">
              <a:off x="1955794" y="4047690"/>
              <a:ext cx="106993" cy="10099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209799" y="3647360"/>
            <a:ext cx="99853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 port</a:t>
            </a:r>
            <a:endParaRPr lang="en-US" dirty="0"/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9" name="Group 115"/>
          <p:cNvGrpSpPr/>
          <p:nvPr/>
        </p:nvGrpSpPr>
        <p:grpSpPr>
          <a:xfrm>
            <a:off x="753532" y="3787681"/>
            <a:ext cx="702735" cy="770471"/>
            <a:chOff x="1100667" y="4868332"/>
            <a:chExt cx="1447804" cy="1566338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1024466" y="5630333"/>
              <a:ext cx="1566338" cy="42336"/>
            </a:xfrm>
            <a:prstGeom prst="line">
              <a:avLst/>
            </a:prstGeom>
            <a:ln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 flipV="1">
              <a:off x="1100667" y="5672665"/>
              <a:ext cx="1447804" cy="8468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1413931" y="5266267"/>
              <a:ext cx="787400" cy="855133"/>
            </a:xfrm>
            <a:prstGeom prst="ellipse">
              <a:avLst/>
            </a:prstGeom>
            <a:gradFill flip="none" rotWithShape="1">
              <a:gsLst>
                <a:gs pos="0">
                  <a:srgbClr val="675DD2">
                    <a:alpha val="47000"/>
                  </a:srgbClr>
                </a:gs>
                <a:gs pos="100000">
                  <a:srgbClr val="FFFFFF">
                    <a:alpha val="47000"/>
                  </a:srgb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Bent-Up Arrow 75"/>
          <p:cNvSpPr/>
          <p:nvPr/>
        </p:nvSpPr>
        <p:spPr>
          <a:xfrm>
            <a:off x="1583266" y="4033216"/>
            <a:ext cx="287867" cy="245534"/>
          </a:xfrm>
          <a:prstGeom prst="bent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363720" y="1647038"/>
            <a:ext cx="431597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182880" algn="l"/>
            <a:endParaRPr lang="en-US" sz="1000" dirty="0" smtClean="0">
              <a:solidFill>
                <a:srgbClr val="FFFFFF"/>
              </a:solidFill>
            </a:endParaRPr>
          </a:p>
          <a:p>
            <a:pPr marL="91440" indent="91440" algn="l">
              <a:buFont typeface="Wingdings" charset="2"/>
              <a:buChar char="²"/>
            </a:pPr>
            <a:r>
              <a:rPr lang="en-US" dirty="0" smtClean="0">
                <a:solidFill>
                  <a:srgbClr val="FFFFFF"/>
                </a:solidFill>
              </a:rPr>
              <a:t> We better understand shot noise                            as produced by vacuum fluctuations entering the asymmetric port (AS)</a:t>
            </a:r>
          </a:p>
          <a:p>
            <a:pPr marL="91440" indent="182880" algn="l">
              <a:buFont typeface="Wingdings" charset="2"/>
              <a:buChar char="²"/>
            </a:pPr>
            <a:endParaRPr lang="en-US" sz="1000" dirty="0" smtClean="0">
              <a:solidFill>
                <a:srgbClr val="FFFFFF"/>
              </a:solidFill>
            </a:endParaRPr>
          </a:p>
          <a:p>
            <a:pPr marL="91440" indent="182880" algn="l"/>
            <a:endParaRPr lang="en-US" sz="1000" dirty="0" smtClean="0">
              <a:solidFill>
                <a:srgbClr val="FFFFFF"/>
              </a:solidFill>
            </a:endParaRPr>
          </a:p>
          <a:p>
            <a:pPr marL="91440" indent="182880" algn="l">
              <a:buFont typeface="Wingdings" charset="2"/>
              <a:buChar char="²"/>
            </a:pPr>
            <a:r>
              <a:rPr lang="en-US" dirty="0" smtClean="0">
                <a:solidFill>
                  <a:srgbClr val="FFFFFF"/>
                </a:solidFill>
              </a:rPr>
              <a:t> Vacuum fluctuations have equal uncertainty in amplitude and phase</a:t>
            </a:r>
          </a:p>
          <a:p>
            <a:pPr marL="91440" indent="182880" algn="l"/>
            <a:endParaRPr lang="en-US" dirty="0" smtClean="0">
              <a:solidFill>
                <a:srgbClr val="FFFFFF"/>
              </a:solidFill>
            </a:endParaRPr>
          </a:p>
          <a:p>
            <a:pPr marL="91440" indent="182880" algn="l">
              <a:buFont typeface="Wingdings" charset="2"/>
              <a:buChar char="²"/>
            </a:pPr>
            <a:r>
              <a:rPr lang="en-US" dirty="0" smtClean="0">
                <a:solidFill>
                  <a:srgbClr val="FFFFFF"/>
                </a:solidFill>
              </a:rPr>
              <a:t> Vacuum fluctuations determine the uncertainty in the interval between photons</a:t>
            </a:r>
          </a:p>
          <a:p>
            <a:pPr marL="91440" indent="182880" algn="l">
              <a:buFont typeface="Wingdings" charset="2"/>
              <a:buChar char="²"/>
            </a:pPr>
            <a:endParaRPr lang="en-US" sz="1000" dirty="0" smtClean="0">
              <a:solidFill>
                <a:srgbClr val="FFFFFF"/>
              </a:solidFill>
            </a:endParaRPr>
          </a:p>
          <a:p>
            <a:pPr marL="91440" indent="182880" algn="l">
              <a:buFont typeface="Wingdings" charset="2"/>
              <a:buChar char="²"/>
            </a:pPr>
            <a:r>
              <a:rPr lang="en-US" dirty="0" smtClean="0">
                <a:solidFill>
                  <a:srgbClr val="FFFFFF"/>
                </a:solidFill>
              </a:rPr>
              <a:t>  The minimal phase variation in the arms which can be measured is: </a:t>
            </a:r>
          </a:p>
          <a:p>
            <a:pPr marL="91440" indent="182880" algn="l">
              <a:buFont typeface="Wingdings" charset="2"/>
              <a:buChar char="²"/>
            </a:pPr>
            <a:endParaRPr lang="en-US" dirty="0" smtClean="0">
              <a:solidFill>
                <a:srgbClr val="FFFFFF"/>
              </a:solidFill>
            </a:endParaRPr>
          </a:p>
          <a:p>
            <a:pPr marL="91440" indent="182880" algn="l"/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4904043" y="5478998"/>
          <a:ext cx="1297516" cy="828202"/>
        </p:xfrm>
        <a:graphic>
          <a:graphicData uri="http://schemas.openxmlformats.org/presentationml/2006/ole">
            <p:oleObj spid="_x0000_s93187" name="Equation" r:id="rId3" imgW="596900" imgH="381000" progId="Equation.3">
              <p:embed/>
            </p:oleObj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6169482" y="5518805"/>
            <a:ext cx="193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N number of photons incident on the mirrors in the measurement time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284767" y="5249352"/>
            <a:ext cx="2099204" cy="1608648"/>
          </a:xfrm>
          <a:prstGeom prst="roundRect">
            <a:avLst/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rot="16200000" flipH="1">
            <a:off x="1258966" y="6049259"/>
            <a:ext cx="1577841" cy="39639"/>
          </a:xfrm>
          <a:prstGeom prst="line">
            <a:avLst/>
          </a:prstGeom>
          <a:ln>
            <a:solidFill>
              <a:srgbClr val="222268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1620647" y="6525013"/>
            <a:ext cx="1501666" cy="1041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182034" y="5252054"/>
            <a:ext cx="103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Phase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40854" y="6036548"/>
            <a:ext cx="1118464" cy="31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IFO Signal</a:t>
            </a:r>
            <a:endParaRPr lang="en-US" sz="1400" dirty="0"/>
          </a:p>
        </p:txBody>
      </p:sp>
      <p:sp>
        <p:nvSpPr>
          <p:cNvPr id="85" name="Oval 84"/>
          <p:cNvSpPr/>
          <p:nvPr/>
        </p:nvSpPr>
        <p:spPr>
          <a:xfrm>
            <a:off x="1785363" y="5545275"/>
            <a:ext cx="492914" cy="468261"/>
          </a:xfrm>
          <a:prstGeom prst="ellipse">
            <a:avLst/>
          </a:prstGeom>
          <a:gradFill flip="none" rotWithShape="1">
            <a:gsLst>
              <a:gs pos="0">
                <a:srgbClr val="675DD2">
                  <a:alpha val="47000"/>
                </a:srgbClr>
              </a:gs>
              <a:gs pos="100000">
                <a:srgbClr val="FFFFFF">
                  <a:alpha val="47000"/>
                </a:srgbClr>
              </a:gs>
            </a:gsLst>
            <a:lin ang="0" scaled="1"/>
            <a:tileRect/>
          </a:gradFill>
          <a:ln>
            <a:solidFill>
              <a:srgbClr val="2222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 rot="16200000" flipV="1">
            <a:off x="1644154" y="6102514"/>
            <a:ext cx="801256" cy="229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103499" y="6550223"/>
            <a:ext cx="132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Amplitude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5356777" y="4898230"/>
            <a:ext cx="2386778" cy="1816176"/>
          </a:xfrm>
          <a:prstGeom prst="roundRect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6600"/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Squeezing?</a:t>
            </a:r>
            <a:endParaRPr lang="en-US" dirty="0"/>
          </a:p>
        </p:txBody>
      </p:sp>
      <p:grpSp>
        <p:nvGrpSpPr>
          <p:cNvPr id="3" name="Group 41"/>
          <p:cNvGrpSpPr/>
          <p:nvPr/>
        </p:nvGrpSpPr>
        <p:grpSpPr>
          <a:xfrm>
            <a:off x="372395" y="1886294"/>
            <a:ext cx="3420672" cy="3268145"/>
            <a:chOff x="372395" y="1303866"/>
            <a:chExt cx="3420672" cy="3268145"/>
          </a:xfrm>
        </p:grpSpPr>
        <p:grpSp>
          <p:nvGrpSpPr>
            <p:cNvPr id="4" name="Group 95"/>
            <p:cNvGrpSpPr/>
            <p:nvPr/>
          </p:nvGrpSpPr>
          <p:grpSpPr>
            <a:xfrm>
              <a:off x="372395" y="1303866"/>
              <a:ext cx="3420672" cy="3268145"/>
              <a:chOff x="372395" y="1303866"/>
              <a:chExt cx="3420672" cy="3268145"/>
            </a:xfrm>
          </p:grpSpPr>
          <p:sp>
            <p:nvSpPr>
              <p:cNvPr id="45" name="Chord 44"/>
              <p:cNvSpPr/>
              <p:nvPr/>
            </p:nvSpPr>
            <p:spPr>
              <a:xfrm rot="17473198">
                <a:off x="1761066" y="4064011"/>
                <a:ext cx="499534" cy="516466"/>
              </a:xfrm>
              <a:prstGeom prst="chor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10800000">
                <a:off x="2011209" y="2826618"/>
                <a:ext cx="1616469" cy="1"/>
              </a:xfrm>
              <a:prstGeom prst="line">
                <a:avLst/>
              </a:prstGeom>
              <a:ln>
                <a:solidFill>
                  <a:srgbClr val="675DD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68" idx="2"/>
                <a:endCxn id="45" idx="2"/>
              </p:cNvCxnSpPr>
              <p:nvPr/>
            </p:nvCxnSpPr>
            <p:spPr>
              <a:xfrm rot="16200000" flipH="1">
                <a:off x="651428" y="2869110"/>
                <a:ext cx="2701532" cy="8892"/>
              </a:xfrm>
              <a:prstGeom prst="line">
                <a:avLst/>
              </a:prstGeom>
              <a:ln>
                <a:solidFill>
                  <a:srgbClr val="675DD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 rot="16200000" flipH="1" flipV="1">
                <a:off x="1957905" y="2230109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9158" y="2650881"/>
                <a:ext cx="695506" cy="30206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3391863">
                <a:off x="2008305" y="2423535"/>
                <a:ext cx="186520" cy="9639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0800000">
                <a:off x="3606547" y="2452351"/>
                <a:ext cx="186520" cy="79596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5400000">
                <a:off x="1909214" y="1046718"/>
                <a:ext cx="206089" cy="72038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116765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62246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547827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828020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402342" y="276112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80621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453045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679352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43380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566198" y="27730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121191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6200000" flipH="1" flipV="1">
                <a:off x="1957909" y="2605182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6200000" flipH="1" flipV="1">
                <a:off x="1957911" y="240871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16200000" flipH="1" flipV="1">
                <a:off x="1952526" y="1968157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 flipH="1" flipV="1">
                <a:off x="1947143" y="174787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16200000" flipH="1" flipV="1">
                <a:off x="1947143" y="1527595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309779" y="277898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509143" y="277898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6879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627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72395" y="2671825"/>
                <a:ext cx="6859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LASER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 flipV="1">
                <a:off x="1947333" y="3201003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 flipV="1">
                <a:off x="1955800" y="3378803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 flipV="1">
                <a:off x="1947333" y="3675137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 flipV="1">
                <a:off x="1955800" y="3819071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Oval 43"/>
            <p:cNvSpPr/>
            <p:nvPr/>
          </p:nvSpPr>
          <p:spPr>
            <a:xfrm flipV="1">
              <a:off x="1955794" y="4047690"/>
              <a:ext cx="106993" cy="10099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209799" y="3647360"/>
            <a:ext cx="99853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 port</a:t>
            </a:r>
            <a:endParaRPr lang="en-US" dirty="0"/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9" name="Bent-Up Arrow 68"/>
          <p:cNvSpPr/>
          <p:nvPr/>
        </p:nvSpPr>
        <p:spPr>
          <a:xfrm>
            <a:off x="1583266" y="4109600"/>
            <a:ext cx="287867" cy="245534"/>
          </a:xfrm>
          <a:prstGeom prst="bent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26999" y="4812330"/>
            <a:ext cx="1481668" cy="307777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Squeezed Field</a:t>
            </a:r>
            <a:endParaRPr lang="en-US" sz="1400" dirty="0"/>
          </a:p>
        </p:txBody>
      </p:sp>
      <p:grpSp>
        <p:nvGrpSpPr>
          <p:cNvPr id="5" name="Group 84"/>
          <p:cNvGrpSpPr/>
          <p:nvPr/>
        </p:nvGrpSpPr>
        <p:grpSpPr>
          <a:xfrm>
            <a:off x="279400" y="3804799"/>
            <a:ext cx="1176867" cy="897468"/>
            <a:chOff x="1100667" y="5131215"/>
            <a:chExt cx="1447804" cy="1161062"/>
          </a:xfrm>
        </p:grpSpPr>
        <p:cxnSp>
          <p:nvCxnSpPr>
            <p:cNvPr id="78" name="Straight Connector 77"/>
            <p:cNvCxnSpPr/>
            <p:nvPr/>
          </p:nvCxnSpPr>
          <p:spPr>
            <a:xfrm rot="16200000" flipH="1">
              <a:off x="1223206" y="5696122"/>
              <a:ext cx="1161062" cy="31248"/>
            </a:xfrm>
            <a:prstGeom prst="line">
              <a:avLst/>
            </a:prstGeom>
            <a:ln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 flipV="1">
              <a:off x="1100667" y="5672665"/>
              <a:ext cx="1447804" cy="8468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1320409" y="5494244"/>
              <a:ext cx="976829" cy="361460"/>
            </a:xfrm>
            <a:prstGeom prst="ellipse">
              <a:avLst/>
            </a:prstGeom>
            <a:gradFill flip="none" rotWithShape="1">
              <a:gsLst>
                <a:gs pos="0">
                  <a:srgbClr val="675DD2">
                    <a:alpha val="47000"/>
                  </a:srgbClr>
                </a:gs>
                <a:gs pos="100000">
                  <a:srgbClr val="FFFFFF">
                    <a:alpha val="47000"/>
                  </a:srgb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1284767" y="5210864"/>
            <a:ext cx="2099204" cy="1608648"/>
          </a:xfrm>
          <a:prstGeom prst="roundRect">
            <a:avLst/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rot="16200000" flipH="1">
            <a:off x="1258966" y="6010771"/>
            <a:ext cx="1577841" cy="39639"/>
          </a:xfrm>
          <a:prstGeom prst="line">
            <a:avLst/>
          </a:prstGeom>
          <a:ln>
            <a:solidFill>
              <a:srgbClr val="222268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1620647" y="6486525"/>
            <a:ext cx="1501666" cy="1041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182034" y="5213566"/>
            <a:ext cx="103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Phase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40854" y="5998060"/>
            <a:ext cx="1118464" cy="31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IFO Signal</a:t>
            </a:r>
            <a:endParaRPr lang="en-US" sz="1400" dirty="0"/>
          </a:p>
        </p:txBody>
      </p:sp>
      <p:sp>
        <p:nvSpPr>
          <p:cNvPr id="86" name="Oval 85"/>
          <p:cNvSpPr/>
          <p:nvPr/>
        </p:nvSpPr>
        <p:spPr>
          <a:xfrm>
            <a:off x="1588975" y="5556762"/>
            <a:ext cx="878473" cy="370545"/>
          </a:xfrm>
          <a:prstGeom prst="ellipse">
            <a:avLst/>
          </a:prstGeom>
          <a:gradFill flip="none" rotWithShape="1">
            <a:gsLst>
              <a:gs pos="0">
                <a:srgbClr val="675DD2">
                  <a:alpha val="47000"/>
                </a:srgbClr>
              </a:gs>
              <a:gs pos="100000">
                <a:srgbClr val="FFFFFF">
                  <a:alpha val="47000"/>
                </a:srgbClr>
              </a:gs>
            </a:gsLst>
            <a:lin ang="0" scaled="1"/>
            <a:tileRect/>
          </a:gradFill>
          <a:ln>
            <a:solidFill>
              <a:srgbClr val="2222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rot="16200000" flipV="1">
            <a:off x="1644154" y="6064026"/>
            <a:ext cx="801256" cy="229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103499" y="6511735"/>
            <a:ext cx="132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Amplitude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91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D293C2-37B5-A646-BD65-F60309F79C8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0224" y="1735328"/>
            <a:ext cx="4033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dirty="0" smtClean="0">
                <a:solidFill>
                  <a:srgbClr val="FFFFFF"/>
                </a:solidFill>
              </a:rPr>
              <a:t> Squeezed fields with less uncertainty in the “phase” </a:t>
            </a:r>
            <a:r>
              <a:rPr lang="en-US" dirty="0" err="1" smtClean="0">
                <a:solidFill>
                  <a:srgbClr val="FFFFFF"/>
                </a:solidFill>
              </a:rPr>
              <a:t>quadrature</a:t>
            </a:r>
            <a:endParaRPr lang="en-US" dirty="0" smtClean="0">
              <a:solidFill>
                <a:srgbClr val="FFFFFF"/>
              </a:solidFill>
            </a:endParaRP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algn="l">
              <a:buFont typeface="Wingdings" charset="2"/>
              <a:buChar char="²"/>
            </a:pPr>
            <a:r>
              <a:rPr lang="en-US" dirty="0" smtClean="0">
                <a:solidFill>
                  <a:srgbClr val="FFFFFF"/>
                </a:solidFill>
              </a:rPr>
              <a:t> The minimal phase variation in the arms which can be measured is: 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algn="l">
              <a:buFont typeface="Wingdings" charset="2"/>
              <a:buChar char="²"/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/>
        </p:nvGraphicFramePr>
        <p:xfrm>
          <a:off x="5044537" y="3374939"/>
          <a:ext cx="1296987" cy="884238"/>
        </p:xfrm>
        <a:graphic>
          <a:graphicData uri="http://schemas.openxmlformats.org/presentationml/2006/ole">
            <p:oleObj spid="_x0000_s118788" name="Equation" r:id="rId3" imgW="596900" imgH="406400" progId="Equation.3">
              <p:embed/>
            </p:oleObj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4665133" y="3395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383877" y="3569495"/>
            <a:ext cx="19303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with </a:t>
            </a:r>
            <a:r>
              <a:rPr lang="en-US" sz="1600" dirty="0" err="1" smtClean="0">
                <a:solidFill>
                  <a:srgbClr val="FFFFFF"/>
                </a:solidFill>
              </a:rPr>
              <a:t>r</a:t>
            </a:r>
            <a:r>
              <a:rPr lang="en-US" sz="1600" dirty="0" smtClean="0">
                <a:solidFill>
                  <a:srgbClr val="FFFFFF"/>
                </a:solidFill>
              </a:rPr>
              <a:t> squeeze factor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rot="16200000" flipH="1">
            <a:off x="5438001" y="5812453"/>
            <a:ext cx="1706573" cy="45853"/>
          </a:xfrm>
          <a:prstGeom prst="line">
            <a:avLst/>
          </a:prstGeom>
          <a:ln>
            <a:solidFill>
              <a:srgbClr val="222268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0800000">
            <a:off x="5867155" y="6355679"/>
            <a:ext cx="1501666" cy="10411"/>
          </a:xfrm>
          <a:prstGeom prst="line">
            <a:avLst/>
          </a:prstGeom>
          <a:ln>
            <a:solidFill>
              <a:srgbClr val="222268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607819" y="6360070"/>
            <a:ext cx="132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Amplitude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273300" y="5934052"/>
            <a:ext cx="1117334" cy="31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IFO Signal</a:t>
            </a:r>
            <a:endParaRPr lang="en-US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228208" y="4891569"/>
            <a:ext cx="103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Phase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888736" y="5529030"/>
            <a:ext cx="804962" cy="226564"/>
          </a:xfrm>
          <a:prstGeom prst="ellipse">
            <a:avLst/>
          </a:prstGeom>
          <a:gradFill flip="none" rotWithShape="1">
            <a:gsLst>
              <a:gs pos="0">
                <a:srgbClr val="675DD2">
                  <a:alpha val="47000"/>
                </a:srgbClr>
              </a:gs>
              <a:gs pos="100000">
                <a:srgbClr val="FFFFFF">
                  <a:alpha val="47000"/>
                </a:srgbClr>
              </a:gs>
            </a:gsLst>
            <a:lin ang="0" scaled="1"/>
            <a:tileRect/>
          </a:gradFill>
          <a:ln>
            <a:solidFill>
              <a:srgbClr val="2222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 rot="2871997" flipH="1" flipV="1">
            <a:off x="6000009" y="5726331"/>
            <a:ext cx="581954" cy="5104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Circular Arrow 110"/>
          <p:cNvSpPr/>
          <p:nvPr/>
        </p:nvSpPr>
        <p:spPr>
          <a:xfrm rot="19596322" flipH="1">
            <a:off x="5858791" y="5213851"/>
            <a:ext cx="413523" cy="383659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70133" y="4902200"/>
            <a:ext cx="14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ϑ</a:t>
            </a:r>
            <a:r>
              <a:rPr lang="en-US" sz="1400" dirty="0" smtClean="0"/>
              <a:t>: squeeze angle</a:t>
            </a:r>
            <a:endParaRPr lang="en-US" sz="1400" dirty="0"/>
          </a:p>
        </p:txBody>
      </p:sp>
      <p:cxnSp>
        <p:nvCxnSpPr>
          <p:cNvPr id="113" name="Straight Arrow Connector 112"/>
          <p:cNvCxnSpPr/>
          <p:nvPr/>
        </p:nvCxnSpPr>
        <p:spPr>
          <a:xfrm rot="10800000">
            <a:off x="5698068" y="5638801"/>
            <a:ext cx="610091" cy="6729"/>
          </a:xfrm>
          <a:prstGeom prst="straightConnector1">
            <a:avLst/>
          </a:prstGeom>
          <a:ln w="25400" cap="flat" cmpd="sng" algn="ctr">
            <a:solidFill>
              <a:srgbClr val="595959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6200000" flipV="1">
            <a:off x="6046314" y="5417552"/>
            <a:ext cx="463931" cy="8960"/>
          </a:xfrm>
          <a:prstGeom prst="straightConnector1">
            <a:avLst/>
          </a:prstGeom>
          <a:ln w="25400" cap="flat" cmpd="sng" algn="ctr">
            <a:solidFill>
              <a:srgbClr val="595959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4572000" y="4242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dirty="0" smtClean="0">
                <a:solidFill>
                  <a:srgbClr val="FFFFFF"/>
                </a:solidFill>
              </a:rPr>
              <a:t> Squeeze Angle: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Make </a:t>
            </a:r>
            <a:br>
              <a:rPr lang="en-US" dirty="0" smtClean="0"/>
            </a:br>
            <a:r>
              <a:rPr lang="en-US" dirty="0" smtClean="0"/>
              <a:t>Squeezed Fields?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5" descr="chi2ball1"/>
          <p:cNvPicPr>
            <a:picLocks noChangeAspect="1" noChangeArrowheads="1"/>
          </p:cNvPicPr>
          <p:nvPr/>
        </p:nvPicPr>
        <p:blipFill>
          <a:blip r:embed="rId2"/>
          <a:srcRect l="996" t="7620" r="2409"/>
          <a:stretch>
            <a:fillRect/>
          </a:stretch>
        </p:blipFill>
        <p:spPr bwMode="auto">
          <a:xfrm>
            <a:off x="647207" y="2066314"/>
            <a:ext cx="5139904" cy="1811305"/>
          </a:xfrm>
          <a:prstGeom prst="rect">
            <a:avLst/>
          </a:prstGeom>
          <a:noFill/>
          <a:effectLst>
            <a:glow rad="101600">
              <a:schemeClr val="accent1">
                <a:alpha val="75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57006" y="1625120"/>
            <a:ext cx="8886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</a:rPr>
              <a:t> Non linear medium which correlates upper and lower quantum sidebands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591" y="2920182"/>
            <a:ext cx="740115" cy="369332"/>
          </a:xfrm>
          <a:prstGeom prst="rect">
            <a:avLst/>
          </a:prstGeom>
          <a:solidFill>
            <a:srgbClr val="4FFF27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79694" y="2385025"/>
            <a:ext cx="2656596" cy="923330"/>
          </a:xfrm>
          <a:prstGeom prst="rect">
            <a:avLst/>
          </a:prstGeom>
          <a:solidFill>
            <a:srgbClr val="FF6600"/>
          </a:solidFill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 Sum of the correlated sidebands: </a:t>
            </a:r>
          </a:p>
          <a:p>
            <a:pPr algn="ctr"/>
            <a:r>
              <a:rPr lang="en-US" dirty="0" smtClean="0"/>
              <a:t>the </a:t>
            </a:r>
            <a:r>
              <a:rPr lang="en-US" b="1" dirty="0" smtClean="0"/>
              <a:t>squeezed</a:t>
            </a:r>
            <a:r>
              <a:rPr lang="en-US" dirty="0" smtClean="0"/>
              <a:t> state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1038625" y="4131967"/>
            <a:ext cx="7198256" cy="2582809"/>
            <a:chOff x="794278" y="4046582"/>
            <a:chExt cx="7198256" cy="2582809"/>
          </a:xfrm>
          <a:effectLst>
            <a:glow rad="101600">
              <a:schemeClr val="accent1">
                <a:alpha val="75000"/>
              </a:schemeClr>
            </a:glow>
          </a:effectLst>
        </p:grpSpPr>
        <p:pic>
          <p:nvPicPr>
            <p:cNvPr id="10" name="Content Placeholder 5" descr="PA190036.JPG"/>
            <p:cNvPicPr>
              <a:picLocks noChangeAspect="1"/>
            </p:cNvPicPr>
            <p:nvPr/>
          </p:nvPicPr>
          <p:blipFill>
            <a:blip r:embed="rId3" cstate="print"/>
            <a:srcRect l="4518" t="22226" r="1587" b="16320"/>
            <a:stretch>
              <a:fillRect/>
            </a:stretch>
          </p:blipFill>
          <p:spPr bwMode="auto">
            <a:xfrm>
              <a:off x="1481668" y="4046582"/>
              <a:ext cx="6510866" cy="258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6"/>
            <p:cNvCxnSpPr>
              <a:cxnSpLocks noChangeShapeType="1"/>
            </p:cNvCxnSpPr>
            <p:nvPr/>
          </p:nvCxnSpPr>
          <p:spPr bwMode="auto">
            <a:xfrm>
              <a:off x="794278" y="5054115"/>
              <a:ext cx="2008188" cy="74613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Connector 7"/>
            <p:cNvCxnSpPr>
              <a:cxnSpLocks noChangeShapeType="1"/>
            </p:cNvCxnSpPr>
            <p:nvPr/>
          </p:nvCxnSpPr>
          <p:spPr bwMode="auto">
            <a:xfrm>
              <a:off x="3226328" y="5127140"/>
              <a:ext cx="2624138" cy="158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3" name="Straight Connector 8"/>
            <p:cNvCxnSpPr>
              <a:cxnSpLocks noChangeShapeType="1"/>
            </p:cNvCxnSpPr>
            <p:nvPr/>
          </p:nvCxnSpPr>
          <p:spPr bwMode="auto">
            <a:xfrm>
              <a:off x="3226328" y="5128727"/>
              <a:ext cx="1785938" cy="30480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4" name="Straight Connector 9"/>
            <p:cNvCxnSpPr>
              <a:cxnSpLocks noChangeShapeType="1"/>
            </p:cNvCxnSpPr>
            <p:nvPr/>
          </p:nvCxnSpPr>
          <p:spPr bwMode="auto">
            <a:xfrm>
              <a:off x="4021665" y="5433527"/>
              <a:ext cx="990600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5" name="Straight Connector 10"/>
            <p:cNvCxnSpPr>
              <a:cxnSpLocks noChangeShapeType="1"/>
            </p:cNvCxnSpPr>
            <p:nvPr/>
          </p:nvCxnSpPr>
          <p:spPr bwMode="auto">
            <a:xfrm flipV="1">
              <a:off x="4021665" y="5128727"/>
              <a:ext cx="1828800" cy="30480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6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821265" y="4595327"/>
              <a:ext cx="1903413" cy="404813"/>
            </a:xfrm>
            <a:prstGeom prst="straightConnector1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 type="arrow" w="med" len="med"/>
            </a:ln>
          </p:spPr>
        </p:cxn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5603585" y="5890727"/>
              <a:ext cx="1120820" cy="738664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Oven/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Temperature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Sensor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08865" y="5772193"/>
              <a:ext cx="736600" cy="304800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Crystal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204770" y="4112727"/>
              <a:ext cx="923675" cy="523220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Squeezing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Out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075264" y="5170002"/>
              <a:ext cx="1295400" cy="304800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Pump light In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6375397" y="4189457"/>
              <a:ext cx="1231900" cy="304800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PZT Actuator</a:t>
              </a:r>
            </a:p>
          </p:txBody>
        </p:sp>
        <p:cxnSp>
          <p:nvCxnSpPr>
            <p:cNvPr id="22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3953931" y="5567936"/>
              <a:ext cx="391055" cy="358246"/>
            </a:xfrm>
            <a:prstGeom prst="straightConnector1">
              <a:avLst/>
            </a:prstGeom>
            <a:noFill/>
            <a:ln w="38100" algn="ctr">
              <a:solidFill>
                <a:srgbClr val="00FFFF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4836052" y="6196057"/>
              <a:ext cx="658813" cy="136525"/>
            </a:xfrm>
            <a:prstGeom prst="straightConnector1">
              <a:avLst/>
            </a:prstGeom>
            <a:noFill/>
            <a:ln w="38100" algn="ctr">
              <a:solidFill>
                <a:srgbClr val="00FFFF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6"/>
            <p:cNvCxnSpPr>
              <a:cxnSpLocks noChangeShapeType="1"/>
            </p:cNvCxnSpPr>
            <p:nvPr/>
          </p:nvCxnSpPr>
          <p:spPr bwMode="auto">
            <a:xfrm rot="10800000" flipV="1">
              <a:off x="5929841" y="4571514"/>
              <a:ext cx="674157" cy="362479"/>
            </a:xfrm>
            <a:prstGeom prst="straightConnector1">
              <a:avLst/>
            </a:prstGeom>
            <a:noFill/>
            <a:ln w="38100" algn="ctr">
              <a:solidFill>
                <a:srgbClr val="00FFFF"/>
              </a:solidFill>
              <a:round/>
              <a:headEnd/>
              <a:tailEnd type="arrow" w="med" len="med"/>
            </a:ln>
          </p:spPr>
        </p:cxnSp>
      </p:grpSp>
      <p:sp>
        <p:nvSpPr>
          <p:cNvPr id="25" name="TextBox 24"/>
          <p:cNvSpPr txBox="1"/>
          <p:nvPr/>
        </p:nvSpPr>
        <p:spPr>
          <a:xfrm>
            <a:off x="3030756" y="4175899"/>
            <a:ext cx="346372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Optical Parametric Oscillator  </a:t>
            </a:r>
          </a:p>
          <a:p>
            <a:r>
              <a:rPr lang="en-US" sz="1400" dirty="0" smtClean="0"/>
              <a:t>(ANU prototype)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7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Squeezing Injection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71106" y="1560085"/>
            <a:ext cx="2987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</a:rPr>
              <a:t> About 20% losses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in the output path               (OMC, Faraday)</a:t>
            </a: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</a:rPr>
              <a:t> About 10% losses in the </a:t>
            </a:r>
            <a:r>
              <a:rPr lang="en-US" sz="2000" dirty="0" err="1" smtClean="0">
                <a:solidFill>
                  <a:srgbClr val="FFFFFF"/>
                </a:solidFill>
              </a:rPr>
              <a:t>sqz</a:t>
            </a:r>
            <a:r>
              <a:rPr lang="en-US" sz="2000" dirty="0" smtClean="0">
                <a:solidFill>
                  <a:srgbClr val="FFFFFF"/>
                </a:solidFill>
              </a:rPr>
              <a:t> injection path</a:t>
            </a: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9" name="Picture 8" descr="SqzVSLos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2208" b="13169"/>
              <a:stretch>
                <a:fillRect/>
              </a:stretch>
            </p:blipFill>
          </mc:Choice>
          <mc:Fallback>
            <p:blipFill>
              <a:blip r:embed="rId3"/>
              <a:srcRect t="12208" b="13169"/>
              <a:stretch>
                <a:fillRect/>
              </a:stretch>
            </p:blipFill>
          </mc:Fallback>
        </mc:AlternateContent>
        <p:spPr>
          <a:xfrm>
            <a:off x="3692740" y="1523480"/>
            <a:ext cx="5299364" cy="5117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73" y="4323832"/>
            <a:ext cx="3129214" cy="1200328"/>
          </a:xfrm>
          <a:prstGeom prst="rect">
            <a:avLst/>
          </a:prstGeom>
          <a:solidFill>
            <a:srgbClr val="F48307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 dB of </a:t>
            </a:r>
            <a:r>
              <a:rPr lang="en-US" sz="2400" dirty="0" err="1" smtClean="0"/>
              <a:t>Sqz</a:t>
            </a:r>
            <a:r>
              <a:rPr lang="en-US" sz="2400" dirty="0" smtClean="0"/>
              <a:t> observed with 6 dB of </a:t>
            </a:r>
            <a:r>
              <a:rPr lang="en-US" sz="2400" dirty="0" err="1" smtClean="0"/>
              <a:t>Sqz</a:t>
            </a:r>
            <a:r>
              <a:rPr lang="en-US" sz="2400" dirty="0" smtClean="0"/>
              <a:t> produced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787282" y="4046003"/>
            <a:ext cx="1443280" cy="9626"/>
          </a:xfrm>
          <a:prstGeom prst="straightConnector1">
            <a:avLst/>
          </a:prstGeom>
          <a:ln w="5715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AM4_layout_squeezer.pdf"/>
          <p:cNvPicPr>
            <a:picLocks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26143" t="31828" r="5294" b="20538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l="26143" t="31828" r="5294" b="20538"/>
              <a:stretch>
                <a:fillRect/>
              </a:stretch>
            </p:blipFill>
          </mc:Fallback>
        </mc:AlternateContent>
        <p:spPr>
          <a:xfrm rot="10800000">
            <a:off x="2852096" y="2087177"/>
            <a:ext cx="3701104" cy="388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84654" y="3086849"/>
            <a:ext cx="1008478" cy="5322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82307" y="5327597"/>
            <a:ext cx="8326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HAM 4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897650" y="2465828"/>
            <a:ext cx="1484706" cy="1588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78697" y="5528828"/>
            <a:ext cx="3303659" cy="1228872"/>
          </a:xfrm>
          <a:prstGeom prst="rect">
            <a:avLst/>
          </a:prstGeom>
          <a:solidFill>
            <a:srgbClr val="FF925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Squeezing Table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3422587" y="4921053"/>
            <a:ext cx="2616326" cy="1588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3132" y="3612890"/>
            <a:ext cx="895631" cy="205448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079374" y="3250271"/>
            <a:ext cx="1041254" cy="57528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71237" y="2711325"/>
            <a:ext cx="365672" cy="169784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5730523" y="3087495"/>
            <a:ext cx="470301" cy="57528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61378" y="3351410"/>
            <a:ext cx="4433060" cy="1588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8051" y="2758404"/>
            <a:ext cx="1104178" cy="12896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IFO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04900" y="3349822"/>
            <a:ext cx="2921824" cy="3176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5523678" y="2879061"/>
            <a:ext cx="883993" cy="57529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326482" y="4928935"/>
            <a:ext cx="796417" cy="599893"/>
          </a:xfrm>
          <a:prstGeom prst="ellipse">
            <a:avLst/>
          </a:prstGeom>
          <a:solidFill>
            <a:srgbClr val="FFFFFF">
              <a:alpha val="34000"/>
            </a:srgbClr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310223" y="3778138"/>
            <a:ext cx="796417" cy="599893"/>
          </a:xfrm>
          <a:prstGeom prst="ellipse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63943" y="2711325"/>
            <a:ext cx="796417" cy="599893"/>
          </a:xfrm>
          <a:prstGeom prst="ellipse">
            <a:avLst/>
          </a:prstGeom>
          <a:solidFill>
            <a:srgbClr val="FFFFFF">
              <a:alpha val="34000"/>
            </a:srgbClr>
          </a:solidFill>
          <a:ln w="2857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6" descr="ham6lay2"/>
          <p:cNvPicPr>
            <a:picLocks noChangeAspect="1" noChangeArrowheads="1"/>
          </p:cNvPicPr>
          <p:nvPr/>
        </p:nvPicPr>
        <p:blipFill>
          <a:blip r:embed="rId4"/>
          <a:srcRect t="27640" b="7572"/>
          <a:stretch>
            <a:fillRect/>
          </a:stretch>
        </p:blipFill>
        <p:spPr bwMode="auto">
          <a:xfrm rot="16200000">
            <a:off x="6825335" y="1416062"/>
            <a:ext cx="2333301" cy="2167279"/>
          </a:xfrm>
          <a:prstGeom prst="rect">
            <a:avLst/>
          </a:prstGeom>
          <a:noFill/>
        </p:spPr>
      </p:pic>
      <p:sp>
        <p:nvSpPr>
          <p:cNvPr id="46" name="Right Arrow 45"/>
          <p:cNvSpPr/>
          <p:nvPr/>
        </p:nvSpPr>
        <p:spPr>
          <a:xfrm flipH="1">
            <a:off x="1538734" y="3080592"/>
            <a:ext cx="424396" cy="532298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" y="3108373"/>
            <a:ext cx="796417" cy="599893"/>
          </a:xfrm>
          <a:prstGeom prst="ellipse">
            <a:avLst/>
          </a:prstGeom>
          <a:solidFill>
            <a:srgbClr val="FFFFFF">
              <a:alpha val="34000"/>
            </a:srgbClr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382356" y="1487284"/>
            <a:ext cx="1304444" cy="751184"/>
          </a:xfrm>
          <a:prstGeom prst="ellipse">
            <a:avLst/>
          </a:prstGeom>
          <a:solidFill>
            <a:srgbClr val="FFFFFF">
              <a:alpha val="34000"/>
            </a:srgbClr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28051" y="1417638"/>
            <a:ext cx="2146097" cy="646331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~20% losses in the IFO output path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8051" y="4882497"/>
            <a:ext cx="2146097" cy="646331"/>
          </a:xfrm>
          <a:prstGeom prst="rect">
            <a:avLst/>
          </a:prstGeom>
          <a:solidFill>
            <a:srgbClr val="FF6600"/>
          </a:solidFill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~10% losses in the </a:t>
            </a:r>
            <a:r>
              <a:rPr lang="en-US" dirty="0" err="1" smtClean="0"/>
              <a:t>sqz</a:t>
            </a:r>
            <a:r>
              <a:rPr lang="en-US" dirty="0" smtClean="0"/>
              <a:t> injection path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8051" y="6075144"/>
            <a:ext cx="2346716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 30% TOTAL LOSSES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Squeezing?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aLIGO_stn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4178" t="4608" r="8221" b="540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4178" t="4608" r="8221" b="5406"/>
              <a:stretch>
                <a:fillRect/>
              </a:stretch>
            </p:blipFill>
          </mc:Fallback>
        </mc:AlternateContent>
        <p:spPr>
          <a:xfrm>
            <a:off x="1363133" y="1735667"/>
            <a:ext cx="6303237" cy="500380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421467" y="2167467"/>
            <a:ext cx="2294467" cy="646331"/>
          </a:xfrm>
          <a:prstGeom prst="rect">
            <a:avLst/>
          </a:prstGeom>
          <a:solidFill>
            <a:srgbClr val="FEB489"/>
          </a:solidFill>
          <a:effectLst>
            <a:glow rad="635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Quantum noise </a:t>
            </a:r>
          </a:p>
          <a:p>
            <a:r>
              <a:rPr lang="en-US" dirty="0" smtClean="0"/>
              <a:t>is everywhere!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578449" y="1900717"/>
            <a:ext cx="5157106" cy="41662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aLIGO_31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27294" y="1670522"/>
            <a:ext cx="5916706" cy="457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28" y="4594294"/>
            <a:ext cx="2113409" cy="202301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291571"/>
            <a:ext cx="8779933" cy="1143000"/>
          </a:xfrm>
        </p:spPr>
        <p:txBody>
          <a:bodyPr/>
          <a:lstStyle/>
          <a:p>
            <a:r>
              <a:rPr lang="en-US" dirty="0" smtClean="0"/>
              <a:t>Why Now? </a:t>
            </a:r>
            <a:br>
              <a:rPr lang="en-US" dirty="0" smtClean="0"/>
            </a:br>
            <a:r>
              <a:rPr lang="en-US" sz="2800" dirty="0" smtClean="0"/>
              <a:t>You might need a squeezer sooner than you think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46132" y="2368066"/>
            <a:ext cx="2926967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 +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6 dB of </a:t>
            </a:r>
            <a:r>
              <a:rPr lang="en-US" dirty="0" err="1" smtClean="0">
                <a:solidFill>
                  <a:srgbClr val="000000"/>
                </a:solidFill>
              </a:rPr>
              <a:t>Sqz</a:t>
            </a:r>
            <a:r>
              <a:rPr lang="en-US" dirty="0" smtClean="0">
                <a:solidFill>
                  <a:srgbClr val="000000"/>
                </a:solidFill>
              </a:rPr>
              <a:t>                  </a:t>
            </a:r>
            <a:r>
              <a:rPr lang="en-US" sz="1200" dirty="0" smtClean="0">
                <a:solidFill>
                  <a:srgbClr val="000000"/>
                </a:solidFill>
              </a:rPr>
              <a:t>(10 dB of anti-</a:t>
            </a:r>
            <a:r>
              <a:rPr lang="en-US" sz="1200" dirty="0" err="1" smtClean="0">
                <a:solidFill>
                  <a:srgbClr val="000000"/>
                </a:solidFill>
              </a:rPr>
              <a:t>Sqz</a:t>
            </a:r>
            <a:r>
              <a:rPr lang="en-US" sz="1200" dirty="0" smtClean="0">
                <a:solidFill>
                  <a:srgbClr val="000000"/>
                </a:solidFill>
              </a:rPr>
              <a:t>, Total Losses ~ 20%)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15918"/>
            <a:ext cx="2133600" cy="476250"/>
          </a:xfrm>
        </p:spPr>
        <p:txBody>
          <a:bodyPr/>
          <a:lstStyle/>
          <a:p>
            <a:fld id="{8FD293C2-37B5-A646-BD65-F60309F79C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866" y="1811881"/>
            <a:ext cx="3824351" cy="1372963"/>
          </a:xfrm>
        </p:spPr>
        <p:txBody>
          <a:bodyPr/>
          <a:lstStyle/>
          <a:p>
            <a:r>
              <a:rPr lang="en-US" sz="1800" dirty="0" smtClean="0"/>
              <a:t>Advanced LIGO sensitivity dominated by quantum noise   (shot noise and radiation pressure noise)</a:t>
            </a:r>
          </a:p>
          <a:p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-52005" y="3025903"/>
            <a:ext cx="3842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dirty="0" smtClean="0">
                <a:solidFill>
                  <a:srgbClr val="FFFFFF"/>
                </a:solidFill>
              </a:rPr>
              <a:t>  With 6 dB of perfect squeezing: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      need 4 time less power!	 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           “RISK MITIGATION” 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                for high power</a:t>
            </a: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pPr algn="l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538" y="6174153"/>
            <a:ext cx="483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What about 60 W power + 3 dB squeezing?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Might be faster…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aLIGO_125W_noLege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227294" y="1670612"/>
            <a:ext cx="591670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Advanced Squeezing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 descr="sqzAngle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4321" t="2806" r="7790" b="366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4321" t="2806" r="7790" b="3660"/>
              <a:stretch>
                <a:fillRect/>
              </a:stretch>
            </p:blipFill>
          </mc:Fallback>
        </mc:AlternateContent>
        <p:spPr>
          <a:xfrm>
            <a:off x="1659466" y="1642532"/>
            <a:ext cx="6074326" cy="4995333"/>
          </a:xfrm>
          <a:solidFill>
            <a:schemeClr val="bg1"/>
          </a:solidFill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700867" y="2201334"/>
            <a:ext cx="3107267" cy="646331"/>
          </a:xfrm>
          <a:prstGeom prst="rect">
            <a:avLst/>
          </a:prstGeom>
          <a:solidFill>
            <a:srgbClr val="FEB489"/>
          </a:solidFill>
          <a:effectLst>
            <a:glow rad="635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Shape the quantum noise</a:t>
            </a:r>
          </a:p>
          <a:p>
            <a:r>
              <a:rPr lang="en-US" dirty="0" smtClean="0"/>
              <a:t> by changing the </a:t>
            </a:r>
            <a:r>
              <a:rPr lang="en-US" dirty="0" err="1" smtClean="0"/>
              <a:t>sqz</a:t>
            </a:r>
            <a:r>
              <a:rPr lang="en-US" dirty="0" smtClean="0"/>
              <a:t> angle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Advanced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freq_dependen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4345" r="6298" b="373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4345" r="6298" b="3736"/>
              <a:stretch>
                <a:fillRect/>
              </a:stretch>
            </p:blipFill>
          </mc:Fallback>
        </mc:AlternateContent>
        <p:spPr>
          <a:xfrm>
            <a:off x="1679596" y="1625598"/>
            <a:ext cx="6010818" cy="500380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887140" y="2260596"/>
            <a:ext cx="3107267" cy="1200329"/>
          </a:xfrm>
          <a:prstGeom prst="rect">
            <a:avLst/>
          </a:prstGeom>
          <a:solidFill>
            <a:srgbClr val="FEB489"/>
          </a:solidFill>
          <a:effectLst>
            <a:glow rad="635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dependent squeezing: </a:t>
            </a:r>
          </a:p>
          <a:p>
            <a:r>
              <a:rPr lang="en-US" dirty="0" smtClean="0"/>
              <a:t>beat quantum noise everywhere!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H1 Experiment Goal: </a:t>
            </a:r>
            <a:br>
              <a:rPr lang="en-US" dirty="0" smtClean="0"/>
            </a:br>
            <a:r>
              <a:rPr lang="en-US" sz="4444" dirty="0" smtClean="0"/>
              <a:t>Design the </a:t>
            </a:r>
            <a:r>
              <a:rPr lang="en-US" sz="4444" dirty="0" err="1" smtClean="0"/>
              <a:t>aLIGO</a:t>
            </a:r>
            <a:r>
              <a:rPr lang="en-US" sz="4444" dirty="0" smtClean="0"/>
              <a:t> Squeezer</a:t>
            </a:r>
            <a:endParaRPr lang="en-US" sz="4444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35" y="1693334"/>
            <a:ext cx="3647598" cy="443653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solidFill>
                  <a:srgbClr val="FFFFFF"/>
                </a:solidFill>
              </a:rPr>
              <a:t>Inject 6 dB of squeezing at the asymmetric port of H1 </a:t>
            </a:r>
          </a:p>
          <a:p>
            <a:pPr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solidFill>
                  <a:srgbClr val="FFFFFF"/>
                </a:solidFill>
              </a:rPr>
              <a:t>Improve the sensitivity by 3 dB (due to losses) above 400 Hz</a:t>
            </a:r>
          </a:p>
          <a:p>
            <a:pPr>
              <a:buFont typeface="Wingdings" charset="2"/>
              <a:buChar char="²"/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solidFill>
                  <a:srgbClr val="FFFFFF"/>
                </a:solidFill>
              </a:rPr>
              <a:t>Understand the impact of squeezing at low </a:t>
            </a:r>
            <a:r>
              <a:rPr lang="en-US" sz="1800" dirty="0" smtClean="0">
                <a:solidFill>
                  <a:srgbClr val="FFFFFF"/>
                </a:solidFill>
              </a:rPr>
              <a:t>frequency</a:t>
            </a:r>
          </a:p>
          <a:p>
            <a:pPr>
              <a:buFont typeface="Wingdings" charset="2"/>
              <a:buChar char="²"/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solidFill>
                  <a:srgbClr val="FFFFFF"/>
                </a:solidFill>
              </a:rPr>
              <a:t>Find/fix “technical problems”</a:t>
            </a:r>
          </a:p>
          <a:p>
            <a:pPr>
              <a:buNone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49449" y="1884199"/>
            <a:ext cx="4969412" cy="4275666"/>
            <a:chOff x="3876461" y="1981199"/>
            <a:chExt cx="4969412" cy="4275666"/>
          </a:xfrm>
          <a:solidFill>
            <a:schemeClr val="bg1"/>
          </a:solidFill>
          <a:effectLst>
            <a:glow rad="63500">
              <a:schemeClr val="accent3">
                <a:alpha val="75000"/>
              </a:schemeClr>
            </a:glow>
          </a:effectLst>
        </p:grpSpPr>
        <p:pic>
          <p:nvPicPr>
            <p:cNvPr id="10" name="Picture 9" descr="Noise_Budget_H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4979" r="7945" b="3045"/>
                <a:stretch>
                  <a:fillRect/>
                </a:stretch>
              </p:blipFill>
            </mc:Choice>
            <mc:Fallback>
              <p:blipFill>
                <a:blip r:embed="rId3"/>
                <a:srcRect l="4979" r="7945" b="3045"/>
                <a:stretch>
                  <a:fillRect/>
                </a:stretch>
              </p:blipFill>
            </mc:Fallback>
          </mc:AlternateContent>
          <p:spPr>
            <a:xfrm>
              <a:off x="3876461" y="1981199"/>
              <a:ext cx="4969412" cy="4275666"/>
            </a:xfrm>
            <a:prstGeom prst="rect">
              <a:avLst/>
            </a:prstGeom>
            <a:grpFill/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5918200" y="4402667"/>
              <a:ext cx="2692400" cy="1083735"/>
            </a:xfrm>
            <a:prstGeom prst="line">
              <a:avLst/>
            </a:prstGeom>
            <a:grpFill/>
            <a:ln w="38100" cap="flat" cmpd="sng" algn="ctr">
              <a:solidFill>
                <a:schemeClr val="accent5">
                  <a:lumMod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943598" y="4504268"/>
              <a:ext cx="2692400" cy="1083735"/>
            </a:xfrm>
            <a:prstGeom prst="line">
              <a:avLst/>
            </a:prstGeom>
            <a:grpFill/>
            <a:ln w="38100" cap="flat" cmpd="sng" algn="ctr">
              <a:solidFill>
                <a:srgbClr val="FF66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 bwMode="auto">
          <a:xfrm>
            <a:off x="5533296" y="4100472"/>
            <a:ext cx="1631462" cy="1445847"/>
          </a:xfrm>
          <a:prstGeom prst="ellipse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sh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7" y="3715174"/>
            <a:ext cx="1463040" cy="1950720"/>
          </a:xfrm>
          <a:prstGeom prst="rect">
            <a:avLst/>
          </a:prstGeom>
          <a:effectLst>
            <a:glow rad="63500">
              <a:schemeClr val="accent5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53710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Squeezer Experiment Timeline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218114" y="2452072"/>
            <a:ext cx="476225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4339" y="2452072"/>
            <a:ext cx="476225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70564" y="24520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6789" y="24520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3014" y="24520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99239" y="24520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49865" y="2452072"/>
            <a:ext cx="476225" cy="369332"/>
          </a:xfrm>
          <a:prstGeom prst="rect">
            <a:avLst/>
          </a:prstGeom>
          <a:solidFill>
            <a:srgbClr val="F4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35712" y="2452073"/>
            <a:ext cx="476225" cy="369332"/>
          </a:xfrm>
          <a:prstGeom prst="rect">
            <a:avLst/>
          </a:prstGeom>
          <a:solidFill>
            <a:srgbClr val="F4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66361" y="2452071"/>
            <a:ext cx="476225" cy="369332"/>
          </a:xfrm>
          <a:prstGeom prst="rect">
            <a:avLst/>
          </a:prstGeom>
          <a:solidFill>
            <a:srgbClr val="F798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76477" y="2452072"/>
            <a:ext cx="476225" cy="369332"/>
          </a:xfrm>
          <a:prstGeom prst="rect">
            <a:avLst/>
          </a:prstGeom>
          <a:gradFill flip="none" rotWithShape="1">
            <a:gsLst>
              <a:gs pos="1000">
                <a:srgbClr val="F79800"/>
              </a:gs>
              <a:gs pos="100000">
                <a:srgbClr val="B5432F"/>
              </a:gs>
              <a:gs pos="69000">
                <a:srgbClr val="B5432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67347" y="2432829"/>
            <a:ext cx="45719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Callout 24"/>
          <p:cNvSpPr/>
          <p:nvPr/>
        </p:nvSpPr>
        <p:spPr>
          <a:xfrm>
            <a:off x="1512960" y="1573969"/>
            <a:ext cx="825036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October 2010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408325" y="2442451"/>
            <a:ext cx="230098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Callout 28"/>
          <p:cNvSpPr/>
          <p:nvPr/>
        </p:nvSpPr>
        <p:spPr>
          <a:xfrm>
            <a:off x="5293301" y="1564346"/>
            <a:ext cx="862093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June 2011</a:t>
            </a:r>
            <a:endParaRPr lang="en-US" sz="1400" dirty="0"/>
          </a:p>
        </p:txBody>
      </p:sp>
      <p:sp>
        <p:nvSpPr>
          <p:cNvPr id="30" name="Down Arrow Callout 29"/>
          <p:cNvSpPr/>
          <p:nvPr/>
        </p:nvSpPr>
        <p:spPr>
          <a:xfrm>
            <a:off x="8038210" y="1573965"/>
            <a:ext cx="1082920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December 2011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661492" y="3571741"/>
            <a:ext cx="2287771" cy="954107"/>
          </a:xfrm>
          <a:prstGeom prst="rect">
            <a:avLst/>
          </a:prstGeom>
          <a:solidFill>
            <a:srgbClr val="FC5B14"/>
          </a:solidFill>
          <a:ln>
            <a:solidFill>
              <a:srgbClr val="800000"/>
            </a:solidFill>
          </a:ln>
          <a:effectLst>
            <a:glow rad="139700">
              <a:srgbClr val="B5432F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 * Back scattering?</a:t>
            </a:r>
          </a:p>
          <a:p>
            <a:r>
              <a:rPr lang="en-US" sz="1400" dirty="0" smtClean="0"/>
              <a:t> * Losses?</a:t>
            </a:r>
          </a:p>
          <a:p>
            <a:r>
              <a:rPr lang="en-US" sz="1400" dirty="0" smtClean="0"/>
              <a:t> * Anti-Squeezing? </a:t>
            </a:r>
          </a:p>
          <a:p>
            <a:r>
              <a:rPr lang="en-US" sz="1400" dirty="0" smtClean="0"/>
              <a:t> * Control noises? 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348680" y="2450520"/>
            <a:ext cx="476225" cy="369332"/>
          </a:xfrm>
          <a:prstGeom prst="rect">
            <a:avLst/>
          </a:prstGeom>
          <a:solidFill>
            <a:srgbClr val="B54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78769" y="245052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67919" y="24489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12982" y="2450523"/>
            <a:ext cx="476225" cy="369332"/>
          </a:xfrm>
          <a:prstGeom prst="rect">
            <a:avLst/>
          </a:prstGeom>
          <a:solidFill>
            <a:srgbClr val="B54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86898" y="2450522"/>
            <a:ext cx="476225" cy="369332"/>
          </a:xfrm>
          <a:prstGeom prst="rect">
            <a:avLst/>
          </a:prstGeom>
          <a:solidFill>
            <a:srgbClr val="B54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5497" y="2450521"/>
            <a:ext cx="476225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95106" y="2440901"/>
            <a:ext cx="122404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09304" y="2884260"/>
            <a:ext cx="212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1) OPO Designed at ANU, squeezer assembled at MIT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2214872" y="2979713"/>
            <a:ext cx="219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2) Reassembling of    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the squeezer at LHO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90136" y="2980136"/>
            <a:ext cx="240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3) </a:t>
            </a:r>
            <a:r>
              <a:rPr lang="en-US" sz="1400" dirty="0" err="1" smtClean="0">
                <a:solidFill>
                  <a:srgbClr val="FFFFFF"/>
                </a:solidFill>
              </a:rPr>
              <a:t>Sqz</a:t>
            </a:r>
            <a:r>
              <a:rPr lang="en-US" sz="1400" dirty="0" smtClean="0">
                <a:solidFill>
                  <a:srgbClr val="FFFFFF"/>
                </a:solidFill>
              </a:rPr>
              <a:t> installation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83618" y="2884680"/>
            <a:ext cx="239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4) </a:t>
            </a:r>
            <a:r>
              <a:rPr lang="en-US" sz="1400" dirty="0" err="1" smtClean="0">
                <a:solidFill>
                  <a:srgbClr val="FFFFFF"/>
                </a:solidFill>
              </a:rPr>
              <a:t>Sqz</a:t>
            </a:r>
            <a:r>
              <a:rPr lang="en-US" sz="1400" dirty="0" smtClean="0">
                <a:solidFill>
                  <a:srgbClr val="FFFFFF"/>
                </a:solidFill>
              </a:rPr>
              <a:t> injection with short Michelson and full IFO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3" name="Down Arrow Callout 92"/>
          <p:cNvSpPr/>
          <p:nvPr/>
        </p:nvSpPr>
        <p:spPr>
          <a:xfrm>
            <a:off x="6294736" y="1563948"/>
            <a:ext cx="800330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August</a:t>
            </a:r>
          </a:p>
          <a:p>
            <a:pPr algn="ctr"/>
            <a:r>
              <a:rPr lang="en-US" sz="1400" dirty="0" smtClean="0"/>
              <a:t> 2011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7423561" y="2452071"/>
            <a:ext cx="476225" cy="369332"/>
          </a:xfrm>
          <a:prstGeom prst="rect">
            <a:avLst/>
          </a:prstGeom>
          <a:solidFill>
            <a:srgbClr val="F798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92332" y="5181599"/>
            <a:ext cx="2607733" cy="156966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lumMod val="50000"/>
                  <a:lumOff val="50000"/>
                </a:schemeClr>
              </a:gs>
            </a:gsLst>
            <a:lin ang="1512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aLIGO</a:t>
            </a:r>
            <a:r>
              <a:rPr lang="en-US" sz="2400" dirty="0" smtClean="0">
                <a:solidFill>
                  <a:srgbClr val="FFFFFF"/>
                </a:solidFill>
              </a:rPr>
              <a:t> H1 installation starting in January </a:t>
            </a:r>
            <a:r>
              <a:rPr lang="en-US" sz="2400" dirty="0" smtClean="0">
                <a:solidFill>
                  <a:srgbClr val="FFFFFF"/>
                </a:solidFill>
              </a:rPr>
              <a:t>2012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2" name="Picture 41" descr="IMG_18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50" y="4047064"/>
            <a:ext cx="3657602" cy="2743201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84" name="Picture 83" descr="box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38" y="3593717"/>
            <a:ext cx="1588088" cy="1191066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33" name="Picture 32" descr="eLIGO_HAM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069" y="3411295"/>
            <a:ext cx="2091268" cy="1395267"/>
          </a:xfrm>
          <a:prstGeom prst="rect">
            <a:avLst/>
          </a:prstGeom>
          <a:ln>
            <a:solidFill>
              <a:srgbClr val="F4FF98"/>
            </a:solidFill>
          </a:ln>
          <a:effectLst>
            <a:glow rad="63500">
              <a:srgbClr val="F4FF98">
                <a:alpha val="75000"/>
              </a:srgbClr>
            </a:glow>
          </a:effectLst>
        </p:spPr>
      </p:pic>
      <p:pic>
        <p:nvPicPr>
          <p:cNvPr id="47" name="Picture 46" descr="IMG_3780.jpg"/>
          <p:cNvPicPr>
            <a:picLocks noChangeAspect="1"/>
          </p:cNvPicPr>
          <p:nvPr/>
        </p:nvPicPr>
        <p:blipFill>
          <a:blip r:embed="rId6"/>
          <a:srcRect r="19681" b="29545"/>
          <a:stretch>
            <a:fillRect/>
          </a:stretch>
        </p:blipFill>
        <p:spPr>
          <a:xfrm>
            <a:off x="33868" y="5139267"/>
            <a:ext cx="2252133" cy="1481667"/>
          </a:xfrm>
          <a:prstGeom prst="rect">
            <a:avLst/>
          </a:prstGeom>
          <a:effectLst>
            <a:glow rad="101600">
              <a:srgbClr val="A6F5B4">
                <a:alpha val="75000"/>
              </a:srgbClr>
            </a:glow>
          </a:effectLst>
        </p:spPr>
      </p:pic>
      <p:sp>
        <p:nvSpPr>
          <p:cNvPr id="48" name="TextBox 47"/>
          <p:cNvSpPr txBox="1"/>
          <p:nvPr/>
        </p:nvSpPr>
        <p:spPr>
          <a:xfrm>
            <a:off x="2226733" y="1574800"/>
            <a:ext cx="136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 of S6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rot="10800000" flipV="1">
            <a:off x="2159001" y="2006599"/>
            <a:ext cx="440267" cy="3386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Squeezer 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19875"/>
            <a:ext cx="2133600" cy="476250"/>
          </a:xfrm>
        </p:spPr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7805" y="1862669"/>
            <a:ext cx="6068258" cy="2171350"/>
            <a:chOff x="230938" y="2091268"/>
            <a:chExt cx="6068258" cy="2171350"/>
          </a:xfrm>
          <a:effectLst>
            <a:glow rad="101600">
              <a:schemeClr val="accent1">
                <a:alpha val="75000"/>
              </a:schemeClr>
            </a:glow>
          </a:effectLst>
        </p:grpSpPr>
        <p:pic>
          <p:nvPicPr>
            <p:cNvPr id="6" name="Content Placeholder 5" descr="PA190036.JPG"/>
            <p:cNvPicPr>
              <a:picLocks noChangeAspect="1"/>
            </p:cNvPicPr>
            <p:nvPr/>
          </p:nvPicPr>
          <p:blipFill>
            <a:blip r:embed="rId2" cstate="print"/>
            <a:srcRect l="4518" t="22226" r="1587" b="16320"/>
            <a:stretch>
              <a:fillRect/>
            </a:stretch>
          </p:blipFill>
          <p:spPr bwMode="auto">
            <a:xfrm>
              <a:off x="555584" y="2141593"/>
              <a:ext cx="5743612" cy="206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>
              <a:off x="440267" y="2971800"/>
              <a:ext cx="1280470" cy="35144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2094650" y="3005675"/>
              <a:ext cx="2314904" cy="127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2094650" y="3006944"/>
              <a:ext cx="1575479" cy="243737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2796263" y="3250681"/>
              <a:ext cx="873866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2796263" y="3006944"/>
              <a:ext cx="1613290" cy="243737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406401" y="2675468"/>
              <a:ext cx="1245717" cy="228651"/>
            </a:xfrm>
            <a:prstGeom prst="straightConnector1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 type="arrow" w="med" len="med"/>
            </a:ln>
          </p:spPr>
        </p:cxn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191765" y="3616287"/>
              <a:ext cx="1336963" cy="646331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Oven/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Temperature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Sensor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30397" y="3521502"/>
              <a:ext cx="798646" cy="276999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Crystal</a:t>
              </a: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11317" y="2091268"/>
              <a:ext cx="1001012" cy="461665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Squeezing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Out</a:t>
              </a: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230938" y="3107686"/>
              <a:ext cx="1142747" cy="276999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Pump light In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779493" y="2213513"/>
              <a:ext cx="1086729" cy="276999"/>
            </a:xfrm>
            <a:prstGeom prst="rect">
              <a:avLst/>
            </a:prstGeom>
            <a:solidFill>
              <a:srgbClr val="595959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PZT Actuator</a:t>
              </a:r>
            </a:p>
          </p:txBody>
        </p:sp>
        <p:cxnSp>
          <p:nvCxnSpPr>
            <p:cNvPr id="18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2641596" y="3408963"/>
              <a:ext cx="363687" cy="163972"/>
            </a:xfrm>
            <a:prstGeom prst="straightConnector1">
              <a:avLst/>
            </a:prstGeom>
            <a:noFill/>
            <a:ln w="38100" algn="ctr">
              <a:solidFill>
                <a:srgbClr val="00FFFF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3599348" y="3826581"/>
              <a:ext cx="581177" cy="109174"/>
            </a:xfrm>
            <a:prstGeom prst="straightConnector1">
              <a:avLst/>
            </a:prstGeom>
            <a:noFill/>
            <a:ln w="38100" algn="ctr">
              <a:solidFill>
                <a:srgbClr val="00FFFF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6"/>
            <p:cNvCxnSpPr>
              <a:cxnSpLocks noChangeShapeType="1"/>
            </p:cNvCxnSpPr>
            <p:nvPr/>
          </p:nvCxnSpPr>
          <p:spPr bwMode="auto">
            <a:xfrm rot="10800000" flipV="1">
              <a:off x="4479577" y="2565402"/>
              <a:ext cx="312553" cy="285820"/>
            </a:xfrm>
            <a:prstGeom prst="straightConnector1">
              <a:avLst/>
            </a:prstGeom>
            <a:noFill/>
            <a:ln w="38100" algn="ctr">
              <a:solidFill>
                <a:srgbClr val="00FFFF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21"/>
            <p:cNvSpPr txBox="1"/>
            <p:nvPr/>
          </p:nvSpPr>
          <p:spPr>
            <a:xfrm>
              <a:off x="2512694" y="2199405"/>
              <a:ext cx="176695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ANU Design</a:t>
              </a:r>
              <a:endParaRPr lang="en-US" dirty="0"/>
            </a:p>
          </p:txBody>
        </p:sp>
      </p:grpSp>
      <p:pic>
        <p:nvPicPr>
          <p:cNvPr id="21" name="Picture 20" descr="electronics_detail.jpg"/>
          <p:cNvPicPr>
            <a:picLocks noChangeAspect="1"/>
          </p:cNvPicPr>
          <p:nvPr/>
        </p:nvPicPr>
        <p:blipFill>
          <a:blip r:embed="rId3"/>
          <a:srcRect l="7261" b="-7463"/>
          <a:stretch>
            <a:fillRect/>
          </a:stretch>
        </p:blipFill>
        <p:spPr>
          <a:xfrm>
            <a:off x="285162" y="4420080"/>
            <a:ext cx="2805171" cy="2437920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28" name="Picture 27" descr="fss1_sceen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466" y="4419998"/>
            <a:ext cx="3005667" cy="2254251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180668" y="2254349"/>
            <a:ext cx="3183467" cy="390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²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Bow-tie cavity OPO: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     less back </a:t>
            </a:r>
            <a:r>
              <a:rPr lang="en-US" sz="2000" kern="0" noProof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scattered light than linear cavity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²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²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High quality optics: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  low scatter, low losses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algn="l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</a:rPr>
              <a:t>  </a:t>
            </a:r>
            <a:r>
              <a:rPr lang="en-US" sz="2000" dirty="0" err="1" smtClean="0">
                <a:solidFill>
                  <a:srgbClr val="FFFFFF"/>
                </a:solidFill>
              </a:rPr>
              <a:t>aLIGO</a:t>
            </a:r>
            <a:r>
              <a:rPr lang="en-US" sz="2000" dirty="0" smtClean="0">
                <a:solidFill>
                  <a:srgbClr val="FFFFFF"/>
                </a:solidFill>
              </a:rPr>
              <a:t> electronics: </a:t>
            </a:r>
          </a:p>
          <a:p>
            <a:pPr algn="l"/>
            <a:r>
              <a:rPr lang="en-US" sz="2000" dirty="0" smtClean="0">
                <a:solidFill>
                  <a:srgbClr val="FFFFFF"/>
                </a:solidFill>
              </a:rPr>
              <a:t>     low noise, stable,</a:t>
            </a:r>
          </a:p>
          <a:p>
            <a:pPr algn="l"/>
            <a:r>
              <a:rPr lang="en-US" sz="2000" dirty="0" smtClean="0">
                <a:solidFill>
                  <a:srgbClr val="FFFFFF"/>
                </a:solidFill>
              </a:rPr>
              <a:t>     controllable remotely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8561" y="4138273"/>
            <a:ext cx="24572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aLIGO</a:t>
            </a:r>
            <a:r>
              <a:rPr lang="en-US" dirty="0" smtClean="0"/>
              <a:t>  Electronics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72893</TotalTime>
  <Words>1057</Words>
  <Application>Microsoft Macintosh PowerPoint</Application>
  <PresentationFormat>On-screen Show (4:3)</PresentationFormat>
  <Paragraphs>249</Paragraphs>
  <Slides>26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Equation</vt:lpstr>
      <vt:lpstr>Microsoft Equation</vt:lpstr>
      <vt:lpstr>H1 Squeezing Experiment:  the path to an  Advanced Squeezer</vt:lpstr>
      <vt:lpstr>Outlines</vt:lpstr>
      <vt:lpstr>Why Squeezing?</vt:lpstr>
      <vt:lpstr>Why Now?  You might need a squeezer sooner than you think</vt:lpstr>
      <vt:lpstr> Advanced Squeezing</vt:lpstr>
      <vt:lpstr>Even More Advanced</vt:lpstr>
      <vt:lpstr>H1 Experiment Goal:  Design the aLIGO Squeezer</vt:lpstr>
      <vt:lpstr>Squeezer Experiment Timeline</vt:lpstr>
      <vt:lpstr>Squeezer Highlights</vt:lpstr>
      <vt:lpstr>The Squeezer @ LHO </vt:lpstr>
      <vt:lpstr>The H1 Squeezer:  Ready to Install</vt:lpstr>
      <vt:lpstr>Performance: 6+ db </vt:lpstr>
      <vt:lpstr>  A squeezed H1: By the end of August</vt:lpstr>
      <vt:lpstr>Squeezing Injection</vt:lpstr>
      <vt:lpstr>Things to worry about</vt:lpstr>
      <vt:lpstr>Back Scattering</vt:lpstr>
      <vt:lpstr>Back Scattering Noise</vt:lpstr>
      <vt:lpstr>Speculations on the Advanced Squeezer</vt:lpstr>
      <vt:lpstr>Back Scattering Noise</vt:lpstr>
      <vt:lpstr>The Message</vt:lpstr>
      <vt:lpstr>Thanks for your time</vt:lpstr>
      <vt:lpstr>Why Squeezing?</vt:lpstr>
      <vt:lpstr>Why Squeezing?</vt:lpstr>
      <vt:lpstr>How Can you Make  Squeezed Fields?</vt:lpstr>
      <vt:lpstr>Squeezing Injection</vt:lpstr>
      <vt:lpstr>Losses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towards gravitational wave detection</dc:title>
  <dc:creator>LIGO</dc:creator>
  <cp:lastModifiedBy>Lisa Barsotti</cp:lastModifiedBy>
  <cp:revision>445</cp:revision>
  <dcterms:created xsi:type="dcterms:W3CDTF">2011-05-23T16:37:53Z</dcterms:created>
  <dcterms:modified xsi:type="dcterms:W3CDTF">2011-05-26T06:37:45Z</dcterms:modified>
</cp:coreProperties>
</file>