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2" r:id="rId1"/>
  </p:sldMasterIdLst>
  <p:notesMasterIdLst>
    <p:notesMasterId r:id="rId21"/>
  </p:notesMasterIdLst>
  <p:handoutMasterIdLst>
    <p:handoutMasterId r:id="rId22"/>
  </p:handoutMasterIdLst>
  <p:sldIdLst>
    <p:sldId id="349" r:id="rId2"/>
    <p:sldId id="335" r:id="rId3"/>
    <p:sldId id="308" r:id="rId4"/>
    <p:sldId id="323" r:id="rId5"/>
    <p:sldId id="310" r:id="rId6"/>
    <p:sldId id="311" r:id="rId7"/>
    <p:sldId id="275" r:id="rId8"/>
    <p:sldId id="276" r:id="rId9"/>
    <p:sldId id="326" r:id="rId10"/>
    <p:sldId id="327" r:id="rId11"/>
    <p:sldId id="350" r:id="rId12"/>
    <p:sldId id="328" r:id="rId13"/>
    <p:sldId id="329" r:id="rId14"/>
    <p:sldId id="332" r:id="rId15"/>
    <p:sldId id="346" r:id="rId16"/>
    <p:sldId id="351" r:id="rId17"/>
    <p:sldId id="348" r:id="rId18"/>
    <p:sldId id="344" r:id="rId19"/>
    <p:sldId id="34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23A"/>
    <a:srgbClr val="68F002"/>
    <a:srgbClr val="1F10E2"/>
    <a:srgbClr val="FF2D2D"/>
    <a:srgbClr val="FF3333"/>
    <a:srgbClr val="48A701"/>
    <a:srgbClr val="FADE34"/>
    <a:srgbClr val="FFCC66"/>
    <a:srgbClr val="FFCC00"/>
    <a:srgbClr val="FCBC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5" d="100"/>
          <a:sy n="75" d="100"/>
        </p:scale>
        <p:origin x="54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F64634-C891-4189-9624-27A3CC84B26D}" type="datetimeFigureOut">
              <a:rPr lang="en-US" smtClean="0"/>
              <a:t>6/25/2015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Sharareh</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76C02D-61D5-44D2-A8F1-FAEB9E32822A}" type="slidenum">
              <a:rPr lang="en-US" smtClean="0"/>
              <a:t>‹#›</a:t>
            </a:fld>
            <a:endParaRPr lang="en-US"/>
          </a:p>
        </p:txBody>
      </p:sp>
    </p:spTree>
    <p:extLst>
      <p:ext uri="{BB962C8B-B14F-4D97-AF65-F5344CB8AC3E}">
        <p14:creationId xmlns:p14="http://schemas.microsoft.com/office/powerpoint/2010/main" val="3274370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14FF9-37BB-4CC9-BABE-4FCE92561261}" type="datetimeFigureOut">
              <a:rPr lang="en-US" smtClean="0"/>
              <a:t>6/25/2015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Sharareh</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F6BEEA-7F06-4D34-A7C1-D5C2EA5F521A}" type="slidenum">
              <a:rPr lang="en-US" smtClean="0"/>
              <a:t>‹#›</a:t>
            </a:fld>
            <a:endParaRPr lang="en-US"/>
          </a:p>
        </p:txBody>
      </p:sp>
    </p:spTree>
    <p:extLst>
      <p:ext uri="{BB962C8B-B14F-4D97-AF65-F5344CB8AC3E}">
        <p14:creationId xmlns:p14="http://schemas.microsoft.com/office/powerpoint/2010/main" val="113810051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245E73-5050-4284-B6A5-9320315E6415}" type="slidenum">
              <a:rPr lang="en-US" smtClean="0"/>
              <a:t>1</a:t>
            </a:fld>
            <a:endParaRPr lang="en-US"/>
          </a:p>
        </p:txBody>
      </p:sp>
    </p:spTree>
    <p:extLst>
      <p:ext uri="{BB962C8B-B14F-4D97-AF65-F5344CB8AC3E}">
        <p14:creationId xmlns:p14="http://schemas.microsoft.com/office/powerpoint/2010/main" val="212536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2</a:t>
            </a:fld>
            <a:endParaRPr lang="en-US"/>
          </a:p>
        </p:txBody>
      </p:sp>
    </p:spTree>
    <p:extLst>
      <p:ext uri="{BB962C8B-B14F-4D97-AF65-F5344CB8AC3E}">
        <p14:creationId xmlns:p14="http://schemas.microsoft.com/office/powerpoint/2010/main" val="290079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3</a:t>
            </a:fld>
            <a:endParaRPr lang="en-US"/>
          </a:p>
        </p:txBody>
      </p:sp>
    </p:spTree>
    <p:extLst>
      <p:ext uri="{BB962C8B-B14F-4D97-AF65-F5344CB8AC3E}">
        <p14:creationId xmlns:p14="http://schemas.microsoft.com/office/powerpoint/2010/main" val="3893445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4</a:t>
            </a:fld>
            <a:endParaRPr lang="en-US"/>
          </a:p>
        </p:txBody>
      </p:sp>
    </p:spTree>
    <p:extLst>
      <p:ext uri="{BB962C8B-B14F-4D97-AF65-F5344CB8AC3E}">
        <p14:creationId xmlns:p14="http://schemas.microsoft.com/office/powerpoint/2010/main" val="3930036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5</a:t>
            </a:fld>
            <a:endParaRPr lang="en-US"/>
          </a:p>
        </p:txBody>
      </p:sp>
    </p:spTree>
    <p:extLst>
      <p:ext uri="{BB962C8B-B14F-4D97-AF65-F5344CB8AC3E}">
        <p14:creationId xmlns:p14="http://schemas.microsoft.com/office/powerpoint/2010/main" val="939902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8</a:t>
            </a:fld>
            <a:endParaRPr lang="en-US"/>
          </a:p>
        </p:txBody>
      </p:sp>
    </p:spTree>
    <p:extLst>
      <p:ext uri="{BB962C8B-B14F-4D97-AF65-F5344CB8AC3E}">
        <p14:creationId xmlns:p14="http://schemas.microsoft.com/office/powerpoint/2010/main" val="895498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Sharareh</a:t>
            </a:r>
            <a:endParaRPr lang="en-US"/>
          </a:p>
        </p:txBody>
      </p:sp>
      <p:sp>
        <p:nvSpPr>
          <p:cNvPr id="5" name="Slide Number Placeholder 4"/>
          <p:cNvSpPr>
            <a:spLocks noGrp="1"/>
          </p:cNvSpPr>
          <p:nvPr>
            <p:ph type="sldNum" sz="quarter" idx="11"/>
          </p:nvPr>
        </p:nvSpPr>
        <p:spPr/>
        <p:txBody>
          <a:bodyPr/>
          <a:lstStyle/>
          <a:p>
            <a:fld id="{A0F6BEEA-7F06-4D34-A7C1-D5C2EA5F521A}" type="slidenum">
              <a:rPr lang="en-US" smtClean="0"/>
              <a:t>9</a:t>
            </a:fld>
            <a:endParaRPr lang="en-US"/>
          </a:p>
        </p:txBody>
      </p:sp>
    </p:spTree>
    <p:extLst>
      <p:ext uri="{BB962C8B-B14F-4D97-AF65-F5344CB8AC3E}">
        <p14:creationId xmlns:p14="http://schemas.microsoft.com/office/powerpoint/2010/main" val="50796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25 Juni 2015 </a:t>
            </a:r>
            <a:endParaRPr lang="en-US" dirty="0"/>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77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25 Juni 2015 </a:t>
            </a:r>
            <a:endParaRPr lang="en-US" dirty="0"/>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65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25 Juni 2015 </a:t>
            </a:r>
            <a:endParaRPr lang="en-US" dirty="0"/>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400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25 Juni 2015 </a:t>
            </a:r>
            <a:endParaRPr lang="en-US" dirty="0"/>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497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25 Juni 2015 </a:t>
            </a:r>
            <a:endParaRPr lang="en-US" dirty="0"/>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294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25 Juni 2015 </a:t>
            </a:r>
            <a:endParaRPr lang="en-US" dirty="0"/>
          </a:p>
        </p:txBody>
      </p:sp>
      <p:sp>
        <p:nvSpPr>
          <p:cNvPr id="6" name="Footer Placeholder 5"/>
          <p:cNvSpPr>
            <a:spLocks noGrp="1"/>
          </p:cNvSpPr>
          <p:nvPr>
            <p:ph type="ftr" sz="quarter" idx="11"/>
          </p:nvPr>
        </p:nvSpPr>
        <p:spPr/>
        <p:txBody>
          <a:bodyPr/>
          <a:lstStyle/>
          <a:p>
            <a:r>
              <a:rPr lang="en-US" smtClean="0"/>
              <a:t>Sharareh Mehrabi Pari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040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25 Juni 2015 </a:t>
            </a:r>
            <a:endParaRPr lang="en-US" dirty="0"/>
          </a:p>
        </p:txBody>
      </p:sp>
      <p:sp>
        <p:nvSpPr>
          <p:cNvPr id="8" name="Footer Placeholder 7"/>
          <p:cNvSpPr>
            <a:spLocks noGrp="1"/>
          </p:cNvSpPr>
          <p:nvPr>
            <p:ph type="ftr" sz="quarter" idx="11"/>
          </p:nvPr>
        </p:nvSpPr>
        <p:spPr/>
        <p:txBody>
          <a:bodyPr/>
          <a:lstStyle/>
          <a:p>
            <a:r>
              <a:rPr lang="en-US" smtClean="0"/>
              <a:t>Sharareh Mehrabi Pari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433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25 Juni 2015 </a:t>
            </a:r>
            <a:endParaRPr lang="en-US" dirty="0"/>
          </a:p>
        </p:txBody>
      </p:sp>
      <p:sp>
        <p:nvSpPr>
          <p:cNvPr id="4" name="Footer Placeholder 3"/>
          <p:cNvSpPr>
            <a:spLocks noGrp="1"/>
          </p:cNvSpPr>
          <p:nvPr>
            <p:ph type="ftr" sz="quarter" idx="11"/>
          </p:nvPr>
        </p:nvSpPr>
        <p:spPr/>
        <p:txBody>
          <a:bodyPr/>
          <a:lstStyle/>
          <a:p>
            <a:r>
              <a:rPr lang="en-US" smtClean="0"/>
              <a:t>Sharareh Mehrabi Pari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855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 Juni 2015 </a:t>
            </a:r>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866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25 Juni 2015 </a:t>
            </a:r>
            <a:endParaRPr lang="en-US" dirty="0"/>
          </a:p>
        </p:txBody>
      </p:sp>
      <p:sp>
        <p:nvSpPr>
          <p:cNvPr id="6" name="Footer Placeholder 5"/>
          <p:cNvSpPr>
            <a:spLocks noGrp="1"/>
          </p:cNvSpPr>
          <p:nvPr>
            <p:ph type="ftr" sz="quarter" idx="11"/>
          </p:nvPr>
        </p:nvSpPr>
        <p:spPr/>
        <p:txBody>
          <a:bodyPr/>
          <a:lstStyle/>
          <a:p>
            <a:r>
              <a:rPr lang="en-US" smtClean="0"/>
              <a:t>Sharareh Mehrabi Pari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465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25 Juni 2015 </a:t>
            </a:r>
            <a:endParaRPr lang="en-US" dirty="0"/>
          </a:p>
        </p:txBody>
      </p:sp>
      <p:sp>
        <p:nvSpPr>
          <p:cNvPr id="6" name="Footer Placeholder 5"/>
          <p:cNvSpPr>
            <a:spLocks noGrp="1"/>
          </p:cNvSpPr>
          <p:nvPr>
            <p:ph type="ftr" sz="quarter" idx="11"/>
          </p:nvPr>
        </p:nvSpPr>
        <p:spPr/>
        <p:txBody>
          <a:bodyPr/>
          <a:lstStyle/>
          <a:p>
            <a:r>
              <a:rPr lang="en-US" smtClean="0"/>
              <a:t>Sharareh Mehrabi Pari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513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25 Juni 2015 </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Sharareh Mehrabi Pari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0133710"/>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40.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 Id="rId6" Type="http://schemas.openxmlformats.org/officeDocument/2006/relationships/image" Target="../media/image270.png"/><Relationship Id="rId5" Type="http://schemas.openxmlformats.org/officeDocument/2006/relationships/image" Target="../media/image9.png"/><Relationship Id="rId4" Type="http://schemas.openxmlformats.org/officeDocument/2006/relationships/image" Target="../media/image39.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47.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46.png"/><Relationship Id="rId5" Type="http://schemas.openxmlformats.org/officeDocument/2006/relationships/image" Target="../media/image40.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50.png"/><Relationship Id="rId7" Type="http://schemas.openxmlformats.org/officeDocument/2006/relationships/image" Target="../media/image210.png"/><Relationship Id="rId1" Type="http://schemas.openxmlformats.org/officeDocument/2006/relationships/slideLayout" Target="../slideLayouts/slideLayout7.xml"/><Relationship Id="rId6" Type="http://schemas.openxmlformats.org/officeDocument/2006/relationships/image" Target="../media/image42.JPG"/><Relationship Id="rId5" Type="http://schemas.openxmlformats.org/officeDocument/2006/relationships/image" Target="../media/image44.png"/><Relationship Id="rId4" Type="http://schemas.openxmlformats.org/officeDocument/2006/relationships/image" Target="../media/image4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35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01.png"/><Relationship Id="rId2" Type="http://schemas.openxmlformats.org/officeDocument/2006/relationships/image" Target="../media/image380.png"/><Relationship Id="rId1" Type="http://schemas.openxmlformats.org/officeDocument/2006/relationships/slideLayout" Target="../slideLayouts/slideLayout2.xml"/><Relationship Id="rId4" Type="http://schemas.openxmlformats.org/officeDocument/2006/relationships/image" Target="../media/image410.png"/></Relationships>
</file>

<file path=ppt/slides/_rels/slide19.xml.rels><?xml version="1.0" encoding="UTF-8" standalone="yes"?>
<Relationships xmlns="http://schemas.openxmlformats.org/package/2006/relationships"><Relationship Id="rId3" Type="http://schemas.openxmlformats.org/officeDocument/2006/relationships/image" Target="../media/image430.png"/><Relationship Id="rId2" Type="http://schemas.openxmlformats.org/officeDocument/2006/relationships/image" Target="../media/image49.png"/><Relationship Id="rId1" Type="http://schemas.openxmlformats.org/officeDocument/2006/relationships/slideLayout" Target="../slideLayouts/slideLayout1.xml"/><Relationship Id="rId5" Type="http://schemas.openxmlformats.org/officeDocument/2006/relationships/image" Target="../media/image450.png"/><Relationship Id="rId4" Type="http://schemas.openxmlformats.org/officeDocument/2006/relationships/image" Target="../media/image44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60.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0.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0.png"/><Relationship Id="rId7"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5.png"/><Relationship Id="rId9" Type="http://schemas.openxmlformats.org/officeDocument/2006/relationships/image" Target="../media/image161.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1" cy="4987338"/>
          </a:xfrm>
          <a:prstGeom prst="rect">
            <a:avLst/>
          </a:prstGeom>
          <a:solidFill>
            <a:srgbClr val="20D2D6">
              <a:alpha val="8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 y="4987338"/>
            <a:ext cx="12192000" cy="2052289"/>
          </a:xfrm>
          <a:prstGeom prst="rect">
            <a:avLst/>
          </a:prstGeom>
          <a:solidFill>
            <a:schemeClr val="bg2">
              <a:lumMod val="10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355920" y="694846"/>
            <a:ext cx="2826819" cy="34845"/>
          </a:xfrm>
          <a:prstGeom prst="line">
            <a:avLst/>
          </a:prstGeom>
          <a:ln w="158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8978024" y="723470"/>
            <a:ext cx="3331207" cy="6221"/>
          </a:xfrm>
          <a:prstGeom prst="line">
            <a:avLst/>
          </a:prstGeom>
          <a:ln w="158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a:off x="337625" y="709524"/>
            <a:ext cx="18294" cy="4277814"/>
          </a:xfrm>
          <a:prstGeom prst="line">
            <a:avLst/>
          </a:prstGeom>
          <a:ln w="15875"/>
        </p:spPr>
        <p:style>
          <a:lnRef idx="1">
            <a:schemeClr val="dk1"/>
          </a:lnRef>
          <a:fillRef idx="0">
            <a:schemeClr val="dk1"/>
          </a:fillRef>
          <a:effectRef idx="0">
            <a:schemeClr val="dk1"/>
          </a:effectRef>
          <a:fontRef idx="minor">
            <a:schemeClr val="tx1"/>
          </a:fontRef>
        </p:style>
      </p:cxnSp>
      <p:sp>
        <p:nvSpPr>
          <p:cNvPr id="16" name="Rectangle 15"/>
          <p:cNvSpPr/>
          <p:nvPr/>
        </p:nvSpPr>
        <p:spPr>
          <a:xfrm>
            <a:off x="1301921" y="168766"/>
            <a:ext cx="10515600" cy="392159"/>
          </a:xfrm>
          <a:prstGeom prst="rect">
            <a:avLst/>
          </a:prstGeom>
        </p:spPr>
        <p:txBody>
          <a:bodyPr wrap="square">
            <a:spAutoFit/>
          </a:bodyPr>
          <a:lstStyle/>
          <a:p>
            <a:pPr>
              <a:lnSpc>
                <a:spcPct val="115000"/>
              </a:lnSpc>
              <a:spcBef>
                <a:spcPts val="165"/>
              </a:spcBef>
              <a:spcAft>
                <a:spcPts val="600"/>
              </a:spcAft>
            </a:pP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The</a:t>
            </a:r>
            <a:r>
              <a:rPr lang="en-US" spc="10"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12th</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spc="-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International</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Conference</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on</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Nucleus-Nucleus</a:t>
            </a:r>
            <a:r>
              <a:rPr lang="en-US" spc="20"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Collisions,</a:t>
            </a:r>
            <a:r>
              <a:rPr lang="en-US" spc="20"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June</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21-26,</a:t>
            </a:r>
            <a:r>
              <a:rPr lang="en-US" spc="15"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2015,</a:t>
            </a:r>
            <a:r>
              <a:rPr lang="en-US" spc="10"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Catania,</a:t>
            </a:r>
            <a:r>
              <a:rPr lang="en-US" spc="20"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 </a:t>
            </a:r>
            <a:r>
              <a:rPr lang="en-US" dirty="0">
                <a:uFill>
                  <a:solidFill>
                    <a:srgbClr val="000000"/>
                  </a:solidFill>
                </a:uFill>
                <a:latin typeface="Calibri" panose="020F0502020204030204" pitchFamily="34" charset="0"/>
                <a:ea typeface="Calibri" panose="020F0502020204030204" pitchFamily="34" charset="0"/>
                <a:cs typeface="Arial" panose="020B0604020202020204" pitchFamily="34" charset="0"/>
              </a:rPr>
              <a:t>Italy</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Rectangle 18"/>
          <p:cNvSpPr/>
          <p:nvPr/>
        </p:nvSpPr>
        <p:spPr>
          <a:xfrm>
            <a:off x="952671" y="1453161"/>
            <a:ext cx="11214100" cy="1938992"/>
          </a:xfrm>
          <a:prstGeom prst="rect">
            <a:avLst/>
          </a:prstGeom>
        </p:spPr>
        <p:txBody>
          <a:bodyPr wrap="square">
            <a:spAutoFit/>
          </a:bodyPr>
          <a:lstStyle/>
          <a:p>
            <a:pPr lvl="0"/>
            <a:r>
              <a:rPr lang="en-US" sz="4000" b="1" dirty="0"/>
              <a:t>Time </a:t>
            </a:r>
            <a:r>
              <a:rPr lang="en-US" sz="4000" b="1" dirty="0" smtClean="0"/>
              <a:t>Evolution </a:t>
            </a:r>
            <a:r>
              <a:rPr lang="en-US" sz="4000" b="1" dirty="0"/>
              <a:t>of </a:t>
            </a:r>
            <a:r>
              <a:rPr lang="en-US" sz="4000" b="1" dirty="0" smtClean="0"/>
              <a:t>Heavy Quark </a:t>
            </a:r>
            <a:r>
              <a:rPr lang="en-US" sz="4000" b="1" dirty="0"/>
              <a:t>D</a:t>
            </a:r>
            <a:r>
              <a:rPr lang="en-US" sz="4000" b="1" dirty="0" smtClean="0"/>
              <a:t>istribution </a:t>
            </a:r>
            <a:r>
              <a:rPr lang="en-US" sz="4000" b="1" dirty="0"/>
              <a:t>F</a:t>
            </a:r>
            <a:r>
              <a:rPr lang="en-US" sz="4000" b="1" dirty="0" smtClean="0"/>
              <a:t>unction </a:t>
            </a:r>
            <a:r>
              <a:rPr lang="en-US" sz="4000" b="1" dirty="0"/>
              <a:t>in </a:t>
            </a:r>
            <a:r>
              <a:rPr lang="en-US" sz="4000" b="1" dirty="0" smtClean="0"/>
              <a:t>Quark </a:t>
            </a:r>
            <a:r>
              <a:rPr lang="en-US" sz="4000" b="1" dirty="0"/>
              <a:t>G</a:t>
            </a:r>
            <a:r>
              <a:rPr lang="en-US" sz="4000" b="1" dirty="0" smtClean="0"/>
              <a:t>luon Plasma: </a:t>
            </a:r>
          </a:p>
          <a:p>
            <a:pPr lvl="0"/>
            <a:r>
              <a:rPr lang="en-US" sz="4000" b="1" dirty="0" smtClean="0"/>
              <a:t>Laplace </a:t>
            </a:r>
            <a:r>
              <a:rPr lang="en-US" sz="4000" b="1" dirty="0"/>
              <a:t>T</a:t>
            </a:r>
            <a:r>
              <a:rPr lang="en-US" sz="4000" b="1" dirty="0" smtClean="0"/>
              <a:t>ransform </a:t>
            </a:r>
            <a:r>
              <a:rPr lang="en-US" sz="4000" b="1" dirty="0"/>
              <a:t>A</a:t>
            </a:r>
            <a:r>
              <a:rPr lang="en-US" sz="4000" b="1" dirty="0" smtClean="0"/>
              <a:t>pproach</a:t>
            </a:r>
            <a:endParaRPr lang="en-US" sz="4000" dirty="0"/>
          </a:p>
        </p:txBody>
      </p:sp>
      <p:sp>
        <p:nvSpPr>
          <p:cNvPr id="21" name="TextBox 20"/>
          <p:cNvSpPr txBox="1"/>
          <p:nvPr/>
        </p:nvSpPr>
        <p:spPr>
          <a:xfrm>
            <a:off x="952671" y="4237237"/>
            <a:ext cx="4902200" cy="461665"/>
          </a:xfrm>
          <a:prstGeom prst="rect">
            <a:avLst/>
          </a:prstGeom>
          <a:noFill/>
        </p:spPr>
        <p:txBody>
          <a:bodyPr wrap="square" rtlCol="0">
            <a:spAutoFit/>
          </a:bodyPr>
          <a:lstStyle/>
          <a:p>
            <a:r>
              <a:rPr lang="en-US" sz="2400" dirty="0" err="1" smtClean="0">
                <a:solidFill>
                  <a:schemeClr val="bg1"/>
                </a:solidFill>
                <a:latin typeface="Times New Roman" panose="02020603050405020304" pitchFamily="18" charset="0"/>
                <a:cs typeface="Times New Roman" panose="02020603050405020304" pitchFamily="18" charset="0"/>
              </a:rPr>
              <a:t>Sharareh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Mehrabi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Pari</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3867562" y="5674928"/>
            <a:ext cx="9677400" cy="338554"/>
          </a:xfrm>
          <a:prstGeom prst="rect">
            <a:avLst/>
          </a:prstGeom>
        </p:spPr>
        <p:txBody>
          <a:bodyPr wrap="square">
            <a:spAutoFit/>
          </a:bodyPr>
          <a:lstStyle/>
          <a:p>
            <a:r>
              <a:rPr lang="en-US" sz="1600" dirty="0" smtClean="0">
                <a:solidFill>
                  <a:schemeClr val="bg1"/>
                </a:solidFill>
                <a:latin typeface="CMR10"/>
              </a:rPr>
              <a:t>Department of Physics, </a:t>
            </a:r>
            <a:r>
              <a:rPr lang="en-US" sz="1600" dirty="0" err="1" smtClean="0">
                <a:solidFill>
                  <a:schemeClr val="bg1"/>
                </a:solidFill>
                <a:latin typeface="CMR10"/>
              </a:rPr>
              <a:t>Ferdowsi</a:t>
            </a:r>
            <a:r>
              <a:rPr lang="en-US" sz="1600" dirty="0" smtClean="0">
                <a:solidFill>
                  <a:schemeClr val="bg1"/>
                </a:solidFill>
                <a:latin typeface="CMR10"/>
              </a:rPr>
              <a:t> University of Mashhad,91775-1436 Mashhad, Iran</a:t>
            </a:r>
            <a:endParaRPr lang="en-US" sz="1600" dirty="0">
              <a:solidFill>
                <a:schemeClr val="bg1"/>
              </a:solidFill>
            </a:endParaRPr>
          </a:p>
        </p:txBody>
      </p:sp>
      <p:sp>
        <p:nvSpPr>
          <p:cNvPr id="2" name="TextBox 1"/>
          <p:cNvSpPr txBox="1"/>
          <p:nvPr/>
        </p:nvSpPr>
        <p:spPr>
          <a:xfrm>
            <a:off x="2663411" y="6124810"/>
            <a:ext cx="9264820" cy="338554"/>
          </a:xfrm>
          <a:prstGeom prst="rect">
            <a:avLst/>
          </a:prstGeom>
          <a:noFill/>
        </p:spPr>
        <p:txBody>
          <a:bodyPr wrap="square" rtlCol="0">
            <a:spAutoFit/>
          </a:bodyPr>
          <a:lstStyle/>
          <a:p>
            <a:r>
              <a:rPr lang="en-US" sz="1600" dirty="0" smtClean="0">
                <a:solidFill>
                  <a:schemeClr val="bg1"/>
                </a:solidFill>
                <a:latin typeface="CMR10"/>
              </a:rPr>
              <a:t>Department </a:t>
            </a:r>
            <a:r>
              <a:rPr lang="en-US" sz="1600" dirty="0">
                <a:solidFill>
                  <a:schemeClr val="bg1"/>
                </a:solidFill>
                <a:latin typeface="CMR10"/>
              </a:rPr>
              <a:t>of Physics and Technology, University of Bergen, </a:t>
            </a:r>
            <a:r>
              <a:rPr lang="en-US" sz="1600" dirty="0" err="1">
                <a:solidFill>
                  <a:schemeClr val="bg1"/>
                </a:solidFill>
                <a:latin typeface="CMR10"/>
              </a:rPr>
              <a:t>Allegaten</a:t>
            </a:r>
            <a:r>
              <a:rPr lang="en-US" sz="1600" dirty="0">
                <a:solidFill>
                  <a:schemeClr val="bg1"/>
                </a:solidFill>
                <a:latin typeface="CMR10"/>
              </a:rPr>
              <a:t> 55, 5007 Bergen, Norway</a:t>
            </a:r>
          </a:p>
        </p:txBody>
      </p:sp>
      <p:sp>
        <p:nvSpPr>
          <p:cNvPr id="3" name="Date Placeholder 2"/>
          <p:cNvSpPr>
            <a:spLocks noGrp="1"/>
          </p:cNvSpPr>
          <p:nvPr>
            <p:ph type="dt" sz="half" idx="10"/>
          </p:nvPr>
        </p:nvSpPr>
        <p:spPr/>
        <p:txBody>
          <a:bodyPr/>
          <a:lstStyle/>
          <a:p>
            <a:r>
              <a:rPr lang="en-US" smtClean="0"/>
              <a:t>25 Juni 2015 </a:t>
            </a:r>
            <a:endParaRPr lang="en-US" dirty="0"/>
          </a:p>
        </p:txBody>
      </p:sp>
      <p:sp>
        <p:nvSpPr>
          <p:cNvPr id="4" name="Footer Placeholder 3"/>
          <p:cNvSpPr>
            <a:spLocks noGrp="1"/>
          </p:cNvSpPr>
          <p:nvPr>
            <p:ph type="ftr" sz="quarter" idx="11"/>
          </p:nvPr>
        </p:nvSpPr>
        <p:spPr/>
        <p:txBody>
          <a:bodyPr/>
          <a:lstStyle/>
          <a:p>
            <a:r>
              <a:rPr lang="en-US" smtClean="0"/>
              <a:t>Sharareh Mehrabi Pari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0649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45250"/>
            <a:ext cx="2743200" cy="365125"/>
          </a:xfrm>
        </p:spPr>
        <p:txBody>
          <a:bodyPr/>
          <a:lstStyle/>
          <a:p>
            <a:fld id="{D57F1E4F-1CFF-5643-939E-217C01CDF565}" type="slidenum">
              <a:rPr lang="en-US" smtClean="0">
                <a:solidFill>
                  <a:schemeClr val="tx1"/>
                </a:solidFill>
              </a:rPr>
              <a:pPr/>
              <a:t>10</a:t>
            </a:fld>
            <a:endParaRPr lang="en-US" dirty="0">
              <a:solidFill>
                <a:schemeClr val="tx1"/>
              </a:solidFill>
            </a:endParaRPr>
          </a:p>
        </p:txBody>
      </p:sp>
      <p:sp>
        <p:nvSpPr>
          <p:cNvPr id="9" name="Rectangle 8"/>
          <p:cNvSpPr>
            <a:spLocks noChangeArrowheads="1"/>
          </p:cNvSpPr>
          <p:nvPr/>
        </p:nvSpPr>
        <p:spPr bwMode="auto">
          <a:xfrm>
            <a:off x="0" y="809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5" name="Straight Connector 14"/>
          <p:cNvCxnSpPr/>
          <p:nvPr/>
        </p:nvCxnSpPr>
        <p:spPr>
          <a:xfrm>
            <a:off x="424655" y="192357"/>
            <a:ext cx="11275801"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6436" y="192357"/>
            <a:ext cx="6204" cy="6311988"/>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700456" y="192357"/>
            <a:ext cx="41168" cy="6311988"/>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8393" y="6504345"/>
            <a:ext cx="11273231"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1927365" y="2032195"/>
                <a:ext cx="7754495" cy="9345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𝐷</m:t>
                          </m:r>
                        </m:e>
                        <m:sub>
                          <m:r>
                            <a:rPr lang="en-US" sz="2000" i="1">
                              <a:latin typeface="Cambria Math" panose="02040503050406030204" pitchFamily="18" charset="0"/>
                            </a:rPr>
                            <m:t>𝑡</m:t>
                          </m:r>
                        </m:sub>
                        <m:sup>
                          <m:r>
                            <a:rPr lang="en-US" sz="2000" i="1">
                              <a:latin typeface="Cambria Math" panose="02040503050406030204" pitchFamily="18" charset="0"/>
                              <a:ea typeface="Cambria Math" panose="02040503050406030204" pitchFamily="18" charset="0"/>
                            </a:rPr>
                            <m:t>𝛼</m:t>
                          </m:r>
                        </m:sup>
                      </m:sSubSup>
                      <m:r>
                        <a:rPr lang="en-US" sz="2000" i="1">
                          <a:latin typeface="Cambria Math" panose="02040503050406030204" pitchFamily="18" charset="0"/>
                        </a:rPr>
                        <m:t>𝑓</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r>
                            <a:rPr lang="en-US" sz="2000" b="0" i="1" smtClean="0">
                              <a:latin typeface="Cambria Math" panose="02040503050406030204" pitchFamily="18" charset="0"/>
                            </a:rPr>
                            <m:t>,</m:t>
                          </m:r>
                          <m:r>
                            <a:rPr lang="en-US" sz="2000" b="0" i="1" smtClean="0">
                              <a:latin typeface="Cambria Math" panose="02040503050406030204" pitchFamily="18" charset="0"/>
                            </a:rPr>
                            <m:t>𝑡</m:t>
                          </m:r>
                        </m:e>
                      </m:d>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m:rPr>
                              <m:sty m:val="p"/>
                            </m:rPr>
                            <a:rPr lang="el-GR" sz="2000" i="0" smtClean="0">
                              <a:latin typeface="Cambria Math" panose="02040503050406030204" pitchFamily="18" charset="0"/>
                              <a:ea typeface="Cambria Math" panose="02040503050406030204" pitchFamily="18" charset="0"/>
                            </a:rPr>
                            <m:t>Γ</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𝛼</m:t>
                              </m:r>
                            </m:e>
                          </m:d>
                        </m:den>
                      </m:f>
                      <m:nary>
                        <m:naryPr>
                          <m:ctrlPr>
                            <a:rPr lang="en-US" sz="2000" i="1" smtClean="0">
                              <a:latin typeface="Cambria Math" panose="02040503050406030204" pitchFamily="18" charset="0"/>
                            </a:rPr>
                          </m:ctrlPr>
                        </m:naryPr>
                        <m:sub>
                          <m:r>
                            <m:rPr>
                              <m:brk m:alnAt="23"/>
                            </m:rPr>
                            <a:rPr lang="en-US" sz="2000" b="0" i="1" smtClean="0">
                              <a:latin typeface="Cambria Math" panose="02040503050406030204" pitchFamily="18" charset="0"/>
                            </a:rPr>
                            <m:t>0</m:t>
                          </m:r>
                        </m:sub>
                        <m:sup>
                          <m:r>
                            <a:rPr lang="en-US" sz="2000" b="0" i="1" smtClean="0">
                              <a:latin typeface="Cambria Math" panose="02040503050406030204" pitchFamily="18" charset="0"/>
                            </a:rPr>
                            <m:t>𝑡</m:t>
                          </m:r>
                        </m:sup>
                        <m:e>
                          <m:sSup>
                            <m:sSupPr>
                              <m:ctrlPr>
                                <a:rPr lang="en-US" sz="2000" i="1" smtClean="0">
                                  <a:latin typeface="Cambria Math" panose="02040503050406030204" pitchFamily="18" charset="0"/>
                                </a:rPr>
                              </m:ctrlPr>
                            </m:sSupPr>
                            <m:e>
                              <m:d>
                                <m:dPr>
                                  <m:ctrlPr>
                                    <a:rPr lang="en-US" sz="2000" i="1">
                                      <a:latin typeface="Cambria Math" panose="02040503050406030204" pitchFamily="18" charset="0"/>
                                    </a:rPr>
                                  </m:ctrlPr>
                                </m:dPr>
                                <m:e>
                                  <m:r>
                                    <a:rPr lang="en-US" sz="2000" i="1">
                                      <a:latin typeface="Cambria Math" panose="02040503050406030204" pitchFamily="18" charset="0"/>
                                    </a:rPr>
                                    <m:t>𝑡</m:t>
                                  </m:r>
                                  <m:r>
                                    <a:rPr lang="en-US" sz="2000" i="1">
                                      <a:latin typeface="Cambria Math" panose="02040503050406030204" pitchFamily="18" charset="0"/>
                                    </a:rPr>
                                    <m:t>−</m:t>
                                  </m:r>
                                  <m:r>
                                    <a:rPr lang="en-US" sz="2000" i="1">
                                      <a:latin typeface="Cambria Math" panose="02040503050406030204" pitchFamily="18" charset="0"/>
                                      <a:ea typeface="Cambria Math" panose="02040503050406030204" pitchFamily="18" charset="0"/>
                                    </a:rPr>
                                    <m:t>𝜂</m:t>
                                  </m:r>
                                </m:e>
                              </m:d>
                            </m:e>
                            <m:sup>
                              <m:r>
                                <a:rPr lang="en-US" sz="2000" b="0" i="1" smtClean="0">
                                  <a:latin typeface="Cambria Math" panose="02040503050406030204" pitchFamily="18" charset="0"/>
                                </a:rPr>
                                <m:t>𝑚</m:t>
                              </m:r>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𝛼</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1</m:t>
                              </m:r>
                            </m:sup>
                          </m:sSup>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𝑓</m:t>
                              </m:r>
                            </m:e>
                            <m: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𝑚</m:t>
                                  </m:r>
                                </m:e>
                              </m:d>
                            </m:sup>
                          </m:s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𝜂</m:t>
                              </m:r>
                            </m:e>
                          </m:d>
                          <m:r>
                            <a:rPr lang="en-US" sz="2000" b="0" i="1" smtClean="0">
                              <a:latin typeface="Cambria Math" panose="02040503050406030204" pitchFamily="18" charset="0"/>
                              <a:ea typeface="Cambria Math" panose="02040503050406030204" pitchFamily="18" charset="0"/>
                            </a:rPr>
                            <m:t>𝑑</m:t>
                          </m:r>
                          <m:r>
                            <a:rPr lang="en-US" sz="2000" b="0" i="1" smtClean="0">
                              <a:latin typeface="Cambria Math" panose="02040503050406030204" pitchFamily="18" charset="0"/>
                              <a:ea typeface="Cambria Math" panose="02040503050406030204" pitchFamily="18" charset="0"/>
                            </a:rPr>
                            <m:t>𝜂</m:t>
                          </m:r>
                          <m:r>
                            <a:rPr lang="en-US" sz="2000" b="0" i="1" smtClean="0">
                              <a:latin typeface="Cambria Math" panose="02040503050406030204" pitchFamily="18" charset="0"/>
                              <a:ea typeface="Cambria Math" panose="02040503050406030204" pitchFamily="18" charset="0"/>
                            </a:rPr>
                            <m:t>             </m:t>
                          </m:r>
                        </m:e>
                      </m:nary>
                    </m:oMath>
                  </m:oMathPara>
                </a14:m>
                <a:endParaRPr lang="en-US" sz="2000" dirty="0" smtClean="0"/>
              </a:p>
              <a:p>
                <a:r>
                  <a:rPr lang="en-US" sz="1600" dirty="0" smtClean="0"/>
                  <a:t>                                  </a:t>
                </a:r>
              </a:p>
            </p:txBody>
          </p:sp>
        </mc:Choice>
        <mc:Fallback xmlns="">
          <p:sp>
            <p:nvSpPr>
              <p:cNvPr id="7" name="TextBox 6"/>
              <p:cNvSpPr txBox="1">
                <a:spLocks noRot="1" noChangeAspect="1" noMove="1" noResize="1" noEditPoints="1" noAdjustHandles="1" noChangeArrowheads="1" noChangeShapeType="1" noTextEdit="1"/>
              </p:cNvSpPr>
              <p:nvPr/>
            </p:nvSpPr>
            <p:spPr>
              <a:xfrm>
                <a:off x="1927365" y="2032195"/>
                <a:ext cx="7754495" cy="93455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499583" y="4501722"/>
                <a:ext cx="3640740" cy="666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𝐺</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𝑠</m:t>
                          </m:r>
                        </m:e>
                      </m:d>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ℒ</m:t>
                      </m:r>
                      <m:d>
                        <m:dPr>
                          <m:begChr m:val="["/>
                          <m:endChr m:val="]"/>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𝑔</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𝑡</m:t>
                              </m:r>
                            </m:e>
                          </m:d>
                        </m:e>
                      </m:d>
                      <m:r>
                        <a:rPr lang="en-US" sz="2000" b="0" i="1" smtClean="0">
                          <a:latin typeface="Cambria Math" panose="02040503050406030204" pitchFamily="18" charset="0"/>
                          <a:ea typeface="Cambria Math" panose="02040503050406030204" pitchFamily="18" charset="0"/>
                        </a:rPr>
                        <m:t>=</m:t>
                      </m:r>
                      <m:nary>
                        <m:naryPr>
                          <m:ctrlPr>
                            <a:rPr lang="en-US" sz="2000" b="0" i="1" smtClean="0">
                              <a:latin typeface="Cambria Math" panose="02040503050406030204" pitchFamily="18" charset="0"/>
                              <a:ea typeface="Cambria Math" panose="02040503050406030204" pitchFamily="18" charset="0"/>
                            </a:rPr>
                          </m:ctrlPr>
                        </m:naryPr>
                        <m:sub>
                          <m:r>
                            <m:rPr>
                              <m:brk m:alnAt="23"/>
                            </m:rPr>
                            <a:rPr lang="en-US" sz="2000" b="0" i="1" smtClean="0">
                              <a:latin typeface="Cambria Math" panose="02040503050406030204" pitchFamily="18" charset="0"/>
                              <a:ea typeface="Cambria Math" panose="02040503050406030204" pitchFamily="18" charset="0"/>
                            </a:rPr>
                            <m:t>0</m:t>
                          </m:r>
                        </m:sub>
                        <m:sup>
                          <m:r>
                            <a:rPr lang="en-US" sz="2000" b="0" i="1" smtClean="0">
                              <a:latin typeface="Cambria Math" panose="02040503050406030204" pitchFamily="18" charset="0"/>
                              <a:ea typeface="Cambria Math" panose="02040503050406030204" pitchFamily="18" charset="0"/>
                            </a:rPr>
                            <m:t>∞</m:t>
                          </m:r>
                        </m:sup>
                        <m:e>
                          <m:sSup>
                            <m:sSupPr>
                              <m:ctrlPr>
                                <a:rPr lang="en-US" sz="2000" b="0" i="1" smtClean="0">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𝑒</m:t>
                              </m:r>
                            </m:e>
                            <m:sup>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𝑠𝑡</m:t>
                              </m:r>
                            </m:sup>
                          </m:sSup>
                          <m:r>
                            <a:rPr lang="en-US" sz="2000" b="0" i="1" smtClean="0">
                              <a:latin typeface="Cambria Math" panose="02040503050406030204" pitchFamily="18" charset="0"/>
                              <a:ea typeface="Cambria Math" panose="02040503050406030204" pitchFamily="18" charset="0"/>
                            </a:rPr>
                            <m:t>𝑔</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𝑡</m:t>
                              </m:r>
                            </m:e>
                          </m:d>
                          <m:r>
                            <a:rPr lang="en-US" sz="2000" b="0" i="1" smtClean="0">
                              <a:latin typeface="Cambria Math" panose="02040503050406030204" pitchFamily="18" charset="0"/>
                              <a:ea typeface="Cambria Math" panose="02040503050406030204" pitchFamily="18" charset="0"/>
                            </a:rPr>
                            <m:t>𝑑𝑡</m:t>
                          </m:r>
                        </m:e>
                      </m:nary>
                    </m:oMath>
                  </m:oMathPara>
                </a14:m>
                <a:endParaRPr lang="en-US" sz="2000" dirty="0"/>
              </a:p>
            </p:txBody>
          </p:sp>
        </mc:Choice>
        <mc:Fallback xmlns="">
          <p:sp>
            <p:nvSpPr>
              <p:cNvPr id="20" name="TextBox 19"/>
              <p:cNvSpPr txBox="1">
                <a:spLocks noRot="1" noChangeAspect="1" noMove="1" noResize="1" noEditPoints="1" noAdjustHandles="1" noChangeArrowheads="1" noChangeShapeType="1" noTextEdit="1"/>
              </p:cNvSpPr>
              <p:nvPr/>
            </p:nvSpPr>
            <p:spPr>
              <a:xfrm>
                <a:off x="4499583" y="4501722"/>
                <a:ext cx="3640740" cy="66601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179203" y="809625"/>
                <a:ext cx="8299928" cy="487506"/>
              </a:xfrm>
              <a:prstGeom prst="rect">
                <a:avLst/>
              </a:prstGeom>
            </p:spPr>
            <p:txBody>
              <a:bodyPr wrap="square">
                <a:spAutoFit/>
              </a:bodyPr>
              <a:lstStyle/>
              <a:p>
                <a:pPr algn="just">
                  <a:lnSpc>
                    <a:spcPct val="107000"/>
                  </a:lnSpc>
                </a:pPr>
                <a14:m>
                  <m:oMath xmlns:m="http://schemas.openxmlformats.org/officeDocument/2006/math">
                    <m:r>
                      <a:rPr lang="en-US" sz="2400" b="1" i="1" dirty="0" smtClean="0">
                        <a:solidFill>
                          <a:srgbClr val="1F10E2"/>
                        </a:solidFill>
                        <a:latin typeface="Cambria Math" panose="02040503050406030204" pitchFamily="18" charset="0"/>
                      </a:rPr>
                      <m:t>𝑰</m:t>
                    </m:r>
                  </m:oMath>
                </a14:m>
                <a:r>
                  <a:rPr lang="en-US" sz="2400" b="1" i="1" dirty="0">
                    <a:solidFill>
                      <a:srgbClr val="1F10E2"/>
                    </a:solidFill>
                  </a:rPr>
                  <a:t>.</a:t>
                </a:r>
                <a:r>
                  <a:rPr lang="en-US" dirty="0">
                    <a:solidFill>
                      <a:srgbClr val="1F10E2"/>
                    </a:solidFill>
                  </a:rPr>
                  <a:t>  The Caputo fractional derivative of function </a:t>
                </a:r>
                <a:r>
                  <a:rPr lang="en-US" dirty="0" smtClean="0">
                    <a:solidFill>
                      <a:srgbClr val="1F10E2"/>
                    </a:solidFill>
                  </a:rPr>
                  <a:t>(p, </a:t>
                </a:r>
                <a:r>
                  <a:rPr lang="en-US" dirty="0">
                    <a:solidFill>
                      <a:srgbClr val="1F10E2"/>
                    </a:solidFill>
                  </a:rPr>
                  <a:t>𝑡) is defined as</a:t>
                </a:r>
              </a:p>
            </p:txBody>
          </p:sp>
        </mc:Choice>
        <mc:Fallback xmlns="">
          <p:sp>
            <p:nvSpPr>
              <p:cNvPr id="6" name="Rectangle 5"/>
              <p:cNvSpPr>
                <a:spLocks noRot="1" noChangeAspect="1" noMove="1" noResize="1" noEditPoints="1" noAdjustHandles="1" noChangeArrowheads="1" noChangeShapeType="1" noTextEdit="1"/>
              </p:cNvSpPr>
              <p:nvPr/>
            </p:nvSpPr>
            <p:spPr>
              <a:xfrm>
                <a:off x="1179203" y="809625"/>
                <a:ext cx="8299928" cy="487506"/>
              </a:xfrm>
              <a:prstGeom prst="rect">
                <a:avLst/>
              </a:prstGeom>
              <a:blipFill rotWithShape="0">
                <a:blip r:embed="rId4"/>
                <a:stretch>
                  <a:fillRect l="-147" t="-8750" b="-23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149537" y="3631448"/>
                <a:ext cx="3909083" cy="369332"/>
              </a:xfrm>
              <a:prstGeom prst="rect">
                <a:avLst/>
              </a:prstGeom>
            </p:spPr>
            <p:txBody>
              <a:bodyPr wrap="none">
                <a:spAutoFit/>
              </a:bodyPr>
              <a:lstStyle/>
              <a:p>
                <a:pPr lvl="0" defTabSz="914400" eaLnBrk="0" fontAlgn="base" hangingPunct="0">
                  <a:spcBef>
                    <a:spcPct val="0"/>
                  </a:spcBef>
                  <a:spcAft>
                    <a:spcPct val="0"/>
                  </a:spcAft>
                </a:pPr>
                <a14:m>
                  <m:oMath xmlns:m="http://schemas.openxmlformats.org/officeDocument/2006/math">
                    <m:r>
                      <a:rPr lang="en-US" dirty="0">
                        <a:solidFill>
                          <a:srgbClr val="1F10E2"/>
                        </a:solidFill>
                        <a:latin typeface="Cambria Math" panose="02040503050406030204" pitchFamily="18" charset="0"/>
                      </a:rPr>
                      <m:t>𝑰𝑰</m:t>
                    </m:r>
                  </m:oMath>
                </a14:m>
                <a:r>
                  <a:rPr lang="en-US" dirty="0">
                    <a:solidFill>
                      <a:srgbClr val="1F10E2"/>
                    </a:solidFill>
                  </a:rPr>
                  <a:t>. The Laplace </a:t>
                </a:r>
                <a:r>
                  <a:rPr lang="en-US" dirty="0" smtClean="0">
                    <a:solidFill>
                      <a:srgbClr val="1F10E2"/>
                    </a:solidFill>
                  </a:rPr>
                  <a:t>transform </a:t>
                </a:r>
                <a:r>
                  <a:rPr lang="en-US" dirty="0">
                    <a:solidFill>
                      <a:srgbClr val="1F10E2"/>
                    </a:solidFill>
                  </a:rPr>
                  <a:t>is defined as </a:t>
                </a:r>
              </a:p>
            </p:txBody>
          </p:sp>
        </mc:Choice>
        <mc:Fallback xmlns="">
          <p:sp>
            <p:nvSpPr>
              <p:cNvPr id="10" name="Rectangle 9"/>
              <p:cNvSpPr>
                <a:spLocks noRot="1" noChangeAspect="1" noMove="1" noResize="1" noEditPoints="1" noAdjustHandles="1" noChangeArrowheads="1" noChangeShapeType="1" noTextEdit="1"/>
              </p:cNvSpPr>
              <p:nvPr/>
            </p:nvSpPr>
            <p:spPr>
              <a:xfrm>
                <a:off x="1149537" y="3631448"/>
                <a:ext cx="3909083" cy="369332"/>
              </a:xfrm>
              <a:prstGeom prst="rect">
                <a:avLst/>
              </a:prstGeom>
              <a:blipFill rotWithShape="0">
                <a:blip r:embed="rId5"/>
                <a:stretch>
                  <a:fillRect t="-10000" b="-26667"/>
                </a:stretch>
              </a:blipFill>
            </p:spPr>
            <p:txBody>
              <a:bodyPr/>
              <a:lstStyle/>
              <a:p>
                <a:r>
                  <a:rPr lang="en-US">
                    <a:noFill/>
                  </a:rPr>
                  <a:t> </a:t>
                </a:r>
              </a:p>
            </p:txBody>
          </p:sp>
        </mc:Fallback>
      </mc:AlternateContent>
      <p:sp>
        <p:nvSpPr>
          <p:cNvPr id="3" name="Date Placeholder 2"/>
          <p:cNvSpPr>
            <a:spLocks noGrp="1"/>
          </p:cNvSpPr>
          <p:nvPr>
            <p:ph type="dt" sz="half" idx="10"/>
          </p:nvPr>
        </p:nvSpPr>
        <p:spPr>
          <a:xfrm>
            <a:off x="838200" y="6462730"/>
            <a:ext cx="2743200" cy="365125"/>
          </a:xfrm>
        </p:spPr>
        <p:txBody>
          <a:bodyPr/>
          <a:lstStyle/>
          <a:p>
            <a:r>
              <a:rPr lang="en-US" smtClean="0"/>
              <a:t>25 Juni 2015 </a:t>
            </a:r>
            <a:endParaRPr lang="en-US" dirty="0"/>
          </a:p>
        </p:txBody>
      </p:sp>
      <mc:AlternateContent xmlns:mc="http://schemas.openxmlformats.org/markup-compatibility/2006" xmlns:a14="http://schemas.microsoft.com/office/drawing/2010/main">
        <mc:Choice Requires="a14">
          <p:sp>
            <p:nvSpPr>
              <p:cNvPr id="8" name="TextBox 7"/>
              <p:cNvSpPr txBox="1"/>
              <p:nvPr/>
            </p:nvSpPr>
            <p:spPr>
              <a:xfrm>
                <a:off x="7541020" y="2980542"/>
                <a:ext cx="23793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𝑚</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ea typeface="Cambria Math" panose="02040503050406030204" pitchFamily="18" charset="0"/>
                        </a:rPr>
                        <m:t>&lt;</m:t>
                      </m:r>
                      <m:r>
                        <a:rPr lang="en-US" i="1">
                          <a:latin typeface="Cambria Math" panose="02040503050406030204" pitchFamily="18" charset="0"/>
                          <a:ea typeface="Cambria Math" panose="02040503050406030204" pitchFamily="18" charset="0"/>
                        </a:rPr>
                        <m:t>𝛼</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𝑚</m:t>
                      </m:r>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7541020" y="2980542"/>
                <a:ext cx="2379369" cy="276999"/>
              </a:xfrm>
              <a:prstGeom prst="rect">
                <a:avLst/>
              </a:prstGeom>
              <a:blipFill rotWithShape="0">
                <a:blip r:embed="rId6"/>
                <a:stretch>
                  <a:fillRect l="-1026" b="-11111"/>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3863390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 Juni 2015 </a:t>
            </a:r>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2891651" y="1770932"/>
                <a:ext cx="5256119" cy="543867"/>
              </a:xfrm>
              <a:prstGeom prst="rect">
                <a:avLst/>
              </a:prstGeom>
              <a:noFill/>
            </p:spPr>
            <p:txBody>
              <a:bodyPr wrap="none" lIns="0" tIns="0" rIns="0" bIns="0" rtlCol="0">
                <a:spAutoFit/>
              </a:bodyPr>
              <a:lstStyle/>
              <a:p>
                <a14:m>
                  <m:oMath xmlns:m="http://schemas.openxmlformats.org/officeDocument/2006/math">
                    <m:r>
                      <a:rPr lang="en-US" sz="1900" i="1" smtClean="0">
                        <a:latin typeface="Cambria Math" panose="02040503050406030204" pitchFamily="18" charset="0"/>
                        <a:ea typeface="Cambria Math" panose="02040503050406030204" pitchFamily="18" charset="0"/>
                      </a:rPr>
                      <m:t>ℒ</m:t>
                    </m:r>
                    <m:r>
                      <a:rPr lang="en-US" sz="1900" b="0" i="1" smtClean="0">
                        <a:latin typeface="Cambria Math" panose="02040503050406030204" pitchFamily="18" charset="0"/>
                        <a:ea typeface="Cambria Math" panose="02040503050406030204" pitchFamily="18" charset="0"/>
                      </a:rPr>
                      <m:t>[</m:t>
                    </m:r>
                    <m:sSubSup>
                      <m:sSubSupPr>
                        <m:ctrlPr>
                          <a:rPr lang="en-US" sz="1900" i="1">
                            <a:latin typeface="Cambria Math" panose="02040503050406030204" pitchFamily="18" charset="0"/>
                          </a:rPr>
                        </m:ctrlPr>
                      </m:sSubSupPr>
                      <m:e>
                        <m:r>
                          <a:rPr lang="en-US" sz="1900" i="1">
                            <a:latin typeface="Cambria Math" panose="02040503050406030204" pitchFamily="18" charset="0"/>
                          </a:rPr>
                          <m:t>𝐷</m:t>
                        </m:r>
                      </m:e>
                      <m:sub>
                        <m:r>
                          <a:rPr lang="en-US" sz="1900" i="1">
                            <a:latin typeface="Cambria Math" panose="02040503050406030204" pitchFamily="18" charset="0"/>
                          </a:rPr>
                          <m:t>𝑡</m:t>
                        </m:r>
                      </m:sub>
                      <m:sup>
                        <m:r>
                          <a:rPr lang="en-US" sz="1900" i="1">
                            <a:latin typeface="Cambria Math" panose="02040503050406030204" pitchFamily="18" charset="0"/>
                            <a:ea typeface="Cambria Math" panose="02040503050406030204" pitchFamily="18" charset="0"/>
                          </a:rPr>
                          <m:t>𝛼</m:t>
                        </m:r>
                      </m:sup>
                    </m:sSubSup>
                    <m:r>
                      <a:rPr lang="en-US" sz="1900" i="1">
                        <a:latin typeface="Cambria Math" panose="02040503050406030204" pitchFamily="18" charset="0"/>
                      </a:rPr>
                      <m:t>𝑓</m:t>
                    </m:r>
                  </m:oMath>
                </a14:m>
                <a:r>
                  <a:rPr lang="en-US" sz="1900" dirty="0" smtClean="0"/>
                  <a:t>(</a:t>
                </a:r>
                <a:r>
                  <a:rPr lang="en-US" sz="1900" dirty="0" err="1"/>
                  <a:t>p</a:t>
                </a:r>
                <a:r>
                  <a:rPr lang="en-US" sz="1900" dirty="0" smtClean="0"/>
                  <a:t>,t)]=</a:t>
                </a:r>
                <a14:m>
                  <m:oMath xmlns:m="http://schemas.openxmlformats.org/officeDocument/2006/math">
                    <m:sSup>
                      <m:sSupPr>
                        <m:ctrlPr>
                          <a:rPr lang="en-US" sz="1900" i="1" smtClean="0">
                            <a:latin typeface="Cambria Math" panose="02040503050406030204" pitchFamily="18" charset="0"/>
                          </a:rPr>
                        </m:ctrlPr>
                      </m:sSupPr>
                      <m:e>
                        <m:r>
                          <a:rPr lang="en-US" sz="1900" b="0" i="1" smtClean="0">
                            <a:latin typeface="Cambria Math" panose="02040503050406030204" pitchFamily="18" charset="0"/>
                          </a:rPr>
                          <m:t>𝑥</m:t>
                        </m:r>
                      </m:e>
                      <m:sup>
                        <m:r>
                          <a:rPr lang="en-US" sz="1900" i="1" smtClean="0">
                            <a:latin typeface="Cambria Math" panose="02040503050406030204" pitchFamily="18" charset="0"/>
                            <a:ea typeface="Cambria Math" panose="02040503050406030204" pitchFamily="18" charset="0"/>
                          </a:rPr>
                          <m:t>𝛼</m:t>
                        </m:r>
                      </m:sup>
                    </m:sSup>
                    <m:r>
                      <a:rPr lang="en-US" sz="1900" i="1" smtClean="0">
                        <a:latin typeface="Cambria Math" panose="02040503050406030204" pitchFamily="18" charset="0"/>
                        <a:ea typeface="Cambria Math" panose="02040503050406030204" pitchFamily="18" charset="0"/>
                      </a:rPr>
                      <m:t>ℒ</m:t>
                    </m:r>
                    <m:d>
                      <m:dPr>
                        <m:begChr m:val="["/>
                        <m:endChr m:val="]"/>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𝑓</m:t>
                        </m:r>
                        <m:d>
                          <m:dPr>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𝑝</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𝑡</m:t>
                            </m:r>
                          </m:e>
                        </m:d>
                      </m:e>
                    </m:d>
                    <m:r>
                      <a:rPr lang="en-US" sz="1900" b="0" i="1" smtClean="0">
                        <a:latin typeface="Cambria Math" panose="02040503050406030204" pitchFamily="18" charset="0"/>
                        <a:ea typeface="Cambria Math" panose="02040503050406030204" pitchFamily="18" charset="0"/>
                      </a:rPr>
                      <m:t>−</m:t>
                    </m:r>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                               </m:t>
                        </m:r>
                        <m:r>
                          <a:rPr lang="en-US" sz="1900" b="0" i="1" smtClean="0">
                            <a:latin typeface="Cambria Math" panose="02040503050406030204" pitchFamily="18" charset="0"/>
                            <a:ea typeface="Cambria Math" panose="02040503050406030204" pitchFamily="18" charset="0"/>
                          </a:rPr>
                          <m:t>𝑥</m:t>
                        </m:r>
                      </m:e>
                      <m:sup>
                        <m:r>
                          <a:rPr lang="en-US" sz="1900" b="0" i="1" smtClean="0">
                            <a:latin typeface="Cambria Math" panose="02040503050406030204" pitchFamily="18" charset="0"/>
                            <a:ea typeface="Cambria Math" panose="02040503050406030204" pitchFamily="18" charset="0"/>
                          </a:rPr>
                          <m:t>𝛼</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1</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𝑘</m:t>
                        </m:r>
                      </m:sup>
                    </m:sSup>
                    <m:r>
                      <a:rPr lang="en-US" sz="1900" b="0" i="0" smtClean="0">
                        <a:latin typeface="Cambria Math" panose="02040503050406030204" pitchFamily="18" charset="0"/>
                        <a:ea typeface="Cambria Math" panose="02040503050406030204" pitchFamily="18" charset="0"/>
                      </a:rPr>
                      <m:t> </m:t>
                    </m:r>
                  </m:oMath>
                </a14:m>
                <a:endParaRPr lang="en-US" sz="1900" b="0" dirty="0" smtClean="0">
                  <a:ea typeface="Cambria Math" panose="02040503050406030204" pitchFamily="18" charset="0"/>
                </a:endParaRPr>
              </a:p>
              <a:p>
                <a:endParaRPr lang="en-US" sz="1600" b="0" dirty="0" smtClean="0">
                  <a:ea typeface="Cambria Math" panose="020405030504060302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891651" y="1770932"/>
                <a:ext cx="5256119" cy="543867"/>
              </a:xfrm>
              <a:prstGeom prst="rect">
                <a:avLst/>
              </a:prstGeom>
              <a:blipFill rotWithShape="0">
                <a:blip r:embed="rId2"/>
                <a:stretch>
                  <a:fillRect l="-1622" t="-134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671098" y="1468270"/>
                <a:ext cx="4953344" cy="8217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sz="1900" i="1" smtClean="0">
                              <a:latin typeface="Cambria Math" panose="02040503050406030204" pitchFamily="18" charset="0"/>
                            </a:rPr>
                          </m:ctrlPr>
                        </m:naryPr>
                        <m:sub>
                          <m:r>
                            <m:rPr>
                              <m:brk m:alnAt="23"/>
                            </m:rPr>
                            <a:rPr lang="en-US" sz="1900" i="1">
                              <a:latin typeface="Cambria Math" panose="02040503050406030204" pitchFamily="18" charset="0"/>
                            </a:rPr>
                            <m:t>𝑘</m:t>
                          </m:r>
                          <m:r>
                            <a:rPr lang="en-US" sz="1900" i="1">
                              <a:latin typeface="Cambria Math" panose="02040503050406030204" pitchFamily="18" charset="0"/>
                            </a:rPr>
                            <m:t>=</m:t>
                          </m:r>
                          <m:r>
                            <m:rPr>
                              <m:brk m:alnAt="23"/>
                            </m:rPr>
                            <a:rPr lang="en-US" sz="1900" i="1">
                              <a:latin typeface="Cambria Math" panose="02040503050406030204" pitchFamily="18" charset="0"/>
                            </a:rPr>
                            <m:t>0</m:t>
                          </m:r>
                        </m:sub>
                        <m:sup>
                          <m:r>
                            <a:rPr lang="en-US" sz="1900" i="1">
                              <a:latin typeface="Cambria Math" panose="02040503050406030204" pitchFamily="18" charset="0"/>
                            </a:rPr>
                            <m:t>𝑚</m:t>
                          </m:r>
                          <m:r>
                            <a:rPr lang="en-US" sz="1900" i="1">
                              <a:latin typeface="Cambria Math" panose="02040503050406030204" pitchFamily="18" charset="0"/>
                            </a:rPr>
                            <m:t>−</m:t>
                          </m:r>
                          <m:r>
                            <a:rPr lang="en-US" sz="1900" i="1">
                              <a:latin typeface="Cambria Math" panose="02040503050406030204" pitchFamily="18" charset="0"/>
                            </a:rPr>
                            <m:t>1</m:t>
                          </m:r>
                        </m:sup>
                        <m:e>
                          <m:sSup>
                            <m:sSupPr>
                              <m:ctrlPr>
                                <a:rPr lang="en-US" sz="1900" i="1">
                                  <a:latin typeface="Cambria Math" panose="02040503050406030204" pitchFamily="18" charset="0"/>
                                </a:rPr>
                              </m:ctrlPr>
                            </m:sSupPr>
                            <m:e>
                              <m:r>
                                <a:rPr lang="en-US" sz="1900" i="1">
                                  <a:latin typeface="Cambria Math" panose="02040503050406030204" pitchFamily="18" charset="0"/>
                                </a:rPr>
                                <m:t>𝑓</m:t>
                              </m:r>
                            </m:e>
                            <m:sup>
                              <m:d>
                                <m:dPr>
                                  <m:ctrlPr>
                                    <a:rPr lang="en-US" sz="1900" i="1">
                                      <a:latin typeface="Cambria Math" panose="02040503050406030204" pitchFamily="18" charset="0"/>
                                    </a:rPr>
                                  </m:ctrlPr>
                                </m:dPr>
                                <m:e>
                                  <m:r>
                                    <a:rPr lang="en-US" sz="1900" i="1">
                                      <a:latin typeface="Cambria Math" panose="02040503050406030204" pitchFamily="18" charset="0"/>
                                    </a:rPr>
                                    <m:t>𝑘</m:t>
                                  </m:r>
                                </m:e>
                              </m:d>
                            </m:sup>
                          </m:sSup>
                          <m:d>
                            <m:dPr>
                              <m:ctrlPr>
                                <a:rPr lang="en-US" sz="1900" b="0" i="1" smtClean="0">
                                  <a:latin typeface="Cambria Math" panose="02040503050406030204" pitchFamily="18" charset="0"/>
                                </a:rPr>
                              </m:ctrlPr>
                            </m:dPr>
                            <m:e>
                              <m:r>
                                <a:rPr lang="en-US" sz="1900" b="0" i="1" smtClean="0">
                                  <a:latin typeface="Cambria Math" panose="02040503050406030204" pitchFamily="18" charset="0"/>
                                </a:rPr>
                                <m:t>𝑝</m:t>
                              </m:r>
                              <m:r>
                                <a:rPr lang="en-US" sz="1900" b="0" i="1" smtClean="0">
                                  <a:latin typeface="Cambria Math" panose="02040503050406030204" pitchFamily="18" charset="0"/>
                                </a:rPr>
                                <m:t>,</m:t>
                              </m:r>
                              <m:r>
                                <a:rPr lang="en-US" sz="1900" b="0" i="1" smtClean="0">
                                  <a:latin typeface="Cambria Math" panose="02040503050406030204" pitchFamily="18" charset="0"/>
                                </a:rPr>
                                <m:t>0</m:t>
                              </m:r>
                            </m:e>
                          </m:d>
                          <m:r>
                            <a:rPr lang="en-US" sz="1900" b="0" i="1" smtClean="0">
                              <a:latin typeface="Cambria Math" panose="02040503050406030204" pitchFamily="18" charset="0"/>
                            </a:rPr>
                            <m:t>                                 </m:t>
                          </m:r>
                        </m:e>
                      </m:nary>
                      <m:r>
                        <a:rPr lang="en-US" sz="1900" b="0" i="1" smtClean="0">
                          <a:latin typeface="Cambria Math" panose="02040503050406030204" pitchFamily="18" charset="0"/>
                        </a:rPr>
                        <m:t> </m:t>
                      </m:r>
                      <m:r>
                        <a:rPr lang="en-US" sz="1900" b="0" i="1" smtClean="0">
                          <a:latin typeface="Cambria Math" panose="02040503050406030204" pitchFamily="18" charset="0"/>
                        </a:rPr>
                        <m:t>𝑚</m:t>
                      </m:r>
                      <m:r>
                        <a:rPr lang="en-US" sz="1900" b="0" i="1" smtClean="0">
                          <a:latin typeface="Cambria Math" panose="02040503050406030204" pitchFamily="18" charset="0"/>
                        </a:rPr>
                        <m:t>−</m:t>
                      </m:r>
                      <m:r>
                        <a:rPr lang="en-US" sz="1900" b="0" i="1" smtClean="0">
                          <a:latin typeface="Cambria Math" panose="02040503050406030204" pitchFamily="18" charset="0"/>
                        </a:rPr>
                        <m:t>1</m:t>
                      </m:r>
                      <m:r>
                        <a:rPr lang="en-US" sz="1900" b="0" i="1" smtClean="0">
                          <a:latin typeface="Cambria Math" panose="02040503050406030204" pitchFamily="18" charset="0"/>
                          <a:ea typeface="Cambria Math" panose="02040503050406030204" pitchFamily="18" charset="0"/>
                        </a:rPr>
                        <m:t>&lt;</m:t>
                      </m:r>
                      <m:r>
                        <a:rPr lang="en-US" sz="1900" b="0" i="1" smtClean="0">
                          <a:latin typeface="Cambria Math" panose="02040503050406030204" pitchFamily="18" charset="0"/>
                          <a:ea typeface="Cambria Math" panose="02040503050406030204" pitchFamily="18" charset="0"/>
                        </a:rPr>
                        <m:t>𝛼</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𝑚</m:t>
                      </m:r>
                    </m:oMath>
                  </m:oMathPara>
                </a14:m>
                <a:endParaRPr lang="en-US" sz="1900" dirty="0"/>
              </a:p>
            </p:txBody>
          </p:sp>
        </mc:Choice>
        <mc:Fallback xmlns="">
          <p:sp>
            <p:nvSpPr>
              <p:cNvPr id="6" name="TextBox 5"/>
              <p:cNvSpPr txBox="1">
                <a:spLocks noRot="1" noChangeAspect="1" noMove="1" noResize="1" noEditPoints="1" noAdjustHandles="1" noChangeArrowheads="1" noChangeShapeType="1" noTextEdit="1"/>
              </p:cNvSpPr>
              <p:nvPr/>
            </p:nvSpPr>
            <p:spPr>
              <a:xfrm>
                <a:off x="5671098" y="1468270"/>
                <a:ext cx="4953344" cy="821763"/>
              </a:xfrm>
              <a:prstGeom prst="rect">
                <a:avLst/>
              </a:prstGeom>
              <a:blipFill rotWithShape="0">
                <a:blip r:embed="rId3"/>
                <a:stretch>
                  <a:fillRect/>
                </a:stretch>
              </a:blipFill>
            </p:spPr>
            <p:txBody>
              <a:bodyPr/>
              <a:lstStyle/>
              <a:p>
                <a:r>
                  <a:rPr lang="en-US">
                    <a:noFill/>
                  </a:rPr>
                  <a:t> </a:t>
                </a:r>
              </a:p>
            </p:txBody>
          </p:sp>
        </mc:Fallback>
      </mc:AlternateContent>
      <p:sp>
        <p:nvSpPr>
          <p:cNvPr id="7" name="Rectangle 6"/>
          <p:cNvSpPr/>
          <p:nvPr/>
        </p:nvSpPr>
        <p:spPr>
          <a:xfrm>
            <a:off x="838200" y="716611"/>
            <a:ext cx="5314340" cy="369332"/>
          </a:xfrm>
          <a:prstGeom prst="rect">
            <a:avLst/>
          </a:prstGeom>
        </p:spPr>
        <p:txBody>
          <a:bodyPr wrap="none">
            <a:spAutoFit/>
          </a:bodyPr>
          <a:lstStyle/>
          <a:p>
            <a:pPr defTabSz="914400" eaLnBrk="0" fontAlgn="base" hangingPunct="0">
              <a:spcBef>
                <a:spcPct val="0"/>
              </a:spcBef>
              <a:spcAft>
                <a:spcPct val="0"/>
              </a:spcAft>
            </a:pPr>
            <a:r>
              <a:rPr lang="en-US" b="1" i="1" dirty="0">
                <a:solidFill>
                  <a:srgbClr val="1F10E2"/>
                </a:solidFill>
                <a:latin typeface="Cambria Math" panose="02040503050406030204" pitchFamily="18" charset="0"/>
                <a:ea typeface="Cambria Math" panose="02040503050406030204" pitchFamily="18" charset="0"/>
              </a:rPr>
              <a:t>III</a:t>
            </a:r>
            <a:r>
              <a:rPr lang="en-US" b="1" i="1" dirty="0">
                <a:solidFill>
                  <a:srgbClr val="1F10E2"/>
                </a:solidFill>
              </a:rPr>
              <a:t>.</a:t>
            </a:r>
            <a:r>
              <a:rPr lang="en-US" dirty="0">
                <a:solidFill>
                  <a:srgbClr val="1F10E2"/>
                </a:solidFill>
              </a:rPr>
              <a:t> Laplace transform </a:t>
            </a:r>
            <a:r>
              <a:rPr lang="en-US" dirty="0" smtClean="0">
                <a:solidFill>
                  <a:srgbClr val="1F10E2"/>
                </a:solidFill>
              </a:rPr>
              <a:t>of </a:t>
            </a:r>
            <a:r>
              <a:rPr lang="en-US" dirty="0">
                <a:solidFill>
                  <a:srgbClr val="1F10E2"/>
                </a:solidFill>
              </a:rPr>
              <a:t>Caputo derivative is given as </a:t>
            </a:r>
          </a:p>
        </p:txBody>
      </p:sp>
      <mc:AlternateContent xmlns:mc="http://schemas.openxmlformats.org/markup-compatibility/2006" xmlns:a14="http://schemas.microsoft.com/office/drawing/2010/main">
        <mc:Choice Requires="a14">
          <p:sp>
            <p:nvSpPr>
              <p:cNvPr id="8" name="TextBox 7"/>
              <p:cNvSpPr txBox="1"/>
              <p:nvPr/>
            </p:nvSpPr>
            <p:spPr>
              <a:xfrm>
                <a:off x="2496616" y="3595312"/>
                <a:ext cx="7696274" cy="10761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b="0" i="1" smtClean="0">
                              <a:latin typeface="Cambria Math" panose="02040503050406030204" pitchFamily="18" charset="0"/>
                            </a:rPr>
                            <m:t>𝐷</m:t>
                          </m:r>
                        </m:e>
                        <m:sub>
                          <m:r>
                            <a:rPr lang="en-US" sz="2000" b="0" i="1" smtClean="0">
                              <a:latin typeface="Cambria Math" panose="02040503050406030204" pitchFamily="18" charset="0"/>
                            </a:rPr>
                            <m:t>𝑡</m:t>
                          </m:r>
                        </m:sub>
                        <m:sup>
                          <m:r>
                            <a:rPr lang="en-US" sz="2000" i="1" smtClean="0">
                              <a:latin typeface="Cambria Math" panose="02040503050406030204" pitchFamily="18" charset="0"/>
                              <a:ea typeface="Cambria Math" panose="02040503050406030204" pitchFamily="18" charset="0"/>
                            </a:rPr>
                            <m:t>𝛼</m:t>
                          </m:r>
                        </m:sup>
                      </m:sSubSup>
                      <m:r>
                        <a:rPr lang="en-US" sz="2000" b="0" i="1" smtClean="0">
                          <a:latin typeface="Cambria Math" panose="02040503050406030204" pitchFamily="18" charset="0"/>
                        </a:rPr>
                        <m:t>𝑓</m:t>
                      </m:r>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𝒜</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𝑓</m:t>
                          </m:r>
                          <m:r>
                            <a:rPr lang="en-US" sz="2000" b="0" i="1" smtClean="0">
                              <a:latin typeface="Cambria Math" panose="02040503050406030204" pitchFamily="18" charset="0"/>
                              <a:ea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𝐷</m:t>
                              </m:r>
                            </m:e>
                            <m:sub>
                              <m:r>
                                <a:rPr lang="en-US" sz="2000" b="0" i="1" smtClean="0">
                                  <a:latin typeface="Cambria Math" panose="02040503050406030204" pitchFamily="18" charset="0"/>
                                </a:rPr>
                                <m:t>𝑝</m:t>
                              </m:r>
                            </m:sub>
                            <m:sup>
                              <m:r>
                                <a:rPr lang="en-US" sz="2000" i="1" smtClean="0">
                                  <a:latin typeface="Cambria Math" panose="02040503050406030204" pitchFamily="18" charset="0"/>
                                  <a:ea typeface="Cambria Math" panose="02040503050406030204" pitchFamily="18" charset="0"/>
                                </a:rPr>
                                <m:t>𝛽</m:t>
                              </m:r>
                            </m:sup>
                          </m:sSubSup>
                          <m:r>
                            <a:rPr lang="en-US" sz="2000" i="1">
                              <a:latin typeface="Cambria Math" panose="02040503050406030204" pitchFamily="18" charset="0"/>
                            </a:rPr>
                            <m:t>𝑓</m:t>
                          </m:r>
                          <m:r>
                            <a:rPr lang="en-US" sz="2000" b="0" i="1" smtClean="0">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𝐷</m:t>
                              </m:r>
                            </m:e>
                            <m:sub>
                              <m:r>
                                <a:rPr lang="en-US" sz="2000" b="0" i="1" smtClean="0">
                                  <a:latin typeface="Cambria Math" panose="02040503050406030204" pitchFamily="18" charset="0"/>
                                </a:rPr>
                                <m:t>𝑝</m:t>
                              </m:r>
                            </m:sub>
                            <m:sup>
                              <m:r>
                                <a:rPr lang="en-US" sz="2000" b="0" i="1" smtClean="0">
                                  <a:latin typeface="Cambria Math" panose="02040503050406030204" pitchFamily="18" charset="0"/>
                                </a:rPr>
                                <m:t>2</m:t>
                              </m:r>
                              <m:r>
                                <a:rPr lang="en-US" sz="2000" i="1">
                                  <a:latin typeface="Cambria Math" panose="02040503050406030204" pitchFamily="18" charset="0"/>
                                  <a:ea typeface="Cambria Math" panose="02040503050406030204" pitchFamily="18" charset="0"/>
                                </a:rPr>
                                <m:t>𝛽</m:t>
                              </m:r>
                            </m:sup>
                          </m:sSubSup>
                          <m:r>
                            <a:rPr lang="en-US" sz="2000" i="1">
                              <a:latin typeface="Cambria Math" panose="02040503050406030204" pitchFamily="18" charset="0"/>
                            </a:rPr>
                            <m:t>𝑓</m:t>
                          </m:r>
                          <m:r>
                            <a:rPr lang="en-US" sz="2000" b="0" i="1" smtClean="0">
                              <a:latin typeface="Cambria Math" panose="02040503050406030204" pitchFamily="18" charset="0"/>
                            </a:rPr>
                            <m:t>,…</m:t>
                          </m:r>
                        </m:e>
                      </m:d>
                      <m:r>
                        <a:rPr lang="en-US" sz="2000" b="0" i="1" smtClean="0">
                          <a:latin typeface="Cambria Math" panose="02040503050406030204" pitchFamily="18" charset="0"/>
                        </a:rPr>
                        <m:t>         </m:t>
                      </m:r>
                      <m:r>
                        <a:rPr lang="en-US" sz="2000" b="0" i="1" smtClean="0">
                          <a:latin typeface="Cambria Math" panose="02040503050406030204" pitchFamily="18" charset="0"/>
                        </a:rPr>
                        <m:t>𝑚</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smtClean="0">
                          <a:latin typeface="Cambria Math" panose="02040503050406030204" pitchFamily="18" charset="0"/>
                          <a:ea typeface="Cambria Math" panose="02040503050406030204" pitchFamily="18" charset="0"/>
                        </a:rPr>
                        <m:t>&lt;∝≤</m:t>
                      </m:r>
                      <m:r>
                        <a:rPr lang="en-US" sz="2000" b="0" i="1" smtClean="0">
                          <a:latin typeface="Cambria Math" panose="02040503050406030204" pitchFamily="18" charset="0"/>
                          <a:ea typeface="Cambria Math" panose="02040503050406030204" pitchFamily="18" charset="0"/>
                        </a:rPr>
                        <m:t>𝑚</m:t>
                      </m:r>
                    </m:oMath>
                  </m:oMathPara>
                </a14:m>
                <a:endParaRPr lang="en-US" sz="2000" b="0" dirty="0" smtClean="0">
                  <a:ea typeface="Cambria Math" panose="02040503050406030204" pitchFamily="18" charset="0"/>
                </a:endParaRPr>
              </a:p>
              <a:p>
                <a:r>
                  <a:rPr lang="en-US" sz="2000" dirty="0" smtClean="0"/>
                  <a:t>                                                </a:t>
                </a:r>
                <a14:m>
                  <m:oMath xmlns:m="http://schemas.openxmlformats.org/officeDocument/2006/math">
                    <m:r>
                      <a:rPr lang="en-US" sz="2000" b="0" i="0" smtClean="0">
                        <a:latin typeface="Cambria Math" panose="02040503050406030204" pitchFamily="18" charset="0"/>
                      </a:rPr>
                      <m:t>                                      </m:t>
                    </m:r>
                    <m:r>
                      <a:rPr lang="en-US" sz="2000" b="0" i="1" smtClean="0">
                        <a:latin typeface="Cambria Math" panose="02040503050406030204" pitchFamily="18" charset="0"/>
                      </a:rPr>
                      <m:t>𝑛</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smtClean="0">
                        <a:latin typeface="Cambria Math" panose="02040503050406030204" pitchFamily="18" charset="0"/>
                        <a:ea typeface="Cambria Math" panose="02040503050406030204" pitchFamily="18" charset="0"/>
                      </a:rPr>
                      <m:t>&lt;</m:t>
                    </m:r>
                    <m:r>
                      <a:rPr lang="en-US" sz="2000" b="0" i="1" smtClean="0">
                        <a:latin typeface="Cambria Math" panose="02040503050406030204" pitchFamily="18" charset="0"/>
                        <a:ea typeface="Cambria Math" panose="02040503050406030204" pitchFamily="18" charset="0"/>
                      </a:rPr>
                      <m:t>𝛽</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𝑛</m:t>
                    </m:r>
                    <m:r>
                      <a:rPr lang="en-US" sz="2000" b="0" i="1" smtClean="0">
                        <a:latin typeface="Cambria Math" panose="02040503050406030204" pitchFamily="18" charset="0"/>
                        <a:ea typeface="Cambria Math" panose="02040503050406030204" pitchFamily="18" charset="0"/>
                      </a:rPr>
                      <m:t>,              (</m:t>
                    </m:r>
                    <m:r>
                      <a:rPr lang="en-US" sz="2000" i="1">
                        <a:latin typeface="Cambria Math" panose="02040503050406030204" pitchFamily="18" charset="0"/>
                        <a:ea typeface="Cambria Math" panose="02040503050406030204" pitchFamily="18" charset="0"/>
                      </a:rPr>
                      <m:t>1</m:t>
                    </m:r>
                    <m:r>
                      <a:rPr lang="en-US" sz="2000" i="1">
                        <a:latin typeface="Cambria Math" panose="02040503050406030204" pitchFamily="18" charset="0"/>
                        <a:ea typeface="Cambria Math" panose="02040503050406030204" pitchFamily="18" charset="0"/>
                      </a:rPr>
                      <m:t>)</m:t>
                    </m:r>
                  </m:oMath>
                </a14:m>
                <a:endParaRPr lang="en-US" sz="2000" b="0" i="1" dirty="0" smtClean="0">
                  <a:latin typeface="Cambria Math" panose="02040503050406030204" pitchFamily="18" charset="0"/>
                  <a:ea typeface="Cambria Math" panose="02040503050406030204" pitchFamily="18" charset="0"/>
                </a:endParaRPr>
              </a:p>
              <a:p>
                <a:r>
                  <a:rPr lang="en-US" sz="2000" b="0" dirty="0" smtClean="0">
                    <a:ea typeface="Cambria Math" panose="02040503050406030204" pitchFamily="18" charset="0"/>
                  </a:rPr>
                  <a:t>                                                                              </a:t>
                </a:r>
                <a14:m>
                  <m:oMath xmlns:m="http://schemas.openxmlformats.org/officeDocument/2006/math">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𝑛</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𝑁</m:t>
                    </m:r>
                  </m:oMath>
                </a14:m>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2496616" y="3595312"/>
                <a:ext cx="7696274" cy="1076192"/>
              </a:xfrm>
              <a:prstGeom prst="rect">
                <a:avLst/>
              </a:prstGeom>
              <a:blipFill rotWithShape="0">
                <a:blip r:embed="rId4"/>
                <a:stretch>
                  <a:fillRect r="-713" b="-1136"/>
                </a:stretch>
              </a:blipFill>
            </p:spPr>
            <p:txBody>
              <a:bodyPr/>
              <a:lstStyle/>
              <a:p>
                <a:r>
                  <a:rPr lang="en-US">
                    <a:noFill/>
                  </a:rPr>
                  <a:t> </a:t>
                </a:r>
              </a:p>
            </p:txBody>
          </p:sp>
        </mc:Fallback>
      </mc:AlternateContent>
      <p:sp>
        <p:nvSpPr>
          <p:cNvPr id="9" name="Rectangle 8"/>
          <p:cNvSpPr/>
          <p:nvPr/>
        </p:nvSpPr>
        <p:spPr>
          <a:xfrm>
            <a:off x="963433" y="5310521"/>
            <a:ext cx="2375458" cy="407035"/>
          </a:xfrm>
          <a:prstGeom prst="rect">
            <a:avLst/>
          </a:prstGeom>
        </p:spPr>
        <p:txBody>
          <a:bodyPr wrap="none">
            <a:spAutoFit/>
          </a:bodyPr>
          <a:lstStyle/>
          <a:p>
            <a:pPr algn="just">
              <a:lnSpc>
                <a:spcPct val="107000"/>
              </a:lnSpc>
            </a:pPr>
            <a:r>
              <a:rPr lang="en-US" sz="2000" dirty="0"/>
              <a:t>With initial condition</a:t>
            </a:r>
          </a:p>
        </p:txBody>
      </p:sp>
      <mc:AlternateContent xmlns:mc="http://schemas.openxmlformats.org/markup-compatibility/2006" xmlns:a14="http://schemas.microsoft.com/office/drawing/2010/main">
        <mc:Choice Requires="a14">
          <p:sp>
            <p:nvSpPr>
              <p:cNvPr id="10" name="TextBox 9"/>
              <p:cNvSpPr txBox="1"/>
              <p:nvPr/>
            </p:nvSpPr>
            <p:spPr>
              <a:xfrm>
                <a:off x="3937000" y="5544742"/>
                <a:ext cx="6311600" cy="2955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𝑓</m:t>
                          </m:r>
                        </m:e>
                        <m:sup>
                          <m:d>
                            <m:dPr>
                              <m:ctrlPr>
                                <a:rPr lang="en-US" b="0" i="1" smtClean="0">
                                  <a:latin typeface="Cambria Math" panose="02040503050406030204" pitchFamily="18" charset="0"/>
                                </a:rPr>
                              </m:ctrlPr>
                            </m:dPr>
                            <m:e>
                              <m:r>
                                <a:rPr lang="en-US" b="0" i="1" smtClean="0">
                                  <a:latin typeface="Cambria Math" panose="02040503050406030204" pitchFamily="18" charset="0"/>
                                </a:rPr>
                                <m:t>𝑘</m:t>
                              </m:r>
                            </m:e>
                          </m:d>
                        </m:sup>
                      </m:sSup>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0</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𝑘</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𝑝</m:t>
                          </m:r>
                        </m:e>
                      </m:d>
                      <m:r>
                        <a:rPr lang="en-US" b="0" i="1" smtClean="0">
                          <a:latin typeface="Cambria Math" panose="02040503050406030204" pitchFamily="18" charset="0"/>
                        </a:rPr>
                        <m:t>,                     </m:t>
                      </m:r>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0</m:t>
                      </m:r>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               (</m:t>
                      </m:r>
                      <m:r>
                        <a:rPr lang="en-US" b="0" i="1" smtClean="0">
                          <a:latin typeface="Cambria Math" panose="02040503050406030204" pitchFamily="18" charset="0"/>
                        </a:rPr>
                        <m:t>2</m:t>
                      </m:r>
                      <m:r>
                        <a:rPr lang="en-US" b="0" i="1" smtClean="0">
                          <a:latin typeface="Cambria Math" panose="02040503050406030204" pitchFamily="18" charset="0"/>
                        </a:rPr>
                        <m:t>)</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3937000" y="5544742"/>
                <a:ext cx="6311600" cy="295594"/>
              </a:xfrm>
              <a:prstGeom prst="rect">
                <a:avLst/>
              </a:prstGeom>
              <a:blipFill rotWithShape="0">
                <a:blip r:embed="rId5"/>
                <a:stretch>
                  <a:fillRect t="-2083" b="-33333"/>
                </a:stretch>
              </a:blipFill>
            </p:spPr>
            <p:txBody>
              <a:bodyPr/>
              <a:lstStyle/>
              <a:p>
                <a:r>
                  <a:rPr lang="en-US">
                    <a:noFill/>
                  </a:rPr>
                  <a:t> </a:t>
                </a:r>
              </a:p>
            </p:txBody>
          </p:sp>
        </mc:Fallback>
      </mc:AlternateContent>
      <p:sp>
        <p:nvSpPr>
          <p:cNvPr id="11" name="TextBox 10"/>
          <p:cNvSpPr txBox="1"/>
          <p:nvPr/>
        </p:nvSpPr>
        <p:spPr>
          <a:xfrm>
            <a:off x="963433" y="4583022"/>
            <a:ext cx="3121607" cy="307777"/>
          </a:xfrm>
          <a:prstGeom prst="rect">
            <a:avLst/>
          </a:prstGeom>
          <a:noFill/>
        </p:spPr>
        <p:txBody>
          <a:bodyPr wrap="square" rtlCol="0">
            <a:spAutoFit/>
          </a:bodyPr>
          <a:lstStyle/>
          <a:p>
            <a:r>
              <a:rPr lang="en-US" sz="1400" i="1" dirty="0" smtClean="0">
                <a:solidFill>
                  <a:schemeClr val="bg1">
                    <a:lumMod val="65000"/>
                  </a:schemeClr>
                </a:solidFill>
              </a:rPr>
              <a:t>A is Linear </a:t>
            </a:r>
            <a:r>
              <a:rPr lang="en-US" sz="1400" i="1" dirty="0">
                <a:solidFill>
                  <a:schemeClr val="bg1">
                    <a:lumMod val="65000"/>
                  </a:schemeClr>
                </a:solidFill>
              </a:rPr>
              <a:t>or non linear operators of</a:t>
            </a:r>
          </a:p>
        </p:txBody>
      </p:sp>
      <mc:AlternateContent xmlns:mc="http://schemas.openxmlformats.org/markup-compatibility/2006" xmlns:a14="http://schemas.microsoft.com/office/drawing/2010/main">
        <mc:Choice Requires="a14">
          <p:sp>
            <p:nvSpPr>
              <p:cNvPr id="12" name="Rectangle 11"/>
              <p:cNvSpPr/>
              <p:nvPr/>
            </p:nvSpPr>
            <p:spPr>
              <a:xfrm>
                <a:off x="3797300" y="4514349"/>
                <a:ext cx="1412053" cy="37645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smtClean="0">
                          <a:solidFill>
                            <a:schemeClr val="bg1">
                              <a:lumMod val="50000"/>
                            </a:schemeClr>
                          </a:solidFill>
                          <a:latin typeface="Cambria Math" panose="02040503050406030204" pitchFamily="18" charset="0"/>
                          <a:ea typeface="Cambria Math" panose="02040503050406030204" pitchFamily="18" charset="0"/>
                        </a:rPr>
                        <m:t>𝑓</m:t>
                      </m:r>
                      <m:r>
                        <a:rPr lang="en-US" sz="1400" i="1" smtClean="0">
                          <a:solidFill>
                            <a:schemeClr val="bg1">
                              <a:lumMod val="50000"/>
                            </a:schemeClr>
                          </a:solidFill>
                          <a:latin typeface="Cambria Math" panose="02040503050406030204" pitchFamily="18" charset="0"/>
                          <a:ea typeface="Cambria Math" panose="02040503050406030204" pitchFamily="18" charset="0"/>
                        </a:rPr>
                        <m:t>,</m:t>
                      </m:r>
                      <m:sSubSup>
                        <m:sSubSupPr>
                          <m:ctrlPr>
                            <a:rPr lang="en-US" sz="1400" i="1">
                              <a:solidFill>
                                <a:schemeClr val="bg1">
                                  <a:lumMod val="50000"/>
                                </a:schemeClr>
                              </a:solidFill>
                              <a:latin typeface="Cambria Math" panose="02040503050406030204" pitchFamily="18" charset="0"/>
                            </a:rPr>
                          </m:ctrlPr>
                        </m:sSubSupPr>
                        <m:e>
                          <m:r>
                            <a:rPr lang="en-US" sz="1400" i="1">
                              <a:solidFill>
                                <a:schemeClr val="bg1">
                                  <a:lumMod val="50000"/>
                                </a:schemeClr>
                              </a:solidFill>
                              <a:latin typeface="Cambria Math" panose="02040503050406030204" pitchFamily="18" charset="0"/>
                            </a:rPr>
                            <m:t>𝐷</m:t>
                          </m:r>
                        </m:e>
                        <m:sub>
                          <m:r>
                            <a:rPr lang="en-US" sz="1400" i="1">
                              <a:solidFill>
                                <a:schemeClr val="bg1">
                                  <a:lumMod val="50000"/>
                                </a:schemeClr>
                              </a:solidFill>
                              <a:latin typeface="Cambria Math" panose="02040503050406030204" pitchFamily="18" charset="0"/>
                            </a:rPr>
                            <m:t>𝑝</m:t>
                          </m:r>
                        </m:sub>
                        <m:sup>
                          <m:r>
                            <a:rPr lang="en-US" sz="1400" i="1">
                              <a:solidFill>
                                <a:schemeClr val="bg1">
                                  <a:lumMod val="50000"/>
                                </a:schemeClr>
                              </a:solidFill>
                              <a:latin typeface="Cambria Math" panose="02040503050406030204" pitchFamily="18" charset="0"/>
                              <a:ea typeface="Cambria Math" panose="02040503050406030204" pitchFamily="18" charset="0"/>
                            </a:rPr>
                            <m:t>𝛽</m:t>
                          </m:r>
                        </m:sup>
                      </m:sSubSup>
                      <m:r>
                        <a:rPr lang="en-US" sz="1400" i="1">
                          <a:solidFill>
                            <a:schemeClr val="bg1">
                              <a:lumMod val="50000"/>
                            </a:schemeClr>
                          </a:solidFill>
                          <a:latin typeface="Cambria Math" panose="02040503050406030204" pitchFamily="18" charset="0"/>
                        </a:rPr>
                        <m:t>𝑓</m:t>
                      </m:r>
                      <m:r>
                        <a:rPr lang="en-US" sz="1400" i="1">
                          <a:solidFill>
                            <a:schemeClr val="bg1">
                              <a:lumMod val="50000"/>
                            </a:schemeClr>
                          </a:solidFill>
                          <a:latin typeface="Cambria Math" panose="02040503050406030204" pitchFamily="18" charset="0"/>
                        </a:rPr>
                        <m:t>,</m:t>
                      </m:r>
                      <m:sSubSup>
                        <m:sSubSupPr>
                          <m:ctrlPr>
                            <a:rPr lang="en-US" sz="1400" i="1">
                              <a:solidFill>
                                <a:schemeClr val="bg1">
                                  <a:lumMod val="50000"/>
                                </a:schemeClr>
                              </a:solidFill>
                              <a:latin typeface="Cambria Math" panose="02040503050406030204" pitchFamily="18" charset="0"/>
                            </a:rPr>
                          </m:ctrlPr>
                        </m:sSubSupPr>
                        <m:e>
                          <m:r>
                            <a:rPr lang="en-US" sz="1400" i="1">
                              <a:solidFill>
                                <a:schemeClr val="bg1">
                                  <a:lumMod val="50000"/>
                                </a:schemeClr>
                              </a:solidFill>
                              <a:latin typeface="Cambria Math" panose="02040503050406030204" pitchFamily="18" charset="0"/>
                            </a:rPr>
                            <m:t>𝐷</m:t>
                          </m:r>
                        </m:e>
                        <m:sub>
                          <m:r>
                            <a:rPr lang="en-US" sz="1400" i="1">
                              <a:solidFill>
                                <a:schemeClr val="bg1">
                                  <a:lumMod val="50000"/>
                                </a:schemeClr>
                              </a:solidFill>
                              <a:latin typeface="Cambria Math" panose="02040503050406030204" pitchFamily="18" charset="0"/>
                            </a:rPr>
                            <m:t>𝑝</m:t>
                          </m:r>
                        </m:sub>
                        <m:sup>
                          <m:r>
                            <a:rPr lang="en-US" sz="1400" i="1">
                              <a:solidFill>
                                <a:schemeClr val="bg1">
                                  <a:lumMod val="50000"/>
                                </a:schemeClr>
                              </a:solidFill>
                              <a:latin typeface="Cambria Math" panose="02040503050406030204" pitchFamily="18" charset="0"/>
                            </a:rPr>
                            <m:t>2</m:t>
                          </m:r>
                          <m:r>
                            <a:rPr lang="en-US" sz="1400" i="1">
                              <a:solidFill>
                                <a:schemeClr val="bg1">
                                  <a:lumMod val="50000"/>
                                </a:schemeClr>
                              </a:solidFill>
                              <a:latin typeface="Cambria Math" panose="02040503050406030204" pitchFamily="18" charset="0"/>
                              <a:ea typeface="Cambria Math" panose="02040503050406030204" pitchFamily="18" charset="0"/>
                            </a:rPr>
                            <m:t>𝛽</m:t>
                          </m:r>
                        </m:sup>
                      </m:sSubSup>
                      <m:r>
                        <a:rPr lang="en-US" sz="1400" i="1">
                          <a:solidFill>
                            <a:schemeClr val="bg1">
                              <a:lumMod val="50000"/>
                            </a:schemeClr>
                          </a:solidFill>
                          <a:latin typeface="Cambria Math" panose="02040503050406030204" pitchFamily="18" charset="0"/>
                        </a:rPr>
                        <m:t>𝑓</m:t>
                      </m:r>
                      <m:r>
                        <a:rPr lang="en-US" sz="1400" i="1">
                          <a:solidFill>
                            <a:schemeClr val="bg1">
                              <a:lumMod val="50000"/>
                            </a:schemeClr>
                          </a:solidFill>
                          <a:latin typeface="Cambria Math" panose="02040503050406030204" pitchFamily="18" charset="0"/>
                        </a:rPr>
                        <m:t>,…</m:t>
                      </m:r>
                    </m:oMath>
                  </m:oMathPara>
                </a14:m>
                <a:endParaRPr lang="en-US" sz="1400" dirty="0">
                  <a:solidFill>
                    <a:schemeClr val="bg1">
                      <a:lumMod val="50000"/>
                    </a:schemeClr>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3797300" y="4514349"/>
                <a:ext cx="1412053" cy="376450"/>
              </a:xfrm>
              <a:prstGeom prst="rect">
                <a:avLst/>
              </a:prstGeom>
              <a:blipFill rotWithShape="0">
                <a:blip r:embed="rId6"/>
                <a:stretch>
                  <a:fillRect b="-1639"/>
                </a:stretch>
              </a:blipFill>
            </p:spPr>
            <p:txBody>
              <a:bodyPr/>
              <a:lstStyle/>
              <a:p>
                <a:r>
                  <a:rPr lang="en-US">
                    <a:noFill/>
                  </a:rPr>
                  <a:t> </a:t>
                </a:r>
              </a:p>
            </p:txBody>
          </p:sp>
        </mc:Fallback>
      </mc:AlternateContent>
      <p:sp>
        <p:nvSpPr>
          <p:cNvPr id="13" name="Rectangle 12"/>
          <p:cNvSpPr/>
          <p:nvPr/>
        </p:nvSpPr>
        <p:spPr>
          <a:xfrm>
            <a:off x="709303" y="2704753"/>
            <a:ext cx="10121900" cy="421654"/>
          </a:xfrm>
          <a:prstGeom prst="rect">
            <a:avLst/>
          </a:prstGeom>
        </p:spPr>
        <p:txBody>
          <a:bodyPr wrap="square">
            <a:spAutoFit/>
          </a:bodyPr>
          <a:lstStyle/>
          <a:p>
            <a:pPr marL="342900" indent="-342900" algn="just">
              <a:lnSpc>
                <a:spcPct val="107000"/>
              </a:lnSpc>
              <a:buClr>
                <a:srgbClr val="1F10E2"/>
              </a:buClr>
              <a:buFont typeface="Wingdings" panose="05000000000000000000" pitchFamily="2" charset="2"/>
              <a:buChar char="v"/>
            </a:pPr>
            <a:r>
              <a:rPr lang="en-US" sz="2000" dirty="0"/>
              <a:t>T</a:t>
            </a:r>
            <a:r>
              <a:rPr lang="en-US" sz="2000" dirty="0" smtClean="0"/>
              <a:t>he </a:t>
            </a:r>
            <a:r>
              <a:rPr lang="en-US" sz="2000" dirty="0"/>
              <a:t>general space-time </a:t>
            </a:r>
            <a:r>
              <a:rPr lang="en-US" sz="2000" dirty="0" smtClean="0"/>
              <a:t>differential </a:t>
            </a:r>
            <a:r>
              <a:rPr lang="en-US" sz="2000" dirty="0"/>
              <a:t>equation </a:t>
            </a:r>
            <a:r>
              <a:rPr lang="en-US" sz="2000" dirty="0" smtClean="0"/>
              <a:t>is:</a:t>
            </a:r>
            <a:endParaRPr lang="en-US" sz="2000" dirty="0"/>
          </a:p>
        </p:txBody>
      </p:sp>
      <p:cxnSp>
        <p:nvCxnSpPr>
          <p:cNvPr id="14" name="Straight Connector 13"/>
          <p:cNvCxnSpPr/>
          <p:nvPr/>
        </p:nvCxnSpPr>
        <p:spPr>
          <a:xfrm>
            <a:off x="549888" y="290831"/>
            <a:ext cx="11275801"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61669" y="290831"/>
            <a:ext cx="41866" cy="6002052"/>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825689" y="290831"/>
            <a:ext cx="36734" cy="596111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03535" y="6251941"/>
            <a:ext cx="11263322" cy="40942"/>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860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12</a:t>
            </a:fld>
            <a:endParaRPr lang="en-US" dirty="0">
              <a:solidFill>
                <a:schemeClr val="tx1"/>
              </a:solidFill>
            </a:endParaRPr>
          </a:p>
        </p:txBody>
      </p:sp>
      <p:cxnSp>
        <p:nvCxnSpPr>
          <p:cNvPr id="13" name="Straight Connector 12"/>
          <p:cNvCxnSpPr/>
          <p:nvPr/>
        </p:nvCxnSpPr>
        <p:spPr>
          <a:xfrm>
            <a:off x="424655" y="255857"/>
            <a:ext cx="11275801"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5003" y="257577"/>
            <a:ext cx="35152" cy="609565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900858" y="580359"/>
                <a:ext cx="5361083" cy="421654"/>
              </a:xfrm>
              <a:prstGeom prst="rect">
                <a:avLst/>
              </a:prstGeom>
            </p:spPr>
            <p:txBody>
              <a:bodyPr wrap="none">
                <a:spAutoFit/>
              </a:bodyPr>
              <a:lstStyle/>
              <a:p>
                <a:pPr algn="just">
                  <a:lnSpc>
                    <a:spcPct val="107000"/>
                  </a:lnSpc>
                </a:pPr>
                <a:r>
                  <a:rPr lang="en-US" sz="2000" dirty="0" smtClean="0"/>
                  <a:t>First </a:t>
                </a:r>
                <a:r>
                  <a:rPr lang="en-US" sz="2000" dirty="0"/>
                  <a:t>we take Laplace transfer of both sides of </a:t>
                </a:r>
                <a14:m>
                  <m:oMath xmlns:m="http://schemas.openxmlformats.org/officeDocument/2006/math">
                    <m:r>
                      <a:rPr lang="en-US" sz="2000" i="1" dirty="0" smtClean="0">
                        <a:latin typeface="Cambria Math" panose="02040503050406030204" pitchFamily="18" charset="0"/>
                        <a:cs typeface="Times New Roman" panose="02020603050405020304" pitchFamily="18" charset="0"/>
                      </a:rPr>
                      <m:t>(</m:t>
                    </m:r>
                    <m:r>
                      <a:rPr lang="en-US" sz="2000" i="1" dirty="0" smtClean="0">
                        <a:latin typeface="Cambria Math" panose="02040503050406030204" pitchFamily="18" charset="0"/>
                        <a:cs typeface="Times New Roman" panose="02020603050405020304" pitchFamily="18" charset="0"/>
                      </a:rPr>
                      <m:t>1</m:t>
                    </m:r>
                    <m:r>
                      <a:rPr lang="en-US" sz="2000" i="1" dirty="0" smtClean="0">
                        <a:latin typeface="Cambria Math" panose="02040503050406030204" pitchFamily="18" charset="0"/>
                        <a:cs typeface="Times New Roman" panose="02020603050405020304" pitchFamily="18" charset="0"/>
                      </a:rPr>
                      <m:t>)</m:t>
                    </m:r>
                  </m:oMath>
                </a14:m>
                <a:r>
                  <a:rPr lang="en-US" sz="2000" dirty="0" smtClean="0"/>
                  <a:t> </a:t>
                </a:r>
                <a:endParaRPr lang="en-US" sz="2000" dirty="0"/>
              </a:p>
            </p:txBody>
          </p:sp>
        </mc:Choice>
        <mc:Fallback xmlns="">
          <p:sp>
            <p:nvSpPr>
              <p:cNvPr id="19" name="Rectangle 18"/>
              <p:cNvSpPr>
                <a:spLocks noRot="1" noChangeAspect="1" noMove="1" noResize="1" noEditPoints="1" noAdjustHandles="1" noChangeArrowheads="1" noChangeShapeType="1" noTextEdit="1"/>
              </p:cNvSpPr>
              <p:nvPr/>
            </p:nvSpPr>
            <p:spPr>
              <a:xfrm>
                <a:off x="900858" y="580359"/>
                <a:ext cx="5361083" cy="421654"/>
              </a:xfrm>
              <a:prstGeom prst="rect">
                <a:avLst/>
              </a:prstGeom>
              <a:blipFill rotWithShape="0">
                <a:blip r:embed="rId2"/>
                <a:stretch>
                  <a:fillRect l="-1251" t="-5797" b="-217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013840" y="1060253"/>
                <a:ext cx="6511078" cy="17833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900" i="1" smtClean="0">
                              <a:latin typeface="Cambria Math" panose="02040503050406030204" pitchFamily="18" charset="0"/>
                            </a:rPr>
                          </m:ctrlPr>
                        </m:sSupPr>
                        <m:e>
                          <m:r>
                            <a:rPr lang="en-US" sz="1900" b="0" i="1" smtClean="0">
                              <a:latin typeface="Cambria Math" panose="02040503050406030204" pitchFamily="18" charset="0"/>
                            </a:rPr>
                            <m:t>𝑠</m:t>
                          </m:r>
                        </m:e>
                        <m:sup>
                          <m:r>
                            <a:rPr lang="en-US" sz="1900" i="1" smtClean="0">
                              <a:latin typeface="Cambria Math" panose="02040503050406030204" pitchFamily="18" charset="0"/>
                              <a:ea typeface="Cambria Math" panose="02040503050406030204" pitchFamily="18" charset="0"/>
                            </a:rPr>
                            <m:t>𝛼</m:t>
                          </m:r>
                        </m:sup>
                      </m:sSup>
                      <m:r>
                        <a:rPr lang="en-US" sz="1900" i="1" smtClean="0">
                          <a:latin typeface="Cambria Math" panose="02040503050406030204" pitchFamily="18" charset="0"/>
                          <a:ea typeface="Cambria Math" panose="02040503050406030204" pitchFamily="18" charset="0"/>
                        </a:rPr>
                        <m:t>ℒ</m:t>
                      </m:r>
                      <m:d>
                        <m:dPr>
                          <m:begChr m:val="["/>
                          <m:endChr m:val="]"/>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𝑓</m:t>
                          </m:r>
                          <m:d>
                            <m:dPr>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𝑝</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𝑡</m:t>
                              </m:r>
                            </m:e>
                          </m:d>
                        </m:e>
                      </m:d>
                      <m:r>
                        <a:rPr lang="en-US" sz="1900" b="0" i="1" smtClean="0">
                          <a:latin typeface="Cambria Math" panose="02040503050406030204" pitchFamily="18" charset="0"/>
                          <a:ea typeface="Cambria Math" panose="02040503050406030204" pitchFamily="18" charset="0"/>
                        </a:rPr>
                        <m:t>−</m:t>
                      </m:r>
                      <m:nary>
                        <m:naryPr>
                          <m:chr m:val="∑"/>
                          <m:ctrlPr>
                            <a:rPr lang="en-US" sz="1900" b="0" i="1" smtClean="0">
                              <a:latin typeface="Cambria Math" panose="02040503050406030204" pitchFamily="18" charset="0"/>
                              <a:ea typeface="Cambria Math" panose="02040503050406030204" pitchFamily="18" charset="0"/>
                            </a:rPr>
                          </m:ctrlPr>
                        </m:naryPr>
                        <m:sub>
                          <m:r>
                            <m:rPr>
                              <m:brk m:alnAt="23"/>
                            </m:rPr>
                            <a:rPr lang="en-US" sz="1900" b="0" i="1" smtClean="0">
                              <a:latin typeface="Cambria Math" panose="02040503050406030204" pitchFamily="18" charset="0"/>
                              <a:ea typeface="Cambria Math" panose="02040503050406030204" pitchFamily="18" charset="0"/>
                            </a:rPr>
                            <m:t>𝑘</m:t>
                          </m:r>
                          <m:r>
                            <a:rPr lang="en-US" sz="1900" b="0" i="1" smtClean="0">
                              <a:latin typeface="Cambria Math" panose="02040503050406030204" pitchFamily="18" charset="0"/>
                              <a:ea typeface="Cambria Math" panose="02040503050406030204" pitchFamily="18" charset="0"/>
                            </a:rPr>
                            <m:t>=</m:t>
                          </m:r>
                          <m:r>
                            <m:rPr>
                              <m:brk m:alnAt="23"/>
                            </m:rPr>
                            <a:rPr lang="en-US" sz="1900" b="0" i="1" smtClean="0">
                              <a:latin typeface="Cambria Math" panose="02040503050406030204" pitchFamily="18" charset="0"/>
                              <a:ea typeface="Cambria Math" panose="02040503050406030204" pitchFamily="18" charset="0"/>
                            </a:rPr>
                            <m:t>0</m:t>
                          </m:r>
                        </m:sub>
                        <m:sup>
                          <m:r>
                            <a:rPr lang="en-US" sz="1900" b="0" i="1" smtClean="0">
                              <a:latin typeface="Cambria Math" panose="02040503050406030204" pitchFamily="18" charset="0"/>
                              <a:ea typeface="Cambria Math" panose="02040503050406030204" pitchFamily="18" charset="0"/>
                            </a:rPr>
                            <m:t>𝑚</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1</m:t>
                          </m:r>
                        </m:sup>
                        <m:e>
                          <m:sSup>
                            <m:sSupPr>
                              <m:ctrlPr>
                                <a:rPr lang="en-US" sz="1900" i="1">
                                  <a:latin typeface="Cambria Math" panose="02040503050406030204" pitchFamily="18" charset="0"/>
                                  <a:ea typeface="Cambria Math" panose="02040503050406030204" pitchFamily="18" charset="0"/>
                                </a:rPr>
                              </m:ctrlPr>
                            </m:sSupPr>
                            <m:e>
                              <m:r>
                                <a:rPr lang="en-US" sz="1900" i="1">
                                  <a:latin typeface="Cambria Math" panose="02040503050406030204" pitchFamily="18" charset="0"/>
                                  <a:ea typeface="Cambria Math" panose="02040503050406030204" pitchFamily="18" charset="0"/>
                                </a:rPr>
                                <m:t>𝑠</m:t>
                              </m:r>
                            </m:e>
                            <m:sup>
                              <m:r>
                                <a:rPr lang="en-US" sz="1900" i="1">
                                  <a:latin typeface="Cambria Math" panose="02040503050406030204" pitchFamily="18" charset="0"/>
                                  <a:ea typeface="Cambria Math" panose="02040503050406030204" pitchFamily="18" charset="0"/>
                                </a:rPr>
                                <m:t>𝛼</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1</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𝑘</m:t>
                              </m:r>
                            </m:sup>
                          </m:sSup>
                        </m:e>
                      </m:nary>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𝑓</m:t>
                          </m:r>
                        </m:e>
                        <m:sup>
                          <m:d>
                            <m:dPr>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𝑘</m:t>
                              </m:r>
                            </m:e>
                          </m:d>
                        </m:sup>
                      </m:sSup>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𝑝</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0</m:t>
                      </m:r>
                      <m:r>
                        <a:rPr lang="en-US" sz="1900" b="0" i="1" smtClean="0">
                          <a:latin typeface="Cambria Math" panose="02040503050406030204" pitchFamily="18" charset="0"/>
                          <a:ea typeface="Cambria Math" panose="02040503050406030204" pitchFamily="18" charset="0"/>
                        </a:rPr>
                        <m:t>)</m:t>
                      </m:r>
                    </m:oMath>
                  </m:oMathPara>
                </a14:m>
                <a:endParaRPr lang="en-US" sz="1900" dirty="0" smtClean="0"/>
              </a:p>
              <a:p>
                <a:r>
                  <a:rPr lang="en-US" sz="1900" dirty="0"/>
                  <a:t> </a:t>
                </a:r>
                <a14:m>
                  <m:oMath xmlns:m="http://schemas.openxmlformats.org/officeDocument/2006/math">
                    <m:r>
                      <a:rPr lang="en-US" sz="1900" b="0" i="0" smtClean="0">
                        <a:latin typeface="Cambria Math" panose="02040503050406030204" pitchFamily="18" charset="0"/>
                      </a:rPr>
                      <m:t>                                                                        </m:t>
                    </m:r>
                    <m:r>
                      <a:rPr lang="en-US" sz="1900" i="1">
                        <a:latin typeface="Cambria Math" panose="02040503050406030204" pitchFamily="18" charset="0"/>
                      </a:rPr>
                      <m:t>=</m:t>
                    </m:r>
                    <m:r>
                      <a:rPr lang="en-US" sz="1900" i="1">
                        <a:latin typeface="Cambria Math" panose="02040503050406030204" pitchFamily="18" charset="0"/>
                        <a:ea typeface="Cambria Math" panose="02040503050406030204" pitchFamily="18" charset="0"/>
                      </a:rPr>
                      <m:t>ℒ</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𝒜</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𝑓</m:t>
                    </m:r>
                    <m:r>
                      <a:rPr lang="en-US" sz="1900" i="1">
                        <a:latin typeface="Cambria Math" panose="02040503050406030204" pitchFamily="18" charset="0"/>
                        <a:ea typeface="Cambria Math" panose="02040503050406030204" pitchFamily="18" charset="0"/>
                      </a:rPr>
                      <m:t>,</m:t>
                    </m:r>
                    <m:sSubSup>
                      <m:sSubSupPr>
                        <m:ctrlPr>
                          <a:rPr lang="en-US" sz="1900" i="1">
                            <a:latin typeface="Cambria Math" panose="02040503050406030204" pitchFamily="18" charset="0"/>
                          </a:rPr>
                        </m:ctrlPr>
                      </m:sSubSupPr>
                      <m:e>
                        <m:r>
                          <a:rPr lang="en-US" sz="1900" i="1">
                            <a:latin typeface="Cambria Math" panose="02040503050406030204" pitchFamily="18" charset="0"/>
                          </a:rPr>
                          <m:t>𝐷</m:t>
                        </m:r>
                      </m:e>
                      <m:sub>
                        <m:r>
                          <a:rPr lang="en-US" sz="1900" b="0" i="1" smtClean="0">
                            <a:latin typeface="Cambria Math" panose="02040503050406030204" pitchFamily="18" charset="0"/>
                          </a:rPr>
                          <m:t>𝑝</m:t>
                        </m:r>
                      </m:sub>
                      <m:sup>
                        <m:r>
                          <a:rPr lang="en-US" sz="1900" i="1">
                            <a:latin typeface="Cambria Math" panose="02040503050406030204" pitchFamily="18" charset="0"/>
                            <a:ea typeface="Cambria Math" panose="02040503050406030204" pitchFamily="18" charset="0"/>
                          </a:rPr>
                          <m:t>𝛽</m:t>
                        </m:r>
                      </m:sup>
                    </m:sSubSup>
                    <m:r>
                      <a:rPr lang="en-US" sz="1900" i="1">
                        <a:latin typeface="Cambria Math" panose="02040503050406030204" pitchFamily="18" charset="0"/>
                      </a:rPr>
                      <m:t>𝑓</m:t>
                    </m:r>
                    <m:r>
                      <a:rPr lang="en-US" sz="1900" i="1">
                        <a:latin typeface="Cambria Math" panose="02040503050406030204" pitchFamily="18" charset="0"/>
                      </a:rPr>
                      <m:t>,</m:t>
                    </m:r>
                    <m:sSubSup>
                      <m:sSubSupPr>
                        <m:ctrlPr>
                          <a:rPr lang="en-US" sz="1900" i="1">
                            <a:latin typeface="Cambria Math" panose="02040503050406030204" pitchFamily="18" charset="0"/>
                          </a:rPr>
                        </m:ctrlPr>
                      </m:sSubSupPr>
                      <m:e>
                        <m:r>
                          <a:rPr lang="en-US" sz="1900" i="1">
                            <a:latin typeface="Cambria Math" panose="02040503050406030204" pitchFamily="18" charset="0"/>
                          </a:rPr>
                          <m:t>𝐷</m:t>
                        </m:r>
                      </m:e>
                      <m:sub>
                        <m:r>
                          <a:rPr lang="en-US" sz="1900" b="0" i="1" smtClean="0">
                            <a:latin typeface="Cambria Math" panose="02040503050406030204" pitchFamily="18" charset="0"/>
                          </a:rPr>
                          <m:t>𝑝</m:t>
                        </m:r>
                      </m:sub>
                      <m:sup>
                        <m:r>
                          <a:rPr lang="en-US" sz="1900" i="1">
                            <a:latin typeface="Cambria Math" panose="02040503050406030204" pitchFamily="18" charset="0"/>
                          </a:rPr>
                          <m:t>2</m:t>
                        </m:r>
                        <m:r>
                          <a:rPr lang="en-US" sz="1900" i="1">
                            <a:latin typeface="Cambria Math" panose="02040503050406030204" pitchFamily="18" charset="0"/>
                            <a:ea typeface="Cambria Math" panose="02040503050406030204" pitchFamily="18" charset="0"/>
                          </a:rPr>
                          <m:t>𝛽</m:t>
                        </m:r>
                      </m:sup>
                    </m:sSubSup>
                    <m:r>
                      <a:rPr lang="en-US" sz="1900" i="1">
                        <a:latin typeface="Cambria Math" panose="02040503050406030204" pitchFamily="18" charset="0"/>
                      </a:rPr>
                      <m:t>𝑓</m:t>
                    </m:r>
                    <m:r>
                      <a:rPr lang="en-US" sz="1900" i="1">
                        <a:latin typeface="Cambria Math" panose="02040503050406030204" pitchFamily="18" charset="0"/>
                      </a:rPr>
                      <m:t>,…</m:t>
                    </m:r>
                  </m:oMath>
                </a14:m>
                <a:r>
                  <a:rPr lang="en-US" sz="1900" dirty="0"/>
                  <a:t>)].</a:t>
                </a:r>
              </a:p>
              <a:p>
                <a:endParaRPr lang="en-US" sz="1900" dirty="0" smtClean="0"/>
              </a:p>
              <a:p>
                <a:r>
                  <a:rPr lang="en-US" sz="1900" dirty="0" smtClean="0"/>
                  <a:t>                                      </a:t>
                </a:r>
                <a14:m>
                  <m:oMath xmlns:m="http://schemas.openxmlformats.org/officeDocument/2006/math">
                    <m:r>
                      <a:rPr lang="en-US" sz="1900" b="0" i="0" smtClean="0">
                        <a:latin typeface="Cambria Math" panose="02040503050406030204" pitchFamily="18" charset="0"/>
                      </a:rPr>
                      <m:t>                                                            </m:t>
                    </m:r>
                  </m:oMath>
                </a14:m>
                <a:endParaRPr lang="en-US" sz="1900" dirty="0"/>
              </a:p>
            </p:txBody>
          </p:sp>
        </mc:Choice>
        <mc:Fallback xmlns="">
          <p:sp>
            <p:nvSpPr>
              <p:cNvPr id="9" name="TextBox 8"/>
              <p:cNvSpPr txBox="1">
                <a:spLocks noRot="1" noChangeAspect="1" noMove="1" noResize="1" noEditPoints="1" noAdjustHandles="1" noChangeArrowheads="1" noChangeShapeType="1" noTextEdit="1"/>
              </p:cNvSpPr>
              <p:nvPr/>
            </p:nvSpPr>
            <p:spPr>
              <a:xfrm>
                <a:off x="3013840" y="1060253"/>
                <a:ext cx="6511078" cy="1783309"/>
              </a:xfrm>
              <a:prstGeom prst="rect">
                <a:avLst/>
              </a:prstGeom>
              <a:blipFill rotWithShape="0">
                <a:blip r:embed="rId3"/>
                <a:stretch>
                  <a:fillRect r="-1124"/>
                </a:stretch>
              </a:blipFill>
            </p:spPr>
            <p:txBody>
              <a:bodyPr/>
              <a:lstStyle/>
              <a:p>
                <a:r>
                  <a:rPr lang="en-US">
                    <a:noFill/>
                  </a:rPr>
                  <a:t> </a:t>
                </a:r>
              </a:p>
            </p:txBody>
          </p:sp>
        </mc:Fallback>
      </mc:AlternateContent>
      <p:cxnSp>
        <p:nvCxnSpPr>
          <p:cNvPr id="21" name="Straight Connector 20"/>
          <p:cNvCxnSpPr/>
          <p:nvPr/>
        </p:nvCxnSpPr>
        <p:spPr>
          <a:xfrm>
            <a:off x="11694985" y="255857"/>
            <a:ext cx="5469" cy="6119813"/>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0155" y="6353235"/>
            <a:ext cx="11240301" cy="2243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59318" y="2248146"/>
            <a:ext cx="3154838" cy="407035"/>
          </a:xfrm>
          <a:prstGeom prst="rect">
            <a:avLst/>
          </a:prstGeom>
        </p:spPr>
        <p:txBody>
          <a:bodyPr wrap="none">
            <a:spAutoFit/>
          </a:bodyPr>
          <a:lstStyle/>
          <a:p>
            <a:pPr algn="just">
              <a:lnSpc>
                <a:spcPct val="107000"/>
              </a:lnSpc>
            </a:pPr>
            <a:r>
              <a:rPr lang="en-US" sz="2000" dirty="0">
                <a:solidFill>
                  <a:srgbClr val="1F10E2"/>
                </a:solidFill>
              </a:rPr>
              <a:t>After simplification, we have</a:t>
            </a:r>
          </a:p>
        </p:txBody>
      </p:sp>
      <mc:AlternateContent xmlns:mc="http://schemas.openxmlformats.org/markup-compatibility/2006" xmlns:a14="http://schemas.microsoft.com/office/drawing/2010/main">
        <mc:Choice Requires="a14">
          <p:sp>
            <p:nvSpPr>
              <p:cNvPr id="16" name="TextBox 15"/>
              <p:cNvSpPr txBox="1"/>
              <p:nvPr/>
            </p:nvSpPr>
            <p:spPr>
              <a:xfrm>
                <a:off x="2893569" y="2686571"/>
                <a:ext cx="6347250" cy="11354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ℒ</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𝑓</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𝑝</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m:t>
                              </m:r>
                            </m:e>
                          </m:d>
                        </m:e>
                      </m:d>
                      <m:r>
                        <a:rPr lang="en-US" b="0" i="1" smtClean="0">
                          <a:latin typeface="Cambria Math" panose="02040503050406030204" pitchFamily="18" charset="0"/>
                          <a:ea typeface="Cambria Math" panose="02040503050406030204" pitchFamily="18" charset="0"/>
                        </a:rPr>
                        <m:t>=</m:t>
                      </m:r>
                      <m:nary>
                        <m:naryPr>
                          <m:chr m:val="∑"/>
                          <m:ctrlPr>
                            <a:rPr lang="en-US" b="0" i="1" smtClean="0">
                              <a:latin typeface="Cambria Math" panose="02040503050406030204" pitchFamily="18" charset="0"/>
                              <a:ea typeface="Cambria Math" panose="02040503050406030204" pitchFamily="18" charset="0"/>
                            </a:rPr>
                          </m:ctrlPr>
                        </m:naryPr>
                        <m:sub>
                          <m:r>
                            <m:rPr>
                              <m:brk m:alnAt="23"/>
                            </m:rP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m:t>
                          </m:r>
                          <m:r>
                            <m:rPr>
                              <m:brk m:alnAt="23"/>
                            </m:rPr>
                            <a:rPr lang="en-US" b="0" i="1" smtClean="0">
                              <a:latin typeface="Cambria Math" panose="02040503050406030204" pitchFamily="18" charset="0"/>
                              <a:ea typeface="Cambria Math" panose="02040503050406030204" pitchFamily="18" charset="0"/>
                            </a:rPr>
                            <m:t>0</m:t>
                          </m:r>
                        </m:sub>
                        <m: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up>
                        <m:e>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𝑠</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𝑘</m:t>
                              </m:r>
                            </m:sup>
                          </m:sSup>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𝑓</m:t>
                              </m:r>
                            </m:e>
                            <m:sup>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𝑘</m:t>
                                  </m:r>
                                </m:e>
                              </m:d>
                            </m:sup>
                          </m:sSup>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𝑝</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e>
                          </m:d>
                        </m:e>
                      </m:nary>
                    </m:oMath>
                  </m:oMathPara>
                </a14:m>
                <a:endParaRPr lang="en-US" b="0" dirty="0" smtClean="0">
                  <a:ea typeface="Cambria Math" panose="02040503050406030204" pitchFamily="18" charset="0"/>
                </a:endParaRPr>
              </a:p>
              <a:p>
                <a:r>
                  <a:rPr lang="en-US" dirty="0"/>
                  <a:t> </a:t>
                </a:r>
                <a:r>
                  <a:rPr lang="en-US" dirty="0" smtClean="0"/>
                  <a:t>                                </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𝑠</m:t>
                        </m:r>
                      </m:e>
                      <m:sup>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sup>
                    </m:sSup>
                    <m:r>
                      <a:rPr lang="en-US" b="0" i="1" smtClean="0">
                        <a:latin typeface="Cambria Math" panose="02040503050406030204" pitchFamily="18" charset="0"/>
                        <a:ea typeface="Cambria Math" panose="02040503050406030204" pitchFamily="18" charset="0"/>
                      </a:rPr>
                      <m:t>ℒ</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𝒜</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𝑓</m:t>
                    </m:r>
                    <m:r>
                      <a:rPr lang="en-US" i="1">
                        <a:latin typeface="Cambria Math" panose="02040503050406030204" pitchFamily="18" charset="0"/>
                        <a:ea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𝐷</m:t>
                        </m:r>
                      </m:e>
                      <m:sub>
                        <m:r>
                          <a:rPr lang="en-US" b="0" i="1" smtClean="0">
                            <a:latin typeface="Cambria Math" panose="02040503050406030204" pitchFamily="18" charset="0"/>
                          </a:rPr>
                          <m:t>𝑝</m:t>
                        </m:r>
                      </m:sub>
                      <m:sup>
                        <m:r>
                          <a:rPr lang="en-US" i="1">
                            <a:latin typeface="Cambria Math" panose="02040503050406030204" pitchFamily="18" charset="0"/>
                            <a:ea typeface="Cambria Math" panose="02040503050406030204" pitchFamily="18" charset="0"/>
                          </a:rPr>
                          <m:t>𝛽</m:t>
                        </m:r>
                      </m:sup>
                    </m:sSubSup>
                    <m:r>
                      <a:rPr lang="en-US" i="1">
                        <a:latin typeface="Cambria Math" panose="02040503050406030204" pitchFamily="18" charset="0"/>
                      </a:rPr>
                      <m:t>𝑓</m:t>
                    </m:r>
                    <m:r>
                      <a:rPr lang="en-US" i="1">
                        <a:latin typeface="Cambria Math" panose="02040503050406030204" pitchFamily="18" charset="0"/>
                      </a:rPr>
                      <m:t>,</m:t>
                    </m:r>
                    <m:sSubSup>
                      <m:sSubSupPr>
                        <m:ctrlPr>
                          <a:rPr lang="en-US" i="1" smtClean="0">
                            <a:latin typeface="Cambria Math" panose="02040503050406030204" pitchFamily="18" charset="0"/>
                          </a:rPr>
                        </m:ctrlPr>
                      </m:sSubSupPr>
                      <m:e>
                        <m:r>
                          <a:rPr lang="en-US" i="1">
                            <a:latin typeface="Cambria Math" panose="02040503050406030204" pitchFamily="18" charset="0"/>
                          </a:rPr>
                          <m:t>𝐷</m:t>
                        </m:r>
                      </m:e>
                      <m:sub>
                        <m:r>
                          <a:rPr lang="en-US" b="0" i="1" smtClean="0">
                            <a:latin typeface="Cambria Math" panose="02040503050406030204" pitchFamily="18" charset="0"/>
                          </a:rPr>
                          <m:t>𝑝</m:t>
                        </m:r>
                      </m:sub>
                      <m:sup>
                        <m:r>
                          <a:rPr lang="en-US" i="1">
                            <a:latin typeface="Cambria Math" panose="02040503050406030204" pitchFamily="18" charset="0"/>
                          </a:rPr>
                          <m:t>2</m:t>
                        </m:r>
                        <m:r>
                          <a:rPr lang="en-US" i="1">
                            <a:latin typeface="Cambria Math" panose="02040503050406030204" pitchFamily="18" charset="0"/>
                            <a:ea typeface="Cambria Math" panose="02040503050406030204" pitchFamily="18" charset="0"/>
                          </a:rPr>
                          <m:t>𝛽</m:t>
                        </m:r>
                      </m:sup>
                    </m:sSubSup>
                    <m:r>
                      <a:rPr lang="en-US" i="1">
                        <a:latin typeface="Cambria Math" panose="02040503050406030204" pitchFamily="18" charset="0"/>
                      </a:rPr>
                      <m:t>𝑓</m:t>
                    </m:r>
                    <m:r>
                      <a:rPr lang="en-US" i="1">
                        <a:latin typeface="Cambria Math" panose="02040503050406030204" pitchFamily="18" charset="0"/>
                      </a:rPr>
                      <m:t>,…</m:t>
                    </m:r>
                  </m:oMath>
                </a14:m>
                <a:r>
                  <a:rPr lang="en-US" dirty="0"/>
                  <a:t>)].</a:t>
                </a:r>
              </a:p>
            </p:txBody>
          </p:sp>
        </mc:Choice>
        <mc:Fallback xmlns="">
          <p:sp>
            <p:nvSpPr>
              <p:cNvPr id="16" name="TextBox 15"/>
              <p:cNvSpPr txBox="1">
                <a:spLocks noRot="1" noChangeAspect="1" noMove="1" noResize="1" noEditPoints="1" noAdjustHandles="1" noChangeArrowheads="1" noChangeShapeType="1" noTextEdit="1"/>
              </p:cNvSpPr>
              <p:nvPr/>
            </p:nvSpPr>
            <p:spPr>
              <a:xfrm>
                <a:off x="2893569" y="2686571"/>
                <a:ext cx="6347250" cy="1135439"/>
              </a:xfrm>
              <a:prstGeom prst="rect">
                <a:avLst/>
              </a:prstGeom>
              <a:blipFill rotWithShape="0">
                <a:blip r:embed="rId4"/>
                <a:stretch>
                  <a:fillRect r="-1249" b="-9677"/>
                </a:stretch>
              </a:blipFill>
            </p:spPr>
            <p:txBody>
              <a:bodyPr/>
              <a:lstStyle/>
              <a:p>
                <a:r>
                  <a:rPr lang="en-US">
                    <a:noFill/>
                  </a:rPr>
                  <a:t> </a:t>
                </a:r>
              </a:p>
            </p:txBody>
          </p:sp>
        </mc:Fallback>
      </mc:AlternateContent>
      <p:sp>
        <p:nvSpPr>
          <p:cNvPr id="18" name="Rectangle 17"/>
          <p:cNvSpPr/>
          <p:nvPr/>
        </p:nvSpPr>
        <p:spPr>
          <a:xfrm>
            <a:off x="808776" y="3809275"/>
            <a:ext cx="6298263" cy="407035"/>
          </a:xfrm>
          <a:prstGeom prst="rect">
            <a:avLst/>
          </a:prstGeom>
        </p:spPr>
        <p:txBody>
          <a:bodyPr wrap="none">
            <a:spAutoFit/>
          </a:bodyPr>
          <a:lstStyle/>
          <a:p>
            <a:pPr algn="just">
              <a:lnSpc>
                <a:spcPct val="107000"/>
              </a:lnSpc>
            </a:pPr>
            <a:r>
              <a:rPr lang="en-US" sz="2000" dirty="0" smtClean="0"/>
              <a:t> </a:t>
            </a:r>
            <a:r>
              <a:rPr lang="en-US" sz="2000" dirty="0"/>
              <a:t>Operate Laplace inverse on both sides of </a:t>
            </a:r>
            <a:r>
              <a:rPr lang="en-US" sz="2000" dirty="0" smtClean="0"/>
              <a:t>above equation</a:t>
            </a:r>
            <a:endParaRPr lang="en-US" sz="2000" dirty="0"/>
          </a:p>
        </p:txBody>
      </p:sp>
      <mc:AlternateContent xmlns:mc="http://schemas.openxmlformats.org/markup-compatibility/2006">
        <mc:Choice xmlns:a14="http://schemas.microsoft.com/office/drawing/2010/main" Requires="a14">
          <p:sp>
            <p:nvSpPr>
              <p:cNvPr id="20" name="TextBox 19"/>
              <p:cNvSpPr txBox="1"/>
              <p:nvPr/>
            </p:nvSpPr>
            <p:spPr>
              <a:xfrm>
                <a:off x="8857858" y="5457034"/>
                <a:ext cx="1936171" cy="3247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𝐶</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𝑓</m:t>
                      </m:r>
                      <m:r>
                        <a:rPr lang="en-US" sz="1600" i="1">
                          <a:latin typeface="Cambria Math" panose="02040503050406030204" pitchFamily="18" charset="0"/>
                          <a:ea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𝐷</m:t>
                          </m:r>
                        </m:e>
                        <m:sub>
                          <m:r>
                            <a:rPr lang="en-US" sz="1600" b="0" i="1" smtClean="0">
                              <a:latin typeface="Cambria Math" panose="02040503050406030204" pitchFamily="18" charset="0"/>
                            </a:rPr>
                            <m:t>𝑝</m:t>
                          </m:r>
                        </m:sub>
                        <m:sup>
                          <m:r>
                            <a:rPr lang="en-US" sz="1600" i="1">
                              <a:latin typeface="Cambria Math" panose="02040503050406030204" pitchFamily="18" charset="0"/>
                              <a:ea typeface="Cambria Math" panose="02040503050406030204" pitchFamily="18" charset="0"/>
                            </a:rPr>
                            <m:t>𝛽</m:t>
                          </m:r>
                        </m:sup>
                      </m:sSubSup>
                      <m:r>
                        <a:rPr lang="en-US" sz="1600" i="1">
                          <a:latin typeface="Cambria Math" panose="02040503050406030204" pitchFamily="18" charset="0"/>
                        </a:rPr>
                        <m:t>𝑓</m:t>
                      </m:r>
                      <m:r>
                        <a:rPr lang="en-US" sz="1600" i="1">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𝐷</m:t>
                          </m:r>
                        </m:e>
                        <m:sub>
                          <m:r>
                            <a:rPr lang="en-US" sz="1600" b="0" i="1" smtClean="0">
                              <a:latin typeface="Cambria Math" panose="02040503050406030204" pitchFamily="18" charset="0"/>
                            </a:rPr>
                            <m:t>𝑝</m:t>
                          </m:r>
                        </m:sub>
                        <m:sup>
                          <m:r>
                            <a:rPr lang="en-US" sz="1600" i="1">
                              <a:latin typeface="Cambria Math" panose="02040503050406030204" pitchFamily="18" charset="0"/>
                            </a:rPr>
                            <m:t>2</m:t>
                          </m:r>
                          <m:r>
                            <a:rPr lang="en-US" sz="1600" i="1">
                              <a:latin typeface="Cambria Math" panose="02040503050406030204" pitchFamily="18" charset="0"/>
                              <a:ea typeface="Cambria Math" panose="02040503050406030204" pitchFamily="18" charset="0"/>
                            </a:rPr>
                            <m:t>𝛽</m:t>
                          </m:r>
                        </m:sup>
                      </m:sSubSup>
                      <m:r>
                        <a:rPr lang="en-US" sz="1600" i="1">
                          <a:latin typeface="Cambria Math" panose="02040503050406030204" pitchFamily="18" charset="0"/>
                        </a:rPr>
                        <m:t>𝑓</m:t>
                      </m:r>
                      <m:r>
                        <a:rPr lang="en-US" sz="1600" i="1">
                          <a:latin typeface="Cambria Math" panose="02040503050406030204" pitchFamily="18" charset="0"/>
                        </a:rPr>
                        <m:t>,…</m:t>
                      </m:r>
                      <m:r>
                        <m:rPr>
                          <m:nor/>
                        </m:rPr>
                        <a:rPr lang="en-US" sz="1600" dirty="0"/>
                        <m:t>)</m:t>
                      </m:r>
                    </m:oMath>
                  </m:oMathPara>
                </a14:m>
                <a:endParaRPr lang="en-US" sz="1600" dirty="0"/>
              </a:p>
            </p:txBody>
          </p:sp>
        </mc:Choice>
        <mc:Fallback>
          <p:sp>
            <p:nvSpPr>
              <p:cNvPr id="20" name="TextBox 19"/>
              <p:cNvSpPr txBox="1">
                <a:spLocks noRot="1" noChangeAspect="1" noMove="1" noResize="1" noEditPoints="1" noAdjustHandles="1" noChangeArrowheads="1" noChangeShapeType="1" noTextEdit="1"/>
              </p:cNvSpPr>
              <p:nvPr/>
            </p:nvSpPr>
            <p:spPr>
              <a:xfrm>
                <a:off x="8857858" y="5457034"/>
                <a:ext cx="1936171" cy="324769"/>
              </a:xfrm>
              <a:prstGeom prst="rect">
                <a:avLst/>
              </a:prstGeom>
              <a:blipFill rotWithShape="0">
                <a:blip r:embed="rId5"/>
                <a:stretch>
                  <a:fillRect l="-314" r="-2516" b="-18868"/>
                </a:stretch>
              </a:blipFill>
            </p:spPr>
            <p:txBody>
              <a:bodyPr/>
              <a:lstStyle/>
              <a:p>
                <a:r>
                  <a:rPr lang="en-US">
                    <a:noFill/>
                  </a:rPr>
                  <a:t> </a:t>
                </a:r>
              </a:p>
            </p:txBody>
          </p:sp>
        </mc:Fallback>
      </mc:AlternateContent>
      <p:sp>
        <p:nvSpPr>
          <p:cNvPr id="23" name="Oval 22"/>
          <p:cNvSpPr/>
          <p:nvPr/>
        </p:nvSpPr>
        <p:spPr>
          <a:xfrm>
            <a:off x="5443438" y="4966889"/>
            <a:ext cx="3414420" cy="809159"/>
          </a:xfrm>
          <a:prstGeom prst="ellipse">
            <a:avLst/>
          </a:prstGeom>
          <a:noFill/>
          <a:ln>
            <a:solidFill>
              <a:srgbClr val="68F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859318" y="4448337"/>
                <a:ext cx="7981416" cy="14001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500" b="0" i="1" smtClean="0">
                          <a:latin typeface="Cambria Math" panose="02040503050406030204" pitchFamily="18" charset="0"/>
                        </a:rPr>
                        <m:t>𝑓</m:t>
                      </m:r>
                      <m:d>
                        <m:dPr>
                          <m:ctrlPr>
                            <a:rPr lang="en-US" sz="1500" b="0" i="1" smtClean="0">
                              <a:latin typeface="Cambria Math" panose="02040503050406030204" pitchFamily="18" charset="0"/>
                            </a:rPr>
                          </m:ctrlPr>
                        </m:dPr>
                        <m:e>
                          <m:r>
                            <a:rPr lang="en-US" sz="1500" b="0" i="1" smtClean="0">
                              <a:latin typeface="Cambria Math" panose="02040503050406030204" pitchFamily="18" charset="0"/>
                            </a:rPr>
                            <m:t>𝑝</m:t>
                          </m:r>
                          <m:r>
                            <a:rPr lang="en-US" sz="1500" b="0" i="1" smtClean="0">
                              <a:latin typeface="Cambria Math" panose="02040503050406030204" pitchFamily="18" charset="0"/>
                            </a:rPr>
                            <m:t>,</m:t>
                          </m:r>
                          <m:r>
                            <a:rPr lang="en-US" sz="1500" b="0" i="1" smtClean="0">
                              <a:latin typeface="Cambria Math" panose="02040503050406030204" pitchFamily="18" charset="0"/>
                            </a:rPr>
                            <m:t>𝑡</m:t>
                          </m:r>
                        </m:e>
                      </m:d>
                      <m:r>
                        <a:rPr lang="en-US" sz="1500" b="0" i="1" smtClean="0">
                          <a:latin typeface="Cambria Math" panose="02040503050406030204" pitchFamily="18" charset="0"/>
                        </a:rPr>
                        <m:t>=</m:t>
                      </m:r>
                      <m:sSup>
                        <m:sSupPr>
                          <m:ctrlPr>
                            <a:rPr lang="en-US" sz="1500" b="0" i="1" smtClean="0">
                              <a:latin typeface="Cambria Math" panose="02040503050406030204" pitchFamily="18" charset="0"/>
                            </a:rPr>
                          </m:ctrlPr>
                        </m:sSupPr>
                        <m:e>
                          <m:r>
                            <a:rPr lang="en-US" sz="1500" b="0" i="1" smtClean="0">
                              <a:latin typeface="Cambria Math" panose="02040503050406030204" pitchFamily="18" charset="0"/>
                              <a:ea typeface="Cambria Math" panose="02040503050406030204" pitchFamily="18" charset="0"/>
                            </a:rPr>
                            <m:t>ℒ</m:t>
                          </m:r>
                        </m:e>
                        <m:sup>
                          <m:r>
                            <a:rPr lang="en-US" sz="1500" b="0" i="1" smtClean="0">
                              <a:latin typeface="Cambria Math" panose="02040503050406030204" pitchFamily="18" charset="0"/>
                            </a:rPr>
                            <m:t>−</m:t>
                          </m:r>
                          <m:r>
                            <a:rPr lang="en-US" sz="1500" b="0" i="1" smtClean="0">
                              <a:latin typeface="Cambria Math" panose="02040503050406030204" pitchFamily="18" charset="0"/>
                            </a:rPr>
                            <m:t>1</m:t>
                          </m:r>
                        </m:sup>
                      </m:sSup>
                      <m:d>
                        <m:dPr>
                          <m:begChr m:val="["/>
                          <m:endChr m:val="]"/>
                          <m:ctrlPr>
                            <a:rPr lang="en-US" sz="1500" b="0" i="1" smtClean="0">
                              <a:latin typeface="Cambria Math" panose="02040503050406030204" pitchFamily="18" charset="0"/>
                            </a:rPr>
                          </m:ctrlPr>
                        </m:dPr>
                        <m:e>
                          <m:nary>
                            <m:naryPr>
                              <m:chr m:val="∑"/>
                              <m:ctrlPr>
                                <a:rPr lang="en-US" sz="1500" i="1">
                                  <a:latin typeface="Cambria Math" panose="02040503050406030204" pitchFamily="18" charset="0"/>
                                </a:rPr>
                              </m:ctrlPr>
                            </m:naryPr>
                            <m:sub>
                              <m:r>
                                <m:rPr>
                                  <m:brk m:alnAt="23"/>
                                </m:rPr>
                                <a:rPr lang="en-US" sz="1500" i="1">
                                  <a:latin typeface="Cambria Math" panose="02040503050406030204" pitchFamily="18" charset="0"/>
                                </a:rPr>
                                <m:t>𝑘</m:t>
                              </m:r>
                              <m:r>
                                <a:rPr lang="en-US" sz="1500" i="1">
                                  <a:latin typeface="Cambria Math" panose="02040503050406030204" pitchFamily="18" charset="0"/>
                                </a:rPr>
                                <m:t>=</m:t>
                              </m:r>
                              <m:r>
                                <m:rPr>
                                  <m:brk m:alnAt="23"/>
                                </m:rPr>
                                <a:rPr lang="en-US" sz="1500" i="1">
                                  <a:latin typeface="Cambria Math" panose="02040503050406030204" pitchFamily="18" charset="0"/>
                                </a:rPr>
                                <m:t>0</m:t>
                              </m:r>
                            </m:sub>
                            <m:sup>
                              <m:r>
                                <a:rPr lang="en-US" sz="1500" i="1">
                                  <a:latin typeface="Cambria Math" panose="02040503050406030204" pitchFamily="18" charset="0"/>
                                </a:rPr>
                                <m:t>𝑚</m:t>
                              </m:r>
                              <m:r>
                                <a:rPr lang="en-US" sz="1500" i="1">
                                  <a:latin typeface="Cambria Math" panose="02040503050406030204" pitchFamily="18" charset="0"/>
                                </a:rPr>
                                <m:t>−</m:t>
                              </m:r>
                              <m:r>
                                <a:rPr lang="en-US" sz="1500" i="1">
                                  <a:latin typeface="Cambria Math" panose="02040503050406030204" pitchFamily="18" charset="0"/>
                                </a:rPr>
                                <m:t>1</m:t>
                              </m:r>
                            </m:sup>
                            <m:e>
                              <m:sSup>
                                <m:sSupPr>
                                  <m:ctrlPr>
                                    <a:rPr lang="en-US" sz="1500" i="1">
                                      <a:latin typeface="Cambria Math" panose="02040503050406030204" pitchFamily="18" charset="0"/>
                                      <a:ea typeface="Cambria Math" panose="02040503050406030204" pitchFamily="18" charset="0"/>
                                    </a:rPr>
                                  </m:ctrlPr>
                                </m:sSupPr>
                                <m:e>
                                  <m:r>
                                    <a:rPr lang="en-US" sz="1500" i="1">
                                      <a:latin typeface="Cambria Math" panose="02040503050406030204" pitchFamily="18" charset="0"/>
                                      <a:ea typeface="Cambria Math" panose="02040503050406030204" pitchFamily="18" charset="0"/>
                                    </a:rPr>
                                    <m:t>𝑠</m:t>
                                  </m:r>
                                </m:e>
                                <m:sup>
                                  <m:r>
                                    <a:rPr lang="en-US" sz="1500" i="1">
                                      <a:latin typeface="Cambria Math" panose="02040503050406030204" pitchFamily="18" charset="0"/>
                                      <a:ea typeface="Cambria Math" panose="02040503050406030204" pitchFamily="18" charset="0"/>
                                    </a:rPr>
                                    <m:t>−</m:t>
                                  </m:r>
                                  <m:r>
                                    <a:rPr lang="en-US" sz="1500" i="1">
                                      <a:latin typeface="Cambria Math" panose="02040503050406030204" pitchFamily="18" charset="0"/>
                                      <a:ea typeface="Cambria Math" panose="02040503050406030204" pitchFamily="18" charset="0"/>
                                    </a:rPr>
                                    <m:t>1</m:t>
                                  </m:r>
                                  <m:r>
                                    <a:rPr lang="en-US" sz="1500" i="1">
                                      <a:latin typeface="Cambria Math" panose="02040503050406030204" pitchFamily="18" charset="0"/>
                                      <a:ea typeface="Cambria Math" panose="02040503050406030204" pitchFamily="18" charset="0"/>
                                    </a:rPr>
                                    <m:t>−</m:t>
                                  </m:r>
                                  <m:r>
                                    <a:rPr lang="en-US" sz="1500" i="1">
                                      <a:latin typeface="Cambria Math" panose="02040503050406030204" pitchFamily="18" charset="0"/>
                                      <a:ea typeface="Cambria Math" panose="02040503050406030204" pitchFamily="18" charset="0"/>
                                    </a:rPr>
                                    <m:t>𝑘</m:t>
                                  </m:r>
                                </m:sup>
                              </m:sSup>
                              <m:sSup>
                                <m:sSupPr>
                                  <m:ctrlPr>
                                    <a:rPr lang="en-US" sz="1500" i="1">
                                      <a:latin typeface="Cambria Math" panose="02040503050406030204" pitchFamily="18" charset="0"/>
                                      <a:ea typeface="Cambria Math" panose="02040503050406030204" pitchFamily="18" charset="0"/>
                                    </a:rPr>
                                  </m:ctrlPr>
                                </m:sSupPr>
                                <m:e>
                                  <m:r>
                                    <a:rPr lang="en-US" sz="1500" i="1">
                                      <a:latin typeface="Cambria Math" panose="02040503050406030204" pitchFamily="18" charset="0"/>
                                      <a:ea typeface="Cambria Math" panose="02040503050406030204" pitchFamily="18" charset="0"/>
                                    </a:rPr>
                                    <m:t>𝑓</m:t>
                                  </m:r>
                                </m:e>
                                <m:sup>
                                  <m:d>
                                    <m:dPr>
                                      <m:ctrlPr>
                                        <a:rPr lang="en-US" sz="1500" i="1">
                                          <a:latin typeface="Cambria Math" panose="02040503050406030204" pitchFamily="18" charset="0"/>
                                          <a:ea typeface="Cambria Math" panose="02040503050406030204" pitchFamily="18" charset="0"/>
                                        </a:rPr>
                                      </m:ctrlPr>
                                    </m:dPr>
                                    <m:e>
                                      <m:r>
                                        <a:rPr lang="en-US" sz="1500" i="1">
                                          <a:latin typeface="Cambria Math" panose="02040503050406030204" pitchFamily="18" charset="0"/>
                                          <a:ea typeface="Cambria Math" panose="02040503050406030204" pitchFamily="18" charset="0"/>
                                        </a:rPr>
                                        <m:t>𝑘</m:t>
                                      </m:r>
                                    </m:e>
                                  </m:d>
                                </m:sup>
                              </m:sSup>
                              <m:d>
                                <m:dPr>
                                  <m:ctrlPr>
                                    <a:rPr lang="en-US" sz="1500" i="1">
                                      <a:latin typeface="Cambria Math" panose="02040503050406030204" pitchFamily="18" charset="0"/>
                                      <a:ea typeface="Cambria Math" panose="02040503050406030204" pitchFamily="18" charset="0"/>
                                    </a:rPr>
                                  </m:ctrlPr>
                                </m:dPr>
                                <m:e>
                                  <m:r>
                                    <a:rPr lang="en-US" sz="1500" b="0" i="1" smtClean="0">
                                      <a:latin typeface="Cambria Math" panose="02040503050406030204" pitchFamily="18" charset="0"/>
                                      <a:ea typeface="Cambria Math" panose="02040503050406030204" pitchFamily="18" charset="0"/>
                                    </a:rPr>
                                    <m:t>𝑝</m:t>
                                  </m:r>
                                  <m:r>
                                    <a:rPr lang="en-US" sz="1500" i="1">
                                      <a:latin typeface="Cambria Math" panose="02040503050406030204" pitchFamily="18" charset="0"/>
                                      <a:ea typeface="Cambria Math" panose="02040503050406030204" pitchFamily="18" charset="0"/>
                                    </a:rPr>
                                    <m:t>,</m:t>
                                  </m:r>
                                  <m:r>
                                    <a:rPr lang="en-US" sz="1500" i="1">
                                      <a:latin typeface="Cambria Math" panose="02040503050406030204" pitchFamily="18" charset="0"/>
                                      <a:ea typeface="Cambria Math" panose="02040503050406030204" pitchFamily="18" charset="0"/>
                                    </a:rPr>
                                    <m:t>0</m:t>
                                  </m:r>
                                </m:e>
                              </m:d>
                            </m:e>
                          </m:nary>
                        </m:e>
                      </m:d>
                    </m:oMath>
                  </m:oMathPara>
                </a14:m>
                <a:endParaRPr lang="en-US" sz="1500" dirty="0" smtClean="0">
                  <a:ea typeface="Cambria Math" panose="02040503050406030204" pitchFamily="18" charset="0"/>
                </a:endParaRPr>
              </a:p>
              <a:p>
                <a:r>
                  <a:rPr lang="en-US" sz="1700" dirty="0" smtClean="0"/>
                  <a:t>                                                                                            </a:t>
                </a:r>
                <a14:m>
                  <m:oMath xmlns:m="http://schemas.openxmlformats.org/officeDocument/2006/math">
                    <m:r>
                      <a:rPr lang="en-US" sz="1700" i="1">
                        <a:latin typeface="Cambria Math" panose="02040503050406030204" pitchFamily="18" charset="0"/>
                      </a:rPr>
                      <m:t>+</m:t>
                    </m:r>
                    <m:sSup>
                      <m:sSupPr>
                        <m:ctrlPr>
                          <a:rPr lang="en-US" sz="1700" i="1">
                            <a:latin typeface="Cambria Math" panose="02040503050406030204" pitchFamily="18" charset="0"/>
                          </a:rPr>
                        </m:ctrlPr>
                      </m:sSupPr>
                      <m:e>
                        <m:r>
                          <a:rPr lang="en-US" sz="1700" i="1">
                            <a:latin typeface="Cambria Math" panose="02040503050406030204" pitchFamily="18" charset="0"/>
                            <a:ea typeface="Cambria Math" panose="02040503050406030204" pitchFamily="18" charset="0"/>
                          </a:rPr>
                          <m:t>ℒ</m:t>
                        </m:r>
                      </m:e>
                      <m:sup>
                        <m:r>
                          <a:rPr lang="en-US" sz="1700" i="1">
                            <a:latin typeface="Cambria Math" panose="02040503050406030204" pitchFamily="18" charset="0"/>
                          </a:rPr>
                          <m:t>−</m:t>
                        </m:r>
                        <m:r>
                          <a:rPr lang="en-US" sz="1700" i="1">
                            <a:latin typeface="Cambria Math" panose="02040503050406030204" pitchFamily="18" charset="0"/>
                          </a:rPr>
                          <m:t>1</m:t>
                        </m:r>
                      </m:sup>
                    </m:sSup>
                    <m:sSup>
                      <m:sSupPr>
                        <m:ctrlPr>
                          <a:rPr lang="en-US" sz="1700" i="1" smtClean="0">
                            <a:latin typeface="Cambria Math" panose="02040503050406030204" pitchFamily="18" charset="0"/>
                          </a:rPr>
                        </m:ctrlPr>
                      </m:sSupPr>
                      <m:e>
                        <m:d>
                          <m:dPr>
                            <m:begChr m:val="["/>
                            <m:endChr m:val="]"/>
                            <m:ctrlPr>
                              <a:rPr lang="en-US" sz="1700" i="1" smtClean="0">
                                <a:latin typeface="Cambria Math" panose="02040503050406030204" pitchFamily="18" charset="0"/>
                              </a:rPr>
                            </m:ctrlPr>
                          </m:dPr>
                          <m:e>
                            <m:sSup>
                              <m:sSupPr>
                                <m:ctrlPr>
                                  <a:rPr lang="en-US" sz="1700" i="1" smtClean="0">
                                    <a:latin typeface="Cambria Math" panose="02040503050406030204" pitchFamily="18" charset="0"/>
                                  </a:rPr>
                                </m:ctrlPr>
                              </m:sSupPr>
                              <m:e>
                                <m:r>
                                  <a:rPr lang="en-US" sz="1700" b="0" i="1" smtClean="0">
                                    <a:latin typeface="Cambria Math" panose="02040503050406030204" pitchFamily="18" charset="0"/>
                                  </a:rPr>
                                  <m:t>𝑠</m:t>
                                </m:r>
                              </m:e>
                              <m:sup>
                                <m:r>
                                  <a:rPr lang="en-US" sz="1700" b="0" i="1" smtClean="0">
                                    <a:latin typeface="Cambria Math" panose="02040503050406030204" pitchFamily="18" charset="0"/>
                                  </a:rPr>
                                  <m:t>−</m:t>
                                </m:r>
                                <m:r>
                                  <a:rPr lang="en-US" sz="1700" b="0" i="1" smtClean="0">
                                    <a:latin typeface="Cambria Math" panose="02040503050406030204" pitchFamily="18" charset="0"/>
                                    <a:ea typeface="Cambria Math" panose="02040503050406030204" pitchFamily="18" charset="0"/>
                                  </a:rPr>
                                  <m:t>𝛼</m:t>
                                </m:r>
                              </m:sup>
                            </m:sSup>
                            <m:r>
                              <a:rPr lang="en-US" sz="1700" i="1">
                                <a:latin typeface="Cambria Math" panose="02040503050406030204" pitchFamily="18" charset="0"/>
                                <a:ea typeface="Cambria Math" panose="02040503050406030204" pitchFamily="18" charset="0"/>
                              </a:rPr>
                              <m:t>ℒ</m:t>
                            </m:r>
                            <m:r>
                              <a:rPr lang="en-US" sz="1700" i="1">
                                <a:latin typeface="Cambria Math" panose="02040503050406030204" pitchFamily="18" charset="0"/>
                                <a:ea typeface="Cambria Math" panose="02040503050406030204" pitchFamily="18" charset="0"/>
                              </a:rPr>
                              <m:t>[</m:t>
                            </m:r>
                            <m:r>
                              <a:rPr lang="en-US" sz="1700" i="1">
                                <a:latin typeface="Cambria Math" panose="02040503050406030204" pitchFamily="18" charset="0"/>
                                <a:ea typeface="Cambria Math" panose="02040503050406030204" pitchFamily="18" charset="0"/>
                              </a:rPr>
                              <m:t>𝒜</m:t>
                            </m:r>
                            <m:r>
                              <a:rPr lang="en-US" sz="1700" i="1">
                                <a:latin typeface="Cambria Math" panose="02040503050406030204" pitchFamily="18" charset="0"/>
                                <a:ea typeface="Cambria Math" panose="02040503050406030204" pitchFamily="18" charset="0"/>
                              </a:rPr>
                              <m:t>(</m:t>
                            </m:r>
                            <m:r>
                              <a:rPr lang="en-US" sz="1700" i="1">
                                <a:latin typeface="Cambria Math" panose="02040503050406030204" pitchFamily="18" charset="0"/>
                                <a:ea typeface="Cambria Math" panose="02040503050406030204" pitchFamily="18" charset="0"/>
                              </a:rPr>
                              <m:t>𝑓</m:t>
                            </m:r>
                            <m:r>
                              <a:rPr lang="en-US" sz="1700" i="1">
                                <a:latin typeface="Cambria Math" panose="02040503050406030204" pitchFamily="18" charset="0"/>
                                <a:ea typeface="Cambria Math" panose="02040503050406030204" pitchFamily="18" charset="0"/>
                              </a:rPr>
                              <m:t>,</m:t>
                            </m:r>
                            <m:sSubSup>
                              <m:sSubSupPr>
                                <m:ctrlPr>
                                  <a:rPr lang="en-US" sz="1700" i="1">
                                    <a:latin typeface="Cambria Math" panose="02040503050406030204" pitchFamily="18" charset="0"/>
                                  </a:rPr>
                                </m:ctrlPr>
                              </m:sSubSupPr>
                              <m:e>
                                <m:r>
                                  <a:rPr lang="en-US" sz="1700" i="1">
                                    <a:latin typeface="Cambria Math" panose="02040503050406030204" pitchFamily="18" charset="0"/>
                                  </a:rPr>
                                  <m:t>𝐷</m:t>
                                </m:r>
                              </m:e>
                              <m:sub>
                                <m:r>
                                  <a:rPr lang="en-US" sz="1700" b="0" i="1" smtClean="0">
                                    <a:latin typeface="Cambria Math" panose="02040503050406030204" pitchFamily="18" charset="0"/>
                                  </a:rPr>
                                  <m:t>𝑝</m:t>
                                </m:r>
                              </m:sub>
                              <m:sup>
                                <m:r>
                                  <a:rPr lang="en-US" sz="1700" i="1">
                                    <a:latin typeface="Cambria Math" panose="02040503050406030204" pitchFamily="18" charset="0"/>
                                    <a:ea typeface="Cambria Math" panose="02040503050406030204" pitchFamily="18" charset="0"/>
                                  </a:rPr>
                                  <m:t>𝛽</m:t>
                                </m:r>
                              </m:sup>
                            </m:sSubSup>
                            <m:r>
                              <a:rPr lang="en-US" sz="1700" i="1">
                                <a:latin typeface="Cambria Math" panose="02040503050406030204" pitchFamily="18" charset="0"/>
                              </a:rPr>
                              <m:t>𝑓</m:t>
                            </m:r>
                            <m:r>
                              <a:rPr lang="en-US" sz="1700" i="1">
                                <a:latin typeface="Cambria Math" panose="02040503050406030204" pitchFamily="18" charset="0"/>
                              </a:rPr>
                              <m:t>,</m:t>
                            </m:r>
                            <m:sSubSup>
                              <m:sSubSupPr>
                                <m:ctrlPr>
                                  <a:rPr lang="en-US" sz="1700" i="1">
                                    <a:latin typeface="Cambria Math" panose="02040503050406030204" pitchFamily="18" charset="0"/>
                                  </a:rPr>
                                </m:ctrlPr>
                              </m:sSubSupPr>
                              <m:e>
                                <m:r>
                                  <a:rPr lang="en-US" sz="1700" i="1">
                                    <a:latin typeface="Cambria Math" panose="02040503050406030204" pitchFamily="18" charset="0"/>
                                  </a:rPr>
                                  <m:t>𝐷</m:t>
                                </m:r>
                              </m:e>
                              <m:sub>
                                <m:r>
                                  <a:rPr lang="en-US" sz="1700" b="0" i="1" smtClean="0">
                                    <a:latin typeface="Cambria Math" panose="02040503050406030204" pitchFamily="18" charset="0"/>
                                  </a:rPr>
                                  <m:t>𝑝</m:t>
                                </m:r>
                              </m:sub>
                              <m:sup>
                                <m:r>
                                  <a:rPr lang="en-US" sz="1700" i="1">
                                    <a:latin typeface="Cambria Math" panose="02040503050406030204" pitchFamily="18" charset="0"/>
                                  </a:rPr>
                                  <m:t>2</m:t>
                                </m:r>
                                <m:r>
                                  <a:rPr lang="en-US" sz="1700" i="1">
                                    <a:latin typeface="Cambria Math" panose="02040503050406030204" pitchFamily="18" charset="0"/>
                                    <a:ea typeface="Cambria Math" panose="02040503050406030204" pitchFamily="18" charset="0"/>
                                  </a:rPr>
                                  <m:t>𝛽</m:t>
                                </m:r>
                              </m:sup>
                            </m:sSubSup>
                            <m:r>
                              <a:rPr lang="en-US" sz="1700" i="1">
                                <a:latin typeface="Cambria Math" panose="02040503050406030204" pitchFamily="18" charset="0"/>
                              </a:rPr>
                              <m:t>𝑓</m:t>
                            </m:r>
                            <m:r>
                              <a:rPr lang="en-US" sz="1700" i="1">
                                <a:latin typeface="Cambria Math" panose="02040503050406030204" pitchFamily="18" charset="0"/>
                              </a:rPr>
                              <m:t>,…</m:t>
                            </m:r>
                            <m:r>
                              <m:rPr>
                                <m:nor/>
                              </m:rPr>
                              <a:rPr lang="en-US" sz="1700" dirty="0"/>
                              <m:t>)]</m:t>
                            </m:r>
                          </m:e>
                        </m:d>
                        <m:r>
                          <a:rPr lang="en-US" sz="1700" b="0" i="1" smtClean="0">
                            <a:latin typeface="Cambria Math" panose="02040503050406030204" pitchFamily="18" charset="0"/>
                          </a:rPr>
                          <m:t>.</m:t>
                        </m:r>
                      </m:e>
                      <m:sup/>
                    </m:sSup>
                  </m:oMath>
                </a14:m>
                <a:endParaRPr lang="en-US" sz="1700" dirty="0"/>
              </a:p>
              <a:p>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859318" y="4448337"/>
                <a:ext cx="7981416" cy="1400192"/>
              </a:xfrm>
              <a:prstGeom prst="rect">
                <a:avLst/>
              </a:prstGeom>
              <a:blipFill rotWithShape="0">
                <a:blip r:embed="rId6"/>
                <a:stretch>
                  <a:fillRect/>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4147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407150"/>
            <a:ext cx="2743200" cy="365125"/>
          </a:xfrm>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13</a:t>
            </a:fld>
            <a:endParaRPr lang="en-US" dirty="0">
              <a:solidFill>
                <a:schemeClr val="tx1"/>
              </a:solidFill>
            </a:endParaRPr>
          </a:p>
        </p:txBody>
      </p:sp>
      <p:sp>
        <p:nvSpPr>
          <p:cNvPr id="18" name="Rectangle 17"/>
          <p:cNvSpPr/>
          <p:nvPr/>
        </p:nvSpPr>
        <p:spPr>
          <a:xfrm>
            <a:off x="1055356" y="655956"/>
            <a:ext cx="903324" cy="407035"/>
          </a:xfrm>
          <a:prstGeom prst="rect">
            <a:avLst/>
          </a:prstGeom>
        </p:spPr>
        <p:txBody>
          <a:bodyPr wrap="none">
            <a:spAutoFit/>
          </a:bodyPr>
          <a:lstStyle/>
          <a:p>
            <a:pPr>
              <a:lnSpc>
                <a:spcPct val="107000"/>
              </a:lnSpc>
            </a:pPr>
            <a:r>
              <a:rPr lang="en-US" sz="2000" dirty="0"/>
              <a:t>We set</a:t>
            </a:r>
          </a:p>
        </p:txBody>
      </p:sp>
      <mc:AlternateContent xmlns:mc="http://schemas.openxmlformats.org/markup-compatibility/2006" xmlns:a14="http://schemas.microsoft.com/office/drawing/2010/main">
        <mc:Choice Requires="a14">
          <p:sp>
            <p:nvSpPr>
              <p:cNvPr id="19" name="TextBox 18"/>
              <p:cNvSpPr txBox="1"/>
              <p:nvPr/>
            </p:nvSpPr>
            <p:spPr>
              <a:xfrm>
                <a:off x="2539814" y="915215"/>
                <a:ext cx="2818144" cy="24599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𝑓</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sSup>
                        <m:sSupPr>
                          <m:ctrlPr>
                            <a:rPr lang="en-US" sz="1600" i="1">
                              <a:latin typeface="Cambria Math" panose="02040503050406030204" pitchFamily="18" charset="0"/>
                            </a:rPr>
                          </m:ctrlPr>
                        </m:sSupPr>
                        <m:e>
                          <m:r>
                            <a:rPr lang="en-US" sz="1600" i="1">
                              <a:latin typeface="Cambria Math" panose="02040503050406030204" pitchFamily="18" charset="0"/>
                              <a:ea typeface="Cambria Math" panose="02040503050406030204" pitchFamily="18" charset="0"/>
                            </a:rPr>
                            <m:t>ℒ</m:t>
                          </m:r>
                        </m:e>
                        <m:sup>
                          <m:r>
                            <a:rPr lang="en-US" sz="1600" i="1">
                              <a:latin typeface="Cambria Math" panose="02040503050406030204" pitchFamily="18" charset="0"/>
                            </a:rPr>
                            <m:t>−</m:t>
                          </m:r>
                          <m:r>
                            <a:rPr lang="en-US" sz="1600" i="1">
                              <a:latin typeface="Cambria Math" panose="02040503050406030204" pitchFamily="18" charset="0"/>
                            </a:rPr>
                            <m:t>1</m:t>
                          </m:r>
                        </m:sup>
                      </m:sSup>
                      <m:d>
                        <m:dPr>
                          <m:begChr m:val="["/>
                          <m:endChr m:val="]"/>
                          <m:ctrlPr>
                            <a:rPr lang="en-US" sz="1600" i="1">
                              <a:latin typeface="Cambria Math" panose="02040503050406030204" pitchFamily="18" charset="0"/>
                            </a:rPr>
                          </m:ctrlPr>
                        </m:dPr>
                        <m:e>
                          <m:nary>
                            <m:naryPr>
                              <m:chr m:val="∑"/>
                              <m:ctrlPr>
                                <a:rPr lang="en-US" sz="1600" i="1">
                                  <a:latin typeface="Cambria Math" panose="02040503050406030204" pitchFamily="18" charset="0"/>
                                </a:rPr>
                              </m:ctrlPr>
                            </m:naryPr>
                            <m:sub>
                              <m:r>
                                <m:rPr>
                                  <m:brk m:alnAt="23"/>
                                </m:rPr>
                                <a:rPr lang="en-US" sz="1600" i="1">
                                  <a:latin typeface="Cambria Math" panose="02040503050406030204" pitchFamily="18" charset="0"/>
                                </a:rPr>
                                <m:t>𝑘</m:t>
                              </m:r>
                              <m:r>
                                <a:rPr lang="en-US" sz="1600" i="1">
                                  <a:latin typeface="Cambria Math" panose="02040503050406030204" pitchFamily="18" charset="0"/>
                                </a:rPr>
                                <m:t>=</m:t>
                              </m:r>
                              <m:r>
                                <m:rPr>
                                  <m:brk m:alnAt="23"/>
                                </m:rPr>
                                <a:rPr lang="en-US" sz="1600" i="1">
                                  <a:latin typeface="Cambria Math" panose="02040503050406030204" pitchFamily="18" charset="0"/>
                                </a:rPr>
                                <m:t>0</m:t>
                              </m:r>
                            </m:sub>
                            <m:sup>
                              <m:r>
                                <a:rPr lang="en-US" sz="1600" i="1">
                                  <a:latin typeface="Cambria Math" panose="02040503050406030204" pitchFamily="18" charset="0"/>
                                </a:rPr>
                                <m:t>𝑚</m:t>
                              </m:r>
                              <m:r>
                                <a:rPr lang="en-US" sz="1600" i="1">
                                  <a:latin typeface="Cambria Math" panose="02040503050406030204" pitchFamily="18" charset="0"/>
                                </a:rPr>
                                <m:t>−</m:t>
                              </m:r>
                              <m:r>
                                <a:rPr lang="en-US" sz="1600" i="1">
                                  <a:latin typeface="Cambria Math" panose="02040503050406030204" pitchFamily="18" charset="0"/>
                                </a:rPr>
                                <m:t>1</m:t>
                              </m:r>
                            </m:sup>
                            <m:e>
                              <m:sSup>
                                <m:sSupPr>
                                  <m:ctrlPr>
                                    <a:rPr lang="en-US" sz="1600" i="1">
                                      <a:latin typeface="Cambria Math" panose="02040503050406030204" pitchFamily="18" charset="0"/>
                                      <a:ea typeface="Cambria Math" panose="02040503050406030204" pitchFamily="18" charset="0"/>
                                    </a:rPr>
                                  </m:ctrlPr>
                                </m:sSupPr>
                                <m:e>
                                  <m:r>
                                    <a:rPr lang="en-US" sz="1600" i="1">
                                      <a:latin typeface="Cambria Math" panose="02040503050406030204" pitchFamily="18" charset="0"/>
                                      <a:ea typeface="Cambria Math" panose="02040503050406030204" pitchFamily="18" charset="0"/>
                                    </a:rPr>
                                    <m:t>𝑠</m:t>
                                  </m:r>
                                </m:e>
                                <m:sup>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1</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𝑘</m:t>
                                  </m:r>
                                </m:sup>
                              </m:sSup>
                              <m:sSup>
                                <m:sSupPr>
                                  <m:ctrlPr>
                                    <a:rPr lang="en-US" sz="1600" i="1">
                                      <a:latin typeface="Cambria Math" panose="02040503050406030204" pitchFamily="18" charset="0"/>
                                      <a:ea typeface="Cambria Math" panose="02040503050406030204" pitchFamily="18" charset="0"/>
                                    </a:rPr>
                                  </m:ctrlPr>
                                </m:sSupPr>
                                <m:e>
                                  <m:r>
                                    <a:rPr lang="en-US" sz="1600" i="1">
                                      <a:latin typeface="Cambria Math" panose="02040503050406030204" pitchFamily="18" charset="0"/>
                                      <a:ea typeface="Cambria Math" panose="02040503050406030204" pitchFamily="18" charset="0"/>
                                    </a:rPr>
                                    <m:t>𝑓</m:t>
                                  </m:r>
                                </m:e>
                                <m:sup>
                                  <m:d>
                                    <m:dPr>
                                      <m:ctrlPr>
                                        <a:rPr lang="en-US" sz="1600" i="1">
                                          <a:latin typeface="Cambria Math" panose="02040503050406030204" pitchFamily="18" charset="0"/>
                                          <a:ea typeface="Cambria Math" panose="02040503050406030204" pitchFamily="18" charset="0"/>
                                        </a:rPr>
                                      </m:ctrlPr>
                                    </m:dPr>
                                    <m:e>
                                      <m:r>
                                        <a:rPr lang="en-US" sz="1600" i="1">
                                          <a:latin typeface="Cambria Math" panose="02040503050406030204" pitchFamily="18" charset="0"/>
                                          <a:ea typeface="Cambria Math" panose="02040503050406030204" pitchFamily="18" charset="0"/>
                                        </a:rPr>
                                        <m:t>𝑘</m:t>
                                      </m:r>
                                    </m:e>
                                  </m:d>
                                </m:sup>
                              </m:sSup>
                              <m:d>
                                <m:dPr>
                                  <m:ctrlPr>
                                    <a:rPr lang="en-US" sz="1600" i="1">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𝑝</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0</m:t>
                                  </m:r>
                                </m:e>
                              </m:d>
                            </m:e>
                          </m:nary>
                        </m:e>
                      </m:d>
                    </m:oMath>
                  </m:oMathPara>
                </a14:m>
                <a:endParaRPr lang="en-US" sz="1600" dirty="0" smtClean="0"/>
              </a:p>
              <a:p>
                <a:endParaRPr lang="en-US" sz="1900" dirty="0" smtClean="0"/>
              </a:p>
              <a:p>
                <a:endParaRPr lang="en-US" dirty="0" smtClean="0"/>
              </a:p>
              <a:p>
                <a:r>
                  <a:rPr lang="en-US" dirty="0" smtClean="0"/>
                  <a:t>    .</a:t>
                </a:r>
              </a:p>
              <a:p>
                <a:r>
                  <a:rPr lang="en-US" dirty="0" smtClean="0"/>
                  <a:t>    .</a:t>
                </a:r>
              </a:p>
              <a:p>
                <a:r>
                  <a:rPr lang="en-US" dirty="0" smtClean="0"/>
                  <a:t>    .</a:t>
                </a:r>
              </a:p>
              <a:p>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2539814" y="915215"/>
                <a:ext cx="2818144" cy="245996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Box 23"/>
              <p:cNvSpPr txBox="1"/>
              <p:nvPr/>
            </p:nvSpPr>
            <p:spPr>
              <a:xfrm>
                <a:off x="2612092" y="2996907"/>
                <a:ext cx="3327000" cy="588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𝑓</m:t>
                          </m:r>
                        </m:e>
                        <m:sub>
                          <m:r>
                            <a:rPr lang="en-US" sz="1400" b="0" i="1" smtClean="0">
                              <a:latin typeface="Cambria Math" panose="02040503050406030204" pitchFamily="18" charset="0"/>
                            </a:rPr>
                            <m:t>𝑚</m:t>
                          </m:r>
                          <m:r>
                            <a:rPr lang="en-US" sz="1400" b="0" i="1" smtClean="0">
                              <a:latin typeface="Cambria Math" panose="02040503050406030204" pitchFamily="18" charset="0"/>
                            </a:rPr>
                            <m:t>+</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𝐶</m:t>
                      </m:r>
                      <m:d>
                        <m:dPr>
                          <m:ctrlPr>
                            <a:rPr lang="en-US" sz="1400" i="1" smtClean="0">
                              <a:latin typeface="Cambria Math" panose="02040503050406030204" pitchFamily="18" charset="0"/>
                              <a:ea typeface="Cambria Math" panose="02040503050406030204" pitchFamily="18" charset="0"/>
                            </a:rPr>
                          </m:ctrlPr>
                        </m:dPr>
                        <m:e>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m:t>
                              </m:r>
                              <m:sSubSup>
                                <m:sSubSupPr>
                                  <m:ctrlPr>
                                    <a:rPr lang="en-US" sz="1400" i="1">
                                      <a:latin typeface="Cambria Math" panose="02040503050406030204" pitchFamily="18" charset="0"/>
                                      <a:ea typeface="Cambria Math" panose="02040503050406030204" pitchFamily="18" charset="0"/>
                                    </a:rPr>
                                  </m:ctrlPr>
                                </m:sSubSupPr>
                                <m:e>
                                  <m:r>
                                    <a:rPr lang="en-US" sz="1400" i="1">
                                      <a:latin typeface="Cambria Math" panose="02040503050406030204" pitchFamily="18" charset="0"/>
                                      <a:ea typeface="Cambria Math" panose="02040503050406030204" pitchFamily="18" charset="0"/>
                                    </a:rPr>
                                    <m:t>𝐷</m:t>
                                  </m:r>
                                </m:e>
                                <m:sub>
                                  <m:r>
                                    <a:rPr lang="en-US" sz="1400" b="0" i="1" smtClean="0">
                                      <a:latin typeface="Cambria Math" panose="02040503050406030204" pitchFamily="18" charset="0"/>
                                      <a:ea typeface="Cambria Math" panose="02040503050406030204" pitchFamily="18" charset="0"/>
                                    </a:rPr>
                                    <m:t>𝑝</m:t>
                                  </m:r>
                                </m:sub>
                                <m:sup>
                                  <m:r>
                                    <a:rPr lang="en-US" sz="1400" i="1">
                                      <a:latin typeface="Cambria Math" panose="02040503050406030204" pitchFamily="18" charset="0"/>
                                      <a:ea typeface="Cambria Math" panose="02040503050406030204" pitchFamily="18" charset="0"/>
                                    </a:rPr>
                                    <m:t>𝛽</m:t>
                                  </m:r>
                                </m:sup>
                              </m:sSubSup>
                            </m:e>
                          </m:nary>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m:t>
                              </m:r>
                              <m:sSubSup>
                                <m:sSubSupPr>
                                  <m:ctrlPr>
                                    <a:rPr lang="en-US" sz="1400" i="1">
                                      <a:latin typeface="Cambria Math" panose="02040503050406030204" pitchFamily="18" charset="0"/>
                                      <a:ea typeface="Cambria Math" panose="02040503050406030204" pitchFamily="18" charset="0"/>
                                    </a:rPr>
                                  </m:ctrlPr>
                                </m:sSubSupPr>
                                <m:e>
                                  <m:r>
                                    <a:rPr lang="en-US" sz="1400" i="1">
                                      <a:latin typeface="Cambria Math" panose="02040503050406030204" pitchFamily="18" charset="0"/>
                                      <a:ea typeface="Cambria Math" panose="02040503050406030204" pitchFamily="18" charset="0"/>
                                    </a:rPr>
                                    <m:t>𝐷</m:t>
                                  </m:r>
                                </m:e>
                                <m:sub>
                                  <m:r>
                                    <a:rPr lang="en-US" sz="1400" b="0" i="1" smtClean="0">
                                      <a:latin typeface="Cambria Math" panose="02040503050406030204" pitchFamily="18" charset="0"/>
                                      <a:ea typeface="Cambria Math" panose="02040503050406030204" pitchFamily="18" charset="0"/>
                                    </a:rPr>
                                    <m:t>𝑝</m:t>
                                  </m:r>
                                </m:sub>
                                <m:sup>
                                  <m:r>
                                    <a:rPr lang="en-US" sz="1400" i="1">
                                      <a:latin typeface="Cambria Math" panose="02040503050406030204" pitchFamily="18" charset="0"/>
                                      <a:ea typeface="Cambria Math" panose="02040503050406030204" pitchFamily="18" charset="0"/>
                                    </a:rPr>
                                    <m:t>2</m:t>
                                  </m:r>
                                  <m:r>
                                    <a:rPr lang="en-US" sz="1400" i="1">
                                      <a:latin typeface="Cambria Math" panose="02040503050406030204" pitchFamily="18" charset="0"/>
                                      <a:ea typeface="Cambria Math" panose="02040503050406030204" pitchFamily="18" charset="0"/>
                                    </a:rPr>
                                    <m:t>𝛽</m:t>
                                  </m:r>
                                </m:sup>
                              </m:sSubSup>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 </m:t>
                                  </m:r>
                                </m:e>
                              </m:nary>
                            </m:e>
                          </m:nary>
                        </m:e>
                      </m:d>
                    </m:oMath>
                  </m:oMathPara>
                </a14:m>
                <a:endParaRPr lang="en-US" sz="1400" dirty="0"/>
              </a:p>
            </p:txBody>
          </p:sp>
        </mc:Choice>
        <mc:Fallback>
          <p:sp>
            <p:nvSpPr>
              <p:cNvPr id="24" name="TextBox 23"/>
              <p:cNvSpPr txBox="1">
                <a:spLocks noRot="1" noChangeAspect="1" noMove="1" noResize="1" noEditPoints="1" noAdjustHandles="1" noChangeArrowheads="1" noChangeShapeType="1" noTextEdit="1"/>
              </p:cNvSpPr>
              <p:nvPr/>
            </p:nvSpPr>
            <p:spPr>
              <a:xfrm>
                <a:off x="2612092" y="2996907"/>
                <a:ext cx="3327000" cy="58836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6" name="TextBox 25"/>
              <p:cNvSpPr txBox="1"/>
              <p:nvPr/>
            </p:nvSpPr>
            <p:spPr>
              <a:xfrm>
                <a:off x="4683160" y="3769351"/>
                <a:ext cx="4084067" cy="6935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𝐶</m:t>
                      </m:r>
                      <m:d>
                        <m:dPr>
                          <m:ctrlPr>
                            <a:rPr lang="en-US" sz="1400" i="1">
                              <a:latin typeface="Cambria Math" panose="02040503050406030204" pitchFamily="18" charset="0"/>
                              <a:ea typeface="Cambria Math" panose="02040503050406030204" pitchFamily="18" charset="0"/>
                            </a:rPr>
                          </m:ctrlPr>
                        </m:dPr>
                        <m:e>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1</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m:t>
                              </m:r>
                              <m:sSubSup>
                                <m:sSubSupPr>
                                  <m:ctrlPr>
                                    <a:rPr lang="en-US" sz="1400" i="1">
                                      <a:latin typeface="Cambria Math" panose="02040503050406030204" pitchFamily="18" charset="0"/>
                                      <a:ea typeface="Cambria Math" panose="02040503050406030204" pitchFamily="18" charset="0"/>
                                    </a:rPr>
                                  </m:ctrlPr>
                                </m:sSubSupPr>
                                <m:e>
                                  <m:r>
                                    <a:rPr lang="en-US" sz="1400" i="1">
                                      <a:latin typeface="Cambria Math" panose="02040503050406030204" pitchFamily="18" charset="0"/>
                                      <a:ea typeface="Cambria Math" panose="02040503050406030204" pitchFamily="18" charset="0"/>
                                    </a:rPr>
                                    <m:t>𝐷</m:t>
                                  </m:r>
                                </m:e>
                                <m:sub>
                                  <m:r>
                                    <a:rPr lang="en-US" sz="1400" b="0" i="1" smtClean="0">
                                      <a:latin typeface="Cambria Math" panose="02040503050406030204" pitchFamily="18" charset="0"/>
                                      <a:ea typeface="Cambria Math" panose="02040503050406030204" pitchFamily="18" charset="0"/>
                                    </a:rPr>
                                    <m:t>𝑝</m:t>
                                  </m:r>
                                </m:sub>
                                <m:sup>
                                  <m:r>
                                    <a:rPr lang="en-US" sz="1400" i="1">
                                      <a:latin typeface="Cambria Math" panose="02040503050406030204" pitchFamily="18" charset="0"/>
                                      <a:ea typeface="Cambria Math" panose="02040503050406030204" pitchFamily="18" charset="0"/>
                                    </a:rPr>
                                    <m:t>𝛽</m:t>
                                  </m:r>
                                </m:sup>
                              </m:sSubSup>
                            </m:e>
                          </m:nary>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1</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m:t>
                              </m:r>
                              <m:sSubSup>
                                <m:sSubSupPr>
                                  <m:ctrlPr>
                                    <a:rPr lang="en-US" sz="1400" i="1">
                                      <a:latin typeface="Cambria Math" panose="02040503050406030204" pitchFamily="18" charset="0"/>
                                      <a:ea typeface="Cambria Math" panose="02040503050406030204" pitchFamily="18" charset="0"/>
                                    </a:rPr>
                                  </m:ctrlPr>
                                </m:sSubSupPr>
                                <m:e>
                                  <m:r>
                                    <a:rPr lang="en-US" sz="1400" i="1">
                                      <a:latin typeface="Cambria Math" panose="02040503050406030204" pitchFamily="18" charset="0"/>
                                      <a:ea typeface="Cambria Math" panose="02040503050406030204" pitchFamily="18" charset="0"/>
                                    </a:rPr>
                                    <m:t>𝐷</m:t>
                                  </m:r>
                                </m:e>
                                <m:sub>
                                  <m:r>
                                    <a:rPr lang="en-US" sz="1400" b="0" i="1" smtClean="0">
                                      <a:latin typeface="Cambria Math" panose="02040503050406030204" pitchFamily="18" charset="0"/>
                                      <a:ea typeface="Cambria Math" panose="02040503050406030204" pitchFamily="18" charset="0"/>
                                    </a:rPr>
                                    <m:t>𝑝</m:t>
                                  </m:r>
                                </m:sub>
                                <m:sup>
                                  <m:r>
                                    <a:rPr lang="en-US" sz="1400" i="1">
                                      <a:latin typeface="Cambria Math" panose="02040503050406030204" pitchFamily="18" charset="0"/>
                                      <a:ea typeface="Cambria Math" panose="02040503050406030204" pitchFamily="18" charset="0"/>
                                    </a:rPr>
                                    <m:t>2</m:t>
                                  </m:r>
                                  <m:r>
                                    <a:rPr lang="en-US" sz="1400" i="1">
                                      <a:latin typeface="Cambria Math" panose="02040503050406030204" pitchFamily="18" charset="0"/>
                                      <a:ea typeface="Cambria Math" panose="02040503050406030204" pitchFamily="18" charset="0"/>
                                    </a:rPr>
                                    <m:t>𝛽</m:t>
                                  </m:r>
                                </m:sup>
                              </m:sSubSup>
                              <m:nary>
                                <m:naryPr>
                                  <m:chr m:val="∑"/>
                                  <m:ctrlPr>
                                    <a:rPr lang="en-US" sz="1400" i="1">
                                      <a:latin typeface="Cambria Math" panose="02040503050406030204" pitchFamily="18" charset="0"/>
                                      <a:ea typeface="Cambria Math" panose="02040503050406030204" pitchFamily="18" charset="0"/>
                                    </a:rPr>
                                  </m:ctrlPr>
                                </m:naryPr>
                                <m:sub>
                                  <m:r>
                                    <m:rPr>
                                      <m:brk m:alnAt="23"/>
                                    </m:rPr>
                                    <a:rPr lang="en-US" sz="1400" i="1">
                                      <a:latin typeface="Cambria Math" panose="02040503050406030204" pitchFamily="18" charset="0"/>
                                      <a:ea typeface="Cambria Math" panose="02040503050406030204" pitchFamily="18" charset="0"/>
                                    </a:rPr>
                                    <m:t>𝑘</m:t>
                                  </m:r>
                                  <m:r>
                                    <a:rPr lang="en-US" sz="1400" i="1">
                                      <a:latin typeface="Cambria Math" panose="02040503050406030204" pitchFamily="18" charset="0"/>
                                      <a:ea typeface="Cambria Math" panose="02040503050406030204" pitchFamily="18" charset="0"/>
                                    </a:rPr>
                                    <m:t>=</m:t>
                                  </m:r>
                                  <m:r>
                                    <m:rPr>
                                      <m:brk m:alnAt="23"/>
                                    </m:rPr>
                                    <a:rPr lang="en-US" sz="1400" i="1">
                                      <a:latin typeface="Cambria Math" panose="02040503050406030204" pitchFamily="18" charset="0"/>
                                      <a:ea typeface="Cambria Math" panose="02040503050406030204" pitchFamily="18" charset="0"/>
                                    </a:rPr>
                                    <m:t>0</m:t>
                                  </m:r>
                                </m:sub>
                                <m:sup>
                                  <m:r>
                                    <a:rPr lang="en-US" sz="1400" i="1">
                                      <a:latin typeface="Cambria Math" panose="02040503050406030204" pitchFamily="18" charset="0"/>
                                      <a:ea typeface="Cambria Math" panose="02040503050406030204" pitchFamily="18" charset="0"/>
                                    </a:rPr>
                                    <m:t>𝑚</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1</m:t>
                                  </m:r>
                                </m:sup>
                                <m:e>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𝑓</m:t>
                                      </m:r>
                                    </m:e>
                                    <m:sub>
                                      <m:r>
                                        <a:rPr lang="en-US" sz="1400" i="1">
                                          <a:latin typeface="Cambria Math" panose="02040503050406030204" pitchFamily="18" charset="0"/>
                                          <a:ea typeface="Cambria Math" panose="02040503050406030204" pitchFamily="18" charset="0"/>
                                        </a:rPr>
                                        <m:t>𝑘</m:t>
                                      </m:r>
                                    </m:sub>
                                  </m:sSub>
                                  <m:r>
                                    <a:rPr lang="en-US" sz="1400" i="1">
                                      <a:latin typeface="Cambria Math" panose="02040503050406030204" pitchFamily="18" charset="0"/>
                                      <a:ea typeface="Cambria Math" panose="02040503050406030204" pitchFamily="18" charset="0"/>
                                    </a:rPr>
                                    <m:t>,… </m:t>
                                  </m:r>
                                </m:e>
                              </m:nary>
                            </m:e>
                          </m:nary>
                        </m:e>
                      </m:d>
                      <m:r>
                        <a:rPr lang="en-US" sz="1400" b="0" i="0" smtClean="0">
                          <a:latin typeface="Cambria Math" panose="02040503050406030204" pitchFamily="18" charset="0"/>
                          <a:ea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𝑚</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1</m:t>
                      </m:r>
                    </m:oMath>
                  </m:oMathPara>
                </a14:m>
                <a:endParaRPr lang="en-US" sz="1400" dirty="0"/>
              </a:p>
            </p:txBody>
          </p:sp>
        </mc:Choice>
        <mc:Fallback>
          <p:sp>
            <p:nvSpPr>
              <p:cNvPr id="26" name="TextBox 25"/>
              <p:cNvSpPr txBox="1">
                <a:spLocks noRot="1" noChangeAspect="1" noMove="1" noResize="1" noEditPoints="1" noAdjustHandles="1" noChangeArrowheads="1" noChangeShapeType="1" noTextEdit="1"/>
              </p:cNvSpPr>
              <p:nvPr/>
            </p:nvSpPr>
            <p:spPr>
              <a:xfrm>
                <a:off x="4683160" y="3769351"/>
                <a:ext cx="4084067" cy="69358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TextBox 26"/>
              <p:cNvSpPr txBox="1"/>
              <p:nvPr/>
            </p:nvSpPr>
            <p:spPr>
              <a:xfrm>
                <a:off x="2643345" y="1811944"/>
                <a:ext cx="2354619" cy="3451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700" i="1" smtClean="0">
                              <a:latin typeface="Cambria Math" panose="02040503050406030204" pitchFamily="18" charset="0"/>
                            </a:rPr>
                          </m:ctrlPr>
                        </m:sSubPr>
                        <m:e>
                          <m:r>
                            <a:rPr lang="en-US" sz="1700" i="1">
                              <a:latin typeface="Cambria Math" panose="02040503050406030204" pitchFamily="18" charset="0"/>
                            </a:rPr>
                            <m:t>𝑓</m:t>
                          </m:r>
                        </m:e>
                        <m:sub>
                          <m:r>
                            <a:rPr lang="en-US" sz="1700" i="1">
                              <a:latin typeface="Cambria Math" panose="02040503050406030204" pitchFamily="18" charset="0"/>
                            </a:rPr>
                            <m:t>1</m:t>
                          </m:r>
                        </m:sub>
                      </m:sSub>
                      <m:r>
                        <a:rPr lang="en-US" sz="1700" i="1">
                          <a:latin typeface="Cambria Math" panose="02040503050406030204" pitchFamily="18" charset="0"/>
                        </a:rPr>
                        <m:t>=</m:t>
                      </m:r>
                      <m:r>
                        <a:rPr lang="en-US" sz="1700" b="0" i="1" smtClean="0">
                          <a:latin typeface="Cambria Math" panose="02040503050406030204" pitchFamily="18" charset="0"/>
                          <a:ea typeface="Cambria Math" panose="02040503050406030204" pitchFamily="18" charset="0"/>
                        </a:rPr>
                        <m:t>𝐶</m:t>
                      </m:r>
                      <m:r>
                        <a:rPr lang="en-US" sz="1700" i="1">
                          <a:latin typeface="Cambria Math" panose="02040503050406030204" pitchFamily="18" charset="0"/>
                          <a:ea typeface="Cambria Math" panose="02040503050406030204" pitchFamily="18" charset="0"/>
                        </a:rPr>
                        <m:t>(</m:t>
                      </m:r>
                      <m:r>
                        <a:rPr lang="en-US" sz="1700" i="1">
                          <a:latin typeface="Cambria Math" panose="02040503050406030204" pitchFamily="18" charset="0"/>
                          <a:ea typeface="Cambria Math" panose="02040503050406030204" pitchFamily="18" charset="0"/>
                        </a:rPr>
                        <m:t>𝑓</m:t>
                      </m:r>
                      <m:r>
                        <a:rPr lang="en-US" sz="1700" i="1">
                          <a:latin typeface="Cambria Math" panose="02040503050406030204" pitchFamily="18" charset="0"/>
                          <a:ea typeface="Cambria Math" panose="02040503050406030204" pitchFamily="18" charset="0"/>
                        </a:rPr>
                        <m:t>,</m:t>
                      </m:r>
                      <m:sSubSup>
                        <m:sSubSupPr>
                          <m:ctrlPr>
                            <a:rPr lang="en-US" sz="1700" i="1">
                              <a:latin typeface="Cambria Math" panose="02040503050406030204" pitchFamily="18" charset="0"/>
                            </a:rPr>
                          </m:ctrlPr>
                        </m:sSubSupPr>
                        <m:e>
                          <m:r>
                            <a:rPr lang="en-US" sz="1700" i="1">
                              <a:latin typeface="Cambria Math" panose="02040503050406030204" pitchFamily="18" charset="0"/>
                            </a:rPr>
                            <m:t>𝐷</m:t>
                          </m:r>
                        </m:e>
                        <m:sub>
                          <m:r>
                            <a:rPr lang="en-US" sz="1700" b="0" i="1" smtClean="0">
                              <a:latin typeface="Cambria Math" panose="02040503050406030204" pitchFamily="18" charset="0"/>
                            </a:rPr>
                            <m:t>𝑝</m:t>
                          </m:r>
                        </m:sub>
                        <m:sup>
                          <m:r>
                            <a:rPr lang="en-US" sz="1700" i="1">
                              <a:latin typeface="Cambria Math" panose="02040503050406030204" pitchFamily="18" charset="0"/>
                              <a:ea typeface="Cambria Math" panose="02040503050406030204" pitchFamily="18" charset="0"/>
                            </a:rPr>
                            <m:t>𝛽</m:t>
                          </m:r>
                        </m:sup>
                      </m:sSubSup>
                      <m:r>
                        <a:rPr lang="en-US" sz="1700" i="1">
                          <a:latin typeface="Cambria Math" panose="02040503050406030204" pitchFamily="18" charset="0"/>
                        </a:rPr>
                        <m:t>𝑓</m:t>
                      </m:r>
                      <m:r>
                        <a:rPr lang="en-US" sz="1700" i="1">
                          <a:latin typeface="Cambria Math" panose="02040503050406030204" pitchFamily="18" charset="0"/>
                        </a:rPr>
                        <m:t>,</m:t>
                      </m:r>
                      <m:sSubSup>
                        <m:sSubSupPr>
                          <m:ctrlPr>
                            <a:rPr lang="en-US" sz="1700" i="1">
                              <a:latin typeface="Cambria Math" panose="02040503050406030204" pitchFamily="18" charset="0"/>
                            </a:rPr>
                          </m:ctrlPr>
                        </m:sSubSupPr>
                        <m:e>
                          <m:r>
                            <a:rPr lang="en-US" sz="1700" i="1">
                              <a:latin typeface="Cambria Math" panose="02040503050406030204" pitchFamily="18" charset="0"/>
                            </a:rPr>
                            <m:t>𝐷</m:t>
                          </m:r>
                        </m:e>
                        <m:sub>
                          <m:r>
                            <a:rPr lang="en-US" sz="1700" b="0" i="1" smtClean="0">
                              <a:latin typeface="Cambria Math" panose="02040503050406030204" pitchFamily="18" charset="0"/>
                            </a:rPr>
                            <m:t>𝑝</m:t>
                          </m:r>
                        </m:sub>
                        <m:sup>
                          <m:r>
                            <a:rPr lang="en-US" sz="1700" i="1">
                              <a:latin typeface="Cambria Math" panose="02040503050406030204" pitchFamily="18" charset="0"/>
                            </a:rPr>
                            <m:t>2</m:t>
                          </m:r>
                          <m:r>
                            <a:rPr lang="en-US" sz="1700" i="1">
                              <a:latin typeface="Cambria Math" panose="02040503050406030204" pitchFamily="18" charset="0"/>
                              <a:ea typeface="Cambria Math" panose="02040503050406030204" pitchFamily="18" charset="0"/>
                            </a:rPr>
                            <m:t>𝛽</m:t>
                          </m:r>
                        </m:sup>
                      </m:sSubSup>
                      <m:r>
                        <a:rPr lang="en-US" sz="1700" i="1">
                          <a:latin typeface="Cambria Math" panose="02040503050406030204" pitchFamily="18" charset="0"/>
                        </a:rPr>
                        <m:t>𝑓</m:t>
                      </m:r>
                      <m:r>
                        <a:rPr lang="en-US" sz="1700" i="1">
                          <a:latin typeface="Cambria Math" panose="02040503050406030204" pitchFamily="18" charset="0"/>
                        </a:rPr>
                        <m:t>,…</m:t>
                      </m:r>
                      <m:r>
                        <m:rPr>
                          <m:nor/>
                        </m:rPr>
                        <a:rPr lang="en-US" sz="1700" dirty="0"/>
                        <m:t>)</m:t>
                      </m:r>
                      <m:r>
                        <m:rPr>
                          <m:nor/>
                        </m:rPr>
                        <a:rPr lang="en-US" sz="1700" b="0" i="0" dirty="0" smtClean="0"/>
                        <m:t>,</m:t>
                      </m:r>
                    </m:oMath>
                  </m:oMathPara>
                </a14:m>
                <a:endParaRPr lang="en-US" sz="1700" dirty="0"/>
              </a:p>
            </p:txBody>
          </p:sp>
        </mc:Choice>
        <mc:Fallback>
          <p:sp>
            <p:nvSpPr>
              <p:cNvPr id="27" name="TextBox 26"/>
              <p:cNvSpPr txBox="1">
                <a:spLocks noRot="1" noChangeAspect="1" noMove="1" noResize="1" noEditPoints="1" noAdjustHandles="1" noChangeArrowheads="1" noChangeShapeType="1" noTextEdit="1"/>
              </p:cNvSpPr>
              <p:nvPr/>
            </p:nvSpPr>
            <p:spPr>
              <a:xfrm>
                <a:off x="2643345" y="1811944"/>
                <a:ext cx="2354619" cy="345159"/>
              </a:xfrm>
              <a:prstGeom prst="rect">
                <a:avLst/>
              </a:prstGeom>
              <a:blipFill rotWithShape="0">
                <a:blip r:embed="rId5"/>
                <a:stretch>
                  <a:fillRect l="-2591" t="-1754" r="-259" b="-175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780884" y="4640311"/>
                <a:ext cx="9252045" cy="685059"/>
              </a:xfrm>
              <a:prstGeom prst="rect">
                <a:avLst/>
              </a:prstGeom>
            </p:spPr>
            <p:txBody>
              <a:bodyPr wrap="square">
                <a:spAutoFit/>
              </a:bodyPr>
              <a:lstStyle/>
              <a:p>
                <a:pPr>
                  <a:lnSpc>
                    <a:spcPct val="107000"/>
                  </a:lnSpc>
                </a:pPr>
                <a:r>
                  <a:rPr lang="en-US" i="1" dirty="0">
                    <a:solidFill>
                      <a:srgbClr val="1F10E2"/>
                    </a:solidFill>
                  </a:rPr>
                  <a:t>Therefore the 𝑚-term numerical solution of </a:t>
                </a:r>
                <a14:m>
                  <m:oMath xmlns:m="http://schemas.openxmlformats.org/officeDocument/2006/math">
                    <m:r>
                      <a:rPr lang="en-US" i="1" dirty="0" smtClean="0">
                        <a:solidFill>
                          <a:srgbClr val="1F10E2"/>
                        </a:solidFill>
                        <a:latin typeface="Cambria Math" panose="02040503050406030204" pitchFamily="18" charset="0"/>
                      </a:rPr>
                      <m:t>(</m:t>
                    </m:r>
                    <m:r>
                      <a:rPr lang="en-US" i="1" dirty="0">
                        <a:solidFill>
                          <a:srgbClr val="1F10E2"/>
                        </a:solidFill>
                        <a:latin typeface="Cambria Math" panose="02040503050406030204" pitchFamily="18" charset="0"/>
                      </a:rPr>
                      <m:t>1</m:t>
                    </m:r>
                    <m:r>
                      <a:rPr lang="en-US" i="1" dirty="0">
                        <a:solidFill>
                          <a:srgbClr val="1F10E2"/>
                        </a:solidFill>
                        <a:latin typeface="Cambria Math" panose="02040503050406030204" pitchFamily="18" charset="0"/>
                      </a:rPr>
                      <m:t>)</m:t>
                    </m:r>
                  </m:oMath>
                </a14:m>
                <a:r>
                  <a:rPr lang="en-US" i="1" dirty="0">
                    <a:solidFill>
                      <a:srgbClr val="1F10E2"/>
                    </a:solidFill>
                  </a:rPr>
                  <a:t> with initial condition of </a:t>
                </a:r>
                <a14:m>
                  <m:oMath xmlns:m="http://schemas.openxmlformats.org/officeDocument/2006/math">
                    <m:r>
                      <a:rPr lang="en-US" i="1" dirty="0" smtClean="0">
                        <a:solidFill>
                          <a:srgbClr val="1F10E2"/>
                        </a:solidFill>
                        <a:latin typeface="Cambria Math" panose="02040503050406030204" pitchFamily="18" charset="0"/>
                      </a:rPr>
                      <m:t>(</m:t>
                    </m:r>
                    <m:r>
                      <a:rPr lang="en-US" i="1" dirty="0">
                        <a:solidFill>
                          <a:srgbClr val="1F10E2"/>
                        </a:solidFill>
                        <a:latin typeface="Cambria Math" panose="02040503050406030204" pitchFamily="18" charset="0"/>
                      </a:rPr>
                      <m:t>2</m:t>
                    </m:r>
                    <m:r>
                      <a:rPr lang="en-US" i="1" dirty="0">
                        <a:solidFill>
                          <a:srgbClr val="1F10E2"/>
                        </a:solidFill>
                        <a:latin typeface="Cambria Math" panose="02040503050406030204" pitchFamily="18" charset="0"/>
                      </a:rPr>
                      <m:t>)</m:t>
                    </m:r>
                  </m:oMath>
                </a14:m>
                <a:r>
                  <a:rPr lang="en-US" i="1" dirty="0">
                    <a:solidFill>
                      <a:srgbClr val="1F10E2"/>
                    </a:solidFill>
                  </a:rPr>
                  <a:t> gives numerical solutions in the form of convergent series </a:t>
                </a:r>
              </a:p>
            </p:txBody>
          </p:sp>
        </mc:Choice>
        <mc:Fallback xmlns="">
          <p:sp>
            <p:nvSpPr>
              <p:cNvPr id="17" name="Rectangle 16"/>
              <p:cNvSpPr>
                <a:spLocks noRot="1" noChangeAspect="1" noMove="1" noResize="1" noEditPoints="1" noAdjustHandles="1" noChangeArrowheads="1" noChangeShapeType="1" noTextEdit="1"/>
              </p:cNvSpPr>
              <p:nvPr/>
            </p:nvSpPr>
            <p:spPr>
              <a:xfrm>
                <a:off x="780884" y="4640311"/>
                <a:ext cx="9252045" cy="685059"/>
              </a:xfrm>
              <a:prstGeom prst="rect">
                <a:avLst/>
              </a:prstGeom>
              <a:blipFill rotWithShape="0">
                <a:blip r:embed="rId6"/>
                <a:stretch>
                  <a:fillRect l="-527" t="-5310" b="-106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5220286" y="5387874"/>
                <a:ext cx="5255221" cy="307777"/>
              </a:xfrm>
              <a:prstGeom prst="rect">
                <a:avLst/>
              </a:prstGeom>
              <a:noFill/>
            </p:spPr>
            <p:txBody>
              <a:bodyPr wrap="none" lIns="0" tIns="0" rIns="0" bIns="0" rtlCol="0">
                <a:spAutoFit/>
              </a:bodyPr>
              <a:lstStyle/>
              <a:p>
                <a14:m>
                  <m:oMath xmlns:m="http://schemas.openxmlformats.org/officeDocument/2006/math">
                    <m:r>
                      <a:rPr lang="en-US" sz="2000" b="0" i="1" smtClean="0">
                        <a:latin typeface="Cambria Math" panose="02040503050406030204" pitchFamily="18" charset="0"/>
                      </a:rPr>
                      <m:t>𝑓</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r>
                          <a:rPr lang="en-US" sz="2000" b="0" i="1" smtClean="0">
                            <a:latin typeface="Cambria Math" panose="02040503050406030204" pitchFamily="18" charset="0"/>
                          </a:rPr>
                          <m:t>,</m:t>
                        </m:r>
                        <m:r>
                          <a:rPr lang="en-US" sz="2000" b="0" i="1" smtClean="0">
                            <a:latin typeface="Cambria Math" panose="02040503050406030204" pitchFamily="18" charset="0"/>
                          </a:rPr>
                          <m:t>𝑡</m:t>
                        </m:r>
                      </m:e>
                    </m:d>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0</m:t>
                        </m:r>
                      </m:sub>
                    </m:sSub>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𝑝</m:t>
                        </m:r>
                        <m:r>
                          <a:rPr lang="en-US" sz="2000" b="0" i="1" smtClean="0">
                            <a:latin typeface="Cambria Math" panose="02040503050406030204" pitchFamily="18" charset="0"/>
                          </a:rPr>
                          <m:t>,</m:t>
                        </m:r>
                        <m:r>
                          <a:rPr lang="en-US" sz="2000" b="0" i="1" smtClean="0">
                            <a:latin typeface="Cambria Math" panose="02040503050406030204" pitchFamily="18" charset="0"/>
                          </a:rPr>
                          <m:t>𝑡</m:t>
                        </m:r>
                      </m:e>
                    </m:d>
                    <m:r>
                      <a:rPr lang="en-US" sz="2000" b="0" i="1"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𝑓</m:t>
                        </m:r>
                      </m:e>
                      <m:sub>
                        <m:r>
                          <a:rPr lang="en-US" sz="2000" b="0" i="1" smtClean="0">
                            <a:latin typeface="Cambria Math" panose="02040503050406030204" pitchFamily="18" charset="0"/>
                          </a:rPr>
                          <m:t>1</m:t>
                        </m:r>
                      </m:sub>
                    </m:sSub>
                    <m:d>
                      <m:dPr>
                        <m:ctrlPr>
                          <a:rPr lang="en-US" sz="2000" i="1">
                            <a:latin typeface="Cambria Math" panose="02040503050406030204" pitchFamily="18" charset="0"/>
                          </a:rPr>
                        </m:ctrlPr>
                      </m:dPr>
                      <m:e>
                        <m:r>
                          <a:rPr lang="en-US" sz="2000" b="0" i="1" smtClean="0">
                            <a:latin typeface="Cambria Math" panose="02040503050406030204" pitchFamily="18" charset="0"/>
                          </a:rPr>
                          <m:t>𝑝</m:t>
                        </m:r>
                        <m:r>
                          <a:rPr lang="en-US" sz="2000" i="1">
                            <a:latin typeface="Cambria Math" panose="02040503050406030204" pitchFamily="18" charset="0"/>
                          </a:rPr>
                          <m:t>,</m:t>
                        </m:r>
                        <m:r>
                          <a:rPr lang="en-US" sz="2000" i="1">
                            <a:latin typeface="Cambria Math" panose="02040503050406030204" pitchFamily="18" charset="0"/>
                          </a:rPr>
                          <m:t>𝑡</m:t>
                        </m:r>
                      </m:e>
                    </m:d>
                  </m:oMath>
                </a14:m>
                <a:r>
                  <a:rPr lang="en-US" sz="2000" dirty="0" smtClean="0"/>
                  <a:t>+…              </a:t>
                </a:r>
                <a14:m>
                  <m:oMath xmlns:m="http://schemas.openxmlformats.org/officeDocument/2006/math">
                    <m:r>
                      <a:rPr lang="en-US" sz="2000" i="1" dirty="0" smtClean="0">
                        <a:latin typeface="Cambria Math" panose="02040503050406030204" pitchFamily="18" charset="0"/>
                      </a:rPr>
                      <m:t> </m:t>
                    </m:r>
                    <m:r>
                      <a:rPr lang="en-US" sz="2000" i="1" dirty="0" smtClean="0">
                        <a:latin typeface="Cambria Math" panose="02040503050406030204" pitchFamily="18" charset="0"/>
                      </a:rPr>
                      <m:t>𝑚</m:t>
                    </m:r>
                    <m:r>
                      <a:rPr lang="en-US" sz="2000" i="1" dirty="0" smtClean="0">
                        <a:latin typeface="Cambria Math" panose="02040503050406030204" pitchFamily="18" charset="0"/>
                      </a:rPr>
                      <m:t>=</m:t>
                    </m:r>
                    <m:r>
                      <a:rPr lang="en-US" sz="2000" i="1" dirty="0" smtClean="0">
                        <a:latin typeface="Cambria Math" panose="02040503050406030204" pitchFamily="18" charset="0"/>
                      </a:rPr>
                      <m:t>1</m:t>
                    </m:r>
                    <m:r>
                      <a:rPr lang="en-US" sz="2000" i="1" dirty="0" smtClean="0">
                        <a:latin typeface="Cambria Math" panose="02040503050406030204" pitchFamily="18" charset="0"/>
                      </a:rPr>
                      <m:t>,</m:t>
                    </m:r>
                    <m:r>
                      <a:rPr lang="en-US" sz="2000" i="1" dirty="0" smtClean="0">
                        <a:latin typeface="Cambria Math" panose="02040503050406030204" pitchFamily="18" charset="0"/>
                      </a:rPr>
                      <m:t>2</m:t>
                    </m:r>
                    <m:r>
                      <a:rPr lang="en-US" sz="2000" i="1" dirty="0" smtClean="0">
                        <a:latin typeface="Cambria Math" panose="02040503050406030204" pitchFamily="18" charset="0"/>
                      </a:rPr>
                      <m:t>,…</m:t>
                    </m:r>
                  </m:oMath>
                </a14:m>
                <a:endParaRPr lang="en-US" sz="2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5220286" y="5387874"/>
                <a:ext cx="5255221" cy="307777"/>
              </a:xfrm>
              <a:prstGeom prst="rect">
                <a:avLst/>
              </a:prstGeom>
              <a:blipFill rotWithShape="0">
                <a:blip r:embed="rId7"/>
                <a:stretch>
                  <a:fillRect l="-2204" t="-26000" b="-50000"/>
                </a:stretch>
              </a:blipFill>
            </p:spPr>
            <p:txBody>
              <a:bodyPr/>
              <a:lstStyle/>
              <a:p>
                <a:r>
                  <a:rPr lang="en-US">
                    <a:noFill/>
                  </a:rPr>
                  <a:t> </a:t>
                </a:r>
              </a:p>
            </p:txBody>
          </p:sp>
        </mc:Fallback>
      </mc:AlternateContent>
      <p:cxnSp>
        <p:nvCxnSpPr>
          <p:cNvPr id="22" name="Straight Connector 21"/>
          <p:cNvCxnSpPr/>
          <p:nvPr/>
        </p:nvCxnSpPr>
        <p:spPr>
          <a:xfrm>
            <a:off x="438722" y="376237"/>
            <a:ext cx="11275801"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39070" y="377957"/>
            <a:ext cx="35152" cy="5933523"/>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1709050" y="376237"/>
            <a:ext cx="1" cy="5980112"/>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74222" y="6333915"/>
            <a:ext cx="11240301" cy="2243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3817310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9" name="Rectangle 8"/>
          <p:cNvSpPr/>
          <p:nvPr/>
        </p:nvSpPr>
        <p:spPr>
          <a:xfrm>
            <a:off x="7399873" y="1407821"/>
            <a:ext cx="4187076" cy="646331"/>
          </a:xfrm>
          <a:prstGeom prst="rect">
            <a:avLst/>
          </a:prstGeom>
        </p:spPr>
        <p:txBody>
          <a:bodyPr wrap="square">
            <a:spAutoFit/>
          </a:bodyPr>
          <a:lstStyle/>
          <a:p>
            <a:pPr lvl="0" algn="just"/>
            <a:r>
              <a:rPr lang="en-US" i="1" dirty="0">
                <a:solidFill>
                  <a:schemeClr val="bg1"/>
                </a:solidFill>
              </a:rPr>
              <a:t>1. Dead cone </a:t>
            </a:r>
            <a:r>
              <a:rPr lang="en-US" i="1" dirty="0" smtClean="0">
                <a:solidFill>
                  <a:schemeClr val="bg1"/>
                </a:solidFill>
              </a:rPr>
              <a:t>effect ad LPM effect </a:t>
            </a:r>
            <a:r>
              <a:rPr lang="en-US" i="1" dirty="0">
                <a:solidFill>
                  <a:schemeClr val="bg1"/>
                </a:solidFill>
              </a:rPr>
              <a:t>in radiative energy loss can be considered</a:t>
            </a:r>
            <a:endParaRPr lang="en-US" dirty="0">
              <a:solidFill>
                <a:schemeClr val="bg1"/>
              </a:solidFill>
            </a:endParaRPr>
          </a:p>
        </p:txBody>
      </p:sp>
      <mc:AlternateContent xmlns:mc="http://schemas.openxmlformats.org/markup-compatibility/2006" xmlns:a14="http://schemas.microsoft.com/office/drawing/2010/main">
        <mc:Choice Requires="a14">
          <p:sp>
            <p:nvSpPr>
              <p:cNvPr id="10" name="Rectangle 9"/>
              <p:cNvSpPr/>
              <p:nvPr/>
            </p:nvSpPr>
            <p:spPr>
              <a:xfrm>
                <a:off x="7354171" y="2174279"/>
                <a:ext cx="4187076" cy="1889813"/>
              </a:xfrm>
              <a:prstGeom prst="rect">
                <a:avLst/>
              </a:prstGeom>
            </p:spPr>
            <p:txBody>
              <a:bodyPr wrap="square">
                <a:spAutoFit/>
              </a:bodyPr>
              <a:lstStyle/>
              <a:p>
                <a:pPr lvl="0" algn="just"/>
                <a:r>
                  <a:rPr lang="en-US" i="1" dirty="0" smtClean="0">
                    <a:solidFill>
                      <a:schemeClr val="bg1"/>
                    </a:solidFill>
                  </a:rPr>
                  <a:t>2. Since the medium is not static and it cools while expands, the strong coupling is not fixed, running with the evolution of the system. temperature dependence of the running coupling constant is considered:</a:t>
                </a:r>
              </a:p>
              <a:p>
                <a:pPr lvl="0" algn="just"/>
                <a:r>
                  <a:rPr lang="en-US" i="1" dirty="0" smtClean="0">
                    <a:solidFill>
                      <a:schemeClr val="bg1"/>
                    </a:solidFill>
                  </a:rPr>
                  <a:t>thermal</a:t>
                </a:r>
                <a:r>
                  <a:rPr lang="en-US" dirty="0" smtClean="0">
                    <a:solidFill>
                      <a:schemeClr val="bg1"/>
                    </a:solidFill>
                    <a:latin typeface="NimbusRomNo9L-Regu"/>
                  </a:rPr>
                  <a:t> </a:t>
                </a:r>
                <a14:m>
                  <m:oMath xmlns:m="http://schemas.openxmlformats.org/officeDocument/2006/math">
                    <m:d>
                      <m:dPr>
                        <m:begChr m:val="["/>
                        <m:endChr m:val="]"/>
                        <m:ctrlPr>
                          <a:rPr lang="en-US" i="1">
                            <a:solidFill>
                              <a:schemeClr val="bg1"/>
                            </a:solidFill>
                            <a:latin typeface="Cambria Math" panose="02040503050406030204" pitchFamily="18" charset="0"/>
                          </a:rPr>
                        </m:ctrlPr>
                      </m:dPr>
                      <m:e>
                        <m:sSubSup>
                          <m:sSubSupPr>
                            <m:ctrlPr>
                              <a:rPr lang="en-US" i="1">
                                <a:solidFill>
                                  <a:schemeClr val="bg1"/>
                                </a:solidFill>
                                <a:latin typeface="Cambria Math" panose="02040503050406030204" pitchFamily="18" charset="0"/>
                              </a:rPr>
                            </m:ctrlPr>
                          </m:sSubSupPr>
                          <m:e>
                            <m:r>
                              <a:rPr lang="en-US" i="1">
                                <a:solidFill>
                                  <a:schemeClr val="bg1"/>
                                </a:solidFill>
                                <a:latin typeface="Cambria Math" panose="02040503050406030204" pitchFamily="18" charset="0"/>
                                <a:ea typeface="Cambria Math" panose="02040503050406030204" pitchFamily="18" charset="0"/>
                              </a:rPr>
                              <m:t>𝛼</m:t>
                            </m:r>
                          </m:e>
                          <m:sub>
                            <m:r>
                              <a:rPr lang="en-US" i="1">
                                <a:solidFill>
                                  <a:schemeClr val="bg1"/>
                                </a:solidFill>
                                <a:latin typeface="Cambria Math" panose="02040503050406030204" pitchFamily="18" charset="0"/>
                              </a:rPr>
                              <m:t>𝑠</m:t>
                            </m:r>
                          </m:sub>
                          <m:sup>
                            <m:d>
                              <m:dPr>
                                <m:ctrlPr>
                                  <a:rPr lang="en-US" i="1">
                                    <a:solidFill>
                                      <a:schemeClr val="bg1"/>
                                    </a:solidFill>
                                    <a:latin typeface="Cambria Math" panose="02040503050406030204" pitchFamily="18" charset="0"/>
                                  </a:rPr>
                                </m:ctrlPr>
                              </m:dPr>
                              <m:e>
                                <m:r>
                                  <a:rPr lang="en-US" i="1">
                                    <a:solidFill>
                                      <a:schemeClr val="bg1"/>
                                    </a:solidFill>
                                    <a:latin typeface="Cambria Math" panose="02040503050406030204" pitchFamily="18" charset="0"/>
                                  </a:rPr>
                                  <m:t>𝑡h</m:t>
                                </m:r>
                              </m:e>
                            </m:d>
                          </m:sup>
                        </m:sSubSup>
                      </m:e>
                    </m:d>
                  </m:oMath>
                </a14:m>
                <a:r>
                  <a:rPr lang="en-US" dirty="0">
                    <a:latin typeface="CMR10"/>
                  </a:rPr>
                  <a:t>   </a:t>
                </a:r>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7354171" y="2174279"/>
                <a:ext cx="4187076" cy="1889813"/>
              </a:xfrm>
              <a:prstGeom prst="rect">
                <a:avLst/>
              </a:prstGeom>
              <a:blipFill rotWithShape="0">
                <a:blip r:embed="rId3"/>
                <a:stretch>
                  <a:fillRect l="-1164" t="-1935" r="-1310" b="-968"/>
                </a:stretch>
              </a:blipFill>
            </p:spPr>
            <p:txBody>
              <a:bodyPr/>
              <a:lstStyle/>
              <a:p>
                <a:r>
                  <a:rPr lang="en-US">
                    <a:noFill/>
                  </a:rPr>
                  <a:t> </a:t>
                </a:r>
              </a:p>
            </p:txBody>
          </p:sp>
        </mc:Fallback>
      </mc:AlternateContent>
      <p:pic>
        <p:nvPicPr>
          <p:cNvPr id="3" name="Picture 2"/>
          <p:cNvPicPr>
            <a:picLocks noChangeAspect="1"/>
          </p:cNvPicPr>
          <p:nvPr/>
        </p:nvPicPr>
        <p:blipFill>
          <a:blip r:embed="rId4"/>
          <a:stretch>
            <a:fillRect/>
          </a:stretch>
        </p:blipFill>
        <p:spPr>
          <a:xfrm>
            <a:off x="557509" y="1132686"/>
            <a:ext cx="4906395" cy="3798330"/>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sp>
            <p:nvSpPr>
              <p:cNvPr id="8" name="TextBox 7"/>
              <p:cNvSpPr txBox="1"/>
              <p:nvPr/>
            </p:nvSpPr>
            <p:spPr>
              <a:xfrm>
                <a:off x="557509" y="5446887"/>
                <a:ext cx="5158873" cy="646331"/>
              </a:xfrm>
              <a:prstGeom prst="rect">
                <a:avLst/>
              </a:prstGeom>
              <a:noFill/>
            </p:spPr>
            <p:txBody>
              <a:bodyPr wrap="square" rtlCol="0">
                <a:spAutoFit/>
              </a:bodyPr>
              <a:lstStyle/>
              <a:p>
                <a:pPr algn="just"/>
                <a:r>
                  <a:rPr lang="en-US" dirty="0"/>
                  <a:t>Variation of drag coefficient with </a:t>
                </a:r>
                <a14:m>
                  <m:oMath xmlns:m="http://schemas.openxmlformats.org/officeDocument/2006/math">
                    <m:sSub>
                      <m:sSubPr>
                        <m:ctrlPr>
                          <a:rPr lang="en-US" i="1" dirty="0">
                            <a:latin typeface="Cambria Math" panose="02040503050406030204" pitchFamily="18" charset="0"/>
                          </a:rPr>
                        </m:ctrlPr>
                      </m:sSubPr>
                      <m:e>
                        <m:r>
                          <a:rPr lang="en-US" dirty="0">
                            <a:latin typeface="Cambria Math" panose="02040503050406030204" pitchFamily="18" charset="0"/>
                          </a:rPr>
                          <m:t>𝑝</m:t>
                        </m:r>
                      </m:e>
                      <m:sub>
                        <m:r>
                          <a:rPr lang="en-US" dirty="0">
                            <a:latin typeface="Cambria Math" panose="02040503050406030204" pitchFamily="18" charset="0"/>
                          </a:rPr>
                          <m:t>𝑇</m:t>
                        </m:r>
                      </m:sub>
                    </m:sSub>
                  </m:oMath>
                </a14:m>
                <a:r>
                  <a:rPr lang="en-US" dirty="0"/>
                  <a:t> for Bottom and Charm </a:t>
                </a:r>
                <a:r>
                  <a:rPr lang="en-US" dirty="0" smtClean="0"/>
                  <a:t>quarks.</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57509" y="5446887"/>
                <a:ext cx="5158873" cy="646331"/>
              </a:xfrm>
              <a:prstGeom prst="rect">
                <a:avLst/>
              </a:prstGeom>
              <a:blipFill rotWithShape="0">
                <a:blip r:embed="rId5"/>
                <a:stretch>
                  <a:fillRect l="-945" t="-5660" r="-945" b="-14151"/>
                </a:stretch>
              </a:blipFill>
            </p:spPr>
            <p:txBody>
              <a:bodyPr/>
              <a:lstStyle/>
              <a:p>
                <a:r>
                  <a:rPr lang="en-US">
                    <a:noFill/>
                  </a:rPr>
                  <a:t> </a:t>
                </a:r>
              </a:p>
            </p:txBody>
          </p:sp>
        </mc:Fallback>
      </mc:AlternateContent>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23329" y="1132687"/>
            <a:ext cx="5435272" cy="3798330"/>
          </a:xfrm>
          <a:prstGeom prst="rect">
            <a:avLst/>
          </a:prstGeom>
          <a:ln>
            <a:noFill/>
          </a:ln>
          <a:effectLst>
            <a:outerShdw blurRad="292100" dist="139700" dir="2700000" algn="tl" rotWithShape="0">
              <a:srgbClr val="333333">
                <a:alpha val="65000"/>
              </a:srgbClr>
            </a:outerShdw>
          </a:effectLst>
        </p:spPr>
      </p:pic>
      <p:cxnSp>
        <p:nvCxnSpPr>
          <p:cNvPr id="15" name="Straight Connector 14"/>
          <p:cNvCxnSpPr/>
          <p:nvPr/>
        </p:nvCxnSpPr>
        <p:spPr>
          <a:xfrm flipV="1">
            <a:off x="-45451" y="391913"/>
            <a:ext cx="12237451" cy="34470"/>
          </a:xfrm>
          <a:prstGeom prst="line">
            <a:avLst/>
          </a:prstGeom>
          <a:ln w="57150">
            <a:solidFill>
              <a:srgbClr val="1F10E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4083" y="5446888"/>
            <a:ext cx="5453611" cy="646331"/>
          </a:xfrm>
          <a:prstGeom prst="rect">
            <a:avLst/>
          </a:prstGeom>
          <a:noFill/>
        </p:spPr>
        <p:txBody>
          <a:bodyPr wrap="square" rtlCol="0">
            <a:spAutoFit/>
          </a:bodyPr>
          <a:lstStyle/>
          <a:p>
            <a:r>
              <a:rPr lang="en-US" dirty="0"/>
              <a:t>Nuclear modification factor for D and B mesons in Au-Au collision at the RHIC energies.</a:t>
            </a:r>
          </a:p>
        </p:txBody>
      </p:sp>
      <mc:AlternateContent xmlns:mc="http://schemas.openxmlformats.org/markup-compatibility/2006" xmlns:a14="http://schemas.microsoft.com/office/drawing/2010/main">
        <mc:Choice Requires="a14">
          <p:sp>
            <p:nvSpPr>
              <p:cNvPr id="11" name="TextBox 10"/>
              <p:cNvSpPr txBox="1"/>
              <p:nvPr/>
            </p:nvSpPr>
            <p:spPr>
              <a:xfrm>
                <a:off x="7812648" y="1977597"/>
                <a:ext cx="3728599" cy="315984"/>
              </a:xfrm>
              <a:prstGeom prst="rect">
                <a:avLst/>
              </a:prstGeom>
              <a:solidFill>
                <a:schemeClr val="bg1"/>
              </a:solidFill>
            </p:spPr>
            <p:txBody>
              <a:bodyPr wrap="square" rtlCol="0">
                <a:spAutoFit/>
              </a:bodyPr>
              <a:lstStyle/>
              <a:p>
                <a14:m>
                  <m:oMath xmlns:m="http://schemas.openxmlformats.org/officeDocument/2006/math">
                    <m:r>
                      <a:rPr lang="en-US" sz="1200" i="1" dirty="0" smtClean="0">
                        <a:latin typeface="Cambria Math" panose="02040503050406030204" pitchFamily="18" charset="0"/>
                      </a:rPr>
                      <m:t> </m:t>
                    </m:r>
                    <m:r>
                      <a:rPr lang="en-US" sz="1200" i="1" dirty="0" smtClean="0">
                        <a:latin typeface="Cambria Math" panose="02040503050406030204" pitchFamily="18" charset="0"/>
                      </a:rPr>
                      <m:t>𝐴𝑢</m:t>
                    </m:r>
                    <m:r>
                      <a:rPr lang="en-US" sz="1200" i="1" dirty="0" smtClean="0">
                        <a:latin typeface="Cambria Math" panose="02040503050406030204" pitchFamily="18" charset="0"/>
                      </a:rPr>
                      <m:t>−</m:t>
                    </m:r>
                    <m:r>
                      <a:rPr lang="en-US" sz="1200" i="1" dirty="0" smtClean="0">
                        <a:latin typeface="Cambria Math" panose="02040503050406030204" pitchFamily="18" charset="0"/>
                      </a:rPr>
                      <m:t>𝐴𝑢</m:t>
                    </m:r>
                    <m:r>
                      <a:rPr lang="en-US" sz="1200" i="1" dirty="0" smtClean="0">
                        <a:latin typeface="Cambria Math" panose="02040503050406030204" pitchFamily="18" charset="0"/>
                      </a:rPr>
                      <m:t> </m:t>
                    </m:r>
                    <m:r>
                      <a:rPr lang="en-US" sz="1200" i="1" dirty="0" smtClean="0">
                        <a:latin typeface="Cambria Math" panose="02040503050406030204" pitchFamily="18" charset="0"/>
                      </a:rPr>
                      <m:t>𝑐𝑜𝑙𝑙𝑖𝑠𝑖𝑜𝑛𝑠</m:t>
                    </m:r>
                    <m:r>
                      <a:rPr lang="en-US" sz="1200" i="1" dirty="0" smtClean="0">
                        <a:latin typeface="Cambria Math" panose="02040503050406030204" pitchFamily="18" charset="0"/>
                      </a:rPr>
                      <m:t> </m:t>
                    </m:r>
                    <m:r>
                      <a:rPr lang="en-US" sz="1200" i="1" dirty="0" smtClean="0">
                        <a:latin typeface="Cambria Math" panose="02040503050406030204" pitchFamily="18" charset="0"/>
                      </a:rPr>
                      <m:t>𝑎𝑡</m:t>
                    </m:r>
                    <m:r>
                      <a:rPr lang="en-US" sz="1200" i="1" dirty="0" smtClean="0">
                        <a:latin typeface="Cambria Math" panose="02040503050406030204" pitchFamily="18" charset="0"/>
                      </a:rPr>
                      <m:t> </m:t>
                    </m:r>
                    <m:rad>
                      <m:radPr>
                        <m:degHide m:val="on"/>
                        <m:ctrlPr>
                          <a:rPr lang="en-US" sz="1200" i="1">
                            <a:latin typeface="Cambria Math" panose="02040503050406030204" pitchFamily="18" charset="0"/>
                          </a:rPr>
                        </m:ctrlPr>
                      </m:radPr>
                      <m:deg/>
                      <m:e>
                        <m:sSub>
                          <m:sSubPr>
                            <m:ctrlPr>
                              <a:rPr lang="en-US" sz="1200" i="1">
                                <a:latin typeface="Cambria Math" panose="02040503050406030204" pitchFamily="18" charset="0"/>
                              </a:rPr>
                            </m:ctrlPr>
                          </m:sSubPr>
                          <m:e>
                            <m:r>
                              <a:rPr lang="en-US" sz="1200" i="1">
                                <a:latin typeface="Cambria Math" panose="02040503050406030204" pitchFamily="18" charset="0"/>
                              </a:rPr>
                              <m:t>𝑆</m:t>
                            </m:r>
                          </m:e>
                          <m:sub>
                            <m:r>
                              <a:rPr lang="en-US" sz="1200" i="1">
                                <a:latin typeface="Cambria Math" panose="02040503050406030204" pitchFamily="18" charset="0"/>
                              </a:rPr>
                              <m:t>𝑁𝑁</m:t>
                            </m:r>
                          </m:sub>
                        </m:sSub>
                      </m:e>
                    </m:rad>
                  </m:oMath>
                </a14:m>
                <a:r>
                  <a:rPr lang="en-US" sz="1200" dirty="0"/>
                  <a:t>=</a:t>
                </a:r>
                <a14:m>
                  <m:oMath xmlns:m="http://schemas.openxmlformats.org/officeDocument/2006/math">
                    <m:r>
                      <a:rPr lang="en-US" sz="1200" i="1" dirty="0">
                        <a:latin typeface="Cambria Math" panose="02040503050406030204" pitchFamily="18" charset="0"/>
                      </a:rPr>
                      <m:t>200</m:t>
                    </m:r>
                    <m:r>
                      <a:rPr lang="en-US" sz="1200" i="1" dirty="0">
                        <a:latin typeface="Cambria Math" panose="02040503050406030204" pitchFamily="18" charset="0"/>
                      </a:rPr>
                      <m:t>𝐺𝑒𝑉</m:t>
                    </m:r>
                    <m:r>
                      <a:rPr lang="en-US" sz="1200" b="0" i="1" dirty="0" smtClean="0">
                        <a:latin typeface="Cambria Math" panose="02040503050406030204" pitchFamily="18" charset="0"/>
                      </a:rPr>
                      <m:t>   </m:t>
                    </m:r>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𝑇</m:t>
                        </m:r>
                      </m:e>
                      <m:sub>
                        <m:r>
                          <a:rPr lang="en-US" sz="1200" b="0" i="1" smtClean="0">
                            <a:latin typeface="Cambria Math" panose="02040503050406030204" pitchFamily="18" charset="0"/>
                          </a:rPr>
                          <m:t>0</m:t>
                        </m:r>
                      </m:sub>
                    </m:sSub>
                    <m:r>
                      <a:rPr lang="en-US" sz="1200" b="0" i="1" smtClean="0">
                        <a:latin typeface="Cambria Math" panose="02040503050406030204" pitchFamily="18" charset="0"/>
                      </a:rPr>
                      <m:t>=</m:t>
                    </m:r>
                    <m:r>
                      <a:rPr lang="en-US" sz="1200" b="0" i="1" smtClean="0">
                        <a:latin typeface="Cambria Math" panose="02040503050406030204" pitchFamily="18" charset="0"/>
                      </a:rPr>
                      <m:t>0</m:t>
                    </m:r>
                    <m:r>
                      <a:rPr lang="en-US" sz="1200" b="0" i="1" smtClean="0">
                        <a:latin typeface="Cambria Math" panose="02040503050406030204" pitchFamily="18" charset="0"/>
                      </a:rPr>
                      <m:t>.</m:t>
                    </m:r>
                    <m:r>
                      <a:rPr lang="en-US" sz="1200" b="0" i="1" smtClean="0">
                        <a:latin typeface="Cambria Math" panose="02040503050406030204" pitchFamily="18" charset="0"/>
                      </a:rPr>
                      <m:t>373</m:t>
                    </m:r>
                    <m:r>
                      <a:rPr lang="en-US" sz="1200" b="0" i="1" smtClean="0">
                        <a:latin typeface="Cambria Math" panose="02040503050406030204" pitchFamily="18" charset="0"/>
                      </a:rPr>
                      <m:t>𝐺𝑒𝑉</m:t>
                    </m:r>
                  </m:oMath>
                </a14:m>
                <a:endParaRPr lang="en-US" sz="1200" b="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7812648" y="1977597"/>
                <a:ext cx="3728599" cy="315984"/>
              </a:xfrm>
              <a:prstGeom prst="rect">
                <a:avLst/>
              </a:prstGeom>
              <a:blipFill rotWithShape="0">
                <a:blip r:embed="rId7"/>
                <a:stretch>
                  <a:fillRect b="-11538"/>
                </a:stretch>
              </a:blipFill>
            </p:spPr>
            <p:txBody>
              <a:bodyPr/>
              <a:lstStyle/>
              <a:p>
                <a:r>
                  <a:rPr lang="en-US">
                    <a:noFill/>
                  </a:rPr>
                  <a:t> </a:t>
                </a:r>
              </a:p>
            </p:txBody>
          </p:sp>
        </mc:Fallback>
      </mc:AlternateContent>
      <p:sp>
        <p:nvSpPr>
          <p:cNvPr id="4" name="Rectangle 3"/>
          <p:cNvSpPr/>
          <p:nvPr/>
        </p:nvSpPr>
        <p:spPr>
          <a:xfrm>
            <a:off x="6399709" y="6449110"/>
            <a:ext cx="6096000" cy="307777"/>
          </a:xfrm>
          <a:prstGeom prst="rect">
            <a:avLst/>
          </a:prstGeom>
        </p:spPr>
        <p:txBody>
          <a:bodyPr>
            <a:spAutoFit/>
          </a:bodyPr>
          <a:lstStyle/>
          <a:p>
            <a:r>
              <a:rPr lang="fr-FR" sz="1400" dirty="0">
                <a:solidFill>
                  <a:schemeClr val="tx1">
                    <a:lumMod val="50000"/>
                    <a:lumOff val="50000"/>
                  </a:schemeClr>
                </a:solidFill>
              </a:rPr>
              <a:t>S. S. Adler et al., (PHENIX Collaboration), Phys. </a:t>
            </a:r>
            <a:r>
              <a:rPr lang="fr-FR" sz="1400" dirty="0" err="1">
                <a:solidFill>
                  <a:schemeClr val="tx1">
                    <a:lumMod val="50000"/>
                    <a:lumOff val="50000"/>
                  </a:schemeClr>
                </a:solidFill>
              </a:rPr>
              <a:t>Rev</a:t>
            </a:r>
            <a:r>
              <a:rPr lang="fr-FR" sz="1400" dirty="0">
                <a:solidFill>
                  <a:schemeClr val="tx1">
                    <a:lumMod val="50000"/>
                    <a:lumOff val="50000"/>
                  </a:schemeClr>
                </a:solidFill>
              </a:rPr>
              <a:t>. C </a:t>
            </a:r>
            <a:r>
              <a:rPr lang="fr-FR" sz="1400" b="1" dirty="0">
                <a:solidFill>
                  <a:schemeClr val="tx1">
                    <a:lumMod val="50000"/>
                    <a:lumOff val="50000"/>
                  </a:schemeClr>
                </a:solidFill>
              </a:rPr>
              <a:t>84</a:t>
            </a:r>
            <a:r>
              <a:rPr lang="fr-FR" sz="1400" dirty="0">
                <a:solidFill>
                  <a:schemeClr val="tx1">
                    <a:lumMod val="50000"/>
                    <a:lumOff val="50000"/>
                  </a:schemeClr>
                </a:solidFill>
              </a:rPr>
              <a:t>, 044905 (2011</a:t>
            </a:r>
            <a:r>
              <a:rPr lang="fr-FR" sz="1400" dirty="0" smtClean="0">
                <a:solidFill>
                  <a:schemeClr val="tx1">
                    <a:lumMod val="50000"/>
                    <a:lumOff val="50000"/>
                  </a:schemeClr>
                </a:solidFill>
              </a:rPr>
              <a:t>)</a:t>
            </a:r>
            <a:endParaRPr lang="en-US" sz="1300" dirty="0">
              <a:solidFill>
                <a:schemeClr val="tx1">
                  <a:lumMod val="50000"/>
                  <a:lumOff val="50000"/>
                </a:schemeClr>
              </a:solidFill>
            </a:endParaRPr>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159291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0" y="6369398"/>
            <a:ext cx="12319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Date Placeholder 22"/>
          <p:cNvSpPr>
            <a:spLocks noGrp="1"/>
          </p:cNvSpPr>
          <p:nvPr>
            <p:ph type="dt" sz="half" idx="10"/>
          </p:nvPr>
        </p:nvSpPr>
        <p:spPr>
          <a:xfrm>
            <a:off x="830688" y="6445598"/>
            <a:ext cx="2743200" cy="365125"/>
          </a:xfrm>
        </p:spPr>
        <p:txBody>
          <a:bodyPr/>
          <a:lstStyle/>
          <a:p>
            <a:r>
              <a:rPr lang="en-US" smtClean="0">
                <a:solidFill>
                  <a:schemeClr val="tx1"/>
                </a:solidFill>
              </a:rPr>
              <a:t>25 Juni 2015 </a:t>
            </a:r>
            <a:endParaRPr lang="en-US" dirty="0">
              <a:solidFill>
                <a:schemeClr val="tx1"/>
              </a:solidFill>
            </a:endParaRPr>
          </a:p>
        </p:txBody>
      </p:sp>
      <p:sp>
        <p:nvSpPr>
          <p:cNvPr id="25" name="Slide Number Placeholder 24"/>
          <p:cNvSpPr>
            <a:spLocks noGrp="1"/>
          </p:cNvSpPr>
          <p:nvPr>
            <p:ph type="sldNum" sz="quarter" idx="12"/>
          </p:nvPr>
        </p:nvSpPr>
        <p:spPr>
          <a:xfrm>
            <a:off x="8627235" y="6458298"/>
            <a:ext cx="2743200" cy="365125"/>
          </a:xfrm>
        </p:spPr>
        <p:txBody>
          <a:bodyPr/>
          <a:lstStyle/>
          <a:p>
            <a:fld id="{D57F1E4F-1CFF-5643-939E-217C01CDF565}" type="slidenum">
              <a:rPr lang="en-US" smtClean="0">
                <a:solidFill>
                  <a:schemeClr val="tx1"/>
                </a:solidFill>
              </a:rPr>
              <a:pPr/>
              <a:t>15</a:t>
            </a:fld>
            <a:endParaRPr lang="en-US" dirty="0">
              <a:solidFill>
                <a:schemeClr val="tx1"/>
              </a:solidFill>
            </a:endParaRPr>
          </a:p>
        </p:txBody>
      </p:sp>
      <p:sp>
        <p:nvSpPr>
          <p:cNvPr id="18" name="Rectangle 17"/>
          <p:cNvSpPr/>
          <p:nvPr/>
        </p:nvSpPr>
        <p:spPr>
          <a:xfrm>
            <a:off x="1453407" y="1596084"/>
            <a:ext cx="9917028" cy="646331"/>
          </a:xfrm>
          <a:prstGeom prst="rect">
            <a:avLst/>
          </a:prstGeom>
        </p:spPr>
        <p:txBody>
          <a:bodyPr wrap="square">
            <a:spAutoFit/>
          </a:bodyPr>
          <a:lstStyle/>
          <a:p>
            <a:pPr marL="285750" indent="-285750">
              <a:buClr>
                <a:schemeClr val="tx1"/>
              </a:buClr>
              <a:buSzPct val="101000"/>
              <a:buFont typeface="Wingdings" panose="05000000000000000000" pitchFamily="2" charset="2"/>
              <a:buChar char="v"/>
            </a:pPr>
            <a:r>
              <a:rPr lang="en-CA" dirty="0" smtClean="0">
                <a:cs typeface="Times New Roman" panose="02020603050405020304" pitchFamily="18" charset="0"/>
              </a:rPr>
              <a:t> </a:t>
            </a:r>
            <a:r>
              <a:rPr lang="en-US" i="1" dirty="0" smtClean="0">
                <a:cs typeface="Times New Roman" panose="02020603050405020304" pitchFamily="18" charset="0"/>
              </a:rPr>
              <a:t>Considering </a:t>
            </a:r>
            <a:r>
              <a:rPr lang="en-US" i="1" dirty="0">
                <a:cs typeface="Times New Roman" panose="02020603050405020304" pitchFamily="18" charset="0"/>
              </a:rPr>
              <a:t>both radiative and elastic loss in effective drag and diffusion </a:t>
            </a:r>
            <a:r>
              <a:rPr lang="en-US" i="1" dirty="0" smtClean="0">
                <a:cs typeface="Times New Roman" panose="02020603050405020304" pitchFamily="18" charset="0"/>
              </a:rPr>
              <a:t>enables us to reduce </a:t>
            </a:r>
            <a:r>
              <a:rPr lang="en-US" i="1" dirty="0">
                <a:cs typeface="Times New Roman" panose="02020603050405020304" pitchFamily="18" charset="0"/>
              </a:rPr>
              <a:t>the gap between </a:t>
            </a:r>
            <a:r>
              <a:rPr lang="en-US" i="1" dirty="0" smtClean="0">
                <a:cs typeface="Times New Roman" panose="02020603050405020304" pitchFamily="18" charset="0"/>
              </a:rPr>
              <a:t>experiment </a:t>
            </a:r>
            <a:r>
              <a:rPr lang="en-US" i="1" dirty="0">
                <a:cs typeface="Times New Roman" panose="02020603050405020304" pitchFamily="18" charset="0"/>
              </a:rPr>
              <a:t>and </a:t>
            </a:r>
            <a:r>
              <a:rPr lang="en-US" i="1" dirty="0" smtClean="0">
                <a:cs typeface="Times New Roman" panose="02020603050405020304" pitchFamily="18" charset="0"/>
              </a:rPr>
              <a:t>theory</a:t>
            </a:r>
            <a:endParaRPr lang="en-US" i="1" dirty="0">
              <a:cs typeface="Times New Roman" panose="02020603050405020304" pitchFamily="18" charset="0"/>
            </a:endParaRPr>
          </a:p>
        </p:txBody>
      </p:sp>
      <p:sp>
        <p:nvSpPr>
          <p:cNvPr id="2" name="Rectangle 1"/>
          <p:cNvSpPr/>
          <p:nvPr/>
        </p:nvSpPr>
        <p:spPr>
          <a:xfrm>
            <a:off x="1466107" y="2406764"/>
            <a:ext cx="7797800" cy="369332"/>
          </a:xfrm>
          <a:prstGeom prst="rect">
            <a:avLst/>
          </a:prstGeom>
        </p:spPr>
        <p:txBody>
          <a:bodyPr wrap="square">
            <a:spAutoFit/>
          </a:bodyPr>
          <a:lstStyle/>
          <a:p>
            <a:pPr marL="285750" indent="-285750">
              <a:buClr>
                <a:schemeClr val="tx1"/>
              </a:buClr>
              <a:buSzPct val="101000"/>
              <a:buFont typeface="Wingdings" panose="05000000000000000000" pitchFamily="2" charset="2"/>
              <a:buChar char="v"/>
            </a:pPr>
            <a:r>
              <a:rPr lang="en-US" i="1" dirty="0">
                <a:solidFill>
                  <a:srgbClr val="1F10E2"/>
                </a:solidFill>
                <a:cs typeface="Times New Roman" panose="02020603050405020304" pitchFamily="18" charset="0"/>
              </a:rPr>
              <a:t>T</a:t>
            </a:r>
            <a:r>
              <a:rPr lang="en-US" i="1" dirty="0" smtClean="0">
                <a:solidFill>
                  <a:srgbClr val="1F10E2"/>
                </a:solidFill>
                <a:cs typeface="Times New Roman" panose="02020603050405020304" pitchFamily="18" charset="0"/>
              </a:rPr>
              <a:t>he </a:t>
            </a:r>
            <a:r>
              <a:rPr lang="en-US" i="1" dirty="0">
                <a:solidFill>
                  <a:srgbClr val="1F10E2"/>
                </a:solidFill>
                <a:cs typeface="Times New Roman" panose="02020603050405020304" pitchFamily="18" charset="0"/>
              </a:rPr>
              <a:t>Charm quark </a:t>
            </a:r>
            <a:r>
              <a:rPr lang="en-US" i="1" dirty="0" smtClean="0">
                <a:solidFill>
                  <a:srgbClr val="1F10E2"/>
                </a:solidFill>
                <a:cs typeface="Times New Roman" panose="02020603050405020304" pitchFamily="18" charset="0"/>
              </a:rPr>
              <a:t>suffers </a:t>
            </a:r>
            <a:r>
              <a:rPr lang="en-US" i="1" dirty="0">
                <a:solidFill>
                  <a:srgbClr val="1F10E2"/>
                </a:solidFill>
                <a:cs typeface="Times New Roman" panose="02020603050405020304" pitchFamily="18" charset="0"/>
              </a:rPr>
              <a:t>more </a:t>
            </a:r>
            <a:r>
              <a:rPr lang="en-US" i="1" dirty="0" smtClean="0">
                <a:solidFill>
                  <a:srgbClr val="1F10E2"/>
                </a:solidFill>
                <a:cs typeface="Times New Roman" panose="02020603050405020304" pitchFamily="18" charset="0"/>
              </a:rPr>
              <a:t>suppression </a:t>
            </a:r>
            <a:r>
              <a:rPr lang="en-US" i="1" dirty="0">
                <a:solidFill>
                  <a:srgbClr val="1F10E2"/>
                </a:solidFill>
                <a:cs typeface="Times New Roman" panose="02020603050405020304" pitchFamily="18" charset="0"/>
              </a:rPr>
              <a:t>than bottom quark at RHIC </a:t>
            </a:r>
            <a:r>
              <a:rPr lang="en-US" i="1" dirty="0" smtClean="0">
                <a:solidFill>
                  <a:srgbClr val="1F10E2"/>
                </a:solidFill>
                <a:cs typeface="Times New Roman" panose="02020603050405020304" pitchFamily="18" charset="0"/>
              </a:rPr>
              <a:t>energy </a:t>
            </a:r>
            <a:endParaRPr lang="en-US" i="1" dirty="0">
              <a:solidFill>
                <a:srgbClr val="1F10E2"/>
              </a:solidFill>
              <a:cs typeface="Times New Roman" panose="02020603050405020304" pitchFamily="18" charset="0"/>
            </a:endParaRPr>
          </a:p>
        </p:txBody>
      </p:sp>
      <p:sp>
        <p:nvSpPr>
          <p:cNvPr id="3" name="Rectangle 2"/>
          <p:cNvSpPr/>
          <p:nvPr/>
        </p:nvSpPr>
        <p:spPr>
          <a:xfrm>
            <a:off x="1453407" y="2997823"/>
            <a:ext cx="8404055" cy="923330"/>
          </a:xfrm>
          <a:prstGeom prst="rect">
            <a:avLst/>
          </a:prstGeom>
        </p:spPr>
        <p:txBody>
          <a:bodyPr wrap="square">
            <a:spAutoFit/>
          </a:bodyPr>
          <a:lstStyle/>
          <a:p>
            <a:pPr marL="285750" indent="-285750">
              <a:buSzPct val="101000"/>
              <a:buFont typeface="Wingdings" panose="05000000000000000000" pitchFamily="2" charset="2"/>
              <a:buChar char="v"/>
            </a:pPr>
            <a:r>
              <a:rPr lang="en-US" i="1" dirty="0">
                <a:cs typeface="Times New Roman" panose="02020603050405020304" pitchFamily="18" charset="0"/>
              </a:rPr>
              <a:t>The </a:t>
            </a:r>
            <a:r>
              <a:rPr lang="en-US" i="1" dirty="0" smtClean="0">
                <a:cs typeface="Times New Roman" panose="02020603050405020304" pitchFamily="18" charset="0"/>
              </a:rPr>
              <a:t>suppression </a:t>
            </a:r>
            <a:r>
              <a:rPr lang="en-US" i="1" dirty="0">
                <a:cs typeface="Times New Roman" panose="02020603050405020304" pitchFamily="18" charset="0"/>
              </a:rPr>
              <a:t>are affected by two factor </a:t>
            </a:r>
            <a:endParaRPr lang="en-US" i="1" dirty="0" smtClean="0">
              <a:cs typeface="Times New Roman" panose="02020603050405020304" pitchFamily="18" charset="0"/>
            </a:endParaRPr>
          </a:p>
          <a:p>
            <a:pPr marL="342900" indent="-342900">
              <a:buAutoNum type="arabicParenR"/>
            </a:pPr>
            <a:r>
              <a:rPr lang="en-US" i="1" dirty="0" smtClean="0">
                <a:cs typeface="Times New Roman" panose="02020603050405020304" pitchFamily="18" charset="0"/>
              </a:rPr>
              <a:t>different </a:t>
            </a:r>
            <a:r>
              <a:rPr lang="en-US" i="1" dirty="0">
                <a:cs typeface="Times New Roman" panose="02020603050405020304" pitchFamily="18" charset="0"/>
              </a:rPr>
              <a:t>value of coefficients  </a:t>
            </a:r>
            <a:endParaRPr lang="en-US" i="1" dirty="0" smtClean="0">
              <a:cs typeface="Times New Roman" panose="02020603050405020304" pitchFamily="18" charset="0"/>
            </a:endParaRPr>
          </a:p>
          <a:p>
            <a:pPr marL="342900" indent="-342900">
              <a:buAutoNum type="arabicParenR"/>
            </a:pPr>
            <a:r>
              <a:rPr lang="en-US" i="1" dirty="0" smtClean="0">
                <a:cs typeface="Times New Roman" panose="02020603050405020304" pitchFamily="18" charset="0"/>
              </a:rPr>
              <a:t>different </a:t>
            </a:r>
            <a:r>
              <a:rPr lang="en-US" i="1" dirty="0">
                <a:cs typeface="Times New Roman" panose="02020603050405020304" pitchFamily="18" charset="0"/>
              </a:rPr>
              <a:t>initial </a:t>
            </a:r>
            <a:r>
              <a:rPr lang="en-US" i="1" dirty="0" smtClean="0">
                <a:cs typeface="Times New Roman" panose="02020603050405020304" pitchFamily="18" charset="0"/>
              </a:rPr>
              <a:t>momentum</a:t>
            </a:r>
            <a:endParaRPr lang="en-US" i="1" dirty="0">
              <a:cs typeface="Times New Roman" panose="02020603050405020304" pitchFamily="18" charset="0"/>
            </a:endParaRPr>
          </a:p>
        </p:txBody>
      </p:sp>
      <p:sp>
        <p:nvSpPr>
          <p:cNvPr id="4" name="Rectangle 3"/>
          <p:cNvSpPr/>
          <p:nvPr/>
        </p:nvSpPr>
        <p:spPr>
          <a:xfrm>
            <a:off x="1453407" y="4242655"/>
            <a:ext cx="9624150" cy="923330"/>
          </a:xfrm>
          <a:prstGeom prst="rect">
            <a:avLst/>
          </a:prstGeom>
        </p:spPr>
        <p:txBody>
          <a:bodyPr wrap="square">
            <a:spAutoFit/>
          </a:bodyPr>
          <a:lstStyle/>
          <a:p>
            <a:pPr marL="285750" lvl="0" indent="-285750" algn="just">
              <a:buFont typeface="Wingdings" panose="05000000000000000000" pitchFamily="2" charset="2"/>
              <a:buChar char="v"/>
            </a:pPr>
            <a:r>
              <a:rPr lang="en-US" i="1" dirty="0">
                <a:solidFill>
                  <a:srgbClr val="1F10E2"/>
                </a:solidFill>
                <a:cs typeface="Times New Roman" panose="02020603050405020304" pitchFamily="18" charset="0"/>
              </a:rPr>
              <a:t>At large </a:t>
            </a:r>
            <a:r>
              <a:rPr lang="en-US" i="1" dirty="0" smtClean="0">
                <a:solidFill>
                  <a:srgbClr val="1F10E2"/>
                </a:solidFill>
                <a:cs typeface="Times New Roman" panose="02020603050405020304" pitchFamily="18" charset="0"/>
              </a:rPr>
              <a:t>energy, </a:t>
            </a:r>
            <a:r>
              <a:rPr lang="en-US" i="1" dirty="0">
                <a:solidFill>
                  <a:srgbClr val="1F10E2"/>
                </a:solidFill>
                <a:cs typeface="Times New Roman" panose="02020603050405020304" pitchFamily="18" charset="0"/>
              </a:rPr>
              <a:t>radiate energy loss becomes much larger than the collisional </a:t>
            </a:r>
            <a:r>
              <a:rPr lang="en-US" i="1" dirty="0" smtClean="0">
                <a:solidFill>
                  <a:srgbClr val="1F10E2"/>
                </a:solidFill>
                <a:cs typeface="Times New Roman" panose="02020603050405020304" pitchFamily="18" charset="0"/>
              </a:rPr>
              <a:t>one; at </a:t>
            </a:r>
            <a:r>
              <a:rPr lang="en-US" i="1" dirty="0">
                <a:solidFill>
                  <a:srgbClr val="1F10E2"/>
                </a:solidFill>
                <a:cs typeface="Times New Roman" panose="02020603050405020304" pitchFamily="18" charset="0"/>
              </a:rPr>
              <a:t>lower </a:t>
            </a:r>
            <a:r>
              <a:rPr lang="en-US" i="1" dirty="0" smtClean="0">
                <a:solidFill>
                  <a:srgbClr val="1F10E2"/>
                </a:solidFill>
                <a:cs typeface="Times New Roman" panose="02020603050405020304" pitchFamily="18" charset="0"/>
              </a:rPr>
              <a:t>energy, </a:t>
            </a:r>
            <a:r>
              <a:rPr lang="en-US" i="1" dirty="0">
                <a:solidFill>
                  <a:srgbClr val="1F10E2"/>
                </a:solidFill>
                <a:cs typeface="Times New Roman" panose="02020603050405020304" pitchFamily="18" charset="0"/>
              </a:rPr>
              <a:t>the elastic and radiate processes can contribute </a:t>
            </a:r>
            <a:r>
              <a:rPr lang="en-US" i="1" dirty="0" smtClean="0">
                <a:solidFill>
                  <a:srgbClr val="1F10E2"/>
                </a:solidFill>
                <a:cs typeface="Times New Roman" panose="02020603050405020304" pitchFamily="18" charset="0"/>
              </a:rPr>
              <a:t>equally. For </a:t>
            </a:r>
            <a:r>
              <a:rPr lang="en-US" i="1" dirty="0">
                <a:solidFill>
                  <a:srgbClr val="1F10E2"/>
                </a:solidFill>
                <a:cs typeface="Times New Roman" panose="02020603050405020304" pitchFamily="18" charset="0"/>
              </a:rPr>
              <a:t>small </a:t>
            </a:r>
            <a:r>
              <a:rPr lang="en-US" i="1" dirty="0" smtClean="0">
                <a:solidFill>
                  <a:srgbClr val="1F10E2"/>
                </a:solidFill>
                <a:cs typeface="Times New Roman" panose="02020603050405020304" pitchFamily="18" charset="0"/>
              </a:rPr>
              <a:t>value </a:t>
            </a:r>
            <a:r>
              <a:rPr lang="en-US" i="1" dirty="0">
                <a:solidFill>
                  <a:srgbClr val="1F10E2"/>
                </a:solidFill>
                <a:cs typeface="Times New Roman" panose="02020603050405020304" pitchFamily="18" charset="0"/>
              </a:rPr>
              <a:t>of </a:t>
            </a:r>
            <a:r>
              <a:rPr lang="en-US" i="1" dirty="0" smtClean="0">
                <a:solidFill>
                  <a:srgbClr val="1F10E2"/>
                </a:solidFill>
                <a:cs typeface="Times New Roman" panose="02020603050405020304" pitchFamily="18" charset="0"/>
              </a:rPr>
              <a:t>Parton energy, </a:t>
            </a:r>
            <a:r>
              <a:rPr lang="en-US" i="1" dirty="0">
                <a:solidFill>
                  <a:srgbClr val="1F10E2"/>
                </a:solidFill>
                <a:cs typeface="Times New Roman" panose="02020603050405020304" pitchFamily="18" charset="0"/>
              </a:rPr>
              <a:t>the collisional one can </a:t>
            </a:r>
            <a:r>
              <a:rPr lang="en-US" i="1" dirty="0" smtClean="0">
                <a:solidFill>
                  <a:srgbClr val="1F10E2"/>
                </a:solidFill>
                <a:cs typeface="Times New Roman" panose="02020603050405020304" pitchFamily="18" charset="0"/>
              </a:rPr>
              <a:t>dominate</a:t>
            </a:r>
            <a:endParaRPr lang="en-US" i="1" dirty="0">
              <a:solidFill>
                <a:srgbClr val="1F10E2"/>
              </a:solidFill>
              <a:cs typeface="Times New Roman" panose="02020603050405020304" pitchFamily="18" charset="0"/>
            </a:endParaRPr>
          </a:p>
        </p:txBody>
      </p:sp>
      <p:cxnSp>
        <p:nvCxnSpPr>
          <p:cNvPr id="20" name="Straight Connector 19"/>
          <p:cNvCxnSpPr/>
          <p:nvPr/>
        </p:nvCxnSpPr>
        <p:spPr>
          <a:xfrm flipV="1">
            <a:off x="295422" y="894822"/>
            <a:ext cx="11408898" cy="12726"/>
          </a:xfrm>
          <a:prstGeom prst="line">
            <a:avLst/>
          </a:prstGeom>
          <a:ln w="69850">
            <a:solidFill>
              <a:srgbClr val="1F10E2"/>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65424" y="120474"/>
            <a:ext cx="5440913" cy="677108"/>
          </a:xfrm>
          <a:prstGeom prst="rect">
            <a:avLst/>
          </a:prstGeom>
        </p:spPr>
        <p:txBody>
          <a:bodyPr wrap="none">
            <a:spAutoFit/>
          </a:bodyPr>
          <a:lstStyle/>
          <a:p>
            <a:r>
              <a:rPr lang="en-US" sz="3800" b="1" i="1" dirty="0" smtClean="0">
                <a:latin typeface="Thames" panose="02000503080000020003" pitchFamily="2" charset="0"/>
                <a:cs typeface="Times New Roman" panose="02020603050405020304" pitchFamily="18" charset="0"/>
              </a:rPr>
              <a:t>Summary and Conclusion</a:t>
            </a:r>
            <a:endParaRPr lang="en-US" sz="3800" b="1" i="1" dirty="0">
              <a:latin typeface="Thames" panose="02000503080000020003" pitchFamily="2"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Sharareh Mehrabi Pari</a:t>
            </a:r>
            <a:endParaRPr lang="en-US" dirty="0"/>
          </a:p>
        </p:txBody>
      </p:sp>
      <p:sp>
        <p:nvSpPr>
          <p:cNvPr id="6" name="Rectangle 5"/>
          <p:cNvSpPr/>
          <p:nvPr/>
        </p:nvSpPr>
        <p:spPr>
          <a:xfrm>
            <a:off x="1466107" y="5438002"/>
            <a:ext cx="9904328" cy="646331"/>
          </a:xfrm>
          <a:prstGeom prst="rect">
            <a:avLst/>
          </a:prstGeom>
        </p:spPr>
        <p:txBody>
          <a:bodyPr wrap="square">
            <a:spAutoFit/>
          </a:bodyPr>
          <a:lstStyle/>
          <a:p>
            <a:pPr marL="285750" indent="-285750">
              <a:buSzPct val="105000"/>
              <a:buFont typeface="Wingdings" panose="05000000000000000000" pitchFamily="2" charset="2"/>
              <a:buChar char="v"/>
            </a:pPr>
            <a:r>
              <a:rPr lang="en-US" i="1" dirty="0">
                <a:cs typeface="Times New Roman" panose="02020603050405020304" pitchFamily="18" charset="0"/>
              </a:rPr>
              <a:t>The use of Iterative Laplace Transform Method for solving  the </a:t>
            </a:r>
            <a:r>
              <a:rPr lang="en-US" i="1" dirty="0" smtClean="0">
                <a:cs typeface="Times New Roman" panose="02020603050405020304" pitchFamily="18" charset="0"/>
              </a:rPr>
              <a:t>Fokker-Planck </a:t>
            </a:r>
            <a:r>
              <a:rPr lang="en-US" i="1" dirty="0">
                <a:cs typeface="Times New Roman" panose="02020603050405020304" pitchFamily="18" charset="0"/>
              </a:rPr>
              <a:t>describe experimental data with a good approximation</a:t>
            </a:r>
          </a:p>
        </p:txBody>
      </p:sp>
    </p:spTree>
    <p:extLst>
      <p:ext uri="{BB962C8B-B14F-4D97-AF65-F5344CB8AC3E}">
        <p14:creationId xmlns:p14="http://schemas.microsoft.com/office/powerpoint/2010/main" val="502318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04420"/>
            <a:ext cx="12192000" cy="1569660"/>
          </a:xfrm>
          <a:prstGeom prst="rect">
            <a:avLst/>
          </a:prstGeom>
          <a:noFill/>
        </p:spPr>
        <p:txBody>
          <a:bodyPr wrap="square" rtlCol="0" anchor="ctr">
            <a:spAutoFit/>
          </a:bodyPr>
          <a:lstStyle/>
          <a:p>
            <a:pPr algn="ctr"/>
            <a:r>
              <a:rPr lang="en-US" sz="4800" dirty="0" smtClean="0"/>
              <a:t>Thank you</a:t>
            </a:r>
          </a:p>
          <a:p>
            <a:pPr algn="ctr"/>
            <a:r>
              <a:rPr lang="en-US" sz="4800" dirty="0" smtClean="0"/>
              <a:t>for your attention</a:t>
            </a:r>
            <a:endParaRPr lang="en-US" sz="4800" dirty="0"/>
          </a:p>
        </p:txBody>
      </p:sp>
      <p:sp>
        <p:nvSpPr>
          <p:cNvPr id="6" name="Date Placeholder 5"/>
          <p:cNvSpPr>
            <a:spLocks noGrp="1"/>
          </p:cNvSpPr>
          <p:nvPr>
            <p:ph type="dt" sz="half" idx="10"/>
          </p:nvPr>
        </p:nvSpPr>
        <p:spPr/>
        <p:txBody>
          <a:bodyPr/>
          <a:lstStyle/>
          <a:p>
            <a:r>
              <a:rPr lang="en-US" smtClean="0"/>
              <a:t>25 Juni 2015 </a:t>
            </a:r>
            <a:endParaRPr lang="en-US" dirty="0"/>
          </a:p>
        </p:txBody>
      </p:sp>
      <p:sp>
        <p:nvSpPr>
          <p:cNvPr id="7" name="Footer Placeholder 6"/>
          <p:cNvSpPr>
            <a:spLocks noGrp="1"/>
          </p:cNvSpPr>
          <p:nvPr>
            <p:ph type="ftr" sz="quarter" idx="11"/>
          </p:nvPr>
        </p:nvSpPr>
        <p:spPr/>
        <p:txBody>
          <a:bodyPr/>
          <a:lstStyle/>
          <a:p>
            <a:r>
              <a:rPr lang="en-US" smtClean="0"/>
              <a:t>Sharareh Mehrabi Pari</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159386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17</a:t>
            </a:fld>
            <a:endParaRPr lang="en-US" dirty="0">
              <a:solidFill>
                <a:schemeClr val="tx1"/>
              </a:solidFill>
            </a:endParaRPr>
          </a:p>
        </p:txBody>
      </p:sp>
      <p:sp>
        <p:nvSpPr>
          <p:cNvPr id="11" name="Rectangle 10"/>
          <p:cNvSpPr/>
          <p:nvPr/>
        </p:nvSpPr>
        <p:spPr>
          <a:xfrm>
            <a:off x="1827049" y="6187073"/>
            <a:ext cx="9673107" cy="200055"/>
          </a:xfrm>
          <a:prstGeom prst="rect">
            <a:avLst/>
          </a:prstGeom>
        </p:spPr>
        <p:txBody>
          <a:bodyPr wrap="square">
            <a:spAutoFit/>
          </a:bodyPr>
          <a:lstStyle/>
          <a:p>
            <a:pPr lvl="0"/>
            <a:r>
              <a:rPr lang="en-US" sz="700" i="1" dirty="0" smtClean="0"/>
              <a:t>.</a:t>
            </a:r>
            <a:endParaRPr lang="en-US" sz="700" i="1" dirty="0"/>
          </a:p>
        </p:txBody>
      </p:sp>
      <p:sp>
        <p:nvSpPr>
          <p:cNvPr id="2" name="Date Placeholder 1"/>
          <p:cNvSpPr>
            <a:spLocks noGrp="1"/>
          </p:cNvSpPr>
          <p:nvPr>
            <p:ph type="dt" sz="half" idx="10"/>
          </p:nvPr>
        </p:nvSpPr>
        <p:spPr/>
        <p:txBody>
          <a:bodyPr/>
          <a:lstStyle/>
          <a:p>
            <a:r>
              <a:rPr lang="en-US" smtClean="0"/>
              <a:t>25 Juni 2015 </a:t>
            </a:r>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
        <p:nvSpPr>
          <p:cNvPr id="5" name="Rectangle 4"/>
          <p:cNvSpPr/>
          <p:nvPr/>
        </p:nvSpPr>
        <p:spPr>
          <a:xfrm>
            <a:off x="965200" y="1922079"/>
            <a:ext cx="9105900" cy="369332"/>
          </a:xfrm>
          <a:prstGeom prst="rect">
            <a:avLst/>
          </a:prstGeom>
        </p:spPr>
        <p:txBody>
          <a:bodyPr wrap="square">
            <a:spAutoFit/>
          </a:bodyPr>
          <a:lstStyle/>
          <a:p>
            <a:r>
              <a:rPr lang="en-US" i="1" dirty="0"/>
              <a:t> The effects of quark mass in the gluon radiation is taken into account by dead cone </a:t>
            </a:r>
            <a:r>
              <a:rPr lang="en-US" i="1" dirty="0" smtClean="0"/>
              <a:t>effect.</a:t>
            </a:r>
            <a:endParaRPr lang="en-US" dirty="0"/>
          </a:p>
        </p:txBody>
      </p:sp>
      <mc:AlternateContent xmlns:mc="http://schemas.openxmlformats.org/markup-compatibility/2006" xmlns:a14="http://schemas.microsoft.com/office/drawing/2010/main">
        <mc:Choice Requires="a14">
          <p:sp>
            <p:nvSpPr>
              <p:cNvPr id="6" name="Rectangle 5"/>
              <p:cNvSpPr/>
              <p:nvPr/>
            </p:nvSpPr>
            <p:spPr>
              <a:xfrm>
                <a:off x="1028394" y="2939761"/>
                <a:ext cx="10623856" cy="646331"/>
              </a:xfrm>
              <a:prstGeom prst="rect">
                <a:avLst/>
              </a:prstGeom>
            </p:spPr>
            <p:txBody>
              <a:bodyPr wrap="square">
                <a:spAutoFit/>
              </a:bodyPr>
              <a:lstStyle/>
              <a:p>
                <a:pPr lvl="0"/>
                <a:r>
                  <a:rPr lang="en-US" i="1" dirty="0" smtClean="0"/>
                  <a:t>The </a:t>
                </a:r>
                <a:r>
                  <a:rPr lang="en-US" i="1" dirty="0"/>
                  <a:t>LPM effects have been taken into account by including a formation-time restriction on </a:t>
                </a:r>
                <a:r>
                  <a:rPr lang="en-US" i="1" dirty="0" smtClean="0"/>
                  <a:t>the phase </a:t>
                </a:r>
              </a:p>
              <a:p>
                <a:pPr lvl="0"/>
                <a:r>
                  <a:rPr lang="en-US" i="1" dirty="0" smtClean="0"/>
                  <a:t>Space of </a:t>
                </a:r>
                <a:r>
                  <a:rPr lang="en-US" i="1" dirty="0"/>
                  <a:t>the emitted gluon in which the formation time,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ea typeface="Cambria Math" panose="02040503050406030204" pitchFamily="18" charset="0"/>
                          </a:rPr>
                          <m:t>𝜏</m:t>
                        </m:r>
                      </m:e>
                      <m:sub>
                        <m:r>
                          <a:rPr lang="en-US" i="1" dirty="0">
                            <a:latin typeface="Cambria Math" panose="02040503050406030204" pitchFamily="18" charset="0"/>
                          </a:rPr>
                          <m:t>𝐹</m:t>
                        </m:r>
                      </m:sub>
                    </m:sSub>
                  </m:oMath>
                </a14:m>
                <a:r>
                  <a:rPr lang="en-US" i="1" dirty="0"/>
                  <a:t> , must be smaller than </a:t>
                </a:r>
                <a:r>
                  <a:rPr lang="en-US" i="1" dirty="0" smtClean="0"/>
                  <a:t>the interaction time.</a:t>
                </a:r>
                <a:endParaRPr lang="en-US" i="1" dirty="0"/>
              </a:p>
            </p:txBody>
          </p:sp>
        </mc:Choice>
        <mc:Fallback xmlns="">
          <p:sp>
            <p:nvSpPr>
              <p:cNvPr id="6" name="Rectangle 5"/>
              <p:cNvSpPr>
                <a:spLocks noRot="1" noChangeAspect="1" noMove="1" noResize="1" noEditPoints="1" noAdjustHandles="1" noChangeArrowheads="1" noChangeShapeType="1" noTextEdit="1"/>
              </p:cNvSpPr>
              <p:nvPr/>
            </p:nvSpPr>
            <p:spPr>
              <a:xfrm>
                <a:off x="1028394" y="2939761"/>
                <a:ext cx="10623856" cy="646331"/>
              </a:xfrm>
              <a:prstGeom prst="rect">
                <a:avLst/>
              </a:prstGeom>
              <a:blipFill rotWithShape="0">
                <a:blip r:embed="rId2"/>
                <a:stretch>
                  <a:fillRect l="-517"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015609" y="4234442"/>
                <a:ext cx="10865156" cy="923330"/>
              </a:xfrm>
              <a:prstGeom prst="rect">
                <a:avLst/>
              </a:prstGeom>
            </p:spPr>
            <p:txBody>
              <a:bodyPr wrap="square">
                <a:spAutoFit/>
              </a:bodyPr>
              <a:lstStyle/>
              <a:p>
                <a:pPr lvl="0"/>
                <a:r>
                  <a:rPr lang="en-US" i="1" dirty="0"/>
                  <a:t>The sensitivity of the results on the equation of state is also </a:t>
                </a:r>
                <a:r>
                  <a:rPr lang="en-US" i="1" dirty="0" smtClean="0"/>
                  <a:t>demonstrated. </a:t>
                </a:r>
                <a:r>
                  <a:rPr lang="en-US" i="1" dirty="0"/>
                  <a:t>A softer equation </a:t>
                </a:r>
                <a:r>
                  <a:rPr lang="en-US" i="1" dirty="0" smtClean="0"/>
                  <a:t>of </a:t>
                </a:r>
                <a:r>
                  <a:rPr lang="en-US" i="1" dirty="0"/>
                  <a:t>state (lower value of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𝑐</m:t>
                        </m:r>
                      </m:e>
                      <m:sub>
                        <m:r>
                          <a:rPr lang="en-US" i="1" dirty="0">
                            <a:latin typeface="Cambria Math" panose="02040503050406030204" pitchFamily="18" charset="0"/>
                          </a:rPr>
                          <m:t>𝑠</m:t>
                        </m:r>
                      </m:sub>
                    </m:sSub>
                  </m:oMath>
                </a14:m>
                <a:r>
                  <a:rPr lang="en-US" i="1" dirty="0"/>
                  <a:t>) makes the expansion of the plasma slower, enabling the </a:t>
                </a:r>
                <a:r>
                  <a:rPr lang="en-US" i="1" dirty="0" smtClean="0"/>
                  <a:t>propagating heavy </a:t>
                </a:r>
                <a:r>
                  <a:rPr lang="en-US" i="1" dirty="0"/>
                  <a:t>quarks to spend more time interacting in the medium and hence lose more energy before </a:t>
                </a:r>
                <a:r>
                  <a:rPr lang="en-US" i="1" dirty="0" smtClean="0"/>
                  <a:t>exiting </a:t>
                </a:r>
                <a:r>
                  <a:rPr lang="en-US" i="1" dirty="0"/>
                  <a:t>from the </a:t>
                </a:r>
                <a:r>
                  <a:rPr lang="en-US" i="1" dirty="0" smtClean="0"/>
                  <a:t>plasma.</a:t>
                </a:r>
                <a:endParaRPr lang="en-US" i="1" dirty="0"/>
              </a:p>
            </p:txBody>
          </p:sp>
        </mc:Choice>
        <mc:Fallback xmlns="">
          <p:sp>
            <p:nvSpPr>
              <p:cNvPr id="7" name="Rectangle 6"/>
              <p:cNvSpPr>
                <a:spLocks noRot="1" noChangeAspect="1" noMove="1" noResize="1" noEditPoints="1" noAdjustHandles="1" noChangeArrowheads="1" noChangeShapeType="1" noTextEdit="1"/>
              </p:cNvSpPr>
              <p:nvPr/>
            </p:nvSpPr>
            <p:spPr>
              <a:xfrm>
                <a:off x="1015609" y="4234442"/>
                <a:ext cx="10865156" cy="923330"/>
              </a:xfrm>
              <a:prstGeom prst="rect">
                <a:avLst/>
              </a:prstGeom>
              <a:blipFill rotWithShape="0">
                <a:blip r:embed="rId3"/>
                <a:stretch>
                  <a:fillRect l="-505" t="-3974" b="-9934"/>
                </a:stretch>
              </a:blipFill>
            </p:spPr>
            <p:txBody>
              <a:bodyPr/>
              <a:lstStyle/>
              <a:p>
                <a:r>
                  <a:rPr lang="en-US">
                    <a:noFill/>
                  </a:rPr>
                  <a:t> </a:t>
                </a:r>
              </a:p>
            </p:txBody>
          </p:sp>
        </mc:Fallback>
      </mc:AlternateContent>
      <p:sp>
        <p:nvSpPr>
          <p:cNvPr id="8" name="Rectangle 7"/>
          <p:cNvSpPr/>
          <p:nvPr/>
        </p:nvSpPr>
        <p:spPr>
          <a:xfrm>
            <a:off x="685800" y="1097024"/>
            <a:ext cx="11722100" cy="646331"/>
          </a:xfrm>
          <a:prstGeom prst="rect">
            <a:avLst/>
          </a:prstGeom>
        </p:spPr>
        <p:txBody>
          <a:bodyPr wrap="square">
            <a:spAutoFit/>
          </a:bodyPr>
          <a:lstStyle/>
          <a:p>
            <a:pPr lvl="0" algn="just"/>
            <a:r>
              <a:rPr lang="en-US" i="1" dirty="0"/>
              <a:t> </a:t>
            </a:r>
            <a:r>
              <a:rPr lang="en-US" i="1" dirty="0" smtClean="0"/>
              <a:t>      The </a:t>
            </a:r>
            <a:r>
              <a:rPr lang="en-US" i="1" dirty="0"/>
              <a:t>strong coupling is not fixed, running with the evolution of the system.</a:t>
            </a:r>
          </a:p>
          <a:p>
            <a:pPr lvl="0" algn="just"/>
            <a:r>
              <a:rPr lang="en-US" i="1" dirty="0"/>
              <a:t>       </a:t>
            </a:r>
            <a:endParaRPr lang="en-US" dirty="0"/>
          </a:p>
        </p:txBody>
      </p:sp>
      <p:cxnSp>
        <p:nvCxnSpPr>
          <p:cNvPr id="13" name="Straight Connector 12"/>
          <p:cNvCxnSpPr/>
          <p:nvPr/>
        </p:nvCxnSpPr>
        <p:spPr>
          <a:xfrm>
            <a:off x="520700" y="0"/>
            <a:ext cx="0" cy="685800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147515" y="6215441"/>
            <a:ext cx="12339515" cy="3751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0" y="0"/>
            <a:ext cx="520700" cy="6187073"/>
          </a:xfrm>
          <a:prstGeom prst="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0028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Juni 2015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cxnSp>
        <p:nvCxnSpPr>
          <p:cNvPr id="11" name="Straight Connector 10"/>
          <p:cNvCxnSpPr/>
          <p:nvPr/>
        </p:nvCxnSpPr>
        <p:spPr>
          <a:xfrm>
            <a:off x="379830" y="-323557"/>
            <a:ext cx="42204" cy="6513342"/>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830932" y="-211015"/>
            <a:ext cx="28136" cy="6400800"/>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2034" y="6175717"/>
            <a:ext cx="11437031" cy="14068"/>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37506" y="276051"/>
            <a:ext cx="3138423" cy="646331"/>
          </a:xfrm>
          <a:prstGeom prst="rect">
            <a:avLst/>
          </a:prstGeom>
        </p:spPr>
        <p:txBody>
          <a:bodyPr wrap="none">
            <a:spAutoFit/>
          </a:bodyPr>
          <a:lstStyle/>
          <a:p>
            <a:r>
              <a:rPr lang="en-US" sz="3600" i="1" dirty="0">
                <a:solidFill>
                  <a:srgbClr val="C00000"/>
                </a:solidFill>
              </a:rPr>
              <a:t>The LPM </a:t>
            </a:r>
            <a:r>
              <a:rPr lang="en-US" sz="3600" i="1" dirty="0" smtClean="0">
                <a:solidFill>
                  <a:srgbClr val="C00000"/>
                </a:solidFill>
              </a:rPr>
              <a:t>Effects</a:t>
            </a:r>
            <a:endParaRPr lang="en-US" sz="3600" i="1" dirty="0">
              <a:solidFill>
                <a:srgbClr val="C00000"/>
              </a:solidFill>
            </a:endParaRPr>
          </a:p>
        </p:txBody>
      </p:sp>
      <p:sp>
        <p:nvSpPr>
          <p:cNvPr id="24" name="Rectangle 23"/>
          <p:cNvSpPr/>
          <p:nvPr/>
        </p:nvSpPr>
        <p:spPr>
          <a:xfrm>
            <a:off x="1011741" y="1714941"/>
            <a:ext cx="8104124" cy="400110"/>
          </a:xfrm>
          <a:prstGeom prst="rect">
            <a:avLst/>
          </a:prstGeom>
        </p:spPr>
        <p:txBody>
          <a:bodyPr wrap="square">
            <a:spAutoFit/>
          </a:bodyPr>
          <a:lstStyle/>
          <a:p>
            <a:r>
              <a:rPr lang="en-US" sz="2000" dirty="0"/>
              <a:t>The radiative energy loss of a heavy quark</a:t>
            </a:r>
          </a:p>
        </p:txBody>
      </p:sp>
      <mc:AlternateContent xmlns:mc="http://schemas.openxmlformats.org/markup-compatibility/2006" xmlns:a14="http://schemas.microsoft.com/office/drawing/2010/main">
        <mc:Choice Requires="a14">
          <p:sp>
            <p:nvSpPr>
              <p:cNvPr id="26" name="TextBox 25"/>
              <p:cNvSpPr txBox="1"/>
              <p:nvPr/>
            </p:nvSpPr>
            <p:spPr>
              <a:xfrm>
                <a:off x="5985755" y="2373056"/>
                <a:ext cx="2167645" cy="6901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900" i="1" smtClean="0">
                              <a:latin typeface="Cambria Math" panose="02040503050406030204" pitchFamily="18" charset="0"/>
                            </a:rPr>
                          </m:ctrlPr>
                        </m:sSubPr>
                        <m:e>
                          <m:d>
                            <m:dPr>
                              <m:begChr m:val=""/>
                              <m:endChr m:val="|"/>
                              <m:ctrlPr>
                                <a:rPr lang="en-US" sz="1900" i="1">
                                  <a:latin typeface="Cambria Math" panose="02040503050406030204" pitchFamily="18" charset="0"/>
                                </a:rPr>
                              </m:ctrlPr>
                            </m:dPr>
                            <m:e>
                              <m:f>
                                <m:fPr>
                                  <m:ctrlPr>
                                    <a:rPr lang="en-US" sz="1900" i="1">
                                      <a:latin typeface="Cambria Math" panose="02040503050406030204" pitchFamily="18" charset="0"/>
                                    </a:rPr>
                                  </m:ctrlPr>
                                </m:fPr>
                                <m:num>
                                  <m:r>
                                    <a:rPr lang="en-US" sz="1900" i="1">
                                      <a:latin typeface="Cambria Math" panose="02040503050406030204" pitchFamily="18" charset="0"/>
                                    </a:rPr>
                                    <m:t>𝑑𝐸</m:t>
                                  </m:r>
                                </m:num>
                                <m:den>
                                  <m:r>
                                    <a:rPr lang="en-US" sz="1900" i="1">
                                      <a:latin typeface="Cambria Math" panose="02040503050406030204" pitchFamily="18" charset="0"/>
                                    </a:rPr>
                                    <m:t>𝑑𝑥</m:t>
                                  </m:r>
                                </m:den>
                              </m:f>
                            </m:e>
                          </m:d>
                        </m:e>
                        <m:sub>
                          <m:r>
                            <a:rPr lang="en-US" sz="1900" b="0" i="1" smtClean="0">
                              <a:latin typeface="Cambria Math" panose="02040503050406030204" pitchFamily="18" charset="0"/>
                            </a:rPr>
                            <m:t>𝑟𝑎𝑑</m:t>
                          </m:r>
                        </m:sub>
                      </m:sSub>
                      <m:r>
                        <a:rPr lang="en-US" sz="1900" b="0" i="1" smtClean="0">
                          <a:latin typeface="Cambria Math" panose="02040503050406030204" pitchFamily="18" charset="0"/>
                        </a:rPr>
                        <m:t>=</m:t>
                      </m:r>
                      <m:r>
                        <m:rPr>
                          <m:sty m:val="p"/>
                        </m:rPr>
                        <a:rPr lang="el-GR" sz="1900" b="0" i="1" smtClean="0">
                          <a:latin typeface="Cambria Math" panose="02040503050406030204" pitchFamily="18" charset="0"/>
                          <a:ea typeface="Cambria Math" panose="02040503050406030204" pitchFamily="18" charset="0"/>
                        </a:rPr>
                        <m:t>Λ</m:t>
                      </m:r>
                      <m:r>
                        <a:rPr lang="el-GR" sz="1900" b="0" i="1" smtClean="0">
                          <a:latin typeface="Cambria Math" panose="02040503050406030204" pitchFamily="18" charset="0"/>
                          <a:ea typeface="Cambria Math" panose="02040503050406030204" pitchFamily="18" charset="0"/>
                        </a:rPr>
                        <m:t>𝜖</m:t>
                      </m:r>
                      <m:r>
                        <a:rPr lang="en-US" sz="1900" b="0" i="1" smtClean="0">
                          <a:latin typeface="Cambria Math" panose="02040503050406030204" pitchFamily="18" charset="0"/>
                          <a:ea typeface="Cambria Math" panose="02040503050406030204" pitchFamily="18" charset="0"/>
                        </a:rPr>
                        <m:t>=</m:t>
                      </m:r>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𝜏</m:t>
                          </m:r>
                        </m:e>
                        <m:sup>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1</m:t>
                          </m:r>
                        </m:sup>
                      </m:sSup>
                      <m:r>
                        <a:rPr lang="en-US" sz="1900" b="0" i="1" smtClean="0">
                          <a:latin typeface="Cambria Math" panose="02040503050406030204" pitchFamily="18" charset="0"/>
                          <a:ea typeface="Cambria Math" panose="02040503050406030204" pitchFamily="18" charset="0"/>
                        </a:rPr>
                        <m:t>𝜖</m:t>
                      </m:r>
                    </m:oMath>
                  </m:oMathPara>
                </a14:m>
                <a:endParaRPr lang="en-US" sz="1900" dirty="0"/>
              </a:p>
            </p:txBody>
          </p:sp>
        </mc:Choice>
        <mc:Fallback xmlns="">
          <p:sp>
            <p:nvSpPr>
              <p:cNvPr id="26" name="TextBox 25"/>
              <p:cNvSpPr txBox="1">
                <a:spLocks noRot="1" noChangeAspect="1" noMove="1" noResize="1" noEditPoints="1" noAdjustHandles="1" noChangeArrowheads="1" noChangeShapeType="1" noTextEdit="1"/>
              </p:cNvSpPr>
              <p:nvPr/>
            </p:nvSpPr>
            <p:spPr>
              <a:xfrm>
                <a:off x="5985755" y="2373056"/>
                <a:ext cx="2167645" cy="690189"/>
              </a:xfrm>
              <a:prstGeom prst="rect">
                <a:avLst/>
              </a:prstGeom>
              <a:blipFill rotWithShape="0">
                <a:blip r:embed="rId2"/>
                <a:stretch>
                  <a:fillRect/>
                </a:stretch>
              </a:blipFill>
            </p:spPr>
            <p:txBody>
              <a:bodyPr/>
              <a:lstStyle/>
              <a:p>
                <a:r>
                  <a:rPr lang="en-US">
                    <a:noFill/>
                  </a:rPr>
                  <a:t> </a:t>
                </a:r>
              </a:p>
            </p:txBody>
          </p:sp>
        </mc:Fallback>
      </mc:AlternateContent>
      <p:sp>
        <p:nvSpPr>
          <p:cNvPr id="29" name="Rectangle 28"/>
          <p:cNvSpPr/>
          <p:nvPr/>
        </p:nvSpPr>
        <p:spPr>
          <a:xfrm>
            <a:off x="6782214" y="1690503"/>
            <a:ext cx="2680798" cy="338554"/>
          </a:xfrm>
          <a:prstGeom prst="rect">
            <a:avLst/>
          </a:prstGeom>
        </p:spPr>
        <p:txBody>
          <a:bodyPr wrap="none">
            <a:spAutoFit/>
          </a:bodyPr>
          <a:lstStyle/>
          <a:p>
            <a:r>
              <a:rPr lang="en-US" sz="1600" i="1" dirty="0" smtClean="0">
                <a:solidFill>
                  <a:schemeClr val="bg1">
                    <a:lumMod val="65000"/>
                  </a:schemeClr>
                </a:solidFill>
              </a:rPr>
              <a:t>Inverse of the </a:t>
            </a:r>
            <a:r>
              <a:rPr lang="en-US" sz="1600" i="1" dirty="0">
                <a:solidFill>
                  <a:schemeClr val="bg1">
                    <a:lumMod val="65000"/>
                  </a:schemeClr>
                </a:solidFill>
              </a:rPr>
              <a:t>interaction time</a:t>
            </a:r>
          </a:p>
        </p:txBody>
      </p:sp>
      <p:cxnSp>
        <p:nvCxnSpPr>
          <p:cNvPr id="30" name="Straight Arrow Connector 29"/>
          <p:cNvCxnSpPr/>
          <p:nvPr/>
        </p:nvCxnSpPr>
        <p:spPr>
          <a:xfrm flipH="1">
            <a:off x="7727066" y="2050206"/>
            <a:ext cx="599907" cy="462820"/>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97911" y="3510395"/>
            <a:ext cx="3532827" cy="400110"/>
          </a:xfrm>
          <a:prstGeom prst="rect">
            <a:avLst/>
          </a:prstGeom>
        </p:spPr>
        <p:txBody>
          <a:bodyPr wrap="none">
            <a:spAutoFit/>
          </a:bodyPr>
          <a:lstStyle/>
          <a:p>
            <a:r>
              <a:rPr lang="en-US" sz="2000" dirty="0" smtClean="0"/>
              <a:t>The </a:t>
            </a:r>
            <a:r>
              <a:rPr lang="en-US" sz="2000" dirty="0"/>
              <a:t>average energy per collision</a:t>
            </a:r>
          </a:p>
        </p:txBody>
      </p:sp>
      <mc:AlternateContent xmlns:mc="http://schemas.openxmlformats.org/markup-compatibility/2006" xmlns:a14="http://schemas.microsoft.com/office/drawing/2010/main">
        <mc:Choice Requires="a14">
          <p:sp>
            <p:nvSpPr>
              <p:cNvPr id="33" name="TextBox 32"/>
              <p:cNvSpPr txBox="1"/>
              <p:nvPr/>
            </p:nvSpPr>
            <p:spPr>
              <a:xfrm>
                <a:off x="5204050" y="4035442"/>
                <a:ext cx="3954929" cy="7669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900" i="1" smtClean="0">
                          <a:latin typeface="Cambria Math" panose="02040503050406030204" pitchFamily="18" charset="0"/>
                          <a:ea typeface="Cambria Math" panose="02040503050406030204" pitchFamily="18" charset="0"/>
                        </a:rPr>
                        <m:t>𝜖</m:t>
                      </m:r>
                      <m:r>
                        <a:rPr lang="en-US" sz="1900" b="0" i="1" smtClean="0">
                          <a:latin typeface="Cambria Math" panose="02040503050406030204" pitchFamily="18" charset="0"/>
                          <a:ea typeface="Cambria Math" panose="02040503050406030204" pitchFamily="18" charset="0"/>
                        </a:rPr>
                        <m:t>=</m:t>
                      </m:r>
                      <m:nary>
                        <m:naryPr>
                          <m:limLoc m:val="undOvr"/>
                          <m:subHide m:val="on"/>
                          <m:supHide m:val="on"/>
                          <m:ctrlPr>
                            <a:rPr lang="en-US" sz="1900" b="0" i="1" smtClean="0">
                              <a:latin typeface="Cambria Math" panose="02040503050406030204" pitchFamily="18" charset="0"/>
                              <a:ea typeface="Cambria Math" panose="02040503050406030204" pitchFamily="18" charset="0"/>
                            </a:rPr>
                          </m:ctrlPr>
                        </m:naryPr>
                        <m:sub/>
                        <m:sup/>
                        <m:e>
                          <m:r>
                            <a:rPr lang="en-US" sz="1900" b="0" i="1" smtClean="0">
                              <a:latin typeface="Cambria Math" panose="02040503050406030204" pitchFamily="18" charset="0"/>
                              <a:ea typeface="Cambria Math" panose="02040503050406030204" pitchFamily="18" charset="0"/>
                            </a:rPr>
                            <m:t>𝑑</m:t>
                          </m:r>
                          <m:r>
                            <a:rPr lang="en-US" sz="1900" b="0" i="1" smtClean="0">
                              <a:latin typeface="Cambria Math" panose="02040503050406030204" pitchFamily="18" charset="0"/>
                              <a:ea typeface="Cambria Math" panose="02040503050406030204" pitchFamily="18" charset="0"/>
                            </a:rPr>
                            <m:t>𝜂</m:t>
                          </m:r>
                          <m:sSup>
                            <m:sSupPr>
                              <m:ctrlPr>
                                <a:rPr lang="en-US" sz="1900" i="1">
                                  <a:latin typeface="Cambria Math" panose="02040503050406030204" pitchFamily="18" charset="0"/>
                                  <a:ea typeface="Cambria Math" panose="02040503050406030204" pitchFamily="18" charset="0"/>
                                </a:rPr>
                              </m:ctrlPr>
                            </m:sSupPr>
                            <m:e>
                              <m:r>
                                <a:rPr lang="en-US" sz="1900" i="1">
                                  <a:latin typeface="Cambria Math" panose="02040503050406030204" pitchFamily="18" charset="0"/>
                                  <a:ea typeface="Cambria Math" panose="02040503050406030204" pitchFamily="18" charset="0"/>
                                </a:rPr>
                                <m:t>𝑑</m:t>
                              </m:r>
                            </m:e>
                            <m:sup>
                              <m:r>
                                <a:rPr lang="en-US" sz="1900" i="1">
                                  <a:latin typeface="Cambria Math" panose="02040503050406030204" pitchFamily="18" charset="0"/>
                                  <a:ea typeface="Cambria Math" panose="02040503050406030204" pitchFamily="18" charset="0"/>
                                </a:rPr>
                                <m:t>2</m:t>
                              </m:r>
                            </m:sup>
                          </m:sSup>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𝑘</m:t>
                              </m:r>
                            </m:e>
                            <m:sub>
                              <m:r>
                                <a:rPr lang="en-US" sz="1900" i="1">
                                  <a:latin typeface="Cambria Math" panose="02040503050406030204" pitchFamily="18" charset="0"/>
                                  <a:ea typeface="Cambria Math" panose="02040503050406030204" pitchFamily="18" charset="0"/>
                                </a:rPr>
                                <m:t>⊥</m:t>
                              </m:r>
                            </m:sub>
                          </m:sSub>
                          <m:f>
                            <m:fPr>
                              <m:ctrlPr>
                                <a:rPr lang="en-US" sz="1900" i="1">
                                  <a:latin typeface="Cambria Math" panose="02040503050406030204" pitchFamily="18" charset="0"/>
                                </a:rPr>
                              </m:ctrlPr>
                            </m:fPr>
                            <m:num>
                              <m:r>
                                <a:rPr lang="en-US" sz="1900" i="1">
                                  <a:latin typeface="Cambria Math" panose="02040503050406030204" pitchFamily="18" charset="0"/>
                                </a:rPr>
                                <m:t>𝑑</m:t>
                              </m:r>
                              <m:sSub>
                                <m:sSubPr>
                                  <m:ctrlPr>
                                    <a:rPr lang="en-US" sz="1900" i="1">
                                      <a:latin typeface="Cambria Math" panose="02040503050406030204" pitchFamily="18" charset="0"/>
                                    </a:rPr>
                                  </m:ctrlPr>
                                </m:sSubPr>
                                <m:e>
                                  <m:r>
                                    <a:rPr lang="en-US" sz="1900" i="1">
                                      <a:latin typeface="Cambria Math" panose="02040503050406030204" pitchFamily="18" charset="0"/>
                                    </a:rPr>
                                    <m:t>𝑛</m:t>
                                  </m:r>
                                </m:e>
                                <m:sub>
                                  <m:r>
                                    <a:rPr lang="en-US" sz="1900" i="1">
                                      <a:latin typeface="Cambria Math" panose="02040503050406030204" pitchFamily="18" charset="0"/>
                                    </a:rPr>
                                    <m:t>𝑔</m:t>
                                  </m:r>
                                </m:sub>
                              </m:sSub>
                            </m:num>
                            <m:den>
                              <m:r>
                                <a:rPr lang="en-US" sz="1900" i="1">
                                  <a:latin typeface="Cambria Math" panose="02040503050406030204" pitchFamily="18" charset="0"/>
                                </a:rPr>
                                <m:t>𝑑</m:t>
                              </m:r>
                              <m:r>
                                <a:rPr lang="en-US" sz="1900" i="1">
                                  <a:latin typeface="Cambria Math" panose="02040503050406030204" pitchFamily="18" charset="0"/>
                                  <a:ea typeface="Cambria Math" panose="02040503050406030204" pitchFamily="18" charset="0"/>
                                </a:rPr>
                                <m:t>𝜂</m:t>
                              </m:r>
                              <m:sSup>
                                <m:sSupPr>
                                  <m:ctrlPr>
                                    <a:rPr lang="en-US" sz="1900" i="1">
                                      <a:latin typeface="Cambria Math" panose="02040503050406030204" pitchFamily="18" charset="0"/>
                                      <a:ea typeface="Cambria Math" panose="02040503050406030204" pitchFamily="18" charset="0"/>
                                    </a:rPr>
                                  </m:ctrlPr>
                                </m:sSupPr>
                                <m:e>
                                  <m:r>
                                    <a:rPr lang="en-US" sz="1900" i="1">
                                      <a:latin typeface="Cambria Math" panose="02040503050406030204" pitchFamily="18" charset="0"/>
                                      <a:ea typeface="Cambria Math" panose="02040503050406030204" pitchFamily="18" charset="0"/>
                                    </a:rPr>
                                    <m:t>𝑑</m:t>
                                  </m:r>
                                </m:e>
                                <m:sup>
                                  <m:r>
                                    <a:rPr lang="en-US" sz="1900" i="1">
                                      <a:latin typeface="Cambria Math" panose="02040503050406030204" pitchFamily="18" charset="0"/>
                                      <a:ea typeface="Cambria Math" panose="02040503050406030204" pitchFamily="18" charset="0"/>
                                    </a:rPr>
                                    <m:t>2</m:t>
                                  </m:r>
                                </m:sup>
                              </m:sSup>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𝑘</m:t>
                                  </m:r>
                                </m:e>
                                <m:sub>
                                  <m:r>
                                    <a:rPr lang="en-US" sz="1900" i="1">
                                      <a:latin typeface="Cambria Math" panose="02040503050406030204" pitchFamily="18" charset="0"/>
                                      <a:ea typeface="Cambria Math" panose="02040503050406030204" pitchFamily="18" charset="0"/>
                                    </a:rPr>
                                    <m:t>⊥</m:t>
                                  </m:r>
                                </m:sub>
                              </m:sSub>
                            </m:den>
                          </m:f>
                          <m:sSub>
                            <m:sSubPr>
                              <m:ctrlPr>
                                <a:rPr lang="en-US" sz="1900" i="1" smtClean="0">
                                  <a:latin typeface="Cambria Math" panose="02040503050406030204" pitchFamily="18" charset="0"/>
                                  <a:ea typeface="Cambria Math" panose="02040503050406030204" pitchFamily="18" charset="0"/>
                                </a:rPr>
                              </m:ctrlPr>
                            </m:sSubPr>
                            <m:e>
                              <m:r>
                                <a:rPr lang="en-US" sz="1900" b="0" i="1" smtClean="0">
                                  <a:latin typeface="Cambria Math" panose="02040503050406030204" pitchFamily="18" charset="0"/>
                                  <a:ea typeface="Cambria Math" panose="02040503050406030204" pitchFamily="18" charset="0"/>
                                </a:rPr>
                                <m:t>𝑘</m:t>
                              </m:r>
                            </m:e>
                            <m:sub>
                              <m:r>
                                <a:rPr lang="en-US" sz="1900" b="0" i="1" smtClean="0">
                                  <a:latin typeface="Cambria Math" panose="02040503050406030204" pitchFamily="18" charset="0"/>
                                  <a:ea typeface="Cambria Math" panose="02040503050406030204" pitchFamily="18" charset="0"/>
                                </a:rPr>
                                <m:t>0</m:t>
                              </m:r>
                            </m:sub>
                          </m:sSub>
                          <m:r>
                            <m:rPr>
                              <m:sty m:val="p"/>
                            </m:rPr>
                            <a:rPr lang="el-GR" sz="1900" i="1" smtClean="0">
                              <a:latin typeface="Cambria Math" panose="02040503050406030204" pitchFamily="18" charset="0"/>
                              <a:ea typeface="Cambria Math" panose="02040503050406030204" pitchFamily="18" charset="0"/>
                            </a:rPr>
                            <m:t>Θ</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𝜏</m:t>
                          </m:r>
                          <m:r>
                            <a:rPr lang="en-US" sz="1900" b="0" i="1" smtClean="0">
                              <a:latin typeface="Cambria Math" panose="02040503050406030204" pitchFamily="18" charset="0"/>
                              <a:ea typeface="Cambria Math" panose="02040503050406030204" pitchFamily="18" charset="0"/>
                            </a:rPr>
                            <m:t>−</m:t>
                          </m:r>
                          <m:sSub>
                            <m:sSubPr>
                              <m:ctrlPr>
                                <a:rPr lang="en-US" sz="1900" b="0" i="1" smtClean="0">
                                  <a:latin typeface="Cambria Math" panose="02040503050406030204" pitchFamily="18" charset="0"/>
                                  <a:ea typeface="Cambria Math" panose="02040503050406030204" pitchFamily="18" charset="0"/>
                                </a:rPr>
                              </m:ctrlPr>
                            </m:sSubPr>
                            <m:e>
                              <m:r>
                                <a:rPr lang="en-US" sz="1900" b="0" i="1" smtClean="0">
                                  <a:latin typeface="Cambria Math" panose="02040503050406030204" pitchFamily="18" charset="0"/>
                                  <a:ea typeface="Cambria Math" panose="02040503050406030204" pitchFamily="18" charset="0"/>
                                </a:rPr>
                                <m:t>𝜏</m:t>
                              </m:r>
                            </m:e>
                            <m:sub>
                              <m:r>
                                <a:rPr lang="en-US" sz="1900" b="0" i="1" smtClean="0">
                                  <a:latin typeface="Cambria Math" panose="02040503050406030204" pitchFamily="18" charset="0"/>
                                  <a:ea typeface="Cambria Math" panose="02040503050406030204" pitchFamily="18" charset="0"/>
                                </a:rPr>
                                <m:t>𝐹</m:t>
                              </m:r>
                            </m:sub>
                          </m:sSub>
                          <m:r>
                            <a:rPr lang="en-US" sz="1900" b="0" i="1" smtClean="0">
                              <a:latin typeface="Cambria Math" panose="02040503050406030204" pitchFamily="18" charset="0"/>
                              <a:ea typeface="Cambria Math" panose="02040503050406030204" pitchFamily="18" charset="0"/>
                            </a:rPr>
                            <m:t>)</m:t>
                          </m:r>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𝐹</m:t>
                              </m:r>
                            </m:e>
                            <m:sup>
                              <m:r>
                                <a:rPr lang="en-US" sz="1900" b="0" i="1" smtClean="0">
                                  <a:latin typeface="Cambria Math" panose="02040503050406030204" pitchFamily="18" charset="0"/>
                                  <a:ea typeface="Cambria Math" panose="02040503050406030204" pitchFamily="18" charset="0"/>
                                </a:rPr>
                                <m:t>2</m:t>
                              </m:r>
                            </m:sup>
                          </m:sSup>
                        </m:e>
                      </m:nary>
                    </m:oMath>
                  </m:oMathPara>
                </a14:m>
                <a:endParaRPr lang="en-US" sz="19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204050" y="4035442"/>
                <a:ext cx="3954929" cy="766941"/>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8947248" y="4842238"/>
                <a:ext cx="1430392" cy="441018"/>
              </a:xfrm>
              <a:prstGeom prst="rect">
                <a:avLst/>
              </a:prstGeom>
              <a:noFill/>
            </p:spPr>
            <p:txBody>
              <a:bodyPr wrap="none" lIns="0" tIns="0" rIns="0" bIns="0" rtlCol="0">
                <a:spAutoFit/>
              </a:bodyPr>
              <a:lstStyle/>
              <a:p>
                <a:pPr/>
                <a14:m>
                  <m:oMathPara xmlns:m="http://schemas.openxmlformats.org/officeDocument/2006/math">
                    <m:oMathParaPr>
                      <m:jc m:val="right"/>
                    </m:oMathParaPr>
                    <m:oMath xmlns:m="http://schemas.openxmlformats.org/officeDocument/2006/math">
                      <m:sSub>
                        <m:sSubPr>
                          <m:ctrlPr>
                            <a:rPr lang="en-US" sz="1700" i="1">
                              <a:solidFill>
                                <a:schemeClr val="bg2">
                                  <a:lumMod val="50000"/>
                                </a:schemeClr>
                              </a:solidFill>
                              <a:latin typeface="Cambria Math" panose="02040503050406030204" pitchFamily="18" charset="0"/>
                            </a:rPr>
                          </m:ctrlPr>
                        </m:sSubPr>
                        <m:e>
                          <m:r>
                            <a:rPr lang="en-US" sz="1700" i="1">
                              <a:solidFill>
                                <a:schemeClr val="bg2">
                                  <a:lumMod val="50000"/>
                                </a:schemeClr>
                              </a:solidFill>
                              <a:latin typeface="Cambria Math" panose="02040503050406030204" pitchFamily="18" charset="0"/>
                            </a:rPr>
                            <m:t>𝜏</m:t>
                          </m:r>
                        </m:e>
                        <m:sub>
                          <m:r>
                            <a:rPr lang="en-US" sz="1700" i="1">
                              <a:solidFill>
                                <a:schemeClr val="bg2">
                                  <a:lumMod val="50000"/>
                                </a:schemeClr>
                              </a:solidFill>
                              <a:latin typeface="Cambria Math" panose="02040503050406030204" pitchFamily="18" charset="0"/>
                            </a:rPr>
                            <m:t>𝐹</m:t>
                          </m:r>
                        </m:sub>
                      </m:sSub>
                      <m:r>
                        <a:rPr lang="en-US" sz="1700" i="1">
                          <a:solidFill>
                            <a:schemeClr val="bg2">
                              <a:lumMod val="50000"/>
                            </a:schemeClr>
                          </a:solidFill>
                          <a:latin typeface="Cambria Math" panose="02040503050406030204" pitchFamily="18" charset="0"/>
                        </a:rPr>
                        <m:t>=</m:t>
                      </m:r>
                      <m:f>
                        <m:fPr>
                          <m:type m:val="skw"/>
                          <m:ctrlPr>
                            <a:rPr lang="en-US" sz="1700" i="1">
                              <a:solidFill>
                                <a:schemeClr val="bg2">
                                  <a:lumMod val="50000"/>
                                </a:schemeClr>
                              </a:solidFill>
                              <a:latin typeface="Cambria Math" panose="02040503050406030204" pitchFamily="18" charset="0"/>
                            </a:rPr>
                          </m:ctrlPr>
                        </m:fPr>
                        <m:num>
                          <m:r>
                            <a:rPr lang="en-US" sz="1700" i="1">
                              <a:solidFill>
                                <a:schemeClr val="bg2">
                                  <a:lumMod val="50000"/>
                                </a:schemeClr>
                              </a:solidFill>
                              <a:latin typeface="Cambria Math" panose="02040503050406030204" pitchFamily="18" charset="0"/>
                            </a:rPr>
                            <m:t>𝑐𝑜𝑠h</m:t>
                          </m:r>
                          <m:r>
                            <a:rPr lang="en-US" sz="1700" i="1">
                              <a:solidFill>
                                <a:schemeClr val="bg2">
                                  <a:lumMod val="50000"/>
                                </a:schemeClr>
                              </a:solidFill>
                              <a:latin typeface="Cambria Math" panose="02040503050406030204" pitchFamily="18" charset="0"/>
                            </a:rPr>
                            <m:t>𝜂</m:t>
                          </m:r>
                        </m:num>
                        <m:den>
                          <m:sSub>
                            <m:sSubPr>
                              <m:ctrlPr>
                                <a:rPr lang="en-US" sz="1700" i="1">
                                  <a:solidFill>
                                    <a:schemeClr val="bg2">
                                      <a:lumMod val="50000"/>
                                    </a:schemeClr>
                                  </a:solidFill>
                                  <a:latin typeface="Cambria Math" panose="02040503050406030204" pitchFamily="18" charset="0"/>
                                </a:rPr>
                              </m:ctrlPr>
                            </m:sSubPr>
                            <m:e>
                              <m:r>
                                <a:rPr lang="en-US" sz="1700" i="1">
                                  <a:solidFill>
                                    <a:schemeClr val="bg2">
                                      <a:lumMod val="50000"/>
                                    </a:schemeClr>
                                  </a:solidFill>
                                  <a:latin typeface="Cambria Math" panose="02040503050406030204" pitchFamily="18" charset="0"/>
                                </a:rPr>
                                <m:t>𝑘</m:t>
                              </m:r>
                            </m:e>
                            <m:sub>
                              <m:r>
                                <a:rPr lang="en-US" sz="1700" i="1">
                                  <a:solidFill>
                                    <a:schemeClr val="bg2">
                                      <a:lumMod val="50000"/>
                                    </a:schemeClr>
                                  </a:solidFill>
                                  <a:latin typeface="Cambria Math" panose="02040503050406030204" pitchFamily="18" charset="0"/>
                                </a:rPr>
                                <m:t>⊥</m:t>
                              </m:r>
                            </m:sub>
                          </m:sSub>
                        </m:den>
                      </m:f>
                    </m:oMath>
                  </m:oMathPara>
                </a14:m>
                <a:endParaRPr lang="en-US" sz="1700" i="1" dirty="0">
                  <a:solidFill>
                    <a:schemeClr val="bg2">
                      <a:lumMod val="50000"/>
                    </a:schemeClr>
                  </a:solidFill>
                  <a:latin typeface="Cambria Math" panose="02040503050406030204" pitchFamily="18"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8947248" y="4842238"/>
                <a:ext cx="1430392" cy="441018"/>
              </a:xfrm>
              <a:prstGeom prst="rect">
                <a:avLst/>
              </a:prstGeom>
              <a:blipFill rotWithShape="0">
                <a:blip r:embed="rId4"/>
                <a:stretch>
                  <a:fillRect t="-110959" r="-41880" b="-173973"/>
                </a:stretch>
              </a:blipFill>
            </p:spPr>
            <p:txBody>
              <a:bodyPr/>
              <a:lstStyle/>
              <a:p>
                <a:r>
                  <a:rPr lang="en-US">
                    <a:noFill/>
                  </a:rPr>
                  <a:t> </a:t>
                </a:r>
              </a:p>
            </p:txBody>
          </p:sp>
        </mc:Fallback>
      </mc:AlternateContent>
      <p:cxnSp>
        <p:nvCxnSpPr>
          <p:cNvPr id="35" name="Straight Arrow Connector 34"/>
          <p:cNvCxnSpPr/>
          <p:nvPr/>
        </p:nvCxnSpPr>
        <p:spPr>
          <a:xfrm flipH="1" flipV="1">
            <a:off x="8540148" y="4594428"/>
            <a:ext cx="407100" cy="247810"/>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584843" y="4901659"/>
            <a:ext cx="1437317" cy="338554"/>
          </a:xfrm>
          <a:prstGeom prst="rect">
            <a:avLst/>
          </a:prstGeom>
        </p:spPr>
        <p:txBody>
          <a:bodyPr wrap="none">
            <a:spAutoFit/>
          </a:bodyPr>
          <a:lstStyle/>
          <a:p>
            <a:r>
              <a:rPr lang="en-US" sz="1600" i="1" dirty="0">
                <a:solidFill>
                  <a:schemeClr val="bg1">
                    <a:lumMod val="65000"/>
                  </a:schemeClr>
                </a:solidFill>
              </a:rPr>
              <a:t>formation time</a:t>
            </a:r>
          </a:p>
        </p:txBody>
      </p:sp>
      <p:cxnSp>
        <p:nvCxnSpPr>
          <p:cNvPr id="40" name="Straight Connector 39"/>
          <p:cNvCxnSpPr/>
          <p:nvPr/>
        </p:nvCxnSpPr>
        <p:spPr>
          <a:xfrm flipV="1">
            <a:off x="400932" y="962584"/>
            <a:ext cx="11791068" cy="59074"/>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3595629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Juni 2015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cxnSp>
        <p:nvCxnSpPr>
          <p:cNvPr id="8" name="Straight Connector 7"/>
          <p:cNvCxnSpPr/>
          <p:nvPr/>
        </p:nvCxnSpPr>
        <p:spPr>
          <a:xfrm flipV="1">
            <a:off x="295422" y="309489"/>
            <a:ext cx="11408898" cy="14068"/>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95422" y="323557"/>
            <a:ext cx="0" cy="2304204"/>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1704320" y="309489"/>
            <a:ext cx="0" cy="3747356"/>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95422" y="2627761"/>
            <a:ext cx="0" cy="3562024"/>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704320" y="4056845"/>
            <a:ext cx="0" cy="2132940"/>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5422" y="6189785"/>
            <a:ext cx="11408898" cy="0"/>
          </a:xfrm>
          <a:prstGeom prst="line">
            <a:avLst/>
          </a:prstGeom>
          <a:ln w="381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78998" y="443960"/>
            <a:ext cx="7006102" cy="646331"/>
          </a:xfrm>
          <a:prstGeom prst="rect">
            <a:avLst/>
          </a:prstGeom>
        </p:spPr>
        <p:txBody>
          <a:bodyPr wrap="square">
            <a:spAutoFit/>
          </a:bodyPr>
          <a:lstStyle/>
          <a:p>
            <a:r>
              <a:rPr lang="en-US" sz="3600" i="1" dirty="0" smtClean="0">
                <a:latin typeface="Times New Roman" panose="02020603050405020304" pitchFamily="18" charset="0"/>
                <a:cs typeface="Times New Roman" panose="02020603050405020304" pitchFamily="18" charset="0"/>
              </a:rPr>
              <a:t>Radiation</a:t>
            </a:r>
            <a:endParaRPr lang="en-US" sz="3600" dirty="0"/>
          </a:p>
        </p:txBody>
      </p:sp>
      <p:cxnSp>
        <p:nvCxnSpPr>
          <p:cNvPr id="16" name="Straight Connector 15"/>
          <p:cNvCxnSpPr/>
          <p:nvPr/>
        </p:nvCxnSpPr>
        <p:spPr>
          <a:xfrm>
            <a:off x="590843" y="1209822"/>
            <a:ext cx="10762957" cy="14067"/>
          </a:xfrm>
          <a:prstGeom prst="line">
            <a:avLst/>
          </a:prstGeom>
          <a:ln w="60325">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785913" y="1415484"/>
                <a:ext cx="10172819" cy="1015663"/>
              </a:xfrm>
              <a:prstGeom prst="rect">
                <a:avLst/>
              </a:prstGeom>
            </p:spPr>
            <p:txBody>
              <a:bodyPr wrap="square">
                <a:spAutoFit/>
              </a:bodyPr>
              <a:lstStyle/>
              <a:p>
                <a:r>
                  <a:rPr lang="en-US" sz="2000" dirty="0"/>
                  <a:t>The matrix element for the radiative process </a:t>
                </a:r>
                <a14:m>
                  <m:oMath xmlns:m="http://schemas.openxmlformats.org/officeDocument/2006/math">
                    <m:r>
                      <a:rPr lang="en-US" sz="2000" i="1" dirty="0" smtClean="0">
                        <a:latin typeface="Cambria Math" panose="02040503050406030204" pitchFamily="18" charset="0"/>
                      </a:rPr>
                      <m:t>( </m:t>
                    </m:r>
                    <m:r>
                      <a:rPr lang="en-US" sz="2000" i="1" dirty="0">
                        <a:latin typeface="Cambria Math" panose="02040503050406030204" pitchFamily="18" charset="0"/>
                      </a:rPr>
                      <m:t>𝑄</m:t>
                    </m:r>
                    <m:r>
                      <a:rPr lang="en-US" sz="2000" i="1" dirty="0">
                        <a:latin typeface="Cambria Math" panose="02040503050406030204" pitchFamily="18" charset="0"/>
                      </a:rPr>
                      <m:t> +</m:t>
                    </m:r>
                    <m:r>
                      <a:rPr lang="en-US" sz="2000" i="1" dirty="0">
                        <a:latin typeface="Cambria Math" panose="02040503050406030204" pitchFamily="18" charset="0"/>
                      </a:rPr>
                      <m:t>𝑞</m:t>
                    </m:r>
                    <m:r>
                      <a:rPr lang="en-US" sz="2000" i="1" dirty="0">
                        <a:latin typeface="Cambria Math" panose="02040503050406030204" pitchFamily="18" charset="0"/>
                      </a:rPr>
                      <m:t> → </m:t>
                    </m:r>
                    <m:r>
                      <a:rPr lang="en-US" sz="2000" i="1" dirty="0">
                        <a:latin typeface="Cambria Math" panose="02040503050406030204" pitchFamily="18" charset="0"/>
                      </a:rPr>
                      <m:t>𝑄</m:t>
                    </m:r>
                    <m:r>
                      <a:rPr lang="en-US" sz="2000" i="1" dirty="0">
                        <a:latin typeface="Cambria Math" panose="02040503050406030204" pitchFamily="18" charset="0"/>
                      </a:rPr>
                      <m:t> + </m:t>
                    </m:r>
                    <m:r>
                      <a:rPr lang="en-US" sz="2000" i="1" dirty="0">
                        <a:latin typeface="Cambria Math" panose="02040503050406030204" pitchFamily="18" charset="0"/>
                      </a:rPr>
                      <m:t>𝑞</m:t>
                    </m:r>
                    <m:r>
                      <a:rPr lang="en-US" sz="2000" i="1" dirty="0">
                        <a:latin typeface="Cambria Math" panose="02040503050406030204" pitchFamily="18" charset="0"/>
                      </a:rPr>
                      <m:t> + </m:t>
                    </m:r>
                    <m:r>
                      <a:rPr lang="en-US" sz="2000" i="1" dirty="0">
                        <a:latin typeface="Cambria Math" panose="02040503050406030204" pitchFamily="18" charset="0"/>
                      </a:rPr>
                      <m:t>𝑔</m:t>
                    </m:r>
                    <m:r>
                      <a:rPr lang="en-US" sz="2000" i="1" dirty="0">
                        <a:latin typeface="Cambria Math" panose="02040503050406030204" pitchFamily="18" charset="0"/>
                      </a:rPr>
                      <m:t>) </m:t>
                    </m:r>
                  </m:oMath>
                </a14:m>
                <a:r>
                  <a:rPr lang="en-US" sz="2000" dirty="0"/>
                  <a:t>can be factorized into an elastic</a:t>
                </a:r>
                <a:r>
                  <a:rPr lang="en-US" sz="2000" dirty="0" smtClean="0"/>
                  <a:t> process </a:t>
                </a:r>
                <a14:m>
                  <m:oMath xmlns:m="http://schemas.openxmlformats.org/officeDocument/2006/math">
                    <m:r>
                      <a:rPr lang="en-US" sz="2000" i="1" dirty="0" smtClean="0">
                        <a:latin typeface="Cambria Math" panose="02040503050406030204" pitchFamily="18" charset="0"/>
                      </a:rPr>
                      <m:t>(</m:t>
                    </m:r>
                    <m:r>
                      <a:rPr lang="en-US" sz="2000" i="1" dirty="0" smtClean="0">
                        <a:latin typeface="Cambria Math" panose="02040503050406030204" pitchFamily="18" charset="0"/>
                      </a:rPr>
                      <m:t>𝑄</m:t>
                    </m:r>
                    <m:r>
                      <a:rPr lang="en-US" sz="2000" i="1" dirty="0" smtClean="0">
                        <a:latin typeface="Cambria Math" panose="02040503050406030204" pitchFamily="18" charset="0"/>
                      </a:rPr>
                      <m:t> + </m:t>
                    </m:r>
                    <m:r>
                      <a:rPr lang="en-US" sz="2000" i="1" dirty="0">
                        <a:latin typeface="Cambria Math" panose="02040503050406030204" pitchFamily="18" charset="0"/>
                      </a:rPr>
                      <m:t>𝑞</m:t>
                    </m:r>
                    <m:r>
                      <a:rPr lang="en-US" sz="2000" i="1" dirty="0">
                        <a:latin typeface="Cambria Math" panose="02040503050406030204" pitchFamily="18" charset="0"/>
                      </a:rPr>
                      <m:t> → </m:t>
                    </m:r>
                    <m:r>
                      <a:rPr lang="en-US" sz="2000" i="1" dirty="0">
                        <a:latin typeface="Cambria Math" panose="02040503050406030204" pitchFamily="18" charset="0"/>
                      </a:rPr>
                      <m:t>𝑄</m:t>
                    </m:r>
                    <m:r>
                      <a:rPr lang="en-US" sz="2000" i="1" dirty="0">
                        <a:latin typeface="Cambria Math" panose="02040503050406030204" pitchFamily="18" charset="0"/>
                      </a:rPr>
                      <m:t> + </m:t>
                    </m:r>
                    <m:r>
                      <a:rPr lang="en-US" sz="2000" i="1" dirty="0">
                        <a:latin typeface="Cambria Math" panose="02040503050406030204" pitchFamily="18" charset="0"/>
                      </a:rPr>
                      <m:t>𝑞</m:t>
                    </m:r>
                    <m:r>
                      <a:rPr lang="en-US" sz="2000" i="1" dirty="0">
                        <a:latin typeface="Cambria Math" panose="02040503050406030204" pitchFamily="18" charset="0"/>
                      </a:rPr>
                      <m:t>) </m:t>
                    </m:r>
                  </m:oMath>
                </a14:m>
                <a:r>
                  <a:rPr lang="en-US" sz="2000" dirty="0"/>
                  <a:t>and a gluon emission </a:t>
                </a:r>
                <a14:m>
                  <m:oMath xmlns:m="http://schemas.openxmlformats.org/officeDocument/2006/math">
                    <m:r>
                      <a:rPr lang="en-US" sz="2000" i="1" dirty="0" smtClean="0">
                        <a:latin typeface="Cambria Math" panose="02040503050406030204" pitchFamily="18" charset="0"/>
                      </a:rPr>
                      <m:t>(</m:t>
                    </m:r>
                    <m:r>
                      <a:rPr lang="en-US" sz="2000" i="1" dirty="0" smtClean="0">
                        <a:latin typeface="Cambria Math" panose="02040503050406030204" pitchFamily="18" charset="0"/>
                      </a:rPr>
                      <m:t>𝑄</m:t>
                    </m:r>
                    <m:r>
                      <a:rPr lang="en-US" sz="2000" i="1" dirty="0" smtClean="0">
                        <a:latin typeface="Cambria Math" panose="02040503050406030204" pitchFamily="18" charset="0"/>
                      </a:rPr>
                      <m:t> → </m:t>
                    </m:r>
                    <m:r>
                      <a:rPr lang="en-US" sz="2000" i="1" dirty="0" smtClean="0">
                        <a:latin typeface="Cambria Math" panose="02040503050406030204" pitchFamily="18" charset="0"/>
                      </a:rPr>
                      <m:t>𝑄</m:t>
                    </m:r>
                    <m:r>
                      <a:rPr lang="en-US" sz="2000" i="1" dirty="0" smtClean="0">
                        <a:latin typeface="Cambria Math" panose="02040503050406030204" pitchFamily="18" charset="0"/>
                      </a:rPr>
                      <m:t> + </m:t>
                    </m:r>
                    <m:r>
                      <a:rPr lang="en-US" sz="2000" i="1" dirty="0" smtClean="0">
                        <a:latin typeface="Cambria Math" panose="02040503050406030204" pitchFamily="18" charset="0"/>
                      </a:rPr>
                      <m:t>𝑔</m:t>
                    </m:r>
                    <m:r>
                      <a:rPr lang="en-US" sz="2000" i="1" dirty="0" smtClean="0">
                        <a:latin typeface="Cambria Math" panose="02040503050406030204" pitchFamily="18" charset="0"/>
                      </a:rPr>
                      <m:t>). </m:t>
                    </m:r>
                  </m:oMath>
                </a14:m>
                <a:r>
                  <a:rPr lang="en-US" sz="2000" dirty="0"/>
                  <a:t>The emitted gluon distribution can be written as</a:t>
                </a:r>
              </a:p>
            </p:txBody>
          </p:sp>
        </mc:Choice>
        <mc:Fallback xmlns="">
          <p:sp>
            <p:nvSpPr>
              <p:cNvPr id="20" name="Rectangle 19"/>
              <p:cNvSpPr>
                <a:spLocks noRot="1" noChangeAspect="1" noMove="1" noResize="1" noEditPoints="1" noAdjustHandles="1" noChangeArrowheads="1" noChangeShapeType="1" noTextEdit="1"/>
              </p:cNvSpPr>
              <p:nvPr/>
            </p:nvSpPr>
            <p:spPr>
              <a:xfrm>
                <a:off x="785913" y="1415484"/>
                <a:ext cx="10172819" cy="1015663"/>
              </a:xfrm>
              <a:prstGeom prst="rect">
                <a:avLst/>
              </a:prstGeom>
              <a:blipFill rotWithShape="0">
                <a:blip r:embed="rId2"/>
                <a:stretch>
                  <a:fillRect l="-659" t="-2994" r="-779" b="-95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4168311" y="3065581"/>
                <a:ext cx="3434658" cy="6610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900" i="1" smtClean="0">
                              <a:latin typeface="Cambria Math" panose="02040503050406030204" pitchFamily="18" charset="0"/>
                            </a:rPr>
                          </m:ctrlPr>
                        </m:fPr>
                        <m:num>
                          <m:r>
                            <a:rPr lang="en-US" sz="1900" b="0" i="1" smtClean="0">
                              <a:latin typeface="Cambria Math" panose="02040503050406030204" pitchFamily="18" charset="0"/>
                            </a:rPr>
                            <m:t>𝑑</m:t>
                          </m:r>
                          <m:sSub>
                            <m:sSubPr>
                              <m:ctrlPr>
                                <a:rPr lang="en-US" sz="1900" b="0" i="1" smtClean="0">
                                  <a:latin typeface="Cambria Math" panose="02040503050406030204" pitchFamily="18" charset="0"/>
                                </a:rPr>
                              </m:ctrlPr>
                            </m:sSubPr>
                            <m:e>
                              <m:r>
                                <a:rPr lang="en-US" sz="1900" b="0" i="1" smtClean="0">
                                  <a:latin typeface="Cambria Math" panose="02040503050406030204" pitchFamily="18" charset="0"/>
                                </a:rPr>
                                <m:t>𝑛</m:t>
                              </m:r>
                            </m:e>
                            <m:sub>
                              <m:r>
                                <a:rPr lang="en-US" sz="1900" b="0" i="1" smtClean="0">
                                  <a:latin typeface="Cambria Math" panose="02040503050406030204" pitchFamily="18" charset="0"/>
                                </a:rPr>
                                <m:t>𝑔</m:t>
                              </m:r>
                            </m:sub>
                          </m:sSub>
                        </m:num>
                        <m:den>
                          <m:r>
                            <a:rPr lang="en-US" sz="1900" b="0" i="1" smtClean="0">
                              <a:latin typeface="Cambria Math" panose="02040503050406030204" pitchFamily="18" charset="0"/>
                            </a:rPr>
                            <m:t>𝑑</m:t>
                          </m:r>
                          <m:r>
                            <a:rPr lang="en-US" sz="1900" b="0" i="1" smtClean="0">
                              <a:latin typeface="Cambria Math" panose="02040503050406030204" pitchFamily="18" charset="0"/>
                              <a:ea typeface="Cambria Math" panose="02040503050406030204" pitchFamily="18" charset="0"/>
                            </a:rPr>
                            <m:t>𝜂</m:t>
                          </m:r>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𝑑</m:t>
                              </m:r>
                            </m:e>
                            <m:sup>
                              <m:r>
                                <a:rPr lang="en-US" sz="1900" b="0" i="1" smtClean="0">
                                  <a:latin typeface="Cambria Math" panose="02040503050406030204" pitchFamily="18" charset="0"/>
                                  <a:ea typeface="Cambria Math" panose="02040503050406030204" pitchFamily="18" charset="0"/>
                                </a:rPr>
                                <m:t>2</m:t>
                              </m:r>
                            </m:sup>
                          </m:sSup>
                          <m:sSub>
                            <m:sSubPr>
                              <m:ctrlPr>
                                <a:rPr lang="en-US" sz="1900" b="0" i="1" smtClean="0">
                                  <a:latin typeface="Cambria Math" panose="02040503050406030204" pitchFamily="18" charset="0"/>
                                  <a:ea typeface="Cambria Math" panose="02040503050406030204" pitchFamily="18" charset="0"/>
                                </a:rPr>
                              </m:ctrlPr>
                            </m:sSubPr>
                            <m:e>
                              <m:r>
                                <a:rPr lang="en-US" sz="1900" b="0" i="1" smtClean="0">
                                  <a:latin typeface="Cambria Math" panose="02040503050406030204" pitchFamily="18" charset="0"/>
                                  <a:ea typeface="Cambria Math" panose="02040503050406030204" pitchFamily="18" charset="0"/>
                                </a:rPr>
                                <m:t>𝑘</m:t>
                              </m:r>
                            </m:e>
                            <m:sub>
                              <m:r>
                                <a:rPr lang="en-US" sz="1900" b="0" i="1" smtClean="0">
                                  <a:latin typeface="Cambria Math" panose="02040503050406030204" pitchFamily="18" charset="0"/>
                                  <a:ea typeface="Cambria Math" panose="02040503050406030204" pitchFamily="18" charset="0"/>
                                </a:rPr>
                                <m:t>⊥</m:t>
                              </m:r>
                            </m:sub>
                          </m:sSub>
                        </m:den>
                      </m:f>
                      <m:r>
                        <a:rPr lang="en-US" sz="1900" b="0" i="1" smtClean="0">
                          <a:latin typeface="Cambria Math" panose="02040503050406030204" pitchFamily="18" charset="0"/>
                        </a:rPr>
                        <m:t>=</m:t>
                      </m:r>
                      <m:f>
                        <m:fPr>
                          <m:ctrlPr>
                            <a:rPr lang="en-US" sz="1900" b="0" i="1" smtClean="0">
                              <a:latin typeface="Cambria Math" panose="02040503050406030204" pitchFamily="18" charset="0"/>
                            </a:rPr>
                          </m:ctrlPr>
                        </m:fPr>
                        <m:num>
                          <m:sSub>
                            <m:sSubPr>
                              <m:ctrlPr>
                                <a:rPr lang="en-US" sz="1900" b="0" i="1" smtClean="0">
                                  <a:latin typeface="Cambria Math" panose="02040503050406030204" pitchFamily="18" charset="0"/>
                                </a:rPr>
                              </m:ctrlPr>
                            </m:sSubPr>
                            <m:e>
                              <m:r>
                                <a:rPr lang="en-US" sz="1900" b="0" i="1" smtClean="0">
                                  <a:latin typeface="Cambria Math" panose="02040503050406030204" pitchFamily="18" charset="0"/>
                                </a:rPr>
                                <m:t>𝐶</m:t>
                              </m:r>
                            </m:e>
                            <m:sub>
                              <m:r>
                                <a:rPr lang="en-US" sz="1900" b="0" i="1" smtClean="0">
                                  <a:latin typeface="Cambria Math" panose="02040503050406030204" pitchFamily="18" charset="0"/>
                                </a:rPr>
                                <m:t>𝐴</m:t>
                              </m:r>
                            </m:sub>
                          </m:sSub>
                          <m:sSub>
                            <m:sSubPr>
                              <m:ctrlPr>
                                <a:rPr lang="en-US" sz="1900" b="0" i="1" smtClean="0">
                                  <a:latin typeface="Cambria Math" panose="02040503050406030204" pitchFamily="18" charset="0"/>
                                </a:rPr>
                              </m:ctrlPr>
                            </m:sSubPr>
                            <m:e>
                              <m:r>
                                <a:rPr lang="en-US" sz="1900" b="0" i="1" smtClean="0">
                                  <a:latin typeface="Cambria Math" panose="02040503050406030204" pitchFamily="18" charset="0"/>
                                  <a:ea typeface="Cambria Math" panose="02040503050406030204" pitchFamily="18" charset="0"/>
                                </a:rPr>
                                <m:t>𝛼</m:t>
                              </m:r>
                            </m:e>
                            <m:sub>
                              <m:r>
                                <a:rPr lang="en-US" sz="1900" b="0" i="1" smtClean="0">
                                  <a:latin typeface="Cambria Math" panose="02040503050406030204" pitchFamily="18" charset="0"/>
                                </a:rPr>
                                <m:t>𝑠</m:t>
                              </m:r>
                            </m:sub>
                          </m:sSub>
                        </m:num>
                        <m:den>
                          <m:sSup>
                            <m:sSupPr>
                              <m:ctrlPr>
                                <a:rPr lang="en-US" sz="1900" b="0" i="1" smtClean="0">
                                  <a:latin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𝜋</m:t>
                              </m:r>
                            </m:e>
                            <m:sup>
                              <m:r>
                                <a:rPr lang="en-US" sz="1900" b="0" i="1" smtClean="0">
                                  <a:latin typeface="Cambria Math" panose="02040503050406030204" pitchFamily="18" charset="0"/>
                                </a:rPr>
                                <m:t>2</m:t>
                              </m:r>
                            </m:sup>
                          </m:sSup>
                        </m:den>
                      </m:f>
                      <m:f>
                        <m:fPr>
                          <m:ctrlPr>
                            <a:rPr lang="en-US" sz="1900" b="0" i="1" smtClean="0">
                              <a:latin typeface="Cambria Math" panose="02040503050406030204" pitchFamily="18" charset="0"/>
                            </a:rPr>
                          </m:ctrlPr>
                        </m:fPr>
                        <m:num>
                          <m:sSubSup>
                            <m:sSubSupPr>
                              <m:ctrlPr>
                                <a:rPr lang="en-US" sz="1900" b="0" i="1" smtClean="0">
                                  <a:latin typeface="Cambria Math" panose="02040503050406030204" pitchFamily="18" charset="0"/>
                                </a:rPr>
                              </m:ctrlPr>
                            </m:sSubSupPr>
                            <m:e>
                              <m:r>
                                <a:rPr lang="en-US" sz="1900" b="0" i="1" smtClean="0">
                                  <a:latin typeface="Cambria Math" panose="02040503050406030204" pitchFamily="18" charset="0"/>
                                </a:rPr>
                                <m:t>𝑞</m:t>
                              </m:r>
                            </m:e>
                            <m:sub>
                              <m:r>
                                <a:rPr lang="en-US" sz="1900" b="0" i="1" smtClean="0">
                                  <a:latin typeface="Cambria Math" panose="02040503050406030204" pitchFamily="18" charset="0"/>
                                  <a:ea typeface="Cambria Math" panose="02040503050406030204" pitchFamily="18" charset="0"/>
                                </a:rPr>
                                <m:t>⊥</m:t>
                              </m:r>
                            </m:sub>
                            <m:sup>
                              <m:r>
                                <a:rPr lang="en-US" sz="1900" b="0" i="1" smtClean="0">
                                  <a:latin typeface="Cambria Math" panose="02040503050406030204" pitchFamily="18" charset="0"/>
                                </a:rPr>
                                <m:t>2</m:t>
                              </m:r>
                            </m:sup>
                          </m:sSubSup>
                        </m:num>
                        <m:den>
                          <m:sSubSup>
                            <m:sSubSupPr>
                              <m:ctrlPr>
                                <a:rPr lang="en-US" sz="1900" b="0" i="1" smtClean="0">
                                  <a:latin typeface="Cambria Math" panose="02040503050406030204" pitchFamily="18" charset="0"/>
                                </a:rPr>
                              </m:ctrlPr>
                            </m:sSubSupPr>
                            <m:e>
                              <m:r>
                                <a:rPr lang="en-US" sz="1900" b="0" i="1" smtClean="0">
                                  <a:latin typeface="Cambria Math" panose="02040503050406030204" pitchFamily="18" charset="0"/>
                                </a:rPr>
                                <m:t>𝑘</m:t>
                              </m:r>
                            </m:e>
                            <m:sub>
                              <m:r>
                                <a:rPr lang="en-US" sz="1900" b="0" i="1" smtClean="0">
                                  <a:latin typeface="Cambria Math" panose="02040503050406030204" pitchFamily="18" charset="0"/>
                                  <a:ea typeface="Cambria Math" panose="02040503050406030204" pitchFamily="18" charset="0"/>
                                </a:rPr>
                                <m:t>⊥</m:t>
                              </m:r>
                            </m:sub>
                            <m:sup>
                              <m:r>
                                <a:rPr lang="en-US" sz="1900" b="0" i="1" smtClean="0">
                                  <a:latin typeface="Cambria Math" panose="02040503050406030204" pitchFamily="18" charset="0"/>
                                </a:rPr>
                                <m:t>2</m:t>
                              </m:r>
                            </m:sup>
                          </m:sSubSup>
                          <m:sSup>
                            <m:sSupPr>
                              <m:ctrlPr>
                                <a:rPr lang="en-US" sz="1900" b="0" i="1" smtClean="0">
                                  <a:latin typeface="Cambria Math" panose="02040503050406030204" pitchFamily="18" charset="0"/>
                                </a:rPr>
                              </m:ctrlPr>
                            </m:sSupPr>
                            <m:e>
                              <m:r>
                                <a:rPr lang="en-US" sz="1900" i="1">
                                  <a:latin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𝑘</m:t>
                                  </m:r>
                                </m:e>
                                <m:sub>
                                  <m:r>
                                    <a:rPr lang="en-US" sz="1900" i="1">
                                      <a:latin typeface="Cambria Math" panose="02040503050406030204" pitchFamily="18" charset="0"/>
                                      <a:ea typeface="Cambria Math" panose="02040503050406030204" pitchFamily="18" charset="0"/>
                                    </a:rPr>
                                    <m:t>⊥</m:t>
                                  </m:r>
                                </m:sub>
                              </m:sSub>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𝑞</m:t>
                                  </m:r>
                                </m:e>
                                <m:sub>
                                  <m:r>
                                    <a:rPr lang="en-US" sz="1900" i="1">
                                      <a:latin typeface="Cambria Math" panose="02040503050406030204" pitchFamily="18" charset="0"/>
                                      <a:ea typeface="Cambria Math" panose="02040503050406030204" pitchFamily="18" charset="0"/>
                                    </a:rPr>
                                    <m:t>⊥</m:t>
                                  </m:r>
                                </m:sub>
                              </m:sSub>
                              <m:r>
                                <a:rPr lang="en-US" sz="1900" i="1">
                                  <a:latin typeface="Cambria Math" panose="02040503050406030204" pitchFamily="18" charset="0"/>
                                  <a:ea typeface="Cambria Math" panose="02040503050406030204" pitchFamily="18" charset="0"/>
                                </a:rPr>
                                <m:t>)</m:t>
                              </m:r>
                            </m:e>
                            <m:sup>
                              <m:r>
                                <a:rPr lang="en-US" sz="1900" b="0" i="1" smtClean="0">
                                  <a:latin typeface="Cambria Math" panose="02040503050406030204" pitchFamily="18" charset="0"/>
                                </a:rPr>
                                <m:t>2</m:t>
                              </m:r>
                            </m:sup>
                          </m:sSup>
                        </m:den>
                      </m:f>
                      <m:sSup>
                        <m:sSupPr>
                          <m:ctrlPr>
                            <a:rPr lang="en-US" sz="1900" b="0" i="1" smtClean="0">
                              <a:latin typeface="Cambria Math" panose="02040503050406030204" pitchFamily="18" charset="0"/>
                            </a:rPr>
                          </m:ctrlPr>
                        </m:sSupPr>
                        <m:e>
                          <m:r>
                            <a:rPr lang="en-US" sz="1900" b="0" i="1" smtClean="0">
                              <a:latin typeface="Cambria Math" panose="02040503050406030204" pitchFamily="18" charset="0"/>
                            </a:rPr>
                            <m:t>𝐹</m:t>
                          </m:r>
                        </m:e>
                        <m:sup>
                          <m:r>
                            <a:rPr lang="en-US" sz="1900" b="0" i="1" smtClean="0">
                              <a:latin typeface="Cambria Math" panose="02040503050406030204" pitchFamily="18" charset="0"/>
                            </a:rPr>
                            <m:t>2</m:t>
                          </m:r>
                        </m:sup>
                      </m:sSup>
                    </m:oMath>
                  </m:oMathPara>
                </a14:m>
                <a:endParaRPr lang="en-US" sz="1900" dirty="0"/>
              </a:p>
            </p:txBody>
          </p:sp>
        </mc:Choice>
        <mc:Fallback xmlns="">
          <p:sp>
            <p:nvSpPr>
              <p:cNvPr id="21" name="TextBox 20"/>
              <p:cNvSpPr txBox="1">
                <a:spLocks noRot="1" noChangeAspect="1" noMove="1" noResize="1" noEditPoints="1" noAdjustHandles="1" noChangeArrowheads="1" noChangeShapeType="1" noTextEdit="1"/>
              </p:cNvSpPr>
              <p:nvPr/>
            </p:nvSpPr>
            <p:spPr>
              <a:xfrm>
                <a:off x="4168311" y="3065581"/>
                <a:ext cx="3434658" cy="661015"/>
              </a:xfrm>
              <a:prstGeom prst="rect">
                <a:avLst/>
              </a:prstGeom>
              <a:blipFill rotWithShape="0">
                <a:blip r:embed="rId3"/>
                <a:stretch>
                  <a:fillRect/>
                </a:stretch>
              </a:blipFill>
            </p:spPr>
            <p:txBody>
              <a:bodyPr/>
              <a:lstStyle/>
              <a:p>
                <a:r>
                  <a:rPr lang="en-US">
                    <a:noFill/>
                  </a:rPr>
                  <a:t> </a:t>
                </a:r>
              </a:p>
            </p:txBody>
          </p:sp>
        </mc:Fallback>
      </mc:AlternateContent>
      <p:sp>
        <p:nvSpPr>
          <p:cNvPr id="22" name="Rectangle 21"/>
          <p:cNvSpPr/>
          <p:nvPr/>
        </p:nvSpPr>
        <p:spPr>
          <a:xfrm>
            <a:off x="2297861" y="3994042"/>
            <a:ext cx="6096000" cy="338554"/>
          </a:xfrm>
          <a:prstGeom prst="rect">
            <a:avLst/>
          </a:prstGeom>
        </p:spPr>
        <p:txBody>
          <a:bodyPr>
            <a:spAutoFit/>
          </a:bodyPr>
          <a:lstStyle/>
          <a:p>
            <a:r>
              <a:rPr lang="en-US" sz="1600" i="1" dirty="0">
                <a:solidFill>
                  <a:schemeClr val="bg1">
                    <a:lumMod val="65000"/>
                  </a:schemeClr>
                </a:solidFill>
              </a:rPr>
              <a:t>four-momentum of the </a:t>
            </a:r>
            <a:r>
              <a:rPr lang="en-US" sz="1600" i="1" dirty="0" smtClean="0">
                <a:solidFill>
                  <a:schemeClr val="bg1">
                    <a:lumMod val="65000"/>
                  </a:schemeClr>
                </a:solidFill>
              </a:rPr>
              <a:t>emitted gluon</a:t>
            </a:r>
            <a:endParaRPr lang="en-US" sz="1600" i="1" dirty="0">
              <a:solidFill>
                <a:schemeClr val="bg1">
                  <a:lumMod val="65000"/>
                </a:schemeClr>
              </a:solidFill>
            </a:endParaRPr>
          </a:p>
        </p:txBody>
      </p:sp>
      <p:cxnSp>
        <p:nvCxnSpPr>
          <p:cNvPr id="24" name="Straight Arrow Connector 23"/>
          <p:cNvCxnSpPr/>
          <p:nvPr/>
        </p:nvCxnSpPr>
        <p:spPr>
          <a:xfrm flipV="1">
            <a:off x="5583513" y="3700948"/>
            <a:ext cx="210078" cy="180314"/>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252384" y="4077324"/>
            <a:ext cx="6096000" cy="338554"/>
          </a:xfrm>
          <a:prstGeom prst="rect">
            <a:avLst/>
          </a:prstGeom>
        </p:spPr>
        <p:txBody>
          <a:bodyPr>
            <a:spAutoFit/>
          </a:bodyPr>
          <a:lstStyle/>
          <a:p>
            <a:r>
              <a:rPr lang="en-US" sz="1600" i="1" dirty="0">
                <a:solidFill>
                  <a:schemeClr val="bg1">
                    <a:lumMod val="65000"/>
                  </a:schemeClr>
                </a:solidFill>
              </a:rPr>
              <a:t>four-momentum of the </a:t>
            </a:r>
            <a:r>
              <a:rPr lang="en-US" sz="1600" i="1" dirty="0" smtClean="0">
                <a:solidFill>
                  <a:schemeClr val="bg1">
                    <a:lumMod val="65000"/>
                  </a:schemeClr>
                </a:solidFill>
              </a:rPr>
              <a:t>exchanged gluon</a:t>
            </a:r>
            <a:endParaRPr lang="en-US" sz="1600" i="1" dirty="0">
              <a:solidFill>
                <a:schemeClr val="bg1">
                  <a:lumMod val="65000"/>
                </a:schemeClr>
              </a:solidFill>
            </a:endParaRPr>
          </a:p>
        </p:txBody>
      </p:sp>
      <p:cxnSp>
        <p:nvCxnSpPr>
          <p:cNvPr id="29" name="Straight Arrow Connector 28"/>
          <p:cNvCxnSpPr/>
          <p:nvPr/>
        </p:nvCxnSpPr>
        <p:spPr>
          <a:xfrm flipH="1">
            <a:off x="5885640" y="2740828"/>
            <a:ext cx="599907" cy="462820"/>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342209" y="2488376"/>
            <a:ext cx="4027513" cy="338554"/>
          </a:xfrm>
          <a:prstGeom prst="rect">
            <a:avLst/>
          </a:prstGeom>
        </p:spPr>
        <p:txBody>
          <a:bodyPr wrap="none">
            <a:spAutoFit/>
          </a:bodyPr>
          <a:lstStyle/>
          <a:p>
            <a:r>
              <a:rPr lang="en-US" sz="1600" i="1" dirty="0" err="1">
                <a:solidFill>
                  <a:schemeClr val="bg1">
                    <a:lumMod val="65000"/>
                  </a:schemeClr>
                </a:solidFill>
              </a:rPr>
              <a:t>Casimir</a:t>
            </a:r>
            <a:r>
              <a:rPr lang="en-US" sz="1600" i="1" dirty="0">
                <a:solidFill>
                  <a:schemeClr val="bg1">
                    <a:lumMod val="65000"/>
                  </a:schemeClr>
                </a:solidFill>
              </a:rPr>
              <a:t> invariant of the </a:t>
            </a:r>
            <a:r>
              <a:rPr lang="en-US" sz="1600" i="1" dirty="0" err="1">
                <a:solidFill>
                  <a:schemeClr val="bg1">
                    <a:lumMod val="65000"/>
                  </a:schemeClr>
                </a:solidFill>
              </a:rPr>
              <a:t>adjoint</a:t>
            </a:r>
            <a:r>
              <a:rPr lang="en-US" sz="1600" i="1" dirty="0">
                <a:solidFill>
                  <a:schemeClr val="bg1">
                    <a:lumMod val="65000"/>
                  </a:schemeClr>
                </a:solidFill>
              </a:rPr>
              <a:t> representation</a:t>
            </a:r>
          </a:p>
        </p:txBody>
      </p:sp>
      <p:cxnSp>
        <p:nvCxnSpPr>
          <p:cNvPr id="34" name="Straight Arrow Connector 33"/>
          <p:cNvCxnSpPr/>
          <p:nvPr/>
        </p:nvCxnSpPr>
        <p:spPr>
          <a:xfrm flipH="1">
            <a:off x="5444680" y="2854812"/>
            <a:ext cx="314177" cy="233348"/>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485547" y="2372501"/>
            <a:ext cx="2234843" cy="338554"/>
          </a:xfrm>
          <a:prstGeom prst="rect">
            <a:avLst/>
          </a:prstGeom>
        </p:spPr>
        <p:txBody>
          <a:bodyPr wrap="none">
            <a:spAutoFit/>
          </a:bodyPr>
          <a:lstStyle/>
          <a:p>
            <a:r>
              <a:rPr lang="en-US" sz="1600" i="1" dirty="0">
                <a:solidFill>
                  <a:schemeClr val="bg1">
                    <a:lumMod val="65000"/>
                  </a:schemeClr>
                </a:solidFill>
              </a:rPr>
              <a:t>strong coupling constant</a:t>
            </a:r>
          </a:p>
        </p:txBody>
      </p:sp>
      <p:cxnSp>
        <p:nvCxnSpPr>
          <p:cNvPr id="39" name="Straight Arrow Connector 38"/>
          <p:cNvCxnSpPr/>
          <p:nvPr/>
        </p:nvCxnSpPr>
        <p:spPr>
          <a:xfrm flipV="1">
            <a:off x="6485547" y="3769276"/>
            <a:ext cx="337184" cy="282073"/>
          </a:xfrm>
          <a:prstGeom prst="straightConnector1">
            <a:avLst/>
          </a:prstGeom>
          <a:ln w="15875">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74415" y="4723205"/>
            <a:ext cx="9815147" cy="400110"/>
          </a:xfrm>
          <a:prstGeom prst="rect">
            <a:avLst/>
          </a:prstGeom>
        </p:spPr>
        <p:txBody>
          <a:bodyPr wrap="square">
            <a:spAutoFit/>
          </a:bodyPr>
          <a:lstStyle/>
          <a:p>
            <a:r>
              <a:rPr lang="en-US" sz="2000" dirty="0"/>
              <a:t>The effects of quark mass in the gluon radiation is taken into account by </a:t>
            </a:r>
            <a:r>
              <a:rPr lang="en-US" sz="2000" u="sng" dirty="0">
                <a:solidFill>
                  <a:srgbClr val="C00000"/>
                </a:solidFill>
              </a:rPr>
              <a:t>dead cone effect</a:t>
            </a:r>
          </a:p>
        </p:txBody>
      </p:sp>
      <mc:AlternateContent xmlns:mc="http://schemas.openxmlformats.org/markup-compatibility/2006" xmlns:a14="http://schemas.microsoft.com/office/drawing/2010/main">
        <mc:Choice Requires="a14">
          <p:sp>
            <p:nvSpPr>
              <p:cNvPr id="42" name="TextBox 41"/>
              <p:cNvSpPr txBox="1"/>
              <p:nvPr/>
            </p:nvSpPr>
            <p:spPr>
              <a:xfrm>
                <a:off x="4646285" y="5188185"/>
                <a:ext cx="1741823" cy="6978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𝐹</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𝑘</m:t>
                              </m:r>
                            </m:e>
                            <m:sub>
                              <m:r>
                                <a:rPr lang="en-US" sz="2000" b="0" i="1" smtClean="0">
                                  <a:latin typeface="Cambria Math" panose="02040503050406030204" pitchFamily="18" charset="0"/>
                                  <a:ea typeface="Cambria Math" panose="02040503050406030204" pitchFamily="18" charset="0"/>
                                </a:rPr>
                                <m:t>⊥</m:t>
                              </m:r>
                            </m:sub>
                            <m:sup>
                              <m:r>
                                <a:rPr lang="en-US" sz="2000" b="0" i="1" smtClean="0">
                                  <a:latin typeface="Cambria Math" panose="02040503050406030204" pitchFamily="18" charset="0"/>
                                </a:rPr>
                                <m:t>2</m:t>
                              </m:r>
                            </m:sup>
                          </m:sSubSup>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𝜔</m:t>
                              </m:r>
                            </m:e>
                            <m:sup>
                              <m:r>
                                <a:rPr lang="en-US" sz="2000" b="0" i="1" smtClean="0">
                                  <a:latin typeface="Cambria Math" panose="02040503050406030204" pitchFamily="18" charset="0"/>
                                </a:rPr>
                                <m:t>2</m:t>
                              </m:r>
                            </m:sup>
                          </m:sSup>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𝜃</m:t>
                              </m:r>
                            </m:e>
                            <m:sub>
                              <m:r>
                                <a:rPr lang="en-US" sz="2000" b="0" i="1" smtClean="0">
                                  <a:latin typeface="Cambria Math" panose="02040503050406030204" pitchFamily="18" charset="0"/>
                                </a:rPr>
                                <m:t>0</m:t>
                              </m:r>
                            </m:sub>
                            <m:sup>
                              <m:r>
                                <a:rPr lang="en-US" sz="2000" b="0" i="1" smtClean="0">
                                  <a:latin typeface="Cambria Math" panose="02040503050406030204" pitchFamily="18" charset="0"/>
                                </a:rPr>
                                <m:t>2</m:t>
                              </m:r>
                            </m:sup>
                          </m:sSubSup>
                          <m:r>
                            <a:rPr lang="en-US" sz="2000" b="0" i="1" smtClean="0">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𝑘</m:t>
                              </m:r>
                            </m:e>
                            <m:sub>
                              <m:r>
                                <a:rPr lang="en-US" sz="2000" i="1">
                                  <a:latin typeface="Cambria Math" panose="02040503050406030204" pitchFamily="18" charset="0"/>
                                  <a:ea typeface="Cambria Math" panose="02040503050406030204" pitchFamily="18" charset="0"/>
                                </a:rPr>
                                <m:t>⊥</m:t>
                              </m:r>
                            </m:sub>
                            <m:sup>
                              <m:r>
                                <a:rPr lang="en-US" sz="2000" i="1">
                                  <a:latin typeface="Cambria Math" panose="02040503050406030204" pitchFamily="18" charset="0"/>
                                </a:rPr>
                                <m:t>2</m:t>
                              </m:r>
                            </m:sup>
                          </m:sSubSup>
                        </m:den>
                      </m:f>
                    </m:oMath>
                  </m:oMathPara>
                </a14:m>
                <a:endParaRPr lang="en-US" sz="2000" dirty="0"/>
              </a:p>
            </p:txBody>
          </p:sp>
        </mc:Choice>
        <mc:Fallback xmlns="">
          <p:sp>
            <p:nvSpPr>
              <p:cNvPr id="42" name="TextBox 41"/>
              <p:cNvSpPr txBox="1">
                <a:spLocks noRot="1" noChangeAspect="1" noMove="1" noResize="1" noEditPoints="1" noAdjustHandles="1" noChangeArrowheads="1" noChangeShapeType="1" noTextEdit="1"/>
              </p:cNvSpPr>
              <p:nvPr/>
            </p:nvSpPr>
            <p:spPr>
              <a:xfrm>
                <a:off x="4646285" y="5188185"/>
                <a:ext cx="1741823" cy="6978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6822731" y="5445896"/>
                <a:ext cx="971612" cy="33669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700" i="1" smtClean="0">
                              <a:solidFill>
                                <a:schemeClr val="bg2">
                                  <a:lumMod val="50000"/>
                                </a:schemeClr>
                              </a:solidFill>
                              <a:latin typeface="Cambria Math" panose="02040503050406030204" pitchFamily="18" charset="0"/>
                            </a:rPr>
                          </m:ctrlPr>
                        </m:sSubPr>
                        <m:e>
                          <m:r>
                            <a:rPr lang="en-US" sz="1700" i="1" smtClean="0">
                              <a:solidFill>
                                <a:schemeClr val="bg2">
                                  <a:lumMod val="50000"/>
                                </a:schemeClr>
                              </a:solidFill>
                              <a:latin typeface="Cambria Math" panose="02040503050406030204" pitchFamily="18" charset="0"/>
                              <a:ea typeface="Cambria Math" panose="02040503050406030204" pitchFamily="18" charset="0"/>
                            </a:rPr>
                            <m:t>𝜃</m:t>
                          </m:r>
                        </m:e>
                        <m:sub>
                          <m:r>
                            <a:rPr lang="en-US" sz="1700" b="0" i="1" smtClean="0">
                              <a:solidFill>
                                <a:schemeClr val="bg2">
                                  <a:lumMod val="50000"/>
                                </a:schemeClr>
                              </a:solidFill>
                              <a:latin typeface="Cambria Math" panose="02040503050406030204" pitchFamily="18" charset="0"/>
                            </a:rPr>
                            <m:t>0</m:t>
                          </m:r>
                        </m:sub>
                      </m:sSub>
                      <m:r>
                        <a:rPr lang="en-US" sz="1700" b="0" i="1" smtClean="0">
                          <a:solidFill>
                            <a:schemeClr val="bg2">
                              <a:lumMod val="50000"/>
                            </a:schemeClr>
                          </a:solidFill>
                          <a:latin typeface="Cambria Math" panose="02040503050406030204" pitchFamily="18" charset="0"/>
                        </a:rPr>
                        <m:t>=</m:t>
                      </m:r>
                      <m:f>
                        <m:fPr>
                          <m:type m:val="skw"/>
                          <m:ctrlPr>
                            <a:rPr lang="en-US" sz="1700" b="0" i="1" smtClean="0">
                              <a:solidFill>
                                <a:schemeClr val="bg2">
                                  <a:lumMod val="50000"/>
                                </a:schemeClr>
                              </a:solidFill>
                              <a:latin typeface="Cambria Math" panose="02040503050406030204" pitchFamily="18" charset="0"/>
                            </a:rPr>
                          </m:ctrlPr>
                        </m:fPr>
                        <m:num>
                          <m:r>
                            <a:rPr lang="en-US" sz="1700" b="0" i="1" smtClean="0">
                              <a:solidFill>
                                <a:schemeClr val="bg2">
                                  <a:lumMod val="50000"/>
                                </a:schemeClr>
                              </a:solidFill>
                              <a:latin typeface="Cambria Math" panose="02040503050406030204" pitchFamily="18" charset="0"/>
                            </a:rPr>
                            <m:t>𝑀</m:t>
                          </m:r>
                        </m:num>
                        <m:den>
                          <m:r>
                            <a:rPr lang="en-US" sz="1700" b="0" i="1" smtClean="0">
                              <a:solidFill>
                                <a:schemeClr val="bg2">
                                  <a:lumMod val="50000"/>
                                </a:schemeClr>
                              </a:solidFill>
                              <a:latin typeface="Cambria Math" panose="02040503050406030204" pitchFamily="18" charset="0"/>
                            </a:rPr>
                            <m:t>𝐸</m:t>
                          </m:r>
                        </m:den>
                      </m:f>
                    </m:oMath>
                  </m:oMathPara>
                </a14:m>
                <a:endParaRPr lang="en-US" sz="1700" dirty="0"/>
              </a:p>
            </p:txBody>
          </p:sp>
        </mc:Choice>
        <mc:Fallback xmlns="">
          <p:sp>
            <p:nvSpPr>
              <p:cNvPr id="44" name="TextBox 43"/>
              <p:cNvSpPr txBox="1">
                <a:spLocks noRot="1" noChangeAspect="1" noMove="1" noResize="1" noEditPoints="1" noAdjustHandles="1" noChangeArrowheads="1" noChangeShapeType="1" noTextEdit="1"/>
              </p:cNvSpPr>
              <p:nvPr/>
            </p:nvSpPr>
            <p:spPr>
              <a:xfrm>
                <a:off x="6822731" y="5445896"/>
                <a:ext cx="971612" cy="336695"/>
              </a:xfrm>
              <a:prstGeom prst="rect">
                <a:avLst/>
              </a:prstGeom>
              <a:blipFill rotWithShape="0">
                <a:blip r:embed="rId5"/>
                <a:stretch>
                  <a:fillRect l="-4375" t="-160714" r="-67500" b="-241071"/>
                </a:stretch>
              </a:blipFill>
            </p:spPr>
            <p:txBody>
              <a:bodyPr/>
              <a:lstStyle/>
              <a:p>
                <a:r>
                  <a:rPr lang="en-US">
                    <a:noFill/>
                  </a:rPr>
                  <a:t> </a:t>
                </a:r>
              </a:p>
            </p:txBody>
          </p:sp>
        </mc:Fallback>
      </mc:AlternateContent>
      <p:sp>
        <p:nvSpPr>
          <p:cNvPr id="2" name="Rectangle 1"/>
          <p:cNvSpPr/>
          <p:nvPr/>
        </p:nvSpPr>
        <p:spPr>
          <a:xfrm>
            <a:off x="9115653" y="5850499"/>
            <a:ext cx="184731" cy="307777"/>
          </a:xfrm>
          <a:prstGeom prst="rect">
            <a:avLst/>
          </a:prstGeom>
        </p:spPr>
        <p:txBody>
          <a:bodyPr wrap="none">
            <a:spAutoFit/>
          </a:bodyPr>
          <a:lstStyle/>
          <a:p>
            <a:endParaRPr lang="en-US" sz="1400" dirty="0"/>
          </a:p>
        </p:txBody>
      </p:sp>
      <p:sp>
        <p:nvSpPr>
          <p:cNvPr id="30" name="Rectangle 29"/>
          <p:cNvSpPr/>
          <p:nvPr/>
        </p:nvSpPr>
        <p:spPr>
          <a:xfrm>
            <a:off x="8792044" y="5826516"/>
            <a:ext cx="2812180" cy="292388"/>
          </a:xfrm>
          <a:prstGeom prst="rect">
            <a:avLst/>
          </a:prstGeom>
          <a:ln>
            <a:solidFill>
              <a:schemeClr val="bg1">
                <a:lumMod val="50000"/>
              </a:schemeClr>
            </a:solidFill>
          </a:ln>
        </p:spPr>
        <p:txBody>
          <a:bodyPr wrap="none">
            <a:spAutoFit/>
          </a:bodyPr>
          <a:lstStyle/>
          <a:p>
            <a:r>
              <a:rPr lang="en-US" sz="1300" dirty="0"/>
              <a:t>PHYSICAL REVIEW C 82, 014908 (2010)</a:t>
            </a:r>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204186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887218" y="1025414"/>
            <a:ext cx="10564837"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920280" y="0"/>
            <a:ext cx="0" cy="63760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7276" y="0"/>
            <a:ext cx="0" cy="63857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27276" y="6376074"/>
            <a:ext cx="11693004" cy="9713"/>
          </a:xfrm>
          <a:prstGeom prst="line">
            <a:avLst/>
          </a:prstGeom>
          <a:ln w="28575">
            <a:solidFill>
              <a:srgbClr val="04123A"/>
            </a:solidFill>
          </a:ln>
        </p:spPr>
        <p:style>
          <a:lnRef idx="1">
            <a:schemeClr val="accent1"/>
          </a:lnRef>
          <a:fillRef idx="0">
            <a:schemeClr val="accent1"/>
          </a:fillRef>
          <a:effectRef idx="0">
            <a:schemeClr val="accent1"/>
          </a:effectRef>
          <a:fontRef idx="minor">
            <a:schemeClr val="tx1"/>
          </a:fontRef>
        </p:style>
      </p:cxnSp>
      <p:sp>
        <p:nvSpPr>
          <p:cNvPr id="23" name="Date Placeholder 22"/>
          <p:cNvSpPr>
            <a:spLocks noGrp="1"/>
          </p:cNvSpPr>
          <p:nvPr>
            <p:ph type="dt" sz="half" idx="10"/>
          </p:nvPr>
        </p:nvSpPr>
        <p:spPr>
          <a:xfrm>
            <a:off x="887218" y="6460976"/>
            <a:ext cx="2743200" cy="365125"/>
          </a:xfrm>
        </p:spPr>
        <p:txBody>
          <a:bodyPr/>
          <a:lstStyle/>
          <a:p>
            <a:r>
              <a:rPr lang="en-US" dirty="0" smtClean="0">
                <a:solidFill>
                  <a:schemeClr val="tx1"/>
                </a:solidFill>
              </a:rPr>
              <a:t>25 </a:t>
            </a:r>
            <a:r>
              <a:rPr lang="en-US" dirty="0" err="1" smtClean="0">
                <a:solidFill>
                  <a:schemeClr val="tx1"/>
                </a:solidFill>
              </a:rPr>
              <a:t>Juni</a:t>
            </a:r>
            <a:r>
              <a:rPr lang="en-US" dirty="0" smtClean="0">
                <a:solidFill>
                  <a:schemeClr val="tx1"/>
                </a:solidFill>
              </a:rPr>
              <a:t> 2015 </a:t>
            </a:r>
            <a:endParaRPr lang="en-US" dirty="0">
              <a:solidFill>
                <a:schemeClr val="tx1"/>
              </a:solidFill>
            </a:endParaRPr>
          </a:p>
        </p:txBody>
      </p:sp>
      <p:sp>
        <p:nvSpPr>
          <p:cNvPr id="25" name="Slide Number Placeholder 24"/>
          <p:cNvSpPr>
            <a:spLocks noGrp="1"/>
          </p:cNvSpPr>
          <p:nvPr>
            <p:ph type="sldNum" sz="quarter" idx="12"/>
          </p:nvPr>
        </p:nvSpPr>
        <p:spPr>
          <a:xfrm>
            <a:off x="8627235" y="6407498"/>
            <a:ext cx="2743200" cy="365125"/>
          </a:xfrm>
        </p:spPr>
        <p:txBody>
          <a:bodyPr/>
          <a:lstStyle/>
          <a:p>
            <a:fld id="{D57F1E4F-1CFF-5643-939E-217C01CDF565}" type="slidenum">
              <a:rPr lang="en-US" smtClean="0">
                <a:solidFill>
                  <a:schemeClr val="tx1"/>
                </a:solidFill>
              </a:rPr>
              <a:pPr/>
              <a:t>2</a:t>
            </a:fld>
            <a:endParaRPr lang="en-US" dirty="0">
              <a:solidFill>
                <a:schemeClr val="tx1"/>
              </a:solidFill>
            </a:endParaRPr>
          </a:p>
        </p:txBody>
      </p:sp>
      <p:sp>
        <p:nvSpPr>
          <p:cNvPr id="16" name="TextBox 15"/>
          <p:cNvSpPr txBox="1"/>
          <p:nvPr/>
        </p:nvSpPr>
        <p:spPr>
          <a:xfrm>
            <a:off x="2209363" y="217666"/>
            <a:ext cx="8621331" cy="615553"/>
          </a:xfrm>
          <a:prstGeom prst="rect">
            <a:avLst/>
          </a:prstGeom>
          <a:noFill/>
        </p:spPr>
        <p:txBody>
          <a:bodyPr wrap="square" rtlCol="0">
            <a:spAutoFit/>
          </a:bodyPr>
          <a:lstStyle/>
          <a:p>
            <a:r>
              <a:rPr lang="en-US" sz="3400" b="1" dirty="0" smtClean="0">
                <a:latin typeface="Times New Roman" panose="02020603050405020304" pitchFamily="18" charset="0"/>
                <a:cs typeface="Times New Roman" panose="02020603050405020304" pitchFamily="18" charset="0"/>
              </a:rPr>
              <a:t>Why Heavy Quarks Probe </a:t>
            </a:r>
            <a:r>
              <a:rPr lang="en-US" sz="3400" b="1" dirty="0">
                <a:latin typeface="Times New Roman" panose="02020603050405020304" pitchFamily="18" charset="0"/>
                <a:cs typeface="Times New Roman" panose="02020603050405020304" pitchFamily="18" charset="0"/>
              </a:rPr>
              <a:t>t</a:t>
            </a:r>
            <a:r>
              <a:rPr lang="en-US" sz="3400" b="1" dirty="0" smtClean="0">
                <a:latin typeface="Times New Roman" panose="02020603050405020304" pitchFamily="18" charset="0"/>
                <a:cs typeface="Times New Roman" panose="02020603050405020304" pitchFamily="18" charset="0"/>
              </a:rPr>
              <a:t>he QGP?</a:t>
            </a:r>
            <a:endParaRPr lang="en-US" sz="3400" b="1" dirty="0">
              <a:latin typeface="Times New Roman" panose="02020603050405020304" pitchFamily="18" charset="0"/>
              <a:cs typeface="Times New Roman" panose="02020603050405020304" pitchFamily="18" charset="0"/>
            </a:endParaRPr>
          </a:p>
        </p:txBody>
      </p:sp>
      <p:sp>
        <p:nvSpPr>
          <p:cNvPr id="18" name="Rectangle 17"/>
          <p:cNvSpPr/>
          <p:nvPr/>
        </p:nvSpPr>
        <p:spPr>
          <a:xfrm>
            <a:off x="1640750" y="1362424"/>
            <a:ext cx="8986958" cy="369332"/>
          </a:xfrm>
          <a:prstGeom prst="rect">
            <a:avLst/>
          </a:prstGeom>
        </p:spPr>
        <p:txBody>
          <a:bodyPr wrap="square">
            <a:spAutoFit/>
          </a:bodyPr>
          <a:lstStyle/>
          <a:p>
            <a:pPr marL="285750" indent="-285750">
              <a:buFont typeface="Courier New" panose="02070309020205020404" pitchFamily="49" charset="0"/>
              <a:buChar char="o"/>
            </a:pPr>
            <a:r>
              <a:rPr lang="en-CA" dirty="0" smtClean="0">
                <a:cs typeface="Times New Roman" panose="02020603050405020304" pitchFamily="18" charset="0"/>
              </a:rPr>
              <a:t> </a:t>
            </a:r>
            <a:r>
              <a:rPr lang="en-US" i="1" dirty="0" smtClean="0">
                <a:cs typeface="Times New Roman" panose="02020603050405020304" pitchFamily="18" charset="0"/>
              </a:rPr>
              <a:t>Their mass is larger than the temperature plasma is formed in, M ≫ </a:t>
            </a:r>
            <a:r>
              <a:rPr lang="en-US" i="1" dirty="0" err="1" smtClean="0">
                <a:cs typeface="Times New Roman" panose="02020603050405020304" pitchFamily="18" charset="0"/>
              </a:rPr>
              <a:t>Tc</a:t>
            </a:r>
            <a:endParaRPr lang="en-US" dirty="0"/>
          </a:p>
        </p:txBody>
      </p:sp>
      <p:sp>
        <p:nvSpPr>
          <p:cNvPr id="19" name="Rectangle 18"/>
          <p:cNvSpPr/>
          <p:nvPr/>
        </p:nvSpPr>
        <p:spPr>
          <a:xfrm>
            <a:off x="1539257" y="2079192"/>
            <a:ext cx="9189944" cy="923330"/>
          </a:xfrm>
          <a:prstGeom prst="rect">
            <a:avLst/>
          </a:prstGeom>
        </p:spPr>
        <p:txBody>
          <a:bodyPr wrap="square">
            <a:spAutoFit/>
          </a:bodyPr>
          <a:lstStyle/>
          <a:p>
            <a:pPr marL="285750" indent="-285750" algn="just">
              <a:buFont typeface="Courier New" panose="02070309020205020404" pitchFamily="49" charset="0"/>
              <a:buChar char="o"/>
            </a:pPr>
            <a:r>
              <a:rPr lang="en-US" i="1" dirty="0" smtClean="0">
                <a:cs typeface="Times New Roman" panose="02020603050405020304" pitchFamily="18" charset="0"/>
              </a:rPr>
              <a:t> </a:t>
            </a:r>
            <a:r>
              <a:rPr lang="en-US" i="1" dirty="0">
                <a:cs typeface="Times New Roman" panose="02020603050405020304" pitchFamily="18" charset="0"/>
              </a:rPr>
              <a:t>HQ </a:t>
            </a:r>
            <a:r>
              <a:rPr lang="en-US" i="1" dirty="0" err="1">
                <a:cs typeface="Times New Roman" panose="02020603050405020304" pitchFamily="18" charset="0"/>
              </a:rPr>
              <a:t>thermalization</a:t>
            </a:r>
            <a:r>
              <a:rPr lang="en-US" i="1" dirty="0">
                <a:cs typeface="Times New Roman" panose="02020603050405020304" pitchFamily="18" charset="0"/>
              </a:rPr>
              <a:t> time in a </a:t>
            </a:r>
            <a:r>
              <a:rPr lang="en-US" i="1" dirty="0" err="1">
                <a:cs typeface="Times New Roman" panose="02020603050405020304" pitchFamily="18" charset="0"/>
              </a:rPr>
              <a:t>perturbative</a:t>
            </a:r>
            <a:r>
              <a:rPr lang="en-US" i="1" dirty="0">
                <a:cs typeface="Times New Roman" panose="02020603050405020304" pitchFamily="18" charset="0"/>
              </a:rPr>
              <a:t> QCD is estimated to be </a:t>
            </a:r>
            <a:r>
              <a:rPr lang="en-US" i="1" dirty="0" smtClean="0">
                <a:cs typeface="Times New Roman" panose="02020603050405020304" pitchFamily="18" charset="0"/>
              </a:rPr>
              <a:t>at </a:t>
            </a:r>
            <a:r>
              <a:rPr lang="en-US" i="1" dirty="0">
                <a:cs typeface="Times New Roman" panose="02020603050405020304" pitchFamily="18" charset="0"/>
              </a:rPr>
              <a:t>the </a:t>
            </a:r>
            <a:r>
              <a:rPr lang="en-US" i="1" dirty="0" smtClean="0">
                <a:cs typeface="Times New Roman" panose="02020603050405020304" pitchFamily="18" charset="0"/>
              </a:rPr>
              <a:t>order </a:t>
            </a:r>
            <a:r>
              <a:rPr lang="en-US" i="1" dirty="0">
                <a:cs typeface="Times New Roman" panose="02020603050405020304" pitchFamily="18" charset="0"/>
              </a:rPr>
              <a:t>of </a:t>
            </a:r>
            <a:r>
              <a:rPr lang="en-US" i="1" dirty="0" smtClean="0">
                <a:cs typeface="Times New Roman" panose="02020603050405020304" pitchFamily="18" charset="0"/>
              </a:rPr>
              <a:t>10 </a:t>
            </a:r>
            <a:r>
              <a:rPr lang="en-US" i="1" dirty="0">
                <a:cs typeface="Times New Roman" panose="02020603050405020304" pitchFamily="18" charset="0"/>
              </a:rPr>
              <a:t>− </a:t>
            </a:r>
            <a:r>
              <a:rPr lang="en-US" i="1" dirty="0" smtClean="0">
                <a:cs typeface="Times New Roman" panose="02020603050405020304" pitchFamily="18" charset="0"/>
              </a:rPr>
              <a:t>15</a:t>
            </a:r>
          </a:p>
          <a:p>
            <a:pPr algn="just"/>
            <a:r>
              <a:rPr lang="en-US" i="1" dirty="0">
                <a:cs typeface="Times New Roman" panose="02020603050405020304" pitchFamily="18" charset="0"/>
              </a:rPr>
              <a:t> </a:t>
            </a:r>
            <a:r>
              <a:rPr lang="en-US" i="1" dirty="0" smtClean="0">
                <a:cs typeface="Times New Roman" panose="02020603050405020304" pitchFamily="18" charset="0"/>
              </a:rPr>
              <a:t>      </a:t>
            </a:r>
            <a:r>
              <a:rPr lang="en-US" i="1" dirty="0" err="1" smtClean="0">
                <a:cs typeface="Times New Roman" panose="02020603050405020304" pitchFamily="18" charset="0"/>
              </a:rPr>
              <a:t>fm</a:t>
            </a:r>
            <a:r>
              <a:rPr lang="en-US" i="1" dirty="0" smtClean="0">
                <a:cs typeface="Times New Roman" panose="02020603050405020304" pitchFamily="18" charset="0"/>
              </a:rPr>
              <a:t>/c </a:t>
            </a:r>
            <a:r>
              <a:rPr lang="en-US" i="1" dirty="0">
                <a:cs typeface="Times New Roman" panose="02020603050405020304" pitchFamily="18" charset="0"/>
              </a:rPr>
              <a:t>for charm and about 25 − 30fm/c for </a:t>
            </a:r>
            <a:r>
              <a:rPr lang="en-US" i="1" dirty="0" smtClean="0">
                <a:cs typeface="Times New Roman" panose="02020603050405020304" pitchFamily="18" charset="0"/>
              </a:rPr>
              <a:t>bottom</a:t>
            </a:r>
            <a:endParaRPr lang="en-US" i="1" dirty="0">
              <a:cs typeface="Times New Roman" panose="02020603050405020304" pitchFamily="18" charset="0"/>
            </a:endParaRPr>
          </a:p>
          <a:p>
            <a:endParaRPr lang="en-US" i="1" dirty="0">
              <a:cs typeface="Times New Roman" panose="02020603050405020304" pitchFamily="18" charset="0"/>
            </a:endParaRPr>
          </a:p>
        </p:txBody>
      </p:sp>
      <p:sp>
        <p:nvSpPr>
          <p:cNvPr id="8" name="Rectangle 7"/>
          <p:cNvSpPr/>
          <p:nvPr/>
        </p:nvSpPr>
        <p:spPr>
          <a:xfrm>
            <a:off x="1640750" y="3739814"/>
            <a:ext cx="9507945" cy="369332"/>
          </a:xfrm>
          <a:prstGeom prst="rect">
            <a:avLst/>
          </a:prstGeom>
        </p:spPr>
        <p:txBody>
          <a:bodyPr wrap="square">
            <a:spAutoFit/>
          </a:bodyPr>
          <a:lstStyle/>
          <a:p>
            <a:pPr marL="285750" indent="-285750">
              <a:buFont typeface="Courier New" panose="02070309020205020404" pitchFamily="49" charset="0"/>
              <a:buChar char="o"/>
            </a:pPr>
            <a:r>
              <a:rPr lang="en-US" i="1" dirty="0" smtClean="0">
                <a:cs typeface="Times New Roman" panose="02020603050405020304" pitchFamily="18" charset="0"/>
              </a:rPr>
              <a:t>The heavy quarks are the witness to the entire space-time evolution of the system</a:t>
            </a:r>
          </a:p>
        </p:txBody>
      </p:sp>
      <p:sp>
        <p:nvSpPr>
          <p:cNvPr id="12" name="Rectangle 11"/>
          <p:cNvSpPr/>
          <p:nvPr/>
        </p:nvSpPr>
        <p:spPr>
          <a:xfrm>
            <a:off x="1640750" y="4493535"/>
            <a:ext cx="9296447" cy="646331"/>
          </a:xfrm>
          <a:prstGeom prst="rect">
            <a:avLst/>
          </a:prstGeom>
        </p:spPr>
        <p:txBody>
          <a:bodyPr wrap="square">
            <a:spAutoFit/>
          </a:bodyPr>
          <a:lstStyle/>
          <a:p>
            <a:pPr marL="342900" indent="-342900">
              <a:buFont typeface="Courier New" panose="02070309020205020404" pitchFamily="49" charset="0"/>
              <a:buChar char="o"/>
            </a:pPr>
            <a:r>
              <a:rPr lang="en-CA" i="1" dirty="0">
                <a:cs typeface="Times New Roman" panose="02020603050405020304" pitchFamily="18" charset="0"/>
              </a:rPr>
              <a:t>If the heavy quarks pass through a QGP they  </a:t>
            </a:r>
            <a:r>
              <a:rPr lang="en-CA" i="1" dirty="0" smtClean="0">
                <a:cs typeface="Times New Roman" panose="02020603050405020304" pitchFamily="18" charset="0"/>
              </a:rPr>
              <a:t>collide and   radiate   and </a:t>
            </a:r>
            <a:r>
              <a:rPr lang="en-CA" i="1" dirty="0">
                <a:cs typeface="Times New Roman" panose="02020603050405020304" pitchFamily="18" charset="0"/>
              </a:rPr>
              <a:t>therefore </a:t>
            </a:r>
            <a:r>
              <a:rPr lang="en-CA" i="1" dirty="0" smtClean="0">
                <a:cs typeface="Times New Roman" panose="02020603050405020304" pitchFamily="18" charset="0"/>
              </a:rPr>
              <a:t>change</a:t>
            </a:r>
          </a:p>
          <a:p>
            <a:r>
              <a:rPr lang="en-CA" i="1" dirty="0">
                <a:cs typeface="Times New Roman" panose="02020603050405020304" pitchFamily="18" charset="0"/>
              </a:rPr>
              <a:t> </a:t>
            </a:r>
            <a:r>
              <a:rPr lang="en-CA" i="1" dirty="0" smtClean="0">
                <a:cs typeface="Times New Roman" panose="02020603050405020304" pitchFamily="18" charset="0"/>
              </a:rPr>
              <a:t>     heir momentum</a:t>
            </a:r>
            <a:endParaRPr lang="en-CA" i="1" dirty="0">
              <a:cs typeface="Times New Roman" panose="02020603050405020304" pitchFamily="18" charset="0"/>
            </a:endParaRPr>
          </a:p>
        </p:txBody>
      </p:sp>
      <p:sp>
        <p:nvSpPr>
          <p:cNvPr id="14" name="Rectangle 13"/>
          <p:cNvSpPr/>
          <p:nvPr/>
        </p:nvSpPr>
        <p:spPr>
          <a:xfrm>
            <a:off x="1640750" y="5524255"/>
            <a:ext cx="8229946" cy="369332"/>
          </a:xfrm>
          <a:prstGeom prst="rect">
            <a:avLst/>
          </a:prstGeom>
        </p:spPr>
        <p:txBody>
          <a:bodyPr wrap="square">
            <a:spAutoFit/>
          </a:bodyPr>
          <a:lstStyle/>
          <a:p>
            <a:pPr marL="342900" indent="-342900">
              <a:buFont typeface="Courier New" panose="02070309020205020404" pitchFamily="49" charset="0"/>
              <a:buChar char="o"/>
            </a:pPr>
            <a:r>
              <a:rPr lang="en-CA" i="1" dirty="0">
                <a:cs typeface="Times New Roman" panose="02020603050405020304" pitchFamily="18" charset="0"/>
              </a:rPr>
              <a:t>This may allow for studying plasma properties using momentum distribution</a:t>
            </a:r>
          </a:p>
        </p:txBody>
      </p:sp>
      <p:sp>
        <p:nvSpPr>
          <p:cNvPr id="2" name="Footer Placeholder 1"/>
          <p:cNvSpPr>
            <a:spLocks noGrp="1"/>
          </p:cNvSpPr>
          <p:nvPr>
            <p:ph type="ftr" sz="quarter" idx="11"/>
          </p:nvPr>
        </p:nvSpPr>
        <p:spPr/>
        <p:txBody>
          <a:bodyPr/>
          <a:lstStyle/>
          <a:p>
            <a:r>
              <a:rPr lang="en-US" smtClean="0"/>
              <a:t>Sharareh Mehrabi Pari</a:t>
            </a:r>
            <a:endParaRPr lang="en-US" dirty="0"/>
          </a:p>
        </p:txBody>
      </p:sp>
      <p:sp>
        <p:nvSpPr>
          <p:cNvPr id="3" name="Rectangle 2"/>
          <p:cNvSpPr/>
          <p:nvPr/>
        </p:nvSpPr>
        <p:spPr>
          <a:xfrm>
            <a:off x="1418356" y="2887738"/>
            <a:ext cx="6096000" cy="646331"/>
          </a:xfrm>
          <a:prstGeom prst="rect">
            <a:avLst/>
          </a:prstGeom>
        </p:spPr>
        <p:txBody>
          <a:bodyPr>
            <a:spAutoFit/>
          </a:bodyPr>
          <a:lstStyle/>
          <a:p>
            <a:pPr marL="342900" indent="-342900">
              <a:buFont typeface="Courier New" panose="02070309020205020404" pitchFamily="49" charset="0"/>
              <a:buChar char="o"/>
            </a:pPr>
            <a:r>
              <a:rPr lang="en-CA" i="1" dirty="0">
                <a:cs typeface="Times New Roman" panose="02020603050405020304" pitchFamily="18" charset="0"/>
              </a:rPr>
              <a:t>Heavy quarks are produced in hard processes with a known initial momentum distribution </a:t>
            </a:r>
          </a:p>
        </p:txBody>
      </p:sp>
    </p:spTree>
    <p:extLst>
      <p:ext uri="{BB962C8B-B14F-4D97-AF65-F5344CB8AC3E}">
        <p14:creationId xmlns:p14="http://schemas.microsoft.com/office/powerpoint/2010/main" val="591919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3</a:t>
            </a:fld>
            <a:endParaRPr lang="en-US" dirty="0">
              <a:solidFill>
                <a:schemeClr val="tx1"/>
              </a:solidFill>
            </a:endParaRPr>
          </a:p>
        </p:txBody>
      </p:sp>
      <p:sp>
        <p:nvSpPr>
          <p:cNvPr id="6" name="Rectangle 5"/>
          <p:cNvSpPr/>
          <p:nvPr/>
        </p:nvSpPr>
        <p:spPr>
          <a:xfrm>
            <a:off x="3595205" y="224142"/>
            <a:ext cx="5314275" cy="769441"/>
          </a:xfrm>
          <a:prstGeom prst="rect">
            <a:avLst/>
          </a:prstGeom>
        </p:spPr>
        <p:txBody>
          <a:bodyPr wrap="none">
            <a:spAutoFit/>
          </a:bodyPr>
          <a:lstStyle/>
          <a:p>
            <a:r>
              <a:rPr lang="en-US" sz="4400" b="1" i="1" dirty="0">
                <a:latin typeface="Thames" panose="02000503080000020003" pitchFamily="2" charset="0"/>
                <a:cs typeface="Times New Roman" panose="02020603050405020304" pitchFamily="18" charset="0"/>
              </a:rPr>
              <a:t>M</a:t>
            </a:r>
            <a:r>
              <a:rPr lang="en-US" sz="4400" b="1" i="1" dirty="0" smtClean="0">
                <a:latin typeface="Thames" panose="02000503080000020003" pitchFamily="2" charset="0"/>
                <a:cs typeface="Times New Roman" panose="02020603050405020304" pitchFamily="18" charset="0"/>
              </a:rPr>
              <a:t>omentum </a:t>
            </a:r>
            <a:r>
              <a:rPr lang="en-US" sz="4400" b="1" i="1" dirty="0">
                <a:latin typeface="Thames" panose="02000503080000020003" pitchFamily="2" charset="0"/>
                <a:cs typeface="Times New Roman" panose="02020603050405020304" pitchFamily="18" charset="0"/>
              </a:rPr>
              <a:t>E</a:t>
            </a:r>
            <a:r>
              <a:rPr lang="en-US" sz="4400" b="1" i="1" dirty="0" smtClean="0">
                <a:latin typeface="Thames" panose="02000503080000020003" pitchFamily="2" charset="0"/>
                <a:cs typeface="Times New Roman" panose="02020603050405020304" pitchFamily="18" charset="0"/>
              </a:rPr>
              <a:t>volution</a:t>
            </a:r>
            <a:endParaRPr lang="en-US" sz="4400" b="1" i="1" dirty="0">
              <a:latin typeface="Thames" panose="02000503080000020003"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1578618" y="1658348"/>
                <a:ext cx="9104289" cy="1323439"/>
              </a:xfrm>
              <a:prstGeom prst="rect">
                <a:avLst/>
              </a:prstGeom>
            </p:spPr>
            <p:txBody>
              <a:bodyPr wrap="square">
                <a:spAutoFit/>
              </a:bodyPr>
              <a:lstStyle/>
              <a:p>
                <a:r>
                  <a:rPr lang="en-US" sz="2000" dirty="0"/>
                  <a:t>T</a:t>
                </a:r>
                <a:r>
                  <a:rPr lang="en-US" sz="2000" dirty="0" smtClean="0"/>
                  <a:t>he Brownian </a:t>
                </a:r>
                <a:r>
                  <a:rPr lang="en-US" sz="2000" dirty="0"/>
                  <a:t>motion of a </a:t>
                </a:r>
                <a:r>
                  <a:rPr lang="en-US" sz="2000" dirty="0" smtClean="0"/>
                  <a:t>patron </a:t>
                </a:r>
                <a:r>
                  <a:rPr lang="en-US" sz="2000" dirty="0"/>
                  <a:t>in a thermal bath, governed by the </a:t>
                </a:r>
                <a:r>
                  <a:rPr lang="en-US" sz="2000" b="1" u="sng" dirty="0">
                    <a:solidFill>
                      <a:srgbClr val="1F10E2"/>
                    </a:solidFill>
                  </a:rPr>
                  <a:t>Fokker- </a:t>
                </a:r>
                <a:r>
                  <a:rPr lang="en-US" sz="2000" b="1" u="sng" dirty="0" smtClean="0">
                    <a:solidFill>
                      <a:srgbClr val="1F10E2"/>
                    </a:solidFill>
                  </a:rPr>
                  <a:t>Planck </a:t>
                </a:r>
                <a:r>
                  <a:rPr lang="en-US" sz="2000" b="1" dirty="0" smtClean="0">
                    <a:solidFill>
                      <a:srgbClr val="1F10E2"/>
                    </a:solidFill>
                  </a:rPr>
                  <a:t>(FPE) </a:t>
                </a:r>
                <a:r>
                  <a:rPr lang="en-US" sz="2000" dirty="0" smtClean="0"/>
                  <a:t>equation, while </a:t>
                </a:r>
                <a:r>
                  <a:rPr lang="en-US" sz="2000" dirty="0"/>
                  <a:t>Evolution of the expanding QGP </a:t>
                </a:r>
                <a:r>
                  <a:rPr lang="en-US" sz="2000" dirty="0" smtClean="0"/>
                  <a:t>is described </a:t>
                </a:r>
                <a:r>
                  <a:rPr lang="en-US" sz="2000" dirty="0"/>
                  <a:t>by the </a:t>
                </a:r>
                <a:r>
                  <a:rPr lang="en-US" sz="2000"/>
                  <a:t>relativistic </a:t>
                </a:r>
                <a:r>
                  <a:rPr lang="en-US" sz="2000" smtClean="0"/>
                  <a:t>Hydrodynamics. </a:t>
                </a:r>
                <a:r>
                  <a:rPr lang="en-US" sz="2000" dirty="0" smtClean="0"/>
                  <a:t>We start </a:t>
                </a:r>
                <a:r>
                  <a:rPr lang="en-US" sz="2000" dirty="0"/>
                  <a:t>from the Boltzmann equation for the distribution </a:t>
                </a:r>
                <a:r>
                  <a:rPr lang="en-US" sz="2000" dirty="0" smtClean="0"/>
                  <a:t>function     </a:t>
                </a:r>
                <a14:m>
                  <m:oMath xmlns:m="http://schemas.openxmlformats.org/officeDocument/2006/math">
                    <m:r>
                      <a:rPr lang="en-US" sz="2000" b="0" i="1" smtClean="0">
                        <a:latin typeface="Cambria Math" panose="02040503050406030204" pitchFamily="18" charset="0"/>
                      </a:rPr>
                      <m:t>𝑓</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𝑝</m:t>
                        </m:r>
                      </m:e>
                    </m:d>
                  </m:oMath>
                </a14:m>
                <a:r>
                  <a:rPr lang="en-US" sz="2000" dirty="0" smtClean="0"/>
                  <a:t>  which in the </a:t>
                </a:r>
                <a:r>
                  <a:rPr lang="en-US" sz="2000" dirty="0" err="1" smtClean="0"/>
                  <a:t>relativistically</a:t>
                </a:r>
                <a:r>
                  <a:rPr lang="en-US" sz="2000" dirty="0" smtClean="0"/>
                  <a:t> covariant form can be written as:</a:t>
                </a:r>
                <a:endParaRPr lang="en-US" sz="2000" dirty="0"/>
              </a:p>
            </p:txBody>
          </p:sp>
        </mc:Choice>
        <mc:Fallback xmlns="">
          <p:sp>
            <p:nvSpPr>
              <p:cNvPr id="7" name="Rectangle 6"/>
              <p:cNvSpPr>
                <a:spLocks noRot="1" noChangeAspect="1" noMove="1" noResize="1" noEditPoints="1" noAdjustHandles="1" noChangeArrowheads="1" noChangeShapeType="1" noTextEdit="1"/>
              </p:cNvSpPr>
              <p:nvPr/>
            </p:nvSpPr>
            <p:spPr>
              <a:xfrm>
                <a:off x="1578618" y="1658348"/>
                <a:ext cx="9104289" cy="1323439"/>
              </a:xfrm>
              <a:prstGeom prst="rect">
                <a:avLst/>
              </a:prstGeom>
              <a:blipFill rotWithShape="0">
                <a:blip r:embed="rId3"/>
                <a:stretch>
                  <a:fillRect l="-737" t="-2304" r="-670" b="-73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218960" y="3367872"/>
                <a:ext cx="2873158" cy="5080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500" i="1">
                              <a:latin typeface="Cambria Math" panose="02040503050406030204" pitchFamily="18" charset="0"/>
                            </a:rPr>
                          </m:ctrlPr>
                        </m:sSupPr>
                        <m:e>
                          <m:r>
                            <a:rPr lang="en-US" sz="2500" i="1">
                              <a:latin typeface="Cambria Math" panose="02040503050406030204" pitchFamily="18" charset="0"/>
                            </a:rPr>
                            <m:t>𝑝</m:t>
                          </m:r>
                        </m:e>
                        <m:sup>
                          <m:r>
                            <a:rPr lang="en-US" sz="2500" i="1">
                              <a:latin typeface="Cambria Math" panose="02040503050406030204" pitchFamily="18" charset="0"/>
                            </a:rPr>
                            <m:t>𝜇</m:t>
                          </m:r>
                        </m:sup>
                      </m:sSup>
                      <m:sSub>
                        <m:sSubPr>
                          <m:ctrlPr>
                            <a:rPr lang="en-US" sz="2500" i="1">
                              <a:latin typeface="Cambria Math" panose="02040503050406030204" pitchFamily="18" charset="0"/>
                            </a:rPr>
                          </m:ctrlPr>
                        </m:sSubPr>
                        <m:e>
                          <m:r>
                            <a:rPr lang="en-US" sz="2500" i="0">
                              <a:latin typeface="Cambria Math" panose="02040503050406030204" pitchFamily="18" charset="0"/>
                            </a:rPr>
                            <m:t>𝜕</m:t>
                          </m:r>
                        </m:e>
                        <m:sub>
                          <m:r>
                            <a:rPr lang="en-US" sz="2500" i="1">
                              <a:latin typeface="Cambria Math" panose="02040503050406030204" pitchFamily="18" charset="0"/>
                            </a:rPr>
                            <m:t>𝜇</m:t>
                          </m:r>
                        </m:sub>
                      </m:sSub>
                      <m:r>
                        <a:rPr lang="en-US" sz="2500" i="1">
                          <a:latin typeface="Cambria Math" panose="02040503050406030204" pitchFamily="18" charset="0"/>
                        </a:rPr>
                        <m:t>𝑓</m:t>
                      </m:r>
                      <m:d>
                        <m:dPr>
                          <m:ctrlPr>
                            <a:rPr lang="en-US" sz="2500" i="1">
                              <a:latin typeface="Cambria Math" panose="02040503050406030204" pitchFamily="18" charset="0"/>
                            </a:rPr>
                          </m:ctrlPr>
                        </m:dPr>
                        <m:e>
                          <m:r>
                            <a:rPr lang="en-US" sz="2500" i="1">
                              <a:latin typeface="Cambria Math" panose="02040503050406030204" pitchFamily="18" charset="0"/>
                            </a:rPr>
                            <m:t>𝑥</m:t>
                          </m:r>
                          <m:r>
                            <a:rPr lang="en-US" sz="2500" i="0">
                              <a:latin typeface="Cambria Math" panose="02040503050406030204" pitchFamily="18" charset="0"/>
                            </a:rPr>
                            <m:t>,</m:t>
                          </m:r>
                          <m:r>
                            <a:rPr lang="en-US" sz="2500" i="1">
                              <a:latin typeface="Cambria Math" panose="02040503050406030204" pitchFamily="18" charset="0"/>
                            </a:rPr>
                            <m:t>𝑝</m:t>
                          </m:r>
                        </m:e>
                      </m:d>
                      <m:r>
                        <a:rPr lang="en-US" sz="2500" i="0">
                          <a:latin typeface="Cambria Math" panose="02040503050406030204" pitchFamily="18" charset="0"/>
                        </a:rPr>
                        <m:t>=</m:t>
                      </m:r>
                      <m:r>
                        <a:rPr lang="en-US" sz="2500" i="1">
                          <a:latin typeface="Cambria Math" panose="02040503050406030204" pitchFamily="18" charset="0"/>
                        </a:rPr>
                        <m:t>𝑐</m:t>
                      </m:r>
                      <m:d>
                        <m:dPr>
                          <m:begChr m:val="{"/>
                          <m:endChr m:val="}"/>
                          <m:ctrlPr>
                            <a:rPr lang="en-US" sz="2500" i="1">
                              <a:latin typeface="Cambria Math" panose="02040503050406030204" pitchFamily="18" charset="0"/>
                            </a:rPr>
                          </m:ctrlPr>
                        </m:dPr>
                        <m:e>
                          <m:r>
                            <a:rPr lang="en-US" sz="2500" i="1">
                              <a:latin typeface="Cambria Math" panose="02040503050406030204" pitchFamily="18" charset="0"/>
                            </a:rPr>
                            <m:t>𝑓</m:t>
                          </m:r>
                        </m:e>
                      </m:d>
                    </m:oMath>
                  </m:oMathPara>
                </a14:m>
                <a:endParaRPr lang="en-US" sz="2500" dirty="0"/>
              </a:p>
            </p:txBody>
          </p:sp>
        </mc:Choice>
        <mc:Fallback xmlns="">
          <p:sp>
            <p:nvSpPr>
              <p:cNvPr id="8" name="Rectangle 7"/>
              <p:cNvSpPr>
                <a:spLocks noRot="1" noChangeAspect="1" noMove="1" noResize="1" noEditPoints="1" noAdjustHandles="1" noChangeArrowheads="1" noChangeShapeType="1" noTextEdit="1"/>
              </p:cNvSpPr>
              <p:nvPr/>
            </p:nvSpPr>
            <p:spPr>
              <a:xfrm>
                <a:off x="4218960" y="3367872"/>
                <a:ext cx="2873158" cy="508024"/>
              </a:xfrm>
              <a:prstGeom prst="rect">
                <a:avLst/>
              </a:prstGeom>
              <a:blipFill rotWithShape="0">
                <a:blip r:embed="rId4"/>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1482072" y="5058937"/>
                <a:ext cx="1572162" cy="4104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𝑝</m:t>
                          </m:r>
                        </m:e>
                        <m:sup>
                          <m:r>
                            <a:rPr lang="en-US" i="1">
                              <a:latin typeface="Cambria Math" panose="02040503050406030204" pitchFamily="18" charset="0"/>
                            </a:rPr>
                            <m:t>𝜇</m:t>
                          </m:r>
                        </m:sup>
                      </m:sSup>
                      <m:r>
                        <a:rPr lang="en-US" i="0">
                          <a:latin typeface="Cambria Math" panose="02040503050406030204" pitchFamily="18" charset="0"/>
                        </a:rPr>
                        <m:t>= </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𝑝</m:t>
                              </m:r>
                            </m:sub>
                          </m:sSub>
                          <m:r>
                            <a:rPr lang="en-US" i="0">
                              <a:latin typeface="Cambria Math" panose="02040503050406030204" pitchFamily="18" charset="0"/>
                            </a:rPr>
                            <m:t> , </m:t>
                          </m:r>
                          <m:acc>
                            <m:accPr>
                              <m:chr m:val="̅"/>
                              <m:ctrlPr>
                                <a:rPr lang="en-US" i="1">
                                  <a:latin typeface="Cambria Math" panose="02040503050406030204" pitchFamily="18" charset="0"/>
                                </a:rPr>
                              </m:ctrlPr>
                            </m:accPr>
                            <m:e>
                              <m:r>
                                <a:rPr lang="en-US" i="1">
                                  <a:latin typeface="Cambria Math" panose="02040503050406030204" pitchFamily="18" charset="0"/>
                                </a:rPr>
                                <m:t>𝑝</m:t>
                              </m:r>
                            </m:e>
                          </m:acc>
                        </m:e>
                      </m: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1482072" y="5058937"/>
                <a:ext cx="1572162" cy="410497"/>
              </a:xfrm>
              <a:prstGeom prst="rect">
                <a:avLst/>
              </a:prstGeom>
              <a:blipFill rotWithShape="0">
                <a:blip r:embed="rId5"/>
                <a:stretch>
                  <a:fillRect r="-8915" b="-2985"/>
                </a:stretch>
              </a:blipFill>
            </p:spPr>
            <p:txBody>
              <a:bodyPr/>
              <a:lstStyle/>
              <a:p>
                <a:r>
                  <a:rPr lang="en-US">
                    <a:noFill/>
                  </a:rPr>
                  <a:t> </a:t>
                </a:r>
              </a:p>
            </p:txBody>
          </p:sp>
        </mc:Fallback>
      </mc:AlternateContent>
      <p:sp>
        <p:nvSpPr>
          <p:cNvPr id="10" name="Rectangle 9"/>
          <p:cNvSpPr/>
          <p:nvPr/>
        </p:nvSpPr>
        <p:spPr>
          <a:xfrm>
            <a:off x="2833189" y="5087215"/>
            <a:ext cx="3287888" cy="353943"/>
          </a:xfrm>
          <a:prstGeom prst="rect">
            <a:avLst/>
          </a:prstGeom>
        </p:spPr>
        <p:txBody>
          <a:bodyPr wrap="none">
            <a:spAutoFit/>
          </a:bodyPr>
          <a:lstStyle/>
          <a:p>
            <a:r>
              <a:rPr lang="en-US" sz="1700" dirty="0" smtClean="0"/>
              <a:t> </a:t>
            </a:r>
            <a:r>
              <a:rPr lang="en-US" sz="1700" dirty="0"/>
              <a:t>four-momentum of the test quark</a:t>
            </a:r>
          </a:p>
        </p:txBody>
      </p:sp>
      <p:sp>
        <p:nvSpPr>
          <p:cNvPr id="12" name="Rectangle 11"/>
          <p:cNvSpPr/>
          <p:nvPr/>
        </p:nvSpPr>
        <p:spPr>
          <a:xfrm>
            <a:off x="8396401" y="3450581"/>
            <a:ext cx="1829988" cy="353943"/>
          </a:xfrm>
          <a:prstGeom prst="rect">
            <a:avLst/>
          </a:prstGeom>
        </p:spPr>
        <p:txBody>
          <a:bodyPr wrap="none">
            <a:spAutoFit/>
          </a:bodyPr>
          <a:lstStyle/>
          <a:p>
            <a:r>
              <a:rPr lang="en-US" sz="1700" dirty="0" smtClean="0"/>
              <a:t> </a:t>
            </a:r>
            <a:r>
              <a:rPr lang="en-US" sz="1700" dirty="0"/>
              <a:t>the collision </a:t>
            </a:r>
            <a:r>
              <a:rPr lang="en-US" sz="1700" dirty="0" smtClean="0"/>
              <a:t>term</a:t>
            </a:r>
            <a:endParaRPr lang="en-US" sz="1700" dirty="0"/>
          </a:p>
        </p:txBody>
      </p:sp>
      <p:sp>
        <p:nvSpPr>
          <p:cNvPr id="13" name="TextBox 12"/>
          <p:cNvSpPr txBox="1"/>
          <p:nvPr/>
        </p:nvSpPr>
        <p:spPr>
          <a:xfrm>
            <a:off x="4906176" y="4459698"/>
            <a:ext cx="2026517" cy="353943"/>
          </a:xfrm>
          <a:prstGeom prst="rect">
            <a:avLst/>
          </a:prstGeom>
          <a:noFill/>
        </p:spPr>
        <p:txBody>
          <a:bodyPr wrap="none" rtlCol="0">
            <a:spAutoFit/>
          </a:bodyPr>
          <a:lstStyle/>
          <a:p>
            <a:r>
              <a:rPr lang="en-US" sz="1700" dirty="0" smtClean="0"/>
              <a:t> </a:t>
            </a:r>
            <a:r>
              <a:rPr lang="en-US" sz="1700" dirty="0"/>
              <a:t>phase-space density</a:t>
            </a:r>
          </a:p>
        </p:txBody>
      </p:sp>
      <p:cxnSp>
        <p:nvCxnSpPr>
          <p:cNvPr id="14" name="Straight Connector 13"/>
          <p:cNvCxnSpPr/>
          <p:nvPr/>
        </p:nvCxnSpPr>
        <p:spPr>
          <a:xfrm flipV="1">
            <a:off x="1069676" y="1232336"/>
            <a:ext cx="10001203" cy="13769"/>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7077317" y="3617219"/>
            <a:ext cx="1146495" cy="2281"/>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132311" y="3891203"/>
            <a:ext cx="1392" cy="552198"/>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293023" y="3809121"/>
            <a:ext cx="904142" cy="871264"/>
          </a:xfrm>
          <a:prstGeom prst="straightConnector1">
            <a:avLst/>
          </a:prstGeom>
          <a:ln w="158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86663" y="304800"/>
            <a:ext cx="10373" cy="60423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1923690" y="304800"/>
            <a:ext cx="0" cy="60423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7036" y="6347139"/>
            <a:ext cx="115266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039081" y="5433021"/>
            <a:ext cx="184731" cy="307777"/>
          </a:xfrm>
          <a:prstGeom prst="rect">
            <a:avLst/>
          </a:prstGeom>
        </p:spPr>
        <p:txBody>
          <a:bodyPr wrap="none">
            <a:spAutoFit/>
          </a:bodyPr>
          <a:lstStyle/>
          <a:p>
            <a:endParaRPr lang="en-US" sz="1400" dirty="0"/>
          </a:p>
        </p:txBody>
      </p:sp>
      <p:sp>
        <p:nvSpPr>
          <p:cNvPr id="19" name="Rectangle 18"/>
          <p:cNvSpPr/>
          <p:nvPr/>
        </p:nvSpPr>
        <p:spPr>
          <a:xfrm>
            <a:off x="7875262" y="5266046"/>
            <a:ext cx="184731" cy="369332"/>
          </a:xfrm>
          <a:prstGeom prst="rect">
            <a:avLst/>
          </a:prstGeom>
        </p:spPr>
        <p:txBody>
          <a:bodyPr wrap="none">
            <a:spAutoFit/>
          </a:bodyPr>
          <a:lstStyle/>
          <a:p>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
        <p:nvSpPr>
          <p:cNvPr id="5" name="Rectangle 4"/>
          <p:cNvSpPr/>
          <p:nvPr/>
        </p:nvSpPr>
        <p:spPr>
          <a:xfrm>
            <a:off x="7622207" y="5643497"/>
            <a:ext cx="6096000" cy="492443"/>
          </a:xfrm>
          <a:prstGeom prst="rect">
            <a:avLst/>
          </a:prstGeom>
        </p:spPr>
        <p:txBody>
          <a:bodyPr>
            <a:spAutoFit/>
          </a:bodyPr>
          <a:lstStyle/>
          <a:p>
            <a:r>
              <a:rPr lang="en-US" sz="1300" dirty="0" smtClean="0"/>
              <a:t> B</a:t>
            </a:r>
            <a:r>
              <a:rPr lang="en-US" sz="1300" dirty="0"/>
              <a:t>. </a:t>
            </a:r>
            <a:r>
              <a:rPr lang="en-US" sz="1300" dirty="0" err="1"/>
              <a:t>Svetitsky</a:t>
            </a:r>
            <a:r>
              <a:rPr lang="en-US" sz="1300" dirty="0"/>
              <a:t>, Phys. Rev. D 37, 2484( 1988</a:t>
            </a:r>
            <a:r>
              <a:rPr lang="en-US" sz="1300" dirty="0" smtClean="0"/>
              <a:t>)</a:t>
            </a:r>
          </a:p>
          <a:p>
            <a:r>
              <a:rPr lang="en-US" sz="1300" dirty="0" smtClean="0"/>
              <a:t> </a:t>
            </a:r>
            <a:r>
              <a:rPr lang="en-US" sz="1300" dirty="0"/>
              <a:t>H. van </a:t>
            </a:r>
            <a:r>
              <a:rPr lang="en-US" sz="1300" dirty="0" err="1"/>
              <a:t>Hees</a:t>
            </a:r>
            <a:r>
              <a:rPr lang="en-US" sz="1300" dirty="0"/>
              <a:t>, R. Rapp, Phys. Rev. C,71, 034907 (2005</a:t>
            </a:r>
            <a:r>
              <a:rPr lang="en-US" sz="1300" dirty="0" smtClean="0"/>
              <a:t>)</a:t>
            </a:r>
            <a:endParaRPr lang="en-US" sz="1300" dirty="0"/>
          </a:p>
        </p:txBody>
      </p:sp>
    </p:spTree>
    <p:extLst>
      <p:ext uri="{BB962C8B-B14F-4D97-AF65-F5344CB8AC3E}">
        <p14:creationId xmlns:p14="http://schemas.microsoft.com/office/powerpoint/2010/main" val="3483651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4</a:t>
            </a:fld>
            <a:endParaRPr lang="en-US" dirty="0">
              <a:solidFill>
                <a:schemeClr val="tx1"/>
              </a:solidFill>
            </a:endParaRPr>
          </a:p>
        </p:txBody>
      </p:sp>
      <p:sp>
        <p:nvSpPr>
          <p:cNvPr id="5" name="Rectangle 2"/>
          <p:cNvSpPr>
            <a:spLocks noChangeArrowheads="1"/>
          </p:cNvSpPr>
          <p:nvPr/>
        </p:nvSpPr>
        <p:spPr bwMode="auto">
          <a:xfrm>
            <a:off x="911117" y="495099"/>
            <a:ext cx="6698950"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900" dirty="0" smtClean="0"/>
              <a:t>If </a:t>
            </a:r>
            <a:r>
              <a:rPr lang="en-US" sz="1900" dirty="0"/>
              <a:t>we assume a </a:t>
            </a:r>
            <a:r>
              <a:rPr lang="en-US" sz="1900" dirty="0" smtClean="0"/>
              <a:t>uniform plasma, </a:t>
            </a:r>
            <a:r>
              <a:rPr lang="en-US" sz="1900" dirty="0"/>
              <a:t>the Boltzmann equation becomes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52400" y="20447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911117" y="1786803"/>
            <a:ext cx="10681438" cy="1063817"/>
          </a:xfrm>
          <a:prstGeom prst="rect">
            <a:avLst/>
          </a:prstGeom>
        </p:spPr>
        <p:txBody>
          <a:bodyPr wrap="square">
            <a:spAutoFit/>
          </a:bodyPr>
          <a:lstStyle/>
          <a:p>
            <a:pPr algn="just">
              <a:lnSpc>
                <a:spcPct val="107000"/>
              </a:lnSpc>
            </a:pPr>
            <a:r>
              <a:rPr lang="en-US" sz="1900" dirty="0"/>
              <a:t>To </a:t>
            </a:r>
            <a:r>
              <a:rPr lang="en-US" sz="1900" dirty="0" smtClean="0"/>
              <a:t>simplify the </a:t>
            </a:r>
            <a:r>
              <a:rPr lang="en-US" sz="1900" dirty="0"/>
              <a:t>Boltzmann equation, employing </a:t>
            </a:r>
            <a:r>
              <a:rPr lang="en-US" sz="2000" i="1" dirty="0" smtClean="0">
                <a:solidFill>
                  <a:srgbClr val="1F10E2"/>
                </a:solidFill>
              </a:rPr>
              <a:t>the </a:t>
            </a:r>
            <a:r>
              <a:rPr lang="en-US" sz="2000" i="1" dirty="0">
                <a:solidFill>
                  <a:srgbClr val="1F10E2"/>
                </a:solidFill>
              </a:rPr>
              <a:t>Landau </a:t>
            </a:r>
            <a:r>
              <a:rPr lang="en-US" sz="2000" i="1" dirty="0" smtClean="0">
                <a:solidFill>
                  <a:srgbClr val="1F10E2"/>
                </a:solidFill>
              </a:rPr>
              <a:t>approximation and </a:t>
            </a:r>
          </a:p>
          <a:p>
            <a:pPr algn="just">
              <a:lnSpc>
                <a:spcPct val="107000"/>
              </a:lnSpc>
            </a:pPr>
            <a:r>
              <a:rPr lang="en-US" sz="2000" i="1" dirty="0" smtClean="0">
                <a:solidFill>
                  <a:srgbClr val="1F10E2"/>
                </a:solidFill>
              </a:rPr>
              <a:t>Neglect the </a:t>
            </a:r>
            <a:r>
              <a:rPr lang="en-US" sz="2000" i="1" dirty="0">
                <a:solidFill>
                  <a:srgbClr val="1F10E2"/>
                </a:solidFill>
              </a:rPr>
              <a:t>interaction of heavy quarks with each </a:t>
            </a:r>
            <a:r>
              <a:rPr lang="en-US" sz="2000" i="1" dirty="0" smtClean="0">
                <a:solidFill>
                  <a:srgbClr val="1F10E2"/>
                </a:solidFill>
              </a:rPr>
              <a:t>other.</a:t>
            </a:r>
            <a:r>
              <a:rPr lang="en-US" sz="2000" dirty="0"/>
              <a:t> </a:t>
            </a:r>
            <a:r>
              <a:rPr lang="en-US" sz="1900" dirty="0" smtClean="0"/>
              <a:t>Then </a:t>
            </a:r>
            <a:r>
              <a:rPr lang="en-US" sz="1900" dirty="0"/>
              <a:t>the evolution of </a:t>
            </a:r>
            <a:endParaRPr lang="en-US" sz="1900" dirty="0" smtClean="0"/>
          </a:p>
          <a:p>
            <a:pPr algn="just">
              <a:lnSpc>
                <a:spcPct val="107000"/>
              </a:lnSpc>
            </a:pPr>
            <a:r>
              <a:rPr lang="en-US" sz="1900" dirty="0" smtClean="0"/>
              <a:t>Momentum distribution </a:t>
            </a:r>
            <a:r>
              <a:rPr lang="en-US" sz="1900" dirty="0"/>
              <a:t>of heavy quarks is given by</a:t>
            </a:r>
          </a:p>
        </p:txBody>
      </p:sp>
      <mc:AlternateContent xmlns:mc="http://schemas.openxmlformats.org/markup-compatibility/2006">
        <mc:Choice xmlns:a14="http://schemas.microsoft.com/office/drawing/2010/main" Requires="a14">
          <p:sp>
            <p:nvSpPr>
              <p:cNvPr id="8" name="Rectangle 5"/>
              <p:cNvSpPr>
                <a:spLocks noChangeArrowheads="1"/>
              </p:cNvSpPr>
              <p:nvPr/>
            </p:nvSpPr>
            <p:spPr bwMode="auto">
              <a:xfrm>
                <a:off x="6774078" y="5525943"/>
                <a:ext cx="5570322" cy="57842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14:m>
                  <m:oMath xmlns:m="http://schemas.openxmlformats.org/officeDocument/2006/math">
                    <m:r>
                      <a:rPr lang="en-US" sz="1900" i="1" smtClean="0">
                        <a:latin typeface="Cambria Math" panose="02040503050406030204" pitchFamily="18" charset="0"/>
                        <a:ea typeface="Cambria Math" panose="02040503050406030204" pitchFamily="18" charset="0"/>
                      </a:rPr>
                      <m:t>𝜔</m:t>
                    </m:r>
                    <m:d>
                      <m:dPr>
                        <m:ctrlPr>
                          <a:rPr lang="en-US" sz="1900" i="1">
                            <a:latin typeface="Cambria Math" panose="02040503050406030204" pitchFamily="18" charset="0"/>
                            <a:ea typeface="Cambria Math" panose="02040503050406030204" pitchFamily="18" charset="0"/>
                          </a:rPr>
                        </m:ctrlPr>
                      </m:dPr>
                      <m:e>
                        <m:r>
                          <a:rPr lang="en-US" sz="1900" i="1">
                            <a:latin typeface="Cambria Math" panose="02040503050406030204" pitchFamily="18" charset="0"/>
                            <a:ea typeface="Cambria Math" panose="02040503050406030204" pitchFamily="18" charset="0"/>
                          </a:rPr>
                          <m:t>𝑝</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𝑘</m:t>
                        </m:r>
                      </m:e>
                    </m:d>
                  </m:oMath>
                </a14:m>
                <a:r>
                  <a:rPr lang="en-US" sz="1900" dirty="0" smtClean="0"/>
                  <a:t>=</a:t>
                </a:r>
                <a14:m>
                  <m:oMath xmlns:m="http://schemas.openxmlformats.org/officeDocument/2006/math">
                    <m:sSub>
                      <m:sSubPr>
                        <m:ctrlPr>
                          <a:rPr lang="en-US" sz="1900" i="1" dirty="0" smtClean="0">
                            <a:latin typeface="Cambria Math" panose="02040503050406030204" pitchFamily="18" charset="0"/>
                          </a:rPr>
                        </m:ctrlPr>
                      </m:sSubPr>
                      <m:e>
                        <m:r>
                          <a:rPr lang="en-US" sz="1900" b="0" i="1" dirty="0" smtClean="0">
                            <a:latin typeface="Cambria Math" panose="02040503050406030204" pitchFamily="18" charset="0"/>
                          </a:rPr>
                          <m:t>𝑔</m:t>
                        </m:r>
                      </m:e>
                      <m:sub>
                        <m:r>
                          <a:rPr lang="en-US" sz="1900" b="0" i="1" dirty="0" smtClean="0">
                            <a:latin typeface="Cambria Math" panose="02040503050406030204" pitchFamily="18" charset="0"/>
                          </a:rPr>
                          <m:t>𝑗</m:t>
                        </m:r>
                      </m:sub>
                    </m:sSub>
                    <m:nary>
                      <m:naryPr>
                        <m:limLoc m:val="undOvr"/>
                        <m:subHide m:val="on"/>
                        <m:supHide m:val="on"/>
                        <m:ctrlPr>
                          <a:rPr lang="en-US" sz="1900" i="1" dirty="0" smtClean="0">
                            <a:latin typeface="Cambria Math" panose="02040503050406030204" pitchFamily="18" charset="0"/>
                          </a:rPr>
                        </m:ctrlPr>
                      </m:naryPr>
                      <m:sub/>
                      <m:sup/>
                      <m:e>
                        <m:f>
                          <m:fPr>
                            <m:ctrlPr>
                              <a:rPr lang="en-US" sz="1900" i="1" dirty="0" smtClean="0">
                                <a:latin typeface="Cambria Math" panose="02040503050406030204" pitchFamily="18" charset="0"/>
                              </a:rPr>
                            </m:ctrlPr>
                          </m:fPr>
                          <m:num>
                            <m:sSup>
                              <m:sSupPr>
                                <m:ctrlPr>
                                  <a:rPr lang="en-US" sz="1900" i="1" dirty="0" smtClean="0">
                                    <a:latin typeface="Cambria Math" panose="02040503050406030204" pitchFamily="18" charset="0"/>
                                  </a:rPr>
                                </m:ctrlPr>
                              </m:sSupPr>
                              <m:e>
                                <m:r>
                                  <a:rPr lang="en-US" sz="1900" b="0" i="1" dirty="0" smtClean="0">
                                    <a:latin typeface="Cambria Math" panose="02040503050406030204" pitchFamily="18" charset="0"/>
                                  </a:rPr>
                                  <m:t>𝑑</m:t>
                                </m:r>
                              </m:e>
                              <m:sup>
                                <m:r>
                                  <a:rPr lang="en-US" sz="1900" b="0" i="1" dirty="0" smtClean="0">
                                    <a:latin typeface="Cambria Math" panose="02040503050406030204" pitchFamily="18" charset="0"/>
                                  </a:rPr>
                                  <m:t>3</m:t>
                                </m:r>
                              </m:sup>
                            </m:sSup>
                            <m:r>
                              <a:rPr lang="en-US" sz="1900" b="0" i="1" dirty="0" smtClean="0">
                                <a:latin typeface="Cambria Math" panose="02040503050406030204" pitchFamily="18" charset="0"/>
                              </a:rPr>
                              <m:t>𝑞</m:t>
                            </m:r>
                          </m:num>
                          <m:den>
                            <m:sSup>
                              <m:sSupPr>
                                <m:ctrlPr>
                                  <a:rPr lang="en-US" sz="1900" i="1" dirty="0" smtClean="0">
                                    <a:latin typeface="Cambria Math" panose="02040503050406030204" pitchFamily="18" charset="0"/>
                                  </a:rPr>
                                </m:ctrlPr>
                              </m:sSupPr>
                              <m:e>
                                <m:d>
                                  <m:dPr>
                                    <m:ctrlPr>
                                      <a:rPr lang="en-US" sz="1900" i="1" dirty="0">
                                        <a:latin typeface="Cambria Math" panose="02040503050406030204" pitchFamily="18" charset="0"/>
                                      </a:rPr>
                                    </m:ctrlPr>
                                  </m:dPr>
                                  <m:e>
                                    <m:r>
                                      <a:rPr lang="en-US" sz="1900" i="1" dirty="0">
                                        <a:latin typeface="Cambria Math" panose="02040503050406030204" pitchFamily="18" charset="0"/>
                                      </a:rPr>
                                      <m:t>2</m:t>
                                    </m:r>
                                    <m:r>
                                      <a:rPr lang="en-US" sz="1900" i="1" dirty="0">
                                        <a:latin typeface="Cambria Math" panose="02040503050406030204" pitchFamily="18" charset="0"/>
                                        <a:ea typeface="Cambria Math" panose="02040503050406030204" pitchFamily="18" charset="0"/>
                                      </a:rPr>
                                      <m:t>𝜋</m:t>
                                    </m:r>
                                  </m:e>
                                </m:d>
                              </m:e>
                              <m:sup>
                                <m:r>
                                  <a:rPr lang="en-US" sz="1900" b="0" i="1" dirty="0" smtClean="0">
                                    <a:latin typeface="Cambria Math" panose="02040503050406030204" pitchFamily="18" charset="0"/>
                                  </a:rPr>
                                  <m:t>3</m:t>
                                </m:r>
                              </m:sup>
                            </m:sSup>
                          </m:den>
                        </m:f>
                        <m:sSub>
                          <m:sSubPr>
                            <m:ctrlPr>
                              <a:rPr lang="en-US" sz="1900" i="1" dirty="0" smtClean="0">
                                <a:latin typeface="Cambria Math" panose="02040503050406030204" pitchFamily="18" charset="0"/>
                              </a:rPr>
                            </m:ctrlPr>
                          </m:sSubPr>
                          <m:e>
                            <m:r>
                              <a:rPr lang="en-US" sz="1900" b="0" i="1" dirty="0" smtClean="0">
                                <a:latin typeface="Cambria Math" panose="02040503050406030204" pitchFamily="18" charset="0"/>
                              </a:rPr>
                              <m:t>𝑓</m:t>
                            </m:r>
                          </m:e>
                          <m:sub>
                            <m:r>
                              <a:rPr lang="en-US" sz="1900" b="0" i="1" dirty="0" smtClean="0">
                                <a:latin typeface="Cambria Math" panose="02040503050406030204" pitchFamily="18" charset="0"/>
                              </a:rPr>
                              <m:t>𝑗</m:t>
                            </m:r>
                          </m:sub>
                        </m:sSub>
                        <m:d>
                          <m:dPr>
                            <m:ctrlPr>
                              <a:rPr lang="en-US" sz="1900" i="1" dirty="0" smtClean="0">
                                <a:latin typeface="Cambria Math" panose="02040503050406030204" pitchFamily="18" charset="0"/>
                              </a:rPr>
                            </m:ctrlPr>
                          </m:dPr>
                          <m:e>
                            <m:r>
                              <a:rPr lang="en-US" sz="1900" b="0" i="1" dirty="0" smtClean="0">
                                <a:latin typeface="Cambria Math" panose="02040503050406030204" pitchFamily="18" charset="0"/>
                              </a:rPr>
                              <m:t>𝑞</m:t>
                            </m:r>
                          </m:e>
                        </m:d>
                        <m:sSub>
                          <m:sSubPr>
                            <m:ctrlPr>
                              <a:rPr lang="en-US" sz="1900" i="1" dirty="0" smtClean="0">
                                <a:latin typeface="Cambria Math" panose="02040503050406030204" pitchFamily="18" charset="0"/>
                              </a:rPr>
                            </m:ctrlPr>
                          </m:sSubPr>
                          <m:e>
                            <m:r>
                              <a:rPr lang="en-US" sz="1900" b="0" i="1" dirty="0" smtClean="0">
                                <a:latin typeface="Cambria Math" panose="02040503050406030204" pitchFamily="18" charset="0"/>
                              </a:rPr>
                              <m:t>𝑣</m:t>
                            </m:r>
                          </m:e>
                          <m:sub>
                            <m:r>
                              <a:rPr lang="en-US" sz="1900" b="0" i="1" dirty="0" smtClean="0">
                                <a:latin typeface="Cambria Math" panose="02040503050406030204" pitchFamily="18" charset="0"/>
                              </a:rPr>
                              <m:t>𝑖𝑗</m:t>
                            </m:r>
                          </m:sub>
                        </m:sSub>
                        <m:sSubSup>
                          <m:sSubSupPr>
                            <m:ctrlPr>
                              <a:rPr lang="en-US" sz="1900" i="1" dirty="0" smtClean="0">
                                <a:latin typeface="Cambria Math" panose="02040503050406030204" pitchFamily="18" charset="0"/>
                              </a:rPr>
                            </m:ctrlPr>
                          </m:sSubSupPr>
                          <m:e>
                            <m:r>
                              <a:rPr lang="en-US" sz="1900" i="1" dirty="0" smtClean="0">
                                <a:latin typeface="Cambria Math" panose="02040503050406030204" pitchFamily="18" charset="0"/>
                                <a:ea typeface="Cambria Math" panose="02040503050406030204" pitchFamily="18" charset="0"/>
                              </a:rPr>
                              <m:t>𝜎</m:t>
                            </m:r>
                          </m:e>
                          <m:sub>
                            <m:r>
                              <a:rPr lang="en-US" sz="1900" b="0" i="1" dirty="0" smtClean="0">
                                <a:latin typeface="Cambria Math" panose="02040503050406030204" pitchFamily="18" charset="0"/>
                              </a:rPr>
                              <m:t>𝑝</m:t>
                            </m:r>
                            <m:r>
                              <a:rPr lang="en-US" sz="1900" b="0" i="1" dirty="0" smtClean="0">
                                <a:latin typeface="Cambria Math" panose="02040503050406030204" pitchFamily="18" charset="0"/>
                              </a:rPr>
                              <m:t>,</m:t>
                            </m:r>
                            <m:r>
                              <a:rPr lang="en-US" sz="1900" b="0" i="1" dirty="0" smtClean="0">
                                <a:latin typeface="Cambria Math" panose="02040503050406030204" pitchFamily="18" charset="0"/>
                              </a:rPr>
                              <m:t>𝑞</m:t>
                            </m:r>
                            <m:r>
                              <a:rPr lang="en-US" sz="1900" b="0" i="1" dirty="0" smtClean="0">
                                <a:latin typeface="Cambria Math" panose="02040503050406030204" pitchFamily="18" charset="0"/>
                                <a:ea typeface="Cambria Math" panose="02040503050406030204" pitchFamily="18" charset="0"/>
                              </a:rPr>
                              <m:t>→</m:t>
                            </m:r>
                            <m:r>
                              <a:rPr lang="en-US" sz="1900" b="0" i="1" dirty="0" smtClean="0">
                                <a:latin typeface="Cambria Math" panose="02040503050406030204" pitchFamily="18" charset="0"/>
                                <a:ea typeface="Cambria Math" panose="02040503050406030204" pitchFamily="18" charset="0"/>
                              </a:rPr>
                              <m:t>𝑝</m:t>
                            </m:r>
                            <m:r>
                              <a:rPr lang="en-US" sz="1900" b="0" i="1" dirty="0" smtClean="0">
                                <a:latin typeface="Cambria Math" panose="02040503050406030204" pitchFamily="18" charset="0"/>
                                <a:ea typeface="Cambria Math" panose="02040503050406030204" pitchFamily="18" charset="0"/>
                              </a:rPr>
                              <m:t>−</m:t>
                            </m:r>
                            <m:r>
                              <a:rPr lang="en-US" sz="1900" b="0" i="1" dirty="0" smtClean="0">
                                <a:latin typeface="Cambria Math" panose="02040503050406030204" pitchFamily="18" charset="0"/>
                                <a:ea typeface="Cambria Math" panose="02040503050406030204" pitchFamily="18" charset="0"/>
                              </a:rPr>
                              <m:t>𝑘</m:t>
                            </m:r>
                            <m:r>
                              <a:rPr lang="en-US" sz="1900" b="0" i="1" dirty="0" smtClean="0">
                                <a:latin typeface="Cambria Math" panose="02040503050406030204" pitchFamily="18" charset="0"/>
                                <a:ea typeface="Cambria Math" panose="02040503050406030204" pitchFamily="18" charset="0"/>
                              </a:rPr>
                              <m:t>,</m:t>
                            </m:r>
                            <m:r>
                              <a:rPr lang="en-US" sz="1900" b="0" i="1" dirty="0" smtClean="0">
                                <a:latin typeface="Cambria Math" panose="02040503050406030204" pitchFamily="18" charset="0"/>
                                <a:ea typeface="Cambria Math" panose="02040503050406030204" pitchFamily="18" charset="0"/>
                              </a:rPr>
                              <m:t>𝑞</m:t>
                            </m:r>
                            <m:r>
                              <a:rPr lang="en-US" sz="1900" b="0" i="1" dirty="0" smtClean="0">
                                <a:latin typeface="Cambria Math" panose="02040503050406030204" pitchFamily="18" charset="0"/>
                                <a:ea typeface="Cambria Math" panose="02040503050406030204" pitchFamily="18" charset="0"/>
                              </a:rPr>
                              <m:t>+</m:t>
                            </m:r>
                            <m:r>
                              <a:rPr lang="en-US" sz="1900" b="0" i="1" dirty="0" smtClean="0">
                                <a:latin typeface="Cambria Math" panose="02040503050406030204" pitchFamily="18" charset="0"/>
                                <a:ea typeface="Cambria Math" panose="02040503050406030204" pitchFamily="18" charset="0"/>
                              </a:rPr>
                              <m:t>𝑘</m:t>
                            </m:r>
                          </m:sub>
                          <m:sup>
                            <m:r>
                              <a:rPr lang="en-US" sz="1900" b="0" i="1" dirty="0" smtClean="0">
                                <a:latin typeface="Cambria Math" panose="02040503050406030204" pitchFamily="18" charset="0"/>
                              </a:rPr>
                              <m:t>𝑗</m:t>
                            </m:r>
                          </m:sup>
                        </m:sSubSup>
                      </m:e>
                    </m:nary>
                  </m:oMath>
                </a14:m>
                <a:endParaRPr lang="en-US" sz="1900" dirty="0"/>
              </a:p>
            </p:txBody>
          </p:sp>
        </mc:Choice>
        <mc:Fallback>
          <p:sp>
            <p:nvSpPr>
              <p:cNvPr id="8" name="Rectangle 5"/>
              <p:cNvSpPr>
                <a:spLocks noRot="1" noChangeAspect="1" noMove="1" noResize="1" noEditPoints="1" noAdjustHandles="1" noChangeArrowheads="1" noChangeShapeType="1" noTextEdit="1"/>
              </p:cNvSpPr>
              <p:nvPr/>
            </p:nvSpPr>
            <p:spPr bwMode="auto">
              <a:xfrm>
                <a:off x="6774078" y="5525943"/>
                <a:ext cx="5570322" cy="578428"/>
              </a:xfrm>
              <a:prstGeom prst="rect">
                <a:avLst/>
              </a:prstGeom>
              <a:blipFill rotWithShape="0">
                <a:blip r:embed="rId3"/>
                <a:stretch>
                  <a:fillRect b="-31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9" name="Rectangle 6"/>
          <p:cNvSpPr>
            <a:spLocks noChangeArrowheads="1"/>
          </p:cNvSpPr>
          <p:nvPr/>
        </p:nvSpPr>
        <p:spPr bwMode="auto">
          <a:xfrm>
            <a:off x="3238723" y="46261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Rectangle 10"/>
              <p:cNvSpPr>
                <a:spLocks noChangeArrowheads="1"/>
              </p:cNvSpPr>
              <p:nvPr/>
            </p:nvSpPr>
            <p:spPr bwMode="auto">
              <a:xfrm>
                <a:off x="1012747" y="3626495"/>
                <a:ext cx="9097973" cy="70070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900" dirty="0" smtClean="0"/>
                  <a:t>In </a:t>
                </a:r>
                <a:r>
                  <a:rPr lang="en-US" sz="1900" dirty="0"/>
                  <a:t>which, </a:t>
                </a:r>
                <a14:m>
                  <m:oMath xmlns:m="http://schemas.openxmlformats.org/officeDocument/2006/math">
                    <m:sSub>
                      <m:sSubPr>
                        <m:ctrlPr>
                          <a:rPr lang="en-US" sz="1900" i="1" dirty="0" smtClean="0">
                            <a:latin typeface="Cambria Math" panose="02040503050406030204" pitchFamily="18" charset="0"/>
                          </a:rPr>
                        </m:ctrlPr>
                      </m:sSubPr>
                      <m:e>
                        <m:r>
                          <a:rPr lang="en-US" sz="1900" b="0" i="1" dirty="0" smtClean="0">
                            <a:latin typeface="Cambria Math" panose="02040503050406030204" pitchFamily="18" charset="0"/>
                          </a:rPr>
                          <m:t>𝐴</m:t>
                        </m:r>
                      </m:e>
                      <m:sub>
                        <m:r>
                          <a:rPr lang="en-US" sz="1900" b="0" i="1" dirty="0" smtClean="0">
                            <a:latin typeface="Cambria Math" panose="02040503050406030204" pitchFamily="18" charset="0"/>
                          </a:rPr>
                          <m:t>𝑖</m:t>
                        </m:r>
                      </m:sub>
                    </m:sSub>
                    <m:r>
                      <a:rPr lang="en-US" sz="1900" b="0" i="1" dirty="0" smtClean="0">
                        <a:latin typeface="Cambria Math" panose="02040503050406030204" pitchFamily="18" charset="0"/>
                      </a:rPr>
                      <m:t>(</m:t>
                    </m:r>
                    <m:r>
                      <a:rPr lang="en-US" sz="1900" b="0" i="1" dirty="0" smtClean="0">
                        <a:latin typeface="Cambria Math" panose="02040503050406030204" pitchFamily="18" charset="0"/>
                      </a:rPr>
                      <m:t>𝑝</m:t>
                    </m:r>
                    <m:r>
                      <a:rPr lang="en-US" sz="1900" b="0" i="1" dirty="0" smtClean="0">
                        <a:latin typeface="Cambria Math" panose="02040503050406030204" pitchFamily="18" charset="0"/>
                      </a:rPr>
                      <m:t>)</m:t>
                    </m:r>
                  </m:oMath>
                </a14:m>
                <a:r>
                  <a:rPr lang="en-US" sz="1900" dirty="0"/>
                  <a:t> and </a:t>
                </a:r>
                <a14:m>
                  <m:oMath xmlns:m="http://schemas.openxmlformats.org/officeDocument/2006/math">
                    <m:sSub>
                      <m:sSubPr>
                        <m:ctrlPr>
                          <a:rPr lang="en-US" sz="1900" i="1" dirty="0">
                            <a:latin typeface="Cambria Math" panose="02040503050406030204" pitchFamily="18" charset="0"/>
                          </a:rPr>
                        </m:ctrlPr>
                      </m:sSubPr>
                      <m:e>
                        <m:r>
                          <a:rPr lang="en-US" sz="1900" b="0" i="1" dirty="0" smtClean="0">
                            <a:latin typeface="Cambria Math" panose="02040503050406030204" pitchFamily="18" charset="0"/>
                          </a:rPr>
                          <m:t>𝐵</m:t>
                        </m:r>
                      </m:e>
                      <m:sub>
                        <m:r>
                          <a:rPr lang="en-US" sz="1900" b="0" i="1" dirty="0" smtClean="0">
                            <a:latin typeface="Cambria Math" panose="02040503050406030204" pitchFamily="18" charset="0"/>
                          </a:rPr>
                          <m:t>𝑗</m:t>
                        </m:r>
                        <m:r>
                          <a:rPr lang="en-US" sz="1900" i="1" dirty="0">
                            <a:latin typeface="Cambria Math" panose="02040503050406030204" pitchFamily="18" charset="0"/>
                          </a:rPr>
                          <m:t>𝑖</m:t>
                        </m:r>
                      </m:sub>
                    </m:sSub>
                    <m:r>
                      <a:rPr lang="en-US" sz="1900" i="1" dirty="0">
                        <a:latin typeface="Cambria Math" panose="02040503050406030204" pitchFamily="18" charset="0"/>
                      </a:rPr>
                      <m:t>(</m:t>
                    </m:r>
                    <m:r>
                      <a:rPr lang="en-US" sz="1900" i="1" dirty="0">
                        <a:latin typeface="Cambria Math" panose="02040503050406030204" pitchFamily="18" charset="0"/>
                      </a:rPr>
                      <m:t>𝑝</m:t>
                    </m:r>
                    <m:r>
                      <a:rPr lang="en-US" sz="1900" i="1" dirty="0">
                        <a:latin typeface="Cambria Math" panose="02040503050406030204" pitchFamily="18" charset="0"/>
                      </a:rPr>
                      <m:t>)</m:t>
                    </m:r>
                  </m:oMath>
                </a14:m>
                <a:r>
                  <a:rPr lang="en-US" sz="1900" dirty="0" smtClean="0"/>
                  <a:t> </a:t>
                </a:r>
                <a:r>
                  <a:rPr lang="en-US" sz="1900" dirty="0"/>
                  <a:t>are Drag and </a:t>
                </a:r>
                <a:r>
                  <a:rPr lang="en-US" sz="1900" dirty="0" smtClean="0"/>
                  <a:t>Diffusion coefficients</a:t>
                </a:r>
              </a:p>
              <a:p>
                <a:r>
                  <a:rPr lang="en-US" sz="1900" dirty="0" smtClean="0"/>
                  <a:t> respectively</a:t>
                </a:r>
                <a:endParaRPr lang="en-US" sz="1900" dirty="0"/>
              </a:p>
            </p:txBody>
          </p:sp>
        </mc:Choice>
        <mc:Fallback xmlns="">
          <p:sp>
            <p:nvSpPr>
              <p:cNvPr id="19" name="Rectangle 10"/>
              <p:cNvSpPr>
                <a:spLocks noRot="1" noChangeAspect="1" noMove="1" noResize="1" noEditPoints="1" noAdjustHandles="1" noChangeArrowheads="1" noChangeShapeType="1" noTextEdit="1"/>
              </p:cNvSpPr>
              <p:nvPr/>
            </p:nvSpPr>
            <p:spPr bwMode="auto">
              <a:xfrm>
                <a:off x="1012747" y="3626495"/>
                <a:ext cx="9097973" cy="700705"/>
              </a:xfrm>
              <a:prstGeom prst="rect">
                <a:avLst/>
              </a:prstGeom>
              <a:blipFill rotWithShape="0">
                <a:blip r:embed="rId4"/>
                <a:stretch>
                  <a:fillRect l="-603" t="-3478" b="-1391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581193" y="998707"/>
                <a:ext cx="1972784" cy="5865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𝑓</m:t>
                          </m:r>
                        </m:num>
                        <m:den>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𝑡</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𝐶</m:t>
                          </m:r>
                          <m:d>
                            <m:dPr>
                              <m:begChr m:val="{"/>
                              <m:endChr m:val="}"/>
                              <m:ctrlPr>
                                <a:rPr lang="en-US" sz="1600" b="0" i="1" smtClean="0">
                                  <a:latin typeface="Cambria Math" panose="02040503050406030204" pitchFamily="18" charset="0"/>
                                </a:rPr>
                              </m:ctrlPr>
                            </m:dPr>
                            <m:e>
                              <m:r>
                                <a:rPr lang="en-US" sz="1600" b="0" i="1" smtClean="0">
                                  <a:latin typeface="Cambria Math" panose="02040503050406030204" pitchFamily="18" charset="0"/>
                                </a:rPr>
                                <m:t>𝑓</m:t>
                              </m:r>
                            </m:e>
                          </m:d>
                        </m:num>
                        <m:den>
                          <m:r>
                            <a:rPr lang="en-US" sz="1600" b="0" i="1" smtClean="0">
                              <a:latin typeface="Cambria Math" panose="02040503050406030204" pitchFamily="18" charset="0"/>
                            </a:rPr>
                            <m:t>𝐸</m:t>
                          </m:r>
                        </m:den>
                      </m:f>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𝑓</m:t>
                                  </m:r>
                                </m:num>
                                <m:den>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𝑡</m:t>
                                  </m:r>
                                </m:den>
                              </m:f>
                            </m:e>
                          </m:d>
                        </m:e>
                        <m:sub>
                          <m:r>
                            <a:rPr lang="en-US" sz="1600" b="0" i="1" smtClean="0">
                              <a:latin typeface="Cambria Math" panose="02040503050406030204" pitchFamily="18" charset="0"/>
                            </a:rPr>
                            <m:t>𝑐𝑜𝑙𝑙</m:t>
                          </m:r>
                        </m:sub>
                      </m:sSub>
                    </m:oMath>
                  </m:oMathPara>
                </a14:m>
                <a:endParaRPr lang="en-US"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7581193" y="998707"/>
                <a:ext cx="1972784" cy="586571"/>
              </a:xfrm>
              <a:prstGeom prst="rect">
                <a:avLst/>
              </a:prstGeom>
              <a:blipFill rotWithShape="0">
                <a:blip r:embed="rId5"/>
                <a:stretch>
                  <a:fillRect b="-104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6774078" y="2819074"/>
                <a:ext cx="3007362" cy="6386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𝑓</m:t>
                          </m:r>
                        </m:num>
                        <m:den>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𝑡</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m:t>
                          </m:r>
                        </m:num>
                        <m:den>
                          <m:r>
                            <a:rPr lang="en-US" sz="1600" b="0" i="1" smtClean="0">
                              <a:latin typeface="Cambria Math" panose="02040503050406030204" pitchFamily="18" charset="0"/>
                              <a:ea typeface="Cambria Math" panose="02040503050406030204" pitchFamily="18" charset="0"/>
                            </a:rPr>
                            <m:t>𝜕</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𝑝</m:t>
                              </m:r>
                            </m:e>
                            <m:sub/>
                          </m:sSub>
                        </m:den>
                      </m:f>
                      <m:d>
                        <m:dPr>
                          <m:begChr m:val="["/>
                          <m:endChr m:val="]"/>
                          <m:ctrlPr>
                            <a:rPr lang="en-US" sz="1600" b="0" i="1" smtClean="0">
                              <a:latin typeface="Cambria Math" panose="02040503050406030204" pitchFamily="18" charset="0"/>
                            </a:rPr>
                          </m:ctrlPr>
                        </m:dPr>
                        <m:e>
                          <m:r>
                            <a:rPr lang="en-US" sz="1600" b="0" i="1" smtClean="0">
                              <a:latin typeface="Cambria Math" panose="02040503050406030204" pitchFamily="18" charset="0"/>
                            </a:rPr>
                            <m:t>𝐴</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𝑝</m:t>
                              </m:r>
                            </m:e>
                          </m:d>
                          <m:r>
                            <a:rPr lang="en-US" sz="1600" b="0" i="1" smtClean="0">
                              <a:latin typeface="Cambria Math" panose="02040503050406030204" pitchFamily="18" charset="0"/>
                            </a:rPr>
                            <m:t>𝑓</m:t>
                          </m:r>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m:t>
                              </m:r>
                            </m:num>
                            <m:den>
                              <m:r>
                                <a:rPr lang="en-US" sz="1600" b="0" i="1" smtClean="0">
                                  <a:latin typeface="Cambria Math" panose="02040503050406030204" pitchFamily="18" charset="0"/>
                                  <a:ea typeface="Cambria Math" panose="02040503050406030204" pitchFamily="18" charset="0"/>
                                </a:rPr>
                                <m:t>𝜕</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𝑝</m:t>
                                  </m:r>
                                </m:e>
                                <m:sub/>
                              </m:sSub>
                            </m:den>
                          </m:f>
                          <m:d>
                            <m:dPr>
                              <m:begChr m:val="["/>
                              <m:endChr m:val="]"/>
                              <m:ctrlPr>
                                <a:rPr lang="en-US" sz="1600" b="0" i="1" smtClean="0">
                                  <a:latin typeface="Cambria Math" panose="02040503050406030204" pitchFamily="18" charset="0"/>
                                </a:rPr>
                              </m:ctrlPr>
                            </m:dPr>
                            <m:e>
                              <m:r>
                                <a:rPr lang="en-US" sz="1600" b="0" i="1" smtClean="0">
                                  <a:latin typeface="Cambria Math" panose="02040503050406030204" pitchFamily="18" charset="0"/>
                                </a:rPr>
                                <m:t>𝐵</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𝑝</m:t>
                                  </m:r>
                                </m:e>
                              </m:d>
                              <m:r>
                                <a:rPr lang="en-US" sz="1600" b="0" i="1" smtClean="0">
                                  <a:latin typeface="Cambria Math" panose="02040503050406030204" pitchFamily="18" charset="0"/>
                                </a:rPr>
                                <m:t>𝑓</m:t>
                              </m:r>
                            </m:e>
                          </m:d>
                        </m:e>
                      </m:d>
                    </m:oMath>
                  </m:oMathPara>
                </a14:m>
                <a:endParaRPr lang="en-US" sz="1600" dirty="0"/>
              </a:p>
            </p:txBody>
          </p:sp>
        </mc:Choice>
        <mc:Fallback>
          <p:sp>
            <p:nvSpPr>
              <p:cNvPr id="11" name="TextBox 10"/>
              <p:cNvSpPr txBox="1">
                <a:spLocks noRot="1" noChangeAspect="1" noMove="1" noResize="1" noEditPoints="1" noAdjustHandles="1" noChangeArrowheads="1" noChangeShapeType="1" noTextEdit="1"/>
              </p:cNvSpPr>
              <p:nvPr/>
            </p:nvSpPr>
            <p:spPr>
              <a:xfrm>
                <a:off x="6774078" y="2819074"/>
                <a:ext cx="3007362" cy="638636"/>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7577154" y="3890478"/>
                <a:ext cx="1844159" cy="6862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700" b="0" i="1" smtClean="0">
                          <a:latin typeface="Cambria Math" panose="02040503050406030204" pitchFamily="18" charset="0"/>
                        </a:rPr>
                        <m:t>𝐴</m:t>
                      </m:r>
                      <m:r>
                        <a:rPr lang="en-US" sz="1700" b="0" i="1" smtClean="0">
                          <a:latin typeface="Cambria Math" panose="02040503050406030204" pitchFamily="18" charset="0"/>
                        </a:rPr>
                        <m:t>=</m:t>
                      </m:r>
                      <m:nary>
                        <m:naryPr>
                          <m:limLoc m:val="undOvr"/>
                          <m:subHide m:val="on"/>
                          <m:supHide m:val="on"/>
                          <m:ctrlPr>
                            <a:rPr lang="en-US" sz="1700" b="0" i="1" smtClean="0">
                              <a:latin typeface="Cambria Math" panose="02040503050406030204" pitchFamily="18" charset="0"/>
                            </a:rPr>
                          </m:ctrlPr>
                        </m:naryPr>
                        <m:sub/>
                        <m:sup/>
                        <m:e>
                          <m:sSup>
                            <m:sSupPr>
                              <m:ctrlPr>
                                <a:rPr lang="en-US" sz="1700" b="0" i="1" smtClean="0">
                                  <a:latin typeface="Cambria Math" panose="02040503050406030204" pitchFamily="18" charset="0"/>
                                </a:rPr>
                              </m:ctrlPr>
                            </m:sSupPr>
                            <m:e>
                              <m:r>
                                <a:rPr lang="en-US" sz="1700" b="0" i="1" smtClean="0">
                                  <a:latin typeface="Cambria Math" panose="02040503050406030204" pitchFamily="18" charset="0"/>
                                </a:rPr>
                                <m:t>𝑑</m:t>
                              </m:r>
                            </m:e>
                            <m:sup>
                              <m:r>
                                <a:rPr lang="en-US" sz="1700" b="0" i="1" smtClean="0">
                                  <a:latin typeface="Cambria Math" panose="02040503050406030204" pitchFamily="18" charset="0"/>
                                </a:rPr>
                                <m:t>3</m:t>
                              </m:r>
                            </m:sup>
                          </m:sSup>
                          <m:r>
                            <a:rPr lang="en-US" sz="1700" b="0" i="1" smtClean="0">
                              <a:latin typeface="Cambria Math" panose="02040503050406030204" pitchFamily="18" charset="0"/>
                            </a:rPr>
                            <m:t>𝑘</m:t>
                          </m:r>
                          <m:r>
                            <a:rPr lang="en-US" sz="1700" b="0" i="1" smtClean="0">
                              <a:latin typeface="Cambria Math" panose="02040503050406030204" pitchFamily="18" charset="0"/>
                              <a:ea typeface="Cambria Math" panose="02040503050406030204" pitchFamily="18" charset="0"/>
                            </a:rPr>
                            <m:t>𝜔</m:t>
                          </m:r>
                          <m:d>
                            <m:dPr>
                              <m:ctrlPr>
                                <a:rPr lang="en-US" sz="1700" b="0" i="1" smtClean="0">
                                  <a:latin typeface="Cambria Math" panose="02040503050406030204" pitchFamily="18" charset="0"/>
                                  <a:ea typeface="Cambria Math" panose="02040503050406030204" pitchFamily="18" charset="0"/>
                                </a:rPr>
                              </m:ctrlPr>
                            </m:dPr>
                            <m:e>
                              <m:r>
                                <a:rPr lang="en-US" sz="1700" b="0" i="1" smtClean="0">
                                  <a:latin typeface="Cambria Math" panose="02040503050406030204" pitchFamily="18" charset="0"/>
                                  <a:ea typeface="Cambria Math" panose="02040503050406030204" pitchFamily="18" charset="0"/>
                                </a:rPr>
                                <m:t>𝑝</m:t>
                              </m:r>
                              <m:r>
                                <a:rPr lang="en-US" sz="1700" b="0" i="1" smtClean="0">
                                  <a:latin typeface="Cambria Math" panose="02040503050406030204" pitchFamily="18" charset="0"/>
                                  <a:ea typeface="Cambria Math" panose="02040503050406030204" pitchFamily="18" charset="0"/>
                                </a:rPr>
                                <m:t>,</m:t>
                              </m:r>
                              <m:r>
                                <a:rPr lang="en-US" sz="1700" b="0" i="1" smtClean="0">
                                  <a:latin typeface="Cambria Math" panose="02040503050406030204" pitchFamily="18" charset="0"/>
                                  <a:ea typeface="Cambria Math" panose="02040503050406030204" pitchFamily="18" charset="0"/>
                                </a:rPr>
                                <m:t>𝑘</m:t>
                              </m:r>
                            </m:e>
                          </m:d>
                          <m:r>
                            <a:rPr lang="en-US" sz="1700" b="0" i="1" smtClean="0">
                              <a:latin typeface="Cambria Math" panose="02040503050406030204" pitchFamily="18" charset="0"/>
                              <a:ea typeface="Cambria Math" panose="02040503050406030204" pitchFamily="18" charset="0"/>
                            </a:rPr>
                            <m:t>𝑘</m:t>
                          </m:r>
                        </m:e>
                      </m:nary>
                    </m:oMath>
                  </m:oMathPara>
                </a14:m>
                <a:endParaRPr lang="en-US" sz="1700" dirty="0"/>
              </a:p>
            </p:txBody>
          </p:sp>
        </mc:Choice>
        <mc:Fallback>
          <p:sp>
            <p:nvSpPr>
              <p:cNvPr id="16" name="TextBox 15"/>
              <p:cNvSpPr txBox="1">
                <a:spLocks noRot="1" noChangeAspect="1" noMove="1" noResize="1" noEditPoints="1" noAdjustHandles="1" noChangeArrowheads="1" noChangeShapeType="1" noTextEdit="1"/>
              </p:cNvSpPr>
              <p:nvPr/>
            </p:nvSpPr>
            <p:spPr>
              <a:xfrm>
                <a:off x="7577154" y="3890478"/>
                <a:ext cx="1844159" cy="686213"/>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7518766" y="4546344"/>
                <a:ext cx="2150268" cy="6862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700" i="1" smtClean="0">
                          <a:latin typeface="Cambria Math" panose="02040503050406030204" pitchFamily="18" charset="0"/>
                        </a:rPr>
                        <m:t>𝐵</m:t>
                      </m:r>
                      <m:r>
                        <a:rPr lang="en-US" sz="1700" b="0" i="1" smtClean="0">
                          <a:latin typeface="Cambria Math" panose="02040503050406030204" pitchFamily="18" charset="0"/>
                        </a:rPr>
                        <m:t>=</m:t>
                      </m:r>
                      <m:f>
                        <m:fPr>
                          <m:ctrlPr>
                            <a:rPr lang="en-US" sz="1700" b="0" i="1" smtClean="0">
                              <a:latin typeface="Cambria Math" panose="02040503050406030204" pitchFamily="18" charset="0"/>
                            </a:rPr>
                          </m:ctrlPr>
                        </m:fPr>
                        <m:num>
                          <m:r>
                            <a:rPr lang="en-US" sz="1700" b="0" i="1" smtClean="0">
                              <a:latin typeface="Cambria Math" panose="02040503050406030204" pitchFamily="18" charset="0"/>
                            </a:rPr>
                            <m:t>1</m:t>
                          </m:r>
                        </m:num>
                        <m:den>
                          <m:r>
                            <a:rPr lang="en-US" sz="1700" b="0" i="1" smtClean="0">
                              <a:latin typeface="Cambria Math" panose="02040503050406030204" pitchFamily="18" charset="0"/>
                            </a:rPr>
                            <m:t>2</m:t>
                          </m:r>
                        </m:den>
                      </m:f>
                      <m:nary>
                        <m:naryPr>
                          <m:limLoc m:val="undOvr"/>
                          <m:subHide m:val="on"/>
                          <m:supHide m:val="on"/>
                          <m:ctrlPr>
                            <a:rPr lang="en-US" sz="1700" b="0" i="1" smtClean="0">
                              <a:latin typeface="Cambria Math" panose="02040503050406030204" pitchFamily="18" charset="0"/>
                            </a:rPr>
                          </m:ctrlPr>
                        </m:naryPr>
                        <m:sub/>
                        <m:sup/>
                        <m:e>
                          <m:sSup>
                            <m:sSupPr>
                              <m:ctrlPr>
                                <a:rPr lang="en-US" sz="1700" b="0" i="1" smtClean="0">
                                  <a:latin typeface="Cambria Math" panose="02040503050406030204" pitchFamily="18" charset="0"/>
                                </a:rPr>
                              </m:ctrlPr>
                            </m:sSupPr>
                            <m:e>
                              <m:r>
                                <a:rPr lang="en-US" sz="1700" b="0" i="1" smtClean="0">
                                  <a:latin typeface="Cambria Math" panose="02040503050406030204" pitchFamily="18" charset="0"/>
                                </a:rPr>
                                <m:t>𝑑</m:t>
                              </m:r>
                            </m:e>
                            <m:sup>
                              <m:r>
                                <a:rPr lang="en-US" sz="1700" b="0" i="1" smtClean="0">
                                  <a:latin typeface="Cambria Math" panose="02040503050406030204" pitchFamily="18" charset="0"/>
                                </a:rPr>
                                <m:t>3</m:t>
                              </m:r>
                            </m:sup>
                          </m:sSup>
                        </m:e>
                      </m:nary>
                      <m:r>
                        <a:rPr lang="en-US" sz="1700" i="1">
                          <a:latin typeface="Cambria Math" panose="02040503050406030204" pitchFamily="18" charset="0"/>
                        </a:rPr>
                        <m:t>𝑘</m:t>
                      </m:r>
                      <m:r>
                        <a:rPr lang="en-US" sz="1700" i="1">
                          <a:latin typeface="Cambria Math" panose="02040503050406030204" pitchFamily="18" charset="0"/>
                          <a:ea typeface="Cambria Math" panose="02040503050406030204" pitchFamily="18" charset="0"/>
                        </a:rPr>
                        <m:t>𝜔</m:t>
                      </m:r>
                      <m:d>
                        <m:dPr>
                          <m:ctrlPr>
                            <a:rPr lang="en-US" sz="1700" i="1">
                              <a:latin typeface="Cambria Math" panose="02040503050406030204" pitchFamily="18" charset="0"/>
                              <a:ea typeface="Cambria Math" panose="02040503050406030204" pitchFamily="18" charset="0"/>
                            </a:rPr>
                          </m:ctrlPr>
                        </m:dPr>
                        <m:e>
                          <m:r>
                            <a:rPr lang="en-US" sz="1700" i="1">
                              <a:latin typeface="Cambria Math" panose="02040503050406030204" pitchFamily="18" charset="0"/>
                              <a:ea typeface="Cambria Math" panose="02040503050406030204" pitchFamily="18" charset="0"/>
                            </a:rPr>
                            <m:t>𝑝</m:t>
                          </m:r>
                          <m:r>
                            <a:rPr lang="en-US" sz="1700" i="1">
                              <a:latin typeface="Cambria Math" panose="02040503050406030204" pitchFamily="18" charset="0"/>
                              <a:ea typeface="Cambria Math" panose="02040503050406030204" pitchFamily="18" charset="0"/>
                            </a:rPr>
                            <m:t>,</m:t>
                          </m:r>
                          <m:r>
                            <a:rPr lang="en-US" sz="1700" i="1">
                              <a:latin typeface="Cambria Math" panose="02040503050406030204" pitchFamily="18" charset="0"/>
                              <a:ea typeface="Cambria Math" panose="02040503050406030204" pitchFamily="18" charset="0"/>
                            </a:rPr>
                            <m:t>𝑘</m:t>
                          </m:r>
                        </m:e>
                      </m:d>
                      <m:sSup>
                        <m:sSupPr>
                          <m:ctrlPr>
                            <a:rPr lang="en-US" sz="1700" i="1" smtClean="0">
                              <a:latin typeface="Cambria Math" panose="02040503050406030204" pitchFamily="18" charset="0"/>
                              <a:ea typeface="Cambria Math" panose="02040503050406030204" pitchFamily="18" charset="0"/>
                            </a:rPr>
                          </m:ctrlPr>
                        </m:sSupPr>
                        <m:e>
                          <m:r>
                            <a:rPr lang="en-US" sz="1700" b="0" i="1" smtClean="0">
                              <a:latin typeface="Cambria Math" panose="02040503050406030204" pitchFamily="18" charset="0"/>
                              <a:ea typeface="Cambria Math" panose="02040503050406030204" pitchFamily="18" charset="0"/>
                            </a:rPr>
                            <m:t>𝑘</m:t>
                          </m:r>
                        </m:e>
                        <m:sup>
                          <m:r>
                            <a:rPr lang="en-US" sz="1700" b="0" i="1" smtClean="0">
                              <a:latin typeface="Cambria Math" panose="02040503050406030204" pitchFamily="18" charset="0"/>
                              <a:ea typeface="Cambria Math" panose="02040503050406030204" pitchFamily="18" charset="0"/>
                            </a:rPr>
                            <m:t>2</m:t>
                          </m:r>
                        </m:sup>
                      </m:sSup>
                    </m:oMath>
                  </m:oMathPara>
                </a14:m>
                <a:endParaRPr lang="en-US" sz="1700" dirty="0"/>
              </a:p>
            </p:txBody>
          </p:sp>
        </mc:Choice>
        <mc:Fallback>
          <p:sp>
            <p:nvSpPr>
              <p:cNvPr id="17" name="TextBox 16"/>
              <p:cNvSpPr txBox="1">
                <a:spLocks noRot="1" noChangeAspect="1" noMove="1" noResize="1" noEditPoints="1" noAdjustHandles="1" noChangeArrowheads="1" noChangeShapeType="1" noTextEdit="1"/>
              </p:cNvSpPr>
              <p:nvPr/>
            </p:nvSpPr>
            <p:spPr>
              <a:xfrm>
                <a:off x="7518766" y="4546344"/>
                <a:ext cx="2150268" cy="686213"/>
              </a:xfrm>
              <a:prstGeom prst="rect">
                <a:avLst/>
              </a:prstGeom>
              <a:blipFill rotWithShape="0">
                <a:blip r:embed="rId8"/>
                <a:stretch>
                  <a:fillRect/>
                </a:stretch>
              </a:blipFill>
            </p:spPr>
            <p:txBody>
              <a:bodyPr/>
              <a:lstStyle/>
              <a:p>
                <a:r>
                  <a:rPr lang="en-US">
                    <a:noFill/>
                  </a:rPr>
                  <a:t> </a:t>
                </a:r>
              </a:p>
            </p:txBody>
          </p:sp>
        </mc:Fallback>
      </mc:AlternateContent>
      <p:sp>
        <p:nvSpPr>
          <p:cNvPr id="24" name="Rectangle 10"/>
          <p:cNvSpPr>
            <a:spLocks noChangeArrowheads="1"/>
          </p:cNvSpPr>
          <p:nvPr/>
        </p:nvSpPr>
        <p:spPr bwMode="auto">
          <a:xfrm>
            <a:off x="1012747" y="4757113"/>
            <a:ext cx="5742743"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en-US" sz="2000" i="1" dirty="0" smtClean="0">
                <a:solidFill>
                  <a:srgbClr val="1F10E2"/>
                </a:solidFill>
              </a:rPr>
              <a:t>Here</a:t>
            </a:r>
            <a:r>
              <a:rPr lang="en-US" sz="2000" i="1" dirty="0">
                <a:solidFill>
                  <a:srgbClr val="1F10E2"/>
                </a:solidFill>
              </a:rPr>
              <a:t>, we considered the elastic scattering of the HQs with gluons, light quarks, and </a:t>
            </a:r>
            <a:r>
              <a:rPr lang="en-US" sz="2000" i="1" dirty="0" smtClean="0">
                <a:solidFill>
                  <a:srgbClr val="1F10E2"/>
                </a:solidFill>
              </a:rPr>
              <a:t>corresponding </a:t>
            </a:r>
            <a:r>
              <a:rPr lang="en-US" sz="2000" i="1" dirty="0">
                <a:solidFill>
                  <a:srgbClr val="1F10E2"/>
                </a:solidFill>
              </a:rPr>
              <a:t>anti-quarks. </a:t>
            </a:r>
            <a:r>
              <a:rPr lang="en-US" sz="2000" i="1" dirty="0"/>
              <a:t>All these interactions contribute to </a:t>
            </a:r>
            <a:r>
              <a:rPr lang="en-US" sz="2000" i="1" dirty="0" smtClean="0"/>
              <a:t>determine collision rate:</a:t>
            </a:r>
            <a:endParaRPr lang="en-US" sz="2000" i="1"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cxnSp>
        <p:nvCxnSpPr>
          <p:cNvPr id="18" name="Straight Connector 17"/>
          <p:cNvCxnSpPr/>
          <p:nvPr/>
        </p:nvCxnSpPr>
        <p:spPr>
          <a:xfrm>
            <a:off x="424655" y="321172"/>
            <a:ext cx="11275801"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5003" y="322892"/>
            <a:ext cx="43390" cy="5972087"/>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706896" y="324427"/>
            <a:ext cx="37152" cy="610851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8393" y="6294979"/>
            <a:ext cx="6095839"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806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5</a:t>
            </a:fld>
            <a:endParaRPr lang="en-US" dirty="0">
              <a:solidFill>
                <a:schemeClr val="tx1"/>
              </a:solidFill>
            </a:endParaRPr>
          </a:p>
        </p:txBody>
      </p:sp>
      <p:sp>
        <p:nvSpPr>
          <p:cNvPr id="5" name="Rectangle 4"/>
          <p:cNvSpPr/>
          <p:nvPr/>
        </p:nvSpPr>
        <p:spPr>
          <a:xfrm>
            <a:off x="1149093" y="1026865"/>
            <a:ext cx="9479919" cy="1015663"/>
          </a:xfrm>
          <a:prstGeom prst="rect">
            <a:avLst/>
          </a:prstGeom>
        </p:spPr>
        <p:txBody>
          <a:bodyPr wrap="square">
            <a:spAutoFit/>
          </a:bodyPr>
          <a:lstStyle/>
          <a:p>
            <a:pPr lvl="0" algn="just"/>
            <a:r>
              <a:rPr lang="en-US" sz="2000" dirty="0" smtClean="0"/>
              <a:t>By replacing </a:t>
            </a:r>
            <a:r>
              <a:rPr lang="en-US" sz="2000" dirty="0"/>
              <a:t>the distribution functions of the collision partners of the test particle </a:t>
            </a:r>
            <a:r>
              <a:rPr lang="en-US" sz="2000" dirty="0" smtClean="0"/>
              <a:t>by their Fermi-Dirac </a:t>
            </a:r>
            <a:r>
              <a:rPr lang="en-US" sz="2000" dirty="0"/>
              <a:t>or Bose-Einstein distributions </a:t>
            </a:r>
            <a:r>
              <a:rPr lang="en-US" sz="2000" dirty="0" smtClean="0"/>
              <a:t>equation </a:t>
            </a:r>
            <a:r>
              <a:rPr lang="en-US" sz="2000" dirty="0"/>
              <a:t>reduces </a:t>
            </a:r>
            <a:r>
              <a:rPr lang="en-US" sz="2000" dirty="0" smtClean="0"/>
              <a:t>to the </a:t>
            </a:r>
            <a:r>
              <a:rPr lang="en-US" sz="2000" b="1" u="sng" dirty="0">
                <a:solidFill>
                  <a:srgbClr val="1F10E2"/>
                </a:solidFill>
              </a:rPr>
              <a:t>Fokker-Planck</a:t>
            </a:r>
            <a:r>
              <a:rPr lang="en-US" sz="2000" dirty="0"/>
              <a:t> equation:</a:t>
            </a:r>
          </a:p>
        </p:txBody>
      </p:sp>
      <mc:AlternateContent xmlns:mc="http://schemas.openxmlformats.org/markup-compatibility/2006" xmlns:a14="http://schemas.microsoft.com/office/drawing/2010/main">
        <mc:Choice Requires="a14">
          <p:sp>
            <p:nvSpPr>
              <p:cNvPr id="6" name="Rectangle 5"/>
              <p:cNvSpPr/>
              <p:nvPr/>
            </p:nvSpPr>
            <p:spPr>
              <a:xfrm>
                <a:off x="4119787" y="2967505"/>
                <a:ext cx="3586816" cy="8334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a:latin typeface="Cambria Math" panose="02040503050406030204" pitchFamily="18" charset="0"/>
                            </a:rPr>
                            <m:t>𝜕</m:t>
                          </m:r>
                          <m:r>
                            <a:rPr lang="en-US" sz="2400" b="0" i="1" smtClean="0">
                              <a:latin typeface="Cambria Math" panose="02040503050406030204" pitchFamily="18" charset="0"/>
                            </a:rPr>
                            <m:t>𝑓</m:t>
                          </m:r>
                        </m:num>
                        <m:den>
                          <m:r>
                            <a:rPr lang="en-US" sz="2400" b="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𝑡</m:t>
                          </m:r>
                        </m:den>
                      </m:f>
                      <m:r>
                        <a:rPr lang="en-US" sz="2400" i="0">
                          <a:latin typeface="Cambria Math" panose="02040503050406030204" pitchFamily="18" charset="0"/>
                        </a:rPr>
                        <m:t>=</m:t>
                      </m:r>
                      <m:r>
                        <a:rPr lang="en-US" sz="2400" i="1">
                          <a:latin typeface="Cambria Math" panose="02040503050406030204" pitchFamily="18" charset="0"/>
                        </a:rPr>
                        <m:t>𝐴</m:t>
                      </m:r>
                      <m:f>
                        <m:fPr>
                          <m:ctrlPr>
                            <a:rPr lang="en-US" sz="2400" i="1">
                              <a:latin typeface="Cambria Math" panose="02040503050406030204" pitchFamily="18" charset="0"/>
                            </a:rPr>
                          </m:ctrlPr>
                        </m:fPr>
                        <m:num>
                          <m:r>
                            <a:rPr lang="en-US" sz="2400" i="0">
                              <a:latin typeface="Cambria Math" panose="02040503050406030204" pitchFamily="18" charset="0"/>
                            </a:rPr>
                            <m:t>𝜕</m:t>
                          </m:r>
                        </m:num>
                        <m:den>
                          <m:r>
                            <a:rPr lang="en-US" sz="2400" i="0">
                              <a:latin typeface="Cambria Math" panose="02040503050406030204" pitchFamily="18" charset="0"/>
                            </a:rPr>
                            <m:t>𝜕</m:t>
                          </m:r>
                          <m:r>
                            <a:rPr lang="en-US" sz="2400" b="0" i="1" smtClean="0">
                              <a:latin typeface="Cambria Math" panose="02040503050406030204" pitchFamily="18" charset="0"/>
                            </a:rPr>
                            <m:t>𝑃</m:t>
                          </m:r>
                        </m:den>
                      </m:f>
                      <m:d>
                        <m:dPr>
                          <m:ctrlPr>
                            <a:rPr lang="en-US" sz="2400" i="1">
                              <a:latin typeface="Cambria Math" panose="02040503050406030204" pitchFamily="18" charset="0"/>
                            </a:rPr>
                          </m:ctrlPr>
                        </m:dPr>
                        <m:e>
                          <m:r>
                            <a:rPr lang="en-US" sz="2400" i="1">
                              <a:latin typeface="Cambria Math" panose="02040503050406030204" pitchFamily="18" charset="0"/>
                            </a:rPr>
                            <m:t>𝑃𝑓</m:t>
                          </m:r>
                        </m:e>
                      </m:d>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𝐷</m:t>
                          </m:r>
                        </m:e>
                        <m:sub>
                          <m:r>
                            <a:rPr lang="en-US" sz="2400" i="1">
                              <a:latin typeface="Cambria Math" panose="02040503050406030204" pitchFamily="18" charset="0"/>
                            </a:rPr>
                            <m:t>𝐹</m:t>
                          </m:r>
                        </m:sub>
                      </m:sSub>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0">
                                  <a:latin typeface="Cambria Math" panose="02040503050406030204" pitchFamily="18" charset="0"/>
                                </a:rPr>
                                <m:t>𝜕</m:t>
                              </m:r>
                            </m:e>
                            <m:sup>
                              <m:r>
                                <a:rPr lang="en-US" sz="2400" i="0">
                                  <a:latin typeface="Cambria Math" panose="02040503050406030204" pitchFamily="18" charset="0"/>
                                </a:rPr>
                                <m:t>2</m:t>
                              </m:r>
                            </m:sup>
                          </m:sSup>
                          <m:r>
                            <a:rPr lang="en-US" sz="2400" i="1">
                              <a:latin typeface="Cambria Math" panose="02040503050406030204" pitchFamily="18" charset="0"/>
                            </a:rPr>
                            <m:t>𝑓</m:t>
                          </m:r>
                        </m:num>
                        <m:den>
                          <m:sSup>
                            <m:sSupPr>
                              <m:ctrlPr>
                                <a:rPr lang="en-US" sz="2400" i="1">
                                  <a:latin typeface="Cambria Math" panose="02040503050406030204" pitchFamily="18" charset="0"/>
                                </a:rPr>
                              </m:ctrlPr>
                            </m:sSupPr>
                            <m:e>
                              <m:r>
                                <a:rPr lang="en-US" sz="2400" i="0">
                                  <a:latin typeface="Cambria Math" panose="02040503050406030204" pitchFamily="18" charset="0"/>
                                </a:rPr>
                                <m:t>𝜕</m:t>
                              </m:r>
                              <m:r>
                                <a:rPr lang="en-US" sz="2400" i="1">
                                  <a:latin typeface="Cambria Math" panose="02040503050406030204" pitchFamily="18" charset="0"/>
                                </a:rPr>
                                <m:t>𝑃</m:t>
                              </m:r>
                            </m:e>
                            <m:sup>
                              <m:r>
                                <a:rPr lang="en-US" sz="2400" i="0">
                                  <a:latin typeface="Cambria Math" panose="02040503050406030204" pitchFamily="18" charset="0"/>
                                </a:rPr>
                                <m:t>2</m:t>
                              </m:r>
                            </m:sup>
                          </m:sSup>
                        </m:den>
                      </m:f>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19787" y="2967505"/>
                <a:ext cx="3586816" cy="833433"/>
              </a:xfrm>
              <a:prstGeom prst="rect">
                <a:avLst/>
              </a:prstGeom>
              <a:blipFill rotWithShape="0">
                <a:blip r:embed="rId3"/>
                <a:stretch>
                  <a:fillRect/>
                </a:stretch>
              </a:blipFill>
            </p:spPr>
            <p:txBody>
              <a:bodyPr/>
              <a:lstStyle/>
              <a:p>
                <a:r>
                  <a:rPr lang="en-US">
                    <a:noFill/>
                  </a:rPr>
                  <a:t> </a:t>
                </a:r>
              </a:p>
            </p:txBody>
          </p:sp>
        </mc:Fallback>
      </mc:AlternateContent>
      <p:sp>
        <p:nvSpPr>
          <p:cNvPr id="15" name="Rectangle 14"/>
          <p:cNvSpPr/>
          <p:nvPr/>
        </p:nvSpPr>
        <p:spPr>
          <a:xfrm>
            <a:off x="2465000" y="4725914"/>
            <a:ext cx="7453700" cy="707886"/>
          </a:xfrm>
          <a:prstGeom prst="rect">
            <a:avLst/>
          </a:prstGeom>
          <a:gradFill>
            <a:gsLst>
              <a:gs pos="0">
                <a:schemeClr val="accent1">
                  <a:lumMod val="110000"/>
                  <a:satMod val="105000"/>
                  <a:tint val="67000"/>
                  <a:alpha val="75000"/>
                </a:schemeClr>
              </a:gs>
              <a:gs pos="50000">
                <a:schemeClr val="accent1">
                  <a:lumMod val="105000"/>
                  <a:satMod val="103000"/>
                  <a:tint val="73000"/>
                </a:schemeClr>
              </a:gs>
              <a:gs pos="100000">
                <a:schemeClr val="accent1">
                  <a:lumMod val="105000"/>
                  <a:satMod val="109000"/>
                  <a:tint val="81000"/>
                </a:schemeClr>
              </a:gs>
            </a:gsLs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buFont typeface="Wingdings" panose="05000000000000000000" pitchFamily="2" charset="2"/>
              <a:buChar char="ü"/>
            </a:pPr>
            <a:r>
              <a:rPr lang="en-US" sz="2000" i="1" dirty="0">
                <a:latin typeface="Times New Roman" panose="02020603050405020304" pitchFamily="18" charset="0"/>
                <a:cs typeface="Times New Roman" panose="02020603050405020304" pitchFamily="18" charset="0"/>
              </a:rPr>
              <a:t>The above </a:t>
            </a:r>
            <a:r>
              <a:rPr lang="en-US" sz="2000" i="1" dirty="0" smtClean="0">
                <a:latin typeface="Times New Roman" panose="02020603050405020304" pitchFamily="18" charset="0"/>
                <a:cs typeface="Times New Roman" panose="02020603050405020304" pitchFamily="18" charset="0"/>
              </a:rPr>
              <a:t>Equation </a:t>
            </a:r>
            <a:r>
              <a:rPr lang="en-US" sz="2000" i="1" dirty="0">
                <a:latin typeface="Times New Roman" panose="02020603050405020304" pitchFamily="18" charset="0"/>
                <a:cs typeface="Times New Roman" panose="02020603050405020304" pitchFamily="18" charset="0"/>
              </a:rPr>
              <a:t>describes the evolution of the momentum distribution of a test particle undergoing Brownian motion. </a:t>
            </a:r>
          </a:p>
        </p:txBody>
      </p:sp>
      <p:cxnSp>
        <p:nvCxnSpPr>
          <p:cNvPr id="17" name="Straight Connector 16"/>
          <p:cNvCxnSpPr/>
          <p:nvPr/>
        </p:nvCxnSpPr>
        <p:spPr>
          <a:xfrm flipV="1">
            <a:off x="489397" y="329870"/>
            <a:ext cx="11153104" cy="2415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89397" y="6241143"/>
            <a:ext cx="11153104" cy="2415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9397" y="370304"/>
            <a:ext cx="0" cy="589499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642501" y="329870"/>
            <a:ext cx="0" cy="589499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62741" y="2849869"/>
            <a:ext cx="3700908" cy="1068703"/>
          </a:xfrm>
          <a:prstGeom prst="rect">
            <a:avLst/>
          </a:prstGeom>
          <a:noFill/>
          <a:ln>
            <a:solidFill>
              <a:srgbClr val="68F002"/>
            </a:solidFill>
          </a:ln>
        </p:spPr>
        <p:txBody>
          <a:bodyPr wrap="square" rtlCol="0">
            <a:spAutoFit/>
          </a:bodyPr>
          <a:lstStyle/>
          <a:p>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2895290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458114"/>
            <a:ext cx="2743200" cy="365125"/>
          </a:xfrm>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a:xfrm>
            <a:off x="8693631" y="6484002"/>
            <a:ext cx="2743200" cy="365125"/>
          </a:xfrm>
        </p:spPr>
        <p:txBody>
          <a:bodyPr/>
          <a:lstStyle/>
          <a:p>
            <a:fld id="{D57F1E4F-1CFF-5643-939E-217C01CDF565}" type="slidenum">
              <a:rPr lang="en-US" smtClean="0">
                <a:solidFill>
                  <a:schemeClr val="tx1"/>
                </a:solidFill>
              </a:rPr>
              <a:pPr/>
              <a:t>6</a:t>
            </a:fld>
            <a:endParaRPr lang="en-US" dirty="0">
              <a:solidFill>
                <a:schemeClr val="tx1"/>
              </a:solidFill>
            </a:endParaRPr>
          </a:p>
        </p:txBody>
      </p:sp>
      <p:sp>
        <p:nvSpPr>
          <p:cNvPr id="10" name="Rectangle 9"/>
          <p:cNvSpPr/>
          <p:nvPr/>
        </p:nvSpPr>
        <p:spPr>
          <a:xfrm>
            <a:off x="1040181" y="2600446"/>
            <a:ext cx="8872470" cy="377026"/>
          </a:xfrm>
          <a:prstGeom prst="rect">
            <a:avLst/>
          </a:prstGeom>
        </p:spPr>
        <p:txBody>
          <a:bodyPr wrap="square">
            <a:spAutoFit/>
          </a:bodyPr>
          <a:lstStyle/>
          <a:p>
            <a:r>
              <a:rPr lang="en-US" dirty="0"/>
              <a:t>The </a:t>
            </a:r>
            <a:r>
              <a:rPr lang="en-US" dirty="0" smtClean="0"/>
              <a:t>action </a:t>
            </a:r>
            <a:r>
              <a:rPr lang="en-US" dirty="0"/>
              <a:t>of</a:t>
            </a:r>
            <a:r>
              <a:rPr lang="en-US" b="1" dirty="0">
                <a:solidFill>
                  <a:srgbClr val="1F10E2"/>
                </a:solidFill>
              </a:rPr>
              <a:t> drag </a:t>
            </a:r>
            <a:r>
              <a:rPr lang="en-US" dirty="0"/>
              <a:t>on the heavy quark can be defined through the </a:t>
            </a:r>
            <a:r>
              <a:rPr lang="en-US" dirty="0" smtClean="0"/>
              <a:t>relation</a:t>
            </a:r>
          </a:p>
        </p:txBody>
      </p:sp>
      <mc:AlternateContent xmlns:mc="http://schemas.openxmlformats.org/markup-compatibility/2006" xmlns:a14="http://schemas.microsoft.com/office/drawing/2010/main">
        <mc:Choice Requires="a14">
          <p:sp>
            <p:nvSpPr>
              <p:cNvPr id="11" name="Rectangle 10"/>
              <p:cNvSpPr/>
              <p:nvPr/>
            </p:nvSpPr>
            <p:spPr>
              <a:xfrm>
                <a:off x="7167140" y="3037620"/>
                <a:ext cx="3428183" cy="6190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r>
                            <a:rPr lang="en-US" i="1">
                              <a:latin typeface="Cambria Math" panose="02040503050406030204" pitchFamily="18" charset="0"/>
                            </a:rPr>
                            <m:t>𝐴</m:t>
                          </m:r>
                          <m:d>
                            <m:dPr>
                              <m:ctrlPr>
                                <a:rPr lang="en-US" i="1">
                                  <a:latin typeface="Cambria Math" panose="02040503050406030204" pitchFamily="18" charset="0"/>
                                </a:rPr>
                              </m:ctrlPr>
                            </m:dPr>
                            <m:e>
                              <m:r>
                                <a:rPr lang="en-US" i="1">
                                  <a:latin typeface="Cambria Math" panose="02040503050406030204" pitchFamily="18" charset="0"/>
                                </a:rPr>
                                <m:t>𝑝</m:t>
                              </m:r>
                              <m:r>
                                <a:rPr lang="en-US" i="0">
                                  <a:latin typeface="Cambria Math" panose="02040503050406030204" pitchFamily="18" charset="0"/>
                                </a:rPr>
                                <m:t>; </m:t>
                              </m:r>
                              <m:r>
                                <a:rPr lang="en-US" i="1">
                                  <a:latin typeface="Cambria Math" panose="02040503050406030204" pitchFamily="18" charset="0"/>
                                </a:rPr>
                                <m:t>𝑡</m:t>
                              </m:r>
                            </m:e>
                          </m:d>
                        </m:e>
                      </m:d>
                      <m:r>
                        <a:rPr lang="en-US" i="0">
                          <a:latin typeface="Cambria Math" panose="02040503050406030204" pitchFamily="18" charset="0"/>
                        </a:rPr>
                        <m:t> = </m:t>
                      </m:r>
                      <m:r>
                        <a:rPr lang="en-US" i="1">
                          <a:latin typeface="Cambria Math" panose="02040503050406030204" pitchFamily="18" charset="0"/>
                        </a:rPr>
                        <m:t>𝐴</m:t>
                      </m:r>
                      <m:d>
                        <m:dPr>
                          <m:ctrlPr>
                            <a:rPr lang="en-US" i="1">
                              <a:latin typeface="Cambria Math" panose="02040503050406030204" pitchFamily="18" charset="0"/>
                            </a:rPr>
                          </m:ctrlPr>
                        </m:dPr>
                        <m:e>
                          <m:r>
                            <a:rPr lang="en-US" i="1">
                              <a:latin typeface="Cambria Math" panose="02040503050406030204" pitchFamily="18" charset="0"/>
                            </a:rPr>
                            <m:t>𝑡</m:t>
                          </m:r>
                        </m:e>
                      </m:d>
                      <m:r>
                        <a:rPr lang="en-US" i="0">
                          <a:latin typeface="Cambria Math" panose="02040503050406030204" pitchFamily="18" charset="0"/>
                        </a:rPr>
                        <m:t>=</m:t>
                      </m:r>
                      <m:sSub>
                        <m:sSubPr>
                          <m:ctrlPr>
                            <a:rPr lang="en-US" i="1" smtClean="0">
                              <a:latin typeface="Cambria Math" panose="02040503050406030204" pitchFamily="18" charset="0"/>
                            </a:rPr>
                          </m:ctrlPr>
                        </m:sSubPr>
                        <m:e>
                          <m:d>
                            <m:dPr>
                              <m:begChr m:val="〈"/>
                              <m:endChr m:val="〉"/>
                              <m:ctrlPr>
                                <a:rPr lang="en-US" i="1">
                                  <a:latin typeface="Cambria Math" panose="02040503050406030204" pitchFamily="18" charset="0"/>
                                </a:rPr>
                              </m:ctrlPr>
                            </m:dPr>
                            <m:e>
                              <m:r>
                                <a:rPr lang="en-US">
                                  <a:latin typeface="Cambria Math" panose="02040503050406030204" pitchFamily="18" charset="0"/>
                                </a:rPr>
                                <m:t>−</m:t>
                              </m:r>
                              <m:f>
                                <m:fPr>
                                  <m:ctrlPr>
                                    <a:rPr lang="en-US" i="1">
                                      <a:latin typeface="Cambria Math" panose="02040503050406030204" pitchFamily="18" charset="0"/>
                                    </a:rPr>
                                  </m:ctrlPr>
                                </m:fPr>
                                <m:num>
                                  <m:r>
                                    <a:rPr lang="en-US">
                                      <a:latin typeface="Cambria Math" panose="02040503050406030204" pitchFamily="18" charset="0"/>
                                    </a:rPr>
                                    <m:t>1</m:t>
                                  </m:r>
                                </m:num>
                                <m:den>
                                  <m:r>
                                    <a:rPr lang="en-US" i="1">
                                      <a:latin typeface="Cambria Math" panose="02040503050406030204" pitchFamily="18" charset="0"/>
                                    </a:rPr>
                                    <m:t>𝑃</m:t>
                                  </m:r>
                                </m:den>
                              </m:f>
                              <m:f>
                                <m:fPr>
                                  <m:ctrlPr>
                                    <a:rPr lang="en-US" i="1">
                                      <a:latin typeface="Cambria Math" panose="02040503050406030204" pitchFamily="18" charset="0"/>
                                    </a:rPr>
                                  </m:ctrlPr>
                                </m:fPr>
                                <m:num>
                                  <m:r>
                                    <a:rPr lang="en-US">
                                      <a:latin typeface="Cambria Math" panose="02040503050406030204" pitchFamily="18" charset="0"/>
                                    </a:rPr>
                                    <m:t>𝜕</m:t>
                                  </m:r>
                                  <m:r>
                                    <a:rPr lang="en-US" i="1">
                                      <a:latin typeface="Cambria Math" panose="02040503050406030204" pitchFamily="18" charset="0"/>
                                    </a:rPr>
                                    <m:t>𝐸</m:t>
                                  </m:r>
                                </m:num>
                                <m:den>
                                  <m:r>
                                    <a:rPr lang="en-US">
                                      <a:latin typeface="Cambria Math" panose="02040503050406030204" pitchFamily="18" charset="0"/>
                                    </a:rPr>
                                    <m:t>𝜕</m:t>
                                  </m:r>
                                  <m:r>
                                    <a:rPr lang="en-US" i="1">
                                      <a:latin typeface="Cambria Math" panose="02040503050406030204" pitchFamily="18" charset="0"/>
                                    </a:rPr>
                                    <m:t>𝐿</m:t>
                                  </m:r>
                                </m:den>
                              </m:f>
                            </m:e>
                          </m:d>
                        </m:e>
                        <m:sub>
                          <m:r>
                            <a:rPr lang="en-US" b="0" i="1" smtClean="0">
                              <a:latin typeface="Cambria Math" panose="02040503050406030204" pitchFamily="18" charset="0"/>
                            </a:rPr>
                            <m:t>𝑐𝑜𝑙𝑙</m:t>
                          </m:r>
                        </m:sub>
                      </m:sSub>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7167140" y="3037620"/>
                <a:ext cx="3428183" cy="619016"/>
              </a:xfrm>
              <a:prstGeom prst="rect">
                <a:avLst/>
              </a:prstGeom>
              <a:blipFill rotWithShape="0">
                <a:blip r:embed="rId2"/>
                <a:stretch>
                  <a:fillRect/>
                </a:stretch>
              </a:blipFill>
            </p:spPr>
            <p:txBody>
              <a:bodyPr/>
              <a:lstStyle/>
              <a:p>
                <a:r>
                  <a:rPr lang="en-US">
                    <a:noFill/>
                  </a:rPr>
                  <a:t> </a:t>
                </a:r>
              </a:p>
            </p:txBody>
          </p:sp>
        </mc:Fallback>
      </mc:AlternateContent>
      <p:cxnSp>
        <p:nvCxnSpPr>
          <p:cNvPr id="17" name="Straight Connector 16"/>
          <p:cNvCxnSpPr/>
          <p:nvPr/>
        </p:nvCxnSpPr>
        <p:spPr>
          <a:xfrm>
            <a:off x="403738" y="243642"/>
            <a:ext cx="18295" cy="616596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740662" y="243642"/>
            <a:ext cx="25794" cy="6165969"/>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09671" y="236539"/>
            <a:ext cx="11345057" cy="12217"/>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22032" y="6353339"/>
            <a:ext cx="4276577" cy="5136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16380" y="6404700"/>
            <a:ext cx="443131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5434256" y="4532285"/>
                <a:ext cx="1319977" cy="4154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100" i="1">
                          <a:latin typeface="Cambria Math" panose="02040503050406030204" pitchFamily="18" charset="0"/>
                        </a:rPr>
                        <m:t>𝐷</m:t>
                      </m:r>
                      <m:r>
                        <a:rPr lang="en-US" sz="2100" i="0">
                          <a:latin typeface="Cambria Math" panose="02040503050406030204" pitchFamily="18" charset="0"/>
                        </a:rPr>
                        <m:t>= </m:t>
                      </m:r>
                      <m:sSup>
                        <m:sSupPr>
                          <m:ctrlPr>
                            <a:rPr lang="en-US" sz="2100" i="1">
                              <a:latin typeface="Cambria Math" panose="02040503050406030204" pitchFamily="18" charset="0"/>
                            </a:rPr>
                          </m:ctrlPr>
                        </m:sSupPr>
                        <m:e>
                          <m:r>
                            <a:rPr lang="en-US" sz="2100" i="1">
                              <a:latin typeface="Cambria Math" panose="02040503050406030204" pitchFamily="18" charset="0"/>
                            </a:rPr>
                            <m:t>𝐴𝑇</m:t>
                          </m:r>
                        </m:e>
                        <m:sup>
                          <m:r>
                            <a:rPr lang="en-US" sz="2100" i="0">
                              <a:latin typeface="Cambria Math" panose="02040503050406030204" pitchFamily="18" charset="0"/>
                            </a:rPr>
                            <m:t>2</m:t>
                          </m:r>
                        </m:sup>
                      </m:sSup>
                    </m:oMath>
                  </m:oMathPara>
                </a14:m>
                <a:endParaRPr lang="en-US" sz="2100" dirty="0"/>
              </a:p>
            </p:txBody>
          </p:sp>
        </mc:Choice>
        <mc:Fallback xmlns="">
          <p:sp>
            <p:nvSpPr>
              <p:cNvPr id="20" name="Rectangle 19"/>
              <p:cNvSpPr>
                <a:spLocks noRot="1" noChangeAspect="1" noMove="1" noResize="1" noEditPoints="1" noAdjustHandles="1" noChangeArrowheads="1" noChangeShapeType="1" noTextEdit="1"/>
              </p:cNvSpPr>
              <p:nvPr/>
            </p:nvSpPr>
            <p:spPr>
              <a:xfrm>
                <a:off x="5434256" y="4532285"/>
                <a:ext cx="1319977" cy="415498"/>
              </a:xfrm>
              <a:prstGeom prst="rect">
                <a:avLst/>
              </a:prstGeom>
              <a:blipFill rotWithShape="0">
                <a:blip r:embed="rId3"/>
                <a:stretch>
                  <a:fillRect/>
                </a:stretch>
              </a:blipFill>
            </p:spPr>
            <p:txBody>
              <a:bodyPr/>
              <a:lstStyle/>
              <a:p>
                <a:r>
                  <a:rPr lang="en-US">
                    <a:noFill/>
                  </a:rPr>
                  <a:t> </a:t>
                </a:r>
              </a:p>
            </p:txBody>
          </p:sp>
        </mc:Fallback>
      </mc:AlternateContent>
      <p:sp>
        <p:nvSpPr>
          <p:cNvPr id="5" name="Rectangle 4"/>
          <p:cNvSpPr/>
          <p:nvPr/>
        </p:nvSpPr>
        <p:spPr>
          <a:xfrm>
            <a:off x="3378532" y="4532285"/>
            <a:ext cx="1897699" cy="369332"/>
          </a:xfrm>
          <a:prstGeom prst="rect">
            <a:avLst/>
          </a:prstGeom>
        </p:spPr>
        <p:txBody>
          <a:bodyPr wrap="none">
            <a:spAutoFit/>
          </a:bodyPr>
          <a:lstStyle/>
          <a:p>
            <a:r>
              <a:rPr lang="en-US" dirty="0" smtClean="0">
                <a:solidFill>
                  <a:schemeClr val="bg1">
                    <a:lumMod val="50000"/>
                  </a:schemeClr>
                </a:solidFill>
              </a:rPr>
              <a:t>(Einstein relation)</a:t>
            </a:r>
            <a:r>
              <a:rPr lang="en-US" dirty="0" smtClean="0"/>
              <a:t> </a:t>
            </a:r>
            <a:endParaRPr lang="en-US" dirty="0"/>
          </a:p>
        </p:txBody>
      </p:sp>
      <p:sp>
        <p:nvSpPr>
          <p:cNvPr id="6" name="Rectangle 5"/>
          <p:cNvSpPr/>
          <p:nvPr/>
        </p:nvSpPr>
        <p:spPr>
          <a:xfrm>
            <a:off x="1001328" y="3694523"/>
            <a:ext cx="8858900" cy="369332"/>
          </a:xfrm>
          <a:prstGeom prst="rect">
            <a:avLst/>
          </a:prstGeom>
        </p:spPr>
        <p:txBody>
          <a:bodyPr wrap="none">
            <a:spAutoFit/>
          </a:bodyPr>
          <a:lstStyle/>
          <a:p>
            <a:r>
              <a:rPr lang="en-US" dirty="0"/>
              <a:t>we approximate the drag coefficient by </a:t>
            </a:r>
            <a:r>
              <a:rPr lang="en-US" dirty="0" smtClean="0"/>
              <a:t>the </a:t>
            </a:r>
            <a:r>
              <a:rPr lang="en-US" dirty="0"/>
              <a:t>average </a:t>
            </a:r>
            <a:r>
              <a:rPr lang="en-US" dirty="0" smtClean="0"/>
              <a:t>value of energy change per unit distance</a:t>
            </a:r>
            <a:endParaRPr lang="en-US" dirty="0"/>
          </a:p>
        </p:txBody>
      </p:sp>
      <p:sp>
        <p:nvSpPr>
          <p:cNvPr id="7" name="Rectangle 6"/>
          <p:cNvSpPr/>
          <p:nvPr/>
        </p:nvSpPr>
        <p:spPr>
          <a:xfrm>
            <a:off x="1077825" y="4501507"/>
            <a:ext cx="2162643" cy="369332"/>
          </a:xfrm>
          <a:prstGeom prst="rect">
            <a:avLst/>
          </a:prstGeom>
        </p:spPr>
        <p:txBody>
          <a:bodyPr wrap="none">
            <a:spAutoFit/>
          </a:bodyPr>
          <a:lstStyle/>
          <a:p>
            <a:r>
              <a:rPr lang="en-US" b="1" dirty="0">
                <a:solidFill>
                  <a:srgbClr val="1F10E2"/>
                </a:solidFill>
              </a:rPr>
              <a:t>Diffusion </a:t>
            </a:r>
            <a:r>
              <a:rPr lang="en-US" b="1" dirty="0" smtClean="0">
                <a:solidFill>
                  <a:srgbClr val="1F10E2"/>
                </a:solidFill>
              </a:rPr>
              <a:t>coefficient </a:t>
            </a:r>
            <a:endParaRPr lang="en-US" b="1" dirty="0">
              <a:solidFill>
                <a:srgbClr val="1F10E2"/>
              </a:solidFill>
            </a:endParaRPr>
          </a:p>
        </p:txBody>
      </p:sp>
      <p:sp>
        <p:nvSpPr>
          <p:cNvPr id="8" name="Rectangle 7"/>
          <p:cNvSpPr/>
          <p:nvPr/>
        </p:nvSpPr>
        <p:spPr>
          <a:xfrm>
            <a:off x="1027335" y="557205"/>
            <a:ext cx="10108023" cy="677108"/>
          </a:xfrm>
          <a:prstGeom prst="rect">
            <a:avLst/>
          </a:prstGeom>
        </p:spPr>
        <p:txBody>
          <a:bodyPr wrap="square">
            <a:spAutoFit/>
          </a:bodyPr>
          <a:lstStyle/>
          <a:p>
            <a:pPr algn="just"/>
            <a:r>
              <a:rPr lang="en-US" dirty="0" smtClean="0"/>
              <a:t>During the propagation through the QGP, the heavy quarks dissipate energy predominantly by two processes</a:t>
            </a:r>
            <a:r>
              <a:rPr lang="en-US" sz="1850" dirty="0" smtClean="0"/>
              <a:t>:</a:t>
            </a:r>
            <a:endParaRPr lang="en-US" sz="1850" dirty="0"/>
          </a:p>
        </p:txBody>
      </p:sp>
      <mc:AlternateContent xmlns:mc="http://schemas.openxmlformats.org/markup-compatibility/2006" xmlns:a14="http://schemas.microsoft.com/office/drawing/2010/main">
        <mc:Choice Requires="a14">
          <p:sp>
            <p:nvSpPr>
              <p:cNvPr id="12" name="Rectangle 11"/>
              <p:cNvSpPr/>
              <p:nvPr/>
            </p:nvSpPr>
            <p:spPr>
              <a:xfrm>
                <a:off x="1143959" y="1768875"/>
                <a:ext cx="9676606"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ctrlPr>
                            <a:rPr lang="en-US" sz="1600" i="1" dirty="0" smtClean="0">
                              <a:latin typeface="Cambria Math" panose="02040503050406030204" pitchFamily="18" charset="0"/>
                            </a:rPr>
                          </m:ctrlPr>
                        </m:dPr>
                        <m:e>
                          <m:r>
                            <a:rPr lang="en-US" sz="1600" i="1" dirty="0" smtClean="0">
                              <a:latin typeface="Cambria Math" panose="02040503050406030204" pitchFamily="18" charset="0"/>
                            </a:rPr>
                            <m:t>𝑖𝑖</m:t>
                          </m:r>
                        </m:e>
                      </m:d>
                      <m:r>
                        <a:rPr lang="en-US" sz="1600" b="0" i="1" dirty="0" smtClean="0">
                          <a:latin typeface="Cambria Math" panose="02040503050406030204" pitchFamily="18" charset="0"/>
                        </a:rPr>
                        <m:t>   </m:t>
                      </m:r>
                      <m:r>
                        <a:rPr lang="en-US" sz="1600" i="1" dirty="0" smtClean="0">
                          <a:latin typeface="Cambria Math" panose="02040503050406030204" pitchFamily="18" charset="0"/>
                        </a:rPr>
                        <m:t> </m:t>
                      </m:r>
                      <m:r>
                        <a:rPr lang="en-US" sz="1600" i="1" dirty="0" smtClean="0">
                          <a:solidFill>
                            <a:srgbClr val="1F10E2"/>
                          </a:solidFill>
                          <a:latin typeface="Cambria Math" panose="02040503050406030204" pitchFamily="18" charset="0"/>
                        </a:rPr>
                        <m:t>𝑅𝑎𝑑𝑖𝑎𝑡𝑖𝑣𝑒</m:t>
                      </m:r>
                      <m:r>
                        <a:rPr lang="en-US" sz="1600" i="1" dirty="0" smtClean="0">
                          <a:solidFill>
                            <a:srgbClr val="1F10E2"/>
                          </a:solidFill>
                          <a:latin typeface="Cambria Math" panose="02040503050406030204" pitchFamily="18" charset="0"/>
                        </a:rPr>
                        <m:t> </m:t>
                      </m:r>
                      <m:r>
                        <a:rPr lang="en-US" sz="1600" i="1" dirty="0" smtClean="0">
                          <a:solidFill>
                            <a:srgbClr val="1F10E2"/>
                          </a:solidFill>
                          <a:latin typeface="Cambria Math" panose="02040503050406030204" pitchFamily="18" charset="0"/>
                        </a:rPr>
                        <m:t>𝑝𝑟𝑜𝑐𝑒𝑠𝑠𝑒𝑠</m:t>
                      </m:r>
                      <m:r>
                        <a:rPr lang="en-US" sz="1600" i="1" dirty="0" smtClean="0">
                          <a:latin typeface="Cambria Math" panose="02040503050406030204" pitchFamily="18" charset="0"/>
                        </a:rPr>
                        <m:t>, </m:t>
                      </m:r>
                      <m:r>
                        <a:rPr lang="en-US" sz="1600" i="1" dirty="0" smtClean="0">
                          <a:latin typeface="Cambria Math" panose="02040503050406030204" pitchFamily="18" charset="0"/>
                        </a:rPr>
                        <m:t>𝑖</m:t>
                      </m:r>
                      <m:r>
                        <a:rPr lang="en-US" sz="1600" i="1" dirty="0" smtClean="0">
                          <a:latin typeface="Cambria Math" panose="02040503050406030204" pitchFamily="18" charset="0"/>
                        </a:rPr>
                        <m:t>.</m:t>
                      </m:r>
                      <m:r>
                        <a:rPr lang="en-US" sz="1600" i="1" dirty="0" smtClean="0">
                          <a:latin typeface="Cambria Math" panose="02040503050406030204" pitchFamily="18" charset="0"/>
                        </a:rPr>
                        <m:t>𝑒</m:t>
                      </m:r>
                      <m:r>
                        <a:rPr lang="en-US" sz="1600" i="1" dirty="0" smtClean="0">
                          <a:latin typeface="Cambria Math" panose="02040503050406030204" pitchFamily="18" charset="0"/>
                        </a:rPr>
                        <m:t>.            </m:t>
                      </m:r>
                      <m:r>
                        <a:rPr lang="en-US" sz="1600" i="1" dirty="0" smtClean="0">
                          <a:latin typeface="Cambria Math" panose="02040503050406030204" pitchFamily="18" charset="0"/>
                        </a:rPr>
                        <m:t>𝑄</m:t>
                      </m:r>
                      <m:r>
                        <a:rPr lang="en-US" sz="1600" i="1" dirty="0" smtClean="0">
                          <a:latin typeface="Cambria Math" panose="02040503050406030204" pitchFamily="18" charset="0"/>
                        </a:rPr>
                        <m:t> + </m:t>
                      </m:r>
                      <m:r>
                        <a:rPr lang="en-US" sz="1600" i="1" dirty="0" smtClean="0">
                          <a:latin typeface="Cambria Math" panose="02040503050406030204" pitchFamily="18" charset="0"/>
                        </a:rPr>
                        <m:t>𝑞</m:t>
                      </m:r>
                      <m:r>
                        <a:rPr lang="en-US" sz="1600" i="1" dirty="0" smtClean="0">
                          <a:latin typeface="Cambria Math" panose="02040503050406030204" pitchFamily="18" charset="0"/>
                        </a:rPr>
                        <m:t> → </m:t>
                      </m:r>
                      <m:r>
                        <a:rPr lang="en-US" sz="1600" i="1" dirty="0" smtClean="0">
                          <a:latin typeface="Cambria Math" panose="02040503050406030204" pitchFamily="18" charset="0"/>
                        </a:rPr>
                        <m:t>𝑄</m:t>
                      </m:r>
                      <m:r>
                        <a:rPr lang="en-US" sz="1600" i="1" dirty="0" smtClean="0">
                          <a:latin typeface="Cambria Math" panose="02040503050406030204" pitchFamily="18" charset="0"/>
                        </a:rPr>
                        <m:t> + </m:t>
                      </m:r>
                      <m:r>
                        <a:rPr lang="en-US" sz="1600" i="1" dirty="0" smtClean="0">
                          <a:latin typeface="Cambria Math" panose="02040503050406030204" pitchFamily="18" charset="0"/>
                        </a:rPr>
                        <m:t>𝑞</m:t>
                      </m:r>
                      <m:r>
                        <a:rPr lang="en-US" sz="1600" i="1" dirty="0" smtClean="0">
                          <a:latin typeface="Cambria Math" panose="02040503050406030204" pitchFamily="18" charset="0"/>
                        </a:rPr>
                        <m:t> + </m:t>
                      </m:r>
                      <m:r>
                        <a:rPr lang="en-US" sz="1600" i="1" dirty="0" smtClean="0">
                          <a:latin typeface="Cambria Math" panose="02040503050406030204" pitchFamily="18" charset="0"/>
                        </a:rPr>
                        <m:t>𝑔</m:t>
                      </m:r>
                      <m:r>
                        <a:rPr lang="en-US" sz="1600" i="1" dirty="0" smtClean="0">
                          <a:latin typeface="Cambria Math" panose="02040503050406030204" pitchFamily="18" charset="0"/>
                        </a:rPr>
                        <m:t>,  </m:t>
                      </m:r>
                      <m:r>
                        <a:rPr lang="en-US" sz="1600" i="1" dirty="0" smtClean="0">
                          <a:latin typeface="Cambria Math" panose="02040503050406030204" pitchFamily="18" charset="0"/>
                        </a:rPr>
                        <m:t>𝑄</m:t>
                      </m:r>
                      <m:r>
                        <a:rPr lang="en-US" sz="1600" i="1" dirty="0" smtClean="0">
                          <a:latin typeface="Cambria Math" panose="02040503050406030204" pitchFamily="18" charset="0"/>
                        </a:rPr>
                        <m:t> + </m:t>
                      </m:r>
                      <m:r>
                        <a:rPr lang="en-US" sz="1600" i="1" dirty="0" smtClean="0">
                          <a:latin typeface="Cambria Math" panose="02040503050406030204" pitchFamily="18" charset="0"/>
                        </a:rPr>
                        <m:t>𝑔</m:t>
                      </m:r>
                      <m:r>
                        <a:rPr lang="en-US" sz="1600" i="1" dirty="0" smtClean="0">
                          <a:latin typeface="Cambria Math" panose="02040503050406030204" pitchFamily="18" charset="0"/>
                        </a:rPr>
                        <m:t> → </m:t>
                      </m:r>
                      <m:r>
                        <a:rPr lang="en-US" sz="1600" i="1" dirty="0" smtClean="0">
                          <a:latin typeface="Cambria Math" panose="02040503050406030204" pitchFamily="18" charset="0"/>
                        </a:rPr>
                        <m:t>𝑄</m:t>
                      </m:r>
                      <m:r>
                        <a:rPr lang="en-US" sz="1600" i="1" dirty="0" smtClean="0">
                          <a:latin typeface="Cambria Math" panose="02040503050406030204" pitchFamily="18" charset="0"/>
                        </a:rPr>
                        <m:t> + </m:t>
                      </m:r>
                      <m:r>
                        <a:rPr lang="en-US" sz="1600" i="1" dirty="0" smtClean="0">
                          <a:latin typeface="Cambria Math" panose="02040503050406030204" pitchFamily="18" charset="0"/>
                        </a:rPr>
                        <m:t>𝑔</m:t>
                      </m:r>
                      <m:r>
                        <a:rPr lang="en-US" sz="1600" i="1" dirty="0" smtClean="0">
                          <a:latin typeface="Cambria Math" panose="02040503050406030204" pitchFamily="18" charset="0"/>
                        </a:rPr>
                        <m:t> + </m:t>
                      </m:r>
                      <m:r>
                        <a:rPr lang="en-US" sz="1600" i="1" dirty="0" smtClean="0">
                          <a:latin typeface="Cambria Math" panose="02040503050406030204" pitchFamily="18" charset="0"/>
                        </a:rPr>
                        <m:t>𝑔</m:t>
                      </m:r>
                    </m:oMath>
                  </m:oMathPara>
                </a14:m>
                <a:endParaRPr lang="en-US" sz="1600" dirty="0"/>
              </a:p>
            </p:txBody>
          </p:sp>
        </mc:Choice>
        <mc:Fallback xmlns="">
          <p:sp>
            <p:nvSpPr>
              <p:cNvPr id="12" name="Rectangle 11"/>
              <p:cNvSpPr>
                <a:spLocks noRot="1" noChangeAspect="1" noMove="1" noResize="1" noEditPoints="1" noAdjustHandles="1" noChangeArrowheads="1" noChangeShapeType="1" noTextEdit="1"/>
              </p:cNvSpPr>
              <p:nvPr/>
            </p:nvSpPr>
            <p:spPr>
              <a:xfrm>
                <a:off x="1143959" y="1768875"/>
                <a:ext cx="9676606" cy="338554"/>
              </a:xfrm>
              <a:prstGeom prst="rect">
                <a:avLst/>
              </a:prstGeom>
              <a:blipFill rotWithShape="0">
                <a:blip r:embed="rId4"/>
                <a:stretch>
                  <a:fillRect b="-53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996190" y="1367674"/>
                <a:ext cx="713881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1600" i="1" dirty="0" smtClean="0">
                              <a:latin typeface="Cambria Math" panose="02040503050406030204" pitchFamily="18" charset="0"/>
                            </a:rPr>
                          </m:ctrlPr>
                        </m:dPr>
                        <m:e>
                          <m:r>
                            <a:rPr lang="en-US" sz="1600" i="1" dirty="0" err="1">
                              <a:latin typeface="Cambria Math" panose="02040503050406030204" pitchFamily="18" charset="0"/>
                            </a:rPr>
                            <m:t>𝑖</m:t>
                          </m:r>
                        </m:e>
                      </m:d>
                      <m:r>
                        <a:rPr lang="en-US" sz="1600" b="0" i="1" dirty="0" smtClean="0">
                          <a:latin typeface="Cambria Math" panose="02040503050406030204" pitchFamily="18" charset="0"/>
                        </a:rPr>
                        <m:t>     </m:t>
                      </m:r>
                      <m:r>
                        <a:rPr lang="en-US" sz="1600" i="1" dirty="0" smtClean="0">
                          <a:solidFill>
                            <a:srgbClr val="1F10E2"/>
                          </a:solidFill>
                          <a:latin typeface="Cambria Math" panose="02040503050406030204" pitchFamily="18" charset="0"/>
                        </a:rPr>
                        <m:t>𝐶𝑜𝑙𝑙𝑖𝑠𝑖𝑜𝑛</m:t>
                      </m:r>
                      <m:r>
                        <a:rPr lang="en-US" sz="1600" b="0" i="1" dirty="0" smtClean="0">
                          <a:solidFill>
                            <a:srgbClr val="1F10E2"/>
                          </a:solidFill>
                          <a:latin typeface="Cambria Math" panose="02040503050406030204" pitchFamily="18" charset="0"/>
                        </a:rPr>
                        <m:t> </m:t>
                      </m:r>
                      <m:r>
                        <a:rPr lang="en-US" sz="1600" b="0" i="1" dirty="0" smtClean="0">
                          <a:latin typeface="Cambria Math" panose="02040503050406030204" pitchFamily="18" charset="0"/>
                        </a:rPr>
                        <m:t>                              </m:t>
                      </m:r>
                      <m:r>
                        <a:rPr lang="en-US" sz="1600" i="1" dirty="0">
                          <a:latin typeface="Cambria Math" panose="02040503050406030204" pitchFamily="18" charset="0"/>
                        </a:rPr>
                        <m:t> </m:t>
                      </m:r>
                      <m:r>
                        <a:rPr lang="en-US" sz="1600" b="0" i="1" dirty="0" smtClean="0">
                          <a:latin typeface="Cambria Math" panose="02040503050406030204" pitchFamily="18" charset="0"/>
                        </a:rPr>
                        <m:t>           </m:t>
                      </m:r>
                      <m:r>
                        <a:rPr lang="en-US" sz="1600" i="1" dirty="0" err="1">
                          <a:latin typeface="Cambria Math" panose="02040503050406030204" pitchFamily="18" charset="0"/>
                        </a:rPr>
                        <m:t>𝑔𝑄</m:t>
                      </m:r>
                      <m:r>
                        <a:rPr lang="en-US" sz="1600" i="1" dirty="0">
                          <a:latin typeface="Cambria Math" panose="02040503050406030204" pitchFamily="18" charset="0"/>
                        </a:rPr>
                        <m:t> → </m:t>
                      </m:r>
                      <m:r>
                        <a:rPr lang="en-US" sz="1600" i="1" dirty="0" err="1">
                          <a:latin typeface="Cambria Math" panose="02040503050406030204" pitchFamily="18" charset="0"/>
                        </a:rPr>
                        <m:t>𝑔𝑄</m:t>
                      </m:r>
                      <m:r>
                        <a:rPr lang="en-US" sz="1600" i="1" dirty="0">
                          <a:latin typeface="Cambria Math" panose="02040503050406030204" pitchFamily="18" charset="0"/>
                        </a:rPr>
                        <m:t>, </m:t>
                      </m:r>
                      <m:r>
                        <a:rPr lang="en-US" sz="1600" b="0" i="1" dirty="0" smtClean="0">
                          <a:latin typeface="Cambria Math" panose="02040503050406030204" pitchFamily="18" charset="0"/>
                        </a:rPr>
                        <m:t> </m:t>
                      </m:r>
                      <m:r>
                        <a:rPr lang="en-US" sz="1600" i="1" dirty="0" err="1">
                          <a:latin typeface="Cambria Math" panose="02040503050406030204" pitchFamily="18" charset="0"/>
                        </a:rPr>
                        <m:t>𝑞𝑄</m:t>
                      </m:r>
                      <m:r>
                        <a:rPr lang="en-US" sz="1600" i="1" dirty="0">
                          <a:latin typeface="Cambria Math" panose="02040503050406030204" pitchFamily="18" charset="0"/>
                        </a:rPr>
                        <m:t> → </m:t>
                      </m:r>
                      <m:r>
                        <a:rPr lang="en-US" sz="1600" i="1" dirty="0" err="1">
                          <a:latin typeface="Cambria Math" panose="02040503050406030204" pitchFamily="18" charset="0"/>
                        </a:rPr>
                        <m:t>𝑞𝑄</m:t>
                      </m:r>
                      <m:r>
                        <a:rPr lang="en-US" sz="1600" i="1" dirty="0">
                          <a:latin typeface="Cambria Math" panose="02040503050406030204" pitchFamily="18" charset="0"/>
                        </a:rPr>
                        <m:t>,</m:t>
                      </m:r>
                      <m:r>
                        <a:rPr lang="en-US" sz="1600" b="0" i="1" dirty="0" smtClean="0">
                          <a:latin typeface="Cambria Math" panose="02040503050406030204" pitchFamily="18" charset="0"/>
                        </a:rPr>
                        <m:t> </m:t>
                      </m:r>
                      <m:r>
                        <a:rPr lang="en-US" sz="1600" i="1" dirty="0">
                          <a:latin typeface="Cambria Math" panose="02040503050406030204" pitchFamily="18" charset="0"/>
                        </a:rPr>
                        <m:t> </m:t>
                      </m:r>
                      <m:acc>
                        <m:accPr>
                          <m:chr m:val="̅"/>
                          <m:ctrlPr>
                            <a:rPr lang="en-US" sz="1600" i="1" dirty="0">
                              <a:latin typeface="Cambria Math" panose="02040503050406030204" pitchFamily="18" charset="0"/>
                            </a:rPr>
                          </m:ctrlPr>
                        </m:accPr>
                        <m:e>
                          <m:r>
                            <a:rPr lang="en-US" sz="1600" i="1" dirty="0">
                              <a:latin typeface="Cambria Math" panose="02040503050406030204" pitchFamily="18" charset="0"/>
                            </a:rPr>
                            <m:t>𝑞</m:t>
                          </m:r>
                        </m:e>
                      </m:acc>
                      <m:r>
                        <a:rPr lang="en-US" sz="1600" i="1" dirty="0" err="1">
                          <a:latin typeface="Cambria Math" panose="02040503050406030204" pitchFamily="18" charset="0"/>
                        </a:rPr>
                        <m:t>𝑄</m:t>
                      </m:r>
                      <m:r>
                        <a:rPr lang="en-US" sz="1600" i="1" dirty="0">
                          <a:latin typeface="Cambria Math" panose="02040503050406030204" pitchFamily="18" charset="0"/>
                        </a:rPr>
                        <m:t> → </m:t>
                      </m:r>
                      <m:acc>
                        <m:accPr>
                          <m:chr m:val="̅"/>
                          <m:ctrlPr>
                            <a:rPr lang="en-US" sz="1600" i="1" dirty="0">
                              <a:latin typeface="Cambria Math" panose="02040503050406030204" pitchFamily="18" charset="0"/>
                            </a:rPr>
                          </m:ctrlPr>
                        </m:accPr>
                        <m:e>
                          <m:r>
                            <a:rPr lang="en-US" sz="1600" i="1" dirty="0">
                              <a:latin typeface="Cambria Math" panose="02040503050406030204" pitchFamily="18" charset="0"/>
                            </a:rPr>
                            <m:t>𝑞</m:t>
                          </m:r>
                        </m:e>
                      </m:acc>
                      <m:r>
                        <a:rPr lang="en-US" sz="1600" i="1" dirty="0">
                          <a:latin typeface="Cambria Math" panose="02040503050406030204" pitchFamily="18" charset="0"/>
                        </a:rPr>
                        <m:t>𝑄</m:t>
                      </m:r>
                    </m:oMath>
                  </m:oMathPara>
                </a14:m>
                <a:endParaRPr lang="en-US" sz="1600" i="1" dirty="0">
                  <a:latin typeface="Cambria Math" panose="02040503050406030204" pitchFamily="18" charset="0"/>
                </a:endParaRPr>
              </a:p>
            </p:txBody>
          </p:sp>
        </mc:Choice>
        <mc:Fallback xmlns="">
          <p:sp>
            <p:nvSpPr>
              <p:cNvPr id="13" name="Rectangle 12"/>
              <p:cNvSpPr>
                <a:spLocks noRot="1" noChangeAspect="1" noMove="1" noResize="1" noEditPoints="1" noAdjustHandles="1" noChangeArrowheads="1" noChangeShapeType="1" noTextEdit="1"/>
              </p:cNvSpPr>
              <p:nvPr/>
            </p:nvSpPr>
            <p:spPr>
              <a:xfrm>
                <a:off x="1996190" y="1367674"/>
                <a:ext cx="7138814" cy="338554"/>
              </a:xfrm>
              <a:prstGeom prst="rect">
                <a:avLst/>
              </a:prstGeom>
              <a:blipFill rotWithShape="0">
                <a:blip r:embed="rId5"/>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5472838" y="5562977"/>
                <a:ext cx="1817805" cy="751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𝑡</m:t>
                          </m:r>
                        </m:e>
                      </m:d>
                      <m:r>
                        <a:rPr lang="en-US" i="0">
                          <a:latin typeface="Cambria Math" panose="02040503050406030204" pitchFamily="18" charset="0"/>
                        </a:rPr>
                        <m:t>=</m:t>
                      </m:r>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𝑡</m:t>
                                  </m:r>
                                </m:den>
                              </m:f>
                            </m:e>
                          </m:d>
                        </m:e>
                        <m:sup>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up>
                      </m:sSup>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0</m:t>
                          </m:r>
                        </m:sub>
                      </m:sSub>
                    </m:oMath>
                  </m:oMathPara>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5472838" y="5562977"/>
                <a:ext cx="1817805" cy="751103"/>
              </a:xfrm>
              <a:prstGeom prst="rect">
                <a:avLst/>
              </a:prstGeom>
              <a:blipFill rotWithShape="0">
                <a:blip r:embed="rId6"/>
                <a:stretch>
                  <a:fillRect/>
                </a:stretch>
              </a:blipFill>
            </p:spPr>
            <p:txBody>
              <a:bodyPr/>
              <a:lstStyle/>
              <a:p>
                <a:r>
                  <a:rPr lang="en-US">
                    <a:noFill/>
                  </a:rPr>
                  <a:t> </a:t>
                </a:r>
              </a:p>
            </p:txBody>
          </p:sp>
        </mc:Fallback>
      </mc:AlternateContent>
      <p:sp>
        <p:nvSpPr>
          <p:cNvPr id="25" name="Rectangle 24"/>
          <p:cNvSpPr/>
          <p:nvPr/>
        </p:nvSpPr>
        <p:spPr>
          <a:xfrm>
            <a:off x="1027335" y="5539000"/>
            <a:ext cx="4107663" cy="369332"/>
          </a:xfrm>
          <a:prstGeom prst="rect">
            <a:avLst/>
          </a:prstGeom>
        </p:spPr>
        <p:txBody>
          <a:bodyPr wrap="none">
            <a:spAutoFit/>
          </a:bodyPr>
          <a:lstStyle/>
          <a:p>
            <a:r>
              <a:rPr lang="en-US" dirty="0"/>
              <a:t>T</a:t>
            </a:r>
            <a:r>
              <a:rPr lang="en-US" dirty="0" smtClean="0"/>
              <a:t>he </a:t>
            </a:r>
            <a:r>
              <a:rPr lang="en-US" dirty="0"/>
              <a:t>time dependence of the temperature </a:t>
            </a:r>
          </a:p>
        </p:txBody>
      </p:sp>
      <p:sp>
        <p:nvSpPr>
          <p:cNvPr id="26" name="Rectangle 25"/>
          <p:cNvSpPr/>
          <p:nvPr/>
        </p:nvSpPr>
        <p:spPr>
          <a:xfrm>
            <a:off x="5982262" y="5013316"/>
            <a:ext cx="1008609" cy="307777"/>
          </a:xfrm>
          <a:prstGeom prst="rect">
            <a:avLst/>
          </a:prstGeom>
        </p:spPr>
        <p:txBody>
          <a:bodyPr wrap="none">
            <a:spAutoFit/>
          </a:bodyPr>
          <a:lstStyle/>
          <a:p>
            <a:r>
              <a:rPr lang="en-US" sz="1400" i="1" dirty="0">
                <a:solidFill>
                  <a:schemeClr val="bg1">
                    <a:lumMod val="65000"/>
                  </a:schemeClr>
                </a:solidFill>
              </a:rPr>
              <a:t>initial time </a:t>
            </a:r>
          </a:p>
        </p:txBody>
      </p:sp>
      <p:cxnSp>
        <p:nvCxnSpPr>
          <p:cNvPr id="27" name="Straight Arrow Connector 26"/>
          <p:cNvCxnSpPr/>
          <p:nvPr/>
        </p:nvCxnSpPr>
        <p:spPr>
          <a:xfrm flipH="1">
            <a:off x="6532162" y="5347569"/>
            <a:ext cx="112621" cy="401416"/>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947435" y="5231663"/>
            <a:ext cx="1559722" cy="307777"/>
          </a:xfrm>
          <a:prstGeom prst="rect">
            <a:avLst/>
          </a:prstGeom>
        </p:spPr>
        <p:txBody>
          <a:bodyPr wrap="none">
            <a:spAutoFit/>
          </a:bodyPr>
          <a:lstStyle/>
          <a:p>
            <a:r>
              <a:rPr lang="en-US" sz="1400" i="1" dirty="0" smtClean="0">
                <a:solidFill>
                  <a:schemeClr val="bg1">
                    <a:lumMod val="65000"/>
                  </a:schemeClr>
                </a:solidFill>
              </a:rPr>
              <a:t>Initial temperature</a:t>
            </a:r>
            <a:endParaRPr lang="en-US" sz="1400" i="1" dirty="0">
              <a:solidFill>
                <a:schemeClr val="bg1">
                  <a:lumMod val="65000"/>
                </a:schemeClr>
              </a:solidFill>
            </a:endParaRPr>
          </a:p>
        </p:txBody>
      </p:sp>
      <p:cxnSp>
        <p:nvCxnSpPr>
          <p:cNvPr id="30" name="Straight Arrow Connector 29"/>
          <p:cNvCxnSpPr/>
          <p:nvPr/>
        </p:nvCxnSpPr>
        <p:spPr>
          <a:xfrm flipH="1">
            <a:off x="7114426" y="5607580"/>
            <a:ext cx="52714" cy="268518"/>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Sharareh Mehrabi Pari</a:t>
            </a:r>
            <a:endParaRPr lang="en-US" dirty="0"/>
          </a:p>
        </p:txBody>
      </p:sp>
      <p:sp>
        <p:nvSpPr>
          <p:cNvPr id="9" name="Rectangle 8"/>
          <p:cNvSpPr/>
          <p:nvPr/>
        </p:nvSpPr>
        <p:spPr>
          <a:xfrm>
            <a:off x="8343400" y="5908332"/>
            <a:ext cx="2937214" cy="292388"/>
          </a:xfrm>
          <a:prstGeom prst="rect">
            <a:avLst/>
          </a:prstGeom>
        </p:spPr>
        <p:txBody>
          <a:bodyPr wrap="none">
            <a:spAutoFit/>
          </a:bodyPr>
          <a:lstStyle/>
          <a:p>
            <a:r>
              <a:rPr lang="en-US" sz="1300" dirty="0"/>
              <a:t>B. </a:t>
            </a:r>
            <a:r>
              <a:rPr lang="en-US" sz="1300" dirty="0" err="1"/>
              <a:t>Svetitsky</a:t>
            </a:r>
            <a:r>
              <a:rPr lang="en-US" sz="1300" dirty="0"/>
              <a:t>, Phys. Rev. D 37 (1988) 2484.</a:t>
            </a:r>
          </a:p>
        </p:txBody>
      </p:sp>
    </p:spTree>
    <p:extLst>
      <p:ext uri="{BB962C8B-B14F-4D97-AF65-F5344CB8AC3E}">
        <p14:creationId xmlns:p14="http://schemas.microsoft.com/office/powerpoint/2010/main" val="312536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solidFill>
                  <a:schemeClr val="tx1"/>
                </a:solidFill>
              </a:rPr>
              <a:pPr/>
              <a:t>7</a:t>
            </a:fld>
            <a:endParaRPr lang="en-US" dirty="0">
              <a:solidFill>
                <a:schemeClr val="tx1"/>
              </a:solidFill>
            </a:endParaRPr>
          </a:p>
        </p:txBody>
      </p:sp>
      <p:sp>
        <p:nvSpPr>
          <p:cNvPr id="14" name="Rectangle 13"/>
          <p:cNvSpPr/>
          <p:nvPr/>
        </p:nvSpPr>
        <p:spPr>
          <a:xfrm>
            <a:off x="858592" y="362635"/>
            <a:ext cx="6778580" cy="400110"/>
          </a:xfrm>
          <a:prstGeom prst="rect">
            <a:avLst/>
          </a:prstGeom>
        </p:spPr>
        <p:txBody>
          <a:bodyPr wrap="square">
            <a:spAutoFit/>
          </a:bodyPr>
          <a:lstStyle/>
          <a:p>
            <a:r>
              <a:rPr lang="en-US" sz="2000" dirty="0"/>
              <a:t>T</a:t>
            </a:r>
            <a:r>
              <a:rPr lang="en-US" sz="2000" dirty="0" smtClean="0"/>
              <a:t>he </a:t>
            </a:r>
            <a:r>
              <a:rPr lang="en-US" sz="2000" dirty="0"/>
              <a:t>energy loss for </a:t>
            </a:r>
            <a:r>
              <a:rPr lang="en-US" sz="2000" b="1" dirty="0">
                <a:solidFill>
                  <a:srgbClr val="1F10E2"/>
                </a:solidFill>
              </a:rPr>
              <a:t>heavy </a:t>
            </a:r>
            <a:r>
              <a:rPr lang="en-US" sz="2000" b="1" dirty="0" smtClean="0">
                <a:solidFill>
                  <a:srgbClr val="1F10E2"/>
                </a:solidFill>
              </a:rPr>
              <a:t>quarks </a:t>
            </a:r>
            <a:r>
              <a:rPr lang="en-US" sz="2000" dirty="0"/>
              <a:t>in collisions from </a:t>
            </a:r>
            <a:r>
              <a:rPr lang="en-US" sz="2000" dirty="0" err="1"/>
              <a:t>pQCD</a:t>
            </a:r>
            <a:r>
              <a:rPr lang="en-US" sz="2000" dirty="0"/>
              <a:t> is:</a:t>
            </a:r>
          </a:p>
        </p:txBody>
      </p:sp>
      <mc:AlternateContent xmlns:mc="http://schemas.openxmlformats.org/markup-compatibility/2006" xmlns:a14="http://schemas.microsoft.com/office/drawing/2010/main">
        <mc:Choice Requires="a14">
          <p:sp>
            <p:nvSpPr>
              <p:cNvPr id="15" name="Rectangle 14"/>
              <p:cNvSpPr/>
              <p:nvPr/>
            </p:nvSpPr>
            <p:spPr>
              <a:xfrm>
                <a:off x="1261825" y="1261031"/>
                <a:ext cx="9722475" cy="67794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a:latin typeface="Cambria Math" panose="02040503050406030204" pitchFamily="18" charset="0"/>
                            </a:rPr>
                            <m:t>−</m:t>
                          </m:r>
                          <m:r>
                            <a:rPr lang="en-US" sz="1600" i="1">
                              <a:latin typeface="Cambria Math" panose="02040503050406030204" pitchFamily="18" charset="0"/>
                            </a:rPr>
                            <m:t>𝑑𝐸</m:t>
                          </m:r>
                        </m:num>
                        <m:den>
                          <m:r>
                            <a:rPr lang="en-US" sz="1600" i="1">
                              <a:latin typeface="Cambria Math" panose="02040503050406030204" pitchFamily="18" charset="0"/>
                            </a:rPr>
                            <m:t>𝑑𝐿</m:t>
                          </m:r>
                        </m:den>
                      </m:f>
                      <m:r>
                        <a:rPr lang="en-US" sz="1600" i="0">
                          <a:latin typeface="Cambria Math" panose="02040503050406030204" pitchFamily="18" charset="0"/>
                        </a:rPr>
                        <m:t>=</m:t>
                      </m:r>
                      <m:f>
                        <m:fPr>
                          <m:ctrlPr>
                            <a:rPr lang="en-US" sz="1600" i="1">
                              <a:latin typeface="Cambria Math" panose="02040503050406030204" pitchFamily="18" charset="0"/>
                            </a:rPr>
                          </m:ctrlPr>
                        </m:fPr>
                        <m:num>
                          <m:r>
                            <a:rPr lang="en-US" sz="1600" i="0">
                              <a:latin typeface="Cambria Math" panose="02040503050406030204" pitchFamily="18" charset="0"/>
                            </a:rPr>
                            <m:t>8</m:t>
                          </m:r>
                          <m:r>
                            <a:rPr lang="en-US" sz="1600" i="1">
                              <a:latin typeface="Cambria Math" panose="02040503050406030204" pitchFamily="18" charset="0"/>
                            </a:rPr>
                            <m:t>𝜋</m:t>
                          </m:r>
                          <m:sSubSup>
                            <m:sSubSupPr>
                              <m:ctrlPr>
                                <a:rPr lang="en-US" sz="1600" i="1">
                                  <a:latin typeface="Cambria Math" panose="02040503050406030204" pitchFamily="18" charset="0"/>
                                </a:rPr>
                              </m:ctrlPr>
                            </m:sSubSupPr>
                            <m:e>
                              <m:r>
                                <a:rPr lang="en-US" sz="1600" i="1">
                                  <a:latin typeface="Cambria Math" panose="02040503050406030204" pitchFamily="18" charset="0"/>
                                </a:rPr>
                                <m:t>𝛼</m:t>
                              </m:r>
                            </m:e>
                            <m:sub>
                              <m:r>
                                <a:rPr lang="en-US" sz="1600" i="1">
                                  <a:latin typeface="Cambria Math" panose="02040503050406030204" pitchFamily="18" charset="0"/>
                                </a:rPr>
                                <m:t>𝑠</m:t>
                              </m:r>
                            </m:sub>
                            <m:sup>
                              <m:r>
                                <a:rPr lang="en-US" sz="1600" i="0">
                                  <a:latin typeface="Cambria Math" panose="02040503050406030204" pitchFamily="18" charset="0"/>
                                </a:rPr>
                                <m:t>2</m:t>
                              </m:r>
                            </m:sup>
                          </m:sSubSup>
                          <m:sSup>
                            <m:sSupPr>
                              <m:ctrlPr>
                                <a:rPr lang="en-US" sz="1600" i="1">
                                  <a:latin typeface="Cambria Math" panose="02040503050406030204" pitchFamily="18" charset="0"/>
                                </a:rPr>
                              </m:ctrlPr>
                            </m:sSupPr>
                            <m:e>
                              <m:r>
                                <a:rPr lang="en-US" sz="1600" i="1">
                                  <a:latin typeface="Cambria Math" panose="02040503050406030204" pitchFamily="18" charset="0"/>
                                </a:rPr>
                                <m:t>𝑇</m:t>
                              </m:r>
                            </m:e>
                            <m:sup>
                              <m:r>
                                <a:rPr lang="en-US" sz="1600" i="0">
                                  <a:latin typeface="Cambria Math" panose="02040503050406030204" pitchFamily="18" charset="0"/>
                                </a:rPr>
                                <m:t>2</m:t>
                              </m:r>
                            </m:sup>
                          </m:sSup>
                        </m:num>
                        <m:den>
                          <m:r>
                            <a:rPr lang="en-US" sz="1600" i="0">
                              <a:latin typeface="Cambria Math" panose="02040503050406030204" pitchFamily="18" charset="0"/>
                            </a:rPr>
                            <m:t>3</m:t>
                          </m:r>
                        </m:den>
                      </m:f>
                      <m:d>
                        <m:dPr>
                          <m:ctrlPr>
                            <a:rPr lang="en-US" sz="1600" i="1">
                              <a:latin typeface="Cambria Math" panose="02040503050406030204" pitchFamily="18" charset="0"/>
                            </a:rPr>
                          </m:ctrlPr>
                        </m:dPr>
                        <m:e>
                          <m:r>
                            <a:rPr lang="en-US" sz="1600" i="0">
                              <a:latin typeface="Cambria Math" panose="02040503050406030204" pitchFamily="18" charset="0"/>
                            </a:rPr>
                            <m:t>1</m:t>
                          </m:r>
                          <m:r>
                            <a:rPr lang="en-US" sz="1600" i="0">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𝑛</m:t>
                                  </m:r>
                                </m:e>
                                <m:sub>
                                  <m:r>
                                    <a:rPr lang="en-US" sz="1600" i="1">
                                      <a:latin typeface="Cambria Math" panose="02040503050406030204" pitchFamily="18" charset="0"/>
                                    </a:rPr>
                                    <m:t>𝑓</m:t>
                                  </m:r>
                                </m:sub>
                              </m:sSub>
                            </m:num>
                            <m:den>
                              <m:r>
                                <a:rPr lang="en-US" sz="1600" i="0">
                                  <a:latin typeface="Cambria Math" panose="02040503050406030204" pitchFamily="18" charset="0"/>
                                </a:rPr>
                                <m:t>6</m:t>
                              </m:r>
                            </m:den>
                          </m:f>
                        </m:e>
                      </m:d>
                      <m:d>
                        <m:dPr>
                          <m:begChr m:val="["/>
                          <m:endChr m:val="]"/>
                          <m:ctrlPr>
                            <a:rPr lang="en-US" sz="1600" i="1">
                              <a:latin typeface="Cambria Math" panose="02040503050406030204" pitchFamily="18" charset="0"/>
                            </a:rPr>
                          </m:ctrlPr>
                        </m:dPr>
                        <m:e>
                          <m:f>
                            <m:fPr>
                              <m:ctrlPr>
                                <a:rPr lang="en-US" sz="1600" i="1">
                                  <a:latin typeface="Cambria Math" panose="02040503050406030204" pitchFamily="18" charset="0"/>
                                </a:rPr>
                              </m:ctrlPr>
                            </m:fPr>
                            <m:num>
                              <m:r>
                                <a:rPr lang="en-US" sz="1600" i="0">
                                  <a:latin typeface="Cambria Math" panose="02040503050406030204" pitchFamily="18" charset="0"/>
                                </a:rPr>
                                <m:t>1</m:t>
                              </m:r>
                            </m:num>
                            <m:den>
                              <m:r>
                                <a:rPr lang="en-US" sz="1600" i="1">
                                  <a:latin typeface="Cambria Math" panose="02040503050406030204" pitchFamily="18" charset="0"/>
                                </a:rPr>
                                <m:t>𝜈</m:t>
                              </m:r>
                            </m:den>
                          </m:f>
                          <m:r>
                            <a:rPr lang="en-US" sz="1600" i="0">
                              <a:latin typeface="Cambria Math" panose="02040503050406030204" pitchFamily="18" charset="0"/>
                            </a:rPr>
                            <m:t>−</m:t>
                          </m:r>
                          <m:f>
                            <m:fPr>
                              <m:ctrlPr>
                                <a:rPr lang="en-US" sz="1600" i="1">
                                  <a:latin typeface="Cambria Math" panose="02040503050406030204" pitchFamily="18" charset="0"/>
                                </a:rPr>
                              </m:ctrlPr>
                            </m:fPr>
                            <m:num>
                              <m:r>
                                <a:rPr lang="en-US" sz="1600" i="0">
                                  <a:latin typeface="Cambria Math" panose="02040503050406030204" pitchFamily="18" charset="0"/>
                                </a:rPr>
                                <m:t>1</m:t>
                              </m:r>
                              <m:r>
                                <a:rPr lang="en-US" sz="1600" i="0">
                                  <a:latin typeface="Cambria Math" panose="02040503050406030204" pitchFamily="18" charset="0"/>
                                </a:rPr>
                                <m:t>−</m:t>
                              </m:r>
                              <m:sSup>
                                <m:sSupPr>
                                  <m:ctrlPr>
                                    <a:rPr lang="en-US" sz="1600" i="1">
                                      <a:latin typeface="Cambria Math" panose="02040503050406030204" pitchFamily="18" charset="0"/>
                                    </a:rPr>
                                  </m:ctrlPr>
                                </m:sSupPr>
                                <m:e>
                                  <m:r>
                                    <a:rPr lang="en-US" sz="1600" i="1">
                                      <a:latin typeface="Cambria Math" panose="02040503050406030204" pitchFamily="18" charset="0"/>
                                    </a:rPr>
                                    <m:t>𝜈</m:t>
                                  </m:r>
                                </m:e>
                                <m:sup>
                                  <m:r>
                                    <a:rPr lang="en-US" sz="1600" i="0">
                                      <a:latin typeface="Cambria Math" panose="02040503050406030204" pitchFamily="18" charset="0"/>
                                    </a:rPr>
                                    <m:t>2</m:t>
                                  </m:r>
                                </m:sup>
                              </m:sSup>
                            </m:num>
                            <m:den>
                              <m:r>
                                <a:rPr lang="en-US" sz="1600" i="0">
                                  <a:latin typeface="Cambria Math" panose="02040503050406030204" pitchFamily="18" charset="0"/>
                                </a:rPr>
                                <m:t>2</m:t>
                              </m:r>
                              <m:sSup>
                                <m:sSupPr>
                                  <m:ctrlPr>
                                    <a:rPr lang="en-US" sz="1600" i="1">
                                      <a:latin typeface="Cambria Math" panose="02040503050406030204" pitchFamily="18" charset="0"/>
                                    </a:rPr>
                                  </m:ctrlPr>
                                </m:sSupPr>
                                <m:e>
                                  <m:r>
                                    <a:rPr lang="en-US" sz="1600" i="1">
                                      <a:latin typeface="Cambria Math" panose="02040503050406030204" pitchFamily="18" charset="0"/>
                                    </a:rPr>
                                    <m:t>𝜈</m:t>
                                  </m:r>
                                </m:e>
                                <m:sup>
                                  <m:r>
                                    <a:rPr lang="en-US" sz="1600" i="0">
                                      <a:latin typeface="Cambria Math" panose="02040503050406030204" pitchFamily="18" charset="0"/>
                                    </a:rPr>
                                    <m:t>2</m:t>
                                  </m:r>
                                </m:sup>
                              </m:sSup>
                            </m:den>
                          </m:f>
                          <m:r>
                            <a:rPr lang="en-US" sz="1600" i="1">
                              <a:latin typeface="Cambria Math" panose="02040503050406030204" pitchFamily="18" charset="0"/>
                            </a:rPr>
                            <m:t>𝑙𝑛</m:t>
                          </m:r>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r>
                                    <a:rPr lang="en-US" sz="1600" i="0">
                                      <a:latin typeface="Cambria Math" panose="02040503050406030204" pitchFamily="18" charset="0"/>
                                    </a:rPr>
                                    <m:t>1</m:t>
                                  </m:r>
                                  <m:r>
                                    <a:rPr lang="en-US" sz="1600" i="0">
                                      <a:latin typeface="Cambria Math" panose="02040503050406030204" pitchFamily="18" charset="0"/>
                                    </a:rPr>
                                    <m:t>+</m:t>
                                  </m:r>
                                  <m:r>
                                    <a:rPr lang="en-US" sz="1600" i="1">
                                      <a:latin typeface="Cambria Math" panose="02040503050406030204" pitchFamily="18" charset="0"/>
                                    </a:rPr>
                                    <m:t>𝜈</m:t>
                                  </m:r>
                                </m:num>
                                <m:den>
                                  <m:r>
                                    <a:rPr lang="en-US" sz="1600" i="0">
                                      <a:latin typeface="Cambria Math" panose="02040503050406030204" pitchFamily="18" charset="0"/>
                                    </a:rPr>
                                    <m:t>1</m:t>
                                  </m:r>
                                  <m:r>
                                    <a:rPr lang="en-US" sz="1600" i="0">
                                      <a:latin typeface="Cambria Math" panose="02040503050406030204" pitchFamily="18" charset="0"/>
                                    </a:rPr>
                                    <m:t>−</m:t>
                                  </m:r>
                                  <m:r>
                                    <a:rPr lang="en-US" sz="1600" i="1">
                                      <a:latin typeface="Cambria Math" panose="02040503050406030204" pitchFamily="18" charset="0"/>
                                    </a:rPr>
                                    <m:t>𝜈</m:t>
                                  </m:r>
                                </m:den>
                              </m:f>
                            </m:e>
                          </m:d>
                        </m:e>
                      </m:d>
                      <m:r>
                        <a:rPr lang="en-US" sz="1600" i="1">
                          <a:latin typeface="Cambria Math" panose="02040503050406030204" pitchFamily="18" charset="0"/>
                        </a:rPr>
                        <m:t>𝑙𝑛</m:t>
                      </m:r>
                      <m:d>
                        <m:dPr>
                          <m:begChr m:val="["/>
                          <m:endChr m:val="]"/>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0">
                                  <a:latin typeface="Cambria Math" panose="02040503050406030204" pitchFamily="18" charset="0"/>
                                </a:rPr>
                                <m:t>2</m:t>
                              </m:r>
                            </m:e>
                            <m:sup>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𝑛</m:t>
                                      </m:r>
                                    </m:e>
                                    <m:sub>
                                      <m:r>
                                        <a:rPr lang="en-US" sz="1600" i="1">
                                          <a:latin typeface="Cambria Math" panose="02040503050406030204" pitchFamily="18" charset="0"/>
                                        </a:rPr>
                                        <m:t>𝑓</m:t>
                                      </m:r>
                                    </m:sub>
                                  </m:sSub>
                                </m:num>
                                <m:den>
                                  <m:r>
                                    <a:rPr lang="en-US" sz="1600" i="0">
                                      <a:latin typeface="Cambria Math" panose="02040503050406030204" pitchFamily="18" charset="0"/>
                                    </a:rPr>
                                    <m:t>6</m:t>
                                  </m:r>
                                  <m:r>
                                    <a:rPr lang="en-US" sz="1600" i="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𝑛</m:t>
                                      </m:r>
                                    </m:e>
                                    <m:sub>
                                      <m:r>
                                        <a:rPr lang="en-US" sz="1600" i="1">
                                          <a:latin typeface="Cambria Math" panose="02040503050406030204" pitchFamily="18" charset="0"/>
                                        </a:rPr>
                                        <m:t>𝑓</m:t>
                                      </m:r>
                                    </m:sub>
                                  </m:sSub>
                                </m:den>
                              </m:f>
                            </m:sup>
                          </m:sSup>
                          <m:r>
                            <a:rPr lang="en-US" sz="1600" i="1">
                              <a:latin typeface="Cambria Math" panose="02040503050406030204" pitchFamily="18" charset="0"/>
                            </a:rPr>
                            <m:t>𝐵</m:t>
                          </m:r>
                          <m:d>
                            <m:dPr>
                              <m:ctrlPr>
                                <a:rPr lang="en-US" sz="1600" i="1">
                                  <a:latin typeface="Cambria Math" panose="02040503050406030204" pitchFamily="18" charset="0"/>
                                </a:rPr>
                              </m:ctrlPr>
                            </m:dPr>
                            <m:e>
                              <m:r>
                                <a:rPr lang="en-US" sz="1600" i="1">
                                  <a:latin typeface="Cambria Math" panose="02040503050406030204" pitchFamily="18" charset="0"/>
                                </a:rPr>
                                <m:t>𝜈</m:t>
                              </m:r>
                            </m:e>
                          </m:d>
                          <m:f>
                            <m:fPr>
                              <m:ctrlPr>
                                <a:rPr lang="en-US" sz="1600" i="1">
                                  <a:latin typeface="Cambria Math" panose="02040503050406030204" pitchFamily="18" charset="0"/>
                                </a:rPr>
                              </m:ctrlPr>
                            </m:fPr>
                            <m:num>
                              <m:r>
                                <a:rPr lang="en-US" sz="1600" i="1">
                                  <a:latin typeface="Cambria Math" panose="02040503050406030204" pitchFamily="18" charset="0"/>
                                </a:rPr>
                                <m:t>𝐸𝑇</m:t>
                              </m:r>
                            </m:num>
                            <m:den>
                              <m:r>
                                <a:rPr lang="en-US" sz="1600" i="1">
                                  <a:latin typeface="Cambria Math" panose="02040503050406030204" pitchFamily="18" charset="0"/>
                                </a:rPr>
                                <m:t>𝑀</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𝑔</m:t>
                                  </m:r>
                                </m:sub>
                              </m:sSub>
                            </m:den>
                          </m:f>
                        </m:e>
                      </m:d>
                      <m:r>
                        <a:rPr lang="en-US" sz="1600" b="0" i="0">
                          <a:latin typeface="Cambria Math" panose="02040503050406030204" pitchFamily="18" charset="0"/>
                        </a:rPr>
                        <m:t>           </m:t>
                      </m:r>
                      <m:r>
                        <a:rPr lang="en-US" sz="1600" i="0">
                          <a:latin typeface="Cambria Math" panose="02040503050406030204" pitchFamily="18" charset="0"/>
                        </a:rPr>
                        <m:t>  </m:t>
                      </m:r>
                      <m:r>
                        <a:rPr lang="en-US" sz="1600" i="1">
                          <a:latin typeface="Cambria Math" panose="02040503050406030204" pitchFamily="18" charset="0"/>
                        </a:rPr>
                        <m:t>𝑓𝑜𝑟</m:t>
                      </m:r>
                      <m:r>
                        <a:rPr lang="en-US" sz="1600" i="0">
                          <a:latin typeface="Cambria Math" panose="02040503050406030204" pitchFamily="18" charset="0"/>
                        </a:rPr>
                        <m:t> </m:t>
                      </m:r>
                      <m:r>
                        <a:rPr lang="en-US" sz="1600" i="1">
                          <a:latin typeface="Cambria Math" panose="02040503050406030204" pitchFamily="18" charset="0"/>
                        </a:rPr>
                        <m:t>𝐸</m:t>
                      </m:r>
                      <m:r>
                        <a:rPr lang="en-US" sz="1600" i="0">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𝑀</m:t>
                              </m:r>
                            </m:e>
                            <m:sup>
                              <m:r>
                                <a:rPr lang="en-US" sz="1600" i="0">
                                  <a:latin typeface="Cambria Math" panose="02040503050406030204" pitchFamily="18" charset="0"/>
                                </a:rPr>
                                <m:t>2</m:t>
                              </m:r>
                            </m:sup>
                          </m:sSup>
                        </m:num>
                        <m:den>
                          <m:r>
                            <a:rPr lang="en-US" sz="1600" i="1">
                              <a:latin typeface="Cambria Math" panose="02040503050406030204" pitchFamily="18" charset="0"/>
                            </a:rPr>
                            <m:t>𝑇</m:t>
                          </m:r>
                        </m:den>
                      </m:f>
                    </m:oMath>
                  </m:oMathPara>
                </a14:m>
                <a:endParaRPr lang="en-US" sz="1600" dirty="0"/>
              </a:p>
            </p:txBody>
          </p:sp>
        </mc:Choice>
        <mc:Fallback xmlns="">
          <p:sp>
            <p:nvSpPr>
              <p:cNvPr id="15" name="Rectangle 14"/>
              <p:cNvSpPr>
                <a:spLocks noRot="1" noChangeAspect="1" noMove="1" noResize="1" noEditPoints="1" noAdjustHandles="1" noChangeArrowheads="1" noChangeShapeType="1" noTextEdit="1"/>
              </p:cNvSpPr>
              <p:nvPr/>
            </p:nvSpPr>
            <p:spPr>
              <a:xfrm>
                <a:off x="1261825" y="1261031"/>
                <a:ext cx="9722475" cy="677943"/>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1017445" y="3003350"/>
                <a:ext cx="11200840" cy="850682"/>
              </a:xfrm>
              <a:prstGeom prst="rect">
                <a:avLst/>
              </a:prstGeom>
            </p:spPr>
            <p:txBody>
              <a:bodyPr wrap="square">
                <a:spAutoFit/>
              </a:bodyPr>
              <a:lstStyle/>
              <a:p>
                <a:r>
                  <a:rPr lang="en-US" sz="2000" dirty="0" smtClean="0"/>
                  <a:t>                     </a:t>
                </a:r>
                <a14:m>
                  <m:oMath xmlns:m="http://schemas.openxmlformats.org/officeDocument/2006/math">
                    <m:f>
                      <m:fPr>
                        <m:ctrlPr>
                          <a:rPr lang="en-US" sz="1900" i="1" smtClean="0">
                            <a:latin typeface="Cambria Math" panose="02040503050406030204" pitchFamily="18" charset="0"/>
                          </a:rPr>
                        </m:ctrlPr>
                      </m:fPr>
                      <m:num>
                        <m:r>
                          <a:rPr lang="en-US" sz="1900">
                            <a:latin typeface="Cambria Math" panose="02040503050406030204" pitchFamily="18" charset="0"/>
                          </a:rPr>
                          <m:t>−</m:t>
                        </m:r>
                        <m:r>
                          <a:rPr lang="en-US" sz="1900" i="1">
                            <a:latin typeface="Cambria Math" panose="02040503050406030204" pitchFamily="18" charset="0"/>
                          </a:rPr>
                          <m:t>𝑑𝐸</m:t>
                        </m:r>
                      </m:num>
                      <m:den>
                        <m:r>
                          <a:rPr lang="en-US" sz="1900" i="1">
                            <a:latin typeface="Cambria Math" panose="02040503050406030204" pitchFamily="18" charset="0"/>
                          </a:rPr>
                          <m:t>𝑑𝐿</m:t>
                        </m:r>
                      </m:den>
                    </m:f>
                    <m:r>
                      <a:rPr lang="en-US" sz="1900" i="0">
                        <a:latin typeface="Cambria Math" panose="02040503050406030204" pitchFamily="18" charset="0"/>
                      </a:rPr>
                      <m:t>=</m:t>
                    </m:r>
                    <m:f>
                      <m:fPr>
                        <m:ctrlPr>
                          <a:rPr lang="en-US" sz="1900" i="1">
                            <a:latin typeface="Cambria Math" panose="02040503050406030204" pitchFamily="18" charset="0"/>
                          </a:rPr>
                        </m:ctrlPr>
                      </m:fPr>
                      <m:num>
                        <m:r>
                          <a:rPr lang="en-US" sz="1900" i="0">
                            <a:latin typeface="Cambria Math" panose="02040503050406030204" pitchFamily="18" charset="0"/>
                          </a:rPr>
                          <m:t>8</m:t>
                        </m:r>
                        <m:r>
                          <a:rPr lang="en-US" sz="1900" i="1">
                            <a:latin typeface="Cambria Math" panose="02040503050406030204" pitchFamily="18" charset="0"/>
                          </a:rPr>
                          <m:t>𝜋</m:t>
                        </m:r>
                        <m:sSubSup>
                          <m:sSubSupPr>
                            <m:ctrlPr>
                              <a:rPr lang="en-US" sz="1900" i="1">
                                <a:latin typeface="Cambria Math" panose="02040503050406030204" pitchFamily="18" charset="0"/>
                              </a:rPr>
                            </m:ctrlPr>
                          </m:sSubSupPr>
                          <m:e>
                            <m:r>
                              <a:rPr lang="en-US" sz="1900" i="1">
                                <a:latin typeface="Cambria Math" panose="02040503050406030204" pitchFamily="18" charset="0"/>
                              </a:rPr>
                              <m:t>𝛼</m:t>
                            </m:r>
                          </m:e>
                          <m:sub>
                            <m:r>
                              <a:rPr lang="en-US" sz="1900" i="1">
                                <a:latin typeface="Cambria Math" panose="02040503050406030204" pitchFamily="18" charset="0"/>
                              </a:rPr>
                              <m:t>𝑠</m:t>
                            </m:r>
                          </m:sub>
                          <m:sup>
                            <m:r>
                              <a:rPr lang="en-US" sz="1900" i="0">
                                <a:latin typeface="Cambria Math" panose="02040503050406030204" pitchFamily="18" charset="0"/>
                              </a:rPr>
                              <m:t>2</m:t>
                            </m:r>
                          </m:sup>
                        </m:sSubSup>
                        <m:sSup>
                          <m:sSupPr>
                            <m:ctrlPr>
                              <a:rPr lang="en-US" sz="1900" i="1">
                                <a:latin typeface="Cambria Math" panose="02040503050406030204" pitchFamily="18" charset="0"/>
                              </a:rPr>
                            </m:ctrlPr>
                          </m:sSupPr>
                          <m:e>
                            <m:r>
                              <a:rPr lang="en-US" sz="1900" i="1">
                                <a:latin typeface="Cambria Math" panose="02040503050406030204" pitchFamily="18" charset="0"/>
                              </a:rPr>
                              <m:t>𝑇</m:t>
                            </m:r>
                          </m:e>
                          <m:sup>
                            <m:r>
                              <a:rPr lang="en-US" sz="1900" i="0">
                                <a:latin typeface="Cambria Math" panose="02040503050406030204" pitchFamily="18" charset="0"/>
                              </a:rPr>
                              <m:t>2</m:t>
                            </m:r>
                          </m:sup>
                        </m:sSup>
                      </m:num>
                      <m:den>
                        <m:r>
                          <a:rPr lang="en-US" sz="1900" i="0">
                            <a:latin typeface="Cambria Math" panose="02040503050406030204" pitchFamily="18" charset="0"/>
                          </a:rPr>
                          <m:t>3</m:t>
                        </m:r>
                      </m:den>
                    </m:f>
                    <m:d>
                      <m:dPr>
                        <m:ctrlPr>
                          <a:rPr lang="en-US" sz="1900" i="1">
                            <a:latin typeface="Cambria Math" panose="02040503050406030204" pitchFamily="18" charset="0"/>
                          </a:rPr>
                        </m:ctrlPr>
                      </m:dPr>
                      <m:e>
                        <m:r>
                          <a:rPr lang="en-US" sz="1900" i="0">
                            <a:latin typeface="Cambria Math" panose="02040503050406030204" pitchFamily="18" charset="0"/>
                          </a:rPr>
                          <m:t>1</m:t>
                        </m:r>
                        <m:r>
                          <a:rPr lang="en-US" sz="1900" i="0">
                            <a:latin typeface="Cambria Math" panose="02040503050406030204" pitchFamily="18" charset="0"/>
                          </a:rPr>
                          <m:t>+</m:t>
                        </m:r>
                        <m:f>
                          <m:fPr>
                            <m:ctrlPr>
                              <a:rPr lang="en-US" sz="1900" i="1">
                                <a:latin typeface="Cambria Math" panose="02040503050406030204" pitchFamily="18" charset="0"/>
                              </a:rPr>
                            </m:ctrlPr>
                          </m:fPr>
                          <m:num>
                            <m:sSub>
                              <m:sSubPr>
                                <m:ctrlPr>
                                  <a:rPr lang="en-US" sz="1900" i="1">
                                    <a:latin typeface="Cambria Math" panose="02040503050406030204" pitchFamily="18" charset="0"/>
                                  </a:rPr>
                                </m:ctrlPr>
                              </m:sSubPr>
                              <m:e>
                                <m:r>
                                  <a:rPr lang="en-US" sz="1900" i="1">
                                    <a:latin typeface="Cambria Math" panose="02040503050406030204" pitchFamily="18" charset="0"/>
                                  </a:rPr>
                                  <m:t>𝑛</m:t>
                                </m:r>
                              </m:e>
                              <m:sub>
                                <m:r>
                                  <a:rPr lang="en-US" sz="1900" i="1">
                                    <a:latin typeface="Cambria Math" panose="02040503050406030204" pitchFamily="18" charset="0"/>
                                  </a:rPr>
                                  <m:t>𝑓</m:t>
                                </m:r>
                              </m:sub>
                            </m:sSub>
                          </m:num>
                          <m:den>
                            <m:r>
                              <a:rPr lang="en-US" sz="1900" i="0">
                                <a:latin typeface="Cambria Math" panose="02040503050406030204" pitchFamily="18" charset="0"/>
                              </a:rPr>
                              <m:t>6</m:t>
                            </m:r>
                          </m:den>
                        </m:f>
                      </m:e>
                    </m:d>
                    <m:r>
                      <a:rPr lang="en-US" sz="1900" i="1">
                        <a:latin typeface="Cambria Math" panose="02040503050406030204" pitchFamily="18" charset="0"/>
                      </a:rPr>
                      <m:t>𝑙𝑛</m:t>
                    </m:r>
                    <m:d>
                      <m:dPr>
                        <m:begChr m:val="["/>
                        <m:endChr m:val="]"/>
                        <m:ctrlPr>
                          <a:rPr lang="en-US" sz="1900" i="1">
                            <a:latin typeface="Cambria Math" panose="02040503050406030204" pitchFamily="18" charset="0"/>
                          </a:rPr>
                        </m:ctrlPr>
                      </m:dPr>
                      <m:e>
                        <m:sSup>
                          <m:sSupPr>
                            <m:ctrlPr>
                              <a:rPr lang="en-US" sz="1900" i="1">
                                <a:latin typeface="Cambria Math" panose="02040503050406030204" pitchFamily="18" charset="0"/>
                              </a:rPr>
                            </m:ctrlPr>
                          </m:sSupPr>
                          <m:e>
                            <m:r>
                              <a:rPr lang="en-US" sz="1900" i="0">
                                <a:latin typeface="Cambria Math" panose="02040503050406030204" pitchFamily="18" charset="0"/>
                              </a:rPr>
                              <m:t>2</m:t>
                            </m:r>
                          </m:e>
                          <m:sup>
                            <m:f>
                              <m:fPr>
                                <m:ctrlPr>
                                  <a:rPr lang="en-US" sz="1900" i="1">
                                    <a:latin typeface="Cambria Math" panose="02040503050406030204" pitchFamily="18" charset="0"/>
                                  </a:rPr>
                                </m:ctrlPr>
                              </m:fPr>
                              <m:num>
                                <m:sSub>
                                  <m:sSubPr>
                                    <m:ctrlPr>
                                      <a:rPr lang="en-US" sz="1900" i="1">
                                        <a:latin typeface="Cambria Math" panose="02040503050406030204" pitchFamily="18" charset="0"/>
                                      </a:rPr>
                                    </m:ctrlPr>
                                  </m:sSubPr>
                                  <m:e>
                                    <m:r>
                                      <a:rPr lang="en-US" sz="1900" i="1">
                                        <a:latin typeface="Cambria Math" panose="02040503050406030204" pitchFamily="18" charset="0"/>
                                      </a:rPr>
                                      <m:t>𝑛</m:t>
                                    </m:r>
                                  </m:e>
                                  <m:sub>
                                    <m:r>
                                      <a:rPr lang="en-US" sz="1900" i="1">
                                        <a:latin typeface="Cambria Math" panose="02040503050406030204" pitchFamily="18" charset="0"/>
                                      </a:rPr>
                                      <m:t>𝑓</m:t>
                                    </m:r>
                                  </m:sub>
                                </m:sSub>
                              </m:num>
                              <m:den>
                                <m:r>
                                  <a:rPr lang="en-US" sz="1900" i="0">
                                    <a:latin typeface="Cambria Math" panose="02040503050406030204" pitchFamily="18" charset="0"/>
                                  </a:rPr>
                                  <m:t>12</m:t>
                                </m:r>
                                <m:r>
                                  <a:rPr lang="en-US" sz="1900" i="0">
                                    <a:latin typeface="Cambria Math" panose="02040503050406030204" pitchFamily="18" charset="0"/>
                                  </a:rPr>
                                  <m:t>+</m:t>
                                </m:r>
                                <m:sSub>
                                  <m:sSubPr>
                                    <m:ctrlPr>
                                      <a:rPr lang="en-US" sz="1900" i="1">
                                        <a:latin typeface="Cambria Math" panose="02040503050406030204" pitchFamily="18" charset="0"/>
                                      </a:rPr>
                                    </m:ctrlPr>
                                  </m:sSubPr>
                                  <m:e>
                                    <m:r>
                                      <a:rPr lang="en-US" sz="1900" i="0">
                                        <a:latin typeface="Cambria Math" panose="02040503050406030204" pitchFamily="18" charset="0"/>
                                      </a:rPr>
                                      <m:t>2</m:t>
                                    </m:r>
                                    <m:r>
                                      <a:rPr lang="en-US" sz="1900" i="1">
                                        <a:latin typeface="Cambria Math" panose="02040503050406030204" pitchFamily="18" charset="0"/>
                                      </a:rPr>
                                      <m:t>𝑛</m:t>
                                    </m:r>
                                  </m:e>
                                  <m:sub>
                                    <m:r>
                                      <a:rPr lang="en-US" sz="1900" i="1">
                                        <a:latin typeface="Cambria Math" panose="02040503050406030204" pitchFamily="18" charset="0"/>
                                      </a:rPr>
                                      <m:t>𝑓</m:t>
                                    </m:r>
                                  </m:sub>
                                </m:sSub>
                              </m:den>
                            </m:f>
                          </m:sup>
                        </m:sSup>
                        <m:r>
                          <a:rPr lang="en-US" sz="1900" i="0">
                            <a:latin typeface="Cambria Math" panose="02040503050406030204" pitchFamily="18" charset="0"/>
                          </a:rPr>
                          <m:t>0</m:t>
                        </m:r>
                        <m:r>
                          <a:rPr lang="en-US" sz="1900" i="0">
                            <a:latin typeface="Cambria Math" panose="02040503050406030204" pitchFamily="18" charset="0"/>
                          </a:rPr>
                          <m:t>.</m:t>
                        </m:r>
                        <m:r>
                          <a:rPr lang="en-US" sz="1900" i="0">
                            <a:latin typeface="Cambria Math" panose="02040503050406030204" pitchFamily="18" charset="0"/>
                          </a:rPr>
                          <m:t>92</m:t>
                        </m:r>
                        <m:f>
                          <m:fPr>
                            <m:ctrlPr>
                              <a:rPr lang="en-US" sz="1900" i="1">
                                <a:latin typeface="Cambria Math" panose="02040503050406030204" pitchFamily="18" charset="0"/>
                              </a:rPr>
                            </m:ctrlPr>
                          </m:fPr>
                          <m:num>
                            <m:rad>
                              <m:radPr>
                                <m:degHide m:val="on"/>
                                <m:ctrlPr>
                                  <a:rPr lang="en-US" sz="1900" i="1">
                                    <a:latin typeface="Cambria Math" panose="02040503050406030204" pitchFamily="18" charset="0"/>
                                  </a:rPr>
                                </m:ctrlPr>
                              </m:radPr>
                              <m:deg/>
                              <m:e>
                                <m:r>
                                  <a:rPr lang="en-US" sz="1900" i="1">
                                    <a:latin typeface="Cambria Math" panose="02040503050406030204" pitchFamily="18" charset="0"/>
                                  </a:rPr>
                                  <m:t>𝐸𝑇</m:t>
                                </m:r>
                              </m:e>
                            </m:rad>
                          </m:num>
                          <m:den>
                            <m:sSub>
                              <m:sSubPr>
                                <m:ctrlPr>
                                  <a:rPr lang="en-US" sz="1900" i="1">
                                    <a:latin typeface="Cambria Math" panose="02040503050406030204" pitchFamily="18" charset="0"/>
                                  </a:rPr>
                                </m:ctrlPr>
                              </m:sSubPr>
                              <m:e>
                                <m:r>
                                  <a:rPr lang="en-US" sz="1900" i="1">
                                    <a:latin typeface="Cambria Math" panose="02040503050406030204" pitchFamily="18" charset="0"/>
                                  </a:rPr>
                                  <m:t>𝑚</m:t>
                                </m:r>
                              </m:e>
                              <m:sub>
                                <m:r>
                                  <a:rPr lang="en-US" sz="1900" i="1">
                                    <a:latin typeface="Cambria Math" panose="02040503050406030204" pitchFamily="18" charset="0"/>
                                  </a:rPr>
                                  <m:t>𝑔</m:t>
                                </m:r>
                              </m:sub>
                            </m:sSub>
                          </m:den>
                        </m:f>
                      </m:e>
                    </m:d>
                    <m:r>
                      <a:rPr lang="en-US" sz="1900" i="0">
                        <a:latin typeface="Cambria Math" panose="02040503050406030204" pitchFamily="18" charset="0"/>
                      </a:rPr>
                      <m:t>           </m:t>
                    </m:r>
                    <m:r>
                      <a:rPr lang="en-US" sz="1900" b="0" i="0">
                        <a:latin typeface="Cambria Math" panose="02040503050406030204" pitchFamily="18" charset="0"/>
                      </a:rPr>
                      <m:t>                   </m:t>
                    </m:r>
                    <m:r>
                      <a:rPr lang="en-US" sz="1900" i="0">
                        <a:latin typeface="Cambria Math" panose="02040503050406030204" pitchFamily="18" charset="0"/>
                      </a:rPr>
                      <m:t>     </m:t>
                    </m:r>
                    <m:r>
                      <a:rPr lang="en-US" sz="1900" b="0" i="0">
                        <a:latin typeface="Cambria Math" panose="02040503050406030204" pitchFamily="18" charset="0"/>
                      </a:rPr>
                      <m:t>        </m:t>
                    </m:r>
                    <m:r>
                      <a:rPr lang="en-US" sz="1900" i="0">
                        <a:latin typeface="Cambria Math" panose="02040503050406030204" pitchFamily="18" charset="0"/>
                      </a:rPr>
                      <m:t>   </m:t>
                    </m:r>
                    <m:r>
                      <a:rPr lang="en-US" sz="1900" i="1">
                        <a:latin typeface="Cambria Math" panose="02040503050406030204" pitchFamily="18" charset="0"/>
                      </a:rPr>
                      <m:t>𝑓𝑜𝑟</m:t>
                    </m:r>
                    <m:r>
                      <a:rPr lang="en-US" sz="1900" i="0">
                        <a:latin typeface="Cambria Math" panose="02040503050406030204" pitchFamily="18" charset="0"/>
                      </a:rPr>
                      <m:t> </m:t>
                    </m:r>
                    <m:r>
                      <a:rPr lang="en-US" sz="1900" i="1">
                        <a:latin typeface="Cambria Math" panose="02040503050406030204" pitchFamily="18" charset="0"/>
                      </a:rPr>
                      <m:t>𝐸</m:t>
                    </m:r>
                    <m:r>
                      <a:rPr lang="en-US" sz="1900" i="0">
                        <a:latin typeface="Cambria Math" panose="02040503050406030204" pitchFamily="18" charset="0"/>
                      </a:rPr>
                      <m:t>≫</m:t>
                    </m:r>
                    <m:f>
                      <m:fPr>
                        <m:ctrlPr>
                          <a:rPr lang="en-US" sz="1900" i="1">
                            <a:latin typeface="Cambria Math" panose="02040503050406030204" pitchFamily="18" charset="0"/>
                          </a:rPr>
                        </m:ctrlPr>
                      </m:fPr>
                      <m:num>
                        <m:sSup>
                          <m:sSupPr>
                            <m:ctrlPr>
                              <a:rPr lang="en-US" sz="1900" i="1">
                                <a:latin typeface="Cambria Math" panose="02040503050406030204" pitchFamily="18" charset="0"/>
                              </a:rPr>
                            </m:ctrlPr>
                          </m:sSupPr>
                          <m:e>
                            <m:r>
                              <a:rPr lang="en-US" sz="1900" i="1">
                                <a:latin typeface="Cambria Math" panose="02040503050406030204" pitchFamily="18" charset="0"/>
                              </a:rPr>
                              <m:t>𝑀</m:t>
                            </m:r>
                          </m:e>
                          <m:sup>
                            <m:r>
                              <a:rPr lang="en-US" sz="1900" i="0">
                                <a:latin typeface="Cambria Math" panose="02040503050406030204" pitchFamily="18" charset="0"/>
                              </a:rPr>
                              <m:t>2</m:t>
                            </m:r>
                          </m:sup>
                        </m:sSup>
                      </m:num>
                      <m:den>
                        <m:r>
                          <a:rPr lang="en-US" sz="1900" i="1">
                            <a:latin typeface="Cambria Math" panose="02040503050406030204" pitchFamily="18" charset="0"/>
                          </a:rPr>
                          <m:t>𝑇</m:t>
                        </m:r>
                      </m:den>
                    </m:f>
                  </m:oMath>
                </a14:m>
                <a:r>
                  <a:rPr lang="en-US" sz="2000" dirty="0" smtClean="0"/>
                  <a:t> </a:t>
                </a:r>
                <a:endParaRPr lang="en-US" sz="2000" dirty="0"/>
              </a:p>
            </p:txBody>
          </p:sp>
        </mc:Choice>
        <mc:Fallback xmlns="">
          <p:sp>
            <p:nvSpPr>
              <p:cNvPr id="17" name="Rectangle 16"/>
              <p:cNvSpPr>
                <a:spLocks noRot="1" noChangeAspect="1" noMove="1" noResize="1" noEditPoints="1" noAdjustHandles="1" noChangeArrowheads="1" noChangeShapeType="1" noTextEdit="1"/>
              </p:cNvSpPr>
              <p:nvPr/>
            </p:nvSpPr>
            <p:spPr>
              <a:xfrm>
                <a:off x="1017445" y="3003350"/>
                <a:ext cx="11200840" cy="85068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8375653" y="2246180"/>
                <a:ext cx="2081993" cy="6379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𝑚</m:t>
                          </m:r>
                        </m:e>
                        <m:sub>
                          <m:r>
                            <a:rPr lang="en-US" sz="1200" i="1">
                              <a:latin typeface="Cambria Math" panose="02040503050406030204" pitchFamily="18" charset="0"/>
                            </a:rPr>
                            <m:t>𝑔</m:t>
                          </m:r>
                        </m:sub>
                      </m:sSub>
                      <m:r>
                        <a:rPr lang="en-US" sz="1200" i="0">
                          <a:latin typeface="Cambria Math" panose="02040503050406030204" pitchFamily="18" charset="0"/>
                        </a:rPr>
                        <m:t>=</m:t>
                      </m:r>
                      <m:rad>
                        <m:radPr>
                          <m:degHide m:val="on"/>
                          <m:ctrlPr>
                            <a:rPr lang="en-US" sz="1200" i="1">
                              <a:latin typeface="Cambria Math" panose="02040503050406030204" pitchFamily="18" charset="0"/>
                            </a:rPr>
                          </m:ctrlPr>
                        </m:radPr>
                        <m:deg/>
                        <m:e>
                          <m:d>
                            <m:dPr>
                              <m:ctrlPr>
                                <a:rPr lang="en-US" sz="1200" i="1">
                                  <a:latin typeface="Cambria Math" panose="02040503050406030204" pitchFamily="18" charset="0"/>
                                </a:rPr>
                              </m:ctrlPr>
                            </m:dPr>
                            <m:e>
                              <m:r>
                                <a:rPr lang="en-US" sz="1200" i="0">
                                  <a:latin typeface="Cambria Math" panose="02040503050406030204" pitchFamily="18" charset="0"/>
                                </a:rPr>
                                <m:t>1</m:t>
                              </m:r>
                              <m:r>
                                <a:rPr lang="en-US" sz="1200" i="0">
                                  <a:latin typeface="Cambria Math" panose="02040503050406030204" pitchFamily="18" charset="0"/>
                                </a:rPr>
                                <m:t>+</m:t>
                              </m:r>
                              <m:f>
                                <m:fPr>
                                  <m:ctrlPr>
                                    <a:rPr lang="en-US" sz="1200" i="1">
                                      <a:latin typeface="Cambria Math" panose="02040503050406030204" pitchFamily="18" charset="0"/>
                                    </a:rPr>
                                  </m:ctrlPr>
                                </m:fPr>
                                <m:num>
                                  <m:sSub>
                                    <m:sSubPr>
                                      <m:ctrlPr>
                                        <a:rPr lang="en-US" sz="1200" i="1">
                                          <a:latin typeface="Cambria Math" panose="02040503050406030204" pitchFamily="18" charset="0"/>
                                        </a:rPr>
                                      </m:ctrlPr>
                                    </m:sSubPr>
                                    <m:e>
                                      <m:r>
                                        <a:rPr lang="en-US" sz="1200" i="1">
                                          <a:latin typeface="Cambria Math" panose="02040503050406030204" pitchFamily="18" charset="0"/>
                                        </a:rPr>
                                        <m:t>𝑛</m:t>
                                      </m:r>
                                    </m:e>
                                    <m:sub>
                                      <m:r>
                                        <a:rPr lang="en-US" sz="1200" i="1">
                                          <a:latin typeface="Cambria Math" panose="02040503050406030204" pitchFamily="18" charset="0"/>
                                        </a:rPr>
                                        <m:t>𝑓</m:t>
                                      </m:r>
                                    </m:sub>
                                  </m:sSub>
                                </m:num>
                                <m:den>
                                  <m:r>
                                    <a:rPr lang="en-US" sz="1200" i="0">
                                      <a:latin typeface="Cambria Math" panose="02040503050406030204" pitchFamily="18" charset="0"/>
                                    </a:rPr>
                                    <m:t>6</m:t>
                                  </m:r>
                                </m:den>
                              </m:f>
                            </m:e>
                          </m:d>
                          <m:f>
                            <m:fPr>
                              <m:ctrlPr>
                                <a:rPr lang="en-US" sz="1200" i="1">
                                  <a:latin typeface="Cambria Math" panose="02040503050406030204" pitchFamily="18" charset="0"/>
                                </a:rPr>
                              </m:ctrlPr>
                            </m:fPr>
                            <m:num>
                              <m:sSup>
                                <m:sSupPr>
                                  <m:ctrlPr>
                                    <a:rPr lang="en-US" sz="1200" i="1">
                                      <a:latin typeface="Cambria Math" panose="02040503050406030204" pitchFamily="18" charset="0"/>
                                    </a:rPr>
                                  </m:ctrlPr>
                                </m:sSupPr>
                                <m:e>
                                  <m:r>
                                    <a:rPr lang="en-US" sz="1200" i="1">
                                      <a:latin typeface="Cambria Math" panose="02040503050406030204" pitchFamily="18" charset="0"/>
                                    </a:rPr>
                                    <m:t>𝑇</m:t>
                                  </m:r>
                                </m:e>
                                <m:sup>
                                  <m:r>
                                    <a:rPr lang="en-US" sz="1200" i="0">
                                      <a:latin typeface="Cambria Math" panose="02040503050406030204" pitchFamily="18" charset="0"/>
                                    </a:rPr>
                                    <m:t>2</m:t>
                                  </m:r>
                                </m:sup>
                              </m:sSup>
                            </m:num>
                            <m:den>
                              <m:r>
                                <a:rPr lang="en-US" sz="1200" i="0">
                                  <a:latin typeface="Cambria Math" panose="02040503050406030204" pitchFamily="18" charset="0"/>
                                </a:rPr>
                                <m:t>3</m:t>
                              </m:r>
                            </m:den>
                          </m:f>
                          <m:sSup>
                            <m:sSupPr>
                              <m:ctrlPr>
                                <a:rPr lang="en-US" sz="1200" i="1">
                                  <a:latin typeface="Cambria Math" panose="02040503050406030204" pitchFamily="18" charset="0"/>
                                </a:rPr>
                              </m:ctrlPr>
                            </m:sSupPr>
                            <m:e>
                              <m:r>
                                <a:rPr lang="en-US" sz="1200" i="1">
                                  <a:latin typeface="Cambria Math" panose="02040503050406030204" pitchFamily="18" charset="0"/>
                                </a:rPr>
                                <m:t>𝑔</m:t>
                              </m:r>
                            </m:e>
                            <m:sup>
                              <m:r>
                                <a:rPr lang="en-US" sz="1200" i="0">
                                  <a:latin typeface="Cambria Math" panose="02040503050406030204" pitchFamily="18" charset="0"/>
                                </a:rPr>
                                <m:t>2</m:t>
                              </m:r>
                            </m:sup>
                          </m:sSup>
                        </m:e>
                      </m:rad>
                    </m:oMath>
                  </m:oMathPara>
                </a14:m>
                <a:endParaRPr lang="en-US" sz="1200" dirty="0"/>
              </a:p>
            </p:txBody>
          </p:sp>
        </mc:Choice>
        <mc:Fallback xmlns="">
          <p:sp>
            <p:nvSpPr>
              <p:cNvPr id="20" name="Rectangle 19"/>
              <p:cNvSpPr>
                <a:spLocks noRot="1" noChangeAspect="1" noMove="1" noResize="1" noEditPoints="1" noAdjustHandles="1" noChangeArrowheads="1" noChangeShapeType="1" noTextEdit="1"/>
              </p:cNvSpPr>
              <p:nvPr/>
            </p:nvSpPr>
            <p:spPr>
              <a:xfrm>
                <a:off x="8375653" y="2246180"/>
                <a:ext cx="2081993" cy="637995"/>
              </a:xfrm>
              <a:prstGeom prst="rect">
                <a:avLst/>
              </a:prstGeom>
              <a:blipFill rotWithShape="0">
                <a:blip r:embed="rId4"/>
                <a:stretch>
                  <a:fillRect/>
                </a:stretch>
              </a:blipFill>
            </p:spPr>
            <p:txBody>
              <a:bodyPr/>
              <a:lstStyle/>
              <a:p>
                <a:r>
                  <a:rPr lang="en-US">
                    <a:noFill/>
                  </a:rPr>
                  <a:t> </a:t>
                </a:r>
              </a:p>
            </p:txBody>
          </p:sp>
        </mc:Fallback>
      </mc:AlternateContent>
      <p:sp>
        <p:nvSpPr>
          <p:cNvPr id="2" name="Rectangle 1"/>
          <p:cNvSpPr/>
          <p:nvPr/>
        </p:nvSpPr>
        <p:spPr>
          <a:xfrm>
            <a:off x="4051902" y="2221060"/>
            <a:ext cx="2206863" cy="307777"/>
          </a:xfrm>
          <a:prstGeom prst="rect">
            <a:avLst/>
          </a:prstGeom>
        </p:spPr>
        <p:txBody>
          <a:bodyPr wrap="square">
            <a:spAutoFit/>
          </a:bodyPr>
          <a:lstStyle/>
          <a:p>
            <a:r>
              <a:rPr lang="en-US" sz="1400" i="1" dirty="0">
                <a:solidFill>
                  <a:schemeClr val="bg1">
                    <a:lumMod val="65000"/>
                  </a:schemeClr>
                </a:solidFill>
              </a:rPr>
              <a:t>number of quark flavors</a:t>
            </a:r>
          </a:p>
        </p:txBody>
      </p:sp>
      <p:cxnSp>
        <p:nvCxnSpPr>
          <p:cNvPr id="28" name="Straight Arrow Connector 27"/>
          <p:cNvCxnSpPr/>
          <p:nvPr/>
        </p:nvCxnSpPr>
        <p:spPr>
          <a:xfrm flipH="1">
            <a:off x="4281970" y="2553232"/>
            <a:ext cx="397118" cy="616544"/>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791764" y="2517071"/>
            <a:ext cx="1983363" cy="307777"/>
          </a:xfrm>
          <a:prstGeom prst="rect">
            <a:avLst/>
          </a:prstGeom>
        </p:spPr>
        <p:txBody>
          <a:bodyPr wrap="none">
            <a:spAutoFit/>
          </a:bodyPr>
          <a:lstStyle/>
          <a:p>
            <a:r>
              <a:rPr lang="en-US" sz="1400" i="1" dirty="0">
                <a:solidFill>
                  <a:schemeClr val="bg1">
                    <a:lumMod val="65000"/>
                  </a:schemeClr>
                </a:solidFill>
              </a:rPr>
              <a:t>strong coupling </a:t>
            </a:r>
            <a:r>
              <a:rPr lang="en-US" sz="1400" i="1" dirty="0" smtClean="0">
                <a:solidFill>
                  <a:schemeClr val="bg1">
                    <a:lumMod val="65000"/>
                  </a:schemeClr>
                </a:solidFill>
              </a:rPr>
              <a:t>constant</a:t>
            </a:r>
            <a:endParaRPr lang="en-US" sz="1400" i="1" dirty="0">
              <a:solidFill>
                <a:schemeClr val="bg1">
                  <a:lumMod val="65000"/>
                </a:schemeClr>
              </a:solidFill>
            </a:endParaRPr>
          </a:p>
        </p:txBody>
      </p:sp>
      <p:cxnSp>
        <p:nvCxnSpPr>
          <p:cNvPr id="29" name="Straight Arrow Connector 28"/>
          <p:cNvCxnSpPr/>
          <p:nvPr/>
        </p:nvCxnSpPr>
        <p:spPr>
          <a:xfrm flipH="1">
            <a:off x="3294110" y="2886919"/>
            <a:ext cx="144250" cy="330744"/>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574366" y="2439185"/>
            <a:ext cx="1630575" cy="307777"/>
          </a:xfrm>
          <a:prstGeom prst="rect">
            <a:avLst/>
          </a:prstGeom>
        </p:spPr>
        <p:txBody>
          <a:bodyPr wrap="none">
            <a:spAutoFit/>
          </a:bodyPr>
          <a:lstStyle/>
          <a:p>
            <a:r>
              <a:rPr lang="en-US" sz="1400" i="1" dirty="0">
                <a:solidFill>
                  <a:schemeClr val="bg1">
                    <a:lumMod val="65000"/>
                  </a:schemeClr>
                </a:solidFill>
              </a:rPr>
              <a:t>thermal gluon mass</a:t>
            </a:r>
          </a:p>
        </p:txBody>
      </p:sp>
      <p:cxnSp>
        <p:nvCxnSpPr>
          <p:cNvPr id="30" name="Straight Arrow Connector 29"/>
          <p:cNvCxnSpPr/>
          <p:nvPr/>
        </p:nvCxnSpPr>
        <p:spPr>
          <a:xfrm flipH="1">
            <a:off x="6396671" y="2771922"/>
            <a:ext cx="315603" cy="795707"/>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417956" y="708612"/>
            <a:ext cx="1973617" cy="307777"/>
          </a:xfrm>
          <a:prstGeom prst="rect">
            <a:avLst/>
          </a:prstGeom>
        </p:spPr>
        <p:txBody>
          <a:bodyPr wrap="none">
            <a:spAutoFit/>
          </a:bodyPr>
          <a:lstStyle/>
          <a:p>
            <a:r>
              <a:rPr lang="en-US" sz="1400" i="1" dirty="0">
                <a:solidFill>
                  <a:schemeClr val="bg1">
                    <a:lumMod val="65000"/>
                  </a:schemeClr>
                </a:solidFill>
              </a:rPr>
              <a:t>smooth velocity function</a:t>
            </a:r>
          </a:p>
        </p:txBody>
      </p:sp>
      <p:cxnSp>
        <p:nvCxnSpPr>
          <p:cNvPr id="31" name="Straight Arrow Connector 30"/>
          <p:cNvCxnSpPr/>
          <p:nvPr/>
        </p:nvCxnSpPr>
        <p:spPr>
          <a:xfrm flipH="1">
            <a:off x="7558275" y="999461"/>
            <a:ext cx="157794" cy="468252"/>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24655" y="255857"/>
            <a:ext cx="11275801"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25003" y="257577"/>
            <a:ext cx="37945" cy="5959024"/>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1706896" y="259112"/>
            <a:ext cx="37152" cy="610851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68393" y="6216601"/>
            <a:ext cx="6095839"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11345000" y="6356350"/>
            <a:ext cx="399048" cy="0"/>
          </a:xfrm>
          <a:prstGeom prst="line">
            <a:avLst/>
          </a:prstGeom>
          <a:ln w="22225">
            <a:solidFill>
              <a:srgbClr val="7030A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914401" y="4174588"/>
            <a:ext cx="6778580" cy="400110"/>
          </a:xfrm>
          <a:prstGeom prst="rect">
            <a:avLst/>
          </a:prstGeom>
        </p:spPr>
        <p:txBody>
          <a:bodyPr wrap="square">
            <a:spAutoFit/>
          </a:bodyPr>
          <a:lstStyle/>
          <a:p>
            <a:r>
              <a:rPr lang="en-US" sz="2000" dirty="0" smtClean="0"/>
              <a:t>The </a:t>
            </a:r>
            <a:r>
              <a:rPr lang="en-US" sz="2000" b="1" dirty="0" smtClean="0">
                <a:solidFill>
                  <a:srgbClr val="1F10E2"/>
                </a:solidFill>
              </a:rPr>
              <a:t>radiative</a:t>
            </a:r>
            <a:r>
              <a:rPr lang="en-US" sz="2000" dirty="0" smtClean="0"/>
              <a:t>  </a:t>
            </a:r>
            <a:r>
              <a:rPr lang="en-US" sz="2000" dirty="0"/>
              <a:t>energy loss for heavy quarks</a:t>
            </a:r>
          </a:p>
        </p:txBody>
      </p:sp>
      <mc:AlternateContent xmlns:mc="http://schemas.openxmlformats.org/markup-compatibility/2006" xmlns:a14="http://schemas.microsoft.com/office/drawing/2010/main">
        <mc:Choice Requires="a14">
          <p:sp>
            <p:nvSpPr>
              <p:cNvPr id="19" name="TextBox 18"/>
              <p:cNvSpPr txBox="1"/>
              <p:nvPr/>
            </p:nvSpPr>
            <p:spPr>
              <a:xfrm>
                <a:off x="2209800" y="4800222"/>
                <a:ext cx="6422592" cy="7927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f>
                        <m:fPr>
                          <m:ctrlPr>
                            <a:rPr lang="en-US" sz="1600" i="1" smtClean="0">
                              <a:latin typeface="Cambria Math" panose="02040503050406030204" pitchFamily="18" charset="0"/>
                            </a:rPr>
                          </m:ctrlPr>
                        </m:fPr>
                        <m:num>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𝑑𝐸</m:t>
                              </m:r>
                            </m:e>
                            <m:sub>
                              <m:r>
                                <a:rPr lang="en-US" sz="1600" b="0" i="1" smtClean="0">
                                  <a:latin typeface="Cambria Math" panose="02040503050406030204" pitchFamily="18" charset="0"/>
                                </a:rPr>
                                <m:t>𝑟𝑎𝑑</m:t>
                              </m:r>
                            </m:sub>
                          </m:sSub>
                        </m:num>
                        <m:den>
                          <m:r>
                            <a:rPr lang="en-US" sz="1600" b="0" i="1" smtClean="0">
                              <a:latin typeface="Cambria Math" panose="02040503050406030204" pitchFamily="18" charset="0"/>
                            </a:rPr>
                            <m:t>𝑑𝐿</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10</m:t>
                          </m:r>
                          <m:sSubSup>
                            <m:sSubSupPr>
                              <m:ctrlPr>
                                <a:rPr lang="en-US" sz="1600" b="0" i="1" smtClean="0">
                                  <a:latin typeface="Cambria Math" panose="02040503050406030204" pitchFamily="18" charset="0"/>
                                </a:rPr>
                              </m:ctrlPr>
                            </m:sSubSupPr>
                            <m:e>
                              <m:r>
                                <a:rPr lang="en-US" sz="1600" b="0" i="1" smtClean="0">
                                  <a:latin typeface="Cambria Math" panose="02040503050406030204" pitchFamily="18" charset="0"/>
                                  <a:ea typeface="Cambria Math" panose="02040503050406030204" pitchFamily="18" charset="0"/>
                                </a:rPr>
                                <m:t>𝛼</m:t>
                              </m:r>
                            </m:e>
                            <m:sub>
                              <m:r>
                                <a:rPr lang="en-US" sz="1600" b="0" i="1" smtClean="0">
                                  <a:latin typeface="Cambria Math" panose="02040503050406030204" pitchFamily="18" charset="0"/>
                                </a:rPr>
                                <m:t>𝑠</m:t>
                              </m:r>
                            </m:sub>
                            <m:sup>
                              <m:r>
                                <a:rPr lang="en-US" sz="1600" b="0" i="1" smtClean="0">
                                  <a:latin typeface="Cambria Math" panose="02040503050406030204" pitchFamily="18" charset="0"/>
                                </a:rPr>
                                <m:t>2</m:t>
                              </m:r>
                            </m:sup>
                          </m:sSubSup>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𝑇</m:t>
                              </m:r>
                            </m:e>
                            <m:sup>
                              <m:r>
                                <a:rPr lang="en-US" sz="1600" b="0" i="1" smtClean="0">
                                  <a:latin typeface="Cambria Math" panose="02040503050406030204" pitchFamily="18" charset="0"/>
                                </a:rPr>
                                <m:t>2</m:t>
                              </m:r>
                            </m:sup>
                          </m:sSup>
                        </m:num>
                        <m:den>
                          <m:r>
                            <a:rPr lang="en-US" sz="1600" b="0" i="1" smtClean="0">
                              <a:latin typeface="Cambria Math" panose="02040503050406030204" pitchFamily="18" charset="0"/>
                            </a:rPr>
                            <m:t>3</m:t>
                          </m:r>
                        </m:den>
                      </m:f>
                      <m:r>
                        <a:rPr lang="en-US" sz="1600" b="0" i="1" smtClean="0">
                          <a:latin typeface="Cambria Math" panose="02040503050406030204" pitchFamily="18" charset="0"/>
                        </a:rPr>
                        <m:t>𝑙𝑛</m:t>
                      </m:r>
                      <m:d>
                        <m:dPr>
                          <m:ctrlPr>
                            <a:rPr lang="en-US" sz="1600" b="0" i="1" smtClean="0">
                              <a:latin typeface="Cambria Math" panose="02040503050406030204" pitchFamily="18" charset="0"/>
                            </a:rPr>
                          </m:ctrlPr>
                        </m:dPr>
                        <m:e>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r>
                                <a:rPr lang="en-US" sz="1600" b="0" i="1" smtClean="0">
                                  <a:latin typeface="Cambria Math" panose="02040503050406030204" pitchFamily="18" charset="0"/>
                                </a:rPr>
                                <m:t>𝐸</m:t>
                              </m:r>
                            </m:num>
                            <m:den>
                              <m:r>
                                <a:rPr lang="en-US" sz="1600" b="0" i="1" smtClean="0">
                                  <a:latin typeface="Cambria Math" panose="02040503050406030204" pitchFamily="18" charset="0"/>
                                </a:rPr>
                                <m:t>8</m:t>
                              </m:r>
                              <m:r>
                                <a:rPr lang="en-US" sz="1600" b="0" i="1" smtClean="0">
                                  <a:latin typeface="Cambria Math" panose="02040503050406030204" pitchFamily="18" charset="0"/>
                                  <a:ea typeface="Cambria Math" panose="02040503050406030204" pitchFamily="18" charset="0"/>
                                </a:rPr>
                                <m:t>𝜋</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𝛼</m:t>
                                  </m:r>
                                </m:e>
                                <m:sub>
                                  <m:r>
                                    <a:rPr lang="en-US" sz="1600" b="0" i="1" smtClean="0">
                                      <a:latin typeface="Cambria Math" panose="02040503050406030204" pitchFamily="18" charset="0"/>
                                      <a:ea typeface="Cambria Math" panose="02040503050406030204" pitchFamily="18" charset="0"/>
                                    </a:rPr>
                                    <m:t>𝑠</m:t>
                                  </m:r>
                                </m:sub>
                              </m:sSub>
                              <m:r>
                                <a:rPr lang="en-US" sz="1600" b="0" i="1" smtClean="0">
                                  <a:latin typeface="Cambria Math" panose="02040503050406030204" pitchFamily="18" charset="0"/>
                                  <a:ea typeface="Cambria Math" panose="02040503050406030204" pitchFamily="18" charset="0"/>
                                </a:rPr>
                                <m:t>𝑇</m:t>
                              </m:r>
                            </m:den>
                          </m:f>
                        </m:e>
                      </m:d>
                      <m:r>
                        <a:rPr lang="en-US" sz="1600" b="0" i="1" smtClean="0">
                          <a:latin typeface="Cambria Math" panose="02040503050406030204" pitchFamily="18" charset="0"/>
                        </a:rPr>
                        <m:t> </m:t>
                      </m:r>
                      <m:d>
                        <m:dPr>
                          <m:begChr m:val="["/>
                          <m:endChr m:val="]"/>
                          <m:ctrlPr>
                            <a:rPr lang="en-US" sz="1600" b="0" i="1" smtClean="0">
                              <a:latin typeface="Cambria Math" panose="02040503050406030204" pitchFamily="18" charset="0"/>
                            </a:rPr>
                          </m:ctrlPr>
                        </m:dPr>
                        <m:e>
                          <m:r>
                            <a:rPr lang="en-US" sz="1600" b="0" i="1" smtClean="0">
                              <a:latin typeface="Cambria Math" panose="02040503050406030204" pitchFamily="18" charset="0"/>
                            </a:rPr>
                            <m:t>𝑙𝑛</m:t>
                          </m:r>
                          <m:d>
                            <m:dPr>
                              <m:ctrlPr>
                                <a:rPr lang="en-US" sz="1600" b="0" i="1" smtClean="0">
                                  <a:latin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𝜉</m:t>
                              </m:r>
                              <m:r>
                                <a:rPr lang="en-US" sz="1600" b="0" i="1" smtClean="0">
                                  <a:latin typeface="Cambria Math" panose="02040503050406030204" pitchFamily="18" charset="0"/>
                                  <a:ea typeface="Cambria Math" panose="02040503050406030204" pitchFamily="18" charset="0"/>
                                </a:rPr>
                                <m:t>+</m:t>
                              </m:r>
                              <m:rad>
                                <m:radPr>
                                  <m:degHide m:val="on"/>
                                  <m:ctrlPr>
                                    <a:rPr lang="en-US" sz="1600" b="0" i="1" smtClean="0">
                                      <a:latin typeface="Cambria Math" panose="02040503050406030204" pitchFamily="18" charset="0"/>
                                      <a:ea typeface="Cambria Math" panose="02040503050406030204" pitchFamily="18" charset="0"/>
                                    </a:rPr>
                                  </m:ctrlPr>
                                </m:radPr>
                                <m:deg/>
                                <m:e>
                                  <m:r>
                                    <a:rPr lang="en-US" sz="1600" b="0" i="1" smtClean="0">
                                      <a:latin typeface="Cambria Math" panose="02040503050406030204" pitchFamily="18" charset="0"/>
                                      <a:ea typeface="Cambria Math" panose="02040503050406030204" pitchFamily="18" charset="0"/>
                                    </a:rPr>
                                    <m:t>1</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𝜉</m:t>
                                      </m:r>
                                    </m:e>
                                    <m:sup>
                                      <m:r>
                                        <a:rPr lang="en-US" sz="1600" b="0" i="1" smtClean="0">
                                          <a:latin typeface="Cambria Math" panose="02040503050406030204" pitchFamily="18" charset="0"/>
                                          <a:ea typeface="Cambria Math" panose="02040503050406030204" pitchFamily="18" charset="0"/>
                                        </a:rPr>
                                        <m:t>2</m:t>
                                      </m:r>
                                    </m:sup>
                                  </m:sSup>
                                </m:e>
                              </m:rad>
                            </m:e>
                          </m:d>
                          <m:r>
                            <a:rPr lang="en-US" sz="1600" b="0" i="1" smtClean="0">
                              <a:latin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𝜉</m:t>
                          </m:r>
                          <m:r>
                            <a:rPr lang="en-US" sz="1600" b="0" i="1" smtClean="0">
                              <a:latin typeface="Cambria Math" panose="02040503050406030204" pitchFamily="18" charset="0"/>
                              <a:ea typeface="Cambria Math" panose="02040503050406030204" pitchFamily="18" charset="0"/>
                            </a:rPr>
                            <m:t>𝑙𝑛</m:t>
                          </m:r>
                          <m:d>
                            <m:dPr>
                              <m:ctrlPr>
                                <a:rPr lang="en-US" sz="1600" b="0" i="1" smtClean="0">
                                  <a:latin typeface="Cambria Math" panose="02040503050406030204" pitchFamily="18" charset="0"/>
                                  <a:ea typeface="Cambria Math" panose="02040503050406030204" pitchFamily="18" charset="0"/>
                                </a:rPr>
                              </m:ctrlPr>
                            </m:dPr>
                            <m:e>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1</m:t>
                                  </m:r>
                                </m:num>
                                <m:den>
                                  <m:r>
                                    <a:rPr lang="en-US" sz="1600" b="0" i="1" smtClean="0">
                                      <a:latin typeface="Cambria Math" panose="02040503050406030204" pitchFamily="18" charset="0"/>
                                      <a:ea typeface="Cambria Math" panose="02040503050406030204" pitchFamily="18" charset="0"/>
                                    </a:rPr>
                                    <m:t>𝜉</m:t>
                                  </m:r>
                                </m:den>
                              </m:f>
                              <m:r>
                                <a:rPr lang="en-US" sz="1600" b="0" i="1" smtClean="0">
                                  <a:latin typeface="Cambria Math" panose="02040503050406030204" pitchFamily="18" charset="0"/>
                                  <a:ea typeface="Cambria Math" panose="02040503050406030204" pitchFamily="18" charset="0"/>
                                </a:rPr>
                                <m:t>+</m:t>
                              </m:r>
                              <m:rad>
                                <m:radPr>
                                  <m:degHide m:val="on"/>
                                  <m:ctrlPr>
                                    <a:rPr lang="en-US" sz="1600" b="0" i="1" smtClean="0">
                                      <a:latin typeface="Cambria Math" panose="02040503050406030204" pitchFamily="18" charset="0"/>
                                      <a:ea typeface="Cambria Math" panose="02040503050406030204" pitchFamily="18" charset="0"/>
                                    </a:rPr>
                                  </m:ctrlPr>
                                </m:radPr>
                                <m:deg/>
                                <m:e>
                                  <m:r>
                                    <a:rPr lang="en-US" sz="1600" b="0" i="1" smtClean="0">
                                      <a:latin typeface="Cambria Math" panose="02040503050406030204" pitchFamily="18" charset="0"/>
                                      <a:ea typeface="Cambria Math" panose="02040503050406030204" pitchFamily="18" charset="0"/>
                                    </a:rPr>
                                    <m:t>1</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1</m:t>
                                      </m:r>
                                    </m:num>
                                    <m:den>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𝜉</m:t>
                                          </m:r>
                                        </m:e>
                                        <m:sup>
                                          <m:r>
                                            <a:rPr lang="en-US" sz="1600" b="0" i="1" smtClean="0">
                                              <a:latin typeface="Cambria Math" panose="02040503050406030204" pitchFamily="18" charset="0"/>
                                              <a:ea typeface="Cambria Math" panose="02040503050406030204" pitchFamily="18" charset="0"/>
                                            </a:rPr>
                                            <m:t>2</m:t>
                                          </m:r>
                                        </m:sup>
                                      </m:sSup>
                                    </m:den>
                                  </m:f>
                                </m:e>
                              </m:rad>
                            </m:e>
                          </m:d>
                        </m:e>
                      </m:d>
                    </m:oMath>
                  </m:oMathPara>
                </a14:m>
                <a:endParaRPr lang="en-US"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209800" y="4800222"/>
                <a:ext cx="6422592" cy="792718"/>
              </a:xfrm>
              <a:prstGeom prst="rect">
                <a:avLst/>
              </a:prstGeom>
              <a:blipFill rotWithShape="0">
                <a:blip r:embed="rId5"/>
                <a:stretch>
                  <a:fillRect/>
                </a:stretch>
              </a:blipFill>
            </p:spPr>
            <p:txBody>
              <a:bodyPr/>
              <a:lstStyle/>
              <a:p>
                <a:r>
                  <a:rPr lang="en-US">
                    <a:noFill/>
                  </a:rPr>
                  <a:t> </a:t>
                </a:r>
              </a:p>
            </p:txBody>
          </p:sp>
        </mc:Fallback>
      </mc:AlternateContent>
      <p:sp>
        <p:nvSpPr>
          <p:cNvPr id="22" name="TextBox 21"/>
          <p:cNvSpPr txBox="1"/>
          <p:nvPr/>
        </p:nvSpPr>
        <p:spPr>
          <a:xfrm>
            <a:off x="5651500" y="2971800"/>
            <a:ext cx="65" cy="276999"/>
          </a:xfrm>
          <a:prstGeom prst="rect">
            <a:avLst/>
          </a:prstGeom>
          <a:noFill/>
        </p:spPr>
        <p:txBody>
          <a:bodyPr wrap="none" lIns="0" tIns="0" rIns="0" bIns="0" rtlCol="0">
            <a:spAutoFit/>
          </a:bodyPr>
          <a:lstStyle/>
          <a:p>
            <a:endParaRPr lang="en-US" dirty="0"/>
          </a:p>
        </p:txBody>
      </p:sp>
      <mc:AlternateContent xmlns:mc="http://schemas.openxmlformats.org/markup-compatibility/2006" xmlns:a14="http://schemas.microsoft.com/office/drawing/2010/main">
        <mc:Choice Requires="a14">
          <p:sp>
            <p:nvSpPr>
              <p:cNvPr id="24" name="Rectangle 23"/>
              <p:cNvSpPr/>
              <p:nvPr/>
            </p:nvSpPr>
            <p:spPr>
              <a:xfrm>
                <a:off x="8932430" y="5006310"/>
                <a:ext cx="962058" cy="4970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𝜉</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9</m:t>
                          </m:r>
                          <m:r>
                            <a:rPr lang="en-US" sz="1400" i="1">
                              <a:latin typeface="Cambria Math" panose="02040503050406030204" pitchFamily="18" charset="0"/>
                            </a:rPr>
                            <m:t>𝐸</m:t>
                          </m:r>
                        </m:num>
                        <m:den>
                          <m:r>
                            <a:rPr lang="en-US" sz="1400" i="1">
                              <a:latin typeface="Cambria Math" panose="02040503050406030204" pitchFamily="18" charset="0"/>
                            </a:rPr>
                            <m:t>2</m:t>
                          </m:r>
                          <m:sSup>
                            <m:sSupPr>
                              <m:ctrlPr>
                                <a:rPr lang="en-US" sz="1400" i="1">
                                  <a:latin typeface="Cambria Math" panose="02040503050406030204" pitchFamily="18" charset="0"/>
                                </a:rPr>
                              </m:ctrlPr>
                            </m:sSupPr>
                            <m:e>
                              <m:r>
                                <a:rPr lang="en-US" sz="1400" i="1">
                                  <a:latin typeface="Cambria Math" panose="02040503050406030204" pitchFamily="18" charset="0"/>
                                </a:rPr>
                                <m:t>𝜋</m:t>
                              </m:r>
                            </m:e>
                            <m:sup>
                              <m:r>
                                <a:rPr lang="en-US" sz="1400" i="1">
                                  <a:latin typeface="Cambria Math" panose="02040503050406030204" pitchFamily="18" charset="0"/>
                                </a:rPr>
                                <m:t>3</m:t>
                              </m:r>
                            </m:sup>
                          </m:sSup>
                          <m:r>
                            <a:rPr lang="en-US" sz="1400" i="1">
                              <a:latin typeface="Cambria Math" panose="02040503050406030204" pitchFamily="18" charset="0"/>
                            </a:rPr>
                            <m:t>𝑇</m:t>
                          </m:r>
                        </m:den>
                      </m:f>
                    </m:oMath>
                  </m:oMathPara>
                </a14:m>
                <a:endParaRPr lang="en-US" sz="1400" i="1" dirty="0">
                  <a:latin typeface="Cambria Math" panose="02040503050406030204" pitchFamily="18"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8932430" y="5006310"/>
                <a:ext cx="962058" cy="497059"/>
              </a:xfrm>
              <a:prstGeom prst="rect">
                <a:avLst/>
              </a:prstGeom>
              <a:blipFill rotWithShape="0">
                <a:blip r:embed="rId6"/>
                <a:stretch>
                  <a:fillRect b="-1220"/>
                </a:stretch>
              </a:blipFill>
            </p:spPr>
            <p:txBody>
              <a:bodyPr/>
              <a:lstStyle/>
              <a:p>
                <a:r>
                  <a:rPr lang="en-US">
                    <a:noFill/>
                  </a:rPr>
                  <a:t> </a:t>
                </a:r>
              </a:p>
            </p:txBody>
          </p:sp>
        </mc:Fallback>
      </mc:AlternateContent>
      <p:sp>
        <p:nvSpPr>
          <p:cNvPr id="7" name="Rectangle 6"/>
          <p:cNvSpPr/>
          <p:nvPr/>
        </p:nvSpPr>
        <p:spPr>
          <a:xfrm>
            <a:off x="10201788" y="1838642"/>
            <a:ext cx="6096000" cy="523220"/>
          </a:xfrm>
          <a:prstGeom prst="rect">
            <a:avLst/>
          </a:prstGeom>
        </p:spPr>
        <p:txBody>
          <a:bodyPr>
            <a:spAutoFit/>
          </a:bodyPr>
          <a:lstStyle/>
          <a:p>
            <a:r>
              <a:rPr lang="en-US" sz="1400" i="1" dirty="0">
                <a:solidFill>
                  <a:schemeClr val="bg1">
                    <a:lumMod val="65000"/>
                  </a:schemeClr>
                </a:solidFill>
              </a:rPr>
              <a:t>gauge </a:t>
            </a:r>
            <a:r>
              <a:rPr lang="en-US" sz="1400" i="1" dirty="0" smtClean="0">
                <a:solidFill>
                  <a:schemeClr val="bg1">
                    <a:lumMod val="65000"/>
                  </a:schemeClr>
                </a:solidFill>
              </a:rPr>
              <a:t>coupling</a:t>
            </a:r>
          </a:p>
          <a:p>
            <a:r>
              <a:rPr lang="en-US" sz="1400" i="1" dirty="0" smtClean="0">
                <a:solidFill>
                  <a:schemeClr val="bg1">
                    <a:lumMod val="65000"/>
                  </a:schemeClr>
                </a:solidFill>
              </a:rPr>
              <a:t> parameter</a:t>
            </a:r>
            <a:endParaRPr lang="en-US" sz="1400" i="1" dirty="0">
              <a:solidFill>
                <a:schemeClr val="bg1">
                  <a:lumMod val="65000"/>
                </a:schemeClr>
              </a:solidFill>
            </a:endParaRPr>
          </a:p>
        </p:txBody>
      </p:sp>
      <p:cxnSp>
        <p:nvCxnSpPr>
          <p:cNvPr id="32" name="Straight Arrow Connector 31"/>
          <p:cNvCxnSpPr/>
          <p:nvPr/>
        </p:nvCxnSpPr>
        <p:spPr>
          <a:xfrm flipH="1">
            <a:off x="10221183" y="2364894"/>
            <a:ext cx="193641" cy="195482"/>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891689" y="5988459"/>
            <a:ext cx="2967928" cy="292388"/>
          </a:xfrm>
          <a:prstGeom prst="rect">
            <a:avLst/>
          </a:prstGeom>
        </p:spPr>
        <p:txBody>
          <a:bodyPr wrap="none">
            <a:spAutoFit/>
          </a:bodyPr>
          <a:lstStyle/>
          <a:p>
            <a:r>
              <a:rPr lang="en-US" sz="1300" dirty="0"/>
              <a:t>J. D. </a:t>
            </a:r>
            <a:r>
              <a:rPr lang="en-US" sz="1300" dirty="0" err="1"/>
              <a:t>Bjorken</a:t>
            </a:r>
            <a:r>
              <a:rPr lang="en-US" sz="1300" dirty="0"/>
              <a:t>, FERMILAB-PUB-82-059-THY</a:t>
            </a:r>
          </a:p>
        </p:txBody>
      </p:sp>
      <p:sp>
        <p:nvSpPr>
          <p:cNvPr id="16" name="Rectangle 15"/>
          <p:cNvSpPr/>
          <p:nvPr/>
        </p:nvSpPr>
        <p:spPr>
          <a:xfrm>
            <a:off x="6881948" y="6372712"/>
            <a:ext cx="6096000" cy="292388"/>
          </a:xfrm>
          <a:prstGeom prst="rect">
            <a:avLst/>
          </a:prstGeom>
        </p:spPr>
        <p:txBody>
          <a:bodyPr>
            <a:spAutoFit/>
          </a:bodyPr>
          <a:lstStyle/>
          <a:p>
            <a:r>
              <a:rPr lang="en-US" sz="1300" dirty="0"/>
              <a:t>E. </a:t>
            </a:r>
            <a:r>
              <a:rPr lang="en-US" sz="1300" dirty="0" err="1"/>
              <a:t>Braaten</a:t>
            </a:r>
            <a:r>
              <a:rPr lang="en-US" sz="1300" dirty="0"/>
              <a:t> and R.D. </a:t>
            </a:r>
            <a:r>
              <a:rPr lang="en-US" sz="1300" dirty="0" err="1"/>
              <a:t>Pisarski</a:t>
            </a:r>
            <a:r>
              <a:rPr lang="en-US" sz="1300" dirty="0"/>
              <a:t>, </a:t>
            </a:r>
            <a:r>
              <a:rPr lang="en-US" sz="1300" dirty="0" err="1"/>
              <a:t>Nucl</a:t>
            </a:r>
            <a:r>
              <a:rPr lang="en-US" sz="1300" dirty="0"/>
              <a:t>. Phys. B 337 (1990) 569.</a:t>
            </a:r>
          </a:p>
        </p:txBody>
      </p:sp>
      <p:sp>
        <p:nvSpPr>
          <p:cNvPr id="4" name="Footer Placeholder 3"/>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385379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24900" y="6356350"/>
            <a:ext cx="2743200" cy="365125"/>
          </a:xfrm>
        </p:spPr>
        <p:txBody>
          <a:bodyPr/>
          <a:lstStyle/>
          <a:p>
            <a:fld id="{D57F1E4F-1CFF-5643-939E-217C01CDF565}" type="slidenum">
              <a:rPr lang="en-US" smtClean="0">
                <a:solidFill>
                  <a:schemeClr val="tx1"/>
                </a:solidFill>
              </a:rPr>
              <a:pPr/>
              <a:t>8</a:t>
            </a:fld>
            <a:endParaRPr lang="en-US" dirty="0">
              <a:solidFill>
                <a:schemeClr val="tx1"/>
              </a:solidFill>
            </a:endParaRPr>
          </a:p>
        </p:txBody>
      </p:sp>
      <p:sp>
        <p:nvSpPr>
          <p:cNvPr id="8" name="Rectangle 7"/>
          <p:cNvSpPr/>
          <p:nvPr/>
        </p:nvSpPr>
        <p:spPr>
          <a:xfrm>
            <a:off x="747513" y="1505679"/>
            <a:ext cx="10637948" cy="369332"/>
          </a:xfrm>
          <a:prstGeom prst="rect">
            <a:avLst/>
          </a:prstGeom>
        </p:spPr>
        <p:txBody>
          <a:bodyPr wrap="square">
            <a:spAutoFit/>
          </a:bodyPr>
          <a:lstStyle/>
          <a:p>
            <a:endParaRPr lang="en-US" i="1" dirty="0"/>
          </a:p>
        </p:txBody>
      </p:sp>
      <p:sp>
        <p:nvSpPr>
          <p:cNvPr id="9" name="Rectangle 8"/>
          <p:cNvSpPr/>
          <p:nvPr/>
        </p:nvSpPr>
        <p:spPr>
          <a:xfrm>
            <a:off x="719746" y="2669642"/>
            <a:ext cx="5394425" cy="584775"/>
          </a:xfrm>
          <a:prstGeom prst="rect">
            <a:avLst/>
          </a:prstGeom>
        </p:spPr>
        <p:txBody>
          <a:bodyPr wrap="none">
            <a:spAutoFit/>
          </a:bodyPr>
          <a:lstStyle/>
          <a:p>
            <a:r>
              <a:rPr lang="en-US" sz="3200" i="1" dirty="0">
                <a:latin typeface="Times New Roman" panose="02020603050405020304" pitchFamily="18" charset="0"/>
                <a:cs typeface="Times New Roman" panose="02020603050405020304" pitchFamily="18" charset="0"/>
              </a:rPr>
              <a:t>The Nuclear Suppression factor</a:t>
            </a:r>
          </a:p>
        </p:txBody>
      </p:sp>
      <mc:AlternateContent xmlns:mc="http://schemas.openxmlformats.org/markup-compatibility/2006" xmlns:a14="http://schemas.microsoft.com/office/drawing/2010/main">
        <mc:Choice Requires="a14">
          <p:sp>
            <p:nvSpPr>
              <p:cNvPr id="10" name="Rectangle 9"/>
              <p:cNvSpPr/>
              <p:nvPr/>
            </p:nvSpPr>
            <p:spPr>
              <a:xfrm>
                <a:off x="747513" y="3926695"/>
                <a:ext cx="9844472" cy="1200329"/>
              </a:xfrm>
              <a:prstGeom prst="rect">
                <a:avLst/>
              </a:prstGeom>
            </p:spPr>
            <p:txBody>
              <a:bodyPr wrap="square">
                <a:spAutoFit/>
              </a:bodyPr>
              <a:lstStyle/>
              <a:p>
                <a:pPr algn="just"/>
                <a:r>
                  <a:rPr lang="en-US" i="1" dirty="0" smtClean="0"/>
                  <a:t>The ratio of the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𝑝</m:t>
                        </m:r>
                      </m:e>
                      <m:sub>
                        <m:r>
                          <a:rPr lang="en-US" b="0" i="1" dirty="0" smtClean="0">
                            <a:latin typeface="Cambria Math" panose="02040503050406030204" pitchFamily="18" charset="0"/>
                          </a:rPr>
                          <m:t>𝑇</m:t>
                        </m:r>
                      </m:sub>
                    </m:sSub>
                  </m:oMath>
                </a14:m>
                <a:r>
                  <a:rPr lang="en-US" i="1" dirty="0"/>
                  <a:t> distribution of the electron from the decays of heavy </a:t>
                </a:r>
                <a:r>
                  <a:rPr lang="en-US" i="1" dirty="0" smtClean="0"/>
                  <a:t>flavors </a:t>
                </a:r>
                <a:r>
                  <a:rPr lang="en-US" i="1" dirty="0"/>
                  <a:t>produced in heavy ion collisions to the corresponding (</a:t>
                </a:r>
                <a:r>
                  <a:rPr lang="en-US" i="1" dirty="0" smtClean="0"/>
                  <a:t>appropriately scaled by the </a:t>
                </a:r>
              </a:p>
              <a:p>
                <a:pPr algn="just"/>
                <a:r>
                  <a:rPr lang="en-US" i="1" dirty="0" smtClean="0"/>
                  <a:t>number </a:t>
                </a:r>
                <a:r>
                  <a:rPr lang="en-US" i="1" dirty="0"/>
                  <a:t>of </a:t>
                </a:r>
                <a:r>
                  <a:rPr lang="en-US" i="1" dirty="0" smtClean="0"/>
                  <a:t>collisions) quantities </a:t>
                </a:r>
                <a:r>
                  <a:rPr lang="en-US" i="1" dirty="0"/>
                  <a:t>from the </a:t>
                </a:r>
                <a:r>
                  <a:rPr lang="en-US" i="1" dirty="0" smtClean="0"/>
                  <a:t>p-p collisions</a:t>
                </a:r>
              </a:p>
              <a:p>
                <a:pPr algn="just"/>
                <a:r>
                  <a:rPr lang="en-US" i="1" dirty="0" smtClean="0"/>
                  <a:t>is </a:t>
                </a:r>
                <a:r>
                  <a:rPr lang="en-US" i="1" dirty="0"/>
                  <a:t>defined as the nuclear suppression </a:t>
                </a:r>
                <a:r>
                  <a:rPr lang="en-US" i="1" dirty="0" smtClean="0"/>
                  <a:t>factor </a:t>
                </a:r>
                <a:r>
                  <a:rPr lang="en-US" i="1" dirty="0"/>
                  <a:t>:</a:t>
                </a:r>
              </a:p>
            </p:txBody>
          </p:sp>
        </mc:Choice>
        <mc:Fallback xmlns="">
          <p:sp>
            <p:nvSpPr>
              <p:cNvPr id="10" name="Rectangle 9"/>
              <p:cNvSpPr>
                <a:spLocks noRot="1" noChangeAspect="1" noMove="1" noResize="1" noEditPoints="1" noAdjustHandles="1" noChangeArrowheads="1" noChangeShapeType="1" noTextEdit="1"/>
              </p:cNvSpPr>
              <p:nvPr/>
            </p:nvSpPr>
            <p:spPr>
              <a:xfrm>
                <a:off x="747513" y="3926695"/>
                <a:ext cx="9844472" cy="1200329"/>
              </a:xfrm>
              <a:prstGeom prst="rect">
                <a:avLst/>
              </a:prstGeom>
              <a:blipFill rotWithShape="0">
                <a:blip r:embed="rId3"/>
                <a:stretch>
                  <a:fillRect l="-557" t="-2538" r="-495" b="-7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6510319" y="4795896"/>
                <a:ext cx="3296095" cy="12981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900" i="1" smtClean="0">
                              <a:latin typeface="Cambria Math" panose="02040503050406030204" pitchFamily="18" charset="0"/>
                            </a:rPr>
                          </m:ctrlPr>
                        </m:sSubPr>
                        <m:e>
                          <m:r>
                            <a:rPr lang="en-US" sz="1900" i="1">
                              <a:latin typeface="Cambria Math" panose="02040503050406030204" pitchFamily="18" charset="0"/>
                            </a:rPr>
                            <m:t>𝑅</m:t>
                          </m:r>
                        </m:e>
                        <m:sub>
                          <m:r>
                            <a:rPr lang="en-US" sz="1900" i="1">
                              <a:latin typeface="Cambria Math" panose="02040503050406030204" pitchFamily="18" charset="0"/>
                            </a:rPr>
                            <m:t>𝐴𝐴</m:t>
                          </m:r>
                        </m:sub>
                      </m:sSub>
                      <m:d>
                        <m:dPr>
                          <m:ctrlPr>
                            <a:rPr lang="en-US" sz="1900" i="1">
                              <a:latin typeface="Cambria Math" panose="02040503050406030204" pitchFamily="18" charset="0"/>
                            </a:rPr>
                          </m:ctrlPr>
                        </m:dPr>
                        <m:e>
                          <m:sSub>
                            <m:sSubPr>
                              <m:ctrlPr>
                                <a:rPr lang="en-US" sz="1900" i="1">
                                  <a:latin typeface="Cambria Math" panose="02040503050406030204" pitchFamily="18" charset="0"/>
                                </a:rPr>
                              </m:ctrlPr>
                            </m:sSubPr>
                            <m:e>
                              <m:r>
                                <a:rPr lang="en-US" sz="1900" i="1">
                                  <a:latin typeface="Cambria Math" panose="02040503050406030204" pitchFamily="18" charset="0"/>
                                </a:rPr>
                                <m:t>𝑃</m:t>
                              </m:r>
                            </m:e>
                            <m:sub>
                              <m:r>
                                <a:rPr lang="en-US" sz="1900" i="1">
                                  <a:latin typeface="Cambria Math" panose="02040503050406030204" pitchFamily="18" charset="0"/>
                                </a:rPr>
                                <m:t>𝑇</m:t>
                              </m:r>
                            </m:sub>
                          </m:sSub>
                        </m:e>
                      </m:d>
                      <m:r>
                        <a:rPr lang="en-US" sz="1900" i="0">
                          <a:latin typeface="Cambria Math" panose="02040503050406030204" pitchFamily="18" charset="0"/>
                        </a:rPr>
                        <m:t>=</m:t>
                      </m:r>
                      <m:f>
                        <m:fPr>
                          <m:ctrlPr>
                            <a:rPr lang="en-US" sz="1900" i="1">
                              <a:latin typeface="Cambria Math" panose="02040503050406030204" pitchFamily="18" charset="0"/>
                            </a:rPr>
                          </m:ctrlPr>
                        </m:fPr>
                        <m:num>
                          <m:sSup>
                            <m:sSupPr>
                              <m:ctrlPr>
                                <a:rPr lang="en-US" sz="1900" i="1" smtClean="0">
                                  <a:latin typeface="Cambria Math" panose="02040503050406030204" pitchFamily="18" charset="0"/>
                                </a:rPr>
                              </m:ctrlPr>
                            </m:sSupPr>
                            <m:e>
                              <m:f>
                                <m:fPr>
                                  <m:ctrlPr>
                                    <a:rPr lang="en-US" sz="1900" i="1">
                                      <a:latin typeface="Cambria Math" panose="02040503050406030204" pitchFamily="18" charset="0"/>
                                    </a:rPr>
                                  </m:ctrlPr>
                                </m:fPr>
                                <m:num>
                                  <m:sSup>
                                    <m:sSupPr>
                                      <m:ctrlPr>
                                        <a:rPr lang="en-US" sz="1900" i="1">
                                          <a:latin typeface="Cambria Math" panose="02040503050406030204" pitchFamily="18" charset="0"/>
                                        </a:rPr>
                                      </m:ctrlPr>
                                    </m:sSupPr>
                                    <m:e>
                                      <m:r>
                                        <a:rPr lang="en-US" sz="1900" i="1">
                                          <a:latin typeface="Cambria Math" panose="02040503050406030204" pitchFamily="18" charset="0"/>
                                        </a:rPr>
                                        <m:t>𝑑𝑁</m:t>
                                      </m:r>
                                    </m:e>
                                    <m:sup>
                                      <m:r>
                                        <a:rPr lang="en-US" sz="1900" i="1">
                                          <a:latin typeface="Cambria Math" panose="02040503050406030204" pitchFamily="18" charset="0"/>
                                        </a:rPr>
                                        <m:t>𝑒</m:t>
                                      </m:r>
                                      <m:r>
                                        <a:rPr lang="en-US" sz="1900">
                                          <a:latin typeface="Cambria Math" panose="02040503050406030204" pitchFamily="18" charset="0"/>
                                        </a:rPr>
                                        <m:t>−</m:t>
                                      </m:r>
                                    </m:sup>
                                  </m:sSup>
                                </m:num>
                                <m:den>
                                  <m:sSup>
                                    <m:sSupPr>
                                      <m:ctrlPr>
                                        <a:rPr lang="en-US" sz="1900" i="1">
                                          <a:latin typeface="Cambria Math" panose="02040503050406030204" pitchFamily="18" charset="0"/>
                                        </a:rPr>
                                      </m:ctrlPr>
                                    </m:sSupPr>
                                    <m:e>
                                      <m:r>
                                        <a:rPr lang="en-US" sz="1900" i="1">
                                          <a:latin typeface="Cambria Math" panose="02040503050406030204" pitchFamily="18" charset="0"/>
                                        </a:rPr>
                                        <m:t>𝑑</m:t>
                                      </m:r>
                                    </m:e>
                                    <m:sup>
                                      <m:r>
                                        <m:rPr>
                                          <m:sty m:val="p"/>
                                        </m:rPr>
                                        <a:rPr lang="en-US" sz="1900" b="0" i="0" smtClean="0">
                                          <a:latin typeface="Cambria Math" panose="02040503050406030204" pitchFamily="18" charset="0"/>
                                        </a:rPr>
                                        <m:t>e</m:t>
                                      </m:r>
                                    </m:sup>
                                  </m:sSup>
                                  <m:sSub>
                                    <m:sSubPr>
                                      <m:ctrlPr>
                                        <a:rPr lang="en-US" sz="1900" i="1">
                                          <a:latin typeface="Cambria Math" panose="02040503050406030204" pitchFamily="18" charset="0"/>
                                        </a:rPr>
                                      </m:ctrlPr>
                                    </m:sSubPr>
                                    <m:e>
                                      <m:r>
                                        <a:rPr lang="en-US" sz="1900" i="1">
                                          <a:latin typeface="Cambria Math" panose="02040503050406030204" pitchFamily="18" charset="0"/>
                                        </a:rPr>
                                        <m:t>𝑝</m:t>
                                      </m:r>
                                    </m:e>
                                    <m:sub>
                                      <m:r>
                                        <a:rPr lang="en-US" sz="1900" i="1">
                                          <a:latin typeface="Cambria Math" panose="02040503050406030204" pitchFamily="18" charset="0"/>
                                        </a:rPr>
                                        <m:t>𝑇</m:t>
                                      </m:r>
                                    </m:sub>
                                  </m:sSub>
                                </m:den>
                              </m:f>
                            </m:e>
                            <m:sup>
                              <m:r>
                                <a:rPr lang="en-US" sz="1900" i="1">
                                  <a:latin typeface="Cambria Math" panose="02040503050406030204" pitchFamily="18" charset="0"/>
                                </a:rPr>
                                <m:t>𝐴𝑢</m:t>
                              </m:r>
                              <m:r>
                                <a:rPr lang="en-US" sz="1900">
                                  <a:latin typeface="Cambria Math" panose="02040503050406030204" pitchFamily="18" charset="0"/>
                                </a:rPr>
                                <m:t>+</m:t>
                              </m:r>
                              <m:r>
                                <a:rPr lang="en-US" sz="1900" i="1">
                                  <a:latin typeface="Cambria Math" panose="02040503050406030204" pitchFamily="18" charset="0"/>
                                </a:rPr>
                                <m:t>𝐴𝑢</m:t>
                              </m:r>
                            </m:sup>
                          </m:sSup>
                        </m:num>
                        <m:den>
                          <m:d>
                            <m:dPr>
                              <m:begChr m:val="⟨"/>
                              <m:endChr m:val="⟩"/>
                              <m:ctrlPr>
                                <a:rPr lang="en-US" sz="1900" i="1" smtClean="0">
                                  <a:latin typeface="Cambria Math" panose="02040503050406030204" pitchFamily="18" charset="0"/>
                                </a:rPr>
                              </m:ctrlPr>
                            </m:dPr>
                            <m:e>
                              <m:sSub>
                                <m:sSubPr>
                                  <m:ctrlPr>
                                    <a:rPr lang="en-US" sz="1900" i="1">
                                      <a:latin typeface="Cambria Math" panose="02040503050406030204" pitchFamily="18" charset="0"/>
                                    </a:rPr>
                                  </m:ctrlPr>
                                </m:sSubPr>
                                <m:e>
                                  <m:r>
                                    <a:rPr lang="en-US" sz="1900" i="1">
                                      <a:latin typeface="Cambria Math" panose="02040503050406030204" pitchFamily="18" charset="0"/>
                                    </a:rPr>
                                    <m:t>𝑁</m:t>
                                  </m:r>
                                </m:e>
                                <m:sub>
                                  <m:r>
                                    <a:rPr lang="en-US" sz="1900" i="1">
                                      <a:latin typeface="Cambria Math" panose="02040503050406030204" pitchFamily="18" charset="0"/>
                                    </a:rPr>
                                    <m:t>𝑐𝑜𝑙𝑙</m:t>
                                  </m:r>
                                </m:sub>
                              </m:sSub>
                            </m:e>
                          </m:d>
                          <m:r>
                            <a:rPr lang="en-US" sz="1900" i="0">
                              <a:latin typeface="Cambria Math" panose="02040503050406030204" pitchFamily="18" charset="0"/>
                            </a:rPr>
                            <m:t>×</m:t>
                          </m:r>
                          <m:sSup>
                            <m:sSupPr>
                              <m:ctrlPr>
                                <a:rPr lang="en-US" sz="1900" i="1">
                                  <a:latin typeface="Cambria Math" panose="02040503050406030204" pitchFamily="18" charset="0"/>
                                </a:rPr>
                              </m:ctrlPr>
                            </m:sSupPr>
                            <m:e>
                              <m:f>
                                <m:fPr>
                                  <m:ctrlPr>
                                    <a:rPr lang="en-US" sz="1900" i="1">
                                      <a:latin typeface="Cambria Math" panose="02040503050406030204" pitchFamily="18" charset="0"/>
                                    </a:rPr>
                                  </m:ctrlPr>
                                </m:fPr>
                                <m:num>
                                  <m:sSup>
                                    <m:sSupPr>
                                      <m:ctrlPr>
                                        <a:rPr lang="en-US" sz="1900" i="1">
                                          <a:latin typeface="Cambria Math" panose="02040503050406030204" pitchFamily="18" charset="0"/>
                                        </a:rPr>
                                      </m:ctrlPr>
                                    </m:sSupPr>
                                    <m:e>
                                      <m:r>
                                        <a:rPr lang="en-US" sz="1900" i="1">
                                          <a:latin typeface="Cambria Math" panose="02040503050406030204" pitchFamily="18" charset="0"/>
                                        </a:rPr>
                                        <m:t>𝑑𝑁</m:t>
                                      </m:r>
                                    </m:e>
                                    <m:sup>
                                      <m:r>
                                        <a:rPr lang="en-US" sz="1900" i="1">
                                          <a:latin typeface="Cambria Math" panose="02040503050406030204" pitchFamily="18" charset="0"/>
                                        </a:rPr>
                                        <m:t>𝑒</m:t>
                                      </m:r>
                                      <m:r>
                                        <a:rPr lang="en-US" sz="1900" i="0">
                                          <a:latin typeface="Cambria Math" panose="02040503050406030204" pitchFamily="18" charset="0"/>
                                        </a:rPr>
                                        <m:t>−</m:t>
                                      </m:r>
                                    </m:sup>
                                  </m:sSup>
                                </m:num>
                                <m:den>
                                  <m:sSup>
                                    <m:sSupPr>
                                      <m:ctrlPr>
                                        <a:rPr lang="en-US" sz="1900" i="1">
                                          <a:latin typeface="Cambria Math" panose="02040503050406030204" pitchFamily="18" charset="0"/>
                                        </a:rPr>
                                      </m:ctrlPr>
                                    </m:sSupPr>
                                    <m:e>
                                      <m:r>
                                        <a:rPr lang="en-US" sz="1900" i="1">
                                          <a:latin typeface="Cambria Math" panose="02040503050406030204" pitchFamily="18" charset="0"/>
                                        </a:rPr>
                                        <m:t>𝑑</m:t>
                                      </m:r>
                                    </m:e>
                                    <m:sup>
                                      <m:r>
                                        <m:rPr>
                                          <m:sty m:val="p"/>
                                        </m:rPr>
                                        <a:rPr lang="en-US" sz="1900" b="0" i="0" smtClean="0">
                                          <a:latin typeface="Cambria Math" panose="02040503050406030204" pitchFamily="18" charset="0"/>
                                        </a:rPr>
                                        <m:t>e</m:t>
                                      </m:r>
                                    </m:sup>
                                  </m:sSup>
                                  <m:sSub>
                                    <m:sSubPr>
                                      <m:ctrlPr>
                                        <a:rPr lang="en-US" sz="1900" i="1">
                                          <a:latin typeface="Cambria Math" panose="02040503050406030204" pitchFamily="18" charset="0"/>
                                        </a:rPr>
                                      </m:ctrlPr>
                                    </m:sSubPr>
                                    <m:e>
                                      <m:r>
                                        <a:rPr lang="en-US" sz="1900" i="1">
                                          <a:latin typeface="Cambria Math" panose="02040503050406030204" pitchFamily="18" charset="0"/>
                                        </a:rPr>
                                        <m:t>𝑝</m:t>
                                      </m:r>
                                    </m:e>
                                    <m:sub>
                                      <m:r>
                                        <a:rPr lang="en-US" sz="1900" i="1">
                                          <a:latin typeface="Cambria Math" panose="02040503050406030204" pitchFamily="18" charset="0"/>
                                        </a:rPr>
                                        <m:t>𝑇</m:t>
                                      </m:r>
                                    </m:sub>
                                  </m:sSub>
                                </m:den>
                              </m:f>
                            </m:e>
                            <m:sup>
                              <m:r>
                                <a:rPr lang="en-US" sz="1900" i="1">
                                  <a:latin typeface="Cambria Math" panose="02040503050406030204" pitchFamily="18" charset="0"/>
                                </a:rPr>
                                <m:t>𝑝</m:t>
                              </m:r>
                              <m:r>
                                <a:rPr lang="en-US" sz="1900" i="0">
                                  <a:latin typeface="Cambria Math" panose="02040503050406030204" pitchFamily="18" charset="0"/>
                                </a:rPr>
                                <m:t>+</m:t>
                              </m:r>
                              <m:r>
                                <a:rPr lang="en-US" sz="1900" i="1">
                                  <a:latin typeface="Cambria Math" panose="02040503050406030204" pitchFamily="18" charset="0"/>
                                </a:rPr>
                                <m:t>𝑝</m:t>
                              </m:r>
                            </m:sup>
                          </m:sSup>
                        </m:den>
                      </m:f>
                    </m:oMath>
                  </m:oMathPara>
                </a14:m>
                <a:endParaRPr lang="en-US" sz="1900" dirty="0"/>
              </a:p>
            </p:txBody>
          </p:sp>
        </mc:Choice>
        <mc:Fallback xmlns="">
          <p:sp>
            <p:nvSpPr>
              <p:cNvPr id="12" name="Rectangle 11"/>
              <p:cNvSpPr>
                <a:spLocks noRot="1" noChangeAspect="1" noMove="1" noResize="1" noEditPoints="1" noAdjustHandles="1" noChangeArrowheads="1" noChangeShapeType="1" noTextEdit="1"/>
              </p:cNvSpPr>
              <p:nvPr/>
            </p:nvSpPr>
            <p:spPr>
              <a:xfrm>
                <a:off x="6510319" y="4795896"/>
                <a:ext cx="3296095" cy="1298112"/>
              </a:xfrm>
              <a:prstGeom prst="rect">
                <a:avLst/>
              </a:prstGeom>
              <a:blipFill rotWithShape="0">
                <a:blip r:embed="rId4"/>
                <a:stretch>
                  <a:fillRect/>
                </a:stretch>
              </a:blipFill>
            </p:spPr>
            <p:txBody>
              <a:bodyPr/>
              <a:lstStyle/>
              <a:p>
                <a:r>
                  <a:rPr lang="en-US">
                    <a:noFill/>
                  </a:rPr>
                  <a:t> </a:t>
                </a:r>
              </a:p>
            </p:txBody>
          </p:sp>
        </mc:Fallback>
      </mc:AlternateContent>
      <p:cxnSp>
        <p:nvCxnSpPr>
          <p:cNvPr id="14" name="Straight Connector 13"/>
          <p:cNvCxnSpPr/>
          <p:nvPr/>
        </p:nvCxnSpPr>
        <p:spPr>
          <a:xfrm>
            <a:off x="747513" y="3478871"/>
            <a:ext cx="10316956" cy="26686"/>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468309" y="4801703"/>
            <a:ext cx="3510975" cy="1271182"/>
          </a:xfrm>
          <a:prstGeom prst="rect">
            <a:avLst/>
          </a:prstGeom>
          <a:noFill/>
          <a:ln>
            <a:solidFill>
              <a:srgbClr val="1F10E2"/>
            </a:solidFill>
          </a:ln>
        </p:spPr>
        <p:txBody>
          <a:bodyPr wrap="square" rtlCol="0">
            <a:spAutoFit/>
          </a:bodyPr>
          <a:lstStyle/>
          <a:p>
            <a:endParaRPr lang="en-US" dirty="0"/>
          </a:p>
        </p:txBody>
      </p:sp>
      <p:cxnSp>
        <p:nvCxnSpPr>
          <p:cNvPr id="17" name="Straight Connector 16"/>
          <p:cNvCxnSpPr/>
          <p:nvPr/>
        </p:nvCxnSpPr>
        <p:spPr>
          <a:xfrm flipV="1">
            <a:off x="409722" y="309489"/>
            <a:ext cx="11408898" cy="14068"/>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09722" y="323557"/>
            <a:ext cx="0" cy="2304204"/>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11818620" y="309489"/>
            <a:ext cx="0" cy="3747356"/>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409722" y="2975020"/>
            <a:ext cx="0" cy="3214765"/>
          </a:xfrm>
          <a:prstGeom prst="line">
            <a:avLst/>
          </a:prstGeom>
          <a:ln w="285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818620" y="4481848"/>
            <a:ext cx="0" cy="1707937"/>
          </a:xfrm>
          <a:prstGeom prst="line">
            <a:avLst/>
          </a:prstGeom>
          <a:ln w="285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064469" y="6187441"/>
            <a:ext cx="777001" cy="0"/>
          </a:xfrm>
          <a:prstGeom prst="line">
            <a:avLst/>
          </a:prstGeom>
          <a:ln w="28575" cmpd="sng">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7602436" y="1969346"/>
                <a:ext cx="2565125" cy="8667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700" b="0" i="1" smtClean="0">
                          <a:latin typeface="Cambria Math" panose="02040503050406030204" pitchFamily="18" charset="0"/>
                        </a:rPr>
                        <m:t>𝑓</m:t>
                      </m:r>
                      <m:d>
                        <m:dPr>
                          <m:ctrlPr>
                            <a:rPr lang="en-US" sz="1700" b="0" i="1" smtClean="0">
                              <a:latin typeface="Cambria Math" panose="02040503050406030204" pitchFamily="18" charset="0"/>
                            </a:rPr>
                          </m:ctrlPr>
                        </m:dPr>
                        <m:e>
                          <m:r>
                            <a:rPr lang="en-US" sz="1700" b="0" i="1" smtClean="0">
                              <a:latin typeface="Cambria Math" panose="02040503050406030204" pitchFamily="18" charset="0"/>
                            </a:rPr>
                            <m:t>𝑧</m:t>
                          </m:r>
                        </m:e>
                      </m:d>
                      <m:r>
                        <a:rPr lang="en-US" sz="1700" b="0" i="1" smtClean="0">
                          <a:latin typeface="Cambria Math" panose="02040503050406030204" pitchFamily="18" charset="0"/>
                        </a:rPr>
                        <m:t>=</m:t>
                      </m:r>
                      <m:f>
                        <m:fPr>
                          <m:ctrlPr>
                            <a:rPr lang="en-US" sz="1700" b="0" i="1" smtClean="0">
                              <a:latin typeface="Cambria Math" panose="02040503050406030204" pitchFamily="18" charset="0"/>
                            </a:rPr>
                          </m:ctrlPr>
                        </m:fPr>
                        <m:num>
                          <m:r>
                            <a:rPr lang="en-US" sz="1700" b="0" i="1" smtClean="0">
                              <a:latin typeface="Cambria Math" panose="02040503050406030204" pitchFamily="18" charset="0"/>
                            </a:rPr>
                            <m:t>1</m:t>
                          </m:r>
                        </m:num>
                        <m:den>
                          <m:d>
                            <m:dPr>
                              <m:begChr m:val="["/>
                              <m:endChr m:val="]"/>
                              <m:ctrlPr>
                                <a:rPr lang="en-US" sz="1700" b="0" i="1" smtClean="0">
                                  <a:latin typeface="Cambria Math" panose="02040503050406030204" pitchFamily="18" charset="0"/>
                                </a:rPr>
                              </m:ctrlPr>
                            </m:dPr>
                            <m:e>
                              <m:r>
                                <a:rPr lang="en-US" sz="1700" b="0" i="1" smtClean="0">
                                  <a:latin typeface="Cambria Math" panose="02040503050406030204" pitchFamily="18" charset="0"/>
                                </a:rPr>
                                <m:t>𝑧</m:t>
                              </m:r>
                              <m:sSup>
                                <m:sSupPr>
                                  <m:ctrlPr>
                                    <a:rPr lang="en-US" sz="1700" b="0" i="1" smtClean="0">
                                      <a:latin typeface="Cambria Math" panose="02040503050406030204" pitchFamily="18" charset="0"/>
                                    </a:rPr>
                                  </m:ctrlPr>
                                </m:sSupPr>
                                <m:e>
                                  <m:d>
                                    <m:dPr>
                                      <m:begChr m:val="["/>
                                      <m:endChr m:val="]"/>
                                      <m:ctrlPr>
                                        <a:rPr lang="en-US" sz="1700" i="1">
                                          <a:latin typeface="Cambria Math" panose="02040503050406030204" pitchFamily="18" charset="0"/>
                                        </a:rPr>
                                      </m:ctrlPr>
                                    </m:dPr>
                                    <m:e>
                                      <m:r>
                                        <a:rPr lang="en-US" sz="1700" i="1">
                                          <a:latin typeface="Cambria Math" panose="02040503050406030204" pitchFamily="18" charset="0"/>
                                        </a:rPr>
                                        <m:t>𝑧</m:t>
                                      </m:r>
                                      <m:r>
                                        <a:rPr lang="en-US" sz="1700" i="1">
                                          <a:latin typeface="Cambria Math" panose="02040503050406030204" pitchFamily="18" charset="0"/>
                                        </a:rPr>
                                        <m:t>−</m:t>
                                      </m:r>
                                      <m:f>
                                        <m:fPr>
                                          <m:ctrlPr>
                                            <a:rPr lang="en-US" sz="1700" i="1">
                                              <a:latin typeface="Cambria Math" panose="02040503050406030204" pitchFamily="18" charset="0"/>
                                            </a:rPr>
                                          </m:ctrlPr>
                                        </m:fPr>
                                        <m:num>
                                          <m:r>
                                            <a:rPr lang="en-US" sz="1700" i="1">
                                              <a:latin typeface="Cambria Math" panose="02040503050406030204" pitchFamily="18" charset="0"/>
                                            </a:rPr>
                                            <m:t>1</m:t>
                                          </m:r>
                                        </m:num>
                                        <m:den>
                                          <m:r>
                                            <a:rPr lang="en-US" sz="1700" i="1">
                                              <a:latin typeface="Cambria Math" panose="02040503050406030204" pitchFamily="18" charset="0"/>
                                            </a:rPr>
                                            <m:t>𝑧</m:t>
                                          </m:r>
                                        </m:den>
                                      </m:f>
                                      <m:r>
                                        <a:rPr lang="en-US" sz="1700" i="1">
                                          <a:latin typeface="Cambria Math" panose="02040503050406030204" pitchFamily="18" charset="0"/>
                                        </a:rPr>
                                        <m:t>−</m:t>
                                      </m:r>
                                      <m:f>
                                        <m:fPr>
                                          <m:ctrlPr>
                                            <a:rPr lang="en-US" sz="1700" i="1">
                                              <a:latin typeface="Cambria Math" panose="02040503050406030204" pitchFamily="18" charset="0"/>
                                            </a:rPr>
                                          </m:ctrlPr>
                                        </m:fPr>
                                        <m:num>
                                          <m:sSub>
                                            <m:sSubPr>
                                              <m:ctrlPr>
                                                <a:rPr lang="en-US" sz="1700" i="1">
                                                  <a:latin typeface="Cambria Math" panose="02040503050406030204" pitchFamily="18" charset="0"/>
                                                </a:rPr>
                                              </m:ctrlPr>
                                            </m:sSubPr>
                                            <m:e>
                                              <m:r>
                                                <a:rPr lang="en-US" sz="1700" i="1">
                                                  <a:latin typeface="Cambria Math" panose="02040503050406030204" pitchFamily="18" charset="0"/>
                                                  <a:ea typeface="Cambria Math" panose="02040503050406030204" pitchFamily="18" charset="0"/>
                                                </a:rPr>
                                                <m:t>𝜖</m:t>
                                              </m:r>
                                            </m:e>
                                            <m:sub>
                                              <m:r>
                                                <a:rPr lang="en-US" sz="1700" i="1">
                                                  <a:latin typeface="Cambria Math" panose="02040503050406030204" pitchFamily="18" charset="0"/>
                                                </a:rPr>
                                                <m:t>𝑐</m:t>
                                              </m:r>
                                            </m:sub>
                                          </m:sSub>
                                        </m:num>
                                        <m:den>
                                          <m:r>
                                            <a:rPr lang="en-US" sz="1700" i="1">
                                              <a:latin typeface="Cambria Math" panose="02040503050406030204" pitchFamily="18" charset="0"/>
                                            </a:rPr>
                                            <m:t>1</m:t>
                                          </m:r>
                                          <m:r>
                                            <a:rPr lang="en-US" sz="1700" i="1">
                                              <a:latin typeface="Cambria Math" panose="02040503050406030204" pitchFamily="18" charset="0"/>
                                            </a:rPr>
                                            <m:t>−</m:t>
                                          </m:r>
                                          <m:r>
                                            <a:rPr lang="en-US" sz="1700" i="1">
                                              <a:latin typeface="Cambria Math" panose="02040503050406030204" pitchFamily="18" charset="0"/>
                                            </a:rPr>
                                            <m:t>𝑧</m:t>
                                          </m:r>
                                        </m:den>
                                      </m:f>
                                    </m:e>
                                  </m:d>
                                </m:e>
                                <m:sup>
                                  <m:r>
                                    <a:rPr lang="en-US" sz="1700" b="0" i="1" smtClean="0">
                                      <a:latin typeface="Cambria Math" panose="02040503050406030204" pitchFamily="18" charset="0"/>
                                    </a:rPr>
                                    <m:t>2</m:t>
                                  </m:r>
                                </m:sup>
                              </m:sSup>
                            </m:e>
                          </m:d>
                        </m:den>
                      </m:f>
                    </m:oMath>
                  </m:oMathPara>
                </a14:m>
                <a:endParaRPr lang="en-US" sz="1700" dirty="0"/>
              </a:p>
            </p:txBody>
          </p:sp>
        </mc:Choice>
        <mc:Fallback xmlns="">
          <p:sp>
            <p:nvSpPr>
              <p:cNvPr id="7" name="TextBox 6"/>
              <p:cNvSpPr txBox="1">
                <a:spLocks noRot="1" noChangeAspect="1" noMove="1" noResize="1" noEditPoints="1" noAdjustHandles="1" noChangeArrowheads="1" noChangeShapeType="1" noTextEdit="1"/>
              </p:cNvSpPr>
              <p:nvPr/>
            </p:nvSpPr>
            <p:spPr>
              <a:xfrm>
                <a:off x="7602436" y="1969346"/>
                <a:ext cx="2565125" cy="866712"/>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952500" y="1997364"/>
                <a:ext cx="6879309" cy="370101"/>
              </a:xfrm>
              <a:prstGeom prst="rect">
                <a:avLst/>
              </a:prstGeom>
            </p:spPr>
            <p:txBody>
              <a:bodyPr wrap="square">
                <a:spAutoFit/>
              </a:bodyPr>
              <a:lstStyle/>
              <a:p>
                <a:r>
                  <a:rPr lang="en-US" sz="1600" i="1" dirty="0" smtClean="0">
                    <a:solidFill>
                      <a:schemeClr val="tx1">
                        <a:lumMod val="95000"/>
                        <a:lumOff val="5000"/>
                      </a:schemeClr>
                    </a:solidFill>
                  </a:rPr>
                  <a:t>for charm quark </a:t>
                </a:r>
                <a14:m>
                  <m:oMath xmlns:m="http://schemas.openxmlformats.org/officeDocument/2006/math">
                    <m:sSub>
                      <m:sSubPr>
                        <m:ctrlPr>
                          <a:rPr lang="en-US" sz="1600" i="1" dirty="0" smtClean="0">
                            <a:solidFill>
                              <a:schemeClr val="tx1">
                                <a:lumMod val="95000"/>
                                <a:lumOff val="5000"/>
                              </a:schemeClr>
                            </a:solidFill>
                            <a:latin typeface="Cambria Math" panose="02040503050406030204" pitchFamily="18" charset="0"/>
                          </a:rPr>
                        </m:ctrlPr>
                      </m:sSubPr>
                      <m:e>
                        <m:r>
                          <a:rPr lang="en-US" sz="1600" i="1" dirty="0">
                            <a:solidFill>
                              <a:schemeClr val="tx1">
                                <a:lumMod val="95000"/>
                                <a:lumOff val="5000"/>
                              </a:schemeClr>
                            </a:solidFill>
                            <a:latin typeface="Cambria Math" panose="02040503050406030204" pitchFamily="18" charset="0"/>
                          </a:rPr>
                          <m:t>𝜖</m:t>
                        </m:r>
                      </m:e>
                      <m:sub>
                        <m:r>
                          <a:rPr lang="en-US" sz="1600" b="0" i="1" dirty="0" smtClean="0">
                            <a:solidFill>
                              <a:schemeClr val="tx1">
                                <a:lumMod val="95000"/>
                                <a:lumOff val="5000"/>
                              </a:schemeClr>
                            </a:solidFill>
                            <a:latin typeface="Cambria Math" panose="02040503050406030204" pitchFamily="18" charset="0"/>
                          </a:rPr>
                          <m:t>𝑐</m:t>
                        </m:r>
                      </m:sub>
                    </m:sSub>
                    <m:r>
                      <a:rPr lang="en-US" sz="1600" i="1" dirty="0">
                        <a:solidFill>
                          <a:schemeClr val="tx1">
                            <a:lumMod val="95000"/>
                            <a:lumOff val="5000"/>
                          </a:schemeClr>
                        </a:solidFill>
                        <a:latin typeface="Cambria Math" panose="02040503050406030204" pitchFamily="18" charset="0"/>
                      </a:rPr>
                      <m:t> = </m:t>
                    </m:r>
                    <m:r>
                      <a:rPr lang="en-US" sz="1600" i="1" dirty="0">
                        <a:solidFill>
                          <a:schemeClr val="tx1">
                            <a:lumMod val="95000"/>
                            <a:lumOff val="5000"/>
                          </a:schemeClr>
                        </a:solidFill>
                        <a:latin typeface="Cambria Math" panose="02040503050406030204" pitchFamily="18" charset="0"/>
                      </a:rPr>
                      <m:t>0</m:t>
                    </m:r>
                    <m:r>
                      <a:rPr lang="en-US" sz="1600" i="1" dirty="0">
                        <a:solidFill>
                          <a:schemeClr val="tx1">
                            <a:lumMod val="95000"/>
                            <a:lumOff val="5000"/>
                          </a:schemeClr>
                        </a:solidFill>
                        <a:latin typeface="Cambria Math" panose="02040503050406030204" pitchFamily="18" charset="0"/>
                      </a:rPr>
                      <m:t>.</m:t>
                    </m:r>
                    <m:r>
                      <a:rPr lang="en-US" sz="1600" i="1" dirty="0">
                        <a:solidFill>
                          <a:schemeClr val="tx1">
                            <a:lumMod val="95000"/>
                            <a:lumOff val="5000"/>
                          </a:schemeClr>
                        </a:solidFill>
                        <a:latin typeface="Cambria Math" panose="02040503050406030204" pitchFamily="18" charset="0"/>
                      </a:rPr>
                      <m:t>05</m:t>
                    </m:r>
                    <m:r>
                      <a:rPr lang="en-US" sz="1600" i="1" dirty="0">
                        <a:solidFill>
                          <a:schemeClr val="tx1">
                            <a:lumMod val="95000"/>
                            <a:lumOff val="5000"/>
                          </a:schemeClr>
                        </a:solidFill>
                        <a:latin typeface="Cambria Math" panose="02040503050406030204" pitchFamily="18" charset="0"/>
                      </a:rPr>
                      <m:t> </m:t>
                    </m:r>
                  </m:oMath>
                </a14:m>
                <a:r>
                  <a:rPr lang="en-US" sz="1600" i="1" dirty="0">
                    <a:solidFill>
                      <a:schemeClr val="tx1">
                        <a:lumMod val="95000"/>
                        <a:lumOff val="5000"/>
                      </a:schemeClr>
                    </a:solidFill>
                  </a:rPr>
                  <a:t>and for bottom quark </a:t>
                </a:r>
                <a14:m>
                  <m:oMath xmlns:m="http://schemas.openxmlformats.org/officeDocument/2006/math">
                    <m:sSub>
                      <m:sSubPr>
                        <m:ctrlPr>
                          <a:rPr lang="en-US" sz="1600" i="1" dirty="0" smtClean="0">
                            <a:solidFill>
                              <a:schemeClr val="tx1">
                                <a:lumMod val="95000"/>
                                <a:lumOff val="5000"/>
                              </a:schemeClr>
                            </a:solidFill>
                            <a:latin typeface="Cambria Math" panose="02040503050406030204" pitchFamily="18" charset="0"/>
                          </a:rPr>
                        </m:ctrlPr>
                      </m:sSubPr>
                      <m:e>
                        <m:r>
                          <a:rPr lang="en-US" sz="1600" i="1" dirty="0">
                            <a:solidFill>
                              <a:schemeClr val="tx1">
                                <a:lumMod val="95000"/>
                                <a:lumOff val="5000"/>
                              </a:schemeClr>
                            </a:solidFill>
                            <a:latin typeface="Cambria Math" panose="02040503050406030204" pitchFamily="18" charset="0"/>
                          </a:rPr>
                          <m:t>𝜖</m:t>
                        </m:r>
                      </m:e>
                      <m:sub>
                        <m:r>
                          <a:rPr lang="en-US" sz="1600" b="0" i="1" dirty="0" smtClean="0">
                            <a:solidFill>
                              <a:schemeClr val="tx1">
                                <a:lumMod val="95000"/>
                                <a:lumOff val="5000"/>
                              </a:schemeClr>
                            </a:solidFill>
                            <a:latin typeface="Cambria Math" panose="02040503050406030204" pitchFamily="18" charset="0"/>
                          </a:rPr>
                          <m:t>𝑏</m:t>
                        </m:r>
                      </m:sub>
                    </m:sSub>
                  </m:oMath>
                </a14:m>
                <a:r>
                  <a:rPr lang="en-US" sz="1600" i="1" dirty="0">
                    <a:solidFill>
                      <a:schemeClr val="tx1">
                        <a:lumMod val="95000"/>
                        <a:lumOff val="5000"/>
                      </a:schemeClr>
                    </a:solidFill>
                  </a:rPr>
                  <a:t> </a:t>
                </a:r>
                <a14:m>
                  <m:oMath xmlns:m="http://schemas.openxmlformats.org/officeDocument/2006/math">
                    <m:sSup>
                      <m:sSupPr>
                        <m:ctrlPr>
                          <a:rPr lang="en-US" sz="1600" i="1" dirty="0">
                            <a:solidFill>
                              <a:schemeClr val="tx1">
                                <a:lumMod val="95000"/>
                                <a:lumOff val="5000"/>
                              </a:schemeClr>
                            </a:solidFill>
                            <a:latin typeface="Cambria Math" panose="02040503050406030204" pitchFamily="18" charset="0"/>
                          </a:rPr>
                        </m:ctrlPr>
                      </m:sSupPr>
                      <m:e>
                        <m:r>
                          <m:rPr>
                            <m:nor/>
                          </m:rPr>
                          <a:rPr lang="en-US" sz="1600" i="1" dirty="0">
                            <a:solidFill>
                              <a:schemeClr val="tx1">
                                <a:lumMod val="95000"/>
                                <a:lumOff val="5000"/>
                              </a:schemeClr>
                            </a:solidFill>
                          </a:rPr>
                          <m:t>=(</m:t>
                        </m:r>
                        <m:sSub>
                          <m:sSubPr>
                            <m:ctrlPr>
                              <a:rPr lang="en-US" sz="1600" i="1" dirty="0" smtClean="0">
                                <a:solidFill>
                                  <a:schemeClr val="tx1">
                                    <a:lumMod val="95000"/>
                                    <a:lumOff val="5000"/>
                                  </a:schemeClr>
                                </a:solidFill>
                                <a:latin typeface="Cambria Math" panose="02040503050406030204" pitchFamily="18" charset="0"/>
                              </a:rPr>
                            </m:ctrlPr>
                          </m:sSubPr>
                          <m:e>
                            <m:r>
                              <a:rPr lang="en-US" sz="1600" b="0" i="1" dirty="0" smtClean="0">
                                <a:solidFill>
                                  <a:schemeClr val="tx1">
                                    <a:lumMod val="95000"/>
                                    <a:lumOff val="5000"/>
                                  </a:schemeClr>
                                </a:solidFill>
                                <a:latin typeface="Cambria Math" panose="02040503050406030204" pitchFamily="18" charset="0"/>
                              </a:rPr>
                              <m:t>𝑚</m:t>
                            </m:r>
                          </m:e>
                          <m:sub>
                            <m:r>
                              <a:rPr lang="en-US" sz="1600" b="0" i="1" dirty="0" smtClean="0">
                                <a:solidFill>
                                  <a:schemeClr val="tx1">
                                    <a:lumMod val="95000"/>
                                    <a:lumOff val="5000"/>
                                  </a:schemeClr>
                                </a:solidFill>
                                <a:latin typeface="Cambria Math" panose="02040503050406030204" pitchFamily="18" charset="0"/>
                              </a:rPr>
                              <m:t>𝑐</m:t>
                            </m:r>
                          </m:sub>
                        </m:sSub>
                        <m:r>
                          <a:rPr lang="en-US" sz="1600" i="1" dirty="0">
                            <a:solidFill>
                              <a:schemeClr val="tx1">
                                <a:lumMod val="95000"/>
                                <a:lumOff val="5000"/>
                              </a:schemeClr>
                            </a:solidFill>
                            <a:latin typeface="Cambria Math" panose="02040503050406030204" pitchFamily="18" charset="0"/>
                          </a:rPr>
                          <m:t>/</m:t>
                        </m:r>
                        <m:sSubSup>
                          <m:sSubSupPr>
                            <m:ctrlPr>
                              <a:rPr lang="en-US" sz="1600" i="1" dirty="0" smtClean="0">
                                <a:solidFill>
                                  <a:schemeClr val="tx1">
                                    <a:lumMod val="95000"/>
                                    <a:lumOff val="5000"/>
                                  </a:schemeClr>
                                </a:solidFill>
                                <a:latin typeface="Cambria Math" panose="02040503050406030204" pitchFamily="18" charset="0"/>
                              </a:rPr>
                            </m:ctrlPr>
                          </m:sSubSupPr>
                          <m:e>
                            <m:r>
                              <a:rPr lang="en-US" sz="1600" b="0" i="1" dirty="0" smtClean="0">
                                <a:solidFill>
                                  <a:schemeClr val="tx1">
                                    <a:lumMod val="95000"/>
                                    <a:lumOff val="5000"/>
                                  </a:schemeClr>
                                </a:solidFill>
                                <a:latin typeface="Cambria Math" panose="02040503050406030204" pitchFamily="18" charset="0"/>
                              </a:rPr>
                              <m:t>𝑚</m:t>
                            </m:r>
                          </m:e>
                          <m:sub>
                            <m:r>
                              <a:rPr lang="en-US" sz="1600" b="0" i="1" dirty="0" smtClean="0">
                                <a:solidFill>
                                  <a:schemeClr val="tx1">
                                    <a:lumMod val="95000"/>
                                    <a:lumOff val="5000"/>
                                  </a:schemeClr>
                                </a:solidFill>
                                <a:latin typeface="Cambria Math" panose="02040503050406030204" pitchFamily="18" charset="0"/>
                              </a:rPr>
                              <m:t>𝑏</m:t>
                            </m:r>
                          </m:sub>
                          <m:sup/>
                        </m:sSubSup>
                        <m:r>
                          <a:rPr lang="en-US" sz="1600" i="1" dirty="0">
                            <a:solidFill>
                              <a:schemeClr val="tx1">
                                <a:lumMod val="95000"/>
                                <a:lumOff val="5000"/>
                              </a:schemeClr>
                            </a:solidFill>
                            <a:latin typeface="Cambria Math" panose="02040503050406030204" pitchFamily="18" charset="0"/>
                          </a:rPr>
                          <m:t>)</m:t>
                        </m:r>
                      </m:e>
                      <m:sup>
                        <m:r>
                          <a:rPr lang="en-US" sz="1600" i="1" dirty="0">
                            <a:solidFill>
                              <a:schemeClr val="tx1">
                                <a:lumMod val="95000"/>
                                <a:lumOff val="5000"/>
                              </a:schemeClr>
                            </a:solidFill>
                            <a:latin typeface="Cambria Math" panose="02040503050406030204" pitchFamily="18" charset="0"/>
                          </a:rPr>
                          <m:t>2</m:t>
                        </m:r>
                      </m:sup>
                    </m:sSup>
                    <m:sSub>
                      <m:sSubPr>
                        <m:ctrlPr>
                          <a:rPr lang="en-US" sz="1600" i="1" dirty="0">
                            <a:solidFill>
                              <a:schemeClr val="tx1">
                                <a:lumMod val="95000"/>
                                <a:lumOff val="5000"/>
                              </a:schemeClr>
                            </a:solidFill>
                            <a:latin typeface="Cambria Math" panose="02040503050406030204" pitchFamily="18" charset="0"/>
                          </a:rPr>
                        </m:ctrlPr>
                      </m:sSubPr>
                      <m:e>
                        <m:r>
                          <a:rPr lang="en-US" sz="1600" i="1" dirty="0">
                            <a:solidFill>
                              <a:schemeClr val="tx1">
                                <a:lumMod val="95000"/>
                                <a:lumOff val="5000"/>
                              </a:schemeClr>
                            </a:solidFill>
                            <a:latin typeface="Cambria Math" panose="02040503050406030204" pitchFamily="18" charset="0"/>
                          </a:rPr>
                          <m:t>𝜖</m:t>
                        </m:r>
                      </m:e>
                      <m:sub>
                        <m:r>
                          <a:rPr lang="en-US" sz="1600" i="1" dirty="0">
                            <a:solidFill>
                              <a:schemeClr val="tx1">
                                <a:lumMod val="95000"/>
                                <a:lumOff val="5000"/>
                              </a:schemeClr>
                            </a:solidFill>
                            <a:latin typeface="Cambria Math" panose="02040503050406030204" pitchFamily="18" charset="0"/>
                          </a:rPr>
                          <m:t>𝑐</m:t>
                        </m:r>
                      </m:sub>
                    </m:sSub>
                  </m:oMath>
                </a14:m>
                <a:endParaRPr lang="en-US" sz="1600" i="1" dirty="0">
                  <a:solidFill>
                    <a:schemeClr val="tx1">
                      <a:lumMod val="95000"/>
                      <a:lumOff val="5000"/>
                    </a:schemeClr>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952500" y="1997364"/>
                <a:ext cx="6879309" cy="370101"/>
              </a:xfrm>
              <a:prstGeom prst="rect">
                <a:avLst/>
              </a:prstGeom>
              <a:blipFill rotWithShape="0">
                <a:blip r:embed="rId6"/>
                <a:stretch>
                  <a:fillRect l="-443" b="-2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890610" y="1048435"/>
                <a:ext cx="9558277" cy="646331"/>
              </a:xfrm>
              <a:prstGeom prst="rect">
                <a:avLst/>
              </a:prstGeom>
            </p:spPr>
            <p:txBody>
              <a:bodyPr wrap="square">
                <a:spAutoFit/>
              </a:bodyPr>
              <a:lstStyle/>
              <a:p>
                <a:r>
                  <a:rPr lang="en-US" i="1" dirty="0" smtClean="0"/>
                  <a:t>We convolute the solution of the </a:t>
                </a:r>
                <a14:m>
                  <m:oMath xmlns:m="http://schemas.openxmlformats.org/officeDocument/2006/math">
                    <m:r>
                      <a:rPr lang="en-US" i="1" dirty="0" smtClean="0">
                        <a:latin typeface="Cambria Math" panose="02040503050406030204" pitchFamily="18" charset="0"/>
                      </a:rPr>
                      <m:t>𝐹𝑃</m:t>
                    </m:r>
                  </m:oMath>
                </a14:m>
                <a:r>
                  <a:rPr lang="en-US" i="1" dirty="0"/>
                  <a:t> equation with the fragmentation </a:t>
                </a:r>
                <a:r>
                  <a:rPr lang="en-US" i="1" dirty="0" smtClean="0"/>
                  <a:t>functions of </a:t>
                </a:r>
                <a:r>
                  <a:rPr lang="en-US" i="1" dirty="0"/>
                  <a:t>the heavy quarks to obtain the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𝑝</m:t>
                        </m:r>
                      </m:e>
                      <m:sub>
                        <m:r>
                          <a:rPr lang="en-US" b="0" i="1" dirty="0" smtClean="0">
                            <a:latin typeface="Cambria Math" panose="02040503050406030204" pitchFamily="18" charset="0"/>
                          </a:rPr>
                          <m:t>𝑇</m:t>
                        </m:r>
                      </m:sub>
                    </m:sSub>
                    <m:r>
                      <a:rPr lang="en-US" i="1" dirty="0">
                        <a:latin typeface="Cambria Math" panose="02040503050406030204" pitchFamily="18" charset="0"/>
                      </a:rPr>
                      <m:t> </m:t>
                    </m:r>
                  </m:oMath>
                </a14:m>
                <a:r>
                  <a:rPr lang="en-US" i="1" dirty="0"/>
                  <a:t>distribution of the heavy mesons </a:t>
                </a:r>
                <a14:m>
                  <m:oMath xmlns:m="http://schemas.openxmlformats.org/officeDocument/2006/math">
                    <m:r>
                      <a:rPr lang="en-US" i="1" dirty="0" smtClean="0">
                        <a:latin typeface="Cambria Math" panose="02040503050406030204" pitchFamily="18" charset="0"/>
                      </a:rPr>
                      <m:t>(</m:t>
                    </m:r>
                    <m:r>
                      <a:rPr lang="en-US" i="1" dirty="0" smtClean="0">
                        <a:latin typeface="Cambria Math" panose="02040503050406030204" pitchFamily="18" charset="0"/>
                      </a:rPr>
                      <m:t>𝐷</m:t>
                    </m:r>
                    <m:r>
                      <a:rPr lang="en-US" i="1" dirty="0" smtClean="0">
                        <a:latin typeface="Cambria Math" panose="02040503050406030204" pitchFamily="18" charset="0"/>
                      </a:rPr>
                      <m:t> </m:t>
                    </m:r>
                    <m:r>
                      <a:rPr lang="en-US" i="1" dirty="0" smtClean="0">
                        <a:latin typeface="Cambria Math" panose="02040503050406030204" pitchFamily="18" charset="0"/>
                      </a:rPr>
                      <m:t>𝑎𝑛𝑑</m:t>
                    </m:r>
                    <m:r>
                      <a:rPr lang="en-US" i="1" dirty="0" smtClean="0">
                        <a:latin typeface="Cambria Math" panose="02040503050406030204" pitchFamily="18" charset="0"/>
                      </a:rPr>
                      <m:t> </m:t>
                    </m:r>
                    <m:r>
                      <a:rPr lang="en-US" i="1" dirty="0" smtClean="0">
                        <a:latin typeface="Cambria Math" panose="02040503050406030204" pitchFamily="18" charset="0"/>
                      </a:rPr>
                      <m:t>𝐵</m:t>
                    </m:r>
                    <m:r>
                      <a:rPr lang="en-US" i="1" dirty="0" smtClean="0">
                        <a:latin typeface="Cambria Math" panose="02040503050406030204" pitchFamily="18" charset="0"/>
                      </a:rPr>
                      <m:t>)</m:t>
                    </m:r>
                  </m:oMath>
                </a14:m>
                <a:endParaRPr lang="en-US" i="1" dirty="0"/>
              </a:p>
            </p:txBody>
          </p:sp>
        </mc:Choice>
        <mc:Fallback xmlns="">
          <p:sp>
            <p:nvSpPr>
              <p:cNvPr id="4" name="Rectangle 3"/>
              <p:cNvSpPr>
                <a:spLocks noRot="1" noChangeAspect="1" noMove="1" noResize="1" noEditPoints="1" noAdjustHandles="1" noChangeArrowheads="1" noChangeShapeType="1" noTextEdit="1"/>
              </p:cNvSpPr>
              <p:nvPr/>
            </p:nvSpPr>
            <p:spPr>
              <a:xfrm>
                <a:off x="890610" y="1048435"/>
                <a:ext cx="9558277" cy="646331"/>
              </a:xfrm>
              <a:prstGeom prst="rect">
                <a:avLst/>
              </a:prstGeom>
              <a:blipFill rotWithShape="0">
                <a:blip r:embed="rId7"/>
                <a:stretch>
                  <a:fillRect l="-510" t="-566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552820" y="545374"/>
                <a:ext cx="10832641" cy="1492332"/>
              </a:xfrm>
              <a:prstGeom prst="rect">
                <a:avLst/>
              </a:prstGeom>
            </p:spPr>
            <p:txBody>
              <a:bodyPr wrap="square">
                <a:spAutoFit/>
              </a:bodyPr>
              <a:lstStyle/>
              <a:p>
                <a:pPr marL="285750" indent="-285750">
                  <a:buClr>
                    <a:srgbClr val="C00000"/>
                  </a:buClr>
                  <a:buSzPct val="120000"/>
                  <a:buFont typeface="Wingdings" panose="05000000000000000000" pitchFamily="2" charset="2"/>
                  <a:buChar char="v"/>
                </a:pPr>
                <a:r>
                  <a:rPr lang="en-US" i="1" dirty="0" smtClean="0">
                    <a:solidFill>
                      <a:srgbClr val="1F10E2"/>
                    </a:solidFill>
                  </a:rPr>
                  <a:t>   The </a:t>
                </a:r>
                <a:r>
                  <a:rPr lang="en-US" i="1" dirty="0">
                    <a:solidFill>
                      <a:srgbClr val="1F10E2"/>
                    </a:solidFill>
                  </a:rPr>
                  <a:t>initial conditions for the distributions of HQs have </a:t>
                </a:r>
                <a:r>
                  <a:rPr lang="en-US" i="1" dirty="0" smtClean="0">
                    <a:solidFill>
                      <a:srgbClr val="1F10E2"/>
                    </a:solidFill>
                  </a:rPr>
                  <a:t>been </a:t>
                </a:r>
                <a:r>
                  <a:rPr lang="en-US" i="1" dirty="0">
                    <a:solidFill>
                      <a:srgbClr val="1F10E2"/>
                    </a:solidFill>
                  </a:rPr>
                  <a:t>taken from </a:t>
                </a:r>
                <a:r>
                  <a:rPr lang="en-US" i="1" dirty="0" smtClean="0">
                    <a:solidFill>
                      <a:srgbClr val="1F10E2"/>
                    </a:solidFill>
                  </a:rPr>
                  <a:t>Durham </a:t>
                </a:r>
                <a:r>
                  <a:rPr lang="en-US" i="1" dirty="0" err="1" smtClean="0">
                    <a:solidFill>
                      <a:srgbClr val="1F10E2"/>
                    </a:solidFill>
                  </a:rPr>
                  <a:t>HepData</a:t>
                </a:r>
                <a:r>
                  <a:rPr lang="en-US" i="1" dirty="0" smtClean="0">
                    <a:solidFill>
                      <a:srgbClr val="1F10E2"/>
                    </a:solidFill>
                  </a:rPr>
                  <a:t> Project database </a:t>
                </a:r>
                <a14:m>
                  <m:oMath xmlns:m="http://schemas.openxmlformats.org/officeDocument/2006/math">
                    <m:sSup>
                      <m:sSupPr>
                        <m:ctrlPr>
                          <a:rPr lang="en-US" i="1" smtClean="0">
                            <a:solidFill>
                              <a:srgbClr val="1F10E2"/>
                            </a:solidFill>
                            <a:latin typeface="Cambria Math" panose="02040503050406030204" pitchFamily="18" charset="0"/>
                          </a:rPr>
                        </m:ctrlPr>
                      </m:sSupPr>
                      <m:e/>
                      <m:sup>
                        <m:r>
                          <a:rPr lang="en-US" i="1" smtClean="0">
                            <a:solidFill>
                              <a:srgbClr val="1F10E2"/>
                            </a:solidFill>
                            <a:latin typeface="Cambria Math" panose="02040503050406030204" pitchFamily="18" charset="0"/>
                            <a:ea typeface="Cambria Math" panose="02040503050406030204" pitchFamily="18" charset="0"/>
                          </a:rPr>
                          <m:t>∗</m:t>
                        </m:r>
                      </m:sup>
                    </m:sSup>
                  </m:oMath>
                </a14:m>
                <a:endParaRPr lang="en-US" i="1" dirty="0">
                  <a:solidFill>
                    <a:srgbClr val="1F10E2"/>
                  </a:solidFill>
                </a:endParaRPr>
              </a:p>
              <a:p>
                <a:pPr marL="342900" indent="-342900" algn="just">
                  <a:buFont typeface="+mj-lt"/>
                  <a:buAutoNum type="alphaLcPeriod"/>
                </a:pPr>
                <a:endParaRPr lang="en-US" i="1" dirty="0"/>
              </a:p>
              <a:p>
                <a:pPr algn="just"/>
                <a:endParaRPr lang="en-US" i="1" dirty="0" smtClean="0">
                  <a:solidFill>
                    <a:srgbClr val="1F10E2"/>
                  </a:solidFill>
                </a:endParaRPr>
              </a:p>
              <a:p>
                <a:pPr algn="just"/>
                <a:endParaRPr lang="en-US" i="1" dirty="0">
                  <a:solidFill>
                    <a:srgbClr val="1F10E2"/>
                  </a:solidFill>
                </a:endParaRPr>
              </a:p>
              <a:p>
                <a:pPr marL="342900" indent="-342900" algn="just">
                  <a:buFont typeface="+mj-lt"/>
                  <a:buAutoNum type="alphaLcPeriod"/>
                </a:pPr>
                <a:endParaRPr lang="en-US" i="1" dirty="0">
                  <a:solidFill>
                    <a:srgbClr val="1F10E2"/>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552820" y="545374"/>
                <a:ext cx="10832641" cy="1492332"/>
              </a:xfrm>
              <a:prstGeom prst="rect">
                <a:avLst/>
              </a:prstGeom>
              <a:blipFill rotWithShape="0">
                <a:blip r:embed="rId8"/>
                <a:stretch>
                  <a:fillRect l="-563" t="-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179662" y="6315825"/>
                <a:ext cx="11240657" cy="303225"/>
              </a:xfrm>
              <a:prstGeom prst="rect">
                <a:avLst/>
              </a:prstGeom>
            </p:spPr>
            <p:txBody>
              <a:bodyPr wrap="square">
                <a:spAutoFit/>
              </a:bodyPr>
              <a:lstStyle/>
              <a:p>
                <a14:m>
                  <m:oMath xmlns:m="http://schemas.openxmlformats.org/officeDocument/2006/math">
                    <m:sSup>
                      <m:sSupPr>
                        <m:ctrlPr>
                          <a:rPr lang="en-US" sz="1300" i="1" smtClean="0">
                            <a:latin typeface="Cambria Math" panose="02040503050406030204" pitchFamily="18" charset="0"/>
                          </a:rPr>
                        </m:ctrlPr>
                      </m:sSupPr>
                      <m:e/>
                      <m:sup>
                        <m:r>
                          <a:rPr lang="en-US" sz="1300" i="1" smtClean="0">
                            <a:latin typeface="Cambria Math" panose="02040503050406030204" pitchFamily="18" charset="0"/>
                            <a:ea typeface="Cambria Math" panose="02040503050406030204" pitchFamily="18" charset="0"/>
                          </a:rPr>
                          <m:t>∗</m:t>
                        </m:r>
                      </m:sup>
                    </m:sSup>
                  </m:oMath>
                </a14:m>
                <a:r>
                  <a:rPr lang="en-US" sz="1300" dirty="0" smtClean="0"/>
                  <a:t>EKS98</a:t>
                </a:r>
                <a:r>
                  <a:rPr lang="en-US" sz="1300" dirty="0"/>
                  <a:t>, K. J. </a:t>
                </a:r>
                <a:r>
                  <a:rPr lang="en-US" sz="1300" dirty="0" err="1"/>
                  <a:t>Eskola</a:t>
                </a:r>
                <a:r>
                  <a:rPr lang="en-US" sz="1300" dirty="0"/>
                  <a:t>, V. J. </a:t>
                </a:r>
                <a:r>
                  <a:rPr lang="en-US" sz="1300" dirty="0" err="1"/>
                  <a:t>Kolhinen</a:t>
                </a:r>
                <a:r>
                  <a:rPr lang="en-US" sz="1300" dirty="0"/>
                  <a:t> and C. A. Salgado, Eur. Phys. J. C9 (1999) 61; K. J. </a:t>
                </a:r>
                <a:r>
                  <a:rPr lang="en-US" sz="1300" dirty="0" err="1"/>
                  <a:t>Eskola</a:t>
                </a:r>
                <a:r>
                  <a:rPr lang="en-US" sz="1300" dirty="0"/>
                  <a:t>, V. J. </a:t>
                </a:r>
                <a:r>
                  <a:rPr lang="en-US" sz="1300" dirty="0" err="1"/>
                  <a:t>Kolhinen</a:t>
                </a:r>
                <a:r>
                  <a:rPr lang="en-US" sz="1300" dirty="0"/>
                  <a:t> and P. V. </a:t>
                </a:r>
                <a:r>
                  <a:rPr lang="en-US" sz="1300" dirty="0" err="1"/>
                  <a:t>Ruuskanen</a:t>
                </a:r>
                <a:r>
                  <a:rPr lang="en-US" sz="1300" dirty="0"/>
                  <a:t>, </a:t>
                </a:r>
                <a:r>
                  <a:rPr lang="en-US" sz="1300" dirty="0" smtClean="0"/>
                  <a:t> </a:t>
                </a:r>
                <a:r>
                  <a:rPr lang="en-US" sz="1300" dirty="0" err="1" smtClean="0"/>
                  <a:t>Nucl</a:t>
                </a:r>
                <a:r>
                  <a:rPr lang="en-US" sz="1300" dirty="0"/>
                  <a:t>. Phys. B535 (1998) 351</a:t>
                </a:r>
              </a:p>
            </p:txBody>
          </p:sp>
        </mc:Choice>
        <mc:Fallback xmlns="">
          <p:sp>
            <p:nvSpPr>
              <p:cNvPr id="23" name="Rectangle 22"/>
              <p:cNvSpPr>
                <a:spLocks noRot="1" noChangeAspect="1" noMove="1" noResize="1" noEditPoints="1" noAdjustHandles="1" noChangeArrowheads="1" noChangeShapeType="1" noTextEdit="1"/>
              </p:cNvSpPr>
              <p:nvPr/>
            </p:nvSpPr>
            <p:spPr>
              <a:xfrm>
                <a:off x="179662" y="6315825"/>
                <a:ext cx="11240657" cy="303225"/>
              </a:xfrm>
              <a:prstGeom prst="rect">
                <a:avLst/>
              </a:prstGeom>
              <a:blipFill rotWithShape="0">
                <a:blip r:embed="rId9"/>
                <a:stretch>
                  <a:fillRect b="-16000"/>
                </a:stretch>
              </a:blipFill>
            </p:spPr>
            <p:txBody>
              <a:bodyPr/>
              <a:lstStyle/>
              <a:p>
                <a:r>
                  <a:rPr lang="en-US">
                    <a:noFill/>
                  </a:rPr>
                  <a:t> </a:t>
                </a:r>
              </a:p>
            </p:txBody>
          </p:sp>
        </mc:Fallback>
      </mc:AlternateContent>
      <p:sp>
        <p:nvSpPr>
          <p:cNvPr id="2" name="Date Placeholder 1"/>
          <p:cNvSpPr>
            <a:spLocks noGrp="1"/>
          </p:cNvSpPr>
          <p:nvPr>
            <p:ph type="dt" sz="half" idx="10"/>
          </p:nvPr>
        </p:nvSpPr>
        <p:spPr/>
        <p:txBody>
          <a:bodyPr/>
          <a:lstStyle/>
          <a:p>
            <a:r>
              <a:rPr lang="en-US" smtClean="0"/>
              <a:t>25 Juni 2015 </a:t>
            </a:r>
            <a:endParaRPr lang="en-US" dirty="0"/>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2003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chemeClr val="tx1"/>
                </a:solidFill>
              </a:rPr>
              <a:t>25 Juni 2015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chemeClr val="tx1"/>
                </a:solidFill>
              </a:rPr>
              <a:pPr/>
              <a:t>9</a:t>
            </a:fld>
            <a:endParaRPr lang="en-US" dirty="0">
              <a:solidFill>
                <a:schemeClr val="tx1"/>
              </a:solidFill>
            </a:endParaRPr>
          </a:p>
        </p:txBody>
      </p:sp>
      <p:sp>
        <p:nvSpPr>
          <p:cNvPr id="5" name="Rectangle 4"/>
          <p:cNvSpPr/>
          <p:nvPr/>
        </p:nvSpPr>
        <p:spPr>
          <a:xfrm>
            <a:off x="1754529" y="1227620"/>
            <a:ext cx="8603226" cy="2595198"/>
          </a:xfrm>
          <a:prstGeom prst="rect">
            <a:avLst/>
          </a:prstGeom>
        </p:spPr>
        <p:txBody>
          <a:bodyPr wrap="square">
            <a:spAutoFit/>
          </a:bodyPr>
          <a:lstStyle/>
          <a:p>
            <a:pPr>
              <a:lnSpc>
                <a:spcPct val="107000"/>
              </a:lnSpc>
            </a:pPr>
            <a:r>
              <a:rPr lang="en-US" sz="3200" i="1" dirty="0" smtClean="0">
                <a:latin typeface="Times New Roman" panose="02020603050405020304" pitchFamily="18" charset="0"/>
                <a:cs typeface="Times New Roman" panose="02020603050405020304" pitchFamily="18" charset="0"/>
              </a:rPr>
              <a:t> </a:t>
            </a:r>
            <a:endParaRPr lang="en-US" sz="3200" i="1" dirty="0">
              <a:latin typeface="Times New Roman" panose="02020603050405020304" pitchFamily="18" charset="0"/>
              <a:cs typeface="Times New Roman" panose="02020603050405020304" pitchFamily="18" charset="0"/>
            </a:endParaRPr>
          </a:p>
          <a:p>
            <a:pPr algn="just">
              <a:lnSpc>
                <a:spcPct val="107000"/>
              </a:lnSpc>
            </a:pPr>
            <a:r>
              <a:rPr lang="en-US" sz="2000" dirty="0" smtClean="0"/>
              <a:t>A </a:t>
            </a:r>
            <a:r>
              <a:rPr lang="en-US" sz="2000" dirty="0"/>
              <a:t>new method was proposed by </a:t>
            </a:r>
            <a:r>
              <a:rPr lang="en-US" sz="2000" dirty="0" err="1"/>
              <a:t>Daftardar-Gejji</a:t>
            </a:r>
            <a:r>
              <a:rPr lang="en-US" sz="2000" dirty="0"/>
              <a:t> and </a:t>
            </a:r>
            <a:r>
              <a:rPr lang="en-US" sz="2000" dirty="0" err="1"/>
              <a:t>Jafari</a:t>
            </a:r>
            <a:r>
              <a:rPr lang="en-US" sz="2000" dirty="0"/>
              <a:t> to seek numerical solutions of nonlinear </a:t>
            </a:r>
            <a:r>
              <a:rPr lang="en-US" sz="2000" dirty="0" smtClean="0"/>
              <a:t>equations</a:t>
            </a:r>
            <a:r>
              <a:rPr lang="en-US" sz="2000" dirty="0"/>
              <a:t>. This method is called the </a:t>
            </a:r>
            <a:r>
              <a:rPr lang="en-US" sz="2000" i="1" dirty="0"/>
              <a:t>Iterative Laplace Transform Method (ILTM)</a:t>
            </a:r>
            <a:r>
              <a:rPr lang="en-US" sz="2000" dirty="0"/>
              <a:t>, which is combination of two powerful methods, namely, the Laplace transform method and the Iterative method. The method gives numerical solutions in the form of convergent series with easily computable components.  </a:t>
            </a:r>
          </a:p>
        </p:txBody>
      </p:sp>
      <p:cxnSp>
        <p:nvCxnSpPr>
          <p:cNvPr id="6" name="Straight Connector 5"/>
          <p:cNvCxnSpPr/>
          <p:nvPr/>
        </p:nvCxnSpPr>
        <p:spPr>
          <a:xfrm flipV="1">
            <a:off x="295422" y="309489"/>
            <a:ext cx="11521442" cy="14068"/>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95422" y="323557"/>
            <a:ext cx="0" cy="5945721"/>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1816864" y="309489"/>
            <a:ext cx="0" cy="6007855"/>
          </a:xfrm>
          <a:prstGeom prst="line">
            <a:avLst/>
          </a:prstGeom>
          <a:ln w="38100">
            <a:solidFill>
              <a:schemeClr val="dk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95422" y="6269278"/>
            <a:ext cx="11521442" cy="48066"/>
          </a:xfrm>
          <a:prstGeom prst="line">
            <a:avLst/>
          </a:prstGeom>
          <a:ln w="28575"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38200" y="615018"/>
            <a:ext cx="7006102" cy="523220"/>
          </a:xfrm>
          <a:prstGeom prst="rect">
            <a:avLst/>
          </a:prstGeom>
        </p:spPr>
        <p:txBody>
          <a:bodyPr wrap="square">
            <a:spAutoFit/>
          </a:bodyPr>
          <a:lstStyle/>
          <a:p>
            <a:r>
              <a:rPr lang="en-US" sz="2800" i="1" dirty="0">
                <a:latin typeface="Times New Roman" panose="02020603050405020304" pitchFamily="18" charset="0"/>
                <a:cs typeface="Times New Roman" panose="02020603050405020304" pitchFamily="18" charset="0"/>
              </a:rPr>
              <a:t>The Iterative Laplace Transform Method</a:t>
            </a:r>
            <a:endParaRPr lang="en-US" sz="2800" dirty="0"/>
          </a:p>
        </p:txBody>
      </p:sp>
      <p:cxnSp>
        <p:nvCxnSpPr>
          <p:cNvPr id="14" name="Straight Connector 13"/>
          <p:cNvCxnSpPr/>
          <p:nvPr/>
        </p:nvCxnSpPr>
        <p:spPr>
          <a:xfrm>
            <a:off x="629678" y="1350977"/>
            <a:ext cx="10852929" cy="2538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29678" y="5447490"/>
            <a:ext cx="9311640" cy="707886"/>
          </a:xfrm>
          <a:prstGeom prst="rect">
            <a:avLst/>
          </a:prstGeom>
        </p:spPr>
        <p:txBody>
          <a:bodyPr wrap="square">
            <a:spAutoFit/>
          </a:bodyPr>
          <a:lstStyle/>
          <a:p>
            <a:r>
              <a:rPr lang="en-US" sz="1300" dirty="0" err="1"/>
              <a:t>Limei</a:t>
            </a:r>
            <a:r>
              <a:rPr lang="en-US" sz="1300" dirty="0"/>
              <a:t> Yan, </a:t>
            </a:r>
            <a:r>
              <a:rPr lang="en-US" sz="1300" dirty="0" err="1" smtClean="0"/>
              <a:t>Hindawi</a:t>
            </a:r>
            <a:r>
              <a:rPr lang="en-US" sz="1300" dirty="0" smtClean="0"/>
              <a:t> </a:t>
            </a:r>
            <a:r>
              <a:rPr lang="en-US" sz="1300" dirty="0"/>
              <a:t>,</a:t>
            </a:r>
            <a:r>
              <a:rPr lang="en-US" sz="1300" dirty="0" smtClean="0"/>
              <a:t> </a:t>
            </a:r>
            <a:r>
              <a:rPr lang="fr-FR" sz="1300" dirty="0" smtClean="0"/>
              <a:t>Volume </a:t>
            </a:r>
            <a:r>
              <a:rPr lang="fr-FR" sz="1300" dirty="0"/>
              <a:t>2013, </a:t>
            </a:r>
            <a:endParaRPr lang="fr-FR" sz="1300" dirty="0" smtClean="0"/>
          </a:p>
          <a:p>
            <a:r>
              <a:rPr lang="fr-FR" sz="1300" dirty="0" smtClean="0"/>
              <a:t>Article </a:t>
            </a:r>
            <a:r>
              <a:rPr lang="fr-FR" sz="1300" dirty="0"/>
              <a:t>ID 465160, 7 </a:t>
            </a:r>
            <a:r>
              <a:rPr lang="fr-FR" sz="1300" dirty="0" smtClean="0"/>
              <a:t>pages,</a:t>
            </a:r>
          </a:p>
          <a:p>
            <a:endParaRPr lang="en-US" sz="1300" dirty="0"/>
          </a:p>
        </p:txBody>
      </p:sp>
      <p:sp>
        <p:nvSpPr>
          <p:cNvPr id="12" name="Rectangle 11"/>
          <p:cNvSpPr>
            <a:spLocks noChangeArrowheads="1"/>
          </p:cNvSpPr>
          <p:nvPr/>
        </p:nvSpPr>
        <p:spPr bwMode="auto">
          <a:xfrm>
            <a:off x="924572" y="4048937"/>
            <a:ext cx="474360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dirty="0"/>
              <a:t>Fokker-Planck ‎equation‎‎ ‎</a:t>
            </a:r>
            <a:r>
              <a:rPr lang="en-US" dirty="0" err="1"/>
              <a:t>i</a:t>
            </a:r>
            <a:r>
              <a:rPr lang="en-US" dirty="0"/>
              <a:t>‎‎n general form ‎is</a:t>
            </a:r>
            <a:r>
              <a:rPr lang="en-US" sz="2000" dirty="0"/>
              <a:t>‎</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5" name="Straight Arrow Connector 14"/>
          <p:cNvCxnSpPr/>
          <p:nvPr/>
        </p:nvCxnSpPr>
        <p:spPr>
          <a:xfrm flipH="1" flipV="1">
            <a:off x="6858691" y="5033822"/>
            <a:ext cx="164271" cy="330545"/>
          </a:xfrm>
          <a:prstGeom prst="straightConnector1">
            <a:avLst/>
          </a:prstGeom>
          <a:ln w="12700">
            <a:solidFill>
              <a:srgbClr val="68F00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234148" y="4635305"/>
                <a:ext cx="4586064" cy="4354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900" i="1" smtClean="0">
                              <a:latin typeface="Cambria Math" panose="02040503050406030204" pitchFamily="18" charset="0"/>
                            </a:rPr>
                          </m:ctrlPr>
                        </m:sSubSupPr>
                        <m:e>
                          <m:r>
                            <a:rPr lang="en-US" sz="1900" b="0" i="1" smtClean="0">
                              <a:latin typeface="Cambria Math" panose="02040503050406030204" pitchFamily="18" charset="0"/>
                            </a:rPr>
                            <m:t>𝐷</m:t>
                          </m:r>
                        </m:e>
                        <m:sub>
                          <m:r>
                            <a:rPr lang="en-US" sz="1900" b="0" i="1" smtClean="0">
                              <a:latin typeface="Cambria Math" panose="02040503050406030204" pitchFamily="18" charset="0"/>
                            </a:rPr>
                            <m:t>𝑡</m:t>
                          </m:r>
                        </m:sub>
                        <m:sup>
                          <m:r>
                            <a:rPr lang="en-US" sz="1900" i="1" smtClean="0">
                              <a:latin typeface="Cambria Math" panose="02040503050406030204" pitchFamily="18" charset="0"/>
                              <a:ea typeface="Cambria Math" panose="02040503050406030204" pitchFamily="18" charset="0"/>
                            </a:rPr>
                            <m:t>𝛼</m:t>
                          </m:r>
                        </m:sup>
                      </m:sSubSup>
                      <m:r>
                        <a:rPr lang="en-US" sz="1900" b="0" i="1" smtClean="0">
                          <a:latin typeface="Cambria Math" panose="02040503050406030204" pitchFamily="18" charset="0"/>
                        </a:rPr>
                        <m:t>𝑓</m:t>
                      </m:r>
                      <m:r>
                        <a:rPr lang="en-US" sz="1900" b="0" i="1" smtClean="0">
                          <a:latin typeface="Cambria Math" panose="02040503050406030204" pitchFamily="18" charset="0"/>
                        </a:rPr>
                        <m:t>=</m:t>
                      </m:r>
                      <m:d>
                        <m:dPr>
                          <m:begChr m:val="["/>
                          <m:endChr m:val="]"/>
                          <m:ctrlPr>
                            <a:rPr lang="en-US" sz="1900" b="0" i="1" smtClean="0">
                              <a:latin typeface="Cambria Math" panose="02040503050406030204" pitchFamily="18" charset="0"/>
                            </a:rPr>
                          </m:ctrlPr>
                        </m:dPr>
                        <m:e>
                          <m:sSubSup>
                            <m:sSubSupPr>
                              <m:ctrlPr>
                                <a:rPr lang="en-US" sz="1900" i="1">
                                  <a:latin typeface="Cambria Math" panose="02040503050406030204" pitchFamily="18" charset="0"/>
                                </a:rPr>
                              </m:ctrlPr>
                            </m:sSubSupPr>
                            <m:e>
                              <m:r>
                                <a:rPr lang="en-US" sz="1900" i="1">
                                  <a:latin typeface="Cambria Math" panose="02040503050406030204" pitchFamily="18" charset="0"/>
                                </a:rPr>
                                <m:t>𝐷</m:t>
                              </m:r>
                            </m:e>
                            <m:sub>
                              <m:r>
                                <a:rPr lang="en-US" sz="1900" b="0" i="1" smtClean="0">
                                  <a:latin typeface="Cambria Math" panose="02040503050406030204" pitchFamily="18" charset="0"/>
                                </a:rPr>
                                <m:t>𝑝</m:t>
                              </m:r>
                            </m:sub>
                            <m:sup>
                              <m:r>
                                <a:rPr lang="en-US" sz="1900" i="1" smtClean="0">
                                  <a:latin typeface="Cambria Math" panose="02040503050406030204" pitchFamily="18" charset="0"/>
                                  <a:ea typeface="Cambria Math" panose="02040503050406030204" pitchFamily="18" charset="0"/>
                                </a:rPr>
                                <m:t>𝛽</m:t>
                              </m:r>
                            </m:sup>
                          </m:sSubSup>
                          <m:r>
                            <a:rPr lang="en-US" sz="1900" b="0" i="1" smtClean="0">
                              <a:latin typeface="Cambria Math" panose="02040503050406030204" pitchFamily="18" charset="0"/>
                              <a:ea typeface="Cambria Math" panose="02040503050406030204" pitchFamily="18" charset="0"/>
                            </a:rPr>
                            <m:t>𝐴</m:t>
                          </m:r>
                          <m:d>
                            <m:dPr>
                              <m:ctrlPr>
                                <a:rPr lang="en-US" sz="1900" b="0" i="1" smtClean="0">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𝑝</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𝑡</m:t>
                              </m:r>
                              <m:r>
                                <a:rPr lang="en-US" sz="1900" b="0" i="1" smtClean="0">
                                  <a:latin typeface="Cambria Math" panose="02040503050406030204" pitchFamily="18" charset="0"/>
                                  <a:ea typeface="Cambria Math" panose="02040503050406030204" pitchFamily="18" charset="0"/>
                                </a:rPr>
                                <m:t>,</m:t>
                              </m:r>
                              <m:r>
                                <a:rPr lang="en-US" sz="1900" b="0" i="1" smtClean="0">
                                  <a:latin typeface="Cambria Math" panose="02040503050406030204" pitchFamily="18" charset="0"/>
                                  <a:ea typeface="Cambria Math" panose="02040503050406030204" pitchFamily="18" charset="0"/>
                                </a:rPr>
                                <m:t>𝑓</m:t>
                              </m:r>
                            </m:e>
                          </m:d>
                          <m:r>
                            <a:rPr lang="en-US" sz="1900" b="0" i="1" smtClean="0">
                              <a:latin typeface="Cambria Math" panose="02040503050406030204" pitchFamily="18" charset="0"/>
                              <a:ea typeface="Cambria Math" panose="02040503050406030204" pitchFamily="18" charset="0"/>
                            </a:rPr>
                            <m:t>+</m:t>
                          </m:r>
                          <m:sSubSup>
                            <m:sSubSupPr>
                              <m:ctrlPr>
                                <a:rPr lang="en-US" sz="1900" i="1">
                                  <a:latin typeface="Cambria Math" panose="02040503050406030204" pitchFamily="18" charset="0"/>
                                </a:rPr>
                              </m:ctrlPr>
                            </m:sSubSupPr>
                            <m:e>
                              <m:r>
                                <a:rPr lang="en-US" sz="1900" i="1">
                                  <a:latin typeface="Cambria Math" panose="02040503050406030204" pitchFamily="18" charset="0"/>
                                </a:rPr>
                                <m:t>𝐷</m:t>
                              </m:r>
                            </m:e>
                            <m:sub>
                              <m:r>
                                <a:rPr lang="en-US" sz="1900" b="0" i="1" smtClean="0">
                                  <a:latin typeface="Cambria Math" panose="02040503050406030204" pitchFamily="18" charset="0"/>
                                </a:rPr>
                                <m:t>𝑝</m:t>
                              </m:r>
                            </m:sub>
                            <m:sup>
                              <m:r>
                                <a:rPr lang="en-US" sz="1900" b="0" i="1" smtClean="0">
                                  <a:latin typeface="Cambria Math" panose="02040503050406030204" pitchFamily="18" charset="0"/>
                                </a:rPr>
                                <m:t>2</m:t>
                              </m:r>
                              <m:r>
                                <a:rPr lang="en-US" sz="1900" i="1">
                                  <a:latin typeface="Cambria Math" panose="02040503050406030204" pitchFamily="18" charset="0"/>
                                  <a:ea typeface="Cambria Math" panose="02040503050406030204" pitchFamily="18" charset="0"/>
                                </a:rPr>
                                <m:t>𝛽</m:t>
                              </m:r>
                            </m:sup>
                          </m:sSubSup>
                          <m:r>
                            <a:rPr lang="en-US" sz="1900" b="0" i="1" smtClean="0">
                              <a:latin typeface="Cambria Math" panose="02040503050406030204" pitchFamily="18" charset="0"/>
                              <a:ea typeface="Cambria Math" panose="02040503050406030204" pitchFamily="18" charset="0"/>
                            </a:rPr>
                            <m:t>𝐵</m:t>
                          </m:r>
                          <m:d>
                            <m:dPr>
                              <m:ctrlPr>
                                <a:rPr lang="en-US" sz="1900" i="1">
                                  <a:latin typeface="Cambria Math" panose="02040503050406030204" pitchFamily="18" charset="0"/>
                                  <a:ea typeface="Cambria Math" panose="02040503050406030204" pitchFamily="18" charset="0"/>
                                </a:rPr>
                              </m:ctrlPr>
                            </m:dPr>
                            <m:e>
                              <m:r>
                                <a:rPr lang="en-US" sz="1900" b="0" i="1" smtClean="0">
                                  <a:latin typeface="Cambria Math" panose="02040503050406030204" pitchFamily="18" charset="0"/>
                                  <a:ea typeface="Cambria Math" panose="02040503050406030204" pitchFamily="18" charset="0"/>
                                </a:rPr>
                                <m:t>𝑝</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𝑡</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𝑓</m:t>
                              </m:r>
                            </m:e>
                          </m:d>
                        </m:e>
                      </m:d>
                      <m:r>
                        <a:rPr lang="en-US" sz="1900" b="0" i="1" smtClean="0">
                          <a:latin typeface="Cambria Math" panose="02040503050406030204" pitchFamily="18" charset="0"/>
                        </a:rPr>
                        <m:t>𝑓</m:t>
                      </m:r>
                      <m:r>
                        <a:rPr lang="en-US" sz="1900" b="0" i="1" smtClean="0">
                          <a:latin typeface="Cambria Math" panose="02040503050406030204" pitchFamily="18" charset="0"/>
                        </a:rPr>
                        <m:t>(</m:t>
                      </m:r>
                      <m:r>
                        <a:rPr lang="en-US" sz="1900" b="0" i="1" smtClean="0">
                          <a:latin typeface="Cambria Math" panose="02040503050406030204" pitchFamily="18" charset="0"/>
                        </a:rPr>
                        <m:t>𝑝</m:t>
                      </m:r>
                      <m:r>
                        <a:rPr lang="en-US" sz="1900" b="0" i="1" smtClean="0">
                          <a:latin typeface="Cambria Math" panose="02040503050406030204" pitchFamily="18" charset="0"/>
                        </a:rPr>
                        <m:t>,</m:t>
                      </m:r>
                      <m:r>
                        <a:rPr lang="en-US" sz="1900" b="0" i="1" smtClean="0">
                          <a:latin typeface="Cambria Math" panose="02040503050406030204" pitchFamily="18" charset="0"/>
                        </a:rPr>
                        <m:t>𝑡</m:t>
                      </m:r>
                      <m:r>
                        <a:rPr lang="en-US" sz="1900" b="0" i="1" smtClean="0">
                          <a:latin typeface="Cambria Math" panose="02040503050406030204" pitchFamily="18" charset="0"/>
                        </a:rPr>
                        <m:t>)</m:t>
                      </m:r>
                    </m:oMath>
                  </m:oMathPara>
                </a14:m>
                <a:endParaRPr lang="en-US" sz="19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234148" y="4635305"/>
                <a:ext cx="4586064" cy="435440"/>
              </a:xfrm>
              <a:prstGeom prst="rect">
                <a:avLst/>
              </a:prstGeom>
              <a:blipFill rotWithShape="0">
                <a:blip r:embed="rId3"/>
                <a:stretch>
                  <a:fillRect l="-931" r="-1596" b="-8333"/>
                </a:stretch>
              </a:blipFill>
            </p:spPr>
            <p:txBody>
              <a:bodyPr/>
              <a:lstStyle/>
              <a:p>
                <a:r>
                  <a:rPr lang="en-US">
                    <a:noFill/>
                  </a:rPr>
                  <a:t> </a:t>
                </a:r>
              </a:p>
            </p:txBody>
          </p:sp>
        </mc:Fallback>
      </mc:AlternateContent>
      <p:sp>
        <p:nvSpPr>
          <p:cNvPr id="17" name="Rectangle 11"/>
          <p:cNvSpPr>
            <a:spLocks noChangeArrowheads="1"/>
          </p:cNvSpPr>
          <p:nvPr/>
        </p:nvSpPr>
        <p:spPr bwMode="auto">
          <a:xfrm>
            <a:off x="7022962" y="5109751"/>
            <a:ext cx="395056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i="1" dirty="0">
                <a:solidFill>
                  <a:schemeClr val="bg1">
                    <a:lumMod val="65000"/>
                  </a:schemeClr>
                </a:solidFill>
              </a:rPr>
              <a:t>Caputo fractional derivative with respect to 𝑡 and </a:t>
            </a:r>
            <a:r>
              <a:rPr lang="en-US" sz="1400" i="1" dirty="0" smtClean="0">
                <a:solidFill>
                  <a:schemeClr val="bg1">
                    <a:lumMod val="65000"/>
                  </a:schemeClr>
                </a:solidFill>
              </a:rPr>
              <a:t>p.</a:t>
            </a:r>
            <a:endParaRPr lang="en-US" sz="1400" i="1" dirty="0">
              <a:solidFill>
                <a:schemeClr val="bg1">
                  <a:lumMod val="6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i="1" dirty="0">
              <a:solidFill>
                <a:schemeClr val="bg1">
                  <a:lumMod val="6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i="1" dirty="0">
              <a:solidFill>
                <a:schemeClr val="bg1">
                  <a:lumMod val="65000"/>
                </a:schemeClr>
              </a:solidFill>
            </a:endParaRPr>
          </a:p>
        </p:txBody>
      </p:sp>
      <p:sp>
        <p:nvSpPr>
          <p:cNvPr id="3" name="Footer Placeholder 2"/>
          <p:cNvSpPr>
            <a:spLocks noGrp="1"/>
          </p:cNvSpPr>
          <p:nvPr>
            <p:ph type="ftr" sz="quarter" idx="11"/>
          </p:nvPr>
        </p:nvSpPr>
        <p:spPr/>
        <p:txBody>
          <a:bodyPr/>
          <a:lstStyle/>
          <a:p>
            <a:r>
              <a:rPr lang="en-US" smtClean="0"/>
              <a:t>Sharareh Mehrabi Pari</a:t>
            </a:r>
            <a:endParaRPr lang="en-US" dirty="0"/>
          </a:p>
        </p:txBody>
      </p:sp>
    </p:spTree>
    <p:extLst>
      <p:ext uri="{BB962C8B-B14F-4D97-AF65-F5344CB8AC3E}">
        <p14:creationId xmlns:p14="http://schemas.microsoft.com/office/powerpoint/2010/main" val="4089479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6775</TotalTime>
  <Words>1422</Words>
  <Application>Microsoft Office PowerPoint</Application>
  <PresentationFormat>Widescreen</PresentationFormat>
  <Paragraphs>244</Paragraphs>
  <Slides>19</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Calibri Light</vt:lpstr>
      <vt:lpstr>Cambria Math</vt:lpstr>
      <vt:lpstr>CMR10</vt:lpstr>
      <vt:lpstr>Courier New</vt:lpstr>
      <vt:lpstr>NimbusRomNo9L-Regu</vt:lpstr>
      <vt:lpstr>Thames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Phenomenology of particle behaviours in quantum plasmas</dc:title>
  <dc:creator>user</dc:creator>
  <cp:lastModifiedBy>user</cp:lastModifiedBy>
  <cp:revision>940</cp:revision>
  <dcterms:created xsi:type="dcterms:W3CDTF">2013-12-26T13:08:07Z</dcterms:created>
  <dcterms:modified xsi:type="dcterms:W3CDTF">2015-06-25T09:43:29Z</dcterms:modified>
</cp:coreProperties>
</file>