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68" r:id="rId7"/>
  </p:sldMasterIdLst>
  <p:notesMasterIdLst>
    <p:notesMasterId r:id="rId42"/>
  </p:notesMasterIdLst>
  <p:sldIdLst>
    <p:sldId id="256" r:id="rId8"/>
    <p:sldId id="314" r:id="rId9"/>
    <p:sldId id="289" r:id="rId10"/>
    <p:sldId id="285" r:id="rId11"/>
    <p:sldId id="286" r:id="rId12"/>
    <p:sldId id="287" r:id="rId13"/>
    <p:sldId id="291" r:id="rId14"/>
    <p:sldId id="293" r:id="rId15"/>
    <p:sldId id="292" r:id="rId16"/>
    <p:sldId id="274" r:id="rId17"/>
    <p:sldId id="281" r:id="rId18"/>
    <p:sldId id="276" r:id="rId19"/>
    <p:sldId id="277" r:id="rId20"/>
    <p:sldId id="294" r:id="rId21"/>
    <p:sldId id="298" r:id="rId22"/>
    <p:sldId id="295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10" r:id="rId33"/>
    <p:sldId id="306" r:id="rId34"/>
    <p:sldId id="307" r:id="rId35"/>
    <p:sldId id="308" r:id="rId36"/>
    <p:sldId id="309" r:id="rId37"/>
    <p:sldId id="311" r:id="rId38"/>
    <p:sldId id="312" r:id="rId39"/>
    <p:sldId id="313" r:id="rId40"/>
    <p:sldId id="315" r:id="rId4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3483F6"/>
    <a:srgbClr val="CC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7" autoAdjust="0"/>
    <p:restoredTop sz="86538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999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B6A77-85B3-4E95-8704-1115F856E723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61FC5-45C2-4273-AE21-C1559416B8C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80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1FC5-45C2-4273-AE21-C1559416B8C3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B26E53-00CB-42CC-966B-6B22D8069EF7}" type="slidenum">
              <a:rPr lang="en-GB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150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20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1FC5-45C2-4273-AE21-C1559416B8C3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441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4B3-86D8-42DA-82D3-DA09CA8C2B27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E04A-2061-414D-A279-139F6E980E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4B3-86D8-42DA-82D3-DA09CA8C2B27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E04A-2061-414D-A279-139F6E980E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4B3-86D8-42DA-82D3-DA09CA8C2B27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E04A-2061-414D-A279-139F6E980E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9CC8-8DBF-4D52-8A5F-152C4A9C7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F6CA-4CD6-4297-BFB8-9177F80C35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17D5-A18D-4678-8BE0-5D9590994E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73C1-8201-405F-9500-FBB80DC2A9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40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2EA8-AAAB-4706-92BE-2F8C3A08AF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82F2-A8F8-40DC-A9FC-A3CFD30BD9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8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1F2C-593C-40C3-8634-6121DA4BD4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069B-E420-4FB2-9A87-8DAF2C3D48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91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521A1-DD16-46F0-B58A-B432F6DC6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31F3-AC04-4491-898B-6D7236B9C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2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141A-320F-4DFB-9AC9-7B55A3119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FACB-77DC-48A2-B664-7C3C997378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75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8927-ECF7-488F-B964-95AC91981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E43D0-A6AB-48EE-B550-0518B275BA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7B5C-1B9B-46BD-9321-9B8E7C558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6C64-B82B-4DA0-AF2B-23F38468F8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2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4B3-86D8-42DA-82D3-DA09CA8C2B27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E04A-2061-414D-A279-139F6E980E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1BAB-C05A-4B66-9334-635C512FA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C6FD8-AA00-4789-9B4D-A6997B18B4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1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F394-96B4-4AC4-99A4-DE6019EA49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0089-0203-45D8-9CB3-46AA14BC6D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62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EF73-4772-43E3-8ACF-ADCE899B6F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82FB-DC52-4761-82CF-384F6CEC8E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5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9CC8-8DBF-4D52-8A5F-152C4A9C7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F6CA-4CD6-4297-BFB8-9177F80C35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40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17D5-A18D-4678-8BE0-5D9590994E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73C1-8201-405F-9500-FBB80DC2A9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25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2EA8-AAAB-4706-92BE-2F8C3A08AF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82F2-A8F8-40DC-A9FC-A3CFD30BD9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78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1F2C-593C-40C3-8634-6121DA4BD4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069B-E420-4FB2-9A87-8DAF2C3D48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02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521A1-DD16-46F0-B58A-B432F6DC6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31F3-AC04-4491-898B-6D7236B9C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93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141A-320F-4DFB-9AC9-7B55A3119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FACB-77DC-48A2-B664-7C3C997378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8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8927-ECF7-488F-B964-95AC91981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E43D0-A6AB-48EE-B550-0518B275BA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8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4B3-86D8-42DA-82D3-DA09CA8C2B27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E04A-2061-414D-A279-139F6E980E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7B5C-1B9B-46BD-9321-9B8E7C558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6C64-B82B-4DA0-AF2B-23F38468F8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7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1BAB-C05A-4B66-9334-635C512FA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C6FD8-AA00-4789-9B4D-A6997B18B4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2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F394-96B4-4AC4-99A4-DE6019EA49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0089-0203-45D8-9CB3-46AA14BC6D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97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EF73-4772-43E3-8ACF-ADCE899B6F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82FB-DC52-4761-82CF-384F6CEC8E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03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B73A-E446-4616-9D47-F71AA71E1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D76A-C8C2-4107-BE4E-5158BC945D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25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163D-6721-42CA-AB6A-AD91B38269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1CC5-2CE2-4880-8EAC-710F4A9D2E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75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A079-CA02-41B2-A270-0E0D65FBB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D192-D8EC-4871-BBA5-DFA85D94EF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1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630B-4BF3-40DF-AF2F-2532CEA2C2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0A41-BB12-4AD5-9BAA-079D53233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72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E167-FB1F-4B33-A445-9492F9D682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003A3-9555-47FD-8903-A3AF12F1A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87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9E3B-9F28-4932-994C-AEA651D996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1210-23E0-483E-9D03-A6B0235A8E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5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4B3-86D8-42DA-82D3-DA09CA8C2B27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E04A-2061-414D-A279-139F6E980E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D30-0976-47EB-8272-03C85AFA54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8120-8DCD-4436-BB22-852454E338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68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7973-38F8-430F-8BC1-2FE9127E7F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2609-420A-4611-BDB7-BA8A997A67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64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2E19C-573E-48D2-BDE2-A786A07606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D6A1-C8E7-41D3-8B1E-E6B0ABC69A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08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B32A-191B-434E-958B-4334FB5854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2E09-FADC-4E62-B96D-5859514909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92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64FB-91BF-4B7E-8AC7-AF0FA42CA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477C-DFED-42AC-A69F-A9C2A52EB2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88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B73A-E446-4616-9D47-F71AA71E1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D76A-C8C2-4107-BE4E-5158BC945D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48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163D-6721-42CA-AB6A-AD91B38269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1CC5-2CE2-4880-8EAC-710F4A9D2E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40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A079-CA02-41B2-A270-0E0D65FBB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D192-D8EC-4871-BBA5-DFA85D94EF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7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630B-4BF3-40DF-AF2F-2532CEA2C2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0A41-BB12-4AD5-9BAA-079D53233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52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E167-FB1F-4B33-A445-9492F9D682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003A3-9555-47FD-8903-A3AF12F1A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7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4B3-86D8-42DA-82D3-DA09CA8C2B27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E04A-2061-414D-A279-139F6E980E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9E3B-9F28-4932-994C-AEA651D996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1210-23E0-483E-9D03-A6B0235A8E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26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D30-0976-47EB-8272-03C85AFA54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8120-8DCD-4436-BB22-852454E338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69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7973-38F8-430F-8BC1-2FE9127E7F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2609-420A-4611-BDB7-BA8A997A67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23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2E19C-573E-48D2-BDE2-A786A07606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D6A1-C8E7-41D3-8B1E-E6B0ABC69A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73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B32A-191B-434E-958B-4334FB5854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2E09-FADC-4E62-B96D-5859514909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58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64FB-91BF-4B7E-8AC7-AF0FA42CA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477C-DFED-42AC-A69F-A9C2A52EB2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58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B73A-E446-4616-9D47-F71AA71E1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D76A-C8C2-4107-BE4E-5158BC945D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54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163D-6721-42CA-AB6A-AD91B38269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1CC5-2CE2-4880-8EAC-710F4A9D2E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93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A079-CA02-41B2-A270-0E0D65FBB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D192-D8EC-4871-BBA5-DFA85D94EF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25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630B-4BF3-40DF-AF2F-2532CEA2C2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0A41-BB12-4AD5-9BAA-079D53233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0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4B3-86D8-42DA-82D3-DA09CA8C2B27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E04A-2061-414D-A279-139F6E980E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E167-FB1F-4B33-A445-9492F9D682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003A3-9555-47FD-8903-A3AF12F1A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54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9E3B-9F28-4932-994C-AEA651D996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1210-23E0-483E-9D03-A6B0235A8E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43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D30-0976-47EB-8272-03C85AFA54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8120-8DCD-4436-BB22-852454E338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332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7973-38F8-430F-8BC1-2FE9127E7F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2609-420A-4611-BDB7-BA8A997A67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718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2E19C-573E-48D2-BDE2-A786A07606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D6A1-C8E7-41D3-8B1E-E6B0ABC69A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58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B32A-191B-434E-958B-4334FB5854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2E09-FADC-4E62-B96D-5859514909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887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64FB-91BF-4B7E-8AC7-AF0FA42CA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477C-DFED-42AC-A69F-A9C2A52EB2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200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B73A-E446-4616-9D47-F71AA71E1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D76A-C8C2-4107-BE4E-5158BC945D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526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163D-6721-42CA-AB6A-AD91B38269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1CC5-2CE2-4880-8EAC-710F4A9D2E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464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A079-CA02-41B2-A270-0E0D65FBB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D192-D8EC-4871-BBA5-DFA85D94EF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4B3-86D8-42DA-82D3-DA09CA8C2B27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E04A-2061-414D-A279-139F6E980E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630B-4BF3-40DF-AF2F-2532CEA2C2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0A41-BB12-4AD5-9BAA-079D532334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619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E167-FB1F-4B33-A445-9492F9D682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003A3-9555-47FD-8903-A3AF12F1A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5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9E3B-9F28-4932-994C-AEA651D996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1210-23E0-483E-9D03-A6B0235A8E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503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D30-0976-47EB-8272-03C85AFA54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8120-8DCD-4436-BB22-852454E338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63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7973-38F8-430F-8BC1-2FE9127E7F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2609-420A-4611-BDB7-BA8A997A67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4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2E19C-573E-48D2-BDE2-A786A07606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D6A1-C8E7-41D3-8B1E-E6B0ABC69A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514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B32A-191B-434E-958B-4334FB5854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2E09-FADC-4E62-B96D-5859514909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245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64FB-91BF-4B7E-8AC7-AF0FA42CA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477C-DFED-42AC-A69F-A9C2A52EB2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5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4B3-86D8-42DA-82D3-DA09CA8C2B27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E04A-2061-414D-A279-139F6E980E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4B3-86D8-42DA-82D3-DA09CA8C2B27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E04A-2061-414D-A279-139F6E980E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84B3-86D8-42DA-82D3-DA09CA8C2B27}" type="datetimeFigureOut">
              <a:rPr lang="hr-HR" smtClean="0"/>
              <a:pPr/>
              <a:t>25.6.2015.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BE04A-2061-414D-A279-139F6E980E8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38D56-BA01-4324-8173-A4E90B8B0A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F7FEB-D89E-48F1-878E-10A0BA2DFA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4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38D56-BA01-4324-8173-A4E90B8B0A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F7FEB-D89E-48F1-878E-10A0BA2DFA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7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EFBE7-AC8D-4F17-8F32-296609FBFE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4BBCFD-60B5-4C6E-BBFA-F22515DEEE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2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EFBE7-AC8D-4F17-8F32-296609FBFE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4BBCFD-60B5-4C6E-BBFA-F22515DEEE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0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EFBE7-AC8D-4F17-8F32-296609FBFE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4BBCFD-60B5-4C6E-BBFA-F22515DEEE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2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EFBE7-AC8D-4F17-8F32-296609FBFE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4BBCFD-60B5-4C6E-BBFA-F22515DEEE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7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3.emf"/><Relationship Id="rId5" Type="http://schemas.openxmlformats.org/officeDocument/2006/relationships/image" Target="../media/image82.gif"/><Relationship Id="rId4" Type="http://schemas.openxmlformats.org/officeDocument/2006/relationships/image" Target="../media/image8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26" y="914400"/>
            <a:ext cx="8763000" cy="2308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rgbClr val="0000FF"/>
                </a:solidFill>
              </a:rPr>
              <a:t>Insight into the </a:t>
            </a:r>
            <a:r>
              <a:rPr lang="en-US" b="1" baseline="30000" dirty="0">
                <a:solidFill>
                  <a:srgbClr val="0000FF"/>
                </a:solidFill>
              </a:rPr>
              <a:t>24</a:t>
            </a:r>
            <a:r>
              <a:rPr lang="en-US" b="1" dirty="0">
                <a:solidFill>
                  <a:srgbClr val="0000FF"/>
                </a:solidFill>
              </a:rPr>
              <a:t>Mg excited states located in Gamow window for carbon - carbon burning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431" y="6019800"/>
            <a:ext cx="8610600" cy="685800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>
                <a:solidFill>
                  <a:srgbClr val="0033CC"/>
                </a:solidFill>
              </a:rPr>
              <a:t>Neven Soić, Ruđer Bošković Institute, Zagreb, Croatia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568822" y="3352800"/>
            <a:ext cx="3772843" cy="2268777"/>
            <a:chOff x="3976896" y="-26313"/>
            <a:chExt cx="3772843" cy="2268777"/>
          </a:xfrm>
        </p:grpSpPr>
        <p:sp>
          <p:nvSpPr>
            <p:cNvPr id="5" name="Oval 4"/>
            <p:cNvSpPr/>
            <p:nvPr/>
          </p:nvSpPr>
          <p:spPr>
            <a:xfrm>
              <a:off x="4114800" y="533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118811" y="1657013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62600" y="78439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62600" y="1057106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086600" y="838200"/>
              <a:ext cx="533400" cy="5028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374962" y="712776"/>
              <a:ext cx="1035237" cy="143227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6"/>
            </p:cNvCxnSpPr>
            <p:nvPr/>
          </p:nvCxnSpPr>
          <p:spPr>
            <a:xfrm flipV="1">
              <a:off x="4423611" y="1341017"/>
              <a:ext cx="986588" cy="468396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943600" y="1057106"/>
              <a:ext cx="990600" cy="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/>
            <p:nvPr/>
          </p:nvCxnSpPr>
          <p:spPr>
            <a:xfrm>
              <a:off x="6021805" y="1328064"/>
              <a:ext cx="914400" cy="914400"/>
            </a:xfrm>
            <a:prstGeom prst="curvedConnector3">
              <a:avLst>
                <a:gd name="adj1" fmla="val 51317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>
              <a:off x="6021805" y="-26313"/>
              <a:ext cx="914400" cy="914400"/>
            </a:xfrm>
            <a:prstGeom prst="curvedConnector3">
              <a:avLst>
                <a:gd name="adj1" fmla="val 34211"/>
              </a:avLst>
            </a:prstGeom>
            <a:ln w="19050">
              <a:tailEnd type="arrow"/>
            </a:ln>
            <a:scene3d>
              <a:camera prst="orthographicFront">
                <a:rot lat="0" lon="11099995" rev="10799999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976896" y="133290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000" b="1" baseline="30000" dirty="0" smtClean="0">
                  <a:solidFill>
                    <a:srgbClr val="002060"/>
                  </a:solidFill>
                </a:rPr>
                <a:t>12</a:t>
              </a:r>
              <a:r>
                <a:rPr lang="hr-HR" sz="2000" b="1" dirty="0" smtClean="0">
                  <a:solidFill>
                    <a:srgbClr val="002060"/>
                  </a:solidFill>
                </a:rPr>
                <a:t>C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8" name="Explosion 2 27"/>
            <p:cNvSpPr/>
            <p:nvPr/>
          </p:nvSpPr>
          <p:spPr>
            <a:xfrm>
              <a:off x="5269832" y="659384"/>
              <a:ext cx="914400" cy="914400"/>
            </a:xfrm>
            <a:prstGeom prst="irregularSeal2">
              <a:avLst/>
            </a:prstGeom>
            <a:solidFill>
              <a:srgbClr val="00B0F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76896" y="1256903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000" b="1" baseline="30000" dirty="0" smtClean="0">
                  <a:solidFill>
                    <a:srgbClr val="002060"/>
                  </a:solidFill>
                </a:rPr>
                <a:t>12</a:t>
              </a:r>
              <a:r>
                <a:rPr lang="hr-HR" sz="2000" b="1" dirty="0" smtClean="0">
                  <a:solidFill>
                    <a:srgbClr val="002060"/>
                  </a:solidFill>
                </a:rPr>
                <a:t>C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45700" y="384279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000" b="1" baseline="30000" dirty="0" smtClean="0">
                  <a:solidFill>
                    <a:srgbClr val="002060"/>
                  </a:solidFill>
                </a:rPr>
                <a:t>24</a:t>
              </a:r>
              <a:r>
                <a:rPr lang="hr-HR" sz="2000" b="1" dirty="0" smtClean="0">
                  <a:solidFill>
                    <a:srgbClr val="002060"/>
                  </a:solidFill>
                </a:rPr>
                <a:t>Mg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29400" y="1785264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002060"/>
                  </a:solidFill>
                </a:rPr>
                <a:t>γ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42142" y="261442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srgbClr val="002060"/>
                  </a:solidFill>
                </a:rPr>
                <a:t>γ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9" y="304800"/>
            <a:ext cx="6934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hr-HR" sz="2400" dirty="0">
                <a:solidFill>
                  <a:srgbClr val="4F81BD"/>
                </a:solidFill>
              </a:rPr>
              <a:t>Explosive phenomena in binary </a:t>
            </a:r>
            <a:r>
              <a:rPr lang="hr-HR" sz="2400" dirty="0" smtClean="0">
                <a:solidFill>
                  <a:srgbClr val="4F81BD"/>
                </a:solidFill>
              </a:rPr>
              <a:t>systems</a:t>
            </a:r>
          </a:p>
          <a:p>
            <a:pPr lvl="0">
              <a:defRPr/>
            </a:pPr>
            <a:r>
              <a:rPr lang="hr-HR" sz="2400" dirty="0" smtClean="0">
                <a:solidFill>
                  <a:srgbClr val="4F81BD"/>
                </a:solidFill>
              </a:rPr>
              <a:t>SNIa</a:t>
            </a:r>
            <a:r>
              <a:rPr lang="hr-HR" sz="2400" dirty="0">
                <a:solidFill>
                  <a:srgbClr val="4F81BD"/>
                </a:solidFill>
              </a:rPr>
              <a:t>: </a:t>
            </a:r>
            <a:r>
              <a:rPr lang="en-US" sz="2400" dirty="0">
                <a:solidFill>
                  <a:srgbClr val="4F81BD"/>
                </a:solidFill>
              </a:rPr>
              <a:t>initiates thermonuclear</a:t>
            </a:r>
            <a:r>
              <a:rPr lang="hr-HR" sz="2400" dirty="0">
                <a:solidFill>
                  <a:srgbClr val="4F81BD"/>
                </a:solidFill>
              </a:rPr>
              <a:t> </a:t>
            </a:r>
            <a:r>
              <a:rPr lang="en-US" sz="2400" dirty="0">
                <a:solidFill>
                  <a:srgbClr val="4F81BD"/>
                </a:solidFill>
              </a:rPr>
              <a:t>runaway</a:t>
            </a:r>
            <a:r>
              <a:rPr lang="hr-HR" sz="2400" dirty="0">
                <a:solidFill>
                  <a:srgbClr val="4F81BD"/>
                </a:solidFill>
              </a:rPr>
              <a:t> on white dwarf</a:t>
            </a:r>
          </a:p>
          <a:p>
            <a:pPr lvl="0">
              <a:defRPr/>
            </a:pPr>
            <a:r>
              <a:rPr lang="en-US" sz="2400" dirty="0">
                <a:solidFill>
                  <a:srgbClr val="4F81BD"/>
                </a:solidFill>
              </a:rPr>
              <a:t>temperature</a:t>
            </a:r>
            <a:r>
              <a:rPr lang="hr-HR" sz="2400" dirty="0">
                <a:solidFill>
                  <a:srgbClr val="4F81BD"/>
                </a:solidFill>
              </a:rPr>
              <a:t> </a:t>
            </a:r>
            <a:r>
              <a:rPr lang="en-US" sz="2400" dirty="0">
                <a:solidFill>
                  <a:srgbClr val="4F81BD"/>
                </a:solidFill>
              </a:rPr>
              <a:t>0.5</a:t>
            </a:r>
            <a:r>
              <a:rPr lang="hr-HR" sz="2400" dirty="0">
                <a:solidFill>
                  <a:srgbClr val="4F81BD"/>
                </a:solidFill>
              </a:rPr>
              <a:t> </a:t>
            </a:r>
            <a:r>
              <a:rPr lang="en-US" sz="2400" dirty="0">
                <a:solidFill>
                  <a:srgbClr val="4F81BD"/>
                </a:solidFill>
              </a:rPr>
              <a:t>-</a:t>
            </a:r>
            <a:r>
              <a:rPr lang="hr-HR" sz="2400" dirty="0">
                <a:solidFill>
                  <a:srgbClr val="4F81BD"/>
                </a:solidFill>
              </a:rPr>
              <a:t> </a:t>
            </a:r>
            <a:r>
              <a:rPr lang="en-US" sz="2400" dirty="0">
                <a:solidFill>
                  <a:srgbClr val="4F81BD"/>
                </a:solidFill>
              </a:rPr>
              <a:t>1.2x10</a:t>
            </a:r>
            <a:r>
              <a:rPr lang="en-US" sz="2400" baseline="30000" dirty="0">
                <a:solidFill>
                  <a:srgbClr val="4F81BD"/>
                </a:solidFill>
              </a:rPr>
              <a:t>9</a:t>
            </a:r>
            <a:r>
              <a:rPr lang="en-US" sz="2400" dirty="0">
                <a:solidFill>
                  <a:srgbClr val="4F81BD"/>
                </a:solidFill>
              </a:rPr>
              <a:t> K</a:t>
            </a:r>
            <a:r>
              <a:rPr lang="hr-HR" sz="2400" dirty="0">
                <a:solidFill>
                  <a:srgbClr val="4F81BD"/>
                </a:solidFill>
              </a:rPr>
              <a:t> →</a:t>
            </a:r>
            <a:r>
              <a:rPr lang="en-US" sz="2400" dirty="0">
                <a:solidFill>
                  <a:srgbClr val="4F81BD"/>
                </a:solidFill>
              </a:rPr>
              <a:t> </a:t>
            </a:r>
            <a:r>
              <a:rPr lang="en-US" sz="2400" dirty="0" err="1">
                <a:solidFill>
                  <a:srgbClr val="4F81BD"/>
                </a:solidFill>
              </a:rPr>
              <a:t>E</a:t>
            </a:r>
            <a:r>
              <a:rPr lang="en-US" sz="2400" baseline="-25000" dirty="0" err="1">
                <a:solidFill>
                  <a:srgbClr val="4F81BD"/>
                </a:solidFill>
              </a:rPr>
              <a:t>cm</a:t>
            </a:r>
            <a:r>
              <a:rPr lang="en-US" sz="2400" dirty="0">
                <a:solidFill>
                  <a:srgbClr val="4F81BD"/>
                </a:solidFill>
              </a:rPr>
              <a:t>=1.5-3.3 MeV </a:t>
            </a:r>
            <a:endParaRPr lang="hr-HR" sz="2400" dirty="0">
              <a:solidFill>
                <a:srgbClr val="4F81BD"/>
              </a:solidFill>
            </a:endParaRPr>
          </a:p>
          <a:p>
            <a:pPr lvl="0">
              <a:defRPr/>
            </a:pPr>
            <a:r>
              <a:rPr lang="hr-HR" sz="2400" dirty="0">
                <a:solidFill>
                  <a:srgbClr val="4F81BD"/>
                </a:solidFill>
              </a:rPr>
              <a:t>Super-bursts:</a:t>
            </a:r>
            <a:r>
              <a:rPr lang="en-US" sz="2400" dirty="0">
                <a:solidFill>
                  <a:srgbClr val="4F81BD"/>
                </a:solidFill>
              </a:rPr>
              <a:t> trigger of </a:t>
            </a:r>
            <a:r>
              <a:rPr lang="en-US" sz="2400" baseline="30000" dirty="0">
                <a:solidFill>
                  <a:srgbClr val="4F81BD"/>
                </a:solidFill>
              </a:rPr>
              <a:t>12</a:t>
            </a:r>
            <a:r>
              <a:rPr lang="en-US" sz="2400" dirty="0">
                <a:solidFill>
                  <a:srgbClr val="4F81BD"/>
                </a:solidFill>
              </a:rPr>
              <a:t>C ignition</a:t>
            </a:r>
            <a:endParaRPr lang="hr-HR" sz="2400" dirty="0">
              <a:solidFill>
                <a:srgbClr val="4F81BD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srgbClr val="4F81BD"/>
                </a:solidFill>
              </a:rPr>
              <a:t>up to 2.5x10</a:t>
            </a:r>
            <a:r>
              <a:rPr lang="en-US" sz="2400" baseline="30000" dirty="0">
                <a:solidFill>
                  <a:srgbClr val="4F81BD"/>
                </a:solidFill>
              </a:rPr>
              <a:t>9</a:t>
            </a:r>
            <a:r>
              <a:rPr lang="en-US" sz="2400" dirty="0">
                <a:solidFill>
                  <a:srgbClr val="4F81BD"/>
                </a:solidFill>
              </a:rPr>
              <a:t> K </a:t>
            </a:r>
            <a:r>
              <a:rPr lang="hr-HR" sz="2400" dirty="0">
                <a:solidFill>
                  <a:srgbClr val="4F81BD"/>
                </a:solidFill>
              </a:rPr>
              <a:t>- </a:t>
            </a:r>
            <a:r>
              <a:rPr lang="en-US" sz="2400" dirty="0">
                <a:solidFill>
                  <a:srgbClr val="4F81BD"/>
                </a:solidFill>
              </a:rPr>
              <a:t>5.7 MeV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89" y="5181600"/>
            <a:ext cx="6378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hr-HR" sz="2400" dirty="0" smtClean="0">
                <a:solidFill>
                  <a:srgbClr val="4F81BD"/>
                </a:solidFill>
              </a:rPr>
              <a:t>Massive stars:</a:t>
            </a:r>
            <a:r>
              <a:rPr lang="en-US" sz="2400" baseline="30000" dirty="0" smtClean="0">
                <a:solidFill>
                  <a:srgbClr val="4F81BD"/>
                </a:solidFill>
              </a:rPr>
              <a:t>12</a:t>
            </a:r>
            <a:r>
              <a:rPr lang="en-US" sz="2400" dirty="0" smtClean="0">
                <a:solidFill>
                  <a:srgbClr val="4F81BD"/>
                </a:solidFill>
              </a:rPr>
              <a:t>C+</a:t>
            </a:r>
            <a:r>
              <a:rPr lang="en-US" sz="2400" baseline="30000" dirty="0" smtClean="0">
                <a:solidFill>
                  <a:srgbClr val="4F81BD"/>
                </a:solidFill>
              </a:rPr>
              <a:t>12</a:t>
            </a:r>
            <a:r>
              <a:rPr lang="en-US" sz="2400" dirty="0" smtClean="0">
                <a:solidFill>
                  <a:srgbClr val="4F81BD"/>
                </a:solidFill>
              </a:rPr>
              <a:t>C </a:t>
            </a:r>
            <a:r>
              <a:rPr lang="en-US" sz="2400" dirty="0">
                <a:solidFill>
                  <a:srgbClr val="4F81BD"/>
                </a:solidFill>
              </a:rPr>
              <a:t>fusion </a:t>
            </a:r>
            <a:r>
              <a:rPr lang="en-US" sz="2400" dirty="0" smtClean="0">
                <a:solidFill>
                  <a:srgbClr val="4F81BD"/>
                </a:solidFill>
              </a:rPr>
              <a:t>is differentiating</a:t>
            </a:r>
            <a:r>
              <a:rPr lang="hr-HR" sz="2400" dirty="0" smtClean="0">
                <a:solidFill>
                  <a:srgbClr val="4F81BD"/>
                </a:solidFill>
              </a:rPr>
              <a:t> </a:t>
            </a:r>
          </a:p>
          <a:p>
            <a:pPr lvl="0">
              <a:defRPr/>
            </a:pPr>
            <a:r>
              <a:rPr lang="en-US" sz="2400" dirty="0" smtClean="0">
                <a:solidFill>
                  <a:srgbClr val="4F81BD"/>
                </a:solidFill>
              </a:rPr>
              <a:t>between the </a:t>
            </a:r>
            <a:r>
              <a:rPr lang="en-US" sz="2400" dirty="0">
                <a:solidFill>
                  <a:srgbClr val="4F81BD"/>
                </a:solidFill>
              </a:rPr>
              <a:t>evolutionary </a:t>
            </a:r>
            <a:r>
              <a:rPr lang="en-US" sz="2400" dirty="0" smtClean="0">
                <a:solidFill>
                  <a:srgbClr val="4F81BD"/>
                </a:solidFill>
              </a:rPr>
              <a:t>paths leading </a:t>
            </a:r>
            <a:r>
              <a:rPr lang="en-US" sz="2400" dirty="0">
                <a:solidFill>
                  <a:srgbClr val="4F81BD"/>
                </a:solidFill>
              </a:rPr>
              <a:t>to </a:t>
            </a:r>
            <a:r>
              <a:rPr lang="en-US" sz="2400" dirty="0" smtClean="0">
                <a:solidFill>
                  <a:srgbClr val="4F81BD"/>
                </a:solidFill>
              </a:rPr>
              <a:t>either </a:t>
            </a:r>
            <a:endParaRPr lang="hr-HR" sz="2400" dirty="0" smtClean="0">
              <a:solidFill>
                <a:srgbClr val="4F81BD"/>
              </a:solidFill>
            </a:endParaRPr>
          </a:p>
          <a:p>
            <a:pPr lvl="0">
              <a:defRPr/>
            </a:pPr>
            <a:r>
              <a:rPr lang="en-US" sz="2400" dirty="0" smtClean="0">
                <a:solidFill>
                  <a:srgbClr val="4F81BD"/>
                </a:solidFill>
              </a:rPr>
              <a:t>white dwarf or</a:t>
            </a:r>
            <a:r>
              <a:rPr lang="hr-HR" sz="2400" dirty="0" smtClean="0">
                <a:solidFill>
                  <a:srgbClr val="4F81BD"/>
                </a:solidFill>
              </a:rPr>
              <a:t> </a:t>
            </a:r>
            <a:r>
              <a:rPr lang="en-US" sz="2400" dirty="0" smtClean="0">
                <a:solidFill>
                  <a:srgbClr val="4F81BD"/>
                </a:solidFill>
              </a:rPr>
              <a:t>heavy </a:t>
            </a:r>
            <a:r>
              <a:rPr lang="en-US" sz="2400" dirty="0">
                <a:solidFill>
                  <a:srgbClr val="4F81BD"/>
                </a:solidFill>
              </a:rPr>
              <a:t>elements </a:t>
            </a:r>
            <a:r>
              <a:rPr lang="en-US" sz="2400" dirty="0" smtClean="0">
                <a:solidFill>
                  <a:srgbClr val="4F81BD"/>
                </a:solidFill>
              </a:rPr>
              <a:t>burning stages</a:t>
            </a:r>
            <a:endParaRPr lang="hr-HR" sz="2400" dirty="0" smtClean="0">
              <a:solidFill>
                <a:srgbClr val="4F81BD"/>
              </a:solidFill>
            </a:endParaRPr>
          </a:p>
          <a:p>
            <a:pPr lvl="0">
              <a:defRPr/>
            </a:pPr>
            <a:r>
              <a:rPr lang="hr-HR" sz="2400" dirty="0" smtClean="0">
                <a:solidFill>
                  <a:srgbClr val="4F81BD"/>
                </a:solidFill>
              </a:rPr>
              <a:t>Super-AGB stars</a:t>
            </a:r>
            <a:endParaRPr lang="en-US" sz="2400" dirty="0">
              <a:solidFill>
                <a:srgbClr val="4F81BD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0939"/>
            <a:ext cx="30734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38" y="3794189"/>
            <a:ext cx="234791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3639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93" y="1676400"/>
            <a:ext cx="2956420" cy="199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3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>
                <a:solidFill>
                  <a:schemeClr val="accent1"/>
                </a:solidFill>
              </a:rPr>
              <a:t>Relevant reactions:</a:t>
            </a:r>
          </a:p>
          <a:p>
            <a:pPr>
              <a:buFont typeface="Arial" charset="0"/>
              <a:buNone/>
            </a:pPr>
            <a:r>
              <a:rPr lang="hr-HR" sz="2400" baseline="30000" dirty="0" smtClean="0">
                <a:solidFill>
                  <a:schemeClr val="accent1"/>
                </a:solidFill>
              </a:rPr>
              <a:t>                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+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hr-HR" sz="2400" dirty="0" smtClean="0">
                <a:solidFill>
                  <a:schemeClr val="accent1"/>
                </a:solidFill>
              </a:rPr>
              <a:t> →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24</a:t>
            </a:r>
            <a:r>
              <a:rPr lang="hr-HR" sz="2400" dirty="0" smtClean="0">
                <a:solidFill>
                  <a:schemeClr val="accent1"/>
                </a:solidFill>
              </a:rPr>
              <a:t>Mg + </a:t>
            </a:r>
            <a:r>
              <a:rPr lang="hr-HR" sz="2400" dirty="0" smtClean="0">
                <a:solidFill>
                  <a:schemeClr val="accent1"/>
                </a:solidFill>
                <a:sym typeface="Symbol" pitchFamily="18" charset="2"/>
              </a:rPr>
              <a:t>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hr-HR" sz="2400" dirty="0" smtClean="0">
                <a:solidFill>
                  <a:schemeClr val="accent1"/>
                </a:solidFill>
              </a:rPr>
              <a:t>          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+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hr-HR" sz="2400" dirty="0" smtClean="0">
                <a:solidFill>
                  <a:schemeClr val="accent1"/>
                </a:solidFill>
              </a:rPr>
              <a:t> →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20</a:t>
            </a:r>
            <a:r>
              <a:rPr lang="hr-HR" sz="2400" dirty="0" smtClean="0">
                <a:solidFill>
                  <a:schemeClr val="accent1"/>
                </a:solidFill>
              </a:rPr>
              <a:t>Ne +  </a:t>
            </a:r>
            <a:r>
              <a:rPr lang="el-GR" sz="2400" dirty="0" smtClean="0">
                <a:solidFill>
                  <a:schemeClr val="accent1"/>
                </a:solidFill>
              </a:rPr>
              <a:t>α</a:t>
            </a:r>
            <a:endParaRPr lang="hr-HR" sz="2400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None/>
            </a:pPr>
            <a:r>
              <a:rPr lang="hr-HR" sz="2400" dirty="0" smtClean="0">
                <a:solidFill>
                  <a:schemeClr val="accent1"/>
                </a:solidFill>
              </a:rPr>
              <a:t>          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+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hr-HR" sz="2400" dirty="0" smtClean="0">
                <a:solidFill>
                  <a:schemeClr val="accent1"/>
                </a:solidFill>
              </a:rPr>
              <a:t> →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23</a:t>
            </a:r>
            <a:r>
              <a:rPr lang="hr-HR" sz="2400" dirty="0" smtClean="0">
                <a:solidFill>
                  <a:schemeClr val="accent1"/>
                </a:solidFill>
              </a:rPr>
              <a:t>Na +  p</a:t>
            </a:r>
          </a:p>
          <a:p>
            <a:pPr>
              <a:buFont typeface="Arial" charset="0"/>
              <a:buNone/>
            </a:pPr>
            <a:r>
              <a:rPr lang="hr-HR" sz="2400" baseline="30000" dirty="0" smtClean="0">
                <a:solidFill>
                  <a:schemeClr val="accent1"/>
                </a:solidFill>
              </a:rPr>
              <a:t>                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+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hr-HR" sz="2400" dirty="0" smtClean="0">
                <a:solidFill>
                  <a:schemeClr val="accent1"/>
                </a:solidFill>
              </a:rPr>
              <a:t> →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23</a:t>
            </a:r>
            <a:r>
              <a:rPr lang="hr-HR" sz="2400" dirty="0" smtClean="0">
                <a:solidFill>
                  <a:schemeClr val="accent1"/>
                </a:solidFill>
              </a:rPr>
              <a:t>Mg + n   </a:t>
            </a:r>
          </a:p>
          <a:p>
            <a:pPr>
              <a:buNone/>
            </a:pPr>
            <a:endParaRPr lang="hr-HR" sz="2400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000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hr-HR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762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918" y="2895601"/>
            <a:ext cx="537508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3200400"/>
            <a:ext cx="373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4F81BD"/>
                </a:solidFill>
              </a:rPr>
              <a:t>E. F. </a:t>
            </a:r>
            <a:r>
              <a:rPr lang="fr-FR" dirty="0" err="1">
                <a:solidFill>
                  <a:srgbClr val="4F81BD"/>
                </a:solidFill>
              </a:rPr>
              <a:t>Aguilera</a:t>
            </a:r>
            <a:r>
              <a:rPr lang="fr-FR" dirty="0">
                <a:solidFill>
                  <a:srgbClr val="4F81BD"/>
                </a:solidFill>
              </a:rPr>
              <a:t> et al, Phys. </a:t>
            </a:r>
            <a:r>
              <a:rPr lang="fr-FR" dirty="0" err="1">
                <a:solidFill>
                  <a:srgbClr val="4F81BD"/>
                </a:solidFill>
              </a:rPr>
              <a:t>Rev</a:t>
            </a:r>
            <a:r>
              <a:rPr lang="fr-FR" dirty="0">
                <a:solidFill>
                  <a:srgbClr val="4F81BD"/>
                </a:solidFill>
              </a:rPr>
              <a:t>. C 73 </a:t>
            </a:r>
            <a:endParaRPr lang="hr-HR" dirty="0" smtClean="0">
              <a:solidFill>
                <a:srgbClr val="4F81BD"/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rgbClr val="4F81BD"/>
                </a:solidFill>
              </a:rPr>
              <a:t>(</a:t>
            </a:r>
            <a:r>
              <a:rPr lang="fr-FR" dirty="0">
                <a:solidFill>
                  <a:srgbClr val="4F81BD"/>
                </a:solidFill>
              </a:rPr>
              <a:t>2006)</a:t>
            </a:r>
            <a:r>
              <a:rPr lang="hr-HR" dirty="0">
                <a:solidFill>
                  <a:srgbClr val="4F81BD"/>
                </a:solidFill>
              </a:rPr>
              <a:t> </a:t>
            </a:r>
            <a:r>
              <a:rPr lang="fr-FR" dirty="0">
                <a:solidFill>
                  <a:srgbClr val="4F81BD"/>
                </a:solidFill>
              </a:rPr>
              <a:t>064601</a:t>
            </a:r>
            <a:endParaRPr lang="en-US" dirty="0">
              <a:solidFill>
                <a:srgbClr val="4F81BD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4F81BD"/>
                </a:solidFill>
              </a:rPr>
              <a:t>T. Spillane et al, Phys. Rev. Lett. </a:t>
            </a:r>
            <a:r>
              <a:rPr lang="da-DK" dirty="0" smtClean="0">
                <a:solidFill>
                  <a:srgbClr val="4F81BD"/>
                </a:solidFill>
              </a:rPr>
              <a:t>98</a:t>
            </a:r>
            <a:endParaRPr lang="hr-HR" dirty="0" smtClean="0">
              <a:solidFill>
                <a:srgbClr val="4F81BD"/>
              </a:solidFill>
            </a:endParaRPr>
          </a:p>
          <a:p>
            <a:pPr>
              <a:defRPr/>
            </a:pPr>
            <a:r>
              <a:rPr lang="da-DK" dirty="0" smtClean="0">
                <a:solidFill>
                  <a:srgbClr val="4F81BD"/>
                </a:solidFill>
              </a:rPr>
              <a:t> </a:t>
            </a:r>
            <a:r>
              <a:rPr lang="da-DK" dirty="0">
                <a:solidFill>
                  <a:srgbClr val="4F81BD"/>
                </a:solidFill>
              </a:rPr>
              <a:t>(2007) 122501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4953000"/>
            <a:ext cx="32426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33CC"/>
                </a:solidFill>
              </a:rPr>
              <a:t>Existing data show large </a:t>
            </a:r>
            <a:endParaRPr lang="hr-HR" sz="2400" dirty="0" smtClean="0">
              <a:solidFill>
                <a:srgbClr val="0033CC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33CC"/>
                </a:solidFill>
              </a:rPr>
              <a:t>discrepancies</a:t>
            </a:r>
            <a:endParaRPr lang="hr-HR" sz="2400" dirty="0">
              <a:solidFill>
                <a:srgbClr val="0033CC"/>
              </a:solidFill>
            </a:endParaRPr>
          </a:p>
          <a:p>
            <a:pPr>
              <a:defRPr/>
            </a:pPr>
            <a:r>
              <a:rPr lang="hr-HR" sz="2400" dirty="0">
                <a:solidFill>
                  <a:srgbClr val="0033CC"/>
                </a:solidFill>
              </a:rPr>
              <a:t>Low energy resonance ?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71500"/>
          </a:xfrm>
        </p:spPr>
        <p:txBody>
          <a:bodyPr/>
          <a:lstStyle/>
          <a:p>
            <a:pPr eaLnBrk="1" hangingPunct="1"/>
            <a:r>
              <a:rPr lang="hr-HR" sz="3200" dirty="0" smtClean="0">
                <a:solidFill>
                  <a:srgbClr val="0000CC"/>
                </a:solidFill>
              </a:rPr>
              <a:t>Experiment at INFN – LNS</a:t>
            </a:r>
            <a:endParaRPr lang="en-US" sz="32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86813" cy="2428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z="2400" dirty="0" smtClean="0">
                <a:solidFill>
                  <a:schemeClr val="accent1"/>
                </a:solidFill>
              </a:rPr>
              <a:t>Coincident detection of 2 (or more) reaction products</a:t>
            </a:r>
          </a:p>
          <a:p>
            <a:pPr eaLnBrk="1" hangingPunct="1">
              <a:buFont typeface="Arial" charset="0"/>
              <a:buNone/>
            </a:pPr>
            <a:r>
              <a:rPr lang="en-US" sz="2400" baseline="30000" dirty="0" smtClean="0">
                <a:solidFill>
                  <a:schemeClr val="accent1"/>
                </a:solidFill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hr-HR" sz="2400" dirty="0" smtClean="0">
                <a:solidFill>
                  <a:schemeClr val="accent1"/>
                </a:solidFill>
              </a:rPr>
              <a:t> +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16</a:t>
            </a:r>
            <a:r>
              <a:rPr lang="en-US" sz="2400" dirty="0" smtClean="0">
                <a:solidFill>
                  <a:schemeClr val="accent1"/>
                </a:solidFill>
              </a:rPr>
              <a:t>O</a:t>
            </a:r>
            <a:r>
              <a:rPr lang="hr-HR" sz="2400" dirty="0" smtClean="0">
                <a:solidFill>
                  <a:schemeClr val="accent1"/>
                </a:solidFill>
              </a:rPr>
              <a:t> →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4</a:t>
            </a:r>
            <a:r>
              <a:rPr lang="hr-HR" sz="2400" dirty="0" smtClean="0">
                <a:solidFill>
                  <a:schemeClr val="accent1"/>
                </a:solidFill>
              </a:rPr>
              <a:t>He +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hr-HR" sz="2400" dirty="0" smtClean="0">
                <a:solidFill>
                  <a:schemeClr val="accent1"/>
                </a:solidFill>
              </a:rPr>
              <a:t> +</a:t>
            </a:r>
            <a:r>
              <a:rPr lang="en-US" sz="2400" baseline="30000" dirty="0" smtClean="0">
                <a:solidFill>
                  <a:schemeClr val="accent1"/>
                </a:solidFill>
              </a:rPr>
              <a:t> 12</a:t>
            </a: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hr-HR" sz="2400" dirty="0" smtClean="0">
                <a:solidFill>
                  <a:schemeClr val="accent1"/>
                </a:solidFill>
              </a:rPr>
              <a:t>         Q=-7.16 MeV      E</a:t>
            </a:r>
            <a:r>
              <a:rPr lang="hr-HR" sz="2400" baseline="-25000" dirty="0" smtClean="0">
                <a:solidFill>
                  <a:schemeClr val="accent1"/>
                </a:solidFill>
              </a:rPr>
              <a:t>thr</a:t>
            </a:r>
            <a:r>
              <a:rPr lang="hr-HR" sz="2400" dirty="0" smtClean="0">
                <a:solidFill>
                  <a:schemeClr val="accent1"/>
                </a:solidFill>
              </a:rPr>
              <a:t>(</a:t>
            </a:r>
            <a:r>
              <a:rPr lang="hr-HR" sz="2400" baseline="30000" dirty="0" smtClean="0">
                <a:solidFill>
                  <a:schemeClr val="accent1"/>
                </a:solidFill>
              </a:rPr>
              <a:t>24</a:t>
            </a:r>
            <a:r>
              <a:rPr lang="hr-HR" sz="2400" dirty="0" smtClean="0">
                <a:solidFill>
                  <a:schemeClr val="accent1"/>
                </a:solidFill>
              </a:rPr>
              <a:t>Mg)=13.93 MeV</a:t>
            </a:r>
          </a:p>
          <a:p>
            <a:pPr eaLnBrk="1" hangingPunct="1">
              <a:buFont typeface="Arial" charset="0"/>
              <a:buNone/>
            </a:pPr>
            <a:r>
              <a:rPr lang="hr-HR" sz="2400" dirty="0" smtClean="0">
                <a:solidFill>
                  <a:schemeClr val="accent1"/>
                </a:solidFill>
              </a:rPr>
              <a:t>                →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4</a:t>
            </a:r>
            <a:r>
              <a:rPr lang="hr-HR" sz="2400" dirty="0" smtClean="0">
                <a:solidFill>
                  <a:schemeClr val="accent1"/>
                </a:solidFill>
              </a:rPr>
              <a:t>He +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</a:t>
            </a:r>
            <a:r>
              <a:rPr lang="hr-HR" sz="2400" baseline="30000" dirty="0" smtClean="0">
                <a:solidFill>
                  <a:schemeClr val="accent1"/>
                </a:solidFill>
              </a:rPr>
              <a:t>6</a:t>
            </a:r>
            <a:r>
              <a:rPr lang="hr-HR" sz="2400" dirty="0" smtClean="0">
                <a:solidFill>
                  <a:schemeClr val="accent1"/>
                </a:solidFill>
              </a:rPr>
              <a:t>O +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8</a:t>
            </a:r>
            <a:r>
              <a:rPr lang="hr-HR" sz="2400" dirty="0" smtClean="0">
                <a:solidFill>
                  <a:schemeClr val="accent1"/>
                </a:solidFill>
              </a:rPr>
              <a:t>Be       Q=-7.37 MeV      E</a:t>
            </a:r>
            <a:r>
              <a:rPr lang="hr-HR" sz="2400" baseline="-25000" dirty="0" smtClean="0">
                <a:solidFill>
                  <a:schemeClr val="accent1"/>
                </a:solidFill>
              </a:rPr>
              <a:t>thr</a:t>
            </a:r>
            <a:r>
              <a:rPr lang="hr-HR" sz="2400" dirty="0" smtClean="0">
                <a:solidFill>
                  <a:schemeClr val="accent1"/>
                </a:solidFill>
              </a:rPr>
              <a:t>(</a:t>
            </a:r>
            <a:r>
              <a:rPr lang="hr-HR" sz="2400" baseline="30000" dirty="0" smtClean="0">
                <a:solidFill>
                  <a:schemeClr val="accent1"/>
                </a:solidFill>
              </a:rPr>
              <a:t>24</a:t>
            </a:r>
            <a:r>
              <a:rPr lang="hr-HR" sz="2400" dirty="0" smtClean="0">
                <a:solidFill>
                  <a:schemeClr val="accent1"/>
                </a:solidFill>
              </a:rPr>
              <a:t>Mg)= 14.14 MeV</a:t>
            </a:r>
          </a:p>
          <a:p>
            <a:pPr eaLnBrk="1" hangingPunct="1">
              <a:buFont typeface="Arial" charset="0"/>
              <a:buNone/>
            </a:pPr>
            <a:r>
              <a:rPr lang="hr-HR" sz="2400" dirty="0" smtClean="0">
                <a:solidFill>
                  <a:schemeClr val="accent1"/>
                </a:solidFill>
              </a:rPr>
              <a:t>                →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4</a:t>
            </a:r>
            <a:r>
              <a:rPr lang="hr-HR" sz="2400" dirty="0" smtClean="0">
                <a:solidFill>
                  <a:schemeClr val="accent1"/>
                </a:solidFill>
              </a:rPr>
              <a:t>He +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2</a:t>
            </a:r>
            <a:r>
              <a:rPr lang="hr-HR" sz="2400" baseline="30000" dirty="0" smtClean="0">
                <a:solidFill>
                  <a:schemeClr val="accent1"/>
                </a:solidFill>
              </a:rPr>
              <a:t>0</a:t>
            </a:r>
            <a:r>
              <a:rPr lang="hr-HR" sz="2400" dirty="0" smtClean="0">
                <a:solidFill>
                  <a:schemeClr val="accent1"/>
                </a:solidFill>
              </a:rPr>
              <a:t>Ne +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4</a:t>
            </a:r>
            <a:r>
              <a:rPr lang="hr-HR" sz="2400" dirty="0" smtClean="0">
                <a:solidFill>
                  <a:schemeClr val="accent1"/>
                </a:solidFill>
              </a:rPr>
              <a:t>He     Q=-2.54 MeV      E</a:t>
            </a:r>
            <a:r>
              <a:rPr lang="hr-HR" sz="2400" baseline="-25000" dirty="0" smtClean="0">
                <a:solidFill>
                  <a:schemeClr val="accent1"/>
                </a:solidFill>
              </a:rPr>
              <a:t>thr</a:t>
            </a:r>
            <a:r>
              <a:rPr lang="hr-HR" sz="2400" dirty="0" smtClean="0">
                <a:solidFill>
                  <a:schemeClr val="accent1"/>
                </a:solidFill>
              </a:rPr>
              <a:t>(</a:t>
            </a:r>
            <a:r>
              <a:rPr lang="hr-HR" sz="2400" baseline="30000" dirty="0" smtClean="0">
                <a:solidFill>
                  <a:schemeClr val="accent1"/>
                </a:solidFill>
              </a:rPr>
              <a:t>24</a:t>
            </a:r>
            <a:r>
              <a:rPr lang="hr-HR" sz="2400" dirty="0" smtClean="0">
                <a:solidFill>
                  <a:schemeClr val="accent1"/>
                </a:solidFill>
              </a:rPr>
              <a:t>Mg)= 9.31 MeV</a:t>
            </a:r>
          </a:p>
          <a:p>
            <a:pPr eaLnBrk="1" hangingPunct="1">
              <a:buFont typeface="Arial" charset="0"/>
              <a:buNone/>
            </a:pPr>
            <a:r>
              <a:rPr lang="hr-HR" sz="2400" dirty="0" smtClean="0">
                <a:solidFill>
                  <a:schemeClr val="accent1"/>
                </a:solidFill>
              </a:rPr>
              <a:t>                →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4</a:t>
            </a:r>
            <a:r>
              <a:rPr lang="hr-HR" sz="2400" dirty="0" smtClean="0">
                <a:solidFill>
                  <a:schemeClr val="accent1"/>
                </a:solidFill>
              </a:rPr>
              <a:t>He + </a:t>
            </a:r>
            <a:r>
              <a:rPr lang="en-US" sz="2400" baseline="30000" dirty="0" smtClean="0">
                <a:solidFill>
                  <a:schemeClr val="accent1"/>
                </a:solidFill>
              </a:rPr>
              <a:t>2</a:t>
            </a:r>
            <a:r>
              <a:rPr lang="hr-HR" sz="2400" baseline="30000" dirty="0" smtClean="0">
                <a:solidFill>
                  <a:schemeClr val="accent1"/>
                </a:solidFill>
              </a:rPr>
              <a:t>3</a:t>
            </a:r>
            <a:r>
              <a:rPr lang="hr-HR" sz="2400" dirty="0" smtClean="0">
                <a:solidFill>
                  <a:schemeClr val="accent1"/>
                </a:solidFill>
              </a:rPr>
              <a:t>Na + </a:t>
            </a:r>
            <a:r>
              <a:rPr lang="hr-HR" sz="2400" baseline="30000" dirty="0" smtClean="0">
                <a:solidFill>
                  <a:schemeClr val="accent1"/>
                </a:solidFill>
              </a:rPr>
              <a:t>1</a:t>
            </a:r>
            <a:r>
              <a:rPr lang="hr-HR" sz="2400" dirty="0" smtClean="0">
                <a:solidFill>
                  <a:schemeClr val="accent1"/>
                </a:solidFill>
              </a:rPr>
              <a:t>H        Q=-4.92 MeV     E</a:t>
            </a:r>
            <a:r>
              <a:rPr lang="hr-HR" sz="2400" baseline="-25000" dirty="0" smtClean="0">
                <a:solidFill>
                  <a:schemeClr val="accent1"/>
                </a:solidFill>
              </a:rPr>
              <a:t>thr</a:t>
            </a:r>
            <a:r>
              <a:rPr lang="hr-HR" sz="2400" dirty="0" smtClean="0">
                <a:solidFill>
                  <a:schemeClr val="accent1"/>
                </a:solidFill>
              </a:rPr>
              <a:t>(</a:t>
            </a:r>
            <a:r>
              <a:rPr lang="hr-HR" sz="2400" baseline="30000" dirty="0" smtClean="0">
                <a:solidFill>
                  <a:schemeClr val="accent1"/>
                </a:solidFill>
              </a:rPr>
              <a:t>24</a:t>
            </a:r>
            <a:r>
              <a:rPr lang="hr-HR" sz="2400" dirty="0" smtClean="0">
                <a:solidFill>
                  <a:schemeClr val="accent1"/>
                </a:solidFill>
              </a:rPr>
              <a:t>Mg)= 11.69 MeV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13316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75"/>
            <a:ext cx="327501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3810000"/>
            <a:ext cx="55546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33CC"/>
                </a:solidFill>
              </a:rPr>
              <a:t>t</a:t>
            </a:r>
            <a:r>
              <a:rPr lang="hr-HR" sz="2400" dirty="0" smtClean="0">
                <a:solidFill>
                  <a:srgbClr val="0033CC"/>
                </a:solidFill>
              </a:rPr>
              <a:t>he</a:t>
            </a:r>
            <a:r>
              <a:rPr lang="hr-HR" sz="2400" baseline="30000" dirty="0" smtClean="0">
                <a:solidFill>
                  <a:srgbClr val="0033CC"/>
                </a:solidFill>
              </a:rPr>
              <a:t> 16</a:t>
            </a:r>
            <a:r>
              <a:rPr lang="hr-HR" sz="2400" dirty="0" smtClean="0">
                <a:solidFill>
                  <a:srgbClr val="0033CC"/>
                </a:solidFill>
              </a:rPr>
              <a:t>O beam from the tandem accelerator</a:t>
            </a:r>
          </a:p>
          <a:p>
            <a:r>
              <a:rPr lang="hr-HR" sz="2400" dirty="0" smtClean="0">
                <a:solidFill>
                  <a:srgbClr val="0033CC"/>
                </a:solidFill>
              </a:rPr>
              <a:t>beam energy 94 MeV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target </a:t>
            </a:r>
            <a:r>
              <a:rPr lang="en-US" sz="2400" baseline="30000" dirty="0">
                <a:solidFill>
                  <a:srgbClr val="0033CC"/>
                </a:solidFill>
              </a:rPr>
              <a:t>12</a:t>
            </a:r>
            <a:r>
              <a:rPr lang="en-US" sz="2400" dirty="0">
                <a:solidFill>
                  <a:srgbClr val="0033CC"/>
                </a:solidFill>
              </a:rPr>
              <a:t>C, thickness of 45 </a:t>
            </a:r>
            <a:r>
              <a:rPr lang="el-GR" sz="2400" dirty="0" smtClean="0">
                <a:solidFill>
                  <a:srgbClr val="0033CC"/>
                </a:solidFill>
              </a:rPr>
              <a:t>μ</a:t>
            </a:r>
            <a:r>
              <a:rPr lang="en-US" sz="2400" dirty="0" smtClean="0">
                <a:solidFill>
                  <a:srgbClr val="0033CC"/>
                </a:solidFill>
              </a:rPr>
              <a:t>g/cm</a:t>
            </a:r>
            <a:r>
              <a:rPr lang="en-US" sz="2400" baseline="30000" dirty="0" smtClean="0">
                <a:solidFill>
                  <a:srgbClr val="0033CC"/>
                </a:solidFill>
              </a:rPr>
              <a:t>2</a:t>
            </a:r>
            <a:endParaRPr lang="hr-HR" sz="2400" baseline="30000" dirty="0" smtClean="0">
              <a:solidFill>
                <a:srgbClr val="0033CC"/>
              </a:solidFill>
            </a:endParaRPr>
          </a:p>
          <a:p>
            <a:r>
              <a:rPr lang="hr-HR" sz="2400" dirty="0" smtClean="0">
                <a:solidFill>
                  <a:srgbClr val="0033CC"/>
                </a:solidFill>
              </a:rPr>
              <a:t>11 days of beam-time 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SC0347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" y="257676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DSC0346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6" y="3200400"/>
            <a:ext cx="3221832" cy="241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05" y="2209800"/>
            <a:ext cx="6169527" cy="4627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304800"/>
            <a:ext cx="521008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solidFill>
                  <a:schemeClr val="accent1"/>
                </a:solidFill>
                <a:latin typeface="+mn-lt"/>
              </a:rPr>
              <a:t>Detector telescopes: 50 x 50 mm</a:t>
            </a:r>
            <a:r>
              <a:rPr lang="hr-HR" sz="2400" baseline="30000" dirty="0">
                <a:solidFill>
                  <a:schemeClr val="accent1"/>
                </a:solidFill>
                <a:latin typeface="+mn-lt"/>
              </a:rPr>
              <a:t>2</a:t>
            </a:r>
          </a:p>
          <a:p>
            <a:pPr>
              <a:defRPr/>
            </a:pPr>
            <a:r>
              <a:rPr lang="hr-HR" sz="2400" dirty="0">
                <a:solidFill>
                  <a:schemeClr val="accent1"/>
                </a:solidFill>
                <a:latin typeface="+mn-lt"/>
              </a:rPr>
              <a:t>20 </a:t>
            </a:r>
            <a:r>
              <a:rPr lang="el-GR" sz="2400" dirty="0">
                <a:solidFill>
                  <a:schemeClr val="accent1"/>
                </a:solidFill>
                <a:latin typeface="+mn-lt"/>
              </a:rPr>
              <a:t>μ</a:t>
            </a:r>
            <a:r>
              <a:rPr lang="hr-HR" sz="2400" dirty="0">
                <a:solidFill>
                  <a:schemeClr val="accent1"/>
                </a:solidFill>
                <a:latin typeface="+mn-lt"/>
              </a:rPr>
              <a:t>m </a:t>
            </a:r>
            <a:r>
              <a:rPr lang="hr-HR" sz="2400" dirty="0" smtClean="0">
                <a:solidFill>
                  <a:schemeClr val="accent1"/>
                </a:solidFill>
                <a:latin typeface="+mn-lt"/>
              </a:rPr>
              <a:t>SSSD </a:t>
            </a:r>
            <a:r>
              <a:rPr lang="hr-HR" sz="2400" dirty="0">
                <a:solidFill>
                  <a:schemeClr val="accent1"/>
                </a:solidFill>
                <a:latin typeface="+mn-lt"/>
              </a:rPr>
              <a:t>+ 1000/500 </a:t>
            </a:r>
            <a:r>
              <a:rPr lang="el-GR" sz="2400" dirty="0">
                <a:solidFill>
                  <a:schemeClr val="accent1"/>
                </a:solidFill>
                <a:latin typeface="+mn-lt"/>
              </a:rPr>
              <a:t>μ</a:t>
            </a:r>
            <a:r>
              <a:rPr lang="hr-HR" sz="2400" dirty="0">
                <a:solidFill>
                  <a:schemeClr val="accent1"/>
                </a:solidFill>
                <a:latin typeface="+mn-lt"/>
              </a:rPr>
              <a:t>m </a:t>
            </a:r>
            <a:r>
              <a:rPr lang="hr-HR" sz="2400" dirty="0" smtClean="0">
                <a:solidFill>
                  <a:schemeClr val="accent1"/>
                </a:solidFill>
                <a:latin typeface="+mn-lt"/>
              </a:rPr>
              <a:t>PSD &amp; DSSD</a:t>
            </a:r>
            <a:endParaRPr lang="hr-HR" sz="2400" dirty="0">
              <a:solidFill>
                <a:schemeClr val="accent1"/>
              </a:solidFill>
              <a:latin typeface="+mn-lt"/>
            </a:endParaRPr>
          </a:p>
          <a:p>
            <a:pPr>
              <a:defRPr/>
            </a:pPr>
            <a:r>
              <a:rPr lang="hr-HR" sz="2400" dirty="0">
                <a:solidFill>
                  <a:schemeClr val="accent1"/>
                </a:solidFill>
                <a:latin typeface="+mn-lt"/>
              </a:rPr>
              <a:t>Particle identification from p to </a:t>
            </a:r>
            <a:r>
              <a:rPr lang="hr-HR" sz="2400" baseline="30000" dirty="0">
                <a:solidFill>
                  <a:schemeClr val="accent1"/>
                </a:solidFill>
                <a:latin typeface="+mn-lt"/>
              </a:rPr>
              <a:t>12</a:t>
            </a:r>
            <a:r>
              <a:rPr lang="hr-HR" sz="2400" dirty="0">
                <a:solidFill>
                  <a:schemeClr val="accent1"/>
                </a:solidFill>
                <a:latin typeface="+mn-lt"/>
              </a:rPr>
              <a:t>C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44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84468"/>
            <a:ext cx="4876800" cy="36558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70008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2971800"/>
            <a:ext cx="424369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429000" y="3657600"/>
            <a:ext cx="2362200" cy="457200"/>
          </a:xfrm>
          <a:prstGeom prst="straightConnector1">
            <a:avLst/>
          </a:prstGeom>
          <a:ln w="508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7467600" cy="4066262"/>
          </a:xfrm>
          <a:prstGeom prst="rect">
            <a:avLst/>
          </a:prstGeom>
        </p:spPr>
      </p:pic>
      <p:pic>
        <p:nvPicPr>
          <p:cNvPr id="3" name="Picture 2" descr="v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429000"/>
            <a:ext cx="701834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hr-HR" sz="3600" dirty="0" smtClean="0">
                <a:solidFill>
                  <a:srgbClr val="0033CC"/>
                </a:solidFill>
              </a:rPr>
              <a:t>Single events </a:t>
            </a:r>
            <a:r>
              <a:rPr lang="hr-HR" sz="3600" baseline="30000" dirty="0" smtClean="0">
                <a:solidFill>
                  <a:srgbClr val="0033CC"/>
                </a:solidFill>
              </a:rPr>
              <a:t>24</a:t>
            </a:r>
            <a:r>
              <a:rPr lang="hr-HR" sz="3600" dirty="0" smtClean="0">
                <a:solidFill>
                  <a:srgbClr val="0033CC"/>
                </a:solidFill>
              </a:rPr>
              <a:t>Mg spectra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4" y="1258898"/>
            <a:ext cx="5458516" cy="2466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5" y="3725447"/>
            <a:ext cx="5442475" cy="2532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6026675"/>
            <a:ext cx="20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One strip data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2639" y="1066800"/>
            <a:ext cx="333136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rgbClr val="0033CC"/>
                </a:solidFill>
              </a:rPr>
              <a:t>No.    Ex(MeV)   FWHM(MeV)</a:t>
            </a:r>
          </a:p>
          <a:p>
            <a:r>
              <a:rPr lang="hr-HR" sz="2000" dirty="0" smtClean="0">
                <a:solidFill>
                  <a:srgbClr val="0033CC"/>
                </a:solidFill>
              </a:rPr>
              <a:t>8.           13.1          0.4</a:t>
            </a:r>
          </a:p>
          <a:p>
            <a:pPr marL="457200" indent="-457200">
              <a:buAutoNum type="arabicPeriod" startAt="9"/>
            </a:pPr>
            <a:r>
              <a:rPr lang="hr-HR" sz="2000" dirty="0" smtClean="0">
                <a:solidFill>
                  <a:srgbClr val="0033CC"/>
                </a:solidFill>
              </a:rPr>
              <a:t>      13.9           0.5</a:t>
            </a:r>
          </a:p>
          <a:p>
            <a:pPr marL="457200" indent="-457200">
              <a:buAutoNum type="arabicPeriod" startAt="9"/>
            </a:pPr>
            <a:r>
              <a:rPr lang="hr-HR" sz="2000" dirty="0" smtClean="0">
                <a:solidFill>
                  <a:srgbClr val="0033CC"/>
                </a:solidFill>
              </a:rPr>
              <a:t>      15.2           0.5</a:t>
            </a:r>
          </a:p>
          <a:p>
            <a:pPr marL="457200" indent="-457200">
              <a:buAutoNum type="arabicPeriod" startAt="9"/>
            </a:pPr>
            <a:r>
              <a:rPr lang="hr-HR" sz="2000" dirty="0">
                <a:solidFill>
                  <a:srgbClr val="0033CC"/>
                </a:solidFill>
              </a:rPr>
              <a:t> </a:t>
            </a:r>
            <a:r>
              <a:rPr lang="hr-HR" sz="2000" dirty="0" smtClean="0">
                <a:solidFill>
                  <a:srgbClr val="0033CC"/>
                </a:solidFill>
              </a:rPr>
              <a:t>     16.5           0.6</a:t>
            </a:r>
          </a:p>
          <a:p>
            <a:pPr marL="457200" indent="-457200">
              <a:buAutoNum type="arabicPeriod" startAt="9"/>
            </a:pPr>
            <a:r>
              <a:rPr lang="hr-HR" sz="2000" dirty="0">
                <a:solidFill>
                  <a:srgbClr val="0033CC"/>
                </a:solidFill>
              </a:rPr>
              <a:t> </a:t>
            </a:r>
            <a:r>
              <a:rPr lang="hr-HR" sz="2000" dirty="0" smtClean="0">
                <a:solidFill>
                  <a:srgbClr val="0033CC"/>
                </a:solidFill>
              </a:rPr>
              <a:t>     17.4           0.7</a:t>
            </a:r>
          </a:p>
          <a:p>
            <a:pPr marL="457200" indent="-457200">
              <a:buAutoNum type="arabicPeriod" startAt="9"/>
            </a:pPr>
            <a:r>
              <a:rPr lang="hr-HR" sz="2000" dirty="0">
                <a:solidFill>
                  <a:srgbClr val="0033CC"/>
                </a:solidFill>
              </a:rPr>
              <a:t> </a:t>
            </a:r>
            <a:r>
              <a:rPr lang="hr-HR" sz="2000" dirty="0" smtClean="0">
                <a:solidFill>
                  <a:srgbClr val="0033CC"/>
                </a:solidFill>
              </a:rPr>
              <a:t>     18.3           0.5</a:t>
            </a:r>
          </a:p>
          <a:p>
            <a:pPr marL="457200" indent="-457200">
              <a:buAutoNum type="arabicPeriod" startAt="9"/>
            </a:pPr>
            <a:r>
              <a:rPr lang="hr-HR" sz="2000" dirty="0">
                <a:solidFill>
                  <a:srgbClr val="0033CC"/>
                </a:solidFill>
              </a:rPr>
              <a:t> </a:t>
            </a:r>
            <a:r>
              <a:rPr lang="hr-HR" sz="2000" dirty="0" smtClean="0">
                <a:solidFill>
                  <a:srgbClr val="0033CC"/>
                </a:solidFill>
              </a:rPr>
              <a:t>     19.1           0.6</a:t>
            </a:r>
          </a:p>
          <a:p>
            <a:pPr marL="457200" indent="-457200">
              <a:buAutoNum type="arabicPeriod" startAt="9"/>
            </a:pPr>
            <a:r>
              <a:rPr lang="hr-HR" sz="2000" dirty="0">
                <a:solidFill>
                  <a:srgbClr val="0033CC"/>
                </a:solidFill>
              </a:rPr>
              <a:t> </a:t>
            </a:r>
            <a:r>
              <a:rPr lang="hr-HR" sz="2000" dirty="0" smtClean="0">
                <a:solidFill>
                  <a:srgbClr val="0033CC"/>
                </a:solidFill>
              </a:rPr>
              <a:t>     20.2           0.9</a:t>
            </a:r>
          </a:p>
          <a:p>
            <a:pPr marL="457200" indent="-457200">
              <a:buAutoNum type="arabicPeriod" startAt="9"/>
            </a:pPr>
            <a:endParaRPr lang="hr-HR" sz="2000" dirty="0" smtClean="0">
              <a:solidFill>
                <a:srgbClr val="0033CC"/>
              </a:solidFill>
            </a:endParaRPr>
          </a:p>
          <a:p>
            <a:pPr marL="457200" indent="-457200">
              <a:buAutoNum type="arabicPlain" startAt="9"/>
            </a:pP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42652"/>
            <a:ext cx="4038600" cy="1824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4544675"/>
            <a:ext cx="6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T2</a:t>
            </a: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,T5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5" y="1181217"/>
            <a:ext cx="5446295" cy="2533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599" y="438090"/>
            <a:ext cx="1395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chemeClr val="accent1"/>
                </a:solidFill>
              </a:rPr>
              <a:t>Telescope 6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5" y="3785957"/>
            <a:ext cx="5446295" cy="2533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2638" y="1676400"/>
            <a:ext cx="32159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rgbClr val="0033CC"/>
                </a:solidFill>
              </a:rPr>
              <a:t>No.    Ex(MeV)   FWHM(MeV)</a:t>
            </a:r>
          </a:p>
          <a:p>
            <a:pPr marL="457200" indent="-457200">
              <a:buAutoNum type="arabicPeriod" startAt="10"/>
            </a:pPr>
            <a:r>
              <a:rPr lang="hr-HR" sz="2000" dirty="0" smtClean="0">
                <a:solidFill>
                  <a:srgbClr val="0033CC"/>
                </a:solidFill>
              </a:rPr>
              <a:t>      13.1           0.4</a:t>
            </a:r>
          </a:p>
          <a:p>
            <a:pPr marL="457200" indent="-457200">
              <a:buAutoNum type="arabicPeriod" startAt="10"/>
            </a:pPr>
            <a:r>
              <a:rPr lang="hr-HR" sz="2000" dirty="0" smtClean="0">
                <a:solidFill>
                  <a:srgbClr val="0033CC"/>
                </a:solidFill>
              </a:rPr>
              <a:t>      14.0           0.5</a:t>
            </a:r>
          </a:p>
          <a:p>
            <a:pPr marL="457200" indent="-457200">
              <a:buAutoNum type="arabicPeriod" startAt="10"/>
            </a:pPr>
            <a:r>
              <a:rPr lang="hr-HR" sz="2000" dirty="0">
                <a:solidFill>
                  <a:srgbClr val="0033CC"/>
                </a:solidFill>
              </a:rPr>
              <a:t> </a:t>
            </a:r>
            <a:r>
              <a:rPr lang="hr-HR" sz="2000" dirty="0" smtClean="0">
                <a:solidFill>
                  <a:srgbClr val="0033CC"/>
                </a:solidFill>
              </a:rPr>
              <a:t>     15.1           0.5</a:t>
            </a:r>
          </a:p>
          <a:p>
            <a:pPr marL="457200" indent="-457200">
              <a:buAutoNum type="arabicPeriod" startAt="13"/>
            </a:pPr>
            <a:r>
              <a:rPr lang="hr-HR" sz="2000" dirty="0" smtClean="0">
                <a:solidFill>
                  <a:srgbClr val="0033CC"/>
                </a:solidFill>
              </a:rPr>
              <a:t>      16.5           0.8</a:t>
            </a:r>
          </a:p>
          <a:p>
            <a:pPr marL="457200" indent="-457200">
              <a:buAutoNum type="arabicPeriod" startAt="13"/>
            </a:pPr>
            <a:r>
              <a:rPr lang="hr-HR" sz="2000" dirty="0" smtClean="0">
                <a:solidFill>
                  <a:srgbClr val="0033CC"/>
                </a:solidFill>
              </a:rPr>
              <a:t>      17.5           0.8</a:t>
            </a:r>
          </a:p>
          <a:p>
            <a:pPr marL="457200" indent="-457200">
              <a:buAutoNum type="arabicPeriod" startAt="9"/>
            </a:pPr>
            <a:endParaRPr lang="hr-HR" sz="2000" dirty="0" smtClean="0">
              <a:solidFill>
                <a:srgbClr val="0033CC"/>
              </a:solidFill>
            </a:endParaRPr>
          </a:p>
          <a:p>
            <a:pPr marL="457200" indent="-457200">
              <a:buAutoNum type="arabicPlain" startAt="9"/>
            </a:pP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88" y="3886200"/>
            <a:ext cx="3992911" cy="1804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5881046"/>
            <a:ext cx="20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One strip data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4419600"/>
            <a:ext cx="6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T1</a:t>
            </a:r>
            <a:r>
              <a:rPr lang="hr-HR" dirty="0" smtClean="0"/>
              <a:t>,</a:t>
            </a:r>
            <a:r>
              <a:rPr lang="hr-HR" dirty="0" smtClean="0">
                <a:solidFill>
                  <a:srgbClr val="002060"/>
                </a:solidFill>
              </a:rPr>
              <a:t>T6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32"/>
            <a:ext cx="8229600" cy="1219200"/>
          </a:xfrm>
        </p:spPr>
        <p:txBody>
          <a:bodyPr/>
          <a:lstStyle/>
          <a:p>
            <a:r>
              <a:rPr lang="el-GR" sz="3600" dirty="0" smtClean="0">
                <a:solidFill>
                  <a:srgbClr val="0070C0"/>
                </a:solidFill>
              </a:rPr>
              <a:t>α</a:t>
            </a:r>
            <a:r>
              <a:rPr lang="hr-HR" sz="3600" dirty="0" smtClean="0">
                <a:solidFill>
                  <a:srgbClr val="0070C0"/>
                </a:solidFill>
              </a:rPr>
              <a:t>+</a:t>
            </a:r>
            <a:r>
              <a:rPr lang="hr-HR" sz="3600" baseline="30000" dirty="0" smtClean="0">
                <a:solidFill>
                  <a:srgbClr val="0070C0"/>
                </a:solidFill>
              </a:rPr>
              <a:t>20</a:t>
            </a:r>
            <a:r>
              <a:rPr lang="hr-HR" sz="3600" dirty="0" smtClean="0">
                <a:solidFill>
                  <a:srgbClr val="0070C0"/>
                </a:solidFill>
              </a:rPr>
              <a:t>Ne decay </a:t>
            </a:r>
            <a:br>
              <a:rPr lang="hr-HR" sz="3600" dirty="0" smtClean="0">
                <a:solidFill>
                  <a:srgbClr val="0070C0"/>
                </a:solidFill>
              </a:rPr>
            </a:br>
            <a:r>
              <a:rPr lang="hr-HR" sz="2400" dirty="0" smtClean="0">
                <a:solidFill>
                  <a:srgbClr val="0070C0"/>
                </a:solidFill>
              </a:rPr>
              <a:t>(</a:t>
            </a:r>
            <a:r>
              <a:rPr lang="el-GR" sz="2400" dirty="0" smtClean="0">
                <a:solidFill>
                  <a:srgbClr val="0070C0"/>
                </a:solidFill>
              </a:rPr>
              <a:t>α</a:t>
            </a:r>
            <a:r>
              <a:rPr lang="hr-HR" sz="2400" dirty="0" smtClean="0">
                <a:solidFill>
                  <a:srgbClr val="0070C0"/>
                </a:solidFill>
              </a:rPr>
              <a:t>-</a:t>
            </a:r>
            <a:r>
              <a:rPr lang="el-GR" sz="2400" dirty="0" smtClean="0">
                <a:solidFill>
                  <a:srgbClr val="0070C0"/>
                </a:solidFill>
              </a:rPr>
              <a:t>α</a:t>
            </a:r>
            <a:r>
              <a:rPr lang="hr-HR" sz="2400" dirty="0" smtClean="0">
                <a:solidFill>
                  <a:srgbClr val="0070C0"/>
                </a:solidFill>
              </a:rPr>
              <a:t> coincident events)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90136"/>
            <a:ext cx="35507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Catania plot: E</a:t>
            </a:r>
            <a:r>
              <a:rPr lang="hr-HR" sz="2400" baseline="-25000" dirty="0" smtClean="0">
                <a:solidFill>
                  <a:srgbClr val="0070C0"/>
                </a:solidFill>
              </a:rPr>
              <a:t>3</a:t>
            </a:r>
            <a:r>
              <a:rPr lang="hr-HR" sz="2400" dirty="0" smtClean="0">
                <a:solidFill>
                  <a:srgbClr val="0070C0"/>
                </a:solidFill>
              </a:rPr>
              <a:t>-Q=P</a:t>
            </a:r>
            <a:r>
              <a:rPr lang="hr-HR" sz="2400" baseline="-25000" dirty="0" smtClean="0">
                <a:solidFill>
                  <a:srgbClr val="0070C0"/>
                </a:solidFill>
              </a:rPr>
              <a:t>3</a:t>
            </a:r>
            <a:r>
              <a:rPr lang="hr-HR" sz="2400" baseline="30000" dirty="0" smtClean="0">
                <a:solidFill>
                  <a:srgbClr val="0070C0"/>
                </a:solidFill>
              </a:rPr>
              <a:t>2</a:t>
            </a:r>
            <a:r>
              <a:rPr lang="hr-HR" sz="2400" dirty="0" smtClean="0">
                <a:solidFill>
                  <a:srgbClr val="0070C0"/>
                </a:solidFill>
              </a:rPr>
              <a:t>/(2A)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5" y="1525816"/>
            <a:ext cx="4102089" cy="258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64413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T2-T4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42039"/>
            <a:ext cx="3828157" cy="2588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9220" y="18288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T3-T6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5" y="4191000"/>
            <a:ext cx="3677653" cy="2501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67" y="4191000"/>
            <a:ext cx="2636524" cy="1767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6" y="4191000"/>
            <a:ext cx="2619656" cy="17677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57501" y="525705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g</a:t>
            </a:r>
            <a:r>
              <a:rPr lang="hr-HR" dirty="0" smtClean="0">
                <a:solidFill>
                  <a:srgbClr val="0070C0"/>
                </a:solidFill>
              </a:rPr>
              <a:t>s 0</a:t>
            </a:r>
            <a:r>
              <a:rPr lang="hr-HR" baseline="30000" dirty="0" smtClean="0">
                <a:solidFill>
                  <a:srgbClr val="0070C0"/>
                </a:solidFill>
              </a:rPr>
              <a:t>+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680" y="489983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1.6 2</a:t>
            </a:r>
            <a:r>
              <a:rPr lang="hr-HR" baseline="30000" dirty="0" smtClean="0">
                <a:solidFill>
                  <a:srgbClr val="0070C0"/>
                </a:solidFill>
              </a:rPr>
              <a:t>+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359" y="45305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4.2 4</a:t>
            </a:r>
            <a:r>
              <a:rPr lang="hr-HR" baseline="30000" dirty="0" smtClean="0">
                <a:solidFill>
                  <a:srgbClr val="0070C0"/>
                </a:solidFill>
              </a:rPr>
              <a:t>+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1004" y="508450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5.6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3</a:t>
            </a:r>
            <a:r>
              <a:rPr lang="hr-HR" baseline="30000" dirty="0" smtClean="0">
                <a:solidFill>
                  <a:srgbClr val="0070C0"/>
                </a:solidFill>
              </a:rPr>
              <a:t>-</a:t>
            </a:r>
            <a:r>
              <a:rPr lang="hr-HR" dirty="0" smtClean="0">
                <a:solidFill>
                  <a:srgbClr val="0070C0"/>
                </a:solidFill>
              </a:rPr>
              <a:t>,1</a:t>
            </a:r>
            <a:r>
              <a:rPr lang="hr-HR" baseline="30000" dirty="0" smtClean="0">
                <a:solidFill>
                  <a:srgbClr val="0070C0"/>
                </a:solidFill>
              </a:rPr>
              <a:t>-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6348" y="48006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6.9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86774" y="482371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g</a:t>
            </a:r>
            <a:r>
              <a:rPr lang="hr-HR" dirty="0" smtClean="0">
                <a:solidFill>
                  <a:srgbClr val="0070C0"/>
                </a:solidFill>
              </a:rPr>
              <a:t>s 0</a:t>
            </a:r>
            <a:r>
              <a:rPr lang="hr-HR" baseline="30000" dirty="0" smtClean="0">
                <a:solidFill>
                  <a:srgbClr val="0070C0"/>
                </a:solidFill>
              </a:rPr>
              <a:t>+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5823" y="435368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1.6 2</a:t>
            </a:r>
            <a:r>
              <a:rPr lang="hr-HR" baseline="30000" dirty="0" smtClean="0">
                <a:solidFill>
                  <a:srgbClr val="0070C0"/>
                </a:solidFill>
              </a:rPr>
              <a:t>+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7078" y="445682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4.2 4</a:t>
            </a:r>
            <a:r>
              <a:rPr lang="hr-HR" baseline="30000" dirty="0" smtClean="0">
                <a:solidFill>
                  <a:srgbClr val="0070C0"/>
                </a:solidFill>
              </a:rPr>
              <a:t>+</a:t>
            </a:r>
            <a:endParaRPr lang="en-US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0167"/>
            <a:ext cx="677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Relative energy plots for the </a:t>
            </a:r>
            <a:r>
              <a:rPr lang="hr-HR" sz="2400" baseline="30000" dirty="0" smtClean="0">
                <a:solidFill>
                  <a:srgbClr val="0070C0"/>
                </a:solidFill>
              </a:rPr>
              <a:t>20</a:t>
            </a:r>
            <a:r>
              <a:rPr lang="hr-HR" sz="2400" dirty="0" smtClean="0">
                <a:solidFill>
                  <a:srgbClr val="0070C0"/>
                </a:solidFill>
              </a:rPr>
              <a:t>Ne ground state decay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199"/>
            <a:ext cx="4004289" cy="2698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14137"/>
            <a:ext cx="4024313" cy="2722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6192253" cy="2881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0356" y="3733800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T2-T4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95325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rgbClr val="0033CC"/>
                </a:solidFill>
              </a:rPr>
              <a:t>Collaborators</a:t>
            </a:r>
            <a:endParaRPr lang="en-US" sz="3200" dirty="0" smtClean="0">
              <a:solidFill>
                <a:srgbClr val="0033CC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886200"/>
          </a:xfrm>
        </p:spPr>
        <p:txBody>
          <a:bodyPr>
            <a:normAutofit/>
          </a:bodyPr>
          <a:lstStyle/>
          <a:p>
            <a:pPr marL="107950" lvl="1" indent="0">
              <a:spcBef>
                <a:spcPct val="0"/>
              </a:spcBef>
              <a:buNone/>
            </a:pPr>
            <a:r>
              <a:rPr lang="hr-HR" sz="2000" dirty="0" smtClean="0">
                <a:solidFill>
                  <a:srgbClr val="0070C0"/>
                </a:solidFill>
              </a:rPr>
              <a:t>1) </a:t>
            </a:r>
            <a:r>
              <a:rPr lang="hr-HR" sz="2000" dirty="0">
                <a:solidFill>
                  <a:srgbClr val="7030A0"/>
                </a:solidFill>
              </a:rPr>
              <a:t>V. Tokić, </a:t>
            </a:r>
            <a:r>
              <a:rPr lang="en-US" sz="2000" dirty="0" smtClean="0">
                <a:solidFill>
                  <a:srgbClr val="0070C0"/>
                </a:solidFill>
              </a:rPr>
              <a:t>S. </a:t>
            </a:r>
            <a:r>
              <a:rPr lang="en-US" sz="2000" dirty="0" err="1" smtClean="0">
                <a:solidFill>
                  <a:srgbClr val="0070C0"/>
                </a:solidFill>
              </a:rPr>
              <a:t>Blagus</a:t>
            </a:r>
            <a:r>
              <a:rPr lang="hr-HR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D. </a:t>
            </a:r>
            <a:r>
              <a:rPr lang="en-US" sz="2000" dirty="0" err="1" smtClean="0">
                <a:solidFill>
                  <a:srgbClr val="0070C0"/>
                </a:solidFill>
              </a:rPr>
              <a:t>Jelavić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Malenica</a:t>
            </a:r>
            <a:r>
              <a:rPr lang="hr-HR" sz="2000" dirty="0" smtClean="0">
                <a:solidFill>
                  <a:srgbClr val="0070C0"/>
                </a:solidFill>
              </a:rPr>
              <a:t>,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hr-HR" sz="2000" dirty="0" smtClean="0">
                <a:solidFill>
                  <a:srgbClr val="0070C0"/>
                </a:solidFill>
              </a:rPr>
              <a:t>Đ</a:t>
            </a:r>
            <a:r>
              <a:rPr lang="en-US" sz="2000" dirty="0" smtClean="0">
                <a:solidFill>
                  <a:srgbClr val="0070C0"/>
                </a:solidFill>
              </a:rPr>
              <a:t>. </a:t>
            </a:r>
            <a:r>
              <a:rPr lang="en-US" sz="2000" dirty="0" err="1" smtClean="0">
                <a:solidFill>
                  <a:srgbClr val="0070C0"/>
                </a:solidFill>
              </a:rPr>
              <a:t>Miljanić</a:t>
            </a:r>
            <a:r>
              <a:rPr lang="en-US" sz="2000" dirty="0" smtClean="0">
                <a:solidFill>
                  <a:srgbClr val="0070C0"/>
                </a:solidFill>
              </a:rPr>
              <a:t>, L.</a:t>
            </a:r>
            <a:r>
              <a:rPr lang="hr-HR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Prepolec</a:t>
            </a:r>
            <a:r>
              <a:rPr lang="en-US" sz="2000" dirty="0" smtClean="0">
                <a:solidFill>
                  <a:srgbClr val="0070C0"/>
                </a:solidFill>
              </a:rPr>
              <a:t>, M. </a:t>
            </a:r>
            <a:r>
              <a:rPr lang="en-US" sz="2000" dirty="0" err="1" smtClean="0">
                <a:solidFill>
                  <a:srgbClr val="0070C0"/>
                </a:solidFill>
              </a:rPr>
              <a:t>Uroić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107950" indent="0" eaLnBrk="1" hangingPunct="1">
              <a:spcBef>
                <a:spcPct val="0"/>
              </a:spcBef>
              <a:buFont typeface="Arial" charset="0"/>
              <a:buNone/>
            </a:pPr>
            <a:r>
              <a:rPr lang="hr-HR" sz="2000" dirty="0" smtClean="0">
                <a:solidFill>
                  <a:srgbClr val="0070C0"/>
                </a:solidFill>
              </a:rPr>
              <a:t>   </a:t>
            </a:r>
            <a:r>
              <a:rPr lang="en-US" sz="2000" dirty="0" err="1" smtClean="0">
                <a:solidFill>
                  <a:srgbClr val="002060"/>
                </a:solidFill>
              </a:rPr>
              <a:t>Ru</a:t>
            </a:r>
            <a:r>
              <a:rPr lang="hr-HR" sz="2000" dirty="0" smtClean="0">
                <a:solidFill>
                  <a:srgbClr val="002060"/>
                </a:solidFill>
              </a:rPr>
              <a:t>đ</a:t>
            </a:r>
            <a:r>
              <a:rPr lang="en-US" sz="2000" dirty="0" err="1" smtClean="0">
                <a:solidFill>
                  <a:srgbClr val="002060"/>
                </a:solidFill>
              </a:rPr>
              <a:t>er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Bošković</a:t>
            </a:r>
            <a:r>
              <a:rPr lang="en-US" sz="2000" dirty="0" smtClean="0">
                <a:solidFill>
                  <a:srgbClr val="002060"/>
                </a:solidFill>
              </a:rPr>
              <a:t> Institute, Zagreb, Croatia</a:t>
            </a:r>
          </a:p>
          <a:p>
            <a:pPr marL="107950" indent="0" eaLnBrk="1" hangingPunct="1">
              <a:spcBef>
                <a:spcPct val="0"/>
              </a:spcBef>
              <a:buFont typeface="Arial" charset="0"/>
              <a:buNone/>
            </a:pPr>
            <a:r>
              <a:rPr lang="hr-HR" sz="2000" dirty="0" smtClean="0">
                <a:solidFill>
                  <a:srgbClr val="0070C0"/>
                </a:solidFill>
              </a:rPr>
              <a:t>2) </a:t>
            </a:r>
            <a:r>
              <a:rPr lang="en-US" sz="2000" dirty="0" smtClean="0">
                <a:solidFill>
                  <a:srgbClr val="0070C0"/>
                </a:solidFill>
              </a:rPr>
              <a:t>M. </a:t>
            </a:r>
            <a:r>
              <a:rPr lang="en-US" sz="2000" dirty="0" err="1" smtClean="0">
                <a:solidFill>
                  <a:srgbClr val="0070C0"/>
                </a:solidFill>
              </a:rPr>
              <a:t>Milin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107950" indent="0" eaLnBrk="1" hangingPunct="1">
              <a:spcBef>
                <a:spcPct val="0"/>
              </a:spcBef>
              <a:buFont typeface="Arial" charset="0"/>
              <a:buNone/>
            </a:pPr>
            <a:r>
              <a:rPr lang="hr-HR" sz="2000" dirty="0" smtClean="0">
                <a:solidFill>
                  <a:srgbClr val="0070C0"/>
                </a:solidFill>
              </a:rPr>
              <a:t>    </a:t>
            </a:r>
            <a:r>
              <a:rPr lang="en-US" sz="2000" dirty="0" smtClean="0">
                <a:solidFill>
                  <a:srgbClr val="002060"/>
                </a:solidFill>
              </a:rPr>
              <a:t>Faculty of Science, University of Zagreb, Zagreb, Croatia</a:t>
            </a:r>
          </a:p>
          <a:p>
            <a:pPr marL="107950" indent="0" eaLnBrk="1" hangingPunct="1">
              <a:spcBef>
                <a:spcPct val="0"/>
              </a:spcBef>
              <a:buFont typeface="Arial" charset="0"/>
              <a:buNone/>
            </a:pPr>
            <a:r>
              <a:rPr lang="hr-HR" sz="2000" dirty="0" smtClean="0">
                <a:solidFill>
                  <a:srgbClr val="0070C0"/>
                </a:solidFill>
              </a:rPr>
              <a:t>3) </a:t>
            </a:r>
            <a:r>
              <a:rPr lang="it-IT" sz="2000" dirty="0" smtClean="0">
                <a:solidFill>
                  <a:srgbClr val="0070C0"/>
                </a:solidFill>
              </a:rPr>
              <a:t>A. Di Pietro, P. Figuera, M. Fisichella, M. Lattuada, V.</a:t>
            </a:r>
            <a:r>
              <a:rPr lang="hr-HR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smtClean="0">
                <a:solidFill>
                  <a:srgbClr val="0070C0"/>
                </a:solidFill>
              </a:rPr>
              <a:t>Scuderi,</a:t>
            </a:r>
            <a:r>
              <a:rPr lang="en-US" sz="2000" dirty="0" smtClean="0">
                <a:solidFill>
                  <a:srgbClr val="0070C0"/>
                </a:solidFill>
              </a:rPr>
              <a:t> D. </a:t>
            </a:r>
            <a:r>
              <a:rPr lang="en-US" sz="2000" dirty="0" err="1" smtClean="0">
                <a:solidFill>
                  <a:srgbClr val="0070C0"/>
                </a:solidFill>
              </a:rPr>
              <a:t>Torresi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107950" lvl="1" indent="0" eaLnBrk="1" hangingPunct="1">
              <a:spcBef>
                <a:spcPct val="0"/>
              </a:spcBef>
              <a:buFont typeface="Arial" charset="0"/>
              <a:buNone/>
            </a:pPr>
            <a:r>
              <a:rPr lang="hr-HR" sz="2000" dirty="0" smtClean="0">
                <a:solidFill>
                  <a:srgbClr val="0070C0"/>
                </a:solidFill>
              </a:rPr>
              <a:t>    </a:t>
            </a:r>
            <a:r>
              <a:rPr lang="en-US" sz="2000" dirty="0" smtClean="0">
                <a:solidFill>
                  <a:srgbClr val="002060"/>
                </a:solidFill>
              </a:rPr>
              <a:t>LNS-INFN/University of Catania, Catania, Italy</a:t>
            </a:r>
            <a:endParaRPr lang="hr-HR" sz="2000" dirty="0" smtClean="0">
              <a:solidFill>
                <a:srgbClr val="002060"/>
              </a:solidFill>
            </a:endParaRPr>
          </a:p>
          <a:p>
            <a:pPr marL="107950" indent="0" eaLnBrk="1" hangingPunct="1">
              <a:spcBef>
                <a:spcPct val="0"/>
              </a:spcBef>
              <a:buFont typeface="Arial" charset="0"/>
              <a:buNone/>
            </a:pPr>
            <a:r>
              <a:rPr lang="hr-HR" sz="2000" dirty="0">
                <a:solidFill>
                  <a:srgbClr val="0070C0"/>
                </a:solidFill>
              </a:rPr>
              <a:t>4</a:t>
            </a:r>
            <a:r>
              <a:rPr lang="hr-HR" sz="2000" dirty="0" smtClean="0">
                <a:solidFill>
                  <a:srgbClr val="0070C0"/>
                </a:solidFill>
              </a:rPr>
              <a:t>) S. Bailey</a:t>
            </a:r>
            <a:r>
              <a:rPr lang="en-US" sz="2000" dirty="0" smtClean="0">
                <a:solidFill>
                  <a:srgbClr val="0070C0"/>
                </a:solidFill>
              </a:rPr>
              <a:t>, N. Curtis, M. Freer,</a:t>
            </a:r>
            <a:r>
              <a:rPr lang="hr-HR" sz="2000" dirty="0" smtClean="0">
                <a:solidFill>
                  <a:srgbClr val="0070C0"/>
                </a:solidFill>
              </a:rPr>
              <a:t> T. Wheldon, J. Walshe, C. Wheldon,</a:t>
            </a:r>
            <a:r>
              <a:rPr lang="en-US" sz="2000" dirty="0" smtClean="0">
                <a:solidFill>
                  <a:srgbClr val="0070C0"/>
                </a:solidFill>
              </a:rPr>
              <a:t> V. </a:t>
            </a:r>
            <a:r>
              <a:rPr lang="en-US" sz="2000" dirty="0" err="1" smtClean="0">
                <a:solidFill>
                  <a:srgbClr val="0070C0"/>
                </a:solidFill>
              </a:rPr>
              <a:t>Ziman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107950" indent="0" eaLnBrk="1" hangingPunct="1">
              <a:spcBef>
                <a:spcPct val="0"/>
              </a:spcBef>
              <a:buFont typeface="Arial" charset="0"/>
              <a:buNone/>
            </a:pPr>
            <a:r>
              <a:rPr lang="hr-HR" sz="2000" dirty="0" smtClean="0">
                <a:solidFill>
                  <a:srgbClr val="0070C0"/>
                </a:solidFill>
              </a:rPr>
              <a:t>    </a:t>
            </a:r>
            <a:r>
              <a:rPr lang="en-US" sz="2000" dirty="0" smtClean="0">
                <a:solidFill>
                  <a:srgbClr val="002060"/>
                </a:solidFill>
              </a:rPr>
              <a:t>University of Birmingham</a:t>
            </a:r>
            <a:r>
              <a:rPr lang="hr-HR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002060"/>
                </a:solidFill>
              </a:rPr>
              <a:t>Birmingham, United Kingdom</a:t>
            </a:r>
          </a:p>
          <a:p>
            <a:pPr marL="107950" indent="0">
              <a:spcBef>
                <a:spcPct val="0"/>
              </a:spcBef>
              <a:buNone/>
            </a:pPr>
            <a:r>
              <a:rPr lang="hr-HR" sz="2000" dirty="0">
                <a:solidFill>
                  <a:srgbClr val="0070C0"/>
                </a:solidFill>
              </a:rPr>
              <a:t>5</a:t>
            </a:r>
            <a:r>
              <a:rPr lang="hr-HR" sz="2000" dirty="0" smtClean="0">
                <a:solidFill>
                  <a:srgbClr val="0070C0"/>
                </a:solidFill>
              </a:rPr>
              <a:t>) L</a:t>
            </a:r>
            <a:r>
              <a:rPr lang="hr-HR" sz="2000" dirty="0">
                <a:solidFill>
                  <a:srgbClr val="0070C0"/>
                </a:solidFill>
              </a:rPr>
              <a:t>. </a:t>
            </a:r>
            <a:r>
              <a:rPr lang="hr-HR" sz="2000" dirty="0" smtClean="0">
                <a:solidFill>
                  <a:srgbClr val="0070C0"/>
                </a:solidFill>
              </a:rPr>
              <a:t>Acosta, </a:t>
            </a:r>
            <a:r>
              <a:rPr lang="en-US" sz="2000" dirty="0" smtClean="0">
                <a:solidFill>
                  <a:srgbClr val="0070C0"/>
                </a:solidFill>
              </a:rPr>
              <a:t>I. Martel, A. Sanchez-Benitez</a:t>
            </a:r>
            <a:r>
              <a:rPr lang="hr-HR" sz="2000" dirty="0" smtClean="0">
                <a:solidFill>
                  <a:srgbClr val="0070C0"/>
                </a:solidFill>
              </a:rPr>
              <a:t>    </a:t>
            </a:r>
          </a:p>
          <a:p>
            <a:pPr marL="107950" indent="0">
              <a:spcBef>
                <a:spcPct val="0"/>
              </a:spcBef>
              <a:buNone/>
            </a:pPr>
            <a:r>
              <a:rPr lang="hr-HR" sz="2000" dirty="0" smtClean="0">
                <a:solidFill>
                  <a:srgbClr val="0070C0"/>
                </a:solidFill>
              </a:rPr>
              <a:t>    </a:t>
            </a:r>
            <a:r>
              <a:rPr lang="en-US" sz="2000" dirty="0" smtClean="0">
                <a:solidFill>
                  <a:srgbClr val="002060"/>
                </a:solidFill>
              </a:rPr>
              <a:t>University of Huelva, Huelva, Spain</a:t>
            </a:r>
          </a:p>
        </p:txBody>
      </p:sp>
    </p:spTree>
    <p:extLst>
      <p:ext uri="{BB962C8B-B14F-4D97-AF65-F5344CB8AC3E}">
        <p14:creationId xmlns:p14="http://schemas.microsoft.com/office/powerpoint/2010/main" val="353084608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6" y="3732"/>
            <a:ext cx="4038599" cy="171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62" y="3732"/>
            <a:ext cx="4054641" cy="1766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6" y="1722388"/>
            <a:ext cx="4024562" cy="1787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62" y="1722388"/>
            <a:ext cx="4038600" cy="1787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6" y="3509474"/>
            <a:ext cx="4010525" cy="1796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62" y="3476777"/>
            <a:ext cx="4030578" cy="1782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6" y="5168225"/>
            <a:ext cx="4010526" cy="1701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62" y="5259380"/>
            <a:ext cx="4026568" cy="15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hr-HR" sz="3600" baseline="30000" dirty="0" smtClean="0">
                <a:solidFill>
                  <a:srgbClr val="0033CC"/>
                </a:solidFill>
              </a:rPr>
              <a:t>12</a:t>
            </a:r>
            <a:r>
              <a:rPr lang="hr-HR" sz="3600" dirty="0" smtClean="0">
                <a:solidFill>
                  <a:srgbClr val="0033CC"/>
                </a:solidFill>
              </a:rPr>
              <a:t>C+</a:t>
            </a:r>
            <a:r>
              <a:rPr lang="hr-HR" sz="3600" baseline="30000" dirty="0" smtClean="0">
                <a:solidFill>
                  <a:srgbClr val="0033CC"/>
                </a:solidFill>
              </a:rPr>
              <a:t>12</a:t>
            </a:r>
            <a:r>
              <a:rPr lang="hr-HR" sz="3600" dirty="0" smtClean="0">
                <a:solidFill>
                  <a:srgbClr val="0033CC"/>
                </a:solidFill>
              </a:rPr>
              <a:t>C decay</a:t>
            </a:r>
            <a:br>
              <a:rPr lang="hr-HR" sz="3600" dirty="0" smtClean="0">
                <a:solidFill>
                  <a:srgbClr val="0033CC"/>
                </a:solidFill>
              </a:rPr>
            </a:br>
            <a:r>
              <a:rPr lang="hr-HR" sz="2400" baseline="30000" dirty="0" smtClean="0">
                <a:solidFill>
                  <a:srgbClr val="0033CC"/>
                </a:solidFill>
              </a:rPr>
              <a:t>12</a:t>
            </a:r>
            <a:r>
              <a:rPr lang="hr-HR" sz="2400" dirty="0" smtClean="0">
                <a:solidFill>
                  <a:srgbClr val="0033CC"/>
                </a:solidFill>
              </a:rPr>
              <a:t>C+</a:t>
            </a:r>
            <a:r>
              <a:rPr lang="hr-HR" sz="2400" baseline="30000" dirty="0" smtClean="0">
                <a:solidFill>
                  <a:srgbClr val="0033CC"/>
                </a:solidFill>
              </a:rPr>
              <a:t>12</a:t>
            </a:r>
            <a:r>
              <a:rPr lang="hr-HR" sz="2400" dirty="0" smtClean="0">
                <a:solidFill>
                  <a:srgbClr val="0033CC"/>
                </a:solidFill>
              </a:rPr>
              <a:t>C coincident events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367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aseline="30000" dirty="0" smtClean="0">
                <a:solidFill>
                  <a:srgbClr val="0033CC"/>
                </a:solidFill>
              </a:rPr>
              <a:t>12</a:t>
            </a:r>
            <a:r>
              <a:rPr lang="hr-HR" sz="2400" dirty="0" smtClean="0">
                <a:solidFill>
                  <a:srgbClr val="0033CC"/>
                </a:solidFill>
              </a:rPr>
              <a:t>C detected in T3 &amp; T4 only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985712" cy="268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741438" cy="270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08690"/>
            <a:ext cx="3741438" cy="279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1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/>
          <a:lstStyle/>
          <a:p>
            <a:r>
              <a:rPr lang="hr-HR" sz="2400" dirty="0">
                <a:solidFill>
                  <a:srgbClr val="0070C0"/>
                </a:solidFill>
              </a:rPr>
              <a:t>Relative energy plots for the </a:t>
            </a:r>
            <a:r>
              <a:rPr lang="hr-HR" sz="2400" baseline="30000" dirty="0" smtClean="0">
                <a:solidFill>
                  <a:srgbClr val="0070C0"/>
                </a:solidFill>
              </a:rPr>
              <a:t>12</a:t>
            </a:r>
            <a:r>
              <a:rPr lang="hr-HR" sz="2400" dirty="0" smtClean="0">
                <a:solidFill>
                  <a:srgbClr val="0070C0"/>
                </a:solidFill>
              </a:rPr>
              <a:t>C </a:t>
            </a:r>
            <a:r>
              <a:rPr lang="hr-HR" sz="2400" dirty="0">
                <a:solidFill>
                  <a:srgbClr val="0070C0"/>
                </a:solidFill>
              </a:rPr>
              <a:t>ground state decay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65279"/>
            <a:ext cx="3938588" cy="266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965279"/>
            <a:ext cx="3778073" cy="266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8966"/>
            <a:ext cx="5246148" cy="299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3933853"/>
            <a:ext cx="34435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E</a:t>
            </a:r>
            <a:r>
              <a:rPr lang="hr-HR" sz="2400" baseline="-25000" dirty="0" smtClean="0">
                <a:solidFill>
                  <a:srgbClr val="0033CC"/>
                </a:solidFill>
              </a:rPr>
              <a:t>x</a:t>
            </a:r>
            <a:r>
              <a:rPr lang="hr-HR" sz="2400" dirty="0" smtClean="0">
                <a:solidFill>
                  <a:srgbClr val="0033CC"/>
                </a:solidFill>
              </a:rPr>
              <a:t>(</a:t>
            </a:r>
            <a:r>
              <a:rPr lang="hr-HR" sz="2400" baseline="30000" dirty="0" smtClean="0">
                <a:solidFill>
                  <a:srgbClr val="0033CC"/>
                </a:solidFill>
              </a:rPr>
              <a:t>24</a:t>
            </a:r>
            <a:r>
              <a:rPr lang="hr-HR" sz="2400" dirty="0" smtClean="0">
                <a:solidFill>
                  <a:srgbClr val="0033CC"/>
                </a:solidFill>
              </a:rPr>
              <a:t>Mg): 19.9, 20.9, </a:t>
            </a:r>
            <a:r>
              <a:rPr lang="hr-HR" sz="2400" dirty="0" smtClean="0">
                <a:solidFill>
                  <a:srgbClr val="C00000"/>
                </a:solidFill>
              </a:rPr>
              <a:t>21.3</a:t>
            </a:r>
            <a:r>
              <a:rPr lang="hr-HR" sz="2400" dirty="0" smtClean="0">
                <a:solidFill>
                  <a:srgbClr val="0033CC"/>
                </a:solidFill>
              </a:rPr>
              <a:t>, </a:t>
            </a:r>
          </a:p>
          <a:p>
            <a:r>
              <a:rPr lang="hr-HR" sz="2400" dirty="0" smtClean="0">
                <a:solidFill>
                  <a:srgbClr val="0033CC"/>
                </a:solidFill>
              </a:rPr>
              <a:t>21.7, 22.7, 23.8, 24.2, </a:t>
            </a:r>
          </a:p>
          <a:p>
            <a:r>
              <a:rPr lang="hr-HR" sz="2400" dirty="0" smtClean="0">
                <a:solidFill>
                  <a:srgbClr val="C00000"/>
                </a:solidFill>
              </a:rPr>
              <a:t>25.6</a:t>
            </a:r>
            <a:r>
              <a:rPr lang="hr-HR" sz="2400" dirty="0" smtClean="0">
                <a:solidFill>
                  <a:srgbClr val="0033CC"/>
                </a:solidFill>
              </a:rPr>
              <a:t> (25.0+25.9 ?), 27.0, </a:t>
            </a:r>
          </a:p>
          <a:p>
            <a:r>
              <a:rPr lang="hr-HR" sz="2400" dirty="0" smtClean="0">
                <a:solidFill>
                  <a:srgbClr val="C00000"/>
                </a:solidFill>
              </a:rPr>
              <a:t>27.6 </a:t>
            </a:r>
            <a:r>
              <a:rPr lang="hr-HR" sz="2400" dirty="0" smtClean="0">
                <a:solidFill>
                  <a:srgbClr val="0033CC"/>
                </a:solidFill>
              </a:rPr>
              <a:t>(27.0+28.0 ?), 28.0, </a:t>
            </a:r>
          </a:p>
          <a:p>
            <a:r>
              <a:rPr lang="hr-HR" sz="2400" dirty="0" smtClean="0">
                <a:solidFill>
                  <a:srgbClr val="C00000"/>
                </a:solidFill>
              </a:rPr>
              <a:t>28.8 </a:t>
            </a:r>
            <a:r>
              <a:rPr lang="hr-HR" sz="2400" dirty="0">
                <a:solidFill>
                  <a:srgbClr val="0033CC"/>
                </a:solidFill>
              </a:rPr>
              <a:t>(</a:t>
            </a:r>
            <a:r>
              <a:rPr lang="hr-HR" sz="2400" dirty="0" smtClean="0">
                <a:solidFill>
                  <a:srgbClr val="0033CC"/>
                </a:solidFill>
              </a:rPr>
              <a:t>28.4+29.2 ?), 29.2, </a:t>
            </a:r>
          </a:p>
          <a:p>
            <a:r>
              <a:rPr lang="hr-HR" sz="2400" dirty="0" smtClean="0">
                <a:solidFill>
                  <a:srgbClr val="0033CC"/>
                </a:solidFill>
              </a:rPr>
              <a:t>30.4 MeV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70" y="28074"/>
            <a:ext cx="8229600" cy="886326"/>
          </a:xfrm>
        </p:spPr>
        <p:txBody>
          <a:bodyPr/>
          <a:lstStyle/>
          <a:p>
            <a:r>
              <a:rPr lang="hr-HR" sz="2400" dirty="0">
                <a:solidFill>
                  <a:srgbClr val="0070C0"/>
                </a:solidFill>
              </a:rPr>
              <a:t>Relative energy plots for the </a:t>
            </a:r>
            <a:r>
              <a:rPr lang="hr-HR" sz="2400" baseline="30000" dirty="0" smtClean="0">
                <a:solidFill>
                  <a:srgbClr val="0070C0"/>
                </a:solidFill>
              </a:rPr>
              <a:t>12</a:t>
            </a:r>
            <a:r>
              <a:rPr lang="hr-HR" sz="2400" dirty="0" smtClean="0">
                <a:solidFill>
                  <a:srgbClr val="0070C0"/>
                </a:solidFill>
              </a:rPr>
              <a:t>C+</a:t>
            </a:r>
            <a:r>
              <a:rPr lang="hr-HR" sz="2400" baseline="30000" dirty="0" smtClean="0">
                <a:solidFill>
                  <a:srgbClr val="0070C0"/>
                </a:solidFill>
              </a:rPr>
              <a:t>12</a:t>
            </a:r>
            <a:r>
              <a:rPr lang="hr-HR" sz="2400" dirty="0" smtClean="0">
                <a:solidFill>
                  <a:srgbClr val="0070C0"/>
                </a:solidFill>
              </a:rPr>
              <a:t>C*(4.4 MeV) </a:t>
            </a:r>
            <a:r>
              <a:rPr lang="hr-HR" sz="2400" dirty="0">
                <a:solidFill>
                  <a:srgbClr val="0070C0"/>
                </a:solidFill>
              </a:rPr>
              <a:t>decay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690938" cy="266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722270" cy="267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535686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9260" y="3932434"/>
            <a:ext cx="36792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E</a:t>
            </a:r>
            <a:r>
              <a:rPr lang="hr-HR" sz="2400" baseline="-25000" dirty="0" smtClean="0">
                <a:solidFill>
                  <a:srgbClr val="0033CC"/>
                </a:solidFill>
              </a:rPr>
              <a:t>x</a:t>
            </a:r>
            <a:r>
              <a:rPr lang="hr-HR" sz="2400" dirty="0" smtClean="0">
                <a:solidFill>
                  <a:srgbClr val="0033CC"/>
                </a:solidFill>
              </a:rPr>
              <a:t>(</a:t>
            </a:r>
            <a:r>
              <a:rPr lang="hr-HR" sz="2400" baseline="30000" dirty="0" smtClean="0">
                <a:solidFill>
                  <a:srgbClr val="0033CC"/>
                </a:solidFill>
              </a:rPr>
              <a:t>24</a:t>
            </a:r>
            <a:r>
              <a:rPr lang="hr-HR" sz="2400" dirty="0" smtClean="0">
                <a:solidFill>
                  <a:srgbClr val="0033CC"/>
                </a:solidFill>
              </a:rPr>
              <a:t>Mg): 24.2, 25.0, 25.9, </a:t>
            </a:r>
          </a:p>
          <a:p>
            <a:r>
              <a:rPr lang="hr-HR" sz="2400" dirty="0" smtClean="0">
                <a:solidFill>
                  <a:srgbClr val="0033CC"/>
                </a:solidFill>
              </a:rPr>
              <a:t>26.4, </a:t>
            </a:r>
            <a:r>
              <a:rPr lang="hr-HR" sz="2400" dirty="0" smtClean="0">
                <a:solidFill>
                  <a:srgbClr val="CC0000"/>
                </a:solidFill>
              </a:rPr>
              <a:t>27.6</a:t>
            </a:r>
            <a:r>
              <a:rPr lang="hr-HR" sz="2400" dirty="0" smtClean="0">
                <a:solidFill>
                  <a:srgbClr val="0033CC"/>
                </a:solidFill>
              </a:rPr>
              <a:t>, </a:t>
            </a:r>
            <a:r>
              <a:rPr lang="hr-HR" sz="2400" dirty="0" smtClean="0">
                <a:solidFill>
                  <a:srgbClr val="CC0000"/>
                </a:solidFill>
              </a:rPr>
              <a:t>28.8</a:t>
            </a:r>
            <a:r>
              <a:rPr lang="hr-HR" sz="2400" dirty="0" smtClean="0">
                <a:solidFill>
                  <a:srgbClr val="0033CC"/>
                </a:solidFill>
              </a:rPr>
              <a:t> (28.4+29.2),</a:t>
            </a:r>
          </a:p>
          <a:p>
            <a:r>
              <a:rPr lang="hr-HR" sz="2400" dirty="0" smtClean="0">
                <a:solidFill>
                  <a:srgbClr val="0033CC"/>
                </a:solidFill>
              </a:rPr>
              <a:t>30.0, </a:t>
            </a:r>
            <a:r>
              <a:rPr lang="hr-HR" sz="2400" dirty="0" smtClean="0">
                <a:solidFill>
                  <a:srgbClr val="CC0000"/>
                </a:solidFill>
              </a:rPr>
              <a:t>30.8</a:t>
            </a:r>
            <a:r>
              <a:rPr lang="hr-HR" sz="2400" dirty="0" smtClean="0">
                <a:solidFill>
                  <a:srgbClr val="0033CC"/>
                </a:solidFill>
              </a:rPr>
              <a:t>, </a:t>
            </a:r>
            <a:r>
              <a:rPr lang="hr-HR" sz="2400" dirty="0" smtClean="0">
                <a:solidFill>
                  <a:srgbClr val="CC0000"/>
                </a:solidFill>
              </a:rPr>
              <a:t>31.2</a:t>
            </a:r>
            <a:r>
              <a:rPr lang="hr-HR" sz="2400" dirty="0" smtClean="0">
                <a:solidFill>
                  <a:srgbClr val="0033CC"/>
                </a:solidFill>
              </a:rPr>
              <a:t>, 31.9, 32.5,</a:t>
            </a:r>
          </a:p>
          <a:p>
            <a:r>
              <a:rPr lang="hr-HR" sz="2400" dirty="0" smtClean="0">
                <a:solidFill>
                  <a:srgbClr val="0033CC"/>
                </a:solidFill>
              </a:rPr>
              <a:t>33.2, </a:t>
            </a:r>
            <a:r>
              <a:rPr lang="hr-HR" sz="2400" dirty="0" smtClean="0">
                <a:solidFill>
                  <a:srgbClr val="CC0000"/>
                </a:solidFill>
              </a:rPr>
              <a:t>33.8 </a:t>
            </a:r>
            <a:r>
              <a:rPr lang="hr-HR" sz="2400" dirty="0" smtClean="0">
                <a:solidFill>
                  <a:srgbClr val="0033CC"/>
                </a:solidFill>
              </a:rPr>
              <a:t>MeV</a:t>
            </a:r>
          </a:p>
          <a:p>
            <a:endParaRPr lang="hr-HR" sz="24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92162"/>
          </a:xfrm>
        </p:spPr>
        <p:txBody>
          <a:bodyPr/>
          <a:lstStyle/>
          <a:p>
            <a:r>
              <a:rPr lang="hr-HR" sz="2400" dirty="0">
                <a:solidFill>
                  <a:srgbClr val="0070C0"/>
                </a:solidFill>
              </a:rPr>
              <a:t>Relative energy plots for the </a:t>
            </a:r>
            <a:r>
              <a:rPr lang="hr-HR" sz="2400" baseline="30000" dirty="0" smtClean="0">
                <a:solidFill>
                  <a:srgbClr val="0070C0"/>
                </a:solidFill>
              </a:rPr>
              <a:t>12</a:t>
            </a:r>
            <a:r>
              <a:rPr lang="hr-HR" sz="2400" dirty="0" smtClean="0">
                <a:solidFill>
                  <a:srgbClr val="0070C0"/>
                </a:solidFill>
              </a:rPr>
              <a:t>C*(</a:t>
            </a:r>
            <a:r>
              <a:rPr lang="hr-HR" sz="2400" dirty="0">
                <a:solidFill>
                  <a:srgbClr val="0070C0"/>
                </a:solidFill>
              </a:rPr>
              <a:t>4.4 MeV</a:t>
            </a:r>
            <a:r>
              <a:rPr lang="hr-HR" sz="2400" dirty="0" smtClean="0">
                <a:solidFill>
                  <a:srgbClr val="0070C0"/>
                </a:solidFill>
              </a:rPr>
              <a:t>)+</a:t>
            </a:r>
            <a:r>
              <a:rPr lang="hr-HR" sz="2400" baseline="30000" dirty="0">
                <a:solidFill>
                  <a:srgbClr val="0070C0"/>
                </a:solidFill>
              </a:rPr>
              <a:t>12</a:t>
            </a:r>
            <a:r>
              <a:rPr lang="hr-HR" sz="2400" dirty="0">
                <a:solidFill>
                  <a:srgbClr val="0070C0"/>
                </a:solidFill>
              </a:rPr>
              <a:t>C</a:t>
            </a:r>
            <a:r>
              <a:rPr lang="hr-HR" sz="2400" dirty="0" smtClean="0">
                <a:solidFill>
                  <a:srgbClr val="0070C0"/>
                </a:solidFill>
              </a:rPr>
              <a:t>*(</a:t>
            </a:r>
            <a:r>
              <a:rPr lang="hr-HR" sz="2400" dirty="0">
                <a:solidFill>
                  <a:srgbClr val="0070C0"/>
                </a:solidFill>
              </a:rPr>
              <a:t>4.4 MeV)  decay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7" y="914400"/>
            <a:ext cx="3500438" cy="261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510662" cy="261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6" y="3761120"/>
            <a:ext cx="54006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3932434"/>
            <a:ext cx="3016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E</a:t>
            </a:r>
            <a:r>
              <a:rPr lang="hr-HR" sz="2400" baseline="-25000" dirty="0" smtClean="0">
                <a:solidFill>
                  <a:srgbClr val="0033CC"/>
                </a:solidFill>
              </a:rPr>
              <a:t>x</a:t>
            </a:r>
            <a:r>
              <a:rPr lang="hr-HR" sz="2400" dirty="0" smtClean="0">
                <a:solidFill>
                  <a:srgbClr val="0033CC"/>
                </a:solidFill>
              </a:rPr>
              <a:t>(</a:t>
            </a:r>
            <a:r>
              <a:rPr lang="hr-HR" sz="2400" baseline="30000" dirty="0" smtClean="0">
                <a:solidFill>
                  <a:srgbClr val="0033CC"/>
                </a:solidFill>
              </a:rPr>
              <a:t>24</a:t>
            </a:r>
            <a:r>
              <a:rPr lang="hr-HR" sz="2400" dirty="0" smtClean="0">
                <a:solidFill>
                  <a:srgbClr val="0033CC"/>
                </a:solidFill>
              </a:rPr>
              <a:t>Mg): 30.4, 33.2, </a:t>
            </a:r>
            <a:r>
              <a:rPr lang="hr-HR" sz="2400" dirty="0" smtClean="0">
                <a:solidFill>
                  <a:srgbClr val="C00000"/>
                </a:solidFill>
              </a:rPr>
              <a:t>34.1</a:t>
            </a:r>
            <a:r>
              <a:rPr lang="hr-HR" sz="2400" dirty="0" smtClean="0">
                <a:solidFill>
                  <a:srgbClr val="0033CC"/>
                </a:solidFill>
              </a:rPr>
              <a:t>, 35.7 MeV</a:t>
            </a:r>
          </a:p>
          <a:p>
            <a:endParaRPr lang="hr-HR" sz="24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534400" cy="3970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419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E</a:t>
            </a:r>
            <a:r>
              <a:rPr lang="hr-HR" sz="2400" baseline="-25000" dirty="0" smtClean="0">
                <a:solidFill>
                  <a:srgbClr val="0033CC"/>
                </a:solidFill>
              </a:rPr>
              <a:t>x</a:t>
            </a:r>
            <a:r>
              <a:rPr lang="hr-HR" sz="2400" dirty="0" smtClean="0">
                <a:solidFill>
                  <a:srgbClr val="0033CC"/>
                </a:solidFill>
              </a:rPr>
              <a:t>(</a:t>
            </a:r>
            <a:r>
              <a:rPr lang="hr-HR" sz="2400" baseline="30000" dirty="0" smtClean="0">
                <a:solidFill>
                  <a:srgbClr val="0033CC"/>
                </a:solidFill>
              </a:rPr>
              <a:t>24</a:t>
            </a:r>
            <a:r>
              <a:rPr lang="hr-HR" sz="2400" dirty="0" smtClean="0">
                <a:solidFill>
                  <a:srgbClr val="0033CC"/>
                </a:solidFill>
              </a:rPr>
              <a:t>Mg): 19.9, 20.9, </a:t>
            </a:r>
            <a:r>
              <a:rPr lang="hr-HR" sz="2400" dirty="0" smtClean="0">
                <a:solidFill>
                  <a:srgbClr val="C00000"/>
                </a:solidFill>
              </a:rPr>
              <a:t>21.3</a:t>
            </a:r>
            <a:r>
              <a:rPr lang="hr-HR" sz="2400" dirty="0" smtClean="0">
                <a:solidFill>
                  <a:srgbClr val="0033CC"/>
                </a:solidFill>
              </a:rPr>
              <a:t>, 21.7, 22.7, 23.8, 24.2, 25.0, </a:t>
            </a:r>
            <a:r>
              <a:rPr lang="hr-HR" sz="2400" dirty="0" smtClean="0">
                <a:solidFill>
                  <a:srgbClr val="C00000"/>
                </a:solidFill>
              </a:rPr>
              <a:t>25.6</a:t>
            </a:r>
            <a:r>
              <a:rPr lang="hr-HR" sz="2400" dirty="0" smtClean="0">
                <a:solidFill>
                  <a:srgbClr val="0033CC"/>
                </a:solidFill>
              </a:rPr>
              <a:t>, 25.9, 26.4, 27.0, </a:t>
            </a:r>
            <a:r>
              <a:rPr lang="hr-HR" sz="2400" dirty="0" smtClean="0">
                <a:solidFill>
                  <a:srgbClr val="C00000"/>
                </a:solidFill>
              </a:rPr>
              <a:t>27.6</a:t>
            </a:r>
            <a:r>
              <a:rPr lang="hr-HR" sz="2400" dirty="0" smtClean="0">
                <a:solidFill>
                  <a:srgbClr val="0033CC"/>
                </a:solidFill>
              </a:rPr>
              <a:t>, 28.0, </a:t>
            </a:r>
            <a:r>
              <a:rPr lang="hr-HR" sz="2400" dirty="0" smtClean="0">
                <a:solidFill>
                  <a:srgbClr val="C00000"/>
                </a:solidFill>
              </a:rPr>
              <a:t>28.8</a:t>
            </a:r>
            <a:r>
              <a:rPr lang="hr-HR" sz="2400" dirty="0" smtClean="0">
                <a:solidFill>
                  <a:srgbClr val="0033CC"/>
                </a:solidFill>
              </a:rPr>
              <a:t>, 29.2, 30.4, </a:t>
            </a:r>
            <a:r>
              <a:rPr lang="hr-HR" sz="2400" dirty="0" smtClean="0">
                <a:solidFill>
                  <a:srgbClr val="CC0000"/>
                </a:solidFill>
              </a:rPr>
              <a:t>30.8</a:t>
            </a:r>
            <a:r>
              <a:rPr lang="hr-HR" sz="2400" dirty="0">
                <a:solidFill>
                  <a:srgbClr val="0033CC"/>
                </a:solidFill>
              </a:rPr>
              <a:t>, </a:t>
            </a:r>
            <a:r>
              <a:rPr lang="hr-HR" sz="2400" dirty="0">
                <a:solidFill>
                  <a:srgbClr val="CC0000"/>
                </a:solidFill>
              </a:rPr>
              <a:t>31.2</a:t>
            </a:r>
            <a:r>
              <a:rPr lang="hr-HR" sz="2400" dirty="0">
                <a:solidFill>
                  <a:srgbClr val="0033CC"/>
                </a:solidFill>
              </a:rPr>
              <a:t>, 31.9, </a:t>
            </a:r>
            <a:r>
              <a:rPr lang="hr-HR" sz="2400" dirty="0" smtClean="0">
                <a:solidFill>
                  <a:srgbClr val="0033CC"/>
                </a:solidFill>
              </a:rPr>
              <a:t>32.5, 33.2</a:t>
            </a:r>
            <a:r>
              <a:rPr lang="hr-HR" sz="2400" dirty="0">
                <a:solidFill>
                  <a:srgbClr val="0033CC"/>
                </a:solidFill>
              </a:rPr>
              <a:t>, </a:t>
            </a:r>
            <a:r>
              <a:rPr lang="hr-HR" sz="2400" dirty="0" smtClean="0">
                <a:solidFill>
                  <a:srgbClr val="CC0000"/>
                </a:solidFill>
              </a:rPr>
              <a:t>33.8, </a:t>
            </a:r>
            <a:r>
              <a:rPr lang="hr-HR" sz="2400" dirty="0">
                <a:solidFill>
                  <a:srgbClr val="C00000"/>
                </a:solidFill>
              </a:rPr>
              <a:t>34.1</a:t>
            </a:r>
            <a:r>
              <a:rPr lang="hr-HR" sz="2400" dirty="0">
                <a:solidFill>
                  <a:srgbClr val="0033CC"/>
                </a:solidFill>
              </a:rPr>
              <a:t>, 35.7</a:t>
            </a:r>
            <a:r>
              <a:rPr lang="hr-HR" sz="2400" dirty="0" smtClean="0">
                <a:solidFill>
                  <a:srgbClr val="0033CC"/>
                </a:solidFill>
              </a:rPr>
              <a:t> MeV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5670" y="28074"/>
            <a:ext cx="8229600" cy="886326"/>
          </a:xfrm>
        </p:spPr>
        <p:txBody>
          <a:bodyPr/>
          <a:lstStyle/>
          <a:p>
            <a:r>
              <a:rPr lang="hr-HR" sz="2400" dirty="0">
                <a:solidFill>
                  <a:srgbClr val="0070C0"/>
                </a:solidFill>
              </a:rPr>
              <a:t>Relative energy plots for the </a:t>
            </a:r>
            <a:r>
              <a:rPr lang="hr-HR" sz="2400" baseline="30000" dirty="0" smtClean="0">
                <a:solidFill>
                  <a:srgbClr val="0070C0"/>
                </a:solidFill>
              </a:rPr>
              <a:t>12</a:t>
            </a:r>
            <a:r>
              <a:rPr lang="hr-HR" sz="2400" dirty="0" smtClean="0">
                <a:solidFill>
                  <a:srgbClr val="0070C0"/>
                </a:solidFill>
              </a:rPr>
              <a:t>C+</a:t>
            </a:r>
            <a:r>
              <a:rPr lang="hr-HR" sz="2400" baseline="30000" dirty="0" smtClean="0">
                <a:solidFill>
                  <a:srgbClr val="0070C0"/>
                </a:solidFill>
              </a:rPr>
              <a:t>12</a:t>
            </a:r>
            <a:r>
              <a:rPr lang="hr-HR" sz="2400" dirty="0" smtClean="0">
                <a:solidFill>
                  <a:srgbClr val="0070C0"/>
                </a:solidFill>
              </a:rPr>
              <a:t>C*(7.6, 9.6 MeV) </a:t>
            </a:r>
            <a:r>
              <a:rPr lang="hr-HR" sz="2400" dirty="0">
                <a:solidFill>
                  <a:srgbClr val="0070C0"/>
                </a:solidFill>
              </a:rPr>
              <a:t>decay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383212" cy="22949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49" y="885270"/>
            <a:ext cx="42005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1" y="3370437"/>
            <a:ext cx="6042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E</a:t>
            </a:r>
            <a:r>
              <a:rPr lang="hr-HR" sz="2400" baseline="-25000" dirty="0" smtClean="0">
                <a:solidFill>
                  <a:srgbClr val="0033CC"/>
                </a:solidFill>
              </a:rPr>
              <a:t>x</a:t>
            </a:r>
            <a:r>
              <a:rPr lang="hr-HR" sz="2400" dirty="0" smtClean="0">
                <a:solidFill>
                  <a:srgbClr val="0033CC"/>
                </a:solidFill>
              </a:rPr>
              <a:t>(</a:t>
            </a:r>
            <a:r>
              <a:rPr lang="hr-HR" sz="2400" baseline="30000" dirty="0" smtClean="0">
                <a:solidFill>
                  <a:srgbClr val="0033CC"/>
                </a:solidFill>
              </a:rPr>
              <a:t>24</a:t>
            </a:r>
            <a:r>
              <a:rPr lang="hr-HR" sz="2400" dirty="0" smtClean="0">
                <a:solidFill>
                  <a:srgbClr val="0033CC"/>
                </a:solidFill>
              </a:rPr>
              <a:t>Mg): 28.4, 31.9, 33.2, </a:t>
            </a:r>
            <a:r>
              <a:rPr lang="hr-HR" sz="2400" dirty="0" smtClean="0">
                <a:solidFill>
                  <a:srgbClr val="C00000"/>
                </a:solidFill>
              </a:rPr>
              <a:t>34.6</a:t>
            </a:r>
            <a:r>
              <a:rPr lang="hr-HR" sz="2400" dirty="0" smtClean="0">
                <a:solidFill>
                  <a:srgbClr val="0033CC"/>
                </a:solidFill>
              </a:rPr>
              <a:t> MeV – 7.6 MeV </a:t>
            </a:r>
          </a:p>
          <a:p>
            <a:endParaRPr lang="hr-HR" sz="2400" dirty="0" smtClean="0">
              <a:solidFill>
                <a:srgbClr val="0033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70" y="3962400"/>
            <a:ext cx="4208546" cy="229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5000" y="6253128"/>
            <a:ext cx="7068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E</a:t>
            </a:r>
            <a:r>
              <a:rPr lang="hr-HR" sz="2400" baseline="-25000" dirty="0" smtClean="0">
                <a:solidFill>
                  <a:srgbClr val="0033CC"/>
                </a:solidFill>
              </a:rPr>
              <a:t>x</a:t>
            </a:r>
            <a:r>
              <a:rPr lang="hr-HR" sz="2400" dirty="0" smtClean="0">
                <a:solidFill>
                  <a:srgbClr val="0033CC"/>
                </a:solidFill>
              </a:rPr>
              <a:t>(</a:t>
            </a:r>
            <a:r>
              <a:rPr lang="hr-HR" sz="2400" baseline="30000" dirty="0" smtClean="0">
                <a:solidFill>
                  <a:srgbClr val="0033CC"/>
                </a:solidFill>
              </a:rPr>
              <a:t>24</a:t>
            </a:r>
            <a:r>
              <a:rPr lang="hr-HR" sz="2400" dirty="0" smtClean="0">
                <a:solidFill>
                  <a:srgbClr val="0033CC"/>
                </a:solidFill>
              </a:rPr>
              <a:t>Mg): 31.9, 32.5,  33.2, </a:t>
            </a:r>
            <a:r>
              <a:rPr lang="hr-HR" sz="2400" dirty="0" smtClean="0">
                <a:solidFill>
                  <a:srgbClr val="C00000"/>
                </a:solidFill>
              </a:rPr>
              <a:t>34.6, 37.0</a:t>
            </a:r>
            <a:r>
              <a:rPr lang="hr-HR" sz="2400" dirty="0" smtClean="0">
                <a:solidFill>
                  <a:srgbClr val="0033CC"/>
                </a:solidFill>
              </a:rPr>
              <a:t> MeV – 9.6 MeV</a:t>
            </a:r>
          </a:p>
          <a:p>
            <a:endParaRPr lang="hr-HR" sz="24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6147"/>
            <a:ext cx="8229600" cy="1143000"/>
          </a:xfrm>
        </p:spPr>
        <p:txBody>
          <a:bodyPr/>
          <a:lstStyle/>
          <a:p>
            <a:r>
              <a:rPr lang="hr-HR" sz="3600" baseline="30000" dirty="0" smtClean="0">
                <a:solidFill>
                  <a:srgbClr val="0033CC"/>
                </a:solidFill>
              </a:rPr>
              <a:t>12</a:t>
            </a:r>
            <a:r>
              <a:rPr lang="hr-HR" sz="3600" dirty="0" smtClean="0">
                <a:solidFill>
                  <a:srgbClr val="0033CC"/>
                </a:solidFill>
              </a:rPr>
              <a:t>C+</a:t>
            </a:r>
            <a:r>
              <a:rPr lang="hr-HR" sz="3600" baseline="30000" dirty="0" smtClean="0">
                <a:solidFill>
                  <a:srgbClr val="0033CC"/>
                </a:solidFill>
              </a:rPr>
              <a:t>12</a:t>
            </a:r>
            <a:r>
              <a:rPr lang="hr-HR" sz="3600" dirty="0" smtClean="0">
                <a:solidFill>
                  <a:srgbClr val="0033CC"/>
                </a:solidFill>
              </a:rPr>
              <a:t>C decay</a:t>
            </a:r>
            <a:br>
              <a:rPr lang="hr-HR" sz="3600" dirty="0" smtClean="0">
                <a:solidFill>
                  <a:srgbClr val="0033CC"/>
                </a:solidFill>
              </a:rPr>
            </a:br>
            <a:r>
              <a:rPr lang="hr-HR" sz="2400" baseline="30000" dirty="0" smtClean="0">
                <a:solidFill>
                  <a:srgbClr val="0033CC"/>
                </a:solidFill>
              </a:rPr>
              <a:t>12</a:t>
            </a:r>
            <a:r>
              <a:rPr lang="hr-HR" sz="2400" dirty="0" smtClean="0">
                <a:solidFill>
                  <a:srgbClr val="0033CC"/>
                </a:solidFill>
              </a:rPr>
              <a:t>C+</a:t>
            </a:r>
            <a:r>
              <a:rPr lang="hr-HR" sz="2400" dirty="0">
                <a:solidFill>
                  <a:srgbClr val="0033CC"/>
                </a:solidFill>
              </a:rPr>
              <a:t>α</a:t>
            </a:r>
            <a:r>
              <a:rPr lang="hr-HR" sz="2400" dirty="0" smtClean="0">
                <a:solidFill>
                  <a:srgbClr val="0033CC"/>
                </a:solidFill>
              </a:rPr>
              <a:t> coincident events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9" y="1099216"/>
            <a:ext cx="4070433" cy="2877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95205"/>
            <a:ext cx="4079143" cy="2881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0" y="3977039"/>
            <a:ext cx="4062412" cy="2755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77039"/>
            <a:ext cx="4079143" cy="27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/>
          <a:lstStyle/>
          <a:p>
            <a:r>
              <a:rPr lang="hr-HR" sz="2400" dirty="0">
                <a:solidFill>
                  <a:srgbClr val="0070C0"/>
                </a:solidFill>
              </a:rPr>
              <a:t>Relative energy plots for the </a:t>
            </a:r>
            <a:r>
              <a:rPr lang="hr-HR" sz="2400" baseline="30000" dirty="0" smtClean="0">
                <a:solidFill>
                  <a:srgbClr val="0070C0"/>
                </a:solidFill>
              </a:rPr>
              <a:t>12</a:t>
            </a:r>
            <a:r>
              <a:rPr lang="hr-HR" sz="2400" dirty="0" smtClean="0">
                <a:solidFill>
                  <a:srgbClr val="0070C0"/>
                </a:solidFill>
              </a:rPr>
              <a:t>C </a:t>
            </a:r>
            <a:r>
              <a:rPr lang="hr-HR" sz="2400" dirty="0">
                <a:solidFill>
                  <a:srgbClr val="0070C0"/>
                </a:solidFill>
              </a:rPr>
              <a:t>ground state decay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1999"/>
            <a:ext cx="4114800" cy="29017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34" y="762000"/>
            <a:ext cx="4189284" cy="290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06" y="3793958"/>
            <a:ext cx="4159312" cy="286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4555"/>
            <a:ext cx="4114800" cy="259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533400"/>
            <a:ext cx="6553200" cy="3049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2" y="3675227"/>
            <a:ext cx="6553200" cy="3049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0379" y="2871384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E</a:t>
            </a:r>
            <a:r>
              <a:rPr lang="hr-HR" sz="2400" baseline="-25000" dirty="0" smtClean="0">
                <a:solidFill>
                  <a:srgbClr val="0033CC"/>
                </a:solidFill>
              </a:rPr>
              <a:t>x</a:t>
            </a:r>
            <a:r>
              <a:rPr lang="hr-HR" sz="2400" dirty="0" smtClean="0">
                <a:solidFill>
                  <a:srgbClr val="0033CC"/>
                </a:solidFill>
              </a:rPr>
              <a:t>(</a:t>
            </a:r>
            <a:r>
              <a:rPr lang="hr-HR" sz="2400" baseline="30000" dirty="0" smtClean="0">
                <a:solidFill>
                  <a:srgbClr val="0033CC"/>
                </a:solidFill>
              </a:rPr>
              <a:t>24</a:t>
            </a:r>
            <a:r>
              <a:rPr lang="hr-HR" sz="2400" dirty="0" smtClean="0">
                <a:solidFill>
                  <a:srgbClr val="0033CC"/>
                </a:solidFill>
              </a:rPr>
              <a:t>Mg): 19.9, 20.9, </a:t>
            </a:r>
          </a:p>
          <a:p>
            <a:r>
              <a:rPr lang="hr-HR" sz="2400" dirty="0" smtClean="0">
                <a:solidFill>
                  <a:srgbClr val="C00000"/>
                </a:solidFill>
              </a:rPr>
              <a:t>21.3</a:t>
            </a:r>
            <a:r>
              <a:rPr lang="hr-HR" sz="2400" dirty="0" smtClean="0">
                <a:solidFill>
                  <a:srgbClr val="0033CC"/>
                </a:solidFill>
              </a:rPr>
              <a:t>, 21.7, 22.7, </a:t>
            </a:r>
            <a:r>
              <a:rPr lang="hr-HR" sz="2400" dirty="0" smtClean="0">
                <a:solidFill>
                  <a:srgbClr val="C00000"/>
                </a:solidFill>
              </a:rPr>
              <a:t>23.1</a:t>
            </a:r>
            <a:r>
              <a:rPr lang="hr-HR" sz="2400" dirty="0" smtClean="0">
                <a:solidFill>
                  <a:srgbClr val="0033CC"/>
                </a:solidFill>
              </a:rPr>
              <a:t>, </a:t>
            </a:r>
          </a:p>
          <a:p>
            <a:r>
              <a:rPr lang="hr-HR" sz="2400" dirty="0" smtClean="0">
                <a:solidFill>
                  <a:srgbClr val="0033CC"/>
                </a:solidFill>
              </a:rPr>
              <a:t>23.8, 24.2, 25.0, </a:t>
            </a:r>
            <a:r>
              <a:rPr lang="hr-HR" sz="2400" dirty="0" smtClean="0">
                <a:solidFill>
                  <a:srgbClr val="C00000"/>
                </a:solidFill>
              </a:rPr>
              <a:t>25.6</a:t>
            </a:r>
            <a:r>
              <a:rPr lang="hr-HR" sz="2400" dirty="0" smtClean="0">
                <a:solidFill>
                  <a:srgbClr val="0033CC"/>
                </a:solidFill>
              </a:rPr>
              <a:t>, </a:t>
            </a:r>
          </a:p>
          <a:p>
            <a:r>
              <a:rPr lang="hr-HR" sz="2400" dirty="0" smtClean="0">
                <a:solidFill>
                  <a:srgbClr val="0033CC"/>
                </a:solidFill>
              </a:rPr>
              <a:t>25.9, 26.4, 27.0, </a:t>
            </a:r>
            <a:r>
              <a:rPr lang="hr-HR" sz="2400" dirty="0" smtClean="0">
                <a:solidFill>
                  <a:srgbClr val="C00000"/>
                </a:solidFill>
              </a:rPr>
              <a:t>27.6</a:t>
            </a:r>
            <a:r>
              <a:rPr lang="hr-HR" sz="2400" dirty="0" smtClean="0">
                <a:solidFill>
                  <a:srgbClr val="0033CC"/>
                </a:solidFill>
              </a:rPr>
              <a:t>, </a:t>
            </a:r>
          </a:p>
          <a:p>
            <a:r>
              <a:rPr lang="hr-HR" sz="2400" dirty="0" smtClean="0">
                <a:solidFill>
                  <a:srgbClr val="0033CC"/>
                </a:solidFill>
              </a:rPr>
              <a:t>28.0, </a:t>
            </a:r>
            <a:r>
              <a:rPr lang="hr-HR" sz="2400" dirty="0" smtClean="0">
                <a:solidFill>
                  <a:srgbClr val="C00000"/>
                </a:solidFill>
              </a:rPr>
              <a:t>28.8</a:t>
            </a:r>
            <a:r>
              <a:rPr lang="hr-HR" sz="2400" dirty="0" smtClean="0">
                <a:solidFill>
                  <a:srgbClr val="0033CC"/>
                </a:solidFill>
              </a:rPr>
              <a:t>, 30.0, </a:t>
            </a:r>
            <a:r>
              <a:rPr lang="hr-HR" sz="2400" dirty="0" smtClean="0">
                <a:solidFill>
                  <a:srgbClr val="CC0000"/>
                </a:solidFill>
              </a:rPr>
              <a:t>30.8</a:t>
            </a:r>
            <a:r>
              <a:rPr lang="hr-HR" sz="2400" dirty="0" smtClean="0">
                <a:solidFill>
                  <a:srgbClr val="0033CC"/>
                </a:solidFill>
              </a:rPr>
              <a:t>,</a:t>
            </a:r>
          </a:p>
          <a:p>
            <a:r>
              <a:rPr lang="hr-HR" sz="2400" dirty="0" smtClean="0">
                <a:solidFill>
                  <a:srgbClr val="0033CC"/>
                </a:solidFill>
              </a:rPr>
              <a:t> </a:t>
            </a:r>
            <a:r>
              <a:rPr lang="hr-HR" sz="2400" dirty="0">
                <a:solidFill>
                  <a:srgbClr val="CC0000"/>
                </a:solidFill>
              </a:rPr>
              <a:t>31.2</a:t>
            </a:r>
            <a:r>
              <a:rPr lang="hr-HR" sz="2400" dirty="0">
                <a:solidFill>
                  <a:srgbClr val="0033CC"/>
                </a:solidFill>
              </a:rPr>
              <a:t>, </a:t>
            </a:r>
            <a:r>
              <a:rPr lang="hr-HR" sz="2400" dirty="0" smtClean="0">
                <a:solidFill>
                  <a:srgbClr val="C00000"/>
                </a:solidFill>
              </a:rPr>
              <a:t>31.7</a:t>
            </a:r>
            <a:r>
              <a:rPr lang="hr-HR" sz="2400" dirty="0" smtClean="0">
                <a:solidFill>
                  <a:srgbClr val="0033CC"/>
                </a:solidFill>
              </a:rPr>
              <a:t>, 31.9 MeV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0626"/>
            <a:ext cx="3633537" cy="198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533400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i</a:t>
            </a:r>
            <a:r>
              <a:rPr lang="hr-HR" sz="1600" dirty="0" smtClean="0"/>
              <a:t>d=34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88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2" y="959390"/>
            <a:ext cx="9144000" cy="2362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hr-HR" sz="2400" dirty="0" smtClean="0">
                <a:solidFill>
                  <a:srgbClr val="0033CC"/>
                </a:solidFill>
              </a:rPr>
              <a:t>Objective</a:t>
            </a:r>
            <a:r>
              <a:rPr lang="hr-HR" sz="2400" dirty="0">
                <a:solidFill>
                  <a:srgbClr val="0033CC"/>
                </a:solidFill>
              </a:rPr>
              <a:t>: search for </a:t>
            </a:r>
            <a:r>
              <a:rPr lang="hr-HR" sz="2400" baseline="30000" dirty="0">
                <a:solidFill>
                  <a:srgbClr val="0033CC"/>
                </a:solidFill>
              </a:rPr>
              <a:t>12</a:t>
            </a:r>
            <a:r>
              <a:rPr lang="hr-HR" sz="2400" dirty="0">
                <a:solidFill>
                  <a:srgbClr val="0033CC"/>
                </a:solidFill>
              </a:rPr>
              <a:t>C+</a:t>
            </a:r>
            <a:r>
              <a:rPr lang="hr-HR" sz="2400" baseline="30000" dirty="0">
                <a:solidFill>
                  <a:srgbClr val="0033CC"/>
                </a:solidFill>
              </a:rPr>
              <a:t>12</a:t>
            </a:r>
            <a:r>
              <a:rPr lang="hr-HR" sz="2400" dirty="0">
                <a:solidFill>
                  <a:srgbClr val="0033CC"/>
                </a:solidFill>
              </a:rPr>
              <a:t>C resonances </a:t>
            </a:r>
            <a:r>
              <a:rPr lang="hr-HR" sz="2400" dirty="0" smtClean="0">
                <a:solidFill>
                  <a:srgbClr val="0033CC"/>
                </a:solidFill>
              </a:rPr>
              <a:t>at the </a:t>
            </a:r>
            <a:r>
              <a:rPr lang="hr-HR" sz="2400" baseline="30000" dirty="0">
                <a:solidFill>
                  <a:srgbClr val="0033CC"/>
                </a:solidFill>
              </a:rPr>
              <a:t>24</a:t>
            </a:r>
            <a:r>
              <a:rPr lang="hr-HR" sz="2400" dirty="0">
                <a:solidFill>
                  <a:srgbClr val="0033CC"/>
                </a:solidFill>
              </a:rPr>
              <a:t>Mg </a:t>
            </a:r>
            <a:r>
              <a:rPr lang="hr-HR" sz="2400" dirty="0" smtClean="0">
                <a:solidFill>
                  <a:srgbClr val="0033CC"/>
                </a:solidFill>
              </a:rPr>
              <a:t>excitations 15-20 </a:t>
            </a:r>
            <a:r>
              <a:rPr lang="hr-HR" sz="2400" dirty="0">
                <a:solidFill>
                  <a:srgbClr val="0033CC"/>
                </a:solidFill>
              </a:rPr>
              <a:t>MeV and their full characterization: </a:t>
            </a:r>
            <a:r>
              <a:rPr lang="en-US" sz="2400" dirty="0">
                <a:solidFill>
                  <a:srgbClr val="0033CC"/>
                </a:solidFill>
              </a:rPr>
              <a:t>excitation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  <a:r>
              <a:rPr lang="en-US" sz="2400" dirty="0">
                <a:solidFill>
                  <a:srgbClr val="0033CC"/>
                </a:solidFill>
              </a:rPr>
              <a:t>energy, width, spin, parity</a:t>
            </a:r>
            <a:r>
              <a:rPr lang="hr-HR" sz="2400" dirty="0">
                <a:solidFill>
                  <a:srgbClr val="0033CC"/>
                </a:solidFill>
              </a:rPr>
              <a:t>,</a:t>
            </a:r>
            <a:r>
              <a:rPr lang="en-US" sz="2400" dirty="0">
                <a:solidFill>
                  <a:srgbClr val="0033CC"/>
                </a:solidFill>
              </a:rPr>
              <a:t> partial decay widths</a:t>
            </a:r>
            <a:endParaRPr lang="hr-HR" sz="2400" dirty="0">
              <a:solidFill>
                <a:srgbClr val="0033CC"/>
              </a:solidFill>
            </a:endParaRPr>
          </a:p>
          <a:p>
            <a:pPr>
              <a:lnSpc>
                <a:spcPct val="120000"/>
              </a:lnSpc>
            </a:pPr>
            <a:r>
              <a:rPr lang="hr-HR" altLang="en-US" sz="2400" dirty="0">
                <a:solidFill>
                  <a:srgbClr val="0033CC"/>
                </a:solidFill>
              </a:rPr>
              <a:t>Two-fold reason: nuclear structure &amp; astrophysical </a:t>
            </a:r>
            <a:r>
              <a:rPr lang="hr-HR" altLang="en-US" sz="2400" dirty="0" smtClean="0">
                <a:solidFill>
                  <a:srgbClr val="0033CC"/>
                </a:solidFill>
              </a:rPr>
              <a:t>motivation</a:t>
            </a:r>
          </a:p>
          <a:p>
            <a:pPr>
              <a:lnSpc>
                <a:spcPct val="120000"/>
              </a:lnSpc>
            </a:pPr>
            <a:r>
              <a:rPr lang="hr-HR" altLang="en-US" sz="2400" dirty="0" smtClean="0">
                <a:solidFill>
                  <a:srgbClr val="0033CC"/>
                </a:solidFill>
              </a:rPr>
              <a:t>Work in progress, data analysis is not finished yet</a:t>
            </a:r>
            <a:endParaRPr lang="hr-HR" altLang="en-US" sz="2400" dirty="0">
              <a:solidFill>
                <a:srgbClr val="0033CC"/>
              </a:solidFill>
            </a:endParaRPr>
          </a:p>
          <a:p>
            <a:pPr lvl="0">
              <a:lnSpc>
                <a:spcPct val="120000"/>
              </a:lnSpc>
            </a:pPr>
            <a:endParaRPr lang="hr-HR" sz="2400" dirty="0">
              <a:solidFill>
                <a:srgbClr val="0033CC"/>
              </a:solidFill>
            </a:endParaRPr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324600" y="3321590"/>
            <a:ext cx="1828800" cy="2743200"/>
            <a:chOff x="6400800" y="2514600"/>
            <a:chExt cx="1828800" cy="2743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400800" y="2514600"/>
              <a:ext cx="0" cy="27432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229600" y="2514600"/>
              <a:ext cx="0" cy="27432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00800" y="4953000"/>
              <a:ext cx="18288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00800" y="4572000"/>
              <a:ext cx="18288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00800" y="4191000"/>
              <a:ext cx="18288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00800" y="31242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400800" y="3124200"/>
              <a:ext cx="1828800" cy="11430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prstClr val="white"/>
                  </a:solidFill>
                </a:rPr>
                <a:t>Gamow window</a:t>
              </a:r>
            </a:p>
            <a:p>
              <a:pPr algn="ctr"/>
              <a:endParaRPr lang="hr-HR" dirty="0">
                <a:solidFill>
                  <a:prstClr val="white"/>
                </a:solidFill>
              </a:endParaRPr>
            </a:p>
            <a:p>
              <a:pPr algn="ctr"/>
              <a:endParaRPr lang="hr-HR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>
              <a:stCxn id="11" idx="3"/>
              <a:endCxn id="11" idx="1"/>
            </p:cNvCxnSpPr>
            <p:nvPr/>
          </p:nvCxnSpPr>
          <p:spPr>
            <a:xfrm flipH="1">
              <a:off x="6400800" y="3695700"/>
              <a:ext cx="18288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400800" y="4267200"/>
              <a:ext cx="18288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164305" y="3691791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33CC"/>
                </a:solidFill>
              </a:rPr>
              <a:t> </a:t>
            </a:r>
            <a:r>
              <a:rPr lang="hr-HR" dirty="0" smtClean="0">
                <a:solidFill>
                  <a:srgbClr val="0033CC"/>
                </a:solidFill>
              </a:rPr>
              <a:t>                                    </a:t>
            </a:r>
            <a:r>
              <a:rPr lang="hr-HR" sz="2000" dirty="0" smtClean="0">
                <a:solidFill>
                  <a:srgbClr val="0033CC"/>
                </a:solidFill>
              </a:rPr>
              <a:t>20 MeV</a:t>
            </a:r>
          </a:p>
          <a:p>
            <a:endParaRPr lang="hr-HR" sz="2000" dirty="0" smtClean="0">
              <a:solidFill>
                <a:srgbClr val="0033CC"/>
              </a:solidFill>
            </a:endParaRPr>
          </a:p>
          <a:p>
            <a:r>
              <a:rPr lang="hr-HR" sz="2000" dirty="0" smtClean="0">
                <a:solidFill>
                  <a:srgbClr val="0033CC"/>
                </a:solidFill>
              </a:rPr>
              <a:t>E</a:t>
            </a:r>
            <a:r>
              <a:rPr lang="hr-HR" sz="2000" baseline="-25000" dirty="0" smtClean="0">
                <a:solidFill>
                  <a:srgbClr val="0033CC"/>
                </a:solidFill>
              </a:rPr>
              <a:t>thr</a:t>
            </a:r>
            <a:r>
              <a:rPr lang="hr-HR" sz="2000" dirty="0" smtClean="0">
                <a:solidFill>
                  <a:srgbClr val="0033CC"/>
                </a:solidFill>
              </a:rPr>
              <a:t>(n</a:t>
            </a:r>
            <a:r>
              <a:rPr lang="en-GB" sz="2000" dirty="0">
                <a:solidFill>
                  <a:srgbClr val="0033CC"/>
                </a:solidFill>
              </a:rPr>
              <a:t>+</a:t>
            </a:r>
            <a:r>
              <a:rPr lang="hr-HR" sz="2000" baseline="30000" dirty="0">
                <a:solidFill>
                  <a:srgbClr val="0033CC"/>
                </a:solidFill>
              </a:rPr>
              <a:t>23</a:t>
            </a:r>
            <a:r>
              <a:rPr lang="hr-HR" sz="2000" dirty="0">
                <a:solidFill>
                  <a:srgbClr val="0033CC"/>
                </a:solidFill>
              </a:rPr>
              <a:t>Ne) = 16.532 </a:t>
            </a:r>
            <a:r>
              <a:rPr lang="hr-HR" sz="2000" dirty="0" smtClean="0">
                <a:solidFill>
                  <a:srgbClr val="0033CC"/>
                </a:solidFill>
              </a:rPr>
              <a:t>MeV                                       E</a:t>
            </a:r>
            <a:r>
              <a:rPr lang="hr-HR" sz="2000" baseline="-25000" dirty="0" smtClean="0">
                <a:solidFill>
                  <a:srgbClr val="0033CC"/>
                </a:solidFill>
              </a:rPr>
              <a:t>thr</a:t>
            </a:r>
            <a:r>
              <a:rPr lang="hr-HR" sz="2000" dirty="0" smtClean="0">
                <a:solidFill>
                  <a:srgbClr val="0033CC"/>
                </a:solidFill>
              </a:rPr>
              <a:t>(</a:t>
            </a:r>
            <a:r>
              <a:rPr lang="en-GB" sz="2000" dirty="0">
                <a:solidFill>
                  <a:srgbClr val="0033CC"/>
                </a:solidFill>
              </a:rPr>
              <a:t>α+α+</a:t>
            </a:r>
            <a:r>
              <a:rPr lang="hr-HR" sz="2000" baseline="30000" dirty="0">
                <a:solidFill>
                  <a:srgbClr val="0033CC"/>
                </a:solidFill>
              </a:rPr>
              <a:t>16</a:t>
            </a:r>
            <a:r>
              <a:rPr lang="hr-HR" sz="2000" dirty="0">
                <a:solidFill>
                  <a:srgbClr val="0033CC"/>
                </a:solidFill>
              </a:rPr>
              <a:t>O) = 14.044 </a:t>
            </a:r>
            <a:r>
              <a:rPr lang="hr-HR" sz="2000" dirty="0" smtClean="0">
                <a:solidFill>
                  <a:srgbClr val="0033CC"/>
                </a:solidFill>
              </a:rPr>
              <a:t>MeV                                 </a:t>
            </a:r>
            <a:r>
              <a:rPr lang="hr-HR" sz="2000" dirty="0" smtClean="0">
                <a:solidFill>
                  <a:srgbClr val="CC0000"/>
                </a:solidFill>
              </a:rPr>
              <a:t>E</a:t>
            </a:r>
            <a:r>
              <a:rPr lang="hr-HR" sz="2000" baseline="-25000" dirty="0" smtClean="0">
                <a:solidFill>
                  <a:srgbClr val="CC0000"/>
                </a:solidFill>
              </a:rPr>
              <a:t>thr</a:t>
            </a:r>
            <a:r>
              <a:rPr lang="hr-HR" sz="2000" dirty="0" smtClean="0">
                <a:solidFill>
                  <a:srgbClr val="CC0000"/>
                </a:solidFill>
              </a:rPr>
              <a:t>(</a:t>
            </a:r>
            <a:r>
              <a:rPr lang="hr-HR" sz="2000" baseline="30000" dirty="0" smtClean="0">
                <a:solidFill>
                  <a:srgbClr val="CC0000"/>
                </a:solidFill>
              </a:rPr>
              <a:t>12</a:t>
            </a:r>
            <a:r>
              <a:rPr lang="hr-HR" sz="2000" dirty="0" smtClean="0">
                <a:solidFill>
                  <a:srgbClr val="CC0000"/>
                </a:solidFill>
              </a:rPr>
              <a:t>C</a:t>
            </a:r>
            <a:r>
              <a:rPr lang="en-GB" sz="2000" dirty="0">
                <a:solidFill>
                  <a:srgbClr val="CC0000"/>
                </a:solidFill>
              </a:rPr>
              <a:t>+</a:t>
            </a:r>
            <a:r>
              <a:rPr lang="en-GB" sz="2000" baseline="30000" dirty="0">
                <a:solidFill>
                  <a:srgbClr val="CC0000"/>
                </a:solidFill>
              </a:rPr>
              <a:t>1</a:t>
            </a:r>
            <a:r>
              <a:rPr lang="hr-HR" sz="2000" baseline="30000" dirty="0">
                <a:solidFill>
                  <a:srgbClr val="CC0000"/>
                </a:solidFill>
              </a:rPr>
              <a:t>2</a:t>
            </a:r>
            <a:r>
              <a:rPr lang="hr-HR" sz="2000" dirty="0">
                <a:solidFill>
                  <a:srgbClr val="CC0000"/>
                </a:solidFill>
              </a:rPr>
              <a:t>C) = 13.931 </a:t>
            </a:r>
            <a:r>
              <a:rPr lang="hr-HR" sz="2000" dirty="0" smtClean="0">
                <a:solidFill>
                  <a:srgbClr val="CC0000"/>
                </a:solidFill>
              </a:rPr>
              <a:t>MeV </a:t>
            </a:r>
            <a:r>
              <a:rPr lang="hr-HR" sz="2000" dirty="0">
                <a:solidFill>
                  <a:srgbClr val="0033CC"/>
                </a:solidFill>
              </a:rPr>
              <a:t>E</a:t>
            </a:r>
            <a:r>
              <a:rPr lang="hr-HR" sz="2000" baseline="-25000" dirty="0">
                <a:solidFill>
                  <a:srgbClr val="0033CC"/>
                </a:solidFill>
              </a:rPr>
              <a:t>thr</a:t>
            </a:r>
            <a:r>
              <a:rPr lang="hr-HR" sz="2000" dirty="0">
                <a:solidFill>
                  <a:srgbClr val="0033CC"/>
                </a:solidFill>
              </a:rPr>
              <a:t>(</a:t>
            </a:r>
            <a:r>
              <a:rPr lang="hr-HR" sz="2000" baseline="30000" dirty="0">
                <a:solidFill>
                  <a:srgbClr val="0033CC"/>
                </a:solidFill>
              </a:rPr>
              <a:t>1</a:t>
            </a:r>
            <a:r>
              <a:rPr lang="hr-HR" sz="2000" dirty="0">
                <a:solidFill>
                  <a:srgbClr val="0033CC"/>
                </a:solidFill>
              </a:rPr>
              <a:t>H</a:t>
            </a:r>
            <a:r>
              <a:rPr lang="en-GB" sz="2000" dirty="0">
                <a:solidFill>
                  <a:srgbClr val="0033CC"/>
                </a:solidFill>
              </a:rPr>
              <a:t>+</a:t>
            </a:r>
            <a:r>
              <a:rPr lang="hr-HR" sz="2000" baseline="30000" dirty="0">
                <a:solidFill>
                  <a:srgbClr val="0033CC"/>
                </a:solidFill>
              </a:rPr>
              <a:t>23</a:t>
            </a:r>
            <a:r>
              <a:rPr lang="hr-HR" sz="2000" dirty="0">
                <a:solidFill>
                  <a:srgbClr val="0033CC"/>
                </a:solidFill>
              </a:rPr>
              <a:t>Na) = 11.692 MeV                                                                                       </a:t>
            </a:r>
            <a:r>
              <a:rPr lang="hr-HR" sz="2000" dirty="0" smtClean="0">
                <a:solidFill>
                  <a:srgbClr val="0033CC"/>
                </a:solidFill>
              </a:rPr>
              <a:t>               </a:t>
            </a:r>
            <a:r>
              <a:rPr lang="hr-HR" sz="2000" dirty="0">
                <a:solidFill>
                  <a:srgbClr val="0033CC"/>
                </a:solidFill>
              </a:rPr>
              <a:t>E</a:t>
            </a:r>
            <a:r>
              <a:rPr lang="hr-HR" sz="2000" baseline="-25000" dirty="0">
                <a:solidFill>
                  <a:srgbClr val="0033CC"/>
                </a:solidFill>
              </a:rPr>
              <a:t>thr</a:t>
            </a:r>
            <a:r>
              <a:rPr lang="hr-HR" sz="2000" dirty="0">
                <a:solidFill>
                  <a:srgbClr val="0033CC"/>
                </a:solidFill>
              </a:rPr>
              <a:t>(</a:t>
            </a:r>
            <a:r>
              <a:rPr lang="en-GB" sz="2000" dirty="0">
                <a:solidFill>
                  <a:srgbClr val="0033CC"/>
                </a:solidFill>
              </a:rPr>
              <a:t>α+</a:t>
            </a:r>
            <a:r>
              <a:rPr lang="hr-HR" sz="2000" baseline="30000" dirty="0">
                <a:solidFill>
                  <a:srgbClr val="0033CC"/>
                </a:solidFill>
              </a:rPr>
              <a:t>20</a:t>
            </a:r>
            <a:r>
              <a:rPr lang="hr-HR" sz="2000" dirty="0">
                <a:solidFill>
                  <a:srgbClr val="0033CC"/>
                </a:solidFill>
              </a:rPr>
              <a:t>Ne) = 9.313 MeV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5922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hr-HR" sz="2400" baseline="30000" dirty="0" smtClean="0">
                <a:solidFill>
                  <a:srgbClr val="0070C0"/>
                </a:solidFill>
              </a:rPr>
              <a:t>24</a:t>
            </a:r>
            <a:r>
              <a:rPr lang="hr-HR" sz="2400" dirty="0" smtClean="0">
                <a:solidFill>
                  <a:srgbClr val="0070C0"/>
                </a:solidFill>
              </a:rPr>
              <a:t>Mg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599" y="3451666"/>
            <a:ext cx="2935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Important new result is even observation of the 0</a:t>
            </a:r>
            <a:r>
              <a:rPr lang="hr-HR" sz="2400" baseline="30000" dirty="0" smtClean="0">
                <a:solidFill>
                  <a:srgbClr val="0033CC"/>
                </a:solidFill>
              </a:rPr>
              <a:t>+</a:t>
            </a:r>
            <a:r>
              <a:rPr lang="hr-HR" sz="2400" dirty="0" smtClean="0">
                <a:solidFill>
                  <a:srgbClr val="0033CC"/>
                </a:solidFill>
              </a:rPr>
              <a:t> state at these excitations with prominent cluster structure – large probability for decay into </a:t>
            </a:r>
            <a:r>
              <a:rPr lang="en-GB" sz="2400" dirty="0">
                <a:solidFill>
                  <a:srgbClr val="0033CC"/>
                </a:solidFill>
              </a:rPr>
              <a:t>α+</a:t>
            </a:r>
            <a:r>
              <a:rPr lang="hr-HR" sz="2400" baseline="30000" dirty="0" smtClean="0">
                <a:solidFill>
                  <a:srgbClr val="0033CC"/>
                </a:solidFill>
              </a:rPr>
              <a:t>20</a:t>
            </a:r>
            <a:r>
              <a:rPr lang="hr-HR" sz="2400" dirty="0" smtClean="0">
                <a:solidFill>
                  <a:srgbClr val="0033CC"/>
                </a:solidFill>
              </a:rPr>
              <a:t>Ne 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000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0000CC"/>
                </a:solidFill>
              </a:rPr>
              <a:t>Motivation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382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713477"/>
            <a:ext cx="5334000" cy="2374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3124200"/>
            <a:ext cx="5334000" cy="2374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6" y="0"/>
            <a:ext cx="3842084" cy="1710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6" y="1686383"/>
            <a:ext cx="3842084" cy="17104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85" y="3428783"/>
            <a:ext cx="3198896" cy="342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715000"/>
            <a:ext cx="5446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Observed only already known resonances </a:t>
            </a:r>
          </a:p>
          <a:p>
            <a:r>
              <a:rPr lang="hr-HR" sz="2400" dirty="0" smtClean="0">
                <a:solidFill>
                  <a:srgbClr val="0033CC"/>
                </a:solidFill>
              </a:rPr>
              <a:t>at 18.9, 19.6 and 19.9 MeV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978" y="180292"/>
            <a:ext cx="323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Right Q-value</a:t>
            </a:r>
            <a:r>
              <a:rPr lang="hr-HR" dirty="0" smtClean="0"/>
              <a:t>, </a:t>
            </a:r>
            <a:r>
              <a:rPr lang="hr-HR" dirty="0" smtClean="0">
                <a:solidFill>
                  <a:srgbClr val="92D050"/>
                </a:solidFill>
              </a:rPr>
              <a:t>higher Q</a:t>
            </a:r>
            <a:r>
              <a:rPr lang="hr-HR" dirty="0" smtClean="0"/>
              <a:t>, </a:t>
            </a:r>
            <a:r>
              <a:rPr lang="hr-HR" dirty="0" smtClean="0">
                <a:solidFill>
                  <a:srgbClr val="0033CC"/>
                </a:solidFill>
              </a:rPr>
              <a:t>lower Q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56147"/>
            <a:ext cx="8229600" cy="1143000"/>
          </a:xfrm>
        </p:spPr>
        <p:txBody>
          <a:bodyPr/>
          <a:lstStyle/>
          <a:p>
            <a:r>
              <a:rPr lang="hr-HR" sz="3600" baseline="30000" dirty="0" smtClean="0">
                <a:solidFill>
                  <a:srgbClr val="0033CC"/>
                </a:solidFill>
              </a:rPr>
              <a:t>16</a:t>
            </a:r>
            <a:r>
              <a:rPr lang="hr-HR" sz="3600" dirty="0" smtClean="0">
                <a:solidFill>
                  <a:srgbClr val="0033CC"/>
                </a:solidFill>
              </a:rPr>
              <a:t>O+</a:t>
            </a:r>
            <a:r>
              <a:rPr lang="hr-HR" sz="3600" baseline="30000" dirty="0" smtClean="0">
                <a:solidFill>
                  <a:srgbClr val="0033CC"/>
                </a:solidFill>
              </a:rPr>
              <a:t>8</a:t>
            </a:r>
            <a:r>
              <a:rPr lang="hr-HR" sz="3600" dirty="0" smtClean="0">
                <a:solidFill>
                  <a:srgbClr val="0033CC"/>
                </a:solidFill>
              </a:rPr>
              <a:t>Be decay</a:t>
            </a:r>
            <a:br>
              <a:rPr lang="hr-HR" sz="3600" dirty="0" smtClean="0">
                <a:solidFill>
                  <a:srgbClr val="0033CC"/>
                </a:solidFill>
              </a:rPr>
            </a:br>
            <a:r>
              <a:rPr lang="hr-HR" sz="2400" baseline="30000" dirty="0" smtClean="0">
                <a:solidFill>
                  <a:srgbClr val="0033CC"/>
                </a:solidFill>
              </a:rPr>
              <a:t>16</a:t>
            </a:r>
            <a:r>
              <a:rPr lang="hr-HR" sz="2400" dirty="0" smtClean="0">
                <a:solidFill>
                  <a:srgbClr val="0033CC"/>
                </a:solidFill>
              </a:rPr>
              <a:t>O+</a:t>
            </a:r>
            <a:r>
              <a:rPr lang="hr-HR" sz="2400" baseline="30000" dirty="0" smtClean="0">
                <a:solidFill>
                  <a:srgbClr val="0033CC"/>
                </a:solidFill>
              </a:rPr>
              <a:t>8</a:t>
            </a:r>
            <a:r>
              <a:rPr lang="hr-HR" sz="2400" dirty="0" smtClean="0">
                <a:solidFill>
                  <a:srgbClr val="0033CC"/>
                </a:solidFill>
              </a:rPr>
              <a:t>Be coincident events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95401"/>
            <a:ext cx="4191000" cy="202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5" y="1295401"/>
            <a:ext cx="44481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5" y="3945687"/>
            <a:ext cx="4446171" cy="227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573282"/>
            <a:ext cx="4191000" cy="235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6027003"/>
            <a:ext cx="601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E</a:t>
            </a:r>
            <a:r>
              <a:rPr lang="hr-HR" sz="2400" baseline="-25000" dirty="0" smtClean="0">
                <a:solidFill>
                  <a:srgbClr val="0033CC"/>
                </a:solidFill>
              </a:rPr>
              <a:t>x</a:t>
            </a:r>
            <a:r>
              <a:rPr lang="hr-HR" sz="2400" dirty="0" smtClean="0">
                <a:solidFill>
                  <a:srgbClr val="0033CC"/>
                </a:solidFill>
              </a:rPr>
              <a:t>(</a:t>
            </a:r>
            <a:r>
              <a:rPr lang="hr-HR" sz="2400" baseline="30000" dirty="0" smtClean="0">
                <a:solidFill>
                  <a:srgbClr val="0033CC"/>
                </a:solidFill>
              </a:rPr>
              <a:t>24</a:t>
            </a:r>
            <a:r>
              <a:rPr lang="hr-HR" sz="2400" dirty="0" smtClean="0">
                <a:solidFill>
                  <a:srgbClr val="0033CC"/>
                </a:solidFill>
              </a:rPr>
              <a:t>Mg): 21.7, 23.1, </a:t>
            </a:r>
            <a:r>
              <a:rPr lang="hr-HR" sz="2400" dirty="0" smtClean="0">
                <a:solidFill>
                  <a:srgbClr val="C00000"/>
                </a:solidFill>
              </a:rPr>
              <a:t>24.2</a:t>
            </a:r>
            <a:r>
              <a:rPr lang="hr-HR" sz="2400" dirty="0" smtClean="0">
                <a:solidFill>
                  <a:srgbClr val="0033CC"/>
                </a:solidFill>
              </a:rPr>
              <a:t>, 24.8, 25.7, 26.7 MeV</a:t>
            </a:r>
          </a:p>
          <a:p>
            <a:endParaRPr lang="hr-HR" sz="24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hr-HR" sz="3600" baseline="30000" dirty="0" smtClean="0">
                <a:solidFill>
                  <a:srgbClr val="0033CC"/>
                </a:solidFill>
              </a:rPr>
              <a:t>20</a:t>
            </a:r>
            <a:r>
              <a:rPr lang="hr-HR" sz="3600" dirty="0" smtClean="0">
                <a:solidFill>
                  <a:srgbClr val="0033CC"/>
                </a:solidFill>
              </a:rPr>
              <a:t>Ne+</a:t>
            </a:r>
            <a:r>
              <a:rPr lang="el-GR" sz="3600" dirty="0" smtClean="0">
                <a:solidFill>
                  <a:srgbClr val="0033CC"/>
                </a:solidFill>
              </a:rPr>
              <a:t>α</a:t>
            </a:r>
            <a:r>
              <a:rPr lang="hr-HR" sz="3600" dirty="0" smtClean="0">
                <a:solidFill>
                  <a:srgbClr val="0033CC"/>
                </a:solidFill>
              </a:rPr>
              <a:t> resonant scattering experiment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" y="1524000"/>
            <a:ext cx="3286594" cy="251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57" y="1524000"/>
            <a:ext cx="3164361" cy="251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44" y="1524000"/>
            <a:ext cx="3150888" cy="251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26203" y="41795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9176" y="4191000"/>
            <a:ext cx="182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Beam energy</a:t>
            </a:r>
            <a:endParaRPr lang="en-US" sz="2400" dirty="0">
              <a:solidFill>
                <a:srgbClr val="0033C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68116" y="1788666"/>
            <a:ext cx="0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343400" y="1788666"/>
            <a:ext cx="0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217568" y="1804708"/>
            <a:ext cx="0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68116" y="2057400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15407" y="2049378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217568" y="2041356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9382" y="5026967"/>
            <a:ext cx="7620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33CC"/>
                </a:solidFill>
              </a:rPr>
              <a:t>Thick gas target measurements: detector telescope at 0 deg</a:t>
            </a:r>
          </a:p>
          <a:p>
            <a:r>
              <a:rPr lang="hr-HR" sz="2400" dirty="0" smtClean="0">
                <a:solidFill>
                  <a:srgbClr val="0033CC"/>
                </a:solidFill>
              </a:rPr>
              <a:t>R-matrix calculations: spin and parity of the resonances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hr-HR" sz="3600" dirty="0" smtClean="0">
                <a:solidFill>
                  <a:srgbClr val="0033CC"/>
                </a:solidFill>
              </a:rPr>
              <a:t>Summary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525963"/>
          </a:xfrm>
        </p:spPr>
        <p:txBody>
          <a:bodyPr/>
          <a:lstStyle/>
          <a:p>
            <a:r>
              <a:rPr lang="hr-HR" sz="2400" dirty="0">
                <a:solidFill>
                  <a:srgbClr val="0033CC"/>
                </a:solidFill>
              </a:rPr>
              <a:t>a</a:t>
            </a:r>
            <a:r>
              <a:rPr lang="hr-HR" sz="2400" dirty="0" smtClean="0">
                <a:solidFill>
                  <a:srgbClr val="0033CC"/>
                </a:solidFill>
              </a:rPr>
              <a:t> number of states at the </a:t>
            </a:r>
            <a:r>
              <a:rPr lang="hr-HR" sz="2400" baseline="30000" dirty="0" smtClean="0">
                <a:solidFill>
                  <a:srgbClr val="0033CC"/>
                </a:solidFill>
              </a:rPr>
              <a:t>24</a:t>
            </a:r>
            <a:r>
              <a:rPr lang="hr-HR" sz="2400" dirty="0" smtClean="0">
                <a:solidFill>
                  <a:srgbClr val="0033CC"/>
                </a:solidFill>
              </a:rPr>
              <a:t>Mg excitations above 20 MeV have been observed – some are new, some new decay modes observed</a:t>
            </a:r>
          </a:p>
          <a:p>
            <a:r>
              <a:rPr lang="hr-HR" sz="2400" baseline="30000" dirty="0" smtClean="0">
                <a:solidFill>
                  <a:srgbClr val="0033CC"/>
                </a:solidFill>
              </a:rPr>
              <a:t>12</a:t>
            </a:r>
            <a:r>
              <a:rPr lang="hr-HR" sz="2400" dirty="0" smtClean="0">
                <a:solidFill>
                  <a:srgbClr val="0033CC"/>
                </a:solidFill>
              </a:rPr>
              <a:t>C+</a:t>
            </a:r>
            <a:r>
              <a:rPr lang="hr-HR" sz="2400" baseline="30000" dirty="0" smtClean="0">
                <a:solidFill>
                  <a:srgbClr val="0033CC"/>
                </a:solidFill>
              </a:rPr>
              <a:t>12</a:t>
            </a:r>
            <a:r>
              <a:rPr lang="hr-HR" sz="2400" dirty="0" smtClean="0">
                <a:solidFill>
                  <a:srgbClr val="0033CC"/>
                </a:solidFill>
              </a:rPr>
              <a:t>C decay of known states at 18.9, 19.6 and 19.9 MeV observed – they all also observed to decay into the </a:t>
            </a:r>
            <a:r>
              <a:rPr lang="hr-HR" sz="2400" baseline="30000" dirty="0" smtClean="0">
                <a:solidFill>
                  <a:srgbClr val="0033CC"/>
                </a:solidFill>
              </a:rPr>
              <a:t>20</a:t>
            </a:r>
            <a:r>
              <a:rPr lang="hr-HR" sz="2400" dirty="0" smtClean="0">
                <a:solidFill>
                  <a:srgbClr val="0033CC"/>
                </a:solidFill>
              </a:rPr>
              <a:t>Ne+</a:t>
            </a:r>
            <a:r>
              <a:rPr lang="el-GR" sz="2400" dirty="0" smtClean="0">
                <a:solidFill>
                  <a:srgbClr val="0033CC"/>
                </a:solidFill>
              </a:rPr>
              <a:t>α</a:t>
            </a:r>
            <a:r>
              <a:rPr lang="hr-HR" sz="2400" dirty="0">
                <a:solidFill>
                  <a:srgbClr val="0033CC"/>
                </a:solidFill>
              </a:rPr>
              <a:t> </a:t>
            </a:r>
            <a:r>
              <a:rPr lang="hr-HR" sz="2400" dirty="0" smtClean="0">
                <a:solidFill>
                  <a:srgbClr val="0033CC"/>
                </a:solidFill>
              </a:rPr>
              <a:t>channel </a:t>
            </a:r>
          </a:p>
          <a:p>
            <a:r>
              <a:rPr lang="hr-HR" sz="2400" dirty="0">
                <a:solidFill>
                  <a:srgbClr val="0033CC"/>
                </a:solidFill>
              </a:rPr>
              <a:t>l</a:t>
            </a:r>
            <a:r>
              <a:rPr lang="hr-HR" sz="2400" dirty="0" smtClean="0">
                <a:solidFill>
                  <a:srgbClr val="0033CC"/>
                </a:solidFill>
              </a:rPr>
              <a:t>imitations of the experimental setup/DAQ system – large rate of accidental coincidence events due to large elastic scatering rate – limited sensitivity obstructs observation of the </a:t>
            </a:r>
            <a:r>
              <a:rPr lang="hr-HR" sz="2400" baseline="30000" dirty="0">
                <a:solidFill>
                  <a:srgbClr val="0033CC"/>
                </a:solidFill>
              </a:rPr>
              <a:t>12</a:t>
            </a:r>
            <a:r>
              <a:rPr lang="hr-HR" sz="2400" dirty="0">
                <a:solidFill>
                  <a:srgbClr val="0033CC"/>
                </a:solidFill>
              </a:rPr>
              <a:t>C+</a:t>
            </a:r>
            <a:r>
              <a:rPr lang="hr-HR" sz="2400" baseline="30000" dirty="0">
                <a:solidFill>
                  <a:srgbClr val="0033CC"/>
                </a:solidFill>
              </a:rPr>
              <a:t>12</a:t>
            </a:r>
            <a:r>
              <a:rPr lang="hr-HR" sz="2400" dirty="0">
                <a:solidFill>
                  <a:srgbClr val="0033CC"/>
                </a:solidFill>
              </a:rPr>
              <a:t>C decay </a:t>
            </a:r>
            <a:r>
              <a:rPr lang="hr-HR" sz="2400" dirty="0" smtClean="0">
                <a:solidFill>
                  <a:srgbClr val="0033CC"/>
                </a:solidFill>
              </a:rPr>
              <a:t>of the states below 18.9 MeV</a:t>
            </a:r>
          </a:p>
          <a:p>
            <a:r>
              <a:rPr lang="hr-HR" sz="2400" dirty="0">
                <a:solidFill>
                  <a:srgbClr val="0033CC"/>
                </a:solidFill>
              </a:rPr>
              <a:t>a</a:t>
            </a:r>
            <a:r>
              <a:rPr lang="hr-HR" sz="2400" dirty="0" smtClean="0">
                <a:solidFill>
                  <a:srgbClr val="0033CC"/>
                </a:solidFill>
              </a:rPr>
              <a:t>nother approach: the </a:t>
            </a:r>
            <a:r>
              <a:rPr lang="hr-HR" sz="2400" baseline="30000" dirty="0">
                <a:solidFill>
                  <a:srgbClr val="0033CC"/>
                </a:solidFill>
              </a:rPr>
              <a:t>20</a:t>
            </a:r>
            <a:r>
              <a:rPr lang="hr-HR" sz="2400" dirty="0">
                <a:solidFill>
                  <a:srgbClr val="0033CC"/>
                </a:solidFill>
              </a:rPr>
              <a:t>Ne+</a:t>
            </a:r>
            <a:r>
              <a:rPr lang="el-GR" sz="2400" dirty="0">
                <a:solidFill>
                  <a:srgbClr val="0033CC"/>
                </a:solidFill>
              </a:rPr>
              <a:t>α </a:t>
            </a:r>
            <a:r>
              <a:rPr lang="hr-HR" sz="2400" dirty="0" smtClean="0">
                <a:solidFill>
                  <a:srgbClr val="0033CC"/>
                </a:solidFill>
              </a:rPr>
              <a:t>resonant scattering + R-matrix fit – search for 0</a:t>
            </a:r>
            <a:r>
              <a:rPr lang="hr-HR" sz="2400" baseline="30000" dirty="0" smtClean="0">
                <a:solidFill>
                  <a:srgbClr val="0033CC"/>
                </a:solidFill>
              </a:rPr>
              <a:t>+</a:t>
            </a:r>
            <a:r>
              <a:rPr lang="hr-HR" sz="2400" dirty="0" smtClean="0">
                <a:solidFill>
                  <a:srgbClr val="0033CC"/>
                </a:solidFill>
              </a:rPr>
              <a:t> state(s) below 18.9 MeV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042" y="5257800"/>
            <a:ext cx="4013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 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5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hr-HR" dirty="0" smtClean="0">
                <a:solidFill>
                  <a:srgbClr val="0033CC"/>
                </a:solidFill>
              </a:rPr>
              <a:t>H2020 ERA Chair project at RBI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en-US" i="1" dirty="0">
                <a:solidFill>
                  <a:srgbClr val="0000FF"/>
                </a:solidFill>
              </a:rPr>
              <a:t>Expanding Potential in Particle and Radiation Detectors, Sensors and </a:t>
            </a:r>
            <a:r>
              <a:rPr lang="en-US" i="1" dirty="0" smtClean="0">
                <a:solidFill>
                  <a:srgbClr val="0000FF"/>
                </a:solidFill>
              </a:rPr>
              <a:t>Electronics </a:t>
            </a:r>
            <a:r>
              <a:rPr lang="en-US" i="1" dirty="0">
                <a:solidFill>
                  <a:srgbClr val="0000FF"/>
                </a:solidFill>
              </a:rPr>
              <a:t>in </a:t>
            </a:r>
            <a:r>
              <a:rPr lang="en-US" i="1" dirty="0" smtClean="0">
                <a:solidFill>
                  <a:srgbClr val="0000FF"/>
                </a:solidFill>
              </a:rPr>
              <a:t>Croatia</a:t>
            </a:r>
            <a:endParaRPr lang="hr-HR" i="1" dirty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hr-HR" dirty="0">
                <a:solidFill>
                  <a:srgbClr val="0000FF"/>
                </a:solidFill>
              </a:rPr>
              <a:t>n</a:t>
            </a:r>
            <a:r>
              <a:rPr lang="hr-HR" dirty="0" smtClean="0">
                <a:solidFill>
                  <a:srgbClr val="0000FF"/>
                </a:solidFill>
              </a:rPr>
              <a:t>uclear physics, high energy physics, applications</a:t>
            </a:r>
          </a:p>
          <a:p>
            <a:pPr algn="just">
              <a:buFontTx/>
              <a:buChar char="-"/>
            </a:pPr>
            <a:r>
              <a:rPr lang="hr-HR" dirty="0">
                <a:solidFill>
                  <a:srgbClr val="0000FF"/>
                </a:solidFill>
              </a:rPr>
              <a:t>f</a:t>
            </a:r>
            <a:r>
              <a:rPr lang="hr-HR" dirty="0" smtClean="0">
                <a:solidFill>
                  <a:srgbClr val="0000FF"/>
                </a:solidFill>
              </a:rPr>
              <a:t>undind 2.5 M€, 5 years project</a:t>
            </a:r>
          </a:p>
          <a:p>
            <a:pPr marL="0" indent="0" algn="just">
              <a:buNone/>
            </a:pPr>
            <a:r>
              <a:rPr lang="hr-HR" dirty="0" smtClean="0">
                <a:solidFill>
                  <a:srgbClr val="0000FF"/>
                </a:solidFill>
              </a:rPr>
              <a:t>We look for the expert on detectors and electronics for the ERA Chair position and four experienced postdocs.</a:t>
            </a:r>
            <a:r>
              <a:rPr lang="hr-HR" dirty="0">
                <a:solidFill>
                  <a:srgbClr val="0000FF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hr-HR" dirty="0" smtClean="0">
                <a:solidFill>
                  <a:srgbClr val="0000FF"/>
                </a:solidFill>
              </a:rPr>
              <a:t>Contact &amp; info: soic@irb.hr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79" y="152400"/>
            <a:ext cx="700165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3886200"/>
            <a:ext cx="3733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srgbClr val="4F81BD"/>
                </a:solidFill>
                <a:latin typeface="Arial" charset="0"/>
                <a:cs typeface="Arial" charset="0"/>
              </a:rPr>
              <a:t>D. A. Bromley,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srgbClr val="4F81BD"/>
                </a:solidFill>
                <a:latin typeface="Arial" charset="0"/>
                <a:cs typeface="Arial" charset="0"/>
              </a:rPr>
              <a:t>J. A. Kuehner,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srgbClr val="4F81BD"/>
                </a:solidFill>
                <a:latin typeface="Arial" charset="0"/>
                <a:cs typeface="Arial" charset="0"/>
              </a:rPr>
              <a:t>E. Almquist, Phys.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srgbClr val="4F81BD"/>
                </a:solidFill>
                <a:latin typeface="Arial" charset="0"/>
                <a:cs typeface="Arial" charset="0"/>
              </a:rPr>
              <a:t>Rev Lett 4 (1960) </a:t>
            </a:r>
            <a:r>
              <a:rPr lang="hr-HR" dirty="0" smtClean="0">
                <a:solidFill>
                  <a:srgbClr val="4F81BD"/>
                </a:solidFill>
                <a:latin typeface="Arial" charset="0"/>
                <a:cs typeface="Arial" charset="0"/>
              </a:rPr>
              <a:t>385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srgbClr val="4F81BD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dirty="0">
                <a:solidFill>
                  <a:srgbClr val="4F81BD"/>
                </a:solidFill>
                <a:cs typeface="Arial" charset="0"/>
              </a:rPr>
              <a:t>Elastic scattering </a:t>
            </a:r>
            <a:r>
              <a:rPr lang="hr-HR" sz="2400" dirty="0" smtClean="0">
                <a:solidFill>
                  <a:srgbClr val="4F81BD"/>
                </a:solidFill>
                <a:cs typeface="Arial" charset="0"/>
              </a:rPr>
              <a:t>data</a:t>
            </a:r>
            <a:endParaRPr lang="hr-HR" sz="2400" dirty="0">
              <a:solidFill>
                <a:srgbClr val="4F81BD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dirty="0" smtClean="0">
                <a:solidFill>
                  <a:srgbClr val="4F81BD"/>
                </a:solidFill>
                <a:cs typeface="Arial" charset="0"/>
              </a:rPr>
              <a:t>Resonant </a:t>
            </a:r>
            <a:r>
              <a:rPr lang="hr-HR" sz="2400" dirty="0">
                <a:solidFill>
                  <a:srgbClr val="4F81BD"/>
                </a:solidFill>
                <a:cs typeface="Arial" charset="0"/>
              </a:rPr>
              <a:t>phenomena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dirty="0">
                <a:solidFill>
                  <a:srgbClr val="4F81BD"/>
                </a:solidFill>
                <a:cs typeface="Arial" charset="0"/>
              </a:rPr>
              <a:t>in heavy ion reaction </a:t>
            </a:r>
            <a:endParaRPr lang="en-US" sz="2400" dirty="0">
              <a:solidFill>
                <a:srgbClr val="4F81B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0"/>
            <a:ext cx="647223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42875" y="214313"/>
            <a:ext cx="2643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srgbClr val="4F81BD"/>
                </a:solidFill>
                <a:latin typeface="Arial" charset="0"/>
                <a:cs typeface="Arial" charset="0"/>
              </a:rPr>
              <a:t>E. Almquist, D. A. Bromley, J. A. Kuehner,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srgbClr val="4F81BD"/>
                </a:solidFill>
                <a:latin typeface="Arial" charset="0"/>
                <a:cs typeface="Arial" charset="0"/>
              </a:rPr>
              <a:t>Phys Rev Lett 4 (1960) 515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srgbClr val="4F81BD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dirty="0">
                <a:solidFill>
                  <a:srgbClr val="4F81BD"/>
                </a:solidFill>
                <a:cs typeface="Arial" charset="0"/>
              </a:rPr>
              <a:t>Reaction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 dirty="0">
              <a:solidFill>
                <a:srgbClr val="4F81BD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 dirty="0">
              <a:solidFill>
                <a:srgbClr val="4F81BD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dirty="0">
                <a:solidFill>
                  <a:srgbClr val="4F81BD"/>
                </a:solidFill>
                <a:cs typeface="Arial" charset="0"/>
              </a:rPr>
              <a:t>Formation of quasi-molecular states in </a:t>
            </a:r>
            <a:r>
              <a:rPr lang="hr-HR" sz="2400" baseline="30000" dirty="0">
                <a:solidFill>
                  <a:srgbClr val="4F81BD"/>
                </a:solidFill>
                <a:cs typeface="Arial" charset="0"/>
              </a:rPr>
              <a:t>24</a:t>
            </a:r>
            <a:r>
              <a:rPr lang="hr-HR" sz="2400" dirty="0">
                <a:solidFill>
                  <a:srgbClr val="4F81BD"/>
                </a:solidFill>
                <a:cs typeface="Arial" charset="0"/>
              </a:rPr>
              <a:t>Mg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srgbClr val="4F81BD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srgbClr val="4F81BD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srgbClr val="4F81BD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4500563"/>
            <a:ext cx="8054975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dirty="0" smtClean="0">
                <a:solidFill>
                  <a:srgbClr val="0070C0"/>
                </a:solidFill>
                <a:cs typeface="Arial" charset="0"/>
              </a:rPr>
              <a:t>55 </a:t>
            </a:r>
            <a:r>
              <a:rPr lang="hr-HR" sz="2400" dirty="0">
                <a:solidFill>
                  <a:srgbClr val="0070C0"/>
                </a:solidFill>
                <a:cs typeface="Arial" charset="0"/>
              </a:rPr>
              <a:t>years later: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dirty="0">
                <a:solidFill>
                  <a:srgbClr val="0070C0"/>
                </a:solidFill>
                <a:cs typeface="Arial" charset="0"/>
              </a:rPr>
              <a:t>- number of resonances decaying into various channels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dirty="0">
                <a:solidFill>
                  <a:srgbClr val="0070C0"/>
                </a:solidFill>
                <a:cs typeface="Arial" charset="0"/>
              </a:rPr>
              <a:t>- kind of unique nuclear system, very complex structure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dirty="0">
                <a:solidFill>
                  <a:srgbClr val="0070C0"/>
                </a:solidFill>
                <a:cs typeface="Arial" charset="0"/>
              </a:rPr>
              <a:t>- governed by cluster structure of </a:t>
            </a:r>
            <a:r>
              <a:rPr lang="hr-HR" sz="2400" baseline="30000" dirty="0">
                <a:solidFill>
                  <a:srgbClr val="0070C0"/>
                </a:solidFill>
                <a:cs typeface="Arial" charset="0"/>
              </a:rPr>
              <a:t>12</a:t>
            </a:r>
            <a:r>
              <a:rPr lang="hr-HR" sz="2400" dirty="0">
                <a:solidFill>
                  <a:srgbClr val="0070C0"/>
                </a:solidFill>
                <a:cs typeface="Arial" charset="0"/>
              </a:rPr>
              <a:t>C – oblate deformation in 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srgbClr val="0070C0"/>
                </a:solidFill>
                <a:cs typeface="Arial" charset="0"/>
              </a:rPr>
              <a:t>- </a:t>
            </a:r>
            <a:r>
              <a:rPr lang="hr-HR" sz="2400" dirty="0">
                <a:solidFill>
                  <a:srgbClr val="0070C0"/>
                </a:solidFill>
                <a:cs typeface="Arial" charset="0"/>
              </a:rPr>
              <a:t>not fully </a:t>
            </a:r>
            <a:r>
              <a:rPr lang="hr-HR" sz="2400" dirty="0" smtClean="0">
                <a:solidFill>
                  <a:srgbClr val="0070C0"/>
                </a:solidFill>
                <a:cs typeface="Arial" charset="0"/>
              </a:rPr>
              <a:t>understood </a:t>
            </a:r>
            <a:r>
              <a:rPr lang="hr-HR" sz="2400" dirty="0">
                <a:solidFill>
                  <a:srgbClr val="0070C0"/>
                </a:solidFill>
                <a:cs typeface="Arial" charset="0"/>
              </a:rPr>
              <a:t>yet</a:t>
            </a:r>
            <a:endParaRPr lang="en-US" sz="2400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allAtOnce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76200"/>
            <a:ext cx="3960813" cy="790575"/>
            <a:chOff x="0" y="48"/>
            <a:chExt cx="2495" cy="498"/>
          </a:xfrm>
        </p:grpSpPr>
        <p:pic>
          <p:nvPicPr>
            <p:cNvPr id="71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249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79" name="Text Box 3"/>
            <p:cNvSpPr txBox="1">
              <a:spLocks noChangeArrowheads="1"/>
            </p:cNvSpPr>
            <p:nvPr/>
          </p:nvSpPr>
          <p:spPr bwMode="auto">
            <a:xfrm>
              <a:off x="213" y="127"/>
              <a:ext cx="2047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00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</p:grp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661988" y="152400"/>
            <a:ext cx="24542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Ikeda Diagram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990600"/>
            <a:ext cx="7731125" cy="54848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50875" y="990600"/>
            <a:ext cx="7731125" cy="5483225"/>
          </a:xfrm>
          <a:prstGeom prst="rect">
            <a:avLst/>
          </a:prstGeom>
          <a:solidFill>
            <a:srgbClr val="69676D">
              <a:alpha val="79999"/>
            </a:srgbClr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</a:endParaRP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295400"/>
            <a:ext cx="1620838" cy="4876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00438"/>
            <a:ext cx="1847850" cy="2514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5367338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642938"/>
            <a:ext cx="1620838" cy="4876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01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" y="285750"/>
            <a:ext cx="260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en-US" smtClean="0">
                <a:solidFill>
                  <a:srgbClr val="4F81BD"/>
                </a:solidFill>
              </a:rPr>
              <a:t>B. R. Fulton et al, Phys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en-US" smtClean="0">
                <a:solidFill>
                  <a:srgbClr val="4F81BD"/>
                </a:solidFill>
              </a:rPr>
              <a:t>Lett B 267 (1991) 325</a:t>
            </a:r>
            <a:endParaRPr lang="en-US" altLang="en-US" smtClean="0">
              <a:solidFill>
                <a:srgbClr val="4F81BD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42875"/>
            <a:ext cx="61055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786063"/>
            <a:ext cx="83597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" y="1643063"/>
            <a:ext cx="3133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en-US" smtClean="0">
                <a:solidFill>
                  <a:srgbClr val="4F81BD"/>
                </a:solidFill>
              </a:rPr>
              <a:t>M. Freer et al, Phys Rev 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en-US" smtClean="0">
                <a:solidFill>
                  <a:srgbClr val="4F81BD"/>
                </a:solidFill>
              </a:rPr>
              <a:t>57 (1998) 1277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en-US" smtClean="0">
                <a:solidFill>
                  <a:srgbClr val="4F81BD"/>
                </a:solidFill>
              </a:rPr>
              <a:t>C. Metelko et al, Phys Rev 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en-US" smtClean="0">
                <a:solidFill>
                  <a:srgbClr val="4F81BD"/>
                </a:solidFill>
              </a:rPr>
              <a:t>68 (2003) 054321</a:t>
            </a:r>
            <a:endParaRPr lang="en-US" altLang="en-US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2971800" cy="1752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T</a:t>
            </a:r>
            <a:r>
              <a:rPr lang="hr-HR" sz="2000" dirty="0" smtClean="0">
                <a:solidFill>
                  <a:srgbClr val="0033CC"/>
                </a:solidFill>
              </a:rPr>
              <a:t>.</a:t>
            </a:r>
            <a:r>
              <a:rPr lang="en-US" sz="2000" dirty="0" smtClean="0">
                <a:solidFill>
                  <a:srgbClr val="0033CC"/>
                </a:solidFill>
              </a:rPr>
              <a:t> Kawabata</a:t>
            </a:r>
            <a:r>
              <a:rPr lang="hr-HR" sz="2000" dirty="0" smtClean="0">
                <a:solidFill>
                  <a:srgbClr val="0033CC"/>
                </a:solidFill>
              </a:rPr>
              <a:t> et al,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33CC"/>
                </a:solidFill>
              </a:rPr>
              <a:t>J. Phys. Conf. Ser. 436, </a:t>
            </a:r>
            <a:endParaRPr lang="hr-HR" sz="2000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0033CC"/>
                </a:solidFill>
              </a:rPr>
              <a:t>012009 (2013)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4800600" cy="219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3648"/>
            <a:ext cx="3012831" cy="471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214376"/>
            <a:ext cx="3256681" cy="464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2971800"/>
            <a:ext cx="21675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rgbClr val="0033CC"/>
                </a:solidFill>
              </a:rPr>
              <a:t>The 13.1, 13.4 and </a:t>
            </a:r>
          </a:p>
          <a:p>
            <a:r>
              <a:rPr lang="hr-HR" sz="2000" dirty="0" smtClean="0">
                <a:solidFill>
                  <a:srgbClr val="0033CC"/>
                </a:solidFill>
              </a:rPr>
              <a:t>15.8 MeV states </a:t>
            </a:r>
          </a:p>
          <a:p>
            <a:r>
              <a:rPr lang="hr-HR" sz="2000" dirty="0">
                <a:solidFill>
                  <a:srgbClr val="0033CC"/>
                </a:solidFill>
              </a:rPr>
              <a:t>h</a:t>
            </a:r>
            <a:r>
              <a:rPr lang="hr-HR" sz="2000" dirty="0" smtClean="0">
                <a:solidFill>
                  <a:srgbClr val="0033CC"/>
                </a:solidFill>
              </a:rPr>
              <a:t>ave prominent </a:t>
            </a:r>
          </a:p>
          <a:p>
            <a:r>
              <a:rPr lang="el-GR" sz="2000" dirty="0">
                <a:solidFill>
                  <a:srgbClr val="0033CC"/>
                </a:solidFill>
              </a:rPr>
              <a:t>α</a:t>
            </a:r>
            <a:r>
              <a:rPr lang="hr-HR" sz="2000" dirty="0" smtClean="0">
                <a:solidFill>
                  <a:srgbClr val="0033CC"/>
                </a:solidFill>
              </a:rPr>
              <a:t>-cluster structure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4525963"/>
          </a:xfrm>
        </p:spPr>
        <p:txBody>
          <a:bodyPr/>
          <a:lstStyle/>
          <a:p>
            <a:r>
              <a:rPr lang="en-US" sz="2000" dirty="0" smtClean="0">
                <a:solidFill>
                  <a:srgbClr val="0033CC"/>
                </a:solidFill>
              </a:rPr>
              <a:t>Y. Chiba and M. Kimura</a:t>
            </a:r>
            <a:r>
              <a:rPr lang="hr-HR" sz="2000" dirty="0" smtClean="0">
                <a:solidFill>
                  <a:srgbClr val="0033CC"/>
                </a:solidFill>
              </a:rPr>
              <a:t>, PRC 91, 061302(R) (2015)</a:t>
            </a:r>
          </a:p>
          <a:p>
            <a:r>
              <a:rPr lang="en-US" sz="2000" dirty="0" err="1" smtClean="0">
                <a:solidFill>
                  <a:srgbClr val="0033CC"/>
                </a:solidFill>
              </a:rPr>
              <a:t>antisymmetrized</a:t>
            </a:r>
            <a:r>
              <a:rPr lang="en-US" sz="2000" dirty="0" smtClean="0">
                <a:solidFill>
                  <a:srgbClr val="0033CC"/>
                </a:solidFill>
              </a:rPr>
              <a:t> molecular dynamics combined with the generator coordinate method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1" y="1752600"/>
            <a:ext cx="3271838" cy="363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99" y="1752600"/>
            <a:ext cx="5792001" cy="230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1947" y="4419600"/>
            <a:ext cx="48721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rgbClr val="0033CC"/>
                </a:solidFill>
              </a:rPr>
              <a:t>The </a:t>
            </a:r>
            <a:r>
              <a:rPr lang="hr-HR" sz="2000" baseline="30000" dirty="0" smtClean="0">
                <a:solidFill>
                  <a:srgbClr val="0033CC"/>
                </a:solidFill>
              </a:rPr>
              <a:t>24</a:t>
            </a:r>
            <a:r>
              <a:rPr lang="hr-HR" sz="2000" dirty="0" smtClean="0">
                <a:solidFill>
                  <a:srgbClr val="0033CC"/>
                </a:solidFill>
              </a:rPr>
              <a:t>Mg ground state has significant cluster </a:t>
            </a:r>
          </a:p>
          <a:p>
            <a:r>
              <a:rPr lang="hr-HR" sz="2000" dirty="0" smtClean="0">
                <a:solidFill>
                  <a:srgbClr val="0033CC"/>
                </a:solidFill>
              </a:rPr>
              <a:t>components  </a:t>
            </a:r>
            <a:r>
              <a:rPr lang="hr-HR" sz="2000" baseline="30000" dirty="0" smtClean="0">
                <a:solidFill>
                  <a:srgbClr val="0033CC"/>
                </a:solidFill>
              </a:rPr>
              <a:t>4</a:t>
            </a:r>
            <a:r>
              <a:rPr lang="hr-HR" sz="2000" dirty="0" smtClean="0">
                <a:solidFill>
                  <a:srgbClr val="0033CC"/>
                </a:solidFill>
              </a:rPr>
              <a:t>He+</a:t>
            </a:r>
            <a:r>
              <a:rPr lang="hr-HR" sz="2000" baseline="30000" dirty="0" smtClean="0">
                <a:solidFill>
                  <a:srgbClr val="0033CC"/>
                </a:solidFill>
              </a:rPr>
              <a:t>20</a:t>
            </a:r>
            <a:r>
              <a:rPr lang="hr-HR" sz="2000" dirty="0" smtClean="0">
                <a:solidFill>
                  <a:srgbClr val="0033CC"/>
                </a:solidFill>
              </a:rPr>
              <a:t>Ne and </a:t>
            </a:r>
            <a:r>
              <a:rPr lang="hr-HR" sz="2000" baseline="30000" dirty="0" smtClean="0">
                <a:solidFill>
                  <a:srgbClr val="0033CC"/>
                </a:solidFill>
              </a:rPr>
              <a:t>12</a:t>
            </a:r>
            <a:r>
              <a:rPr lang="hr-HR" sz="2000" dirty="0" smtClean="0">
                <a:solidFill>
                  <a:srgbClr val="0033CC"/>
                </a:solidFill>
              </a:rPr>
              <a:t>C+</a:t>
            </a:r>
            <a:r>
              <a:rPr lang="hr-HR" sz="2000" baseline="30000" dirty="0" smtClean="0">
                <a:solidFill>
                  <a:srgbClr val="0033CC"/>
                </a:solidFill>
              </a:rPr>
              <a:t>12</a:t>
            </a:r>
            <a:r>
              <a:rPr lang="hr-HR" sz="2000" dirty="0" smtClean="0">
                <a:solidFill>
                  <a:srgbClr val="0033CC"/>
                </a:solidFill>
              </a:rPr>
              <a:t>C </a:t>
            </a:r>
          </a:p>
          <a:p>
            <a:r>
              <a:rPr lang="hr-HR" sz="2000" dirty="0" smtClean="0">
                <a:solidFill>
                  <a:srgbClr val="0033CC"/>
                </a:solidFill>
              </a:rPr>
              <a:t>The </a:t>
            </a:r>
            <a:r>
              <a:rPr lang="hr-HR" sz="2000" baseline="30000" dirty="0" smtClean="0">
                <a:solidFill>
                  <a:srgbClr val="0033CC"/>
                </a:solidFill>
              </a:rPr>
              <a:t>12</a:t>
            </a:r>
            <a:r>
              <a:rPr lang="hr-HR" sz="2000" dirty="0" smtClean="0">
                <a:solidFill>
                  <a:srgbClr val="0033CC"/>
                </a:solidFill>
              </a:rPr>
              <a:t>C+</a:t>
            </a:r>
            <a:r>
              <a:rPr lang="hr-HR" sz="2000" baseline="30000" dirty="0" smtClean="0">
                <a:solidFill>
                  <a:srgbClr val="0033CC"/>
                </a:solidFill>
              </a:rPr>
              <a:t>12</a:t>
            </a:r>
            <a:r>
              <a:rPr lang="hr-HR" sz="2000" dirty="0" smtClean="0">
                <a:solidFill>
                  <a:srgbClr val="0033CC"/>
                </a:solidFill>
              </a:rPr>
              <a:t>C configuration contributes to the </a:t>
            </a:r>
          </a:p>
          <a:p>
            <a:r>
              <a:rPr lang="hr-HR" sz="2000" dirty="0" smtClean="0">
                <a:solidFill>
                  <a:srgbClr val="0033CC"/>
                </a:solidFill>
              </a:rPr>
              <a:t>O</a:t>
            </a:r>
            <a:r>
              <a:rPr lang="hr-HR" sz="2000" baseline="-25000" dirty="0" smtClean="0">
                <a:solidFill>
                  <a:srgbClr val="0033CC"/>
                </a:solidFill>
              </a:rPr>
              <a:t>2</a:t>
            </a:r>
            <a:r>
              <a:rPr lang="hr-HR" sz="2000" baseline="30000" dirty="0" smtClean="0">
                <a:solidFill>
                  <a:srgbClr val="0033CC"/>
                </a:solidFill>
              </a:rPr>
              <a:t>+</a:t>
            </a:r>
            <a:r>
              <a:rPr lang="hr-HR" sz="2000" dirty="0" smtClean="0">
                <a:solidFill>
                  <a:srgbClr val="0033CC"/>
                </a:solidFill>
              </a:rPr>
              <a:t>, O</a:t>
            </a:r>
            <a:r>
              <a:rPr lang="hr-HR" sz="2000" baseline="-25000" dirty="0" smtClean="0">
                <a:solidFill>
                  <a:srgbClr val="0033CC"/>
                </a:solidFill>
              </a:rPr>
              <a:t>3</a:t>
            </a:r>
            <a:r>
              <a:rPr lang="hr-HR" sz="2000" baseline="30000" dirty="0" smtClean="0">
                <a:solidFill>
                  <a:srgbClr val="0033CC"/>
                </a:solidFill>
              </a:rPr>
              <a:t>+</a:t>
            </a:r>
            <a:r>
              <a:rPr lang="hr-HR" sz="2000" dirty="0" smtClean="0">
                <a:solidFill>
                  <a:srgbClr val="0033CC"/>
                </a:solidFill>
              </a:rPr>
              <a:t>, O</a:t>
            </a:r>
            <a:r>
              <a:rPr lang="hr-HR" sz="2000" baseline="-25000" dirty="0" smtClean="0">
                <a:solidFill>
                  <a:srgbClr val="0033CC"/>
                </a:solidFill>
              </a:rPr>
              <a:t>5</a:t>
            </a:r>
            <a:r>
              <a:rPr lang="hr-HR" sz="2000" baseline="30000" dirty="0" smtClean="0">
                <a:solidFill>
                  <a:srgbClr val="0033CC"/>
                </a:solidFill>
              </a:rPr>
              <a:t>+</a:t>
            </a:r>
            <a:r>
              <a:rPr lang="hr-HR" sz="2000" dirty="0" smtClean="0">
                <a:solidFill>
                  <a:srgbClr val="0033CC"/>
                </a:solidFill>
              </a:rPr>
              <a:t>, and is the main component of</a:t>
            </a:r>
          </a:p>
          <a:p>
            <a:r>
              <a:rPr lang="hr-HR" sz="2000" dirty="0" smtClean="0">
                <a:solidFill>
                  <a:srgbClr val="0033CC"/>
                </a:solidFill>
              </a:rPr>
              <a:t> the O</a:t>
            </a:r>
            <a:r>
              <a:rPr lang="hr-HR" sz="2000" baseline="-25000" dirty="0" smtClean="0">
                <a:solidFill>
                  <a:srgbClr val="0033CC"/>
                </a:solidFill>
              </a:rPr>
              <a:t>8</a:t>
            </a:r>
            <a:r>
              <a:rPr lang="hr-HR" sz="2000" baseline="30000" dirty="0" smtClean="0">
                <a:solidFill>
                  <a:srgbClr val="0033CC"/>
                </a:solidFill>
              </a:rPr>
              <a:t>+</a:t>
            </a:r>
            <a:r>
              <a:rPr lang="hr-HR" sz="2000" dirty="0">
                <a:solidFill>
                  <a:srgbClr val="0033CC"/>
                </a:solidFill>
              </a:rPr>
              <a:t> </a:t>
            </a:r>
            <a:r>
              <a:rPr lang="hr-HR" sz="2000" dirty="0" smtClean="0">
                <a:solidFill>
                  <a:srgbClr val="0033CC"/>
                </a:solidFill>
              </a:rPr>
              <a:t>state at 15.3 MeV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1401</Words>
  <Application>Microsoft Office PowerPoint</Application>
  <PresentationFormat>On-screen Show (4:3)</PresentationFormat>
  <Paragraphs>202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Office Theme</vt:lpstr>
      <vt:lpstr>2_Office Theme</vt:lpstr>
      <vt:lpstr>3_Office Theme</vt:lpstr>
      <vt:lpstr>1_Office Theme</vt:lpstr>
      <vt:lpstr>5_Office Theme</vt:lpstr>
      <vt:lpstr>6_Office Theme</vt:lpstr>
      <vt:lpstr>9_Office Theme</vt:lpstr>
      <vt:lpstr> Insight into the 24Mg excited states located in Gamow window for carbon - carbon burning   </vt:lpstr>
      <vt:lpstr>Collaborators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 at INFN – LNS</vt:lpstr>
      <vt:lpstr>PowerPoint Presentation</vt:lpstr>
      <vt:lpstr>PowerPoint Presentation</vt:lpstr>
      <vt:lpstr>PowerPoint Presentation</vt:lpstr>
      <vt:lpstr>Single events 24Mg spectra</vt:lpstr>
      <vt:lpstr>PowerPoint Presentation</vt:lpstr>
      <vt:lpstr>α+20Ne decay  (α-α coincident events)</vt:lpstr>
      <vt:lpstr>PowerPoint Presentation</vt:lpstr>
      <vt:lpstr>PowerPoint Presentation</vt:lpstr>
      <vt:lpstr>12C+12C decay 12C+12C coincident events</vt:lpstr>
      <vt:lpstr>Relative energy plots for the 12C ground state decay </vt:lpstr>
      <vt:lpstr>Relative energy plots for the 12C+12C*(4.4 MeV) decay</vt:lpstr>
      <vt:lpstr>Relative energy plots for the 12C*(4.4 MeV)+12C*(4.4 MeV)  decay</vt:lpstr>
      <vt:lpstr>PowerPoint Presentation</vt:lpstr>
      <vt:lpstr>Relative energy plots for the 12C+12C*(7.6, 9.6 MeV) decay</vt:lpstr>
      <vt:lpstr>12C+12C decay 12C+α coincident events</vt:lpstr>
      <vt:lpstr>Relative energy plots for the 12C ground state decay </vt:lpstr>
      <vt:lpstr>PowerPoint Presentation</vt:lpstr>
      <vt:lpstr>PowerPoint Presentation</vt:lpstr>
      <vt:lpstr>16O+8Be decay 16O+8Be coincident events</vt:lpstr>
      <vt:lpstr>20Ne+α resonant scattering experiment</vt:lpstr>
      <vt:lpstr>Summary</vt:lpstr>
      <vt:lpstr>H2020 ERA Chair project at RBI</vt:lpstr>
    </vt:vector>
  </TitlesOfParts>
  <Company>Institut Ruđer Bošković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18Ne and its astrophysical implications</dc:title>
  <dc:creator>Institut Ruđer Bošković</dc:creator>
  <cp:lastModifiedBy>IRB</cp:lastModifiedBy>
  <cp:revision>211</cp:revision>
  <dcterms:created xsi:type="dcterms:W3CDTF">2011-11-05T20:43:25Z</dcterms:created>
  <dcterms:modified xsi:type="dcterms:W3CDTF">2015-06-25T13:37:53Z</dcterms:modified>
</cp:coreProperties>
</file>