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61" r:id="rId2"/>
    <p:sldId id="262" r:id="rId3"/>
    <p:sldId id="263" r:id="rId4"/>
    <p:sldId id="264" r:id="rId5"/>
    <p:sldId id="266" r:id="rId6"/>
    <p:sldId id="288" r:id="rId7"/>
    <p:sldId id="267" r:id="rId8"/>
    <p:sldId id="268" r:id="rId9"/>
    <p:sldId id="269" r:id="rId10"/>
    <p:sldId id="271" r:id="rId11"/>
    <p:sldId id="272" r:id="rId12"/>
    <p:sldId id="270" r:id="rId13"/>
    <p:sldId id="273" r:id="rId14"/>
    <p:sldId id="274" r:id="rId15"/>
    <p:sldId id="275" r:id="rId16"/>
    <p:sldId id="278" r:id="rId17"/>
    <p:sldId id="276" r:id="rId18"/>
    <p:sldId id="277" r:id="rId19"/>
    <p:sldId id="279" r:id="rId20"/>
    <p:sldId id="280" r:id="rId21"/>
    <p:sldId id="281" r:id="rId22"/>
    <p:sldId id="285" r:id="rId23"/>
    <p:sldId id="286" r:id="rId24"/>
    <p:sldId id="282" r:id="rId25"/>
    <p:sldId id="283" r:id="rId26"/>
    <p:sldId id="284" r:id="rId27"/>
    <p:sldId id="287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2A92-B1AF-44D4-A85A-953371161C41}" type="datetimeFigureOut">
              <a:rPr lang="fr-FR" smtClean="0"/>
              <a:t>22/05/2017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70C7B-04D8-4C77-98FA-C7CFF46E7A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66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E32B-643F-4914-88DE-FCB79BCD8F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3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B37F-D6FA-47C6-99BF-AA2B9346480D}" type="datetime1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4E4-4255-4C68-A206-EEBF71AA45FC}" type="datetime1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B891-9B20-4153-80A9-05133E2500E9}" type="datetime1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CD57-5E7E-491A-BC05-FAAB2073779D}" type="datetime1">
              <a:rPr lang="it-IT" smtClean="0"/>
              <a:t>23/05/2017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F.Bucci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67A3D-AC3E-466E-B398-0E23A66CCC0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7E4D-578D-4F06-BD05-0DD71FC2278A}" type="datetime1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F73-CB41-4DDB-BB32-E2056F827988}" type="datetime1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D387-F5A7-4585-BF6A-437DA82B3821}" type="datetime1">
              <a:rPr lang="it-IT" smtClean="0"/>
              <a:t>23/05/2017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73A-B748-48BC-942E-32CFED98268E}" type="datetime1">
              <a:rPr lang="it-IT" smtClean="0"/>
              <a:t>23/05/2017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BEB-E17C-42E7-A1AF-23123002922C}" type="datetime1">
              <a:rPr lang="it-IT" smtClean="0"/>
              <a:t>23/05/2017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AF9-274C-4395-A030-EA5E7B222F40}" type="datetime1">
              <a:rPr lang="it-IT" smtClean="0"/>
              <a:t>23/05/2017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535D-9192-4762-984B-763A712DEA2D}" type="datetime1">
              <a:rPr lang="it-IT" smtClean="0"/>
              <a:t>23/05/2017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6EC8-1CF4-403D-A0D7-3FB7411E0536}" type="datetime1">
              <a:rPr lang="it-IT" smtClean="0"/>
              <a:t>23/05/2017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2048F2-3EF8-4922-BE55-BBAE72603206}" type="datetime1">
              <a:rPr lang="it-IT" smtClean="0"/>
              <a:t>23/05/2017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4950" y="1774040"/>
            <a:ext cx="7505402" cy="15176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 smtClean="0"/>
              <a:t>Anomalies in </a:t>
            </a:r>
            <a:r>
              <a:rPr lang="en-US" altLang="en-US" sz="4800" dirty="0" err="1" smtClean="0"/>
              <a:t>Kaon</a:t>
            </a:r>
            <a:r>
              <a:rPr lang="en-US" altLang="en-US" sz="4800" dirty="0" smtClean="0"/>
              <a:t> Physics: the NA62 program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009" y="3356992"/>
            <a:ext cx="5422032" cy="86409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400" dirty="0" smtClean="0"/>
              <a:t>Francesca </a:t>
            </a:r>
            <a:r>
              <a:rPr lang="en-US" altLang="en-US" sz="2400" dirty="0" err="1" smtClean="0"/>
              <a:t>Bucci</a:t>
            </a:r>
            <a:r>
              <a:rPr lang="en-US" altLang="en-US" sz="2400" dirty="0" smtClean="0"/>
              <a:t> (INFN, </a:t>
            </a:r>
            <a:r>
              <a:rPr lang="en-US" altLang="en-US" sz="2400" dirty="0" err="1" smtClean="0"/>
              <a:t>Sezione</a:t>
            </a:r>
            <a:r>
              <a:rPr lang="en-US" altLang="en-US" sz="2400" dirty="0" smtClean="0"/>
              <a:t> di Firenze) </a:t>
            </a:r>
          </a:p>
          <a:p>
            <a:pPr algn="ctr" eaLnBrk="1" hangingPunct="1"/>
            <a:r>
              <a:rPr lang="en-US" altLang="en-US" sz="1800" dirty="0" smtClean="0">
                <a:solidFill>
                  <a:schemeClr val="accent5">
                    <a:lumMod val="75000"/>
                  </a:schemeClr>
                </a:solidFill>
              </a:rPr>
              <a:t>on behalf of NA62 Collaboration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8137" y="5445224"/>
            <a:ext cx="781024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it-IT" altLang="en-US" sz="1600" dirty="0" err="1" smtClean="0"/>
              <a:t>XIIth</a:t>
            </a:r>
            <a:r>
              <a:rPr lang="it-IT" altLang="en-US" sz="1600" dirty="0" smtClean="0"/>
              <a:t> Meeting on B </a:t>
            </a:r>
            <a:r>
              <a:rPr lang="it-IT" altLang="en-US" sz="1600" dirty="0" err="1" smtClean="0"/>
              <a:t>Physics</a:t>
            </a:r>
            <a:r>
              <a:rPr lang="it-IT" altLang="en-US" sz="1600" dirty="0" smtClean="0"/>
              <a:t>.</a:t>
            </a:r>
          </a:p>
          <a:p>
            <a:r>
              <a:rPr lang="it-IT" altLang="en-US" sz="1600" dirty="0" err="1" smtClean="0"/>
              <a:t>Tensions</a:t>
            </a:r>
            <a:r>
              <a:rPr lang="it-IT" altLang="en-US" sz="1600" dirty="0" smtClean="0"/>
              <a:t> in </a:t>
            </a:r>
            <a:r>
              <a:rPr lang="it-IT" altLang="en-US" sz="1600" dirty="0" err="1" smtClean="0"/>
              <a:t>Flavour</a:t>
            </a:r>
            <a:r>
              <a:rPr lang="it-IT" altLang="en-US" sz="1600" dirty="0" smtClean="0"/>
              <a:t> </a:t>
            </a:r>
            <a:r>
              <a:rPr lang="it-IT" altLang="en-US" sz="1600" dirty="0" err="1" smtClean="0"/>
              <a:t>measurements</a:t>
            </a:r>
            <a:r>
              <a:rPr lang="it-IT" altLang="en-US" sz="1600" dirty="0" smtClean="0"/>
              <a:t>: a </a:t>
            </a:r>
            <a:r>
              <a:rPr lang="it-IT" altLang="en-US" sz="1600" dirty="0" err="1" smtClean="0"/>
              <a:t>path</a:t>
            </a:r>
            <a:r>
              <a:rPr lang="it-IT" altLang="en-US" sz="1600" dirty="0" smtClean="0"/>
              <a:t> </a:t>
            </a:r>
            <a:r>
              <a:rPr lang="it-IT" altLang="en-US" sz="1600" dirty="0" err="1" smtClean="0"/>
              <a:t>toward</a:t>
            </a:r>
            <a:r>
              <a:rPr lang="it-IT" altLang="en-US" sz="1600" dirty="0" smtClean="0"/>
              <a:t> </a:t>
            </a:r>
            <a:r>
              <a:rPr lang="it-IT" altLang="en-US" sz="1600" dirty="0" err="1" smtClean="0"/>
              <a:t>Physics</a:t>
            </a:r>
            <a:r>
              <a:rPr lang="it-IT" altLang="en-US" sz="1600" dirty="0" smtClean="0"/>
              <a:t> </a:t>
            </a:r>
            <a:r>
              <a:rPr lang="it-IT" altLang="en-US" sz="1600" dirty="0" err="1" smtClean="0"/>
              <a:t>beyond</a:t>
            </a:r>
            <a:r>
              <a:rPr lang="it-IT" altLang="en-US" sz="1600" dirty="0" smtClean="0"/>
              <a:t> the SM  </a:t>
            </a:r>
          </a:p>
          <a:p>
            <a:r>
              <a:rPr lang="en-US" sz="1600" dirty="0" smtClean="0"/>
              <a:t>22-24 May 2017</a:t>
            </a:r>
            <a:endParaRPr lang="en-US" sz="1600" dirty="0"/>
          </a:p>
          <a:p>
            <a:r>
              <a:rPr lang="en-US" sz="1600" dirty="0" smtClean="0"/>
              <a:t>Centro </a:t>
            </a:r>
            <a:r>
              <a:rPr lang="en-US" sz="1600" dirty="0" err="1" smtClean="0"/>
              <a:t>Congressi</a:t>
            </a:r>
            <a:r>
              <a:rPr lang="en-US" sz="1600" dirty="0" smtClean="0"/>
              <a:t>, </a:t>
            </a:r>
            <a:r>
              <a:rPr lang="en-US" sz="1600" dirty="0" err="1" smtClean="0"/>
              <a:t>Università</a:t>
            </a:r>
            <a:r>
              <a:rPr lang="en-US" sz="1600" dirty="0" smtClean="0"/>
              <a:t> di Napoli Federico II</a:t>
            </a:r>
            <a:endParaRPr lang="en-US" sz="1600" dirty="0"/>
          </a:p>
          <a:p>
            <a:pPr eaLnBrk="1" hangingPunct="1">
              <a:lnSpc>
                <a:spcPct val="100000"/>
              </a:lnSpc>
            </a:pPr>
            <a:endParaRPr lang="en-US" altLang="en-US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4154785"/>
            <a:ext cx="8244408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818072" cy="11430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ym typeface="Symbol"/>
              </a:rPr>
              <a:t> Analysis</a:t>
            </a:r>
            <a:endParaRPr lang="en-US" dirty="0"/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251520" y="1268760"/>
            <a:ext cx="7498080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it-IT" sz="2000" dirty="0" smtClean="0">
                <a:solidFill>
                  <a:srgbClr val="0070C0"/>
                </a:solidFill>
              </a:rPr>
              <a:t>NA62 goal : </a:t>
            </a:r>
            <a:r>
              <a:rPr lang="it-IT" sz="2000" dirty="0" smtClean="0">
                <a:solidFill>
                  <a:srgbClr val="FF0000"/>
                </a:solidFill>
              </a:rPr>
              <a:t>K</a:t>
            </a:r>
            <a:r>
              <a:rPr lang="it-IT" sz="2000" baseline="30000" dirty="0" smtClean="0">
                <a:solidFill>
                  <a:srgbClr val="FF0000"/>
                </a:solidFill>
              </a:rPr>
              <a:t>+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</a:t>
            </a:r>
            <a:r>
              <a:rPr lang="it-IT" sz="2000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 BR </a:t>
            </a:r>
            <a:r>
              <a:rPr lang="it-IT" sz="2000" dirty="0" err="1" smtClean="0">
                <a:solidFill>
                  <a:srgbClr val="FF0000"/>
                </a:solidFill>
                <a:sym typeface="Symbol"/>
              </a:rPr>
              <a:t>measurement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 with O(10%) </a:t>
            </a:r>
            <a:r>
              <a:rPr lang="it-IT" sz="2000" dirty="0" err="1" smtClean="0">
                <a:solidFill>
                  <a:srgbClr val="FF0000"/>
                </a:solidFill>
                <a:sym typeface="Symbol"/>
              </a:rPr>
              <a:t>precision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r>
              <a:rPr lang="it-IT" sz="2000" dirty="0" smtClean="0">
                <a:sym typeface="Symbol"/>
              </a:rPr>
              <a:t>O(10%) </a:t>
            </a:r>
            <a:r>
              <a:rPr lang="it-IT" sz="2000" dirty="0" err="1" smtClean="0">
                <a:sym typeface="Symbol"/>
              </a:rPr>
              <a:t>Signal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acceptance</a:t>
            </a:r>
            <a:endParaRPr lang="it-IT" sz="2000" dirty="0" smtClean="0">
              <a:sym typeface="Symbol"/>
            </a:endParaRPr>
          </a:p>
          <a:p>
            <a:r>
              <a:rPr lang="it-IT" sz="2000" dirty="0">
                <a:sym typeface="Symbol"/>
              </a:rPr>
              <a:t>O</a:t>
            </a:r>
            <a:r>
              <a:rPr lang="it-IT" sz="2000" dirty="0" smtClean="0">
                <a:sym typeface="Symbol"/>
              </a:rPr>
              <a:t>(5/1) </a:t>
            </a:r>
            <a:r>
              <a:rPr lang="it-IT" sz="2000" dirty="0" err="1" smtClean="0">
                <a:sym typeface="Symbol"/>
              </a:rPr>
              <a:t>Signal</a:t>
            </a:r>
            <a:r>
              <a:rPr lang="it-IT" sz="2000" dirty="0" smtClean="0">
                <a:sym typeface="Symbol"/>
              </a:rPr>
              <a:t>/Background</a:t>
            </a:r>
            <a:endParaRPr lang="en-US" sz="2000" dirty="0" smtClean="0">
              <a:sym typeface="Symbol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5621"/>
            <a:ext cx="5250199" cy="343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68465" y="2636913"/>
            <a:ext cx="374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On disk (</a:t>
            </a:r>
            <a:r>
              <a:rPr lang="it-IT" sz="1600" dirty="0" smtClean="0">
                <a:sym typeface="Symbol"/>
              </a:rPr>
              <a:t> </a:t>
            </a:r>
            <a:r>
              <a:rPr lang="it-IT" sz="1600" dirty="0" err="1" smtClean="0">
                <a:sym typeface="Symbol"/>
              </a:rPr>
              <a:t>period</a:t>
            </a:r>
            <a:r>
              <a:rPr lang="it-IT" sz="1600" dirty="0" smtClean="0">
                <a:sym typeface="Symbol"/>
              </a:rPr>
              <a:t>, 60m </a:t>
            </a:r>
            <a:r>
              <a:rPr lang="it-IT" sz="1600" dirty="0" err="1" smtClean="0">
                <a:sym typeface="Symbol"/>
              </a:rPr>
              <a:t>fiducial</a:t>
            </a:r>
            <a:r>
              <a:rPr lang="it-IT" sz="1600" dirty="0" smtClean="0">
                <a:sym typeface="Symbol"/>
              </a:rPr>
              <a:t> volume)</a:t>
            </a:r>
          </a:p>
          <a:p>
            <a:r>
              <a:rPr lang="it-IT" sz="1600" dirty="0" smtClean="0">
                <a:sym typeface="Symbol"/>
              </a:rPr>
              <a:t>1310</a:t>
            </a:r>
            <a:r>
              <a:rPr lang="it-IT" sz="1600" baseline="30000" dirty="0" smtClean="0">
                <a:sym typeface="Symbol"/>
              </a:rPr>
              <a:t>11</a:t>
            </a:r>
            <a:r>
              <a:rPr lang="it-IT" sz="1600" dirty="0" smtClean="0">
                <a:sym typeface="Symbol"/>
              </a:rPr>
              <a:t>ppp on T10 (40% of </a:t>
            </a:r>
            <a:r>
              <a:rPr lang="it-IT" sz="1600" dirty="0" err="1" smtClean="0">
                <a:sym typeface="Symbol"/>
              </a:rPr>
              <a:t>nominal</a:t>
            </a:r>
            <a:r>
              <a:rPr lang="it-IT" sz="1600" dirty="0" smtClean="0">
                <a:sym typeface="Symbol"/>
              </a:rPr>
              <a:t>)</a:t>
            </a:r>
            <a:endParaRPr lang="fr-FR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80942" y="3297758"/>
            <a:ext cx="193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Intensity</a:t>
            </a:r>
            <a:r>
              <a:rPr lang="it-IT" dirty="0" smtClean="0">
                <a:solidFill>
                  <a:srgbClr val="FF0000"/>
                </a:solidFill>
              </a:rPr>
              <a:t> and DAQ </a:t>
            </a:r>
            <a:r>
              <a:rPr lang="it-IT" dirty="0" err="1" smtClean="0">
                <a:solidFill>
                  <a:srgbClr val="FF0000"/>
                </a:solidFill>
              </a:rPr>
              <a:t>capability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depend</a:t>
            </a:r>
            <a:r>
              <a:rPr lang="it-IT" dirty="0" smtClean="0">
                <a:solidFill>
                  <a:srgbClr val="FF0000"/>
                </a:solidFill>
              </a:rPr>
              <a:t> on </a:t>
            </a:r>
            <a:r>
              <a:rPr lang="it-IT" dirty="0" err="1" smtClean="0">
                <a:solidFill>
                  <a:srgbClr val="FF0000"/>
                </a:solidFill>
              </a:rPr>
              <a:t>spill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quality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04" y="3212317"/>
            <a:ext cx="2929969" cy="1925408"/>
          </a:xfrm>
          <a:prstGeom prst="rect">
            <a:avLst/>
          </a:prstGeom>
        </p:spPr>
      </p:pic>
      <p:sp>
        <p:nvSpPr>
          <p:cNvPr id="22" name="Segnaposto contenuto 2"/>
          <p:cNvSpPr txBox="1">
            <a:spLocks/>
          </p:cNvSpPr>
          <p:nvPr/>
        </p:nvSpPr>
        <p:spPr>
          <a:xfrm>
            <a:off x="179512" y="5805264"/>
            <a:ext cx="835292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it-IT" sz="2000" dirty="0" smtClean="0">
                <a:solidFill>
                  <a:srgbClr val="0070C0"/>
                </a:solidFill>
              </a:rPr>
              <a:t>2016 Analysis goal : </a:t>
            </a:r>
            <a:r>
              <a:rPr lang="it-IT" sz="2000" dirty="0" err="1" smtClean="0">
                <a:solidFill>
                  <a:srgbClr val="FF0000"/>
                </a:solidFill>
              </a:rPr>
              <a:t>assess</a:t>
            </a:r>
            <a:r>
              <a:rPr lang="it-IT" sz="2000" dirty="0" smtClean="0">
                <a:solidFill>
                  <a:srgbClr val="FF0000"/>
                </a:solidFill>
              </a:rPr>
              <a:t> the </a:t>
            </a:r>
            <a:r>
              <a:rPr lang="it-IT" sz="2000" dirty="0" err="1" smtClean="0">
                <a:solidFill>
                  <a:srgbClr val="FF0000"/>
                </a:solidFill>
              </a:rPr>
              <a:t>sensitivity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at</a:t>
            </a:r>
            <a:r>
              <a:rPr lang="it-IT" sz="2000" dirty="0" smtClean="0">
                <a:solidFill>
                  <a:srgbClr val="FF0000"/>
                </a:solidFill>
              </a:rPr>
              <a:t> the </a:t>
            </a:r>
            <a:r>
              <a:rPr lang="it-IT" sz="2000" dirty="0" err="1" smtClean="0">
                <a:solidFill>
                  <a:srgbClr val="FF0000"/>
                </a:solidFill>
              </a:rPr>
              <a:t>level</a:t>
            </a:r>
            <a:r>
              <a:rPr lang="it-IT" sz="2000" dirty="0" smtClean="0">
                <a:solidFill>
                  <a:srgbClr val="FF0000"/>
                </a:solidFill>
              </a:rPr>
              <a:t> of 10%</a:t>
            </a:r>
          </a:p>
          <a:p>
            <a:pPr marL="82296" indent="0">
              <a:buNone/>
            </a:pPr>
            <a:r>
              <a:rPr lang="it-IT" sz="2000" dirty="0" smtClean="0">
                <a:sym typeface="Symbol"/>
              </a:rPr>
              <a:t>In the </a:t>
            </a:r>
            <a:r>
              <a:rPr lang="it-IT" sz="2000" dirty="0" err="1" smtClean="0">
                <a:sym typeface="Symbol"/>
              </a:rPr>
              <a:t>next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slides</a:t>
            </a:r>
            <a:r>
              <a:rPr lang="it-IT" sz="2000" dirty="0" smtClean="0">
                <a:sym typeface="Symbol"/>
              </a:rPr>
              <a:t> a </a:t>
            </a:r>
            <a:r>
              <a:rPr lang="it-IT" sz="2000" dirty="0" err="1" smtClean="0">
                <a:sym typeface="Symbol"/>
              </a:rPr>
              <a:t>preliminary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exploratory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analysis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shown</a:t>
            </a:r>
            <a:r>
              <a:rPr lang="it-IT" sz="2000" dirty="0" smtClean="0">
                <a:sym typeface="Symbol"/>
              </a:rPr>
              <a:t> ( 5% of 2016 data) </a:t>
            </a:r>
          </a:p>
        </p:txBody>
      </p:sp>
    </p:spTree>
    <p:extLst>
      <p:ext uri="{BB962C8B-B14F-4D97-AF65-F5344CB8AC3E}">
        <p14:creationId xmlns:p14="http://schemas.microsoft.com/office/powerpoint/2010/main" val="19770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275015" cy="102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256204" y="1425792"/>
            <a:ext cx="2664296" cy="155641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it-IT" sz="2000" dirty="0" smtClean="0">
                <a:solidFill>
                  <a:srgbClr val="1205BB"/>
                </a:solidFill>
              </a:rPr>
              <a:t>Background:</a:t>
            </a:r>
          </a:p>
          <a:p>
            <a:pPr marL="82296" indent="0">
              <a:buNone/>
            </a:pPr>
            <a:r>
              <a:rPr lang="it-IT" sz="1800" dirty="0" smtClean="0"/>
              <a:t>K</a:t>
            </a:r>
            <a:r>
              <a:rPr lang="it-IT" sz="1800" baseline="30000" dirty="0" smtClean="0"/>
              <a:t>+</a:t>
            </a:r>
            <a:r>
              <a:rPr lang="it-IT" sz="1800" dirty="0" smtClean="0">
                <a:sym typeface="Symbol"/>
              </a:rPr>
              <a:t></a:t>
            </a:r>
            <a:r>
              <a:rPr lang="it-IT" sz="1800" baseline="30000" dirty="0" smtClean="0">
                <a:sym typeface="Symbol"/>
              </a:rPr>
              <a:t>+</a:t>
            </a:r>
            <a:r>
              <a:rPr lang="it-IT" sz="1800" dirty="0" smtClean="0">
                <a:sym typeface="Symbol"/>
              </a:rPr>
              <a:t></a:t>
            </a:r>
            <a:r>
              <a:rPr lang="it-IT" sz="1800" baseline="30000" dirty="0" smtClean="0">
                <a:sym typeface="Symbol"/>
              </a:rPr>
              <a:t>0            </a:t>
            </a:r>
            <a:r>
              <a:rPr lang="it-IT" sz="1800" dirty="0" smtClean="0">
                <a:sym typeface="Symbol"/>
              </a:rPr>
              <a:t>0.2066</a:t>
            </a:r>
          </a:p>
          <a:p>
            <a:pPr marL="82296" indent="0">
              <a:buNone/>
            </a:pP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it-IT" sz="1800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</a:t>
            </a:r>
            <a:r>
              <a:rPr lang="it-IT" sz="1800" baseline="300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+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</a:t>
            </a:r>
            <a:r>
              <a:rPr lang="it-IT" sz="1800" baseline="300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            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0.6356</a:t>
            </a:r>
          </a:p>
          <a:p>
            <a:pPr marL="82296" indent="0">
              <a:buNone/>
            </a:pPr>
            <a:r>
              <a:rPr lang="it-IT" sz="1800" dirty="0"/>
              <a:t>K</a:t>
            </a:r>
            <a:r>
              <a:rPr lang="it-IT" sz="1800" baseline="30000" dirty="0"/>
              <a:t>+</a:t>
            </a:r>
            <a:r>
              <a:rPr lang="it-IT" sz="1800" dirty="0">
                <a:sym typeface="Symbol"/>
              </a:rPr>
              <a:t></a:t>
            </a:r>
            <a:r>
              <a:rPr lang="it-IT" sz="1800" baseline="30000" dirty="0">
                <a:sym typeface="Symbol"/>
              </a:rPr>
              <a:t>+</a:t>
            </a:r>
            <a:r>
              <a:rPr lang="it-IT" sz="1800" dirty="0" smtClean="0">
                <a:sym typeface="Symbol"/>
              </a:rPr>
              <a:t></a:t>
            </a:r>
            <a:r>
              <a:rPr lang="it-IT" sz="1800" baseline="30000" dirty="0">
                <a:sym typeface="Symbol"/>
              </a:rPr>
              <a:t>-</a:t>
            </a:r>
            <a:r>
              <a:rPr lang="it-IT" sz="1800" baseline="30000" dirty="0" smtClean="0">
                <a:sym typeface="Symbol"/>
              </a:rPr>
              <a:t> </a:t>
            </a:r>
            <a:r>
              <a:rPr lang="it-IT" sz="1800" dirty="0" smtClean="0">
                <a:sym typeface="Symbol"/>
              </a:rPr>
              <a:t></a:t>
            </a:r>
            <a:r>
              <a:rPr lang="it-IT" sz="1800" baseline="30000" dirty="0">
                <a:sym typeface="Symbol"/>
              </a:rPr>
              <a:t>+      </a:t>
            </a:r>
            <a:r>
              <a:rPr lang="it-IT" sz="1800" dirty="0" smtClean="0">
                <a:sym typeface="Symbol"/>
              </a:rPr>
              <a:t>0.0558</a:t>
            </a:r>
            <a:endParaRPr lang="it-IT" sz="1800" dirty="0">
              <a:sym typeface="Symbo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6512" y="1412776"/>
            <a:ext cx="3960440" cy="172819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000" dirty="0" err="1">
                <a:solidFill>
                  <a:srgbClr val="2A53A6"/>
                </a:solidFill>
              </a:rPr>
              <a:t>Signal</a:t>
            </a:r>
            <a:r>
              <a:rPr lang="it-IT" sz="2000" dirty="0">
                <a:solidFill>
                  <a:srgbClr val="2A53A6"/>
                </a:solidFill>
              </a:rPr>
              <a:t> </a:t>
            </a:r>
            <a:r>
              <a:rPr lang="it-IT" sz="2000" dirty="0" err="1">
                <a:solidFill>
                  <a:srgbClr val="2A53A6"/>
                </a:solidFill>
              </a:rPr>
              <a:t>signature</a:t>
            </a:r>
            <a:r>
              <a:rPr lang="it-IT" sz="2000" dirty="0">
                <a:solidFill>
                  <a:srgbClr val="2A53A6"/>
                </a:solidFill>
              </a:rPr>
              <a:t>:</a:t>
            </a:r>
          </a:p>
          <a:p>
            <a:r>
              <a:rPr lang="it-IT" sz="2000" dirty="0" err="1"/>
              <a:t>Incoming</a:t>
            </a:r>
            <a:r>
              <a:rPr lang="it-IT" sz="2000" dirty="0"/>
              <a:t> K</a:t>
            </a:r>
            <a:r>
              <a:rPr lang="it-IT" sz="2000" baseline="30000" dirty="0"/>
              <a:t>+</a:t>
            </a:r>
          </a:p>
          <a:p>
            <a:r>
              <a:rPr lang="it-IT" sz="2000" dirty="0" err="1"/>
              <a:t>Outgoing</a:t>
            </a:r>
            <a:r>
              <a:rPr lang="it-IT" sz="2000" dirty="0"/>
              <a:t>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baseline="30000" dirty="0"/>
              <a:t>+ </a:t>
            </a:r>
            <a:r>
              <a:rPr lang="en-US" sz="2000" dirty="0">
                <a:solidFill>
                  <a:srgbClr val="2A53A6"/>
                </a:solidFill>
              </a:rPr>
              <a:t>in time </a:t>
            </a:r>
            <a:r>
              <a:rPr lang="en-US" sz="2000" dirty="0"/>
              <a:t>with the K</a:t>
            </a:r>
            <a:r>
              <a:rPr lang="en-US" sz="2000" baseline="30000" dirty="0"/>
              <a:t>+</a:t>
            </a:r>
          </a:p>
          <a:p>
            <a:r>
              <a:rPr lang="it-IT" sz="2000" dirty="0" err="1"/>
              <a:t>Nothing</a:t>
            </a:r>
            <a:r>
              <a:rPr lang="it-IT" sz="2000" dirty="0"/>
              <a:t> else</a:t>
            </a:r>
            <a:endParaRPr lang="en-US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98080" cy="1143000"/>
          </a:xfrm>
        </p:spPr>
        <p:txBody>
          <a:bodyPr/>
          <a:lstStyle/>
          <a:p>
            <a:r>
              <a:rPr lang="it-IT" sz="4800" dirty="0">
                <a:sym typeface="Symbol"/>
              </a:rPr>
              <a:t> </a:t>
            </a:r>
            <a:r>
              <a:rPr lang="it-IT" dirty="0" smtClean="0"/>
              <a:t>Analysis </a:t>
            </a:r>
            <a:r>
              <a:rPr lang="it-IT" dirty="0" err="1" smtClean="0"/>
              <a:t>Strategy</a:t>
            </a:r>
            <a:endParaRPr lang="en-US" dirty="0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chemeClr val="tx1"/>
                </a:solidFill>
              </a:rPr>
              <a:t>11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96" y="3423299"/>
            <a:ext cx="4615557" cy="30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po 18"/>
          <p:cNvGrpSpPr/>
          <p:nvPr/>
        </p:nvGrpSpPr>
        <p:grpSpPr>
          <a:xfrm>
            <a:off x="17396" y="4005064"/>
            <a:ext cx="4410588" cy="2592288"/>
            <a:chOff x="17396" y="4005064"/>
            <a:chExt cx="4410588" cy="2592288"/>
          </a:xfrm>
        </p:grpSpPr>
        <p:sp>
          <p:nvSpPr>
            <p:cNvPr id="9" name="Segnaposto contenuto 2"/>
            <p:cNvSpPr txBox="1">
              <a:spLocks/>
            </p:cNvSpPr>
            <p:nvPr/>
          </p:nvSpPr>
          <p:spPr>
            <a:xfrm>
              <a:off x="17396" y="4005064"/>
              <a:ext cx="4410588" cy="259228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65760" indent="-283464" algn="l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7744" algn="l" rtl="0" eaLnBrk="1" latinLnBrk="0" hangingPunct="1">
                <a:lnSpc>
                  <a:spcPct val="100000"/>
                </a:lnSpc>
                <a:spcBef>
                  <a:spcPts val="550"/>
                </a:spcBef>
                <a:buClr>
                  <a:schemeClr val="accent1"/>
                </a:buClr>
                <a:buFont typeface="Verdana"/>
                <a:buChar char="◦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6968" indent="-22860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736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82296" indent="0">
                <a:buFont typeface="Wingdings 2"/>
                <a:buNone/>
              </a:pPr>
              <a:r>
                <a:rPr lang="it-IT" sz="2000" dirty="0" smtClean="0">
                  <a:solidFill>
                    <a:srgbClr val="2A53A6"/>
                  </a:solidFill>
                </a:rPr>
                <a:t>Analysis </a:t>
              </a:r>
              <a:r>
                <a:rPr lang="it-IT" sz="2000" dirty="0" err="1" smtClean="0">
                  <a:solidFill>
                    <a:srgbClr val="2A53A6"/>
                  </a:solidFill>
                </a:rPr>
                <a:t>tools</a:t>
              </a:r>
              <a:r>
                <a:rPr lang="it-IT" sz="2000" dirty="0" smtClean="0">
                  <a:solidFill>
                    <a:srgbClr val="2A53A6"/>
                  </a:solidFill>
                </a:rPr>
                <a:t>:</a:t>
              </a:r>
            </a:p>
            <a:p>
              <a:pPr>
                <a:buSzPct val="90000"/>
                <a:buFont typeface="Arial" panose="020B0604020202020204" pitchFamily="34" charset="0"/>
                <a:buChar char="•"/>
              </a:pPr>
              <a:r>
                <a:rPr lang="it-IT" sz="2000" dirty="0"/>
                <a:t>Precise </a:t>
              </a:r>
              <a:r>
                <a:rPr lang="it-IT" sz="2000" dirty="0" err="1"/>
                <a:t>kinematic</a:t>
              </a:r>
              <a:r>
                <a:rPr lang="it-IT" sz="2000" dirty="0"/>
                <a:t> </a:t>
              </a:r>
              <a:r>
                <a:rPr lang="it-IT" sz="2000" dirty="0" err="1"/>
                <a:t>reconstruction</a:t>
              </a:r>
              <a:endParaRPr lang="it-IT" sz="2000" dirty="0"/>
            </a:p>
            <a:p>
              <a:pPr>
                <a:buSzPct val="90000"/>
                <a:buFont typeface="Arial" panose="020B0604020202020204" pitchFamily="34" charset="0"/>
                <a:buChar char="•"/>
              </a:pPr>
              <a:endParaRPr lang="it-IT" sz="2000" baseline="30000" dirty="0"/>
            </a:p>
            <a:p>
              <a:pPr>
                <a:buSzPct val="90000"/>
                <a:buFont typeface="Arial" panose="020B0604020202020204" pitchFamily="34" charset="0"/>
                <a:buChar char="•"/>
              </a:pPr>
              <a:r>
                <a:rPr lang="it-IT" sz="2000" dirty="0"/>
                <a:t>PID: K </a:t>
              </a:r>
              <a:r>
                <a:rPr lang="it-IT" sz="2000" dirty="0" err="1"/>
                <a:t>upstream</a:t>
              </a:r>
              <a:r>
                <a:rPr lang="it-IT" sz="2000" dirty="0"/>
                <a:t>, e/</a:t>
              </a:r>
              <a:r>
                <a:rPr lang="it-IT" sz="2000" dirty="0">
                  <a:sym typeface="Symbol"/>
                </a:rPr>
                <a:t>/ downstream</a:t>
              </a:r>
              <a:endParaRPr lang="en-US" sz="2000" baseline="30000" dirty="0"/>
            </a:p>
            <a:p>
              <a:pPr>
                <a:buSzPct val="90000"/>
                <a:buFont typeface="Arial" panose="020B0604020202020204" pitchFamily="34" charset="0"/>
                <a:buChar char="•"/>
              </a:pPr>
              <a:r>
                <a:rPr lang="it-IT" sz="2000" dirty="0" err="1"/>
                <a:t>Hermetic</a:t>
              </a:r>
              <a:r>
                <a:rPr lang="it-IT" sz="2000" dirty="0"/>
                <a:t> </a:t>
              </a:r>
              <a:r>
                <a:rPr lang="it-IT" sz="2000" dirty="0">
                  <a:sym typeface="Symbol"/>
                </a:rPr>
                <a:t> </a:t>
              </a:r>
              <a:r>
                <a:rPr lang="it-IT" sz="2000" dirty="0" err="1">
                  <a:sym typeface="Symbol"/>
                </a:rPr>
                <a:t>detection</a:t>
              </a:r>
              <a:endParaRPr lang="it-IT" sz="2000" dirty="0">
                <a:sym typeface="Symbol"/>
              </a:endParaRPr>
            </a:p>
            <a:p>
              <a:pPr>
                <a:buSzPct val="90000"/>
                <a:buFont typeface="Arial" panose="020B0604020202020204" pitchFamily="34" charset="0"/>
                <a:buChar char="•"/>
              </a:pPr>
              <a:r>
                <a:rPr lang="it-IT" sz="2000" dirty="0"/>
                <a:t>Sub-ns timing</a:t>
              </a:r>
              <a:endParaRPr lang="en-US" sz="2000" dirty="0"/>
            </a:p>
            <a:p>
              <a:endParaRPr lang="it-IT" sz="2000" dirty="0" smtClean="0">
                <a:solidFill>
                  <a:srgbClr val="2A53A6"/>
                </a:solidFill>
              </a:endParaRPr>
            </a:p>
            <a:p>
              <a:endParaRPr lang="it-IT" sz="2000" dirty="0" smtClean="0">
                <a:solidFill>
                  <a:srgbClr val="2A53A6"/>
                </a:solidFill>
              </a:endParaRPr>
            </a:p>
            <a:p>
              <a:endParaRPr lang="it-IT" sz="2000" dirty="0" smtClean="0">
                <a:solidFill>
                  <a:srgbClr val="2A53A6"/>
                </a:solidFill>
              </a:endParaRPr>
            </a:p>
            <a:p>
              <a:pPr marL="82296" indent="0">
                <a:buFont typeface="Wingdings 2"/>
                <a:buNone/>
              </a:pPr>
              <a:endParaRPr lang="it-IT" sz="2000" dirty="0" smtClean="0">
                <a:solidFill>
                  <a:srgbClr val="2A53A6"/>
                </a:solidFill>
              </a:endParaRPr>
            </a:p>
            <a:p>
              <a:pPr marL="82296" indent="0">
                <a:buFont typeface="Wingdings 2"/>
                <a:buNone/>
              </a:pPr>
              <a:r>
                <a:rPr lang="it-IT" sz="2000" dirty="0" smtClean="0">
                  <a:solidFill>
                    <a:srgbClr val="2A53A6"/>
                  </a:solidFill>
                </a:rPr>
                <a:t> </a:t>
              </a:r>
            </a:p>
          </p:txBody>
        </p:sp>
        <p:graphicFrame>
          <p:nvGraphicFramePr>
            <p:cNvPr id="23" name="Oggetto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3803114"/>
                </p:ext>
              </p:extLst>
            </p:nvPr>
          </p:nvGraphicFramePr>
          <p:xfrm>
            <a:off x="467544" y="4743718"/>
            <a:ext cx="1693863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1" name="Equazione" r:id="rId5" imgW="1079032" imgH="253890" progId="Equation.3">
                    <p:embed/>
                  </p:oleObj>
                </mc:Choice>
                <mc:Fallback>
                  <p:oleObj name="Equazione" r:id="rId5" imgW="107903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4743718"/>
                          <a:ext cx="1693863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976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 smtClean="0">
                <a:sym typeface="Symbol"/>
              </a:rPr>
              <a:t> </a:t>
            </a:r>
            <a:r>
              <a:rPr lang="it-IT" sz="4800" dirty="0" err="1">
                <a:sym typeface="Symbol"/>
              </a:rPr>
              <a:t>Selection</a:t>
            </a:r>
            <a:r>
              <a:rPr lang="it-IT" sz="4800" dirty="0">
                <a:sym typeface="Symbol"/>
              </a:rPr>
              <a:t> 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6051" y="1700808"/>
            <a:ext cx="7076269" cy="18505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it-IT" sz="2000" dirty="0" smtClean="0">
                <a:solidFill>
                  <a:srgbClr val="1205BB"/>
                </a:solidFill>
              </a:rPr>
              <a:t>NA62 </a:t>
            </a:r>
            <a:r>
              <a:rPr lang="it-IT" sz="2000" dirty="0" err="1" smtClean="0">
                <a:solidFill>
                  <a:srgbClr val="1205BB"/>
                </a:solidFill>
              </a:rPr>
              <a:t>Keystone</a:t>
            </a:r>
            <a:endParaRPr lang="it-IT" sz="2000" dirty="0" smtClean="0">
              <a:solidFill>
                <a:srgbClr val="1205BB"/>
              </a:solidFill>
            </a:endParaRPr>
          </a:p>
          <a:p>
            <a:pPr marL="11430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O (100 </a:t>
            </a:r>
            <a:r>
              <a:rPr lang="it-IT" sz="2000" dirty="0" err="1" smtClean="0">
                <a:solidFill>
                  <a:srgbClr val="FF0000"/>
                </a:solidFill>
              </a:rPr>
              <a:t>ps</a:t>
            </a:r>
            <a:r>
              <a:rPr lang="it-IT" sz="2000" dirty="0" smtClean="0">
                <a:solidFill>
                  <a:srgbClr val="FF0000"/>
                </a:solidFill>
              </a:rPr>
              <a:t>)         </a:t>
            </a:r>
            <a:r>
              <a:rPr lang="it-IT" sz="2000" dirty="0" smtClean="0"/>
              <a:t>Timing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sub-detectors</a:t>
            </a:r>
          </a:p>
          <a:p>
            <a:pPr marL="11430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O(10</a:t>
            </a:r>
            <a:r>
              <a:rPr lang="it-IT" sz="2000" baseline="30000" dirty="0" smtClean="0">
                <a:solidFill>
                  <a:srgbClr val="FF0000"/>
                </a:solidFill>
              </a:rPr>
              <a:t>4</a:t>
            </a:r>
            <a:r>
              <a:rPr lang="it-IT" sz="2000" dirty="0" smtClean="0">
                <a:solidFill>
                  <a:srgbClr val="FF0000"/>
                </a:solidFill>
              </a:rPr>
              <a:t>)</a:t>
            </a:r>
            <a:r>
              <a:rPr lang="it-IT" sz="2000" dirty="0" smtClean="0"/>
              <a:t>                Background  </a:t>
            </a:r>
            <a:r>
              <a:rPr lang="it-IT" sz="2000" dirty="0" err="1" smtClean="0"/>
              <a:t>suppression</a:t>
            </a:r>
            <a:r>
              <a:rPr lang="it-IT" sz="2000" dirty="0" smtClean="0"/>
              <a:t> from </a:t>
            </a:r>
            <a:r>
              <a:rPr lang="it-IT" sz="2000" dirty="0" err="1" smtClean="0"/>
              <a:t>kinematics</a:t>
            </a:r>
            <a:endParaRPr lang="it-IT" sz="2000" dirty="0" smtClean="0"/>
          </a:p>
          <a:p>
            <a:pPr marL="11430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&gt; 10</a:t>
            </a:r>
            <a:r>
              <a:rPr lang="it-IT" sz="2000" baseline="30000" dirty="0" smtClean="0">
                <a:solidFill>
                  <a:srgbClr val="FF0000"/>
                </a:solidFill>
              </a:rPr>
              <a:t>7                           </a:t>
            </a:r>
            <a:r>
              <a:rPr lang="it-IT" sz="2000" dirty="0" err="1" smtClean="0"/>
              <a:t>Muon</a:t>
            </a:r>
            <a:r>
              <a:rPr lang="it-IT" sz="2000" dirty="0" smtClean="0"/>
              <a:t> </a:t>
            </a:r>
            <a:r>
              <a:rPr lang="it-IT" sz="2000" dirty="0" err="1" smtClean="0"/>
              <a:t>suppression</a:t>
            </a:r>
            <a:endParaRPr lang="it-IT" sz="2000" dirty="0" smtClean="0"/>
          </a:p>
          <a:p>
            <a:pPr marL="11430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&gt;</a:t>
            </a:r>
            <a:r>
              <a:rPr lang="it-IT" sz="2000" dirty="0">
                <a:solidFill>
                  <a:srgbClr val="FF0000"/>
                </a:solidFill>
              </a:rPr>
              <a:t> 10</a:t>
            </a:r>
            <a:r>
              <a:rPr lang="it-IT" sz="2000" baseline="30000" dirty="0">
                <a:solidFill>
                  <a:srgbClr val="FF0000"/>
                </a:solidFill>
              </a:rPr>
              <a:t>7  </a:t>
            </a:r>
            <a:r>
              <a:rPr lang="it-IT" sz="2000" baseline="30000" dirty="0" smtClean="0">
                <a:solidFill>
                  <a:srgbClr val="FF0000"/>
                </a:solidFill>
              </a:rPr>
              <a:t>                         </a:t>
            </a:r>
            <a:r>
              <a:rPr lang="it-IT" sz="2000" dirty="0" smtClean="0">
                <a:sym typeface="Symbol"/>
              </a:rPr>
              <a:t></a:t>
            </a:r>
            <a:r>
              <a:rPr lang="it-IT" sz="2000" baseline="30000" dirty="0" smtClean="0">
                <a:sym typeface="Symbol"/>
              </a:rPr>
              <a:t>0</a:t>
            </a:r>
            <a:r>
              <a:rPr lang="it-IT" sz="2000" dirty="0" smtClean="0"/>
              <a:t> (from </a:t>
            </a:r>
            <a:r>
              <a:rPr lang="it-IT" sz="2000" dirty="0"/>
              <a:t>K</a:t>
            </a:r>
            <a:r>
              <a:rPr lang="it-IT" sz="2000" baseline="30000" dirty="0"/>
              <a:t>+</a:t>
            </a:r>
            <a:r>
              <a:rPr lang="it-IT" sz="2000" dirty="0">
                <a:sym typeface="Symbol"/>
              </a:rPr>
              <a:t></a:t>
            </a:r>
            <a:r>
              <a:rPr lang="it-IT" sz="2000" baseline="30000" dirty="0">
                <a:sym typeface="Symbol"/>
              </a:rPr>
              <a:t>+</a:t>
            </a:r>
            <a:r>
              <a:rPr lang="it-IT" sz="2000" dirty="0">
                <a:sym typeface="Symbol"/>
              </a:rPr>
              <a:t></a:t>
            </a:r>
            <a:r>
              <a:rPr lang="it-IT" sz="2000" baseline="30000" dirty="0">
                <a:sym typeface="Symbol"/>
              </a:rPr>
              <a:t>0 </a:t>
            </a:r>
            <a:r>
              <a:rPr lang="it-IT" sz="2000" dirty="0" smtClean="0">
                <a:sym typeface="Symbol"/>
              </a:rPr>
              <a:t>) </a:t>
            </a:r>
            <a:r>
              <a:rPr lang="it-IT" sz="2000" dirty="0" err="1" smtClean="0"/>
              <a:t>suppression</a:t>
            </a:r>
            <a:endParaRPr lang="fr-FR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14052" y="3861048"/>
            <a:ext cx="7974372" cy="24482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it-IT" sz="2000" dirty="0" smtClean="0">
                <a:sym typeface="Symbol"/>
              </a:rPr>
              <a:t>K</a:t>
            </a:r>
            <a:r>
              <a:rPr lang="it-IT" sz="2000" baseline="30000" dirty="0" smtClean="0">
                <a:sym typeface="Symbol"/>
              </a:rPr>
              <a:t>+ </a:t>
            </a:r>
            <a:r>
              <a:rPr lang="it-IT" sz="2000" dirty="0" err="1" smtClean="0">
                <a:sym typeface="Symbol"/>
              </a:rPr>
              <a:t>Decay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Event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baseline="30000" dirty="0" smtClean="0">
                <a:sym typeface="Symbol"/>
              </a:rPr>
              <a:t> </a:t>
            </a:r>
          </a:p>
          <a:p>
            <a:r>
              <a:rPr lang="it-IT" sz="2000" dirty="0" err="1" smtClean="0">
                <a:sym typeface="Symbol"/>
              </a:rPr>
              <a:t>Fiducial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Decay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Region</a:t>
            </a:r>
            <a:endParaRPr lang="it-IT" sz="2000" dirty="0" smtClean="0">
              <a:sym typeface="Symbol"/>
            </a:endParaRPr>
          </a:p>
          <a:p>
            <a:r>
              <a:rPr lang="it-IT" sz="2000" dirty="0" err="1" smtClean="0">
                <a:sym typeface="Symbol"/>
              </a:rPr>
              <a:t>Particle</a:t>
            </a:r>
            <a:r>
              <a:rPr lang="it-IT" sz="2000" dirty="0" smtClean="0">
                <a:sym typeface="Symbol"/>
              </a:rPr>
              <a:t> ID</a:t>
            </a:r>
          </a:p>
          <a:p>
            <a:r>
              <a:rPr lang="it-IT" sz="2000" dirty="0" err="1" smtClean="0">
                <a:sym typeface="Symbol"/>
              </a:rPr>
              <a:t>Photon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Rejection</a:t>
            </a:r>
            <a:endParaRPr lang="it-IT" sz="2000" dirty="0" smtClean="0">
              <a:sym typeface="Symbol"/>
            </a:endParaRPr>
          </a:p>
          <a:p>
            <a:r>
              <a:rPr lang="it-IT" sz="2000" dirty="0" smtClean="0">
                <a:sym typeface="Symbol"/>
              </a:rPr>
              <a:t>Multiple </a:t>
            </a:r>
            <a:r>
              <a:rPr lang="it-IT" sz="2000" dirty="0" err="1" smtClean="0">
                <a:sym typeface="Symbol"/>
              </a:rPr>
              <a:t>charged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particle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rejection</a:t>
            </a:r>
            <a:endParaRPr lang="it-IT" sz="2000" dirty="0" smtClean="0">
              <a:sym typeface="Symbol"/>
            </a:endParaRPr>
          </a:p>
          <a:p>
            <a:r>
              <a:rPr lang="it-IT" sz="2000" dirty="0" err="1" smtClean="0">
                <a:sym typeface="Symbol"/>
              </a:rPr>
              <a:t>Kinematic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selection</a:t>
            </a:r>
            <a:r>
              <a:rPr lang="it-IT" sz="2000" dirty="0" smtClean="0">
                <a:sym typeface="Symbol"/>
              </a:rPr>
              <a:t> of the </a:t>
            </a:r>
            <a:r>
              <a:rPr lang="it-IT" sz="2000" dirty="0" err="1" smtClean="0">
                <a:sym typeface="Symbol"/>
              </a:rPr>
              <a:t>signal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regions</a:t>
            </a:r>
            <a:endParaRPr lang="en-US" sz="20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8303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Kaon</a:t>
            </a:r>
            <a:r>
              <a:rPr lang="it-IT" dirty="0" smtClean="0"/>
              <a:t>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3528392" cy="1368152"/>
          </a:xfrm>
        </p:spPr>
        <p:txBody>
          <a:bodyPr>
            <a:normAutofit/>
          </a:bodyPr>
          <a:lstStyle/>
          <a:p>
            <a:r>
              <a:rPr lang="it-IT" dirty="0" smtClean="0"/>
              <a:t>Single </a:t>
            </a:r>
            <a:r>
              <a:rPr lang="it-IT" dirty="0" smtClean="0">
                <a:sym typeface="Symbol"/>
              </a:rPr>
              <a:t></a:t>
            </a:r>
            <a:r>
              <a:rPr lang="it-IT" baseline="30000" dirty="0" smtClean="0">
                <a:sym typeface="Symbol"/>
              </a:rPr>
              <a:t>+</a:t>
            </a:r>
            <a:r>
              <a:rPr lang="it-IT" dirty="0">
                <a:sym typeface="Symbol"/>
              </a:rPr>
              <a:t></a:t>
            </a:r>
            <a:r>
              <a:rPr lang="it-IT" baseline="30000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topology</a:t>
            </a:r>
            <a:endParaRPr lang="it-IT" dirty="0" smtClean="0">
              <a:sym typeface="Symbol"/>
            </a:endParaRPr>
          </a:p>
          <a:p>
            <a:r>
              <a:rPr lang="it-IT" dirty="0" err="1" smtClean="0">
                <a:sym typeface="Symbol"/>
              </a:rPr>
              <a:t>Kaon</a:t>
            </a:r>
            <a:r>
              <a:rPr lang="it-IT" dirty="0" smtClean="0">
                <a:sym typeface="Symbol"/>
              </a:rPr>
              <a:t> ID in KTAG</a:t>
            </a:r>
          </a:p>
          <a:p>
            <a:r>
              <a:rPr lang="it-IT" dirty="0" smtClean="0">
                <a:sym typeface="Symbol"/>
              </a:rPr>
              <a:t>K -  </a:t>
            </a:r>
            <a:r>
              <a:rPr lang="it-IT" dirty="0" err="1" smtClean="0">
                <a:sym typeface="Symbol"/>
              </a:rPr>
              <a:t>matching</a:t>
            </a:r>
            <a:r>
              <a:rPr lang="it-IT" dirty="0" smtClean="0">
                <a:sym typeface="Symbol"/>
              </a:rPr>
              <a:t> 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30" y="3733573"/>
            <a:ext cx="2833158" cy="26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54334"/>
            <a:ext cx="2952328" cy="249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39552" y="301240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Closest</a:t>
            </a:r>
            <a:r>
              <a:rPr lang="it-IT" sz="2000" dirty="0" smtClean="0"/>
              <a:t> </a:t>
            </a:r>
            <a:r>
              <a:rPr lang="it-IT" sz="2000" dirty="0" err="1" smtClean="0"/>
              <a:t>distance</a:t>
            </a:r>
            <a:r>
              <a:rPr lang="it-IT" sz="2000" dirty="0" smtClean="0"/>
              <a:t> of </a:t>
            </a:r>
            <a:r>
              <a:rPr lang="it-IT" sz="2000" dirty="0" err="1" smtClean="0"/>
              <a:t>approach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GTK and </a:t>
            </a:r>
            <a:r>
              <a:rPr lang="it-IT" sz="2000" dirty="0" err="1" smtClean="0"/>
              <a:t>Straw</a:t>
            </a:r>
            <a:r>
              <a:rPr lang="it-IT" sz="2000" dirty="0" smtClean="0"/>
              <a:t> </a:t>
            </a:r>
            <a:r>
              <a:rPr lang="it-IT" sz="2000" dirty="0" err="1" smtClean="0"/>
              <a:t>track</a:t>
            </a:r>
            <a:endParaRPr lang="fr-FR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868988" y="304666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</a:t>
            </a:r>
            <a:r>
              <a:rPr lang="it-IT" sz="2000" baseline="-25000" dirty="0" smtClean="0"/>
              <a:t>GTK</a:t>
            </a:r>
            <a:r>
              <a:rPr lang="it-IT" sz="2000" dirty="0" smtClean="0"/>
              <a:t>-T</a:t>
            </a:r>
            <a:r>
              <a:rPr lang="it-IT" sz="2000" baseline="-25000" dirty="0" smtClean="0"/>
              <a:t>KTAG</a:t>
            </a:r>
            <a:endParaRPr lang="fr-FR" sz="2000" dirty="0"/>
          </a:p>
        </p:txBody>
      </p:sp>
      <p:sp>
        <p:nvSpPr>
          <p:cNvPr id="8" name="CasellaDiTesto 7"/>
          <p:cNvSpPr txBox="1"/>
          <p:nvPr/>
        </p:nvSpPr>
        <p:spPr>
          <a:xfrm rot="20828554">
            <a:off x="887168" y="416415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NA62 Preliminary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20828554">
            <a:off x="4768885" y="4161482"/>
            <a:ext cx="26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NA62 Preliminary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07704" y="438055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Symbol"/>
              </a:rPr>
              <a:t>(CDA)1.5mm</a:t>
            </a:r>
            <a:endParaRPr lang="fr-FR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630002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Mis-tagging</a:t>
            </a:r>
            <a:r>
              <a:rPr lang="it-IT" sz="2000" dirty="0" smtClean="0"/>
              <a:t> </a:t>
            </a:r>
            <a:r>
              <a:rPr lang="it-IT" sz="2000" dirty="0" err="1" smtClean="0"/>
              <a:t>probability</a:t>
            </a:r>
            <a:r>
              <a:rPr lang="it-IT" sz="2000" dirty="0" smtClean="0"/>
              <a:t>: </a:t>
            </a:r>
            <a:r>
              <a:rPr lang="it-IT" sz="2000" dirty="0" smtClean="0">
                <a:sym typeface="Symbol"/>
              </a:rPr>
              <a:t> 1.7%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[40% </a:t>
            </a:r>
            <a:r>
              <a:rPr lang="it-IT" sz="2000" dirty="0" err="1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nominal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intensity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, 75% </a:t>
            </a:r>
            <a:r>
              <a:rPr lang="it-IT" sz="2000" dirty="0" err="1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efficiency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]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716016" y="134076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1205BB"/>
                </a:solidFill>
                <a:sym typeface="Symbol"/>
              </a:rPr>
              <a:t></a:t>
            </a:r>
            <a:r>
              <a:rPr lang="fr-FR" baseline="30000" dirty="0" smtClean="0">
                <a:solidFill>
                  <a:srgbClr val="1205BB"/>
                </a:solidFill>
                <a:sym typeface="Symbol"/>
              </a:rPr>
              <a:t>+ </a:t>
            </a:r>
            <a:r>
              <a:rPr lang="fr-FR" dirty="0" smtClean="0">
                <a:solidFill>
                  <a:srgbClr val="1205BB"/>
                </a:solidFill>
                <a:sym typeface="Symbol"/>
              </a:rPr>
              <a:t>timing:</a:t>
            </a:r>
          </a:p>
          <a:p>
            <a:r>
              <a:rPr lang="fr-FR" dirty="0" smtClean="0">
                <a:sym typeface="Symbol"/>
              </a:rPr>
              <a:t>(T</a:t>
            </a:r>
            <a:r>
              <a:rPr lang="fr-FR" baseline="-25000" dirty="0" smtClean="0">
                <a:sym typeface="Symbol"/>
              </a:rPr>
              <a:t>CHOD</a:t>
            </a:r>
            <a:r>
              <a:rPr lang="fr-FR" dirty="0" smtClean="0">
                <a:sym typeface="Symbol"/>
              </a:rPr>
              <a:t>)250 </a:t>
            </a:r>
            <a:r>
              <a:rPr lang="fr-FR" dirty="0" err="1" smtClean="0">
                <a:sym typeface="Symbol"/>
              </a:rPr>
              <a:t>ps</a:t>
            </a:r>
            <a:r>
              <a:rPr lang="fr-FR" dirty="0" smtClean="0">
                <a:sym typeface="Symbol"/>
              </a:rPr>
              <a:t>,</a:t>
            </a:r>
            <a:r>
              <a:rPr lang="fr-FR" dirty="0">
                <a:sym typeface="Symbol"/>
              </a:rPr>
              <a:t> (</a:t>
            </a:r>
            <a:r>
              <a:rPr lang="fr-FR" dirty="0" smtClean="0">
                <a:sym typeface="Symbol"/>
              </a:rPr>
              <a:t>T</a:t>
            </a:r>
            <a:r>
              <a:rPr lang="fr-FR" baseline="-25000" dirty="0" smtClean="0">
                <a:sym typeface="Symbol"/>
              </a:rPr>
              <a:t>RICH</a:t>
            </a:r>
            <a:r>
              <a:rPr lang="fr-FR" dirty="0" smtClean="0">
                <a:sym typeface="Symbol"/>
              </a:rPr>
              <a:t>)100 </a:t>
            </a:r>
            <a:r>
              <a:rPr lang="fr-FR" dirty="0" err="1" smtClean="0">
                <a:sym typeface="Symbol"/>
              </a:rPr>
              <a:t>ps</a:t>
            </a:r>
            <a:endParaRPr lang="fr-FR" dirty="0" smtClean="0">
              <a:sym typeface="Symbol"/>
            </a:endParaRPr>
          </a:p>
          <a:p>
            <a:r>
              <a:rPr lang="fr-FR" dirty="0" smtClean="0">
                <a:solidFill>
                  <a:srgbClr val="1205BB"/>
                </a:solidFill>
                <a:sym typeface="Symbol"/>
              </a:rPr>
              <a:t>K</a:t>
            </a:r>
            <a:r>
              <a:rPr lang="fr-FR" baseline="30000" dirty="0" smtClean="0">
                <a:solidFill>
                  <a:srgbClr val="1205BB"/>
                </a:solidFill>
                <a:sym typeface="Symbol"/>
              </a:rPr>
              <a:t>+</a:t>
            </a:r>
            <a:r>
              <a:rPr lang="fr-FR" dirty="0" smtClean="0">
                <a:solidFill>
                  <a:srgbClr val="1205BB"/>
                </a:solidFill>
                <a:sym typeface="Symbol"/>
              </a:rPr>
              <a:t> timing</a:t>
            </a:r>
            <a:r>
              <a:rPr lang="fr-FR" dirty="0">
                <a:solidFill>
                  <a:srgbClr val="1205BB"/>
                </a:solidFill>
                <a:sym typeface="Symbol"/>
              </a:rPr>
              <a:t>:</a:t>
            </a:r>
          </a:p>
          <a:p>
            <a:r>
              <a:rPr lang="fr-FR" dirty="0">
                <a:sym typeface="Symbol"/>
              </a:rPr>
              <a:t>(</a:t>
            </a:r>
            <a:r>
              <a:rPr lang="fr-FR" dirty="0" smtClean="0">
                <a:sym typeface="Symbol"/>
              </a:rPr>
              <a:t>T</a:t>
            </a:r>
            <a:r>
              <a:rPr lang="fr-FR" baseline="-25000" dirty="0" smtClean="0">
                <a:sym typeface="Symbol"/>
              </a:rPr>
              <a:t>KTAG</a:t>
            </a:r>
            <a:r>
              <a:rPr lang="fr-FR" dirty="0" smtClean="0">
                <a:sym typeface="Symbol"/>
              </a:rPr>
              <a:t>)80 </a:t>
            </a:r>
            <a:r>
              <a:rPr lang="fr-FR" dirty="0" err="1">
                <a:sym typeface="Symbol"/>
              </a:rPr>
              <a:t>ps</a:t>
            </a:r>
            <a:r>
              <a:rPr lang="fr-FR" dirty="0">
                <a:sym typeface="Symbol"/>
              </a:rPr>
              <a:t>, (</a:t>
            </a:r>
            <a:r>
              <a:rPr lang="fr-FR" dirty="0" smtClean="0">
                <a:sym typeface="Symbol"/>
              </a:rPr>
              <a:t>T</a:t>
            </a:r>
            <a:r>
              <a:rPr lang="fr-FR" baseline="-25000" dirty="0" smtClean="0">
                <a:sym typeface="Symbol"/>
              </a:rPr>
              <a:t>GTK</a:t>
            </a:r>
            <a:r>
              <a:rPr lang="fr-FR" dirty="0" smtClean="0">
                <a:sym typeface="Symbol"/>
              </a:rPr>
              <a:t>)</a:t>
            </a:r>
            <a:r>
              <a:rPr lang="fr-FR" dirty="0">
                <a:sym typeface="Symbol"/>
              </a:rPr>
              <a:t>100 </a:t>
            </a:r>
            <a:r>
              <a:rPr lang="fr-FR" dirty="0" err="1">
                <a:sym typeface="Symbol"/>
              </a:rPr>
              <a:t>ps</a:t>
            </a:r>
            <a:r>
              <a:rPr lang="fr-FR" dirty="0">
                <a:sym typeface="Symbol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37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Fiducial</a:t>
            </a:r>
            <a:r>
              <a:rPr lang="it-IT" dirty="0" smtClean="0"/>
              <a:t>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40" y="2078520"/>
            <a:ext cx="4870388" cy="4417328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36284" y="1700808"/>
            <a:ext cx="3538736" cy="1828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it-IT" sz="2000" dirty="0" err="1" smtClean="0">
                <a:solidFill>
                  <a:srgbClr val="1205BB"/>
                </a:solidFill>
              </a:rPr>
              <a:t>Origin</a:t>
            </a:r>
            <a:r>
              <a:rPr lang="it-IT" sz="2000" dirty="0" smtClean="0">
                <a:solidFill>
                  <a:srgbClr val="1205BB"/>
                </a:solidFill>
              </a:rPr>
              <a:t> of </a:t>
            </a:r>
            <a:r>
              <a:rPr lang="it-IT" sz="2000" dirty="0" smtClean="0">
                <a:solidFill>
                  <a:srgbClr val="1205BB"/>
                </a:solidFill>
                <a:sym typeface="Symbol"/>
              </a:rPr>
              <a:t></a:t>
            </a:r>
            <a:r>
              <a:rPr lang="it-IT" sz="2000" dirty="0" err="1" smtClean="0">
                <a:solidFill>
                  <a:srgbClr val="1205BB"/>
                </a:solidFill>
                <a:sym typeface="Symbol"/>
              </a:rPr>
              <a:t>Kaon</a:t>
            </a:r>
            <a:r>
              <a:rPr lang="it-IT" sz="2000" dirty="0" smtClean="0">
                <a:solidFill>
                  <a:srgbClr val="1205BB"/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rgbClr val="1205BB"/>
                </a:solidFill>
                <a:sym typeface="Symbol"/>
              </a:rPr>
              <a:t>Decays</a:t>
            </a:r>
            <a:r>
              <a:rPr lang="it-IT" sz="2000" dirty="0" smtClean="0">
                <a:solidFill>
                  <a:srgbClr val="1205BB"/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rgbClr val="1205BB"/>
                </a:solidFill>
                <a:sym typeface="Symbol"/>
              </a:rPr>
              <a:t>Events</a:t>
            </a:r>
            <a:r>
              <a:rPr lang="it-IT" sz="2000" dirty="0" smtClean="0">
                <a:solidFill>
                  <a:srgbClr val="1205BB"/>
                </a:solidFill>
                <a:sym typeface="Symbol"/>
              </a:rPr>
              <a:t></a:t>
            </a:r>
          </a:p>
          <a:p>
            <a:r>
              <a:rPr lang="it-IT" sz="2000" dirty="0" smtClean="0">
                <a:sym typeface="Symbol"/>
              </a:rPr>
              <a:t>K</a:t>
            </a:r>
            <a:r>
              <a:rPr lang="it-IT" sz="2000" baseline="30000" dirty="0" smtClean="0">
                <a:sym typeface="Symbol"/>
              </a:rPr>
              <a:t>+ </a:t>
            </a:r>
            <a:r>
              <a:rPr lang="it-IT" sz="2000" dirty="0" err="1" smtClean="0">
                <a:sym typeface="Symbol"/>
              </a:rPr>
              <a:t>decays</a:t>
            </a:r>
            <a:r>
              <a:rPr lang="it-IT" sz="2000" dirty="0" smtClean="0">
                <a:sym typeface="Symbol"/>
              </a:rPr>
              <a:t> downstream GTK3</a:t>
            </a:r>
          </a:p>
          <a:p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K</a:t>
            </a:r>
            <a:r>
              <a:rPr lang="it-IT" sz="2000" baseline="300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+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interactions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in GTK3</a:t>
            </a:r>
          </a:p>
          <a:p>
            <a:r>
              <a:rPr lang="it-IT" sz="2000" dirty="0">
                <a:sym typeface="Symbol"/>
              </a:rPr>
              <a:t>K</a:t>
            </a:r>
            <a:r>
              <a:rPr lang="it-IT" sz="2000" baseline="30000" dirty="0">
                <a:sym typeface="Symbol"/>
              </a:rPr>
              <a:t>+ </a:t>
            </a:r>
            <a:r>
              <a:rPr lang="it-IT" sz="2000" dirty="0" err="1">
                <a:sym typeface="Symbol"/>
              </a:rPr>
              <a:t>decays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upstream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smtClean="0">
                <a:sym typeface="Symbol"/>
              </a:rPr>
              <a:t>GTK3 </a:t>
            </a:r>
          </a:p>
          <a:p>
            <a:pPr marL="114300" indent="0">
              <a:buNone/>
            </a:pPr>
            <a:r>
              <a:rPr lang="it-IT" sz="2000" dirty="0">
                <a:sym typeface="Symbol"/>
              </a:rPr>
              <a:t> </a:t>
            </a:r>
            <a:r>
              <a:rPr lang="it-IT" sz="2000" dirty="0" smtClean="0">
                <a:sym typeface="Symbol"/>
              </a:rPr>
              <a:t>   </a:t>
            </a:r>
            <a:r>
              <a:rPr lang="it-IT" sz="2000" dirty="0" err="1" smtClean="0">
                <a:sym typeface="Symbol"/>
              </a:rPr>
              <a:t>early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decays</a:t>
            </a:r>
            <a:r>
              <a:rPr lang="it-IT" sz="2000" dirty="0" smtClean="0">
                <a:sym typeface="Symbol"/>
              </a:rPr>
              <a:t></a:t>
            </a:r>
            <a:endParaRPr lang="it-IT" sz="2000" dirty="0">
              <a:sym typeface="Symbol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-129268" y="4005064"/>
            <a:ext cx="4427984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t-IT" sz="2000" dirty="0" err="1">
                <a:solidFill>
                  <a:srgbClr val="1205BB"/>
                </a:solidFill>
              </a:rPr>
              <a:t>Fiducial</a:t>
            </a:r>
            <a:r>
              <a:rPr lang="it-IT" sz="2000" dirty="0">
                <a:solidFill>
                  <a:srgbClr val="1205BB"/>
                </a:solidFill>
              </a:rPr>
              <a:t> </a:t>
            </a:r>
            <a:r>
              <a:rPr lang="it-IT" sz="2000" dirty="0" err="1">
                <a:solidFill>
                  <a:srgbClr val="1205BB"/>
                </a:solidFill>
              </a:rPr>
              <a:t>Decay</a:t>
            </a:r>
            <a:r>
              <a:rPr lang="it-IT" sz="2000" dirty="0">
                <a:solidFill>
                  <a:srgbClr val="1205BB"/>
                </a:solidFill>
              </a:rPr>
              <a:t> </a:t>
            </a:r>
            <a:r>
              <a:rPr lang="it-IT" sz="2000" dirty="0" err="1">
                <a:solidFill>
                  <a:srgbClr val="1205BB"/>
                </a:solidFill>
              </a:rPr>
              <a:t>Region</a:t>
            </a:r>
            <a:endParaRPr lang="it-IT" sz="2000" dirty="0">
              <a:solidFill>
                <a:srgbClr val="1205BB"/>
              </a:solidFill>
            </a:endParaRPr>
          </a:p>
          <a:p>
            <a:pPr marL="11430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110/115 &lt; </a:t>
            </a:r>
            <a:r>
              <a:rPr lang="it-IT" sz="2000" dirty="0" err="1">
                <a:solidFill>
                  <a:srgbClr val="FF0000"/>
                </a:solidFill>
              </a:rPr>
              <a:t>Z</a:t>
            </a:r>
            <a:r>
              <a:rPr lang="it-IT" sz="2000" baseline="-25000" dirty="0" err="1">
                <a:solidFill>
                  <a:srgbClr val="FF0000"/>
                </a:solidFill>
              </a:rPr>
              <a:t>vertex</a:t>
            </a:r>
            <a:r>
              <a:rPr lang="it-IT" sz="2000" baseline="-25000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&lt; 165 m</a:t>
            </a:r>
          </a:p>
          <a:p>
            <a:r>
              <a:rPr lang="it-IT" sz="2000" dirty="0" err="1" smtClean="0">
                <a:sym typeface="Symbol"/>
              </a:rPr>
              <a:t>lower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limit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against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early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decays</a:t>
            </a:r>
            <a:endParaRPr lang="it-IT" sz="2000" dirty="0" smtClean="0">
              <a:sym typeface="Symbol"/>
            </a:endParaRPr>
          </a:p>
          <a:p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CHANTI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against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interactions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in GTK3</a:t>
            </a:r>
          </a:p>
        </p:txBody>
      </p:sp>
      <p:sp>
        <p:nvSpPr>
          <p:cNvPr id="9" name="Rettangolo 8"/>
          <p:cNvSpPr/>
          <p:nvPr/>
        </p:nvSpPr>
        <p:spPr>
          <a:xfrm>
            <a:off x="3419872" y="5445224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9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Kinematics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1732"/>
            <a:ext cx="6048672" cy="51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it-IT" dirty="0" err="1" smtClean="0"/>
              <a:t>Signal</a:t>
            </a:r>
            <a:r>
              <a:rPr lang="it-IT" dirty="0" smtClean="0"/>
              <a:t> and Background </a:t>
            </a:r>
            <a:r>
              <a:rPr lang="it-IT" dirty="0" err="1" smtClean="0"/>
              <a:t>Regions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32856"/>
            <a:ext cx="4223577" cy="32675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31032" y="162337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it-IT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it-IT" baseline="-25000" dirty="0" smtClean="0">
                <a:solidFill>
                  <a:schemeClr val="accent1">
                    <a:lumMod val="75000"/>
                  </a:schemeClr>
                </a:solidFill>
              </a:rPr>
              <a:t>miss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resolution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1032" y="55799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design </a:t>
            </a:r>
            <a:r>
              <a:rPr lang="it-IT" dirty="0" err="1" smtClean="0">
                <a:solidFill>
                  <a:srgbClr val="FF0000"/>
                </a:solidFill>
              </a:rPr>
              <a:t>value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reached</a:t>
            </a:r>
            <a:r>
              <a:rPr lang="it-IT" dirty="0" smtClean="0">
                <a:solidFill>
                  <a:srgbClr val="FF0000"/>
                </a:solidFill>
              </a:rPr>
              <a:t> : 10</a:t>
            </a:r>
            <a:r>
              <a:rPr lang="it-IT" baseline="30000" dirty="0" smtClean="0">
                <a:solidFill>
                  <a:srgbClr val="FF0000"/>
                </a:solidFill>
              </a:rPr>
              <a:t>-3 </a:t>
            </a:r>
            <a:r>
              <a:rPr lang="it-IT" dirty="0" smtClean="0">
                <a:solidFill>
                  <a:srgbClr val="FF0000"/>
                </a:solidFill>
              </a:rPr>
              <a:t>GeV</a:t>
            </a:r>
            <a:r>
              <a:rPr lang="it-IT" baseline="30000" dirty="0" smtClean="0">
                <a:solidFill>
                  <a:srgbClr val="FF0000"/>
                </a:solidFill>
              </a:rPr>
              <a:t>4</a:t>
            </a:r>
            <a:r>
              <a:rPr lang="it-IT" dirty="0" smtClean="0">
                <a:solidFill>
                  <a:srgbClr val="FF0000"/>
                </a:solidFill>
              </a:rPr>
              <a:t>/c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98716" y="141277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To control non </a:t>
            </a:r>
            <a:r>
              <a:rPr lang="it-IT" sz="2000" dirty="0" err="1" smtClean="0"/>
              <a:t>gaussian</a:t>
            </a:r>
            <a:r>
              <a:rPr lang="it-IT" sz="2000" dirty="0" smtClean="0"/>
              <a:t> </a:t>
            </a:r>
            <a:r>
              <a:rPr lang="it-IT" sz="2000" dirty="0" err="1" smtClean="0"/>
              <a:t>tails</a:t>
            </a:r>
            <a:r>
              <a:rPr lang="it-IT" sz="2000" dirty="0" smtClean="0"/>
              <a:t> from </a:t>
            </a:r>
            <a:r>
              <a:rPr lang="it-IT" sz="2000" dirty="0" err="1" smtClean="0"/>
              <a:t>mis</a:t>
            </a:r>
            <a:r>
              <a:rPr lang="it-IT" sz="2000" dirty="0" smtClean="0"/>
              <a:t>-match and </a:t>
            </a:r>
            <a:r>
              <a:rPr lang="it-IT" sz="2000" dirty="0" err="1" smtClean="0"/>
              <a:t>mis-measurements</a:t>
            </a:r>
            <a:endParaRPr lang="fr-FR" sz="200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132220" y="5500018"/>
            <a:ext cx="4427984" cy="124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t-IT" sz="2000" dirty="0"/>
              <a:t>c</a:t>
            </a:r>
            <a:r>
              <a:rPr lang="it-IT" sz="2000" dirty="0" smtClean="0"/>
              <a:t>ompute </a:t>
            </a:r>
            <a:r>
              <a:rPr lang="it-IT" sz="2000" dirty="0"/>
              <a:t>the </a:t>
            </a:r>
            <a:r>
              <a:rPr lang="it-IT" sz="2000" dirty="0" err="1"/>
              <a:t>missing</a:t>
            </a:r>
            <a:r>
              <a:rPr lang="it-IT" sz="2000" dirty="0"/>
              <a:t> mass </a:t>
            </a:r>
            <a:r>
              <a:rPr lang="it-IT" sz="2000" dirty="0" err="1" smtClean="0"/>
              <a:t>also</a:t>
            </a:r>
            <a:endParaRPr lang="it-IT" sz="2000" dirty="0"/>
          </a:p>
          <a:p>
            <a:r>
              <a:rPr lang="it-IT" sz="2000" dirty="0" smtClean="0"/>
              <a:t>with </a:t>
            </a:r>
            <a:r>
              <a:rPr lang="it-IT" sz="2000" dirty="0"/>
              <a:t>RICH </a:t>
            </a:r>
            <a:r>
              <a:rPr lang="it-IT" sz="2000" dirty="0" err="1"/>
              <a:t>indipendently</a:t>
            </a:r>
            <a:r>
              <a:rPr lang="it-IT" sz="2000" dirty="0"/>
              <a:t> from </a:t>
            </a:r>
            <a:r>
              <a:rPr lang="it-IT" sz="2000" dirty="0" smtClean="0"/>
              <a:t>STRAW</a:t>
            </a:r>
          </a:p>
          <a:p>
            <a:r>
              <a:rPr lang="it-IT" sz="2000" dirty="0" smtClean="0"/>
              <a:t>with </a:t>
            </a:r>
            <a:r>
              <a:rPr lang="it-IT" sz="2000" dirty="0" err="1"/>
              <a:t>nominal</a:t>
            </a:r>
            <a:r>
              <a:rPr lang="it-IT" sz="2000" dirty="0"/>
              <a:t> K </a:t>
            </a:r>
            <a:r>
              <a:rPr lang="it-IT" sz="2000" dirty="0" err="1"/>
              <a:t>momentum</a:t>
            </a:r>
            <a:endParaRPr lang="fr-FR" sz="2000" dirty="0"/>
          </a:p>
          <a:p>
            <a:endParaRPr lang="it-IT" sz="2000" dirty="0" smtClean="0">
              <a:solidFill>
                <a:schemeClr val="accent1">
                  <a:lumMod val="75000"/>
                </a:schemeClr>
              </a:solidFill>
              <a:sym typeface="Symbol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3" y="2120662"/>
            <a:ext cx="3797030" cy="34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Particle</a:t>
            </a:r>
            <a:r>
              <a:rPr lang="it-IT" dirty="0" smtClean="0"/>
              <a:t> ID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00" y="2248272"/>
            <a:ext cx="3898776" cy="1324744"/>
          </a:xfrm>
        </p:spPr>
        <p:txBody>
          <a:bodyPr/>
          <a:lstStyle/>
          <a:p>
            <a:pPr marL="114300" indent="0">
              <a:buNone/>
            </a:pPr>
            <a:r>
              <a:rPr lang="it-IT" sz="2000" dirty="0" smtClean="0">
                <a:solidFill>
                  <a:srgbClr val="1205BB"/>
                </a:solidFill>
              </a:rPr>
              <a:t>PID with </a:t>
            </a:r>
            <a:r>
              <a:rPr lang="it-IT" sz="2000" dirty="0" err="1" smtClean="0">
                <a:solidFill>
                  <a:srgbClr val="1205BB"/>
                </a:solidFill>
              </a:rPr>
              <a:t>calorimeters</a:t>
            </a:r>
            <a:endParaRPr lang="it-IT" sz="2000" dirty="0" smtClean="0">
              <a:solidFill>
                <a:srgbClr val="1205BB"/>
              </a:solidFill>
            </a:endParaRPr>
          </a:p>
          <a:p>
            <a:r>
              <a:rPr lang="it-IT" sz="2000" dirty="0">
                <a:sym typeface="Symbol"/>
              </a:rPr>
              <a:t></a:t>
            </a:r>
            <a:r>
              <a:rPr lang="it-IT" sz="2000" dirty="0" smtClean="0"/>
              <a:t> ID </a:t>
            </a:r>
            <a:r>
              <a:rPr lang="it-IT" sz="2000" dirty="0" err="1" smtClean="0"/>
              <a:t>efficiency</a:t>
            </a:r>
            <a:r>
              <a:rPr lang="it-IT" sz="2000" dirty="0" smtClean="0"/>
              <a:t> </a:t>
            </a:r>
            <a:r>
              <a:rPr lang="it-IT" sz="2000" dirty="0" smtClean="0">
                <a:sym typeface="Symbol"/>
              </a:rPr>
              <a:t> 80%</a:t>
            </a:r>
          </a:p>
          <a:p>
            <a:r>
              <a:rPr lang="it-IT" sz="2000" dirty="0">
                <a:sym typeface="Symbol"/>
              </a:rPr>
              <a:t>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mis</a:t>
            </a:r>
            <a:r>
              <a:rPr lang="it-IT" sz="2000" dirty="0" smtClean="0">
                <a:sym typeface="Symbol"/>
              </a:rPr>
              <a:t>-ID </a:t>
            </a:r>
            <a:r>
              <a:rPr lang="it-IT" sz="2000" dirty="0" err="1" smtClean="0">
                <a:sym typeface="Symbol"/>
              </a:rPr>
              <a:t>probability</a:t>
            </a:r>
            <a:r>
              <a:rPr lang="it-IT" sz="2000" dirty="0" smtClean="0">
                <a:sym typeface="Symbol"/>
              </a:rPr>
              <a:t>  10</a:t>
            </a:r>
            <a:r>
              <a:rPr lang="it-IT" sz="2000" baseline="30000" dirty="0" smtClean="0">
                <a:sym typeface="Symbol"/>
              </a:rPr>
              <a:t>-5</a:t>
            </a:r>
          </a:p>
          <a:p>
            <a:endParaRPr lang="it-IT" sz="2000" baseline="30000" dirty="0">
              <a:sym typeface="Symbol"/>
            </a:endParaRPr>
          </a:p>
          <a:p>
            <a:endParaRPr lang="it-IT" baseline="30000" dirty="0" smtClean="0">
              <a:sym typeface="Symbol"/>
            </a:endParaRPr>
          </a:p>
          <a:p>
            <a:endParaRPr lang="fr-FR" baseline="30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0" y="3717032"/>
            <a:ext cx="4802772" cy="2059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it-IT" dirty="0" smtClean="0">
                <a:solidFill>
                  <a:srgbClr val="1205BB"/>
                </a:solidFill>
              </a:rPr>
              <a:t>PID with RICH</a:t>
            </a:r>
          </a:p>
          <a:p>
            <a:r>
              <a:rPr lang="it-IT" dirty="0">
                <a:sym typeface="Symbol"/>
              </a:rPr>
              <a:t></a:t>
            </a:r>
            <a:r>
              <a:rPr lang="it-IT" dirty="0" smtClean="0"/>
              <a:t> ID </a:t>
            </a:r>
            <a:r>
              <a:rPr lang="it-IT" dirty="0" err="1" smtClean="0"/>
              <a:t>efficiency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 80%</a:t>
            </a:r>
          </a:p>
          <a:p>
            <a:r>
              <a:rPr lang="it-IT" dirty="0">
                <a:sym typeface="Symbol"/>
              </a:rPr>
              <a:t>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mis</a:t>
            </a:r>
            <a:r>
              <a:rPr lang="it-IT" dirty="0" smtClean="0">
                <a:sym typeface="Symbol"/>
              </a:rPr>
              <a:t>-ID </a:t>
            </a:r>
            <a:r>
              <a:rPr lang="it-IT" dirty="0" err="1" smtClean="0">
                <a:sym typeface="Symbol"/>
              </a:rPr>
              <a:t>probability</a:t>
            </a:r>
            <a:r>
              <a:rPr lang="it-IT" dirty="0" smtClean="0">
                <a:sym typeface="Symbol"/>
              </a:rPr>
              <a:t>  10</a:t>
            </a:r>
            <a:r>
              <a:rPr lang="it-IT" baseline="30000" dirty="0" smtClean="0">
                <a:sym typeface="Symbol"/>
              </a:rPr>
              <a:t>-2</a:t>
            </a:r>
            <a:endParaRPr lang="it-IT" dirty="0" smtClean="0">
              <a:sym typeface="Symbol"/>
            </a:endParaRPr>
          </a:p>
          <a:p>
            <a:r>
              <a:rPr lang="it-IT" dirty="0" err="1" smtClean="0">
                <a:sym typeface="Symbol"/>
              </a:rPr>
              <a:t>Efficiency</a:t>
            </a:r>
            <a:r>
              <a:rPr lang="it-IT" dirty="0" smtClean="0">
                <a:sym typeface="Symbol"/>
              </a:rPr>
              <a:t> of  ring </a:t>
            </a:r>
          </a:p>
          <a:p>
            <a:pPr marL="114300" indent="0">
              <a:buNone/>
            </a:pPr>
            <a:r>
              <a:rPr lang="it-IT" dirty="0">
                <a:sym typeface="Symbol"/>
              </a:rPr>
              <a:t> </a:t>
            </a:r>
            <a:r>
              <a:rPr lang="it-IT" dirty="0" smtClean="0">
                <a:sym typeface="Symbol"/>
              </a:rPr>
              <a:t>   </a:t>
            </a:r>
            <a:r>
              <a:rPr lang="it-IT" dirty="0" err="1" smtClean="0">
                <a:sym typeface="Symbol"/>
              </a:rPr>
              <a:t>reconstruction</a:t>
            </a:r>
            <a:r>
              <a:rPr lang="it-IT" dirty="0" smtClean="0">
                <a:sym typeface="Symbol"/>
              </a:rPr>
              <a:t>  90% [</a:t>
            </a:r>
            <a:r>
              <a:rPr lang="it-IT" dirty="0" err="1" smtClean="0">
                <a:sym typeface="Symbol"/>
              </a:rPr>
              <a:t>depends</a:t>
            </a:r>
            <a:r>
              <a:rPr lang="it-IT" dirty="0" smtClean="0">
                <a:sym typeface="Symbol"/>
              </a:rPr>
              <a:t> on p</a:t>
            </a:r>
            <a:r>
              <a:rPr lang="it-IT" baseline="-25000" dirty="0" smtClean="0">
                <a:sym typeface="Symbol"/>
              </a:rPr>
              <a:t></a:t>
            </a:r>
            <a:r>
              <a:rPr lang="it-IT" dirty="0" smtClean="0">
                <a:sym typeface="Symbol"/>
              </a:rPr>
              <a:t> ]</a:t>
            </a:r>
          </a:p>
          <a:p>
            <a:endParaRPr lang="it-IT" sz="2000" baseline="30000" dirty="0" smtClean="0">
              <a:sym typeface="Symbol"/>
            </a:endParaRPr>
          </a:p>
          <a:p>
            <a:endParaRPr lang="it-IT" baseline="30000" dirty="0" smtClean="0">
              <a:sym typeface="Symbol"/>
            </a:endParaRPr>
          </a:p>
          <a:p>
            <a:endParaRPr lang="fr-FR" baseline="30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26876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Samples</a:t>
            </a:r>
            <a:r>
              <a:rPr lang="it-IT" sz="2000" dirty="0" smtClean="0"/>
              <a:t> of </a:t>
            </a:r>
            <a:r>
              <a:rPr lang="it-IT" sz="2000" dirty="0" smtClean="0">
                <a:sym typeface="Symbol"/>
              </a:rPr>
              <a:t> and  from K</a:t>
            </a:r>
            <a:r>
              <a:rPr lang="it-IT" sz="2000" baseline="30000" dirty="0" smtClean="0">
                <a:sym typeface="Symbol"/>
              </a:rPr>
              <a:t>+</a:t>
            </a:r>
            <a:r>
              <a:rPr lang="it-IT" sz="2000" dirty="0" smtClean="0">
                <a:sym typeface="Symbol"/>
              </a:rPr>
              <a:t></a:t>
            </a:r>
            <a:r>
              <a:rPr lang="it-IT" sz="2000" baseline="30000" dirty="0" smtClean="0">
                <a:sym typeface="Symbol"/>
              </a:rPr>
              <a:t>+</a:t>
            </a:r>
            <a:r>
              <a:rPr lang="it-IT" sz="2000" dirty="0" smtClean="0">
                <a:sym typeface="Symbol"/>
              </a:rPr>
              <a:t></a:t>
            </a:r>
            <a:r>
              <a:rPr lang="it-IT" sz="2000" baseline="30000" dirty="0" smtClean="0">
                <a:sym typeface="Symbol"/>
              </a:rPr>
              <a:t>0</a:t>
            </a:r>
            <a:r>
              <a:rPr lang="it-IT" sz="2000" dirty="0" smtClean="0">
                <a:sym typeface="Symbol"/>
              </a:rPr>
              <a:t> and K</a:t>
            </a:r>
            <a:r>
              <a:rPr lang="it-IT" sz="2000" baseline="30000" dirty="0">
                <a:sym typeface="Symbol"/>
              </a:rPr>
              <a:t>+</a:t>
            </a:r>
            <a:r>
              <a:rPr lang="it-IT" sz="2000" dirty="0" smtClean="0">
                <a:sym typeface="Symbol"/>
              </a:rPr>
              <a:t></a:t>
            </a:r>
            <a:r>
              <a:rPr lang="it-IT" sz="2000" baseline="30000" dirty="0" smtClean="0">
                <a:sym typeface="Symbol"/>
              </a:rPr>
              <a:t>+</a:t>
            </a:r>
            <a:r>
              <a:rPr lang="it-IT" sz="2000" dirty="0" smtClean="0">
                <a:sym typeface="Symbol"/>
              </a:rPr>
              <a:t> </a:t>
            </a:r>
            <a:r>
              <a:rPr lang="it-IT" sz="2000" dirty="0" err="1" smtClean="0">
                <a:sym typeface="Symbol"/>
              </a:rPr>
              <a:t>selected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kinematically</a:t>
            </a:r>
            <a:r>
              <a:rPr lang="it-IT" sz="2000" dirty="0" smtClean="0">
                <a:sym typeface="Symbol"/>
              </a:rPr>
              <a:t>  </a:t>
            </a:r>
            <a:r>
              <a:rPr lang="it-IT" sz="2000" dirty="0" smtClean="0"/>
              <a:t> </a:t>
            </a:r>
            <a:endParaRPr lang="fr-FR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78" y="2060848"/>
            <a:ext cx="3943458" cy="218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96" y="4185391"/>
            <a:ext cx="3983528" cy="216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270724" y="177281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FF0000"/>
                </a:solidFill>
              </a:rPr>
              <a:t>Combined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efficiency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5877272"/>
            <a:ext cx="344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RICH, </a:t>
            </a:r>
            <a:r>
              <a:rPr lang="it-IT" sz="2000" dirty="0" err="1" smtClean="0">
                <a:solidFill>
                  <a:srgbClr val="FF0000"/>
                </a:solidFill>
              </a:rPr>
              <a:t>calorimeter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independent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139952" y="630932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Performances </a:t>
            </a:r>
            <a:r>
              <a:rPr lang="it-IT" sz="2000" dirty="0" err="1" smtClean="0"/>
              <a:t>improvement</a:t>
            </a:r>
            <a:r>
              <a:rPr lang="it-IT" sz="2000" dirty="0" smtClean="0"/>
              <a:t> </a:t>
            </a:r>
            <a:r>
              <a:rPr lang="it-IT" sz="2000" dirty="0" err="1" smtClean="0"/>
              <a:t>expectd</a:t>
            </a:r>
            <a:r>
              <a:rPr lang="it-IT" sz="2000" dirty="0" smtClean="0"/>
              <a:t> </a:t>
            </a:r>
            <a:endParaRPr lang="fr-FR" sz="2000" dirty="0"/>
          </a:p>
        </p:txBody>
      </p:sp>
      <p:sp>
        <p:nvSpPr>
          <p:cNvPr id="13" name="CasellaDiTesto 12"/>
          <p:cNvSpPr txBox="1"/>
          <p:nvPr/>
        </p:nvSpPr>
        <p:spPr>
          <a:xfrm rot="20828554">
            <a:off x="4798381" y="4502876"/>
            <a:ext cx="26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NA62 Preliminary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20828554">
            <a:off x="4796485" y="2345832"/>
            <a:ext cx="26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NA62 Preliminary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Photon</a:t>
            </a:r>
            <a:r>
              <a:rPr lang="it-IT" dirty="0" smtClean="0"/>
              <a:t> </a:t>
            </a:r>
            <a:r>
              <a:rPr lang="it-IT" dirty="0" err="1" smtClean="0"/>
              <a:t>Rejection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74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2000" dirty="0" smtClean="0"/>
              <a:t>To </a:t>
            </a:r>
            <a:r>
              <a:rPr lang="it-IT" sz="2000" dirty="0" err="1" smtClean="0"/>
              <a:t>measure</a:t>
            </a:r>
            <a:r>
              <a:rPr lang="it-IT" sz="2000" dirty="0" smtClean="0"/>
              <a:t> </a:t>
            </a:r>
            <a:r>
              <a:rPr lang="it-IT" sz="2000" dirty="0" smtClean="0">
                <a:sym typeface="Symbol"/>
              </a:rPr>
              <a:t> </a:t>
            </a:r>
            <a:r>
              <a:rPr lang="it-IT" sz="2000" dirty="0" err="1" smtClean="0">
                <a:sym typeface="Symbol"/>
              </a:rPr>
              <a:t>rejection</a:t>
            </a:r>
            <a:r>
              <a:rPr lang="it-IT" sz="2000" dirty="0" smtClean="0">
                <a:sym typeface="Symbol"/>
              </a:rPr>
              <a:t>, </a:t>
            </a:r>
            <a:r>
              <a:rPr lang="it-IT" sz="2000" dirty="0" err="1" smtClean="0">
                <a:sym typeface="Symbol"/>
              </a:rPr>
              <a:t>consider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events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left</a:t>
            </a:r>
            <a:r>
              <a:rPr lang="it-IT" sz="2000" dirty="0" smtClean="0">
                <a:sym typeface="Symbol"/>
              </a:rPr>
              <a:t> in the </a:t>
            </a:r>
            <a:r>
              <a:rPr lang="it-IT" sz="2000" dirty="0">
                <a:sym typeface="Symbol"/>
              </a:rPr>
              <a:t>K</a:t>
            </a:r>
            <a:r>
              <a:rPr lang="it-IT" sz="2000" baseline="30000" dirty="0">
                <a:sym typeface="Symbol"/>
              </a:rPr>
              <a:t>+</a:t>
            </a:r>
            <a:r>
              <a:rPr lang="it-IT" sz="2000" dirty="0">
                <a:sym typeface="Symbol"/>
              </a:rPr>
              <a:t></a:t>
            </a:r>
            <a:r>
              <a:rPr lang="it-IT" sz="2000" baseline="30000" dirty="0">
                <a:sym typeface="Symbol"/>
              </a:rPr>
              <a:t>+</a:t>
            </a:r>
            <a:r>
              <a:rPr lang="it-IT" sz="2000" dirty="0">
                <a:sym typeface="Symbol"/>
              </a:rPr>
              <a:t></a:t>
            </a:r>
            <a:r>
              <a:rPr lang="it-IT" sz="2000" baseline="30000" dirty="0">
                <a:sym typeface="Symbol"/>
              </a:rPr>
              <a:t>0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region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after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>
                <a:sym typeface="Symbol"/>
              </a:rPr>
              <a:t>the </a:t>
            </a:r>
            <a:r>
              <a:rPr lang="it-IT" sz="2000" dirty="0" smtClean="0">
                <a:sym typeface="Symbol"/>
              </a:rPr>
              <a:t> </a:t>
            </a:r>
            <a:r>
              <a:rPr lang="it-IT" sz="2000" dirty="0" err="1" smtClean="0">
                <a:sym typeface="Symbol"/>
              </a:rPr>
              <a:t>selection</a:t>
            </a:r>
            <a:endParaRPr lang="fr-FR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520280" cy="245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 rot="20828554">
            <a:off x="476005" y="3278740"/>
            <a:ext cx="26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NA62 Preliminary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12" y="2924944"/>
            <a:ext cx="2405764" cy="241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 rot="20828554">
            <a:off x="3616757" y="3278740"/>
            <a:ext cx="26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NA62 Preliminary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23488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Before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-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rejection</a:t>
            </a:r>
            <a:endParaRPr lang="it-IT" dirty="0" smtClean="0">
              <a:solidFill>
                <a:schemeClr val="accent1">
                  <a:lumMod val="50000"/>
                </a:schemeClr>
              </a:solidFill>
              <a:sym typeface="Symbol"/>
            </a:endParaRPr>
          </a:p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m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inimum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bias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, D=400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79912" y="23488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After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-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rejection</a:t>
            </a:r>
            <a:endParaRPr lang="it-IT" dirty="0" smtClean="0">
              <a:solidFill>
                <a:schemeClr val="accent1">
                  <a:lumMod val="50000"/>
                </a:schemeClr>
              </a:solidFill>
              <a:sym typeface="Symbol"/>
            </a:endParaRP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PNN trigger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228184" y="346965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ym typeface="Symbol"/>
              </a:rPr>
              <a:t> </a:t>
            </a:r>
            <a:r>
              <a:rPr lang="it-IT" dirty="0" err="1" smtClean="0">
                <a:sym typeface="Symbol"/>
              </a:rPr>
              <a:t>accidental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losses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measured</a:t>
            </a:r>
            <a:r>
              <a:rPr lang="it-IT" dirty="0" smtClean="0">
                <a:sym typeface="Symbol"/>
              </a:rPr>
              <a:t> on K</a:t>
            </a:r>
            <a:r>
              <a:rPr lang="it-IT" baseline="30000" dirty="0">
                <a:sym typeface="Symbol"/>
              </a:rPr>
              <a:t>+</a:t>
            </a:r>
            <a:r>
              <a:rPr lang="it-IT" dirty="0">
                <a:sym typeface="Symbol"/>
              </a:rPr>
              <a:t></a:t>
            </a:r>
            <a:r>
              <a:rPr lang="it-IT" baseline="30000" dirty="0">
                <a:sym typeface="Symbol"/>
              </a:rPr>
              <a:t>+</a:t>
            </a:r>
            <a:r>
              <a:rPr lang="it-IT" dirty="0">
                <a:sym typeface="Symbol"/>
              </a:rPr>
              <a:t></a:t>
            </a:r>
            <a:endParaRPr lang="fr-FR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334967"/>
              </p:ext>
            </p:extLst>
          </p:nvPr>
        </p:nvGraphicFramePr>
        <p:xfrm>
          <a:off x="1259632" y="5559744"/>
          <a:ext cx="2348664" cy="81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zione" r:id="rId5" imgW="1307880" imgH="457200" progId="Equation.3">
                  <p:embed/>
                </p:oleObj>
              </mc:Choice>
              <mc:Fallback>
                <p:oleObj name="Equazione" r:id="rId5" imgW="13078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5559744"/>
                        <a:ext cx="2348664" cy="817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107504" y="6207816"/>
            <a:ext cx="15121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/>
              <a:t>d</a:t>
            </a:r>
            <a:r>
              <a:rPr lang="it-IT" sz="1400" dirty="0" err="1" smtClean="0"/>
              <a:t>ownscale</a:t>
            </a:r>
            <a:r>
              <a:rPr lang="it-IT" sz="1400" dirty="0" smtClean="0"/>
              <a:t> </a:t>
            </a:r>
            <a:r>
              <a:rPr lang="it-IT" sz="1400" dirty="0" err="1" smtClean="0"/>
              <a:t>factor</a:t>
            </a:r>
            <a:r>
              <a:rPr lang="it-IT" sz="1400" dirty="0" smtClean="0"/>
              <a:t> of control trigger</a:t>
            </a:r>
            <a:endParaRPr lang="fr-FR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372328" y="5380084"/>
            <a:ext cx="24122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/>
              <a:t>e</a:t>
            </a:r>
            <a:r>
              <a:rPr lang="it-IT" sz="1400" dirty="0" err="1" smtClean="0"/>
              <a:t>vents</a:t>
            </a:r>
            <a:r>
              <a:rPr lang="it-IT" sz="1400" dirty="0" smtClean="0"/>
              <a:t> </a:t>
            </a:r>
            <a:r>
              <a:rPr lang="it-IT" sz="1400" dirty="0" err="1" smtClean="0"/>
              <a:t>passing</a:t>
            </a:r>
            <a:r>
              <a:rPr lang="it-IT" sz="1400" dirty="0" smtClean="0"/>
              <a:t> </a:t>
            </a:r>
            <a:r>
              <a:rPr lang="it-IT" sz="1400" dirty="0" err="1" smtClean="0"/>
              <a:t>signal</a:t>
            </a:r>
            <a:r>
              <a:rPr lang="it-IT" sz="1400" dirty="0" smtClean="0"/>
              <a:t> </a:t>
            </a:r>
            <a:r>
              <a:rPr lang="it-IT" sz="1400" dirty="0" err="1" smtClean="0"/>
              <a:t>selection</a:t>
            </a:r>
            <a:r>
              <a:rPr lang="it-IT" sz="1400" dirty="0" smtClean="0"/>
              <a:t> with </a:t>
            </a:r>
            <a:r>
              <a:rPr lang="it-IT" sz="1400" dirty="0" err="1" smtClean="0"/>
              <a:t>photon</a:t>
            </a:r>
            <a:r>
              <a:rPr lang="it-IT" sz="1400" dirty="0" smtClean="0"/>
              <a:t> veto</a:t>
            </a:r>
            <a:endParaRPr lang="fr-FR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693156" y="6063800"/>
            <a:ext cx="231266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Events</a:t>
            </a:r>
            <a:r>
              <a:rPr lang="it-IT" sz="1400" dirty="0" smtClean="0"/>
              <a:t> in control trigger </a:t>
            </a:r>
            <a:r>
              <a:rPr lang="it-IT" sz="1400" dirty="0" err="1" smtClean="0"/>
              <a:t>passing</a:t>
            </a:r>
            <a:r>
              <a:rPr lang="it-IT" sz="1400" dirty="0" smtClean="0"/>
              <a:t> the </a:t>
            </a:r>
            <a:r>
              <a:rPr lang="it-IT" sz="1400" dirty="0" err="1" smtClean="0"/>
              <a:t>signal</a:t>
            </a:r>
            <a:r>
              <a:rPr lang="it-IT" sz="1400" dirty="0" smtClean="0"/>
              <a:t> </a:t>
            </a:r>
            <a:r>
              <a:rPr lang="it-IT" sz="1400" dirty="0" err="1" smtClean="0"/>
              <a:t>selection</a:t>
            </a:r>
            <a:r>
              <a:rPr lang="it-IT" sz="1400" dirty="0" smtClean="0"/>
              <a:t> </a:t>
            </a:r>
            <a:r>
              <a:rPr lang="it-IT" sz="1400" dirty="0" err="1" smtClean="0"/>
              <a:t>but</a:t>
            </a:r>
            <a:r>
              <a:rPr lang="it-IT" sz="1400" dirty="0" smtClean="0"/>
              <a:t> the </a:t>
            </a:r>
            <a:r>
              <a:rPr lang="it-IT" sz="1400" dirty="0" err="1" smtClean="0"/>
              <a:t>photon</a:t>
            </a:r>
            <a:r>
              <a:rPr lang="it-IT" sz="1400" dirty="0" smtClean="0"/>
              <a:t> veto</a:t>
            </a:r>
            <a:endParaRPr lang="fr-FR" sz="1400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1624448" y="6279824"/>
            <a:ext cx="25202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endCxn id="16" idx="1"/>
          </p:cNvCxnSpPr>
          <p:nvPr/>
        </p:nvCxnSpPr>
        <p:spPr>
          <a:xfrm flipV="1">
            <a:off x="2987824" y="5641694"/>
            <a:ext cx="384504" cy="134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3180076" y="6342540"/>
            <a:ext cx="454088" cy="225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156176" y="570873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= (1.2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0.2)10</a:t>
            </a:r>
            <a:r>
              <a:rPr lang="it-IT" baseline="30000" dirty="0" smtClean="0">
                <a:solidFill>
                  <a:srgbClr val="FF0000"/>
                </a:solidFill>
                <a:sym typeface="Symbol"/>
              </a:rPr>
              <a:t>-7</a:t>
            </a:r>
            <a:endParaRPr lang="fr-FR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064896" cy="1143000"/>
          </a:xfrm>
        </p:spPr>
        <p:txBody>
          <a:bodyPr/>
          <a:lstStyle/>
          <a:p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and Background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  <p:graphicFrame>
        <p:nvGraphicFramePr>
          <p:cNvPr id="6" name="Segnaposto contenuto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245777"/>
              </p:ext>
            </p:extLst>
          </p:nvPr>
        </p:nvGraphicFramePr>
        <p:xfrm>
          <a:off x="541284" y="1784100"/>
          <a:ext cx="7416824" cy="107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zione" r:id="rId3" imgW="2984400" imgH="431640" progId="Equation.3">
                  <p:embed/>
                </p:oleObj>
              </mc:Choice>
              <mc:Fallback>
                <p:oleObj name="Equazione" r:id="rId3" imgW="2984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284" y="1784100"/>
                        <a:ext cx="7416824" cy="1073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1619672" y="1870484"/>
            <a:ext cx="2304256" cy="7200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asellaDiTesto 8"/>
          <p:cNvSpPr txBox="1"/>
          <p:nvPr/>
        </p:nvSpPr>
        <p:spPr>
          <a:xfrm>
            <a:off x="179512" y="3022612"/>
            <a:ext cx="3744416" cy="923330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Normalization</a:t>
            </a:r>
            <a:r>
              <a:rPr lang="it-IT" dirty="0" smtClean="0"/>
              <a:t>: </a:t>
            </a:r>
            <a:r>
              <a:rPr lang="it-IT" dirty="0">
                <a:sym typeface="Symbol"/>
              </a:rPr>
              <a:t>K</a:t>
            </a:r>
            <a:r>
              <a:rPr lang="it-IT" baseline="30000" dirty="0">
                <a:sym typeface="Symbol"/>
              </a:rPr>
              <a:t>+</a:t>
            </a:r>
            <a:r>
              <a:rPr lang="it-IT" dirty="0">
                <a:sym typeface="Symbol"/>
              </a:rPr>
              <a:t></a:t>
            </a:r>
            <a:r>
              <a:rPr lang="it-IT" baseline="30000" dirty="0">
                <a:sym typeface="Symbol"/>
              </a:rPr>
              <a:t>+</a:t>
            </a:r>
            <a:r>
              <a:rPr lang="it-IT" dirty="0">
                <a:sym typeface="Symbol"/>
              </a:rPr>
              <a:t></a:t>
            </a:r>
            <a:r>
              <a:rPr lang="it-IT" baseline="30000" dirty="0" smtClean="0">
                <a:sym typeface="Symbol"/>
              </a:rPr>
              <a:t>0 </a:t>
            </a:r>
            <a:r>
              <a:rPr lang="it-IT" baseline="30000" dirty="0" err="1" smtClean="0">
                <a:sym typeface="Symbol"/>
              </a:rPr>
              <a:t>c</a:t>
            </a:r>
            <a:r>
              <a:rPr lang="it-IT" dirty="0" err="1" smtClean="0">
                <a:sym typeface="Symbol"/>
              </a:rPr>
              <a:t>from</a:t>
            </a:r>
            <a:r>
              <a:rPr lang="it-IT" dirty="0" smtClean="0">
                <a:sym typeface="Symbol"/>
              </a:rPr>
              <a:t> control trigger data </a:t>
            </a:r>
            <a:r>
              <a:rPr lang="it-IT" dirty="0" err="1" smtClean="0">
                <a:sym typeface="Symbol"/>
              </a:rPr>
              <a:t>passing</a:t>
            </a:r>
            <a:r>
              <a:rPr lang="it-IT" dirty="0" smtClean="0">
                <a:sym typeface="Symbol"/>
              </a:rPr>
              <a:t> the </a:t>
            </a:r>
            <a:r>
              <a:rPr lang="it-IT" dirty="0" err="1" smtClean="0">
                <a:sym typeface="Symbol"/>
              </a:rPr>
              <a:t>signal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selection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but</a:t>
            </a:r>
            <a:r>
              <a:rPr lang="it-IT" dirty="0" smtClean="0">
                <a:sym typeface="Symbol"/>
              </a:rPr>
              <a:t> the </a:t>
            </a:r>
            <a:r>
              <a:rPr lang="it-IT" dirty="0" err="1" smtClean="0">
                <a:sym typeface="Symbol"/>
              </a:rPr>
              <a:t>photon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rejection</a:t>
            </a:r>
            <a:endParaRPr lang="fr-FR" dirty="0"/>
          </a:p>
        </p:txBody>
      </p:sp>
      <p:cxnSp>
        <p:nvCxnSpPr>
          <p:cNvPr id="11" name="Connettore 2 10"/>
          <p:cNvCxnSpPr>
            <a:endCxn id="9" idx="0"/>
          </p:cNvCxnSpPr>
          <p:nvPr/>
        </p:nvCxnSpPr>
        <p:spPr>
          <a:xfrm flipH="1">
            <a:off x="2051720" y="2590564"/>
            <a:ext cx="360040" cy="43204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5220072" y="1885232"/>
            <a:ext cx="720080" cy="891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asellaDiTesto 12"/>
          <p:cNvSpPr txBox="1"/>
          <p:nvPr/>
        </p:nvSpPr>
        <p:spPr>
          <a:xfrm>
            <a:off x="4283968" y="3299611"/>
            <a:ext cx="3312368" cy="646331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Acceptance</a:t>
            </a:r>
            <a:r>
              <a:rPr lang="it-IT" dirty="0" smtClean="0"/>
              <a:t>: ratio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and </a:t>
            </a:r>
            <a:r>
              <a:rPr lang="it-IT" dirty="0" err="1" smtClean="0"/>
              <a:t>normalization</a:t>
            </a:r>
            <a:r>
              <a:rPr lang="it-IT" dirty="0" smtClean="0"/>
              <a:t>: </a:t>
            </a:r>
            <a:r>
              <a:rPr lang="it-IT" dirty="0" smtClean="0">
                <a:sym typeface="Symbol"/>
              </a:rPr>
              <a:t>0.60/0.86 </a:t>
            </a:r>
            <a:endParaRPr lang="fr-FR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5220072" y="2777092"/>
            <a:ext cx="144016" cy="5225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6074387" y="1999752"/>
            <a:ext cx="654618" cy="576064"/>
          </a:xfrm>
          <a:prstGeom prst="rect">
            <a:avLst/>
          </a:prstGeom>
          <a:noFill/>
          <a:ln>
            <a:solidFill>
              <a:srgbClr val="120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asellaDiTesto 16"/>
          <p:cNvSpPr txBox="1"/>
          <p:nvPr/>
        </p:nvSpPr>
        <p:spPr>
          <a:xfrm>
            <a:off x="4521859" y="1281646"/>
            <a:ext cx="3742493" cy="369332"/>
          </a:xfrm>
          <a:prstGeom prst="rect">
            <a:avLst/>
          </a:prstGeom>
          <a:noFill/>
          <a:ln w="25400">
            <a:solidFill>
              <a:srgbClr val="1205BB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/>
              </a:rPr>
              <a:t>85% (</a:t>
            </a:r>
            <a:r>
              <a:rPr lang="fr-FR" dirty="0" err="1" smtClean="0">
                <a:sym typeface="Symbol"/>
              </a:rPr>
              <a:t>preliminary</a:t>
            </a:r>
            <a:r>
              <a:rPr lang="fr-FR" dirty="0" smtClean="0">
                <a:sym typeface="Symbol"/>
              </a:rPr>
              <a:t>) </a:t>
            </a:r>
            <a:r>
              <a:rPr lang="fr-FR" dirty="0" err="1" smtClean="0">
                <a:sym typeface="Symbol"/>
              </a:rPr>
              <a:t>measured</a:t>
            </a:r>
            <a:r>
              <a:rPr lang="fr-FR" dirty="0" smtClean="0">
                <a:sym typeface="Symbol"/>
              </a:rPr>
              <a:t> on data</a:t>
            </a:r>
            <a:endParaRPr lang="fr-FR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6516216" y="1650978"/>
            <a:ext cx="212789" cy="348774"/>
          </a:xfrm>
          <a:prstGeom prst="straightConnector1">
            <a:avLst/>
          </a:prstGeom>
          <a:ln w="25400">
            <a:solidFill>
              <a:srgbClr val="12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28670" y="10969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 smtClean="0">
                <a:solidFill>
                  <a:srgbClr val="FF0000"/>
                </a:solidFill>
              </a:rPr>
              <a:t>n 5% of 2016 </a:t>
            </a:r>
            <a:r>
              <a:rPr lang="it-IT" dirty="0" err="1" smtClean="0">
                <a:solidFill>
                  <a:srgbClr val="FF0000"/>
                </a:solidFill>
              </a:rPr>
              <a:t>statistics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60040" y="4089958"/>
            <a:ext cx="781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 (K </a:t>
            </a:r>
            <a:r>
              <a:rPr lang="it-IT" sz="2000" dirty="0" err="1" smtClean="0"/>
              <a:t>decays</a:t>
            </a:r>
            <a:r>
              <a:rPr lang="it-IT" sz="2000" dirty="0" smtClean="0"/>
              <a:t>) </a:t>
            </a:r>
            <a:r>
              <a:rPr lang="it-IT" sz="2000" dirty="0" smtClean="0">
                <a:sym typeface="Symbol"/>
              </a:rPr>
              <a:t> 2.3  10</a:t>
            </a:r>
            <a:r>
              <a:rPr lang="it-IT" sz="2000" baseline="30000" dirty="0" smtClean="0">
                <a:sym typeface="Symbol"/>
              </a:rPr>
              <a:t>10</a:t>
            </a:r>
            <a:r>
              <a:rPr lang="it-IT" sz="2000" dirty="0" smtClean="0">
                <a:sym typeface="Symbol"/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[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% of 2016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statistics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ym typeface="Symbol"/>
              </a:rPr>
              <a:t> 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 </a:t>
            </a:r>
            <a:r>
              <a:rPr lang="it-IT" sz="2000" dirty="0" err="1" smtClean="0">
                <a:solidFill>
                  <a:srgbClr val="FF0000"/>
                </a:solidFill>
                <a:sym typeface="Symbol"/>
              </a:rPr>
              <a:t>acceptance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 0.033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3568" y="4507258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Process</a:t>
            </a:r>
            <a:r>
              <a:rPr lang="it-IT" dirty="0" smtClean="0"/>
              <a:t>                                   </a:t>
            </a:r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                    Branching ratio  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ym typeface="Symbol"/>
              </a:rPr>
              <a:t>K</a:t>
            </a:r>
            <a:r>
              <a:rPr lang="it-IT" baseline="30000" dirty="0">
                <a:sym typeface="Symbol"/>
              </a:rPr>
              <a:t>+</a:t>
            </a:r>
            <a:r>
              <a:rPr lang="it-IT" dirty="0">
                <a:sym typeface="Symbol"/>
              </a:rPr>
              <a:t></a:t>
            </a:r>
            <a:r>
              <a:rPr lang="it-IT" baseline="30000" dirty="0">
                <a:sym typeface="Symbol"/>
              </a:rPr>
              <a:t>+</a:t>
            </a:r>
            <a:r>
              <a:rPr lang="it-IT" dirty="0">
                <a:sym typeface="Symbol"/>
              </a:rPr>
              <a:t></a:t>
            </a:r>
            <a:r>
              <a:rPr lang="it-IT" baseline="30000" dirty="0" smtClean="0">
                <a:sym typeface="Symbol"/>
              </a:rPr>
              <a:t>0   </a:t>
            </a:r>
            <a:r>
              <a:rPr lang="it-IT" dirty="0" smtClean="0">
                <a:sym typeface="Symbol"/>
              </a:rPr>
              <a:t>                                           0.024                                  0.2066</a:t>
            </a:r>
          </a:p>
          <a:p>
            <a:pPr>
              <a:lnSpc>
                <a:spcPct val="150000"/>
              </a:lnSpc>
            </a:pPr>
            <a:r>
              <a:rPr lang="it-IT" dirty="0"/>
              <a:t>K</a:t>
            </a:r>
            <a:r>
              <a:rPr lang="it-IT" baseline="30000" dirty="0"/>
              <a:t>+</a:t>
            </a:r>
            <a:r>
              <a:rPr lang="it-IT" dirty="0">
                <a:sym typeface="Symbol"/>
              </a:rPr>
              <a:t></a:t>
            </a:r>
            <a:r>
              <a:rPr lang="it-IT" baseline="30000" dirty="0">
                <a:sym typeface="Symbol"/>
              </a:rPr>
              <a:t>+</a:t>
            </a:r>
            <a:r>
              <a:rPr lang="it-IT" dirty="0" smtClean="0">
                <a:sym typeface="Symbol"/>
              </a:rPr>
              <a:t>                                               0.011                                  0.6356</a:t>
            </a:r>
          </a:p>
          <a:p>
            <a:pPr>
              <a:lnSpc>
                <a:spcPct val="150000"/>
              </a:lnSpc>
            </a:pPr>
            <a:r>
              <a:rPr lang="it-IT" dirty="0"/>
              <a:t>K</a:t>
            </a:r>
            <a:r>
              <a:rPr lang="it-IT" baseline="30000" dirty="0"/>
              <a:t>+</a:t>
            </a:r>
            <a:r>
              <a:rPr lang="it-IT" dirty="0">
                <a:sym typeface="Symbol"/>
              </a:rPr>
              <a:t></a:t>
            </a:r>
            <a:r>
              <a:rPr lang="it-IT" baseline="30000" dirty="0">
                <a:sym typeface="Symbol"/>
              </a:rPr>
              <a:t>+</a:t>
            </a:r>
            <a:r>
              <a:rPr lang="it-IT" dirty="0">
                <a:sym typeface="Symbol"/>
              </a:rPr>
              <a:t></a:t>
            </a:r>
            <a:r>
              <a:rPr lang="it-IT" baseline="30000" dirty="0">
                <a:sym typeface="Symbol"/>
              </a:rPr>
              <a:t>- </a:t>
            </a:r>
            <a:r>
              <a:rPr lang="it-IT" dirty="0" smtClean="0">
                <a:sym typeface="Symbol"/>
              </a:rPr>
              <a:t></a:t>
            </a:r>
            <a:r>
              <a:rPr lang="it-IT" baseline="30000" dirty="0" smtClean="0">
                <a:sym typeface="Symbol"/>
              </a:rPr>
              <a:t>+     </a:t>
            </a:r>
            <a:r>
              <a:rPr lang="it-IT" dirty="0" smtClean="0">
                <a:sym typeface="Symbol"/>
              </a:rPr>
              <a:t>                                       0.017                                 0.0558</a:t>
            </a:r>
          </a:p>
          <a:p>
            <a:pPr>
              <a:lnSpc>
                <a:spcPct val="150000"/>
              </a:lnSpc>
            </a:pPr>
            <a:r>
              <a:rPr lang="it-IT" dirty="0" err="1" smtClean="0">
                <a:sym typeface="Symbol"/>
              </a:rPr>
              <a:t>Early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decays</a:t>
            </a:r>
            <a:r>
              <a:rPr lang="fr-FR" dirty="0" smtClean="0">
                <a:sym typeface="Symbol"/>
              </a:rPr>
              <a:t>                                     &lt; 0.005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336776" y="6444424"/>
            <a:ext cx="41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  <a:r>
              <a:rPr lang="it-IT" baseline="30000" dirty="0">
                <a:solidFill>
                  <a:srgbClr val="FF0000"/>
                </a:solidFill>
              </a:rPr>
              <a:t>+</a:t>
            </a:r>
            <a:r>
              <a:rPr lang="it-IT" dirty="0">
                <a:solidFill>
                  <a:srgbClr val="FF0000"/>
                </a:solidFill>
                <a:sym typeface="Symbol"/>
              </a:rPr>
              <a:t></a:t>
            </a:r>
            <a:r>
              <a:rPr lang="it-IT" baseline="30000" dirty="0">
                <a:solidFill>
                  <a:srgbClr val="FF0000"/>
                </a:solidFill>
                <a:sym typeface="Symbol"/>
              </a:rPr>
              <a:t>+</a:t>
            </a:r>
            <a:r>
              <a:rPr lang="it-IT" dirty="0">
                <a:solidFill>
                  <a:srgbClr val="FF0000"/>
                </a:solidFill>
                <a:sym typeface="Symbol"/>
              </a:rPr>
              <a:t></a:t>
            </a:r>
            <a:r>
              <a:rPr lang="it-IT" baseline="30000" dirty="0">
                <a:solidFill>
                  <a:srgbClr val="FF0000"/>
                </a:solidFill>
                <a:sym typeface="Symbol"/>
              </a:rPr>
              <a:t>-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</a:t>
            </a:r>
            <a:r>
              <a:rPr lang="it-IT" baseline="30000" dirty="0" smtClean="0">
                <a:solidFill>
                  <a:srgbClr val="FF0000"/>
                </a:solidFill>
                <a:sym typeface="Symbol"/>
              </a:rPr>
              <a:t>+ 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suppression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very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preliminary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err="1" smtClean="0"/>
              <a:t>Kaon</a:t>
            </a:r>
            <a:r>
              <a:rPr lang="it-IT" sz="4400" dirty="0" smtClean="0"/>
              <a:t> </a:t>
            </a:r>
            <a:r>
              <a:rPr lang="it-IT" sz="4400" dirty="0" err="1" smtClean="0"/>
              <a:t>Physics</a:t>
            </a:r>
            <a:r>
              <a:rPr lang="it-IT" sz="4400" dirty="0" smtClean="0"/>
              <a:t>: </a:t>
            </a:r>
            <a:br>
              <a:rPr lang="it-IT" sz="4400" dirty="0" smtClean="0"/>
            </a:br>
            <a:r>
              <a:rPr lang="it-IT" sz="4400" dirty="0" smtClean="0"/>
              <a:t>a Building </a:t>
            </a:r>
            <a:r>
              <a:rPr lang="it-IT" sz="4400" dirty="0" err="1" smtClean="0"/>
              <a:t>Block</a:t>
            </a:r>
            <a:r>
              <a:rPr lang="it-IT" sz="4400" dirty="0" smtClean="0"/>
              <a:t> of the SM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276872"/>
            <a:ext cx="7825680" cy="367240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Discovery</a:t>
            </a:r>
            <a:r>
              <a:rPr lang="it-IT" sz="2000" dirty="0" smtClean="0"/>
              <a:t> of </a:t>
            </a:r>
            <a:r>
              <a:rPr lang="it-IT" sz="2000" dirty="0" smtClean="0">
                <a:solidFill>
                  <a:schemeClr val="accent3"/>
                </a:solidFill>
              </a:rPr>
              <a:t>strange </a:t>
            </a:r>
            <a:r>
              <a:rPr lang="it-IT" sz="2000" dirty="0" err="1" smtClean="0">
                <a:solidFill>
                  <a:schemeClr val="accent3"/>
                </a:solidFill>
              </a:rPr>
              <a:t>particles</a:t>
            </a:r>
            <a:r>
              <a:rPr lang="it-IT" sz="2000" dirty="0" smtClean="0"/>
              <a:t>: first </a:t>
            </a:r>
            <a:r>
              <a:rPr lang="it-IT" sz="2000" dirty="0" err="1" smtClean="0"/>
              <a:t>observation</a:t>
            </a:r>
            <a:r>
              <a:rPr lang="it-IT" sz="2000" dirty="0" smtClean="0"/>
              <a:t> of a quark-</a:t>
            </a:r>
            <a:r>
              <a:rPr lang="it-IT" sz="2000" dirty="0" err="1" smtClean="0"/>
              <a:t>flavour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present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ordinary</a:t>
            </a:r>
            <a:r>
              <a:rPr lang="it-IT" sz="2000" dirty="0" smtClean="0"/>
              <a:t> </a:t>
            </a:r>
            <a:r>
              <a:rPr lang="it-IT" sz="2000" dirty="0" err="1" smtClean="0"/>
              <a:t>matter</a:t>
            </a:r>
            <a:r>
              <a:rPr lang="it-IT" sz="2000" dirty="0" smtClean="0"/>
              <a:t>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[Nature 160 4077 (1947) 855</a:t>
            </a:r>
            <a:r>
              <a:rPr lang="it-IT" sz="16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]</a:t>
            </a:r>
            <a:endParaRPr lang="it-IT" sz="2000" dirty="0" smtClean="0"/>
          </a:p>
          <a:p>
            <a:r>
              <a:rPr lang="it-IT" sz="2000" dirty="0" err="1" smtClean="0"/>
              <a:t>Postulation</a:t>
            </a:r>
            <a:r>
              <a:rPr lang="it-IT" sz="2000" dirty="0" smtClean="0"/>
              <a:t> of </a:t>
            </a:r>
            <a:r>
              <a:rPr lang="it-IT" sz="2000" dirty="0" err="1" smtClean="0">
                <a:solidFill>
                  <a:schemeClr val="accent3"/>
                </a:solidFill>
              </a:rPr>
              <a:t>neutral</a:t>
            </a:r>
            <a:r>
              <a:rPr lang="it-IT" sz="2000" dirty="0" smtClean="0">
                <a:solidFill>
                  <a:schemeClr val="accent3"/>
                </a:solidFill>
              </a:rPr>
              <a:t> </a:t>
            </a:r>
            <a:r>
              <a:rPr lang="it-IT" sz="2000" dirty="0" err="1" smtClean="0">
                <a:solidFill>
                  <a:schemeClr val="accent3"/>
                </a:solidFill>
              </a:rPr>
              <a:t>meson</a:t>
            </a:r>
            <a:r>
              <a:rPr lang="it-IT" sz="2000" dirty="0" smtClean="0">
                <a:solidFill>
                  <a:schemeClr val="accent3"/>
                </a:solidFill>
              </a:rPr>
              <a:t> </a:t>
            </a:r>
            <a:r>
              <a:rPr lang="it-IT" sz="2000" dirty="0" err="1" smtClean="0">
                <a:solidFill>
                  <a:schemeClr val="accent3"/>
                </a:solidFill>
              </a:rPr>
              <a:t>oscillation</a:t>
            </a:r>
            <a:r>
              <a:rPr lang="it-IT" sz="2000" dirty="0" smtClean="0">
                <a:solidFill>
                  <a:schemeClr val="accent3"/>
                </a:solidFill>
              </a:rPr>
              <a:t>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</a:t>
            </a:r>
            <a:r>
              <a:rPr lang="it-IT" sz="16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</a:t>
            </a:r>
            <a:r>
              <a:rPr lang="it-IT" sz="16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Rev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 97 (1955) 1387</a:t>
            </a:r>
            <a:r>
              <a:rPr lang="it-IT" sz="16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]</a:t>
            </a:r>
            <a:endParaRPr lang="it-IT" sz="1600" dirty="0" smtClean="0"/>
          </a:p>
          <a:p>
            <a:r>
              <a:rPr lang="it-IT" sz="2000" dirty="0" smtClean="0">
                <a:sym typeface="Symbol"/>
              </a:rPr>
              <a:t> -  puzzle: first </a:t>
            </a:r>
            <a:r>
              <a:rPr lang="it-IT" sz="2000" dirty="0" err="1" smtClean="0">
                <a:sym typeface="Symbol"/>
              </a:rPr>
              <a:t>hint</a:t>
            </a:r>
            <a:r>
              <a:rPr lang="it-IT" sz="2000" dirty="0" smtClean="0">
                <a:sym typeface="Symbol"/>
              </a:rPr>
              <a:t> of 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P </a:t>
            </a:r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violation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</a:t>
            </a:r>
            <a:r>
              <a:rPr lang="it-IT" sz="16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Rev. 104 (1956) 254</a:t>
            </a:r>
            <a:r>
              <a:rPr lang="it-IT" sz="16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]</a:t>
            </a:r>
            <a:endParaRPr lang="it-IT" sz="1600" dirty="0" smtClean="0">
              <a:sym typeface="Symbol"/>
            </a:endParaRPr>
          </a:p>
          <a:p>
            <a:r>
              <a:rPr lang="it-IT" sz="2000" dirty="0" err="1" smtClean="0">
                <a:sym typeface="Symbol"/>
              </a:rPr>
              <a:t>Discovery</a:t>
            </a:r>
            <a:r>
              <a:rPr lang="it-IT" sz="2000" dirty="0" smtClean="0">
                <a:sym typeface="Symbol"/>
              </a:rPr>
              <a:t> of 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CP </a:t>
            </a:r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violation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it-IT" sz="2000" dirty="0" smtClean="0">
                <a:sym typeface="Symbol"/>
              </a:rPr>
              <a:t>in the K</a:t>
            </a:r>
            <a:r>
              <a:rPr lang="it-IT" sz="2000" baseline="30000" dirty="0" smtClean="0">
                <a:sym typeface="Symbol"/>
              </a:rPr>
              <a:t>0 </a:t>
            </a:r>
            <a:r>
              <a:rPr lang="it-IT" sz="2000" dirty="0" smtClean="0">
                <a:sym typeface="Symbol"/>
              </a:rPr>
              <a:t>mixing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</a:t>
            </a:r>
            <a:r>
              <a:rPr lang="it-IT" sz="16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Rev. </a:t>
            </a:r>
            <a:r>
              <a:rPr lang="it-IT" sz="16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Lett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13 (1964) 138</a:t>
            </a:r>
            <a:r>
              <a:rPr lang="it-IT" sz="16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]</a:t>
            </a:r>
            <a:endParaRPr lang="it-IT" sz="1600" dirty="0" smtClean="0">
              <a:sym typeface="Symbol"/>
            </a:endParaRPr>
          </a:p>
          <a:p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3-quark-model</a:t>
            </a:r>
            <a:r>
              <a:rPr lang="it-IT" sz="2000" dirty="0" smtClean="0">
                <a:sym typeface="Symbol"/>
              </a:rPr>
              <a:t> to </a:t>
            </a:r>
            <a:r>
              <a:rPr lang="it-IT" sz="2000" dirty="0" err="1" smtClean="0">
                <a:sym typeface="Symbol"/>
              </a:rPr>
              <a:t>describe</a:t>
            </a:r>
            <a:r>
              <a:rPr lang="it-IT" sz="2000" dirty="0" smtClean="0">
                <a:sym typeface="Symbol"/>
              </a:rPr>
              <a:t> the </a:t>
            </a:r>
            <a:r>
              <a:rPr lang="it-IT" sz="2000" dirty="0" err="1" smtClean="0">
                <a:sym typeface="Symbol"/>
              </a:rPr>
              <a:t>observed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meson</a:t>
            </a:r>
            <a:r>
              <a:rPr lang="it-IT" sz="2000" dirty="0" smtClean="0">
                <a:sym typeface="Symbol"/>
              </a:rPr>
              <a:t>/</a:t>
            </a:r>
            <a:r>
              <a:rPr lang="it-IT" sz="2000" dirty="0" err="1" smtClean="0">
                <a:sym typeface="Symbol"/>
              </a:rPr>
              <a:t>baryon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spectra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</a:t>
            </a:r>
            <a:r>
              <a:rPr lang="it-IT" sz="17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</a:t>
            </a:r>
            <a:r>
              <a:rPr lang="it-IT" sz="17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Lett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8 (1964) 214</a:t>
            </a:r>
            <a:r>
              <a:rPr lang="it-IT" sz="17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]</a:t>
            </a:r>
            <a:endParaRPr lang="it-IT" sz="1700" dirty="0" smtClean="0">
              <a:sym typeface="Symbol"/>
            </a:endParaRPr>
          </a:p>
          <a:p>
            <a:r>
              <a:rPr lang="it-IT" sz="2000" dirty="0" err="1" smtClean="0">
                <a:sym typeface="Symbol"/>
              </a:rPr>
              <a:t>Prediction</a:t>
            </a:r>
            <a:r>
              <a:rPr lang="it-IT" sz="2000" dirty="0" smtClean="0">
                <a:sym typeface="Symbol"/>
              </a:rPr>
              <a:t> of the 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c-quark </a:t>
            </a:r>
            <a:r>
              <a:rPr lang="it-IT" sz="2000" dirty="0" smtClean="0">
                <a:sym typeface="Symbol"/>
              </a:rPr>
              <a:t>to </a:t>
            </a:r>
            <a:r>
              <a:rPr lang="it-IT" sz="2000" dirty="0" err="1" smtClean="0">
                <a:sym typeface="Symbol"/>
              </a:rPr>
              <a:t>explain</a:t>
            </a:r>
            <a:r>
              <a:rPr lang="it-IT" sz="2000" dirty="0" smtClean="0">
                <a:sym typeface="Symbol"/>
              </a:rPr>
              <a:t> the </a:t>
            </a:r>
            <a:r>
              <a:rPr lang="it-IT" sz="2000" dirty="0" err="1" smtClean="0">
                <a:sym typeface="Symbol"/>
              </a:rPr>
              <a:t>unexpectly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low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observed</a:t>
            </a:r>
            <a:r>
              <a:rPr lang="it-IT" sz="2000" dirty="0" smtClean="0">
                <a:sym typeface="Symbol"/>
              </a:rPr>
              <a:t> branching ratio of </a:t>
            </a:r>
            <a:r>
              <a:rPr lang="it-IT" sz="2000" dirty="0" err="1" smtClean="0">
                <a:sym typeface="Symbol"/>
              </a:rPr>
              <a:t>decay</a:t>
            </a:r>
            <a:r>
              <a:rPr lang="it-IT" sz="2000" dirty="0" smtClean="0">
                <a:sym typeface="Symbol"/>
              </a:rPr>
              <a:t> the K</a:t>
            </a:r>
            <a:r>
              <a:rPr lang="it-IT" sz="2000" baseline="-25000" dirty="0" smtClean="0">
                <a:sym typeface="Symbol"/>
              </a:rPr>
              <a:t>L </a:t>
            </a:r>
            <a:r>
              <a:rPr lang="it-IT" sz="2000" dirty="0" smtClean="0">
                <a:sym typeface="Symbol"/>
              </a:rPr>
              <a:t> </a:t>
            </a:r>
            <a:r>
              <a:rPr lang="it-IT" sz="2000" baseline="30000" dirty="0" smtClean="0">
                <a:sym typeface="Symbol"/>
              </a:rPr>
              <a:t>+</a:t>
            </a:r>
            <a:r>
              <a:rPr lang="it-IT" sz="2000" dirty="0" smtClean="0">
                <a:sym typeface="Symbol"/>
              </a:rPr>
              <a:t></a:t>
            </a:r>
            <a:r>
              <a:rPr lang="it-IT" sz="2000" baseline="30000" dirty="0" smtClean="0">
                <a:sym typeface="Symbol"/>
              </a:rPr>
              <a:t>- 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</a:t>
            </a:r>
            <a:r>
              <a:rPr lang="it-IT" sz="17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Rev. D 2 (1970) 1285</a:t>
            </a:r>
            <a:r>
              <a:rPr lang="it-IT" sz="17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]</a:t>
            </a:r>
            <a:endParaRPr lang="it-IT" sz="2000" baseline="30000" dirty="0" smtClean="0">
              <a:sym typeface="Symbol"/>
            </a:endParaRPr>
          </a:p>
          <a:p>
            <a:r>
              <a:rPr lang="it-IT" sz="2000" dirty="0" smtClean="0">
                <a:sym typeface="Symbol"/>
              </a:rPr>
              <a:t>First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evidence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 of </a:t>
            </a:r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direct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 CP </a:t>
            </a:r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violation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it-IT" sz="2000" dirty="0" smtClean="0">
                <a:sym typeface="Symbol"/>
              </a:rPr>
              <a:t>in the K</a:t>
            </a:r>
            <a:r>
              <a:rPr lang="it-IT" sz="2000" baseline="30000" dirty="0" smtClean="0">
                <a:sym typeface="Symbol"/>
              </a:rPr>
              <a:t>0 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</a:t>
            </a:r>
            <a:r>
              <a:rPr lang="it-IT" sz="17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</a:t>
            </a:r>
            <a:r>
              <a:rPr lang="it-IT" sz="17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Lett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B 206 (1988) 169]</a:t>
            </a:r>
          </a:p>
          <a:p>
            <a:endParaRPr lang="en-US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5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4800" dirty="0">
                <a:cs typeface="Arial" charset="0"/>
                <a:sym typeface="Symbol"/>
              </a:rPr>
              <a:t>K</a:t>
            </a:r>
            <a:r>
              <a:rPr lang="it-IT" altLang="en-US" sz="4800" baseline="30000" dirty="0">
                <a:cs typeface="Arial" charset="0"/>
                <a:sym typeface="Symbol"/>
              </a:rPr>
              <a:t>+</a:t>
            </a:r>
            <a:r>
              <a:rPr lang="it-IT" altLang="en-US" sz="4800" dirty="0">
                <a:cs typeface="Arial" charset="0"/>
                <a:sym typeface="Symbol"/>
              </a:rPr>
              <a:t></a:t>
            </a:r>
            <a:r>
              <a:rPr lang="it-IT" altLang="en-US" sz="4800" baseline="30000" dirty="0">
                <a:cs typeface="Arial" charset="0"/>
                <a:sym typeface="Symbol"/>
              </a:rPr>
              <a:t>+</a:t>
            </a:r>
            <a:r>
              <a:rPr lang="it-IT" altLang="en-US" sz="4800" dirty="0" smtClean="0">
                <a:cs typeface="Arial" charset="0"/>
                <a:sym typeface="Symbol"/>
              </a:rPr>
              <a:t> </a:t>
            </a:r>
            <a:r>
              <a:rPr lang="it-IT" altLang="en-US" sz="4800" dirty="0" err="1" smtClean="0">
                <a:cs typeface="Arial" charset="0"/>
                <a:sym typeface="Symbol"/>
              </a:rPr>
              <a:t>Result</a:t>
            </a:r>
            <a:endParaRPr lang="fr-FR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35887"/>
            <a:ext cx="4968552" cy="4618009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1763688" y="811760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619672" y="119675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</a:rPr>
              <a:t>No </a:t>
            </a:r>
            <a:r>
              <a:rPr lang="it-IT" sz="2000" dirty="0" err="1" smtClean="0">
                <a:solidFill>
                  <a:srgbClr val="C00000"/>
                </a:solidFill>
              </a:rPr>
              <a:t>events</a:t>
            </a:r>
            <a:r>
              <a:rPr lang="it-IT" sz="2000" dirty="0" smtClean="0">
                <a:solidFill>
                  <a:srgbClr val="C00000"/>
                </a:solidFill>
              </a:rPr>
              <a:t> in </a:t>
            </a:r>
            <a:r>
              <a:rPr lang="it-IT" sz="2000" dirty="0" err="1" smtClean="0">
                <a:solidFill>
                  <a:srgbClr val="C00000"/>
                </a:solidFill>
              </a:rPr>
              <a:t>signal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region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9477" y="626925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Event</a:t>
            </a:r>
            <a:r>
              <a:rPr lang="it-IT" sz="2000" dirty="0" smtClean="0"/>
              <a:t> in box </a:t>
            </a:r>
            <a:r>
              <a:rPr lang="it-IT" sz="2000" dirty="0" err="1" smtClean="0"/>
              <a:t>has</a:t>
            </a:r>
            <a:r>
              <a:rPr lang="it-IT" sz="2000" dirty="0" smtClean="0"/>
              <a:t> m</a:t>
            </a:r>
            <a:r>
              <a:rPr lang="it-IT" sz="2000" baseline="30000" dirty="0" smtClean="0"/>
              <a:t>2</a:t>
            </a:r>
            <a:r>
              <a:rPr lang="it-IT" sz="2000" baseline="-25000" dirty="0" smtClean="0"/>
              <a:t>miss</a:t>
            </a:r>
            <a:r>
              <a:rPr lang="it-IT" sz="2000" dirty="0" smtClean="0"/>
              <a:t> (no GTK) </a:t>
            </a:r>
            <a:r>
              <a:rPr lang="it-IT" sz="2000" dirty="0" err="1" smtClean="0"/>
              <a:t>outside</a:t>
            </a:r>
            <a:r>
              <a:rPr lang="it-IT" sz="2000" dirty="0" smtClean="0"/>
              <a:t> the </a:t>
            </a:r>
            <a:r>
              <a:rPr lang="it-IT" sz="2000" dirty="0" err="1" smtClean="0"/>
              <a:t>signal</a:t>
            </a:r>
            <a:r>
              <a:rPr lang="it-IT" sz="2000" dirty="0" smtClean="0"/>
              <a:t> </a:t>
            </a:r>
            <a:r>
              <a:rPr lang="it-IT" sz="2000" dirty="0" err="1" smtClean="0"/>
              <a:t>region</a:t>
            </a:r>
            <a:r>
              <a:rPr lang="it-IT" sz="2000" dirty="0" smtClean="0"/>
              <a:t> </a:t>
            </a:r>
            <a:endParaRPr lang="fr-FR" sz="2000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2555776" y="736940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20880" cy="1143000"/>
          </a:xfrm>
        </p:spPr>
        <p:txBody>
          <a:bodyPr/>
          <a:lstStyle/>
          <a:p>
            <a:r>
              <a:rPr lang="it-IT" dirty="0" smtClean="0"/>
              <a:t>NA62 </a:t>
            </a: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besides</a:t>
            </a:r>
            <a:r>
              <a:rPr lang="it-IT" dirty="0"/>
              <a:t> </a:t>
            </a:r>
            <a:r>
              <a:rPr lang="it-IT" altLang="en-US" sz="4800" dirty="0" smtClean="0">
                <a:cs typeface="Arial" charset="0"/>
                <a:sym typeface="Symbol"/>
              </a:rPr>
              <a:t>K</a:t>
            </a:r>
            <a:r>
              <a:rPr lang="it-IT" altLang="en-US" sz="4800" baseline="30000" dirty="0">
                <a:cs typeface="Arial" charset="0"/>
                <a:sym typeface="Symbol"/>
              </a:rPr>
              <a:t>+</a:t>
            </a:r>
            <a:r>
              <a:rPr lang="it-IT" altLang="en-US" sz="4800" dirty="0">
                <a:cs typeface="Arial" charset="0"/>
                <a:sym typeface="Symbol"/>
              </a:rPr>
              <a:t></a:t>
            </a:r>
            <a:r>
              <a:rPr lang="it-IT" altLang="en-US" sz="4800" baseline="30000" dirty="0">
                <a:cs typeface="Arial" charset="0"/>
                <a:sym typeface="Symbol"/>
              </a:rPr>
              <a:t>+</a:t>
            </a:r>
            <a:r>
              <a:rPr lang="it-IT" altLang="en-US" sz="4800" dirty="0">
                <a:cs typeface="Arial" charset="0"/>
                <a:sym typeface="Symbol"/>
              </a:rPr>
              <a:t></a:t>
            </a:r>
            <a:r>
              <a:rPr lang="it-IT" dirty="0" smtClean="0"/>
              <a:t>  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4515" y="1340768"/>
            <a:ext cx="7547845" cy="74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2000" dirty="0" smtClean="0"/>
              <a:t>The high-</a:t>
            </a:r>
            <a:r>
              <a:rPr lang="it-IT" sz="2000" dirty="0" err="1" smtClean="0"/>
              <a:t>intensity</a:t>
            </a:r>
            <a:r>
              <a:rPr lang="it-IT" sz="2000" dirty="0" smtClean="0"/>
              <a:t> and high-performance setup </a:t>
            </a:r>
            <a:r>
              <a:rPr lang="it-IT" sz="2000" dirty="0" err="1" smtClean="0"/>
              <a:t>make</a:t>
            </a:r>
            <a:r>
              <a:rPr lang="it-IT" sz="2000" dirty="0" smtClean="0"/>
              <a:t> NA62 </a:t>
            </a:r>
            <a:r>
              <a:rPr lang="it-IT" sz="2000" dirty="0" err="1" smtClean="0"/>
              <a:t>suited</a:t>
            </a:r>
            <a:r>
              <a:rPr lang="it-IT" sz="2000" dirty="0" smtClean="0"/>
              <a:t> for </a:t>
            </a:r>
            <a:r>
              <a:rPr lang="it-IT" sz="2000" dirty="0" err="1" smtClean="0"/>
              <a:t>other</a:t>
            </a:r>
            <a:r>
              <a:rPr lang="it-IT" sz="2000" dirty="0" smtClean="0"/>
              <a:t> NP </a:t>
            </a:r>
            <a:r>
              <a:rPr lang="it-IT" sz="2000" dirty="0" err="1" smtClean="0"/>
              <a:t>searches</a:t>
            </a:r>
            <a:endParaRPr lang="it-IT" sz="2000" dirty="0" smtClean="0"/>
          </a:p>
          <a:p>
            <a:pPr marL="114300" indent="0">
              <a:buNone/>
            </a:pP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7668344" y="728928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o 19"/>
          <p:cNvGrpSpPr/>
          <p:nvPr/>
        </p:nvGrpSpPr>
        <p:grpSpPr>
          <a:xfrm>
            <a:off x="252377" y="2276872"/>
            <a:ext cx="8003232" cy="2304256"/>
            <a:chOff x="252377" y="2276872"/>
            <a:chExt cx="8003232" cy="2304256"/>
          </a:xfrm>
        </p:grpSpPr>
        <p:sp>
          <p:nvSpPr>
            <p:cNvPr id="7" name="Segnaposto contenuto 2"/>
            <p:cNvSpPr txBox="1">
              <a:spLocks/>
            </p:cNvSpPr>
            <p:nvPr/>
          </p:nvSpPr>
          <p:spPr>
            <a:xfrm>
              <a:off x="252377" y="2276872"/>
              <a:ext cx="8003232" cy="2304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Font typeface="Arial" pitchFamily="34" charset="0"/>
                <a:buNone/>
              </a:pPr>
              <a:r>
                <a:rPr lang="it-IT" sz="2000" dirty="0" err="1" smtClean="0">
                  <a:solidFill>
                    <a:srgbClr val="1205BB"/>
                  </a:solidFill>
                </a:rPr>
                <a:t>Exotic</a:t>
              </a:r>
              <a:r>
                <a:rPr lang="it-IT" sz="2000" dirty="0" smtClean="0">
                  <a:solidFill>
                    <a:srgbClr val="1205BB"/>
                  </a:solidFill>
                </a:rPr>
                <a:t> </a:t>
              </a:r>
              <a:r>
                <a:rPr lang="it-IT" sz="2000" dirty="0" err="1" smtClean="0">
                  <a:solidFill>
                    <a:srgbClr val="1205BB"/>
                  </a:solidFill>
                </a:rPr>
                <a:t>searches</a:t>
              </a:r>
              <a:endParaRPr lang="it-IT" sz="2000" dirty="0" smtClean="0">
                <a:solidFill>
                  <a:srgbClr val="1205BB"/>
                </a:solidFill>
              </a:endParaRPr>
            </a:p>
            <a:p>
              <a:pPr marL="114300" indent="0">
                <a:buFont typeface="Arial" pitchFamily="34" charset="0"/>
                <a:buNone/>
              </a:pPr>
              <a:r>
                <a:rPr lang="it-IT" sz="2000" dirty="0" smtClean="0">
                  <a:solidFill>
                    <a:srgbClr val="FF0000"/>
                  </a:solidFill>
                </a:rPr>
                <a:t>Dark </a:t>
              </a:r>
              <a:r>
                <a:rPr lang="it-IT" sz="2000" dirty="0" err="1" smtClean="0">
                  <a:solidFill>
                    <a:srgbClr val="FF0000"/>
                  </a:solidFill>
                </a:rPr>
                <a:t>Photons</a:t>
              </a:r>
              <a:r>
                <a:rPr lang="it-IT" sz="2000" dirty="0" smtClean="0">
                  <a:solidFill>
                    <a:srgbClr val="FF0000"/>
                  </a:solidFill>
                </a:rPr>
                <a:t> (A’)</a:t>
              </a:r>
              <a:r>
                <a:rPr lang="it-IT" sz="2000" dirty="0" smtClean="0"/>
                <a:t>, </a:t>
              </a:r>
              <a:r>
                <a:rPr lang="it-IT" sz="2000" dirty="0" err="1" smtClean="0"/>
                <a:t>Heavy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Neutral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Leptons</a:t>
              </a:r>
              <a:r>
                <a:rPr lang="it-IT" sz="2000" dirty="0" smtClean="0"/>
                <a:t> (HNL), </a:t>
              </a:r>
              <a:r>
                <a:rPr lang="it-IT" sz="2000" dirty="0" err="1" smtClean="0"/>
                <a:t>Axion-like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particles</a:t>
              </a:r>
              <a:r>
                <a:rPr lang="it-IT" sz="2000" dirty="0" smtClean="0"/>
                <a:t> (ALP)</a:t>
              </a:r>
            </a:p>
            <a:p>
              <a:pPr marL="114300" indent="0">
                <a:buFont typeface="Arial" pitchFamily="34" charset="0"/>
                <a:buNone/>
              </a:pPr>
              <a:endParaRPr lang="it-IT" sz="2000" dirty="0" smtClean="0">
                <a:solidFill>
                  <a:srgbClr val="1205BB"/>
                </a:solidFill>
              </a:endParaRPr>
            </a:p>
            <a:p>
              <a:pPr marL="114300" indent="0">
                <a:buFont typeface="Arial" pitchFamily="34" charset="0"/>
                <a:buNone/>
              </a:pPr>
              <a:r>
                <a:rPr lang="it-IT" sz="2000" dirty="0" smtClean="0">
                  <a:solidFill>
                    <a:srgbClr val="1205BB"/>
                  </a:solidFill>
                </a:rPr>
                <a:t>Rare/</a:t>
              </a:r>
              <a:r>
                <a:rPr lang="it-IT" sz="2000" dirty="0" err="1" smtClean="0">
                  <a:solidFill>
                    <a:srgbClr val="1205BB"/>
                  </a:solidFill>
                </a:rPr>
                <a:t>Forbidden</a:t>
              </a:r>
              <a:r>
                <a:rPr lang="it-IT" sz="2000" dirty="0" smtClean="0">
                  <a:solidFill>
                    <a:srgbClr val="1205BB"/>
                  </a:solidFill>
                </a:rPr>
                <a:t> </a:t>
              </a:r>
              <a:r>
                <a:rPr lang="it-IT" sz="2000" dirty="0" err="1" smtClean="0">
                  <a:solidFill>
                    <a:srgbClr val="1205BB"/>
                  </a:solidFill>
                </a:rPr>
                <a:t>Decays</a:t>
              </a:r>
              <a:endParaRPr lang="it-IT" sz="2000" dirty="0" smtClean="0">
                <a:solidFill>
                  <a:srgbClr val="1205BB"/>
                </a:solidFill>
              </a:endParaRPr>
            </a:p>
            <a:p>
              <a:pPr marL="114300" indent="0">
                <a:buNone/>
              </a:pPr>
              <a:r>
                <a:rPr lang="it-IT" sz="2000" dirty="0" smtClean="0">
                  <a:solidFill>
                    <a:srgbClr val="FF0000"/>
                  </a:solidFill>
                </a:rPr>
                <a:t>K</a:t>
              </a:r>
              <a:r>
                <a:rPr lang="it-IT" sz="2000" baseline="30000" dirty="0" smtClean="0">
                  <a:solidFill>
                    <a:srgbClr val="FF0000"/>
                  </a:solidFill>
                </a:rPr>
                <a:t>+</a:t>
              </a:r>
              <a:r>
                <a:rPr lang="it-IT" sz="2000" dirty="0" smtClean="0">
                  <a:solidFill>
                    <a:srgbClr val="FF0000"/>
                  </a:solidFill>
                  <a:sym typeface="Symbol"/>
                </a:rPr>
                <a:t></a:t>
              </a:r>
              <a:r>
                <a:rPr lang="it-IT" sz="2000" baseline="30000" dirty="0" smtClean="0">
                  <a:solidFill>
                    <a:srgbClr val="FF0000"/>
                  </a:solidFill>
                  <a:sym typeface="Symbol"/>
                </a:rPr>
                <a:t>+</a:t>
              </a:r>
              <a:r>
                <a:rPr lang="it-IT" sz="2000" dirty="0" err="1" smtClean="0">
                  <a:solidFill>
                    <a:srgbClr val="FF0000"/>
                  </a:solidFill>
                  <a:sym typeface="Symbol"/>
                </a:rPr>
                <a:t>l</a:t>
              </a:r>
              <a:r>
                <a:rPr lang="it-IT" sz="2000" baseline="30000" dirty="0" err="1" smtClean="0">
                  <a:solidFill>
                    <a:srgbClr val="FF0000"/>
                  </a:solidFill>
                  <a:sym typeface="Symbol"/>
                </a:rPr>
                <a:t>+</a:t>
              </a:r>
              <a:r>
                <a:rPr lang="it-IT" sz="2000" dirty="0" err="1" smtClean="0">
                  <a:solidFill>
                    <a:srgbClr val="FF0000"/>
                  </a:solidFill>
                  <a:sym typeface="Symbol"/>
                </a:rPr>
                <a:t>l</a:t>
              </a:r>
              <a:r>
                <a:rPr lang="it-IT" sz="2000" baseline="30000" dirty="0" smtClean="0">
                  <a:solidFill>
                    <a:srgbClr val="FF0000"/>
                  </a:solidFill>
                  <a:sym typeface="Symbol"/>
                </a:rPr>
                <a:t>-</a:t>
              </a:r>
              <a:r>
                <a:rPr lang="it-IT" sz="2000" dirty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it-IT" sz="2000" dirty="0" smtClean="0">
                  <a:solidFill>
                    <a:srgbClr val="FF0000"/>
                  </a:solidFill>
                  <a:sym typeface="Symbol"/>
                </a:rPr>
                <a:t>[O(10</a:t>
              </a:r>
              <a:r>
                <a:rPr lang="it-IT" sz="2000" baseline="30000" dirty="0" smtClean="0">
                  <a:solidFill>
                    <a:srgbClr val="FF0000"/>
                  </a:solidFill>
                  <a:sym typeface="Symbol"/>
                </a:rPr>
                <a:t>-7</a:t>
              </a:r>
              <a:r>
                <a:rPr lang="it-IT" sz="2000" dirty="0" smtClean="0">
                  <a:solidFill>
                    <a:srgbClr val="FF0000"/>
                  </a:solidFill>
                  <a:sym typeface="Symbol"/>
                </a:rPr>
                <a:t>)] </a:t>
              </a:r>
              <a:r>
                <a:rPr lang="it-IT" sz="2000" dirty="0" smtClean="0">
                  <a:sym typeface="Symbol"/>
                </a:rPr>
                <a:t>, </a:t>
              </a:r>
              <a:r>
                <a:rPr lang="it-IT" sz="2000" baseline="30000" dirty="0" smtClean="0">
                  <a:sym typeface="Symbol"/>
                </a:rPr>
                <a:t>0</a:t>
              </a:r>
              <a:r>
                <a:rPr lang="it-IT" sz="2000" dirty="0" smtClean="0">
                  <a:sym typeface="Symbol"/>
                </a:rPr>
                <a:t>e</a:t>
              </a:r>
              <a:r>
                <a:rPr lang="it-IT" sz="2000" baseline="30000" dirty="0" smtClean="0">
                  <a:sym typeface="Symbol"/>
                </a:rPr>
                <a:t>+</a:t>
              </a:r>
              <a:r>
                <a:rPr lang="it-IT" sz="2000" dirty="0" smtClean="0">
                  <a:sym typeface="Symbol"/>
                </a:rPr>
                <a:t>e</a:t>
              </a:r>
              <a:r>
                <a:rPr lang="it-IT" sz="2000" baseline="30000" dirty="0" smtClean="0">
                  <a:sym typeface="Symbol"/>
                </a:rPr>
                <a:t>- </a:t>
              </a:r>
              <a:r>
                <a:rPr lang="it-IT" sz="2000" dirty="0" smtClean="0">
                  <a:sym typeface="Symbol"/>
                </a:rPr>
                <a:t>[BR=6.4610</a:t>
              </a:r>
              <a:r>
                <a:rPr lang="it-IT" sz="2000" baseline="30000" dirty="0" smtClean="0">
                  <a:sym typeface="Symbol"/>
                </a:rPr>
                <a:t>-8</a:t>
              </a:r>
              <a:r>
                <a:rPr lang="it-IT" sz="2000" dirty="0" smtClean="0">
                  <a:sym typeface="Symbol"/>
                </a:rPr>
                <a:t>]</a:t>
              </a:r>
            </a:p>
            <a:p>
              <a:pPr marL="114300" indent="0">
                <a:buNone/>
              </a:pPr>
              <a:r>
                <a:rPr lang="it-IT" sz="2000" dirty="0" smtClean="0"/>
                <a:t>K</a:t>
              </a:r>
              <a:r>
                <a:rPr lang="it-IT" sz="2000" baseline="30000" dirty="0"/>
                <a:t>+</a:t>
              </a:r>
              <a:r>
                <a:rPr lang="it-IT" sz="2000" dirty="0">
                  <a:sym typeface="Symbol"/>
                </a:rPr>
                <a:t></a:t>
              </a:r>
              <a:r>
                <a:rPr lang="it-IT" sz="2000" baseline="30000" dirty="0">
                  <a:sym typeface="Symbol"/>
                </a:rPr>
                <a:t>+</a:t>
              </a:r>
              <a:r>
                <a:rPr lang="it-IT" sz="2000" dirty="0" smtClean="0">
                  <a:sym typeface="Symbol"/>
                </a:rPr>
                <a:t>l</a:t>
              </a:r>
              <a:r>
                <a:rPr lang="it-IT" sz="2000" baseline="-25000" dirty="0" smtClean="0">
                  <a:sym typeface="Symbol"/>
                </a:rPr>
                <a:t>1</a:t>
              </a:r>
              <a:r>
                <a:rPr lang="it-IT" sz="2000" baseline="30000" dirty="0" smtClean="0">
                  <a:sym typeface="Symbol"/>
                </a:rPr>
                <a:t>+</a:t>
              </a:r>
              <a:r>
                <a:rPr lang="it-IT" sz="2000" dirty="0" smtClean="0">
                  <a:sym typeface="Symbol"/>
                </a:rPr>
                <a:t>l</a:t>
              </a:r>
              <a:r>
                <a:rPr lang="it-IT" sz="2000" baseline="-25000" dirty="0" smtClean="0">
                  <a:sym typeface="Symbol"/>
                </a:rPr>
                <a:t>2</a:t>
              </a:r>
              <a:r>
                <a:rPr lang="it-IT" sz="2000" baseline="30000" dirty="0" smtClean="0">
                  <a:sym typeface="Symbol"/>
                </a:rPr>
                <a:t>-</a:t>
              </a:r>
              <a:r>
                <a:rPr lang="it-IT" sz="2000" dirty="0" smtClean="0">
                  <a:sym typeface="Symbol"/>
                </a:rPr>
                <a:t>, </a:t>
              </a:r>
              <a:r>
                <a:rPr lang="it-IT" sz="2000" dirty="0"/>
                <a:t>K</a:t>
              </a:r>
              <a:r>
                <a:rPr lang="it-IT" sz="2000" baseline="30000" dirty="0"/>
                <a:t>+</a:t>
              </a:r>
              <a:r>
                <a:rPr lang="it-IT" sz="2000" dirty="0" smtClean="0">
                  <a:sym typeface="Symbol"/>
                </a:rPr>
                <a:t></a:t>
              </a:r>
              <a:r>
                <a:rPr lang="it-IT" sz="2000" dirty="0">
                  <a:sym typeface="Symbol"/>
                </a:rPr>
                <a:t>l</a:t>
              </a:r>
              <a:r>
                <a:rPr lang="it-IT" sz="2000" baseline="-25000" dirty="0">
                  <a:sym typeface="Symbol"/>
                </a:rPr>
                <a:t>1</a:t>
              </a:r>
              <a:r>
                <a:rPr lang="it-IT" sz="2000" baseline="30000" dirty="0" smtClean="0">
                  <a:sym typeface="Symbol"/>
                </a:rPr>
                <a:t>-</a:t>
              </a:r>
              <a:r>
                <a:rPr lang="it-IT" sz="2000" dirty="0" smtClean="0">
                  <a:sym typeface="Symbol"/>
                </a:rPr>
                <a:t>l</a:t>
              </a:r>
              <a:r>
                <a:rPr lang="it-IT" sz="2000" baseline="-25000" dirty="0" smtClean="0">
                  <a:sym typeface="Symbol"/>
                </a:rPr>
                <a:t>1</a:t>
              </a:r>
              <a:r>
                <a:rPr lang="it-IT" sz="2000" baseline="30000" dirty="0" smtClean="0">
                  <a:sym typeface="Symbol"/>
                </a:rPr>
                <a:t>+</a:t>
              </a:r>
              <a:r>
                <a:rPr lang="it-IT" sz="2000" dirty="0" smtClean="0">
                  <a:sym typeface="Symbol"/>
                </a:rPr>
                <a:t>l</a:t>
              </a:r>
              <a:r>
                <a:rPr lang="it-IT" sz="2000" baseline="-25000" dirty="0" smtClean="0">
                  <a:sym typeface="Symbol"/>
                </a:rPr>
                <a:t>2</a:t>
              </a:r>
              <a:r>
                <a:rPr lang="it-IT" sz="2000" baseline="30000" dirty="0" smtClean="0">
                  <a:sym typeface="Symbol"/>
                </a:rPr>
                <a:t>- </a:t>
              </a:r>
              <a:r>
                <a:rPr lang="it-IT" sz="2000" dirty="0" smtClean="0">
                  <a:sym typeface="Symbol"/>
                </a:rPr>
                <a:t>(l</a:t>
              </a:r>
              <a:r>
                <a:rPr lang="it-IT" sz="2000" baseline="-25000" dirty="0" smtClean="0">
                  <a:sym typeface="Symbol"/>
                </a:rPr>
                <a:t>1,2</a:t>
              </a:r>
              <a:r>
                <a:rPr lang="it-IT" sz="2000" dirty="0" smtClean="0">
                  <a:sym typeface="Symbol"/>
                </a:rPr>
                <a:t>= e,), </a:t>
              </a:r>
              <a:r>
                <a:rPr lang="it-IT" sz="2000" dirty="0"/>
                <a:t>K</a:t>
              </a:r>
              <a:r>
                <a:rPr lang="it-IT" sz="2000" baseline="30000" dirty="0"/>
                <a:t>+</a:t>
              </a:r>
              <a:r>
                <a:rPr lang="it-IT" sz="2000" dirty="0">
                  <a:sym typeface="Symbol"/>
                </a:rPr>
                <a:t></a:t>
              </a:r>
              <a:r>
                <a:rPr lang="it-IT" sz="2000" baseline="30000" dirty="0" smtClean="0">
                  <a:sym typeface="Symbol"/>
                </a:rPr>
                <a:t>+</a:t>
              </a:r>
              <a:r>
                <a:rPr lang="it-IT" sz="2000" dirty="0" smtClean="0">
                  <a:sym typeface="Symbol"/>
                </a:rPr>
                <a:t></a:t>
              </a:r>
              <a:r>
                <a:rPr lang="it-IT" sz="2000" baseline="30000" dirty="0" smtClean="0">
                  <a:sym typeface="Symbol"/>
                </a:rPr>
                <a:t></a:t>
              </a:r>
              <a:r>
                <a:rPr lang="it-IT" sz="2000" dirty="0" smtClean="0">
                  <a:sym typeface="Symbol"/>
                </a:rPr>
                <a:t>e</a:t>
              </a:r>
              <a:r>
                <a:rPr lang="it-IT" sz="2000" baseline="30000" dirty="0" smtClean="0">
                  <a:sym typeface="Symbol"/>
                </a:rPr>
                <a:t></a:t>
              </a:r>
              <a:r>
                <a:rPr lang="it-IT" sz="2000" dirty="0" smtClean="0">
                  <a:sym typeface="Symbol"/>
                </a:rPr>
                <a:t>, </a:t>
              </a:r>
              <a:r>
                <a:rPr lang="it-IT" sz="2000" baseline="30000" dirty="0" smtClean="0">
                  <a:sym typeface="Symbol"/>
                </a:rPr>
                <a:t>0</a:t>
              </a:r>
              <a:r>
                <a:rPr lang="it-IT" sz="2000" dirty="0" smtClean="0">
                  <a:sym typeface="Symbol"/>
                </a:rPr>
                <a:t></a:t>
              </a:r>
              <a:r>
                <a:rPr lang="it-IT" sz="2000" dirty="0">
                  <a:sym typeface="Symbol"/>
                </a:rPr>
                <a:t> </a:t>
              </a:r>
              <a:r>
                <a:rPr lang="it-IT" sz="2000" baseline="30000" dirty="0">
                  <a:sym typeface="Symbol"/>
                </a:rPr>
                <a:t></a:t>
              </a:r>
              <a:r>
                <a:rPr lang="it-IT" sz="2000" dirty="0" smtClean="0">
                  <a:sym typeface="Symbol"/>
                </a:rPr>
                <a:t>e</a:t>
              </a:r>
              <a:r>
                <a:rPr lang="it-IT" sz="2000" baseline="30000" dirty="0" smtClean="0">
                  <a:sym typeface="Symbol"/>
                </a:rPr>
                <a:t></a:t>
              </a:r>
              <a:endParaRPr lang="it-IT" sz="2000" dirty="0" smtClean="0">
                <a:sym typeface="Symbol"/>
              </a:endParaRPr>
            </a:p>
          </p:txBody>
        </p:sp>
        <p:cxnSp>
          <p:nvCxnSpPr>
            <p:cNvPr id="18" name="Connettore 1 17"/>
            <p:cNvCxnSpPr/>
            <p:nvPr/>
          </p:nvCxnSpPr>
          <p:spPr>
            <a:xfrm>
              <a:off x="5048292" y="417857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6169192" y="417857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0" y="4662608"/>
            <a:ext cx="7415489" cy="18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032" y="274638"/>
            <a:ext cx="7812360" cy="1143000"/>
          </a:xfrm>
        </p:spPr>
        <p:txBody>
          <a:bodyPr/>
          <a:lstStyle/>
          <a:p>
            <a:r>
              <a:rPr lang="it-IT" dirty="0" err="1" smtClean="0"/>
              <a:t>Invisible</a:t>
            </a:r>
            <a:r>
              <a:rPr lang="it-IT" dirty="0" smtClean="0"/>
              <a:t> </a:t>
            </a:r>
            <a:r>
              <a:rPr lang="it-IT" dirty="0" err="1" smtClean="0"/>
              <a:t>Vector</a:t>
            </a:r>
            <a:r>
              <a:rPr lang="it-IT" dirty="0" smtClean="0"/>
              <a:t> from </a:t>
            </a:r>
            <a:r>
              <a:rPr lang="it-IT" dirty="0" smtClean="0">
                <a:sym typeface="Symbol"/>
              </a:rPr>
              <a:t></a:t>
            </a:r>
            <a:r>
              <a:rPr lang="it-IT" baseline="30000" dirty="0" smtClean="0">
                <a:sym typeface="Symbol"/>
              </a:rPr>
              <a:t>0 </a:t>
            </a:r>
            <a:r>
              <a:rPr lang="it-IT" dirty="0" err="1" smtClean="0">
                <a:sym typeface="Symbol"/>
              </a:rPr>
              <a:t>decay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7620000" cy="460648"/>
          </a:xfrm>
        </p:spPr>
        <p:txBody>
          <a:bodyPr/>
          <a:lstStyle/>
          <a:p>
            <a:pPr marL="114300" indent="0">
              <a:buNone/>
            </a:pPr>
            <a:r>
              <a:rPr lang="it-IT" dirty="0">
                <a:sym typeface="Symbol"/>
              </a:rPr>
              <a:t>K</a:t>
            </a:r>
            <a:r>
              <a:rPr lang="it-IT" baseline="30000" dirty="0">
                <a:sym typeface="Symbol"/>
              </a:rPr>
              <a:t>+</a:t>
            </a:r>
            <a:r>
              <a:rPr lang="it-IT" dirty="0">
                <a:sym typeface="Symbol"/>
              </a:rPr>
              <a:t></a:t>
            </a:r>
            <a:r>
              <a:rPr lang="it-IT" baseline="30000" dirty="0">
                <a:sym typeface="Symbol"/>
              </a:rPr>
              <a:t>+</a:t>
            </a:r>
            <a:r>
              <a:rPr lang="it-IT" dirty="0">
                <a:sym typeface="Symbol"/>
              </a:rPr>
              <a:t></a:t>
            </a:r>
            <a:r>
              <a:rPr lang="it-IT" baseline="30000" dirty="0" smtClean="0">
                <a:sym typeface="Symbol"/>
              </a:rPr>
              <a:t>0</a:t>
            </a:r>
            <a:r>
              <a:rPr lang="it-IT" dirty="0" smtClean="0">
                <a:sym typeface="Symbol"/>
              </a:rPr>
              <a:t>, </a:t>
            </a:r>
            <a:r>
              <a:rPr lang="it-IT" dirty="0">
                <a:sym typeface="Symbol"/>
              </a:rPr>
              <a:t></a:t>
            </a:r>
            <a:r>
              <a:rPr lang="it-IT" baseline="30000" dirty="0" smtClean="0">
                <a:sym typeface="Symbol"/>
              </a:rPr>
              <a:t>0</a:t>
            </a:r>
            <a:r>
              <a:rPr lang="it-IT" dirty="0" smtClean="0">
                <a:sym typeface="Symbol"/>
              </a:rPr>
              <a:t>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A’</a:t>
            </a:r>
            <a:r>
              <a:rPr lang="it-IT" dirty="0" smtClean="0">
                <a:sym typeface="Symbol"/>
              </a:rPr>
              <a:t>,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A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it-IT" dirty="0" smtClean="0">
                <a:sym typeface="Symbol"/>
              </a:rPr>
              <a:t>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invisible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" y="2276872"/>
            <a:ext cx="4388147" cy="36553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283968" y="22768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N(K </a:t>
            </a:r>
            <a:r>
              <a:rPr lang="it-IT" dirty="0" err="1" smtClean="0"/>
              <a:t>decays</a:t>
            </a:r>
            <a:r>
              <a:rPr lang="it-IT" dirty="0" smtClean="0"/>
              <a:t>) </a:t>
            </a:r>
            <a:r>
              <a:rPr lang="it-IT" dirty="0" smtClean="0">
                <a:sym typeface="Symbol"/>
              </a:rPr>
              <a:t>1.5  10</a:t>
            </a:r>
            <a:r>
              <a:rPr lang="it-IT" baseline="30000" dirty="0" smtClean="0">
                <a:sym typeface="Symbol"/>
              </a:rPr>
              <a:t>10 </a:t>
            </a:r>
            <a:r>
              <a:rPr lang="it-IT" dirty="0" smtClean="0">
                <a:sym typeface="Symbol"/>
              </a:rPr>
              <a:t>( 4% 2016 </a:t>
            </a:r>
            <a:r>
              <a:rPr lang="it-IT" dirty="0" err="1" smtClean="0">
                <a:sym typeface="Symbol"/>
              </a:rPr>
              <a:t>statistics</a:t>
            </a:r>
            <a:r>
              <a:rPr lang="it-IT" dirty="0" smtClean="0">
                <a:sym typeface="Symbol"/>
              </a:rPr>
              <a:t>)</a:t>
            </a:r>
            <a:endParaRPr lang="fr-FR" dirty="0"/>
          </a:p>
        </p:txBody>
      </p:sp>
      <p:grpSp>
        <p:nvGrpSpPr>
          <p:cNvPr id="11" name="Gruppo 10"/>
          <p:cNvGrpSpPr/>
          <p:nvPr/>
        </p:nvGrpSpPr>
        <p:grpSpPr>
          <a:xfrm>
            <a:off x="4372456" y="2818312"/>
            <a:ext cx="4042373" cy="2760240"/>
            <a:chOff x="4372456" y="2818312"/>
            <a:chExt cx="4042373" cy="276024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456" y="2818312"/>
              <a:ext cx="4042373" cy="2663837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4372456" y="3068960"/>
              <a:ext cx="2880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ym typeface="Symbol"/>
                </a:rPr>
                <a:t></a:t>
              </a:r>
              <a:endParaRPr lang="fr-FR" sz="14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339288" y="5324191"/>
              <a:ext cx="884533" cy="2543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err="1"/>
                <a:t>m</a:t>
              </a:r>
              <a:r>
                <a:rPr lang="it-IT" sz="1400" baseline="-25000" dirty="0" err="1" smtClean="0"/>
                <a:t>A</a:t>
              </a:r>
              <a:r>
                <a:rPr lang="it-IT" sz="1400" baseline="-25000" dirty="0" smtClean="0"/>
                <a:t>’</a:t>
              </a:r>
              <a:r>
                <a:rPr lang="it-IT" sz="1400" dirty="0" smtClean="0"/>
                <a:t> (</a:t>
              </a:r>
              <a:r>
                <a:rPr lang="it-IT" sz="1400" dirty="0" err="1" smtClean="0"/>
                <a:t>GeV</a:t>
              </a:r>
              <a:r>
                <a:rPr lang="it-IT" sz="1400" dirty="0" smtClean="0"/>
                <a:t>)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8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2000" dirty="0" err="1" smtClean="0">
                <a:solidFill>
                  <a:srgbClr val="FF0000"/>
                </a:solidFill>
              </a:rPr>
              <a:t>Kaons</a:t>
            </a:r>
            <a:r>
              <a:rPr lang="it-IT" sz="2000" dirty="0" smtClean="0">
                <a:solidFill>
                  <a:srgbClr val="FF0000"/>
                </a:solidFill>
              </a:rPr>
              <a:t> ? New </a:t>
            </a:r>
            <a:r>
              <a:rPr lang="it-IT" sz="2000" dirty="0" err="1" smtClean="0">
                <a:solidFill>
                  <a:srgbClr val="FF0000"/>
                </a:solidFill>
              </a:rPr>
              <a:t>Physics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could</a:t>
            </a:r>
            <a:r>
              <a:rPr lang="it-IT" sz="2000" dirty="0" smtClean="0">
                <a:solidFill>
                  <a:srgbClr val="FF0000"/>
                </a:solidFill>
              </a:rPr>
              <a:t> be </a:t>
            </a:r>
            <a:r>
              <a:rPr lang="it-IT" sz="2000" dirty="0" err="1" smtClean="0">
                <a:solidFill>
                  <a:srgbClr val="FF0000"/>
                </a:solidFill>
              </a:rPr>
              <a:t>already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there</a:t>
            </a:r>
            <a:r>
              <a:rPr lang="it-IT" sz="2000" dirty="0" smtClean="0">
                <a:solidFill>
                  <a:srgbClr val="FF0000"/>
                </a:solidFill>
              </a:rPr>
              <a:t>:</a:t>
            </a:r>
            <a:r>
              <a:rPr lang="it-IT" sz="2000" dirty="0">
                <a:solidFill>
                  <a:srgbClr val="FF0000"/>
                </a:solidFill>
                <a:sym typeface="Symbol"/>
              </a:rPr>
              <a:t> ’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 ?</a:t>
            </a:r>
            <a:r>
              <a:rPr lang="it-IT" sz="2000" dirty="0" smtClean="0">
                <a:solidFill>
                  <a:srgbClr val="FF0000"/>
                </a:solidFill>
              </a:rPr>
              <a:t>  </a:t>
            </a:r>
          </a:p>
          <a:p>
            <a:pPr marL="114300" indent="0">
              <a:buNone/>
            </a:pPr>
            <a:endParaRPr lang="it-IT" sz="2000" dirty="0"/>
          </a:p>
          <a:p>
            <a:r>
              <a:rPr lang="it-IT" sz="2000" dirty="0" smtClean="0">
                <a:solidFill>
                  <a:srgbClr val="1205BB"/>
                </a:solidFill>
              </a:rPr>
              <a:t>NA62 </a:t>
            </a:r>
            <a:r>
              <a:rPr lang="it-IT" sz="2000" dirty="0" err="1" smtClean="0">
                <a:solidFill>
                  <a:srgbClr val="1205BB"/>
                </a:solidFill>
              </a:rPr>
              <a:t>fully</a:t>
            </a:r>
            <a:r>
              <a:rPr lang="it-IT" sz="2000" dirty="0" smtClean="0">
                <a:solidFill>
                  <a:srgbClr val="1205BB"/>
                </a:solidFill>
              </a:rPr>
              <a:t> </a:t>
            </a:r>
            <a:r>
              <a:rPr lang="it-IT" sz="2000" dirty="0" err="1" smtClean="0">
                <a:solidFill>
                  <a:srgbClr val="1205BB"/>
                </a:solidFill>
              </a:rPr>
              <a:t>working</a:t>
            </a:r>
            <a:endParaRPr lang="it-IT" sz="2000" dirty="0" smtClean="0">
              <a:solidFill>
                <a:srgbClr val="1205BB"/>
              </a:solidFill>
            </a:endParaRPr>
          </a:p>
          <a:p>
            <a:endParaRPr lang="it-IT" sz="2000" dirty="0"/>
          </a:p>
          <a:p>
            <a:r>
              <a:rPr lang="it-IT" sz="2000" dirty="0" err="1" smtClean="0">
                <a:solidFill>
                  <a:srgbClr val="1205BB"/>
                </a:solidFill>
              </a:rPr>
              <a:t>Good</a:t>
            </a:r>
            <a:r>
              <a:rPr lang="it-IT" sz="2000" dirty="0" smtClean="0">
                <a:solidFill>
                  <a:srgbClr val="1205BB"/>
                </a:solidFill>
              </a:rPr>
              <a:t> 2016 </a:t>
            </a:r>
            <a:r>
              <a:rPr lang="it-IT" sz="2000" dirty="0" err="1" smtClean="0">
                <a:solidFill>
                  <a:srgbClr val="1205BB"/>
                </a:solidFill>
              </a:rPr>
              <a:t>run</a:t>
            </a:r>
            <a:endParaRPr lang="it-IT" sz="2000" dirty="0" smtClean="0">
              <a:solidFill>
                <a:srgbClr val="1205BB"/>
              </a:solidFill>
            </a:endParaRPr>
          </a:p>
          <a:p>
            <a:pPr marL="11430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</a:t>
            </a:r>
            <a:r>
              <a:rPr lang="it-IT" sz="2000" dirty="0" smtClean="0">
                <a:sym typeface="Symbol"/>
              </a:rPr>
              <a:t>510</a:t>
            </a:r>
            <a:r>
              <a:rPr lang="it-IT" sz="2000" baseline="30000" dirty="0" smtClean="0">
                <a:sym typeface="Symbol"/>
              </a:rPr>
              <a:t>11 </a:t>
            </a:r>
            <a:r>
              <a:rPr lang="it-IT" sz="2000" dirty="0" err="1" smtClean="0">
                <a:sym typeface="Symbol"/>
              </a:rPr>
              <a:t>kaon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decays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taken</a:t>
            </a:r>
            <a:r>
              <a:rPr lang="it-IT" sz="2000" dirty="0" smtClean="0">
                <a:sym typeface="Symbol"/>
              </a:rPr>
              <a:t> in the last 40 </a:t>
            </a:r>
            <a:r>
              <a:rPr lang="it-IT" sz="2000" dirty="0" err="1" smtClean="0">
                <a:sym typeface="Symbol"/>
              </a:rPr>
              <a:t>days</a:t>
            </a:r>
            <a:endParaRPr lang="it-IT" sz="2000" dirty="0" smtClean="0">
              <a:sym typeface="Symbol"/>
            </a:endParaRPr>
          </a:p>
          <a:p>
            <a:pPr marL="114300" indent="0">
              <a:buNone/>
            </a:pPr>
            <a:r>
              <a:rPr lang="it-IT" sz="2000" dirty="0">
                <a:sym typeface="Symbol"/>
              </a:rPr>
              <a:t> </a:t>
            </a:r>
            <a:r>
              <a:rPr lang="it-IT" sz="2000" dirty="0" smtClean="0">
                <a:sym typeface="Symbol"/>
              </a:rPr>
              <a:t>   goal: test </a:t>
            </a:r>
            <a:r>
              <a:rPr lang="it-IT" sz="2000" dirty="0" err="1" smtClean="0">
                <a:sym typeface="Symbol"/>
              </a:rPr>
              <a:t>sensitivity</a:t>
            </a:r>
            <a:r>
              <a:rPr lang="it-IT" sz="2000" dirty="0" smtClean="0">
                <a:sym typeface="Symbol"/>
              </a:rPr>
              <a:t> down to 10</a:t>
            </a:r>
            <a:r>
              <a:rPr lang="it-IT" sz="2000" baseline="30000" dirty="0" smtClean="0">
                <a:sym typeface="Symbol"/>
              </a:rPr>
              <a:t>-10</a:t>
            </a:r>
            <a:endParaRPr lang="it-IT" sz="2000" baseline="30000" dirty="0" smtClean="0"/>
          </a:p>
          <a:p>
            <a:pPr marL="11430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</a:t>
            </a:r>
          </a:p>
          <a:p>
            <a:r>
              <a:rPr lang="it-IT" sz="2000" dirty="0" smtClean="0">
                <a:solidFill>
                  <a:srgbClr val="1205BB"/>
                </a:solidFill>
              </a:rPr>
              <a:t>First </a:t>
            </a:r>
            <a:r>
              <a:rPr lang="it-IT" sz="2000" dirty="0" err="1" smtClean="0">
                <a:solidFill>
                  <a:srgbClr val="1205BB"/>
                </a:solidFill>
              </a:rPr>
              <a:t>preliminary</a:t>
            </a:r>
            <a:r>
              <a:rPr lang="it-IT" sz="2000" dirty="0" smtClean="0">
                <a:solidFill>
                  <a:srgbClr val="1205BB"/>
                </a:solidFill>
              </a:rPr>
              <a:t> </a:t>
            </a:r>
            <a:r>
              <a:rPr lang="it-IT" sz="2000" dirty="0" err="1" smtClean="0">
                <a:solidFill>
                  <a:srgbClr val="1205BB"/>
                </a:solidFill>
              </a:rPr>
              <a:t>results</a:t>
            </a:r>
            <a:r>
              <a:rPr lang="it-IT" sz="2000" dirty="0" smtClean="0">
                <a:solidFill>
                  <a:srgbClr val="1205BB"/>
                </a:solidFill>
              </a:rPr>
              <a:t> on </a:t>
            </a:r>
            <a:r>
              <a:rPr lang="it-IT" altLang="en-US" sz="2000" dirty="0">
                <a:solidFill>
                  <a:srgbClr val="1205BB"/>
                </a:solidFill>
                <a:cs typeface="Arial" charset="0"/>
                <a:sym typeface="Symbol"/>
              </a:rPr>
              <a:t>K</a:t>
            </a:r>
            <a:r>
              <a:rPr lang="it-IT" altLang="en-US" sz="2000" baseline="30000" dirty="0">
                <a:solidFill>
                  <a:srgbClr val="1205BB"/>
                </a:solidFill>
                <a:cs typeface="Arial" charset="0"/>
                <a:sym typeface="Symbol"/>
              </a:rPr>
              <a:t>+</a:t>
            </a:r>
            <a:r>
              <a:rPr lang="it-IT" altLang="en-US" sz="2000" dirty="0">
                <a:solidFill>
                  <a:srgbClr val="1205BB"/>
                </a:solidFill>
                <a:cs typeface="Arial" charset="0"/>
                <a:sym typeface="Symbol"/>
              </a:rPr>
              <a:t></a:t>
            </a:r>
            <a:r>
              <a:rPr lang="it-IT" altLang="en-US" sz="2000" baseline="30000" dirty="0">
                <a:solidFill>
                  <a:srgbClr val="1205BB"/>
                </a:solidFill>
                <a:cs typeface="Arial" charset="0"/>
                <a:sym typeface="Symbol"/>
              </a:rPr>
              <a:t>+</a:t>
            </a:r>
            <a:r>
              <a:rPr lang="it-IT" altLang="en-US" sz="2000" dirty="0">
                <a:solidFill>
                  <a:srgbClr val="1205BB"/>
                </a:solidFill>
                <a:cs typeface="Arial" charset="0"/>
                <a:sym typeface="Symbol"/>
              </a:rPr>
              <a:t> </a:t>
            </a:r>
            <a:r>
              <a:rPr lang="it-IT" altLang="en-US" sz="2000" dirty="0" smtClean="0">
                <a:solidFill>
                  <a:srgbClr val="1205BB"/>
                </a:solidFill>
                <a:cs typeface="Arial" charset="0"/>
                <a:sym typeface="Symbol"/>
              </a:rPr>
              <a:t> (5% data) are </a:t>
            </a:r>
            <a:r>
              <a:rPr lang="it-IT" altLang="en-US" sz="2000" dirty="0" err="1" smtClean="0">
                <a:solidFill>
                  <a:srgbClr val="1205BB"/>
                </a:solidFill>
                <a:cs typeface="Arial" charset="0"/>
                <a:sym typeface="Symbol"/>
              </a:rPr>
              <a:t>promising</a:t>
            </a:r>
            <a:endParaRPr lang="it-IT" altLang="en-US" sz="2000" dirty="0" smtClean="0">
              <a:solidFill>
                <a:srgbClr val="1205BB"/>
              </a:solidFill>
              <a:cs typeface="Arial" charset="0"/>
              <a:sym typeface="Symbol"/>
            </a:endParaRPr>
          </a:p>
          <a:p>
            <a:pPr marL="114300" indent="0">
              <a:buNone/>
            </a:pPr>
            <a:r>
              <a:rPr lang="it-IT" sz="2000" dirty="0" smtClean="0">
                <a:cs typeface="Arial" charset="0"/>
                <a:sym typeface="Symbol"/>
              </a:rPr>
              <a:t>    </a:t>
            </a:r>
            <a:r>
              <a:rPr lang="it-IT" sz="2000" dirty="0" err="1" smtClean="0">
                <a:cs typeface="Arial" charset="0"/>
                <a:sym typeface="Symbol"/>
              </a:rPr>
              <a:t>analysis</a:t>
            </a:r>
            <a:r>
              <a:rPr lang="it-IT" sz="2000" dirty="0" smtClean="0">
                <a:cs typeface="Arial" charset="0"/>
                <a:sym typeface="Symbol"/>
              </a:rPr>
              <a:t> of the full 2016 data set in progress</a:t>
            </a:r>
          </a:p>
          <a:p>
            <a:pPr marL="114300" indent="0">
              <a:buNone/>
            </a:pPr>
            <a:r>
              <a:rPr lang="it-IT" sz="2000" dirty="0" smtClean="0">
                <a:cs typeface="Arial" charset="0"/>
                <a:sym typeface="Symbol"/>
              </a:rPr>
              <a:t>    </a:t>
            </a:r>
            <a:r>
              <a:rPr lang="it-IT" sz="2000" dirty="0" err="1" smtClean="0">
                <a:cs typeface="Arial" charset="0"/>
                <a:sym typeface="Symbol"/>
              </a:rPr>
              <a:t>optimization</a:t>
            </a:r>
            <a:r>
              <a:rPr lang="it-IT" sz="2000" dirty="0" smtClean="0">
                <a:cs typeface="Arial" charset="0"/>
                <a:sym typeface="Symbol"/>
              </a:rPr>
              <a:t>/</a:t>
            </a:r>
            <a:r>
              <a:rPr lang="it-IT" sz="2000" dirty="0" err="1">
                <a:cs typeface="Arial" charset="0"/>
                <a:sym typeface="Symbol"/>
              </a:rPr>
              <a:t>i</a:t>
            </a:r>
            <a:r>
              <a:rPr lang="it-IT" sz="2000" dirty="0" err="1" smtClean="0">
                <a:cs typeface="Arial" charset="0"/>
                <a:sym typeface="Symbol"/>
              </a:rPr>
              <a:t>mprovement</a:t>
            </a:r>
            <a:r>
              <a:rPr lang="it-IT" sz="2000" dirty="0" smtClean="0">
                <a:cs typeface="Arial" charset="0"/>
                <a:sym typeface="Symbol"/>
              </a:rPr>
              <a:t> of the </a:t>
            </a:r>
            <a:r>
              <a:rPr lang="it-IT" sz="2000" dirty="0" err="1" smtClean="0">
                <a:cs typeface="Arial" charset="0"/>
                <a:sym typeface="Symbol"/>
              </a:rPr>
              <a:t>analysis</a:t>
            </a:r>
            <a:r>
              <a:rPr lang="it-IT" sz="2000" dirty="0" smtClean="0">
                <a:cs typeface="Arial" charset="0"/>
                <a:sym typeface="Symbol"/>
              </a:rPr>
              <a:t> in progress</a:t>
            </a:r>
          </a:p>
          <a:p>
            <a:pPr marL="114300" indent="0">
              <a:buNone/>
            </a:pPr>
            <a:endParaRPr lang="it-IT" sz="2000" dirty="0">
              <a:cs typeface="Arial" charset="0"/>
              <a:sym typeface="Symbol"/>
            </a:endParaRPr>
          </a:p>
          <a:p>
            <a:pPr marL="114300" indent="0">
              <a:buNone/>
            </a:pPr>
            <a:r>
              <a:rPr lang="it-IT" sz="2000" dirty="0" err="1" smtClean="0">
                <a:solidFill>
                  <a:srgbClr val="1205BB"/>
                </a:solidFill>
                <a:cs typeface="Arial" charset="0"/>
                <a:sym typeface="Symbol"/>
              </a:rPr>
              <a:t>Excellent</a:t>
            </a:r>
            <a:r>
              <a:rPr lang="it-IT" sz="2000" dirty="0" smtClean="0">
                <a:solidFill>
                  <a:srgbClr val="1205BB"/>
                </a:solidFill>
                <a:cs typeface="Arial" charset="0"/>
                <a:sym typeface="Symbol"/>
              </a:rPr>
              <a:t> </a:t>
            </a:r>
            <a:r>
              <a:rPr lang="it-IT" sz="2000" dirty="0" err="1" smtClean="0">
                <a:solidFill>
                  <a:srgbClr val="1205BB"/>
                </a:solidFill>
                <a:cs typeface="Arial" charset="0"/>
                <a:sym typeface="Symbol"/>
              </a:rPr>
              <a:t>prospects</a:t>
            </a:r>
            <a:r>
              <a:rPr lang="it-IT" sz="2000" dirty="0" smtClean="0">
                <a:solidFill>
                  <a:srgbClr val="1205BB"/>
                </a:solidFill>
                <a:cs typeface="Arial" charset="0"/>
                <a:sym typeface="Symbol"/>
              </a:rPr>
              <a:t> for a </a:t>
            </a:r>
            <a:r>
              <a:rPr lang="it-IT" sz="2000" dirty="0" err="1" smtClean="0">
                <a:solidFill>
                  <a:srgbClr val="1205BB"/>
                </a:solidFill>
                <a:cs typeface="Arial" charset="0"/>
                <a:sym typeface="Symbol"/>
              </a:rPr>
              <a:t>broader</a:t>
            </a:r>
            <a:r>
              <a:rPr lang="it-IT" sz="2000" dirty="0" smtClean="0">
                <a:solidFill>
                  <a:srgbClr val="1205BB"/>
                </a:solidFill>
                <a:cs typeface="Arial" charset="0"/>
                <a:sym typeface="Symbol"/>
              </a:rPr>
              <a:t> </a:t>
            </a:r>
            <a:r>
              <a:rPr lang="it-IT" sz="2000" dirty="0" err="1" smtClean="0">
                <a:solidFill>
                  <a:srgbClr val="1205BB"/>
                </a:solidFill>
                <a:cs typeface="Arial" charset="0"/>
                <a:sym typeface="Symbol"/>
              </a:rPr>
              <a:t>physics</a:t>
            </a:r>
            <a:r>
              <a:rPr lang="it-IT" sz="2000" dirty="0" smtClean="0">
                <a:solidFill>
                  <a:srgbClr val="1205BB"/>
                </a:solidFill>
                <a:cs typeface="Arial" charset="0"/>
                <a:sym typeface="Symbol"/>
              </a:rPr>
              <a:t> </a:t>
            </a:r>
            <a:r>
              <a:rPr lang="it-IT" sz="2000" dirty="0" err="1" smtClean="0">
                <a:solidFill>
                  <a:srgbClr val="1205BB"/>
                </a:solidFill>
                <a:cs typeface="Arial" charset="0"/>
                <a:sym typeface="Symbol"/>
              </a:rPr>
              <a:t>program</a:t>
            </a:r>
            <a:endParaRPr lang="fr-FR" sz="2000" dirty="0">
              <a:solidFill>
                <a:srgbClr val="1205BB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09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Spare</a:t>
            </a:r>
            <a:r>
              <a:rPr lang="it-IT" dirty="0" smtClean="0"/>
              <a:t> </a:t>
            </a:r>
            <a:r>
              <a:rPr lang="it-IT" dirty="0" err="1" smtClean="0"/>
              <a:t>Slides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3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</a:t>
            </a:r>
            <a:r>
              <a:rPr lang="it-IT" baseline="-25000" dirty="0" smtClean="0"/>
              <a:t>K </a:t>
            </a:r>
            <a:r>
              <a:rPr lang="it-IT" dirty="0" err="1"/>
              <a:t>F</a:t>
            </a:r>
            <a:r>
              <a:rPr lang="it-IT" dirty="0" err="1" smtClean="0"/>
              <a:t>inal</a:t>
            </a:r>
            <a:r>
              <a:rPr lang="it-IT" dirty="0" smtClean="0"/>
              <a:t> </a:t>
            </a:r>
            <a:r>
              <a:rPr lang="it-IT" dirty="0" err="1"/>
              <a:t>R</a:t>
            </a:r>
            <a:r>
              <a:rPr lang="it-IT" dirty="0" err="1" smtClean="0"/>
              <a:t>esult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4612692" cy="8206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1800" dirty="0" err="1" smtClean="0"/>
              <a:t>Fully</a:t>
            </a:r>
            <a:r>
              <a:rPr lang="it-IT" sz="1800" dirty="0" smtClean="0"/>
              <a:t> exploit </a:t>
            </a:r>
            <a:r>
              <a:rPr lang="it-IT" sz="1800" dirty="0" err="1" smtClean="0"/>
              <a:t>kinematics</a:t>
            </a:r>
            <a:r>
              <a:rPr lang="it-IT" sz="1800" dirty="0" smtClean="0"/>
              <a:t> and strong </a:t>
            </a:r>
            <a:r>
              <a:rPr lang="it-IT" sz="1800" dirty="0" err="1" smtClean="0"/>
              <a:t>particle</a:t>
            </a:r>
            <a:r>
              <a:rPr lang="it-IT" sz="1800" dirty="0" smtClean="0"/>
              <a:t> ID</a:t>
            </a:r>
          </a:p>
          <a:p>
            <a:pPr marL="114300" indent="0">
              <a:buNone/>
            </a:pPr>
            <a:r>
              <a:rPr lang="it-IT" sz="1800" dirty="0" err="1" smtClean="0"/>
              <a:t>Main</a:t>
            </a:r>
            <a:r>
              <a:rPr lang="it-IT" sz="1800" dirty="0" smtClean="0"/>
              <a:t> background from K</a:t>
            </a:r>
            <a:r>
              <a:rPr lang="it-IT" sz="1800" baseline="-25000" dirty="0" smtClean="0">
                <a:sym typeface="Symbol"/>
              </a:rPr>
              <a:t>2</a:t>
            </a:r>
            <a:endParaRPr lang="en-US" sz="1800" baseline="-25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2511"/>
            <a:ext cx="3039438" cy="289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7561"/>
            <a:ext cx="3528392" cy="335766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3528" y="58052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3"/>
                </a:solidFill>
              </a:rPr>
              <a:t>KLOE</a:t>
            </a:r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dirty="0" smtClean="0"/>
              <a:t>(2009) 14K </a:t>
            </a:r>
            <a:r>
              <a:rPr lang="it-IT" dirty="0" err="1" smtClean="0"/>
              <a:t>events</a:t>
            </a:r>
            <a:r>
              <a:rPr lang="it-IT" dirty="0" smtClean="0"/>
              <a:t>, 16% </a:t>
            </a:r>
            <a:r>
              <a:rPr lang="it-IT" dirty="0" err="1" smtClean="0"/>
              <a:t>bkg</a:t>
            </a:r>
            <a:endParaRPr lang="it-IT" dirty="0" smtClean="0"/>
          </a:p>
          <a:p>
            <a:r>
              <a:rPr lang="it-IT" b="1" dirty="0" smtClean="0">
                <a:solidFill>
                  <a:schemeClr val="accent3"/>
                </a:solidFill>
              </a:rPr>
              <a:t>NA62</a:t>
            </a:r>
            <a:r>
              <a:rPr lang="it-IT" dirty="0" smtClean="0"/>
              <a:t> (2013) 146K </a:t>
            </a:r>
            <a:r>
              <a:rPr lang="it-IT" dirty="0" err="1" smtClean="0"/>
              <a:t>events</a:t>
            </a:r>
            <a:r>
              <a:rPr lang="it-IT" dirty="0" smtClean="0"/>
              <a:t>, 11% </a:t>
            </a:r>
            <a:r>
              <a:rPr lang="it-IT" dirty="0" err="1" smtClean="0"/>
              <a:t>bkg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81842" y="1205858"/>
            <a:ext cx="3133540" cy="43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it-IT" sz="2000" dirty="0" smtClean="0"/>
              <a:t>R</a:t>
            </a:r>
            <a:r>
              <a:rPr lang="it-IT" sz="2000" baseline="-25000" dirty="0" smtClean="0"/>
              <a:t>K</a:t>
            </a:r>
            <a:r>
              <a:rPr lang="it-IT" sz="2000" dirty="0"/>
              <a:t>= (2.488 ± </a:t>
            </a:r>
            <a:r>
              <a:rPr lang="it-IT" sz="2000" dirty="0" smtClean="0"/>
              <a:t>0.010)</a:t>
            </a:r>
            <a:r>
              <a:rPr lang="it-IT" sz="2000" dirty="0">
                <a:sym typeface="Symbol"/>
              </a:rPr>
              <a:t> </a:t>
            </a:r>
            <a:r>
              <a:rPr lang="it-IT" sz="2000" dirty="0" smtClean="0">
                <a:sym typeface="Symbol"/>
              </a:rPr>
              <a:t>10</a:t>
            </a:r>
            <a:r>
              <a:rPr lang="it-IT" sz="2000" baseline="30000" dirty="0" smtClean="0">
                <a:sym typeface="Symbol"/>
              </a:rPr>
              <a:t>-5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baseline="30000" dirty="0" smtClean="0">
                <a:sym typeface="Symbol"/>
              </a:rPr>
              <a:t> </a:t>
            </a:r>
            <a:r>
              <a:rPr lang="it-IT" sz="2000" dirty="0">
                <a:sym typeface="Symbol"/>
              </a:rPr>
              <a:t> 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44008" y="171855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ym typeface="Symbol"/>
              </a:rPr>
              <a:t></a:t>
            </a:r>
            <a:r>
              <a:rPr lang="it-IT" dirty="0" smtClean="0"/>
              <a:t>10 </a:t>
            </a:r>
            <a:r>
              <a:rPr lang="it-IT" dirty="0" err="1" smtClean="0"/>
              <a:t>improvement</a:t>
            </a:r>
            <a:r>
              <a:rPr lang="it-IT" dirty="0" smtClean="0"/>
              <a:t>, </a:t>
            </a:r>
            <a:r>
              <a:rPr lang="it-IT" dirty="0" err="1" smtClean="0"/>
              <a:t>consistent</a:t>
            </a:r>
            <a:r>
              <a:rPr lang="it-IT" dirty="0" smtClean="0"/>
              <a:t> with SM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274862" y="503727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NP </a:t>
            </a:r>
            <a:r>
              <a:rPr lang="it-IT" dirty="0" err="1" smtClean="0"/>
              <a:t>potential</a:t>
            </a: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open</a:t>
            </a:r>
          </a:p>
          <a:p>
            <a:r>
              <a:rPr lang="it-IT" b="1" dirty="0" smtClean="0">
                <a:solidFill>
                  <a:schemeClr val="accent3"/>
                </a:solidFill>
              </a:rPr>
              <a:t>NA62</a:t>
            </a:r>
            <a:r>
              <a:rPr lang="it-IT" dirty="0" smtClean="0"/>
              <a:t> </a:t>
            </a:r>
            <a:r>
              <a:rPr lang="it-IT" dirty="0" err="1" smtClean="0"/>
              <a:t>prospects</a:t>
            </a:r>
            <a:r>
              <a:rPr lang="it-IT" dirty="0" smtClean="0"/>
              <a:t>: </a:t>
            </a:r>
            <a:r>
              <a:rPr lang="it-IT" dirty="0" err="1" smtClean="0">
                <a:sym typeface="Symbol"/>
              </a:rPr>
              <a:t>expected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uncertainty</a:t>
            </a:r>
            <a:r>
              <a:rPr lang="it-IT" dirty="0" smtClean="0">
                <a:sym typeface="Symbol"/>
              </a:rPr>
              <a:t> 0.2% </a:t>
            </a:r>
          </a:p>
          <a:p>
            <a:r>
              <a:rPr lang="it-IT" dirty="0" smtClean="0">
                <a:sym typeface="Symbol"/>
              </a:rPr>
              <a:t>(more </a:t>
            </a:r>
            <a:r>
              <a:rPr lang="it-IT" dirty="0" err="1" smtClean="0">
                <a:sym typeface="Symbol"/>
              </a:rPr>
              <a:t>statistic</a:t>
            </a:r>
            <a:r>
              <a:rPr lang="it-IT" dirty="0" smtClean="0">
                <a:sym typeface="Symbol"/>
              </a:rPr>
              <a:t>, more </a:t>
            </a:r>
            <a:r>
              <a:rPr lang="it-IT" dirty="0" err="1" smtClean="0">
                <a:sym typeface="Symbol"/>
              </a:rPr>
              <a:t>hermetic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vetoing</a:t>
            </a:r>
            <a:r>
              <a:rPr lang="it-IT" dirty="0" smtClean="0">
                <a:sym typeface="Symbol"/>
              </a:rPr>
              <a:t>, </a:t>
            </a:r>
            <a:r>
              <a:rPr lang="it-IT" dirty="0" err="1" smtClean="0">
                <a:sym typeface="Symbol"/>
              </a:rPr>
              <a:t>better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resolution</a:t>
            </a:r>
            <a:r>
              <a:rPr lang="it-IT" dirty="0" smtClean="0">
                <a:sym typeface="Symbol"/>
              </a:rPr>
              <a:t> and PID)</a:t>
            </a:r>
          </a:p>
          <a:p>
            <a:r>
              <a:rPr lang="it-IT" b="1" dirty="0" smtClean="0">
                <a:solidFill>
                  <a:schemeClr val="accent3"/>
                </a:solidFill>
                <a:sym typeface="Symbol"/>
              </a:rPr>
              <a:t>TREK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stopped</a:t>
            </a:r>
            <a:r>
              <a:rPr lang="it-IT" dirty="0" smtClean="0">
                <a:sym typeface="Symbol"/>
              </a:rPr>
              <a:t> K </a:t>
            </a:r>
            <a:r>
              <a:rPr lang="it-IT" dirty="0" err="1" smtClean="0">
                <a:sym typeface="Symbol"/>
              </a:rPr>
              <a:t>proposal</a:t>
            </a:r>
            <a:r>
              <a:rPr lang="it-IT" dirty="0" smtClean="0">
                <a:sym typeface="Symbol"/>
              </a:rPr>
              <a:t>: </a:t>
            </a:r>
            <a:r>
              <a:rPr lang="it-IT" dirty="0" err="1" smtClean="0">
                <a:sym typeface="Symbol"/>
              </a:rPr>
              <a:t>expected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uncertainty</a:t>
            </a:r>
            <a:r>
              <a:rPr lang="it-IT" dirty="0" smtClean="0">
                <a:sym typeface="Symbol"/>
              </a:rPr>
              <a:t> 0.25%</a:t>
            </a:r>
            <a:endParaRPr lang="en-US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43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egnaposto piè di pagina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fr-FR" sz="1000" dirty="0" err="1" smtClean="0">
                <a:solidFill>
                  <a:schemeClr val="bg1"/>
                </a:solidFill>
              </a:rPr>
              <a:t>F.Bucci</a:t>
            </a:r>
            <a:endParaRPr lang="en-US" alt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5604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8EE065A-CA0C-4131-B204-A1F188C4873E}" type="slidenum">
              <a:rPr lang="en-US" altLang="fr-FR" sz="1800" smtClean="0">
                <a:solidFill>
                  <a:schemeClr val="bg1"/>
                </a:solidFill>
                <a:latin typeface="+mn-lt"/>
              </a:rPr>
              <a:pPr eaLnBrk="1" hangingPunct="1"/>
              <a:t>26</a:t>
            </a:fld>
            <a:endParaRPr lang="en-US" altLang="fr-FR" sz="1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dirty="0" smtClean="0"/>
              <a:t>K</a:t>
            </a:r>
            <a:r>
              <a:rPr lang="en-US" altLang="fr-FR" baseline="-25000" dirty="0" smtClean="0"/>
              <a:t>L</a:t>
            </a:r>
            <a:r>
              <a:rPr lang="en-US" altLang="fr-FR" baseline="30000" dirty="0" smtClean="0"/>
              <a:t>0</a:t>
            </a:r>
            <a:r>
              <a:rPr lang="en-US" altLang="fr-FR" dirty="0" smtClean="0">
                <a:latin typeface="Arial" charset="0"/>
                <a:cs typeface="Arial" charset="0"/>
              </a:rPr>
              <a:t>→</a:t>
            </a:r>
            <a:r>
              <a:rPr lang="en-US" altLang="fr-FR" dirty="0" smtClean="0">
                <a:latin typeface="Symbol" pitchFamily="18" charset="2"/>
                <a:cs typeface="Arial" charset="0"/>
              </a:rPr>
              <a:t>p</a:t>
            </a:r>
            <a:r>
              <a:rPr lang="en-US" altLang="fr-FR" baseline="30000" dirty="0" smtClean="0">
                <a:cs typeface="Arial" charset="0"/>
              </a:rPr>
              <a:t>0</a:t>
            </a:r>
            <a:r>
              <a:rPr lang="en-US" altLang="fr-FR" dirty="0" smtClean="0">
                <a:latin typeface="Symbol" pitchFamily="18" charset="2"/>
                <a:cs typeface="Arial" charset="0"/>
              </a:rPr>
              <a:t>nn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76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fr-FR" sz="2000" dirty="0" smtClean="0"/>
              <a:t>The charm contribution can be fully neglected since it proceeds in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fr-FR" sz="2000" dirty="0" smtClean="0"/>
              <a:t>SM almost entirely through direct CP violation </a:t>
            </a:r>
            <a:r>
              <a:rPr lang="en-US" altLang="fr-FR" sz="2000" dirty="0" smtClean="0">
                <a:cs typeface="Arial" charset="0"/>
              </a:rPr>
              <a:t>→ </a:t>
            </a:r>
            <a:r>
              <a:rPr lang="en-US" altLang="fr-FR" sz="2000" dirty="0" smtClean="0">
                <a:solidFill>
                  <a:srgbClr val="FF0000"/>
                </a:solidFill>
                <a:cs typeface="Arial" charset="0"/>
              </a:rPr>
              <a:t>determination of</a:t>
            </a:r>
            <a:r>
              <a:rPr lang="en-US" altLang="fr-FR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fr-FR" sz="2000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h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>
            <a:off x="2667000" y="764704"/>
            <a:ext cx="30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743556" y="4819650"/>
            <a:ext cx="696121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fr-FR" sz="2000" dirty="0">
                <a:latin typeface="+mn-lt"/>
                <a:cs typeface="Arial" charset="0"/>
              </a:rPr>
              <a:t>Need a huge number of K</a:t>
            </a:r>
            <a:r>
              <a:rPr lang="en-US" altLang="fr-FR" sz="2000" baseline="-25000" dirty="0">
                <a:latin typeface="+mn-lt"/>
                <a:cs typeface="Arial" charset="0"/>
              </a:rPr>
              <a:t>L</a:t>
            </a:r>
            <a:r>
              <a:rPr lang="en-US" altLang="fr-FR" sz="2000" dirty="0">
                <a:latin typeface="+mn-lt"/>
                <a:cs typeface="Arial" charset="0"/>
              </a:rPr>
              <a:t> decays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fr-FR" sz="2000" dirty="0">
                <a:latin typeface="+mn-lt"/>
                <a:cs typeface="Arial" charset="0"/>
              </a:rPr>
              <a:t>NA48 K</a:t>
            </a:r>
            <a:r>
              <a:rPr lang="en-US" altLang="fr-FR" sz="2000" baseline="-25000" dirty="0">
                <a:latin typeface="+mn-lt"/>
                <a:cs typeface="Arial" charset="0"/>
              </a:rPr>
              <a:t>L</a:t>
            </a:r>
            <a:r>
              <a:rPr lang="en-US" altLang="fr-FR" sz="2000" dirty="0">
                <a:latin typeface="+mn-lt"/>
                <a:cs typeface="Arial" charset="0"/>
              </a:rPr>
              <a:t> flux corresponding to 3</a:t>
            </a:r>
            <a:r>
              <a:rPr lang="en-US" altLang="fr-FR" sz="2000" dirty="0">
                <a:latin typeface="+mn-lt"/>
                <a:cs typeface="Arial" charset="0"/>
                <a:sym typeface="Symbol" pitchFamily="18" charset="2"/>
              </a:rPr>
              <a:t>10</a:t>
            </a:r>
            <a:r>
              <a:rPr lang="en-US" altLang="fr-FR" sz="2000" baseline="30000" dirty="0">
                <a:latin typeface="+mn-lt"/>
                <a:cs typeface="Arial" charset="0"/>
                <a:sym typeface="Symbol" pitchFamily="18" charset="2"/>
              </a:rPr>
              <a:t>10</a:t>
            </a:r>
            <a:r>
              <a:rPr lang="en-US" altLang="fr-FR" sz="2000" dirty="0">
                <a:latin typeface="+mn-lt"/>
                <a:cs typeface="Arial" charset="0"/>
                <a:sym typeface="Symbol" pitchFamily="18" charset="2"/>
              </a:rPr>
              <a:t>/year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fr-FR" sz="2000" dirty="0">
                <a:latin typeface="+mn-lt"/>
                <a:cs typeface="Arial" charset="0"/>
                <a:sym typeface="Symbol" pitchFamily="18" charset="2"/>
              </a:rPr>
              <a:t>NA62 possible K</a:t>
            </a:r>
            <a:r>
              <a:rPr lang="en-US" altLang="fr-FR" sz="2000" baseline="-25000" dirty="0">
                <a:latin typeface="+mn-lt"/>
                <a:cs typeface="Arial" charset="0"/>
                <a:sym typeface="Symbol" pitchFamily="18" charset="2"/>
              </a:rPr>
              <a:t>L</a:t>
            </a:r>
            <a:r>
              <a:rPr lang="en-US" altLang="fr-FR" sz="2000" dirty="0">
                <a:latin typeface="+mn-lt"/>
                <a:cs typeface="Arial" charset="0"/>
                <a:sym typeface="Symbol" pitchFamily="18" charset="2"/>
              </a:rPr>
              <a:t> flux 5-10 times NA48 one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fr-FR" sz="2000" dirty="0">
                <a:solidFill>
                  <a:srgbClr val="FF0000"/>
                </a:solidFill>
                <a:latin typeface="+mn-lt"/>
                <a:cs typeface="Arial" charset="0"/>
                <a:sym typeface="Symbol" pitchFamily="18" charset="2"/>
              </a:rPr>
              <a:t>After SPS upgrade 100 times more</a:t>
            </a:r>
          </a:p>
          <a:p>
            <a:pPr eaLnBrk="1" hangingPunct="1">
              <a:lnSpc>
                <a:spcPct val="100000"/>
              </a:lnSpc>
            </a:pPr>
            <a:endParaRPr lang="en-US" altLang="fr-FR" sz="1800" baseline="30000" dirty="0">
              <a:solidFill>
                <a:srgbClr val="FF0000"/>
              </a:solidFill>
              <a:cs typeface="Arial" charset="0"/>
              <a:sym typeface="Symbol" pitchFamily="18" charset="2"/>
            </a:endParaRPr>
          </a:p>
        </p:txBody>
      </p:sp>
      <p:graphicFrame>
        <p:nvGraphicFramePr>
          <p:cNvPr id="82993" name="Group 4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2697185"/>
              </p:ext>
            </p:extLst>
          </p:nvPr>
        </p:nvGraphicFramePr>
        <p:xfrm>
          <a:off x="758728" y="2780928"/>
          <a:ext cx="7010400" cy="1524000"/>
        </p:xfrm>
        <a:graphic>
          <a:graphicData uri="http://schemas.openxmlformats.org/drawingml/2006/table">
            <a:tbl>
              <a:tblPr/>
              <a:tblGrid>
                <a:gridCol w="1252538"/>
                <a:gridCol w="1050925"/>
                <a:gridCol w="2082800"/>
                <a:gridCol w="26241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Exp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Machine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Meas. or UL 90% 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KTeV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Tevatron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&lt;5.7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-7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→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 pitchFamily="18" charset="2"/>
                        </a:rPr>
                        <a:t>ee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E391a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KEK-PS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&lt;2.6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-8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J-PARC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Aim at 2.7 SM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evts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/3y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1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354162"/>
          </a:xfrm>
        </p:spPr>
        <p:txBody>
          <a:bodyPr/>
          <a:lstStyle/>
          <a:p>
            <a:r>
              <a:rPr lang="it-IT" dirty="0" err="1"/>
              <a:t>Anomalies</a:t>
            </a:r>
            <a:r>
              <a:rPr lang="it-IT" dirty="0"/>
              <a:t> in </a:t>
            </a:r>
            <a:r>
              <a:rPr lang="it-IT" dirty="0" err="1"/>
              <a:t>Kaon</a:t>
            </a:r>
            <a:r>
              <a:rPr lang="it-IT" dirty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>
                <a:sym typeface="Symbol"/>
              </a:rPr>
              <a:t></a:t>
            </a:r>
            <a:r>
              <a:rPr lang="it-IT" baseline="-25000" dirty="0" smtClean="0">
                <a:sym typeface="Symbol"/>
              </a:rPr>
              <a:t>K </a:t>
            </a:r>
            <a:r>
              <a:rPr lang="it-IT" dirty="0" smtClean="0">
                <a:sym typeface="Symbol"/>
              </a:rPr>
              <a:t> </a:t>
            </a:r>
            <a:r>
              <a:rPr lang="it-IT" dirty="0" err="1" smtClean="0">
                <a:sym typeface="Symbol"/>
              </a:rPr>
              <a:t>M</a:t>
            </a:r>
            <a:r>
              <a:rPr lang="it-IT" baseline="-25000" dirty="0" err="1" smtClean="0">
                <a:sym typeface="Symbol"/>
              </a:rPr>
              <a:t>s,d</a:t>
            </a:r>
            <a:r>
              <a:rPr lang="it-IT" baseline="-25000" dirty="0" smtClean="0">
                <a:sym typeface="Symbol"/>
              </a:rPr>
              <a:t> </a:t>
            </a:r>
            <a:r>
              <a:rPr lang="it-IT" dirty="0" err="1">
                <a:sym typeface="Symbol"/>
              </a:rPr>
              <a:t>T</a:t>
            </a:r>
            <a:r>
              <a:rPr lang="it-IT" dirty="0" err="1" smtClean="0">
                <a:sym typeface="Symbol"/>
              </a:rPr>
              <a:t>ension</a:t>
            </a:r>
            <a:r>
              <a:rPr lang="it-IT" baseline="-25000" dirty="0" smtClean="0">
                <a:sym typeface="Symbol"/>
              </a:rPr>
              <a:t> </a:t>
            </a:r>
            <a:endParaRPr lang="fr-FR" baseline="-25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40768"/>
            <a:ext cx="7620000" cy="3648472"/>
          </a:xfrm>
        </p:spPr>
        <p:txBody>
          <a:bodyPr/>
          <a:lstStyle/>
          <a:p>
            <a:r>
              <a:rPr lang="it-IT" sz="2000" dirty="0" smtClean="0"/>
              <a:t>New </a:t>
            </a:r>
            <a:r>
              <a:rPr lang="it-IT" sz="2000" dirty="0" err="1" smtClean="0"/>
              <a:t>results</a:t>
            </a:r>
            <a:r>
              <a:rPr lang="it-IT" sz="2000" dirty="0" smtClean="0"/>
              <a:t> from </a:t>
            </a:r>
            <a:r>
              <a:rPr lang="it-IT" sz="2000" dirty="0" err="1" smtClean="0"/>
              <a:t>Fermilab</a:t>
            </a:r>
            <a:r>
              <a:rPr lang="it-IT" sz="2000" dirty="0" smtClean="0"/>
              <a:t> Lattice and MILC </a:t>
            </a:r>
            <a:r>
              <a:rPr lang="it-IT" sz="2000" dirty="0" err="1" smtClean="0"/>
              <a:t>collaboration</a:t>
            </a:r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err="1" smtClean="0"/>
              <a:t>Construct</a:t>
            </a:r>
            <a:r>
              <a:rPr lang="it-IT" sz="2000" dirty="0" smtClean="0"/>
              <a:t> the UUT (CMFV) by </a:t>
            </a:r>
            <a:r>
              <a:rPr lang="it-IT" sz="2000" dirty="0" err="1" smtClean="0"/>
              <a:t>using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it-IT" sz="2000" dirty="0" smtClean="0"/>
              <a:t>                                  and derive </a:t>
            </a:r>
          </a:p>
          <a:p>
            <a:pPr marL="114300" indent="0">
              <a:buNone/>
            </a:pPr>
            <a:endParaRPr lang="it-IT" sz="2000" dirty="0"/>
          </a:p>
          <a:p>
            <a:pPr marL="114300" indent="0">
              <a:lnSpc>
                <a:spcPct val="150000"/>
              </a:lnSpc>
              <a:buNone/>
            </a:pPr>
            <a:r>
              <a:rPr lang="it-IT" sz="2000" dirty="0" err="1" smtClean="0"/>
              <a:t>Strategy</a:t>
            </a:r>
            <a:r>
              <a:rPr lang="it-IT" sz="2000" dirty="0" smtClean="0"/>
              <a:t> 1: </a:t>
            </a:r>
            <a:r>
              <a:rPr lang="it-IT" sz="2000" dirty="0" smtClean="0">
                <a:sym typeface="Symbol"/>
              </a:rPr>
              <a:t></a:t>
            </a:r>
            <a:r>
              <a:rPr lang="it-IT" sz="2000" dirty="0" err="1" smtClean="0">
                <a:sym typeface="Symbol"/>
              </a:rPr>
              <a:t>M</a:t>
            </a:r>
            <a:r>
              <a:rPr lang="it-IT" sz="2000" baseline="-25000" dirty="0" err="1" smtClean="0">
                <a:sym typeface="Symbol"/>
              </a:rPr>
              <a:t>s</a:t>
            </a:r>
            <a:r>
              <a:rPr lang="it-IT" sz="2000" baseline="-25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determines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V</a:t>
            </a:r>
            <a:r>
              <a:rPr lang="it-IT" sz="2000" baseline="-25000" dirty="0" err="1" smtClean="0">
                <a:sym typeface="Symbol"/>
              </a:rPr>
              <a:t>cb</a:t>
            </a:r>
            <a:r>
              <a:rPr lang="it-IT" sz="2000" dirty="0" smtClean="0">
                <a:sym typeface="Symbol"/>
              </a:rPr>
              <a:t>  |</a:t>
            </a:r>
            <a:r>
              <a:rPr lang="it-IT" sz="2000" dirty="0" err="1" smtClean="0">
                <a:sym typeface="Symbol"/>
              </a:rPr>
              <a:t>V</a:t>
            </a:r>
            <a:r>
              <a:rPr lang="it-IT" sz="2000" baseline="-25000" dirty="0" err="1" smtClean="0">
                <a:sym typeface="Symbol"/>
              </a:rPr>
              <a:t>cb</a:t>
            </a:r>
            <a:r>
              <a:rPr lang="it-IT" sz="2000" dirty="0" smtClean="0">
                <a:sym typeface="Symbol"/>
              </a:rPr>
              <a:t>| = (39.51.3)10</a:t>
            </a:r>
            <a:r>
              <a:rPr lang="it-IT" sz="2000" baseline="30000" dirty="0" smtClean="0">
                <a:sym typeface="Symbol"/>
              </a:rPr>
              <a:t>-3</a:t>
            </a:r>
          </a:p>
          <a:p>
            <a:pPr marL="114300" indent="0">
              <a:buNone/>
            </a:pPr>
            <a:r>
              <a:rPr lang="it-IT" sz="2000" dirty="0" err="1"/>
              <a:t>Strategy</a:t>
            </a:r>
            <a:r>
              <a:rPr lang="it-IT" sz="2000" dirty="0"/>
              <a:t> </a:t>
            </a:r>
            <a:r>
              <a:rPr lang="it-IT" sz="2000" dirty="0" smtClean="0"/>
              <a:t>2: </a:t>
            </a:r>
            <a:r>
              <a:rPr lang="it-IT" sz="2000" dirty="0" smtClean="0">
                <a:sym typeface="Symbol"/>
              </a:rPr>
              <a:t></a:t>
            </a:r>
            <a:r>
              <a:rPr lang="it-IT" sz="2000" baseline="-25000" dirty="0" smtClean="0">
                <a:sym typeface="Symbol"/>
              </a:rPr>
              <a:t>K </a:t>
            </a:r>
            <a:r>
              <a:rPr lang="it-IT" sz="2000" dirty="0" err="1">
                <a:sym typeface="Symbol"/>
              </a:rPr>
              <a:t>determines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V</a:t>
            </a:r>
            <a:r>
              <a:rPr lang="it-IT" sz="2000" baseline="-25000" dirty="0" err="1">
                <a:sym typeface="Symbol"/>
              </a:rPr>
              <a:t>cb</a:t>
            </a:r>
            <a:r>
              <a:rPr lang="it-IT" sz="2000" dirty="0">
                <a:sym typeface="Symbol"/>
              </a:rPr>
              <a:t>  |</a:t>
            </a:r>
            <a:r>
              <a:rPr lang="it-IT" sz="2000" dirty="0" err="1">
                <a:sym typeface="Symbol"/>
              </a:rPr>
              <a:t>V</a:t>
            </a:r>
            <a:r>
              <a:rPr lang="it-IT" sz="2000" baseline="-25000" dirty="0" err="1">
                <a:sym typeface="Symbol"/>
              </a:rPr>
              <a:t>cb</a:t>
            </a:r>
            <a:r>
              <a:rPr lang="it-IT" sz="2000" dirty="0">
                <a:sym typeface="Symbol"/>
              </a:rPr>
              <a:t>| = (39.51.3)10</a:t>
            </a:r>
            <a:r>
              <a:rPr lang="it-IT" sz="2000" baseline="30000" dirty="0">
                <a:sym typeface="Symbol"/>
              </a:rPr>
              <a:t>-3</a:t>
            </a:r>
            <a:endParaRPr lang="fr-FR" sz="2000" baseline="30000" dirty="0"/>
          </a:p>
          <a:p>
            <a:pPr marL="114300" indent="0">
              <a:lnSpc>
                <a:spcPct val="200000"/>
              </a:lnSpc>
              <a:buNone/>
            </a:pPr>
            <a:endParaRPr lang="fr-FR" sz="2000" baseline="30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27</a:t>
            </a:fld>
            <a:endParaRPr lang="it-IT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546114"/>
              </p:ext>
            </p:extLst>
          </p:nvPr>
        </p:nvGraphicFramePr>
        <p:xfrm>
          <a:off x="827088" y="2330152"/>
          <a:ext cx="70310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zione" r:id="rId3" imgW="3886200" imgH="317160" progId="Equation.3">
                  <p:embed/>
                </p:oleObj>
              </mc:Choice>
              <mc:Fallback>
                <p:oleObj name="Equazione" r:id="rId3" imgW="3886200" imgH="317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088" y="2330152"/>
                        <a:ext cx="7031037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596675"/>
              </p:ext>
            </p:extLst>
          </p:nvPr>
        </p:nvGraphicFramePr>
        <p:xfrm>
          <a:off x="899592" y="3386488"/>
          <a:ext cx="14922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zione" r:id="rId5" imgW="736560" imgH="431640" progId="Equation.3">
                  <p:embed/>
                </p:oleObj>
              </mc:Choice>
              <mc:Fallback>
                <p:oleObj name="Equazione" r:id="rId5" imgW="736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3386488"/>
                        <a:ext cx="1492250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77765"/>
              </p:ext>
            </p:extLst>
          </p:nvPr>
        </p:nvGraphicFramePr>
        <p:xfrm>
          <a:off x="3851920" y="3435179"/>
          <a:ext cx="9588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zione" r:id="rId7" imgW="507960" imgH="469800" progId="Equation.3">
                  <p:embed/>
                </p:oleObj>
              </mc:Choice>
              <mc:Fallback>
                <p:oleObj name="Equazione" r:id="rId7" imgW="5079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1920" y="3435179"/>
                        <a:ext cx="958850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11560" y="558924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Tension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between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 </a:t>
            </a:r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M</a:t>
            </a:r>
            <a:r>
              <a:rPr lang="it-IT" sz="2000" baseline="-25000" dirty="0" err="1" smtClean="0">
                <a:solidFill>
                  <a:schemeClr val="accent3"/>
                </a:solidFill>
                <a:sym typeface="Symbol"/>
              </a:rPr>
              <a:t>s</a:t>
            </a:r>
            <a:r>
              <a:rPr lang="it-IT" sz="2000" baseline="-250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and</a:t>
            </a:r>
            <a:r>
              <a:rPr lang="it-IT" sz="2000" dirty="0">
                <a:solidFill>
                  <a:schemeClr val="accent3"/>
                </a:solidFill>
                <a:sym typeface="Symbol"/>
              </a:rPr>
              <a:t> </a:t>
            </a:r>
            <a:r>
              <a:rPr lang="it-IT" sz="2000" baseline="-25000" dirty="0" smtClean="0">
                <a:solidFill>
                  <a:schemeClr val="accent3"/>
                </a:solidFill>
                <a:sym typeface="Symbol"/>
              </a:rPr>
              <a:t>K</a:t>
            </a:r>
          </a:p>
          <a:p>
            <a:r>
              <a:rPr lang="it-IT" sz="2000" dirty="0" smtClean="0">
                <a:sym typeface="Symbol"/>
              </a:rPr>
              <a:t>Impact on the branching ratio of </a:t>
            </a:r>
            <a:r>
              <a:rPr lang="it-IT" altLang="en-US" sz="2000" dirty="0" smtClean="0">
                <a:cs typeface="Arial" charset="0"/>
                <a:sym typeface="Symbol"/>
              </a:rPr>
              <a:t>K</a:t>
            </a:r>
            <a:r>
              <a:rPr lang="it-IT" altLang="en-US" sz="2000" baseline="30000" dirty="0">
                <a:cs typeface="Arial" charset="0"/>
                <a:sym typeface="Symbol"/>
              </a:rPr>
              <a:t>+</a:t>
            </a:r>
            <a:r>
              <a:rPr lang="it-IT" altLang="en-US" sz="2000" dirty="0">
                <a:cs typeface="Arial" charset="0"/>
                <a:sym typeface="Symbol"/>
              </a:rPr>
              <a:t></a:t>
            </a:r>
            <a:r>
              <a:rPr lang="it-IT" altLang="en-US" sz="2000" baseline="30000" dirty="0">
                <a:cs typeface="Arial" charset="0"/>
                <a:sym typeface="Symbol"/>
              </a:rPr>
              <a:t>+</a:t>
            </a:r>
            <a:r>
              <a:rPr lang="it-IT" altLang="en-US" sz="2000" dirty="0">
                <a:cs typeface="Arial" charset="0"/>
                <a:sym typeface="Symbol"/>
              </a:rPr>
              <a:t> and K</a:t>
            </a:r>
            <a:r>
              <a:rPr lang="it-IT" altLang="en-US" sz="2000" baseline="-25000" dirty="0">
                <a:cs typeface="Arial" charset="0"/>
                <a:sym typeface="Symbol"/>
              </a:rPr>
              <a:t>L</a:t>
            </a:r>
            <a:r>
              <a:rPr lang="it-IT" altLang="en-US" sz="2000" dirty="0">
                <a:cs typeface="Arial" charset="0"/>
                <a:sym typeface="Symbol"/>
              </a:rPr>
              <a:t></a:t>
            </a:r>
            <a:r>
              <a:rPr lang="it-IT" altLang="en-US" sz="2000" baseline="30000" dirty="0">
                <a:cs typeface="Arial" charset="0"/>
                <a:sym typeface="Symbol"/>
              </a:rPr>
              <a:t>0</a:t>
            </a:r>
            <a:r>
              <a:rPr lang="it-IT" altLang="en-US" sz="2000" dirty="0" smtClean="0">
                <a:cs typeface="Arial" charset="0"/>
                <a:sym typeface="Symbol"/>
              </a:rPr>
              <a:t></a:t>
            </a:r>
            <a:endParaRPr lang="fr-FR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4170566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Blanke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Buras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 1602.04020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err="1" smtClean="0"/>
              <a:t>Kaon</a:t>
            </a:r>
            <a:r>
              <a:rPr lang="it-IT" sz="4400" dirty="0" smtClean="0"/>
              <a:t> </a:t>
            </a:r>
            <a:r>
              <a:rPr lang="it-IT" sz="4400" dirty="0" err="1" smtClean="0"/>
              <a:t>Physics</a:t>
            </a:r>
            <a:r>
              <a:rPr lang="it-IT" sz="4400" dirty="0" smtClean="0"/>
              <a:t>:</a:t>
            </a:r>
            <a:br>
              <a:rPr lang="it-IT" sz="4400" dirty="0" smtClean="0"/>
            </a:br>
            <a:r>
              <a:rPr lang="it-IT" sz="4400" dirty="0" err="1" smtClean="0"/>
              <a:t>Toward</a:t>
            </a:r>
            <a:r>
              <a:rPr lang="it-IT" sz="4400" dirty="0" smtClean="0"/>
              <a:t> the </a:t>
            </a:r>
            <a:r>
              <a:rPr lang="it-IT" sz="4400" dirty="0" err="1" smtClean="0"/>
              <a:t>Present</a:t>
            </a:r>
            <a:r>
              <a:rPr lang="it-IT" sz="4400" dirty="0" smtClean="0"/>
              <a:t> Era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577" y="2348880"/>
            <a:ext cx="8568952" cy="35569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2000" dirty="0" err="1" smtClean="0"/>
              <a:t>Kaon</a:t>
            </a:r>
            <a:r>
              <a:rPr lang="it-IT" sz="2000" dirty="0" smtClean="0"/>
              <a:t> </a:t>
            </a:r>
            <a:r>
              <a:rPr lang="it-IT" sz="2000" dirty="0" err="1" smtClean="0"/>
              <a:t>Experiments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[1995-2010] </a:t>
            </a:r>
          </a:p>
          <a:p>
            <a:pPr marL="114300" indent="0">
              <a:buNone/>
            </a:pPr>
            <a:r>
              <a:rPr lang="it-IT" sz="1800" dirty="0" smtClean="0"/>
              <a:t>NA48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 (CERN)</a:t>
            </a:r>
            <a:r>
              <a:rPr lang="it-IT" sz="1800" dirty="0" smtClean="0"/>
              <a:t>, </a:t>
            </a:r>
            <a:r>
              <a:rPr lang="it-IT" sz="1800" dirty="0" err="1" smtClean="0"/>
              <a:t>KTeV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(FNAL)</a:t>
            </a:r>
            <a:r>
              <a:rPr lang="it-IT" sz="1800" dirty="0" smtClean="0"/>
              <a:t>, KLOE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(LNF)</a:t>
            </a:r>
            <a:r>
              <a:rPr lang="it-IT" sz="1800" dirty="0" smtClean="0"/>
              <a:t>, CPLEAR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(CERN)</a:t>
            </a:r>
            <a:r>
              <a:rPr lang="it-IT" sz="1800" dirty="0" smtClean="0"/>
              <a:t>, E865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(BNL)</a:t>
            </a:r>
            <a:r>
              <a:rPr lang="it-IT" sz="1800" dirty="0" smtClean="0"/>
              <a:t>,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800" dirty="0" smtClean="0"/>
              <a:t>ISTRA+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it-IT" sz="1800" dirty="0" err="1" smtClean="0">
                <a:solidFill>
                  <a:schemeClr val="accent1">
                    <a:lumMod val="50000"/>
                  </a:schemeClr>
                </a:solidFill>
              </a:rPr>
              <a:t>Protvino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114300" indent="0">
              <a:buNone/>
            </a:pPr>
            <a:endParaRPr lang="it-IT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000" dirty="0" err="1" smtClean="0">
                <a:solidFill>
                  <a:schemeClr val="accent3"/>
                </a:solidFill>
              </a:rPr>
              <a:t>Measurement</a:t>
            </a:r>
            <a:r>
              <a:rPr lang="it-IT" sz="2000" dirty="0" smtClean="0">
                <a:solidFill>
                  <a:schemeClr val="accent3"/>
                </a:solidFill>
              </a:rPr>
              <a:t> of </a:t>
            </a:r>
            <a:r>
              <a:rPr lang="it-IT" sz="2000" dirty="0" err="1" smtClean="0">
                <a:solidFill>
                  <a:schemeClr val="accent3"/>
                </a:solidFill>
              </a:rPr>
              <a:t>direct</a:t>
            </a:r>
            <a:r>
              <a:rPr lang="it-IT" sz="2000" dirty="0" smtClean="0">
                <a:solidFill>
                  <a:schemeClr val="accent3"/>
                </a:solidFill>
              </a:rPr>
              <a:t> CP </a:t>
            </a:r>
            <a:r>
              <a:rPr lang="it-IT" sz="2000" dirty="0" err="1" smtClean="0">
                <a:solidFill>
                  <a:schemeClr val="accent3"/>
                </a:solidFill>
              </a:rPr>
              <a:t>violation</a:t>
            </a:r>
            <a:r>
              <a:rPr lang="it-IT" sz="2000" dirty="0" smtClean="0">
                <a:solidFill>
                  <a:schemeClr val="accent3"/>
                </a:solidFill>
              </a:rPr>
              <a:t> </a:t>
            </a:r>
            <a:r>
              <a:rPr lang="it-IT" sz="2000" dirty="0" smtClean="0"/>
              <a:t>in the K</a:t>
            </a:r>
            <a:r>
              <a:rPr lang="it-IT" sz="2000" baseline="30000" dirty="0" smtClean="0"/>
              <a:t>0 </a:t>
            </a:r>
            <a:r>
              <a:rPr lang="it-IT" sz="2000" dirty="0" smtClean="0"/>
              <a:t>(NA48@CERN, </a:t>
            </a:r>
            <a:r>
              <a:rPr lang="it-IT" sz="2000" dirty="0" err="1" smtClean="0"/>
              <a:t>KTeV@FNAL</a:t>
            </a:r>
            <a:r>
              <a:rPr lang="it-IT" sz="2000" dirty="0" smtClean="0"/>
              <a:t>)</a:t>
            </a:r>
            <a:r>
              <a:rPr lang="it-IT" sz="20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</a:t>
            </a:r>
            <a:r>
              <a:rPr lang="it-IT" sz="18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</a:t>
            </a:r>
            <a:r>
              <a:rPr lang="it-IT" sz="1800" i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Lett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B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544 (2002) 97, </a:t>
            </a:r>
            <a:r>
              <a:rPr lang="it-IT" sz="18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Rev. D 83 (2010) 092001]</a:t>
            </a:r>
            <a:r>
              <a:rPr lang="it-IT" sz="1800" dirty="0" smtClean="0"/>
              <a:t>  </a:t>
            </a:r>
          </a:p>
          <a:p>
            <a:r>
              <a:rPr lang="it-IT" sz="2000" dirty="0" smtClean="0">
                <a:sym typeface="Symbol" panose="05050102010706020507" pitchFamily="18" charset="2"/>
              </a:rPr>
              <a:t>Test of </a:t>
            </a:r>
            <a:r>
              <a:rPr lang="it-IT" sz="2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CPT </a:t>
            </a:r>
            <a:r>
              <a:rPr lang="it-IT" sz="2000" dirty="0" err="1" smtClean="0">
                <a:solidFill>
                  <a:schemeClr val="accent3"/>
                </a:solidFill>
                <a:sym typeface="Symbol" panose="05050102010706020507" pitchFamily="18" charset="2"/>
              </a:rPr>
              <a:t>symmetry</a:t>
            </a:r>
            <a:r>
              <a:rPr lang="it-IT" sz="2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 </a:t>
            </a:r>
            <a:r>
              <a:rPr lang="it-IT" sz="2000" dirty="0" err="1" smtClean="0">
                <a:sym typeface="Symbol" panose="05050102010706020507" pitchFamily="18" charset="2"/>
              </a:rPr>
              <a:t>invariance</a:t>
            </a:r>
            <a:r>
              <a:rPr lang="it-IT" sz="2000" dirty="0" smtClean="0">
                <a:sym typeface="Symbol" panose="05050102010706020507" pitchFamily="18" charset="2"/>
              </a:rPr>
              <a:t>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[K.A. Olive et al. (</a:t>
            </a:r>
            <a:r>
              <a:rPr lang="it-IT" sz="18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Particle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 Data Group, </a:t>
            </a:r>
            <a:r>
              <a:rPr lang="it-IT" sz="18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Chin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</a:t>
            </a:r>
            <a:r>
              <a:rPr lang="it-IT" sz="18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C, 38, 090001 (2014)]</a:t>
            </a:r>
            <a:r>
              <a:rPr lang="it-IT" sz="1800" dirty="0" smtClean="0"/>
              <a:t> </a:t>
            </a:r>
            <a:endParaRPr lang="it-IT" sz="1800" dirty="0" smtClean="0">
              <a:sym typeface="Symbol" panose="05050102010706020507" pitchFamily="18" charset="2"/>
            </a:endParaRPr>
          </a:p>
          <a:p>
            <a:r>
              <a:rPr lang="it-IT" sz="2000" dirty="0" smtClean="0">
                <a:sym typeface="Symbol" panose="05050102010706020507" pitchFamily="18" charset="2"/>
              </a:rPr>
              <a:t>Precision test of the </a:t>
            </a:r>
            <a:r>
              <a:rPr lang="it-IT" sz="2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CKM </a:t>
            </a:r>
            <a:r>
              <a:rPr lang="it-IT" sz="2000" dirty="0" err="1" smtClean="0">
                <a:solidFill>
                  <a:schemeClr val="accent3"/>
                </a:solidFill>
                <a:sym typeface="Symbol" panose="05050102010706020507" pitchFamily="18" charset="2"/>
              </a:rPr>
              <a:t>unitarity</a:t>
            </a:r>
            <a:r>
              <a:rPr lang="it-IT" sz="2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</a:t>
            </a:r>
            <a:r>
              <a:rPr lang="it-IT" sz="18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Eur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</a:t>
            </a:r>
            <a:r>
              <a:rPr lang="it-IT" sz="18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J. C 69 (2010)]</a:t>
            </a:r>
            <a:r>
              <a:rPr lang="it-IT" sz="1800" dirty="0" smtClean="0"/>
              <a:t> </a:t>
            </a:r>
            <a:endParaRPr lang="it-IT" sz="1800" dirty="0" smtClean="0">
              <a:sym typeface="Symbol" panose="05050102010706020507" pitchFamily="18" charset="2"/>
            </a:endParaRPr>
          </a:p>
          <a:p>
            <a:r>
              <a:rPr lang="it-IT" sz="2000" dirty="0" smtClean="0">
                <a:sym typeface="Symbol" panose="05050102010706020507" pitchFamily="18" charset="2"/>
              </a:rPr>
              <a:t>Test of </a:t>
            </a:r>
            <a:r>
              <a:rPr lang="it-IT" sz="2000" dirty="0" err="1" smtClean="0">
                <a:solidFill>
                  <a:schemeClr val="accent3"/>
                </a:solidFill>
                <a:sym typeface="Symbol" panose="05050102010706020507" pitchFamily="18" charset="2"/>
              </a:rPr>
              <a:t>lepton</a:t>
            </a:r>
            <a:r>
              <a:rPr lang="it-IT" sz="2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 </a:t>
            </a:r>
            <a:r>
              <a:rPr lang="it-IT" sz="2000" dirty="0" err="1" smtClean="0">
                <a:solidFill>
                  <a:schemeClr val="accent3"/>
                </a:solidFill>
                <a:sym typeface="Symbol" panose="05050102010706020507" pitchFamily="18" charset="2"/>
              </a:rPr>
              <a:t>universality</a:t>
            </a:r>
            <a:r>
              <a:rPr lang="it-IT" sz="2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</a:t>
            </a:r>
            <a:r>
              <a:rPr lang="it-IT" sz="18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</a:t>
            </a:r>
            <a:r>
              <a:rPr lang="it-IT" sz="18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Lett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B 719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(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2013) 326]</a:t>
            </a:r>
            <a:r>
              <a:rPr lang="it-IT" sz="1800" dirty="0" smtClean="0"/>
              <a:t> </a:t>
            </a:r>
            <a:endParaRPr lang="it-IT" sz="1800" dirty="0">
              <a:sym typeface="Symbol" panose="05050102010706020507" pitchFamily="18" charset="2"/>
            </a:endParaRPr>
          </a:p>
          <a:p>
            <a:endParaRPr lang="it-IT" sz="2000" dirty="0">
              <a:sym typeface="Symbol" panose="05050102010706020507" pitchFamily="18" charset="2"/>
            </a:endParaRPr>
          </a:p>
          <a:p>
            <a:endParaRPr lang="it-IT" sz="2000" dirty="0" smtClean="0"/>
          </a:p>
          <a:p>
            <a:pPr marL="11430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1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it-IT" dirty="0" err="1" smtClean="0"/>
              <a:t>Anomalies</a:t>
            </a:r>
            <a:r>
              <a:rPr lang="it-IT" dirty="0" smtClean="0"/>
              <a:t> in </a:t>
            </a:r>
            <a:r>
              <a:rPr lang="it-IT" dirty="0" err="1" smtClean="0"/>
              <a:t>Kaon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: </a:t>
            </a:r>
            <a:r>
              <a:rPr lang="it-IT" dirty="0" smtClean="0">
                <a:sym typeface="Symbol"/>
              </a:rPr>
              <a:t>/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4368" y="1412776"/>
            <a:ext cx="7620000" cy="1828800"/>
          </a:xfrm>
        </p:spPr>
        <p:txBody>
          <a:bodyPr>
            <a:normAutofit/>
          </a:bodyPr>
          <a:lstStyle/>
          <a:p>
            <a:r>
              <a:rPr lang="it-IT" sz="2000" dirty="0">
                <a:sym typeface="Symbol"/>
              </a:rPr>
              <a:t>’</a:t>
            </a:r>
            <a:r>
              <a:rPr lang="it-IT" sz="2000" dirty="0" smtClean="0">
                <a:sym typeface="Symbol"/>
              </a:rPr>
              <a:t> </a:t>
            </a:r>
            <a:r>
              <a:rPr lang="it-IT" sz="2000" dirty="0" err="1" smtClean="0">
                <a:sym typeface="Symbol"/>
              </a:rPr>
              <a:t>one</a:t>
            </a:r>
            <a:r>
              <a:rPr lang="it-IT" sz="2000" dirty="0" smtClean="0">
                <a:sym typeface="Symbol"/>
              </a:rPr>
              <a:t> of the </a:t>
            </a:r>
            <a:r>
              <a:rPr lang="it-IT" sz="2000" dirty="0" err="1" smtClean="0">
                <a:sym typeface="Symbol"/>
              </a:rPr>
              <a:t>important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actors</a:t>
            </a:r>
            <a:r>
              <a:rPr lang="it-IT" sz="2000" dirty="0" smtClean="0">
                <a:sym typeface="Symbol"/>
              </a:rPr>
              <a:t> of 1990s </a:t>
            </a:r>
            <a:r>
              <a:rPr lang="it-IT" sz="2000" dirty="0" err="1" smtClean="0">
                <a:sym typeface="Symbol"/>
              </a:rPr>
              <a:t>particle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physics</a:t>
            </a:r>
            <a:endParaRPr lang="it-IT" sz="2000" dirty="0" smtClean="0">
              <a:sym typeface="Symbol"/>
            </a:endParaRPr>
          </a:p>
          <a:p>
            <a:r>
              <a:rPr lang="it-IT" sz="2000" dirty="0" smtClean="0">
                <a:sym typeface="Symbol"/>
              </a:rPr>
              <a:t>Strong </a:t>
            </a:r>
            <a:r>
              <a:rPr lang="it-IT" sz="2000" dirty="0" err="1" smtClean="0">
                <a:sym typeface="Symbol"/>
              </a:rPr>
              <a:t>interplay</a:t>
            </a:r>
            <a:r>
              <a:rPr lang="it-IT" sz="2000" dirty="0" smtClean="0">
                <a:sym typeface="Symbol"/>
              </a:rPr>
              <a:t> of QCD and EW </a:t>
            </a:r>
            <a:r>
              <a:rPr lang="it-IT" sz="2000" dirty="0" err="1" smtClean="0">
                <a:sym typeface="Symbol"/>
              </a:rPr>
              <a:t>penguin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contributions</a:t>
            </a:r>
            <a:endParaRPr lang="it-IT" sz="2000" dirty="0" smtClean="0">
              <a:sym typeface="Symbol"/>
            </a:endParaRPr>
          </a:p>
          <a:p>
            <a:r>
              <a:rPr lang="it-IT" sz="2000" dirty="0" smtClean="0">
                <a:sym typeface="Symbol"/>
              </a:rPr>
              <a:t>New </a:t>
            </a:r>
            <a:r>
              <a:rPr lang="it-IT" sz="2000" dirty="0" err="1" smtClean="0">
                <a:sym typeface="Symbol"/>
              </a:rPr>
              <a:t>results</a:t>
            </a:r>
            <a:r>
              <a:rPr lang="it-IT" sz="2000" dirty="0" smtClean="0">
                <a:sym typeface="Symbol"/>
              </a:rPr>
              <a:t> on </a:t>
            </a:r>
            <a:r>
              <a:rPr lang="it-IT" sz="2000" dirty="0" err="1" smtClean="0">
                <a:sym typeface="Symbol"/>
              </a:rPr>
              <a:t>hadronic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matrix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elements</a:t>
            </a:r>
            <a:r>
              <a:rPr lang="it-IT" sz="2000" dirty="0" smtClean="0">
                <a:sym typeface="Symbol"/>
              </a:rPr>
              <a:t> of QCD and EW </a:t>
            </a:r>
            <a:r>
              <a:rPr lang="it-IT" sz="2000" dirty="0" err="1" smtClean="0">
                <a:sym typeface="Symbol"/>
              </a:rPr>
              <a:t>penguin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operators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leads</a:t>
            </a:r>
            <a:r>
              <a:rPr lang="it-IT" sz="2000" dirty="0" smtClean="0">
                <a:sym typeface="Symbol"/>
              </a:rPr>
              <a:t> to a </a:t>
            </a:r>
            <a:r>
              <a:rPr lang="it-IT" sz="2000" dirty="0" err="1" smtClean="0">
                <a:sym typeface="Symbol"/>
              </a:rPr>
              <a:t>prediction</a:t>
            </a:r>
            <a:r>
              <a:rPr lang="it-IT" sz="2000" dirty="0" smtClean="0">
                <a:sym typeface="Symbol"/>
              </a:rPr>
              <a:t> in the SM </a:t>
            </a:r>
            <a:r>
              <a:rPr lang="it-IT" sz="2000" dirty="0" err="1" smtClean="0">
                <a:sym typeface="Symbol"/>
              </a:rPr>
              <a:t>significantly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below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experimental</a:t>
            </a:r>
            <a:r>
              <a:rPr lang="it-IT" sz="2000" dirty="0" smtClean="0">
                <a:sym typeface="Symbol"/>
              </a:rPr>
              <a:t> data.</a:t>
            </a:r>
          </a:p>
          <a:p>
            <a:endParaRPr lang="fr-FR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115392"/>
              </p:ext>
            </p:extLst>
          </p:nvPr>
        </p:nvGraphicFramePr>
        <p:xfrm>
          <a:off x="522288" y="3212976"/>
          <a:ext cx="27733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zione" r:id="rId3" imgW="1498320" imgH="507960" progId="Equation.3">
                  <p:embed/>
                </p:oleObj>
              </mc:Choice>
              <mc:Fallback>
                <p:oleObj name="Equazione" r:id="rId3" imgW="149832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288" y="3212976"/>
                        <a:ext cx="2773362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123766"/>
              </p:ext>
            </p:extLst>
          </p:nvPr>
        </p:nvGraphicFramePr>
        <p:xfrm>
          <a:off x="4897438" y="3225676"/>
          <a:ext cx="30067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zione" r:id="rId5" imgW="1625400" imgH="507960" progId="Equation.3">
                  <p:embed/>
                </p:oleObj>
              </mc:Choice>
              <mc:Fallback>
                <p:oleObj name="Equazione" r:id="rId5" imgW="1625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3225676"/>
                        <a:ext cx="300672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52796" y="417056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Buras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Gorbahn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Jager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Jamin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ArXiV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 1507.06345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417056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World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average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 from NA48 and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KTeV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464558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 3  </a:t>
            </a:r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discrepancy</a:t>
            </a:r>
            <a:endParaRPr lang="it-IT" sz="2000" dirty="0" smtClean="0">
              <a:solidFill>
                <a:schemeClr val="accent3"/>
              </a:solidFill>
              <a:sym typeface="Symbol"/>
            </a:endParaRPr>
          </a:p>
          <a:p>
            <a:r>
              <a:rPr lang="it-IT" sz="2000" dirty="0" smtClean="0">
                <a:sym typeface="Symbol"/>
              </a:rPr>
              <a:t>Impact on </a:t>
            </a:r>
            <a:r>
              <a:rPr lang="it-IT" sz="2000" dirty="0" err="1" smtClean="0">
                <a:sym typeface="Symbol"/>
              </a:rPr>
              <a:t>various</a:t>
            </a:r>
            <a:r>
              <a:rPr lang="it-IT" sz="2000" dirty="0" smtClean="0">
                <a:sym typeface="Symbol"/>
              </a:rPr>
              <a:t> NP </a:t>
            </a:r>
            <a:r>
              <a:rPr lang="it-IT" sz="2000" dirty="0" err="1" smtClean="0">
                <a:sym typeface="Symbol"/>
              </a:rPr>
              <a:t>models</a:t>
            </a:r>
            <a:r>
              <a:rPr lang="it-IT" sz="2000" dirty="0" smtClean="0">
                <a:sym typeface="Symbol"/>
              </a:rPr>
              <a:t>: in </a:t>
            </a:r>
            <a:r>
              <a:rPr lang="it-IT" sz="2000" dirty="0" err="1" smtClean="0">
                <a:sym typeface="Symbol"/>
              </a:rPr>
              <a:t>particular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models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where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there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is</a:t>
            </a:r>
            <a:r>
              <a:rPr lang="it-IT" sz="2000" dirty="0" smtClean="0">
                <a:sym typeface="Symbol"/>
              </a:rPr>
              <a:t> a strong </a:t>
            </a:r>
            <a:r>
              <a:rPr lang="it-IT" sz="2000" dirty="0" err="1" smtClean="0">
                <a:sym typeface="Symbol"/>
              </a:rPr>
              <a:t>correlation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between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>
                <a:sym typeface="Symbol"/>
              </a:rPr>
              <a:t>/</a:t>
            </a:r>
            <a:r>
              <a:rPr lang="it-IT" sz="2000" dirty="0" smtClean="0">
                <a:sym typeface="Symbol"/>
              </a:rPr>
              <a:t> and the branching ratio for </a:t>
            </a:r>
            <a:r>
              <a:rPr lang="it-IT" altLang="en-US" sz="2000" dirty="0">
                <a:cs typeface="Arial" charset="0"/>
                <a:sym typeface="Symbol"/>
              </a:rPr>
              <a:t>K</a:t>
            </a:r>
            <a:r>
              <a:rPr lang="it-IT" altLang="en-US" sz="2000" baseline="30000" dirty="0">
                <a:cs typeface="Arial" charset="0"/>
                <a:sym typeface="Symbol"/>
              </a:rPr>
              <a:t>+</a:t>
            </a:r>
            <a:r>
              <a:rPr lang="it-IT" altLang="en-US" sz="2000" dirty="0">
                <a:cs typeface="Arial" charset="0"/>
                <a:sym typeface="Symbol"/>
              </a:rPr>
              <a:t></a:t>
            </a:r>
            <a:r>
              <a:rPr lang="it-IT" altLang="en-US" sz="2000" baseline="30000" dirty="0">
                <a:cs typeface="Arial" charset="0"/>
                <a:sym typeface="Symbol"/>
              </a:rPr>
              <a:t>+</a:t>
            </a:r>
            <a:r>
              <a:rPr lang="it-IT" altLang="en-US" sz="2000" dirty="0" smtClean="0">
                <a:cs typeface="Arial" charset="0"/>
                <a:sym typeface="Symbol"/>
              </a:rPr>
              <a:t> and </a:t>
            </a:r>
            <a:r>
              <a:rPr lang="it-IT" altLang="en-US" sz="2000" dirty="0">
                <a:cs typeface="Arial" charset="0"/>
                <a:sym typeface="Symbol"/>
              </a:rPr>
              <a:t>K</a:t>
            </a:r>
            <a:r>
              <a:rPr lang="it-IT" altLang="en-US" sz="2000" baseline="-25000" dirty="0">
                <a:cs typeface="Arial" charset="0"/>
                <a:sym typeface="Symbol"/>
              </a:rPr>
              <a:t>L</a:t>
            </a:r>
            <a:r>
              <a:rPr lang="it-IT" altLang="en-US" sz="2000" dirty="0">
                <a:cs typeface="Arial" charset="0"/>
                <a:sym typeface="Symbol"/>
              </a:rPr>
              <a:t></a:t>
            </a:r>
            <a:r>
              <a:rPr lang="it-IT" altLang="en-US" sz="2000" baseline="30000" dirty="0">
                <a:cs typeface="Arial" charset="0"/>
                <a:sym typeface="Symbol"/>
              </a:rPr>
              <a:t>0</a:t>
            </a:r>
            <a:r>
              <a:rPr lang="it-IT" altLang="en-US" sz="2000" dirty="0">
                <a:cs typeface="Arial" charset="0"/>
                <a:sym typeface="Symbol"/>
              </a:rPr>
              <a:t></a:t>
            </a:r>
            <a:endParaRPr lang="fr-FR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580526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Z’ general (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Buras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Buttazzo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Knegjens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, 1507.08672),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Littlest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Higgs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 Model (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Blanke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Buras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Recksiegel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, 1507.06316), 331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Models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Buras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, De Fazio, 1512.02869, 1604.02344)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</a:t>
            </a:r>
            <a:r>
              <a:rPr lang="it-IT" dirty="0" smtClean="0">
                <a:sym typeface="Symbol"/>
              </a:rPr>
              <a:t> in the </a:t>
            </a:r>
            <a:r>
              <a:rPr lang="it-IT" dirty="0" smtClean="0">
                <a:sym typeface="Symbol"/>
              </a:rPr>
              <a:t>SM</a:t>
            </a:r>
            <a:r>
              <a:rPr lang="it-IT" dirty="0"/>
              <a:t> …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016" y="1239254"/>
            <a:ext cx="8172400" cy="5410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000" dirty="0" err="1"/>
              <a:t>Flavour</a:t>
            </a:r>
            <a:r>
              <a:rPr lang="it-IT" sz="2000" dirty="0"/>
              <a:t> </a:t>
            </a:r>
            <a:r>
              <a:rPr lang="it-IT" sz="2000" dirty="0" err="1"/>
              <a:t>Changing</a:t>
            </a:r>
            <a:r>
              <a:rPr lang="it-IT" sz="2000" dirty="0"/>
              <a:t> </a:t>
            </a:r>
            <a:r>
              <a:rPr lang="it-IT" sz="2000" dirty="0" err="1"/>
              <a:t>Neutral</a:t>
            </a:r>
            <a:r>
              <a:rPr lang="it-IT" sz="2000" dirty="0"/>
              <a:t> </a:t>
            </a:r>
            <a:r>
              <a:rPr lang="it-IT" sz="2000" dirty="0" err="1"/>
              <a:t>Current</a:t>
            </a:r>
            <a:r>
              <a:rPr lang="it-IT" sz="2000" dirty="0"/>
              <a:t> </a:t>
            </a:r>
            <a:r>
              <a:rPr lang="it-IT" sz="2000" dirty="0" err="1" smtClean="0"/>
              <a:t>process</a:t>
            </a:r>
            <a:r>
              <a:rPr lang="it-IT" sz="2000" dirty="0" smtClean="0"/>
              <a:t> </a:t>
            </a:r>
            <a:r>
              <a:rPr lang="it-IT" sz="2000" dirty="0" err="1"/>
              <a:t>forbidden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tree</a:t>
            </a:r>
            <a:r>
              <a:rPr lang="it-IT" sz="2000" dirty="0"/>
              <a:t> </a:t>
            </a:r>
            <a:r>
              <a:rPr lang="it-IT" sz="2000" dirty="0" err="1"/>
              <a:t>level</a:t>
            </a:r>
            <a:r>
              <a:rPr lang="it-IT" sz="2000" dirty="0"/>
              <a:t> in the SM</a:t>
            </a:r>
            <a:endParaRPr lang="en-US" sz="2000" dirty="0"/>
          </a:p>
          <a:p>
            <a:pPr marL="82296" indent="0" algn="ctr">
              <a:buNone/>
            </a:pPr>
            <a:endParaRPr lang="en-US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28" y="1933313"/>
            <a:ext cx="4103351" cy="1063639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144378" y="3068960"/>
            <a:ext cx="8064896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60000"/>
              </a:lnSpc>
            </a:pPr>
            <a:r>
              <a:rPr lang="it-IT" sz="2000" dirty="0" err="1" smtClean="0">
                <a:solidFill>
                  <a:schemeClr val="accent3"/>
                </a:solidFill>
              </a:rPr>
              <a:t>Highest</a:t>
            </a:r>
            <a:r>
              <a:rPr lang="it-IT" sz="2000" dirty="0" smtClean="0">
                <a:solidFill>
                  <a:schemeClr val="accent3"/>
                </a:solidFill>
              </a:rPr>
              <a:t> CKM </a:t>
            </a:r>
            <a:r>
              <a:rPr lang="it-IT" sz="2000" dirty="0" err="1" smtClean="0">
                <a:solidFill>
                  <a:schemeClr val="accent3"/>
                </a:solidFill>
              </a:rPr>
              <a:t>suppression</a:t>
            </a:r>
            <a:r>
              <a:rPr lang="it-IT" sz="2000" dirty="0" smtClean="0">
                <a:solidFill>
                  <a:srgbClr val="2A53A6"/>
                </a:solidFill>
              </a:rPr>
              <a:t> </a:t>
            </a:r>
            <a:r>
              <a:rPr lang="it-IT" sz="2000" dirty="0" smtClean="0">
                <a:sym typeface="Symbol"/>
              </a:rPr>
              <a:t> </a:t>
            </a:r>
            <a:r>
              <a:rPr lang="it-IT" sz="2000" dirty="0" err="1" smtClean="0">
                <a:sym typeface="Symbol"/>
              </a:rPr>
              <a:t>very</a:t>
            </a:r>
            <a:r>
              <a:rPr lang="it-IT" sz="2000" dirty="0" smtClean="0">
                <a:sym typeface="Symbol"/>
              </a:rPr>
              <a:t> sensitive to New </a:t>
            </a:r>
            <a:r>
              <a:rPr lang="it-IT" sz="2000" dirty="0" err="1" smtClean="0">
                <a:sym typeface="Symbol"/>
              </a:rPr>
              <a:t>Physics</a:t>
            </a:r>
            <a:endParaRPr lang="it-IT" sz="2000" dirty="0" smtClean="0">
              <a:sym typeface="Symbol"/>
            </a:endParaRPr>
          </a:p>
          <a:p>
            <a:r>
              <a:rPr lang="it-IT" sz="2000" dirty="0" err="1" smtClean="0">
                <a:sym typeface="Symbol"/>
              </a:rPr>
              <a:t>Theoretical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uncertainties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at</a:t>
            </a:r>
            <a:r>
              <a:rPr lang="it-IT" sz="2000" dirty="0" smtClean="0">
                <a:sym typeface="Symbol"/>
              </a:rPr>
              <a:t> the </a:t>
            </a:r>
            <a:r>
              <a:rPr lang="it-IT" sz="2000" dirty="0" err="1" smtClean="0">
                <a:sym typeface="Symbol"/>
              </a:rPr>
              <a:t>level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smtClean="0">
                <a:sym typeface="Symbol"/>
              </a:rPr>
              <a:t>of 2% in BR </a:t>
            </a:r>
            <a:r>
              <a:rPr lang="it-IT" sz="2000" dirty="0" err="1" smtClean="0">
                <a:sym typeface="Symbol"/>
              </a:rPr>
              <a:t>but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significant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parametric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uncertainties</a:t>
            </a:r>
            <a:r>
              <a:rPr lang="it-IT" sz="2000" dirty="0" smtClean="0">
                <a:sym typeface="Symbol"/>
              </a:rPr>
              <a:t> due to </a:t>
            </a:r>
            <a:r>
              <a:rPr lang="it-IT" sz="2000" dirty="0">
                <a:sym typeface="Symbol"/>
              </a:rPr>
              <a:t>|</a:t>
            </a:r>
            <a:r>
              <a:rPr lang="it-IT" sz="2000" dirty="0" err="1" smtClean="0">
                <a:sym typeface="Symbol"/>
              </a:rPr>
              <a:t>V</a:t>
            </a:r>
            <a:r>
              <a:rPr lang="it-IT" sz="2000" baseline="-25000" dirty="0" err="1" smtClean="0">
                <a:sym typeface="Symbol"/>
              </a:rPr>
              <a:t>ub</a:t>
            </a:r>
            <a:r>
              <a:rPr lang="it-IT" sz="2000" dirty="0" smtClean="0">
                <a:sym typeface="Symbol"/>
              </a:rPr>
              <a:t>|, </a:t>
            </a:r>
            <a:r>
              <a:rPr lang="it-IT" sz="2000" dirty="0">
                <a:sym typeface="Symbol"/>
              </a:rPr>
              <a:t>|</a:t>
            </a:r>
            <a:r>
              <a:rPr lang="it-IT" sz="2000" dirty="0" err="1">
                <a:sym typeface="Symbol"/>
              </a:rPr>
              <a:t>V</a:t>
            </a:r>
            <a:r>
              <a:rPr lang="it-IT" sz="2000" baseline="-25000" dirty="0" err="1">
                <a:sym typeface="Symbol"/>
              </a:rPr>
              <a:t>cb</a:t>
            </a:r>
            <a:r>
              <a:rPr lang="it-IT" sz="2000" dirty="0" smtClean="0">
                <a:sym typeface="Symbol"/>
              </a:rPr>
              <a:t>| and </a:t>
            </a:r>
          </a:p>
          <a:p>
            <a:pPr marL="82296" indent="0">
              <a:lnSpc>
                <a:spcPct val="160000"/>
              </a:lnSpc>
              <a:buNone/>
            </a:pPr>
            <a:endParaRPr lang="it-IT" altLang="en-US" sz="2000" dirty="0">
              <a:cs typeface="Arial" charset="0"/>
              <a:sym typeface="Symbol"/>
            </a:endParaRPr>
          </a:p>
          <a:p>
            <a:endParaRPr lang="it-IT" altLang="en-US" sz="2200" baseline="30000" dirty="0">
              <a:cs typeface="Arial" charset="0"/>
              <a:sym typeface="Symbol"/>
            </a:endParaRPr>
          </a:p>
          <a:p>
            <a:endParaRPr lang="en-US" sz="2000" dirty="0" smtClean="0"/>
          </a:p>
          <a:p>
            <a:pPr marL="82296" indent="0" algn="ctr">
              <a:buFont typeface="Wingdings 2"/>
              <a:buNone/>
            </a:pPr>
            <a:endParaRPr lang="en-US" sz="2000" dirty="0"/>
          </a:p>
        </p:txBody>
      </p:sp>
      <p:cxnSp>
        <p:nvCxnSpPr>
          <p:cNvPr id="23" name="Connettore 1 22"/>
          <p:cNvCxnSpPr/>
          <p:nvPr/>
        </p:nvCxnSpPr>
        <p:spPr>
          <a:xfrm>
            <a:off x="2051720" y="728928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574868"/>
              </p:ext>
            </p:extLst>
          </p:nvPr>
        </p:nvGraphicFramePr>
        <p:xfrm>
          <a:off x="144378" y="4725144"/>
          <a:ext cx="8112612" cy="148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zione" r:id="rId4" imgW="5562360" imgH="1066680" progId="Equation.3">
                  <p:embed/>
                </p:oleObj>
              </mc:Choice>
              <mc:Fallback>
                <p:oleObj name="Equazione" r:id="rId4" imgW="5562360" imgH="1066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378" y="4725144"/>
                        <a:ext cx="8112612" cy="1489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67544" y="4149080"/>
            <a:ext cx="6452561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it-IT" sz="1600" dirty="0" err="1">
                <a:solidFill>
                  <a:schemeClr val="accent1">
                    <a:lumMod val="75000"/>
                  </a:schemeClr>
                </a:solidFill>
              </a:rPr>
              <a:t>Buras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 et al. arXiv:1503.02693],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</a:rPr>
              <a:t>Brod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et al. </a:t>
            </a:r>
            <a:r>
              <a:rPr lang="it-IT" sz="1600" dirty="0" err="1">
                <a:solidFill>
                  <a:schemeClr val="accent1">
                    <a:lumMod val="75000"/>
                  </a:schemeClr>
                </a:solidFill>
              </a:rPr>
              <a:t>Phys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. Rev. D 83,034030 (2011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)]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and </a:t>
            </a:r>
            <a:r>
              <a:rPr lang="it-IT" dirty="0" err="1" smtClean="0"/>
              <a:t>beyond</a:t>
            </a:r>
            <a:r>
              <a:rPr lang="it-IT" dirty="0" smtClean="0"/>
              <a:t> the SM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74868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it-IT" sz="2000" dirty="0" smtClean="0"/>
              <a:t>Pattern of </a:t>
            </a:r>
            <a:r>
              <a:rPr lang="it-IT" sz="2000" dirty="0" err="1" smtClean="0"/>
              <a:t>correlation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</a:t>
            </a:r>
            <a:r>
              <a:rPr lang="it-IT" altLang="en-US" sz="2000" dirty="0">
                <a:cs typeface="Arial" charset="0"/>
                <a:sym typeface="Symbol"/>
              </a:rPr>
              <a:t>BR(K</a:t>
            </a:r>
            <a:r>
              <a:rPr lang="it-IT" altLang="en-US" sz="2000" baseline="30000" dirty="0">
                <a:cs typeface="Arial" charset="0"/>
                <a:sym typeface="Symbol"/>
              </a:rPr>
              <a:t>+</a:t>
            </a:r>
            <a:r>
              <a:rPr lang="it-IT" altLang="en-US" sz="2000" dirty="0">
                <a:cs typeface="Arial" charset="0"/>
                <a:sym typeface="Symbol"/>
              </a:rPr>
              <a:t></a:t>
            </a:r>
            <a:r>
              <a:rPr lang="it-IT" altLang="en-US" sz="2000" baseline="30000" dirty="0">
                <a:cs typeface="Arial" charset="0"/>
                <a:sym typeface="Symbol"/>
              </a:rPr>
              <a:t>+</a:t>
            </a:r>
            <a:r>
              <a:rPr lang="it-IT" altLang="en-US" sz="2000" dirty="0">
                <a:cs typeface="Arial" charset="0"/>
                <a:sym typeface="Symbol"/>
              </a:rPr>
              <a:t></a:t>
            </a:r>
            <a:r>
              <a:rPr lang="it-IT" altLang="en-US" sz="2000" dirty="0" smtClean="0">
                <a:cs typeface="Arial" charset="0"/>
                <a:sym typeface="Symbol"/>
              </a:rPr>
              <a:t>) and </a:t>
            </a:r>
            <a:r>
              <a:rPr lang="it-IT" altLang="en-US" sz="2000" dirty="0">
                <a:cs typeface="Arial" charset="0"/>
                <a:sym typeface="Symbol"/>
              </a:rPr>
              <a:t>BR(K</a:t>
            </a:r>
            <a:r>
              <a:rPr lang="it-IT" altLang="en-US" sz="2000" baseline="-25000" dirty="0">
                <a:cs typeface="Arial" charset="0"/>
                <a:sym typeface="Symbol"/>
              </a:rPr>
              <a:t>L</a:t>
            </a:r>
            <a:r>
              <a:rPr lang="it-IT" altLang="en-US" sz="2000" dirty="0">
                <a:cs typeface="Arial" charset="0"/>
                <a:sym typeface="Symbol"/>
              </a:rPr>
              <a:t></a:t>
            </a:r>
            <a:r>
              <a:rPr lang="it-IT" altLang="en-US" sz="2000" baseline="30000" dirty="0">
                <a:cs typeface="Arial" charset="0"/>
                <a:sym typeface="Symbol"/>
              </a:rPr>
              <a:t>0</a:t>
            </a:r>
            <a:r>
              <a:rPr lang="it-IT" altLang="en-US" sz="2000" dirty="0">
                <a:cs typeface="Arial" charset="0"/>
                <a:sym typeface="Symbol"/>
              </a:rPr>
              <a:t></a:t>
            </a:r>
            <a:r>
              <a:rPr lang="it-IT" altLang="en-US" sz="2000" dirty="0" smtClean="0">
                <a:cs typeface="Arial" charset="0"/>
                <a:sym typeface="Symbol"/>
              </a:rPr>
              <a:t>) </a:t>
            </a:r>
            <a:r>
              <a:rPr lang="it-IT" altLang="en-US" sz="2000" dirty="0" err="1" smtClean="0">
                <a:cs typeface="Arial" charset="0"/>
                <a:sym typeface="Symbol"/>
              </a:rPr>
              <a:t>discriminates</a:t>
            </a:r>
            <a:r>
              <a:rPr lang="it-IT" altLang="en-US" sz="2000" dirty="0" smtClean="0">
                <a:cs typeface="Arial" charset="0"/>
                <a:sym typeface="Symbol"/>
              </a:rPr>
              <a:t> </a:t>
            </a:r>
            <a:r>
              <a:rPr lang="it-IT" altLang="en-US" sz="2000" dirty="0" err="1" smtClean="0">
                <a:cs typeface="Arial" charset="0"/>
                <a:sym typeface="Symbol"/>
              </a:rPr>
              <a:t>among</a:t>
            </a:r>
            <a:r>
              <a:rPr lang="it-IT" altLang="en-US" sz="2000" dirty="0" smtClean="0">
                <a:cs typeface="Arial" charset="0"/>
                <a:sym typeface="Symbol"/>
              </a:rPr>
              <a:t> </a:t>
            </a:r>
            <a:r>
              <a:rPr lang="it-IT" altLang="en-US" sz="2000" dirty="0" err="1" smtClean="0">
                <a:cs typeface="Arial" charset="0"/>
                <a:sym typeface="Symbol"/>
              </a:rPr>
              <a:t>models</a:t>
            </a:r>
            <a:r>
              <a:rPr lang="it-IT" altLang="en-US" sz="2000" dirty="0" smtClean="0">
                <a:cs typeface="Arial" charset="0"/>
                <a:sym typeface="Symbol"/>
              </a:rPr>
              <a:t> </a:t>
            </a:r>
            <a:endParaRPr lang="en-US" sz="2000" dirty="0"/>
          </a:p>
        </p:txBody>
      </p:sp>
      <p:cxnSp>
        <p:nvCxnSpPr>
          <p:cNvPr id="4" name="Connettore 1 3"/>
          <p:cNvCxnSpPr/>
          <p:nvPr/>
        </p:nvCxnSpPr>
        <p:spPr>
          <a:xfrm flipH="1">
            <a:off x="5451086" y="1241722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H="1">
            <a:off x="7380312" y="1261496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672408" cy="23737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75856" y="2132856"/>
            <a:ext cx="3456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Z</a:t>
            </a:r>
            <a:r>
              <a:rPr lang="it-IT" dirty="0" smtClean="0">
                <a:sym typeface="Symbol"/>
              </a:rPr>
              <a:t> model</a:t>
            </a:r>
          </a:p>
          <a:p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[A. J. </a:t>
            </a:r>
            <a:r>
              <a:rPr lang="it-IT" sz="14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Buras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, F. De Fazio and J. </a:t>
            </a:r>
            <a:r>
              <a:rPr lang="it-IT" sz="14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Girrbach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 JHEP 1302 (2013) 116]</a:t>
            </a:r>
            <a:r>
              <a:rPr lang="it-IT" sz="1400" dirty="0" smtClean="0">
                <a:sym typeface="Symbol"/>
              </a:rPr>
              <a:t> </a:t>
            </a:r>
            <a:endParaRPr lang="en-US" sz="1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82" y="3859308"/>
            <a:ext cx="3909994" cy="24500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698991" y="321297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ym typeface="Symbol"/>
              </a:rPr>
              <a:t>Randall-</a:t>
            </a:r>
            <a:r>
              <a:rPr lang="it-IT" dirty="0" err="1" smtClean="0">
                <a:sym typeface="Symbol"/>
              </a:rPr>
              <a:t>Sundrum</a:t>
            </a:r>
            <a:endParaRPr lang="it-IT" dirty="0" smtClean="0">
              <a:sym typeface="Symbol"/>
            </a:endParaRPr>
          </a:p>
          <a:p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[JHEP 0903 (2009) 108]</a:t>
            </a:r>
            <a:r>
              <a:rPr lang="it-IT" sz="1400" dirty="0" smtClean="0">
                <a:sym typeface="Symbol"/>
              </a:rPr>
              <a:t> </a:t>
            </a:r>
            <a:endParaRPr lang="en-US" sz="1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01943"/>
            <a:ext cx="3384376" cy="211143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60626" y="408829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ym typeface="Symbol"/>
              </a:rPr>
              <a:t>Littlest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Higgs</a:t>
            </a:r>
            <a:endParaRPr lang="it-IT" dirty="0" smtClean="0">
              <a:sym typeface="Symbol"/>
            </a:endParaRPr>
          </a:p>
          <a:p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[Acta </a:t>
            </a:r>
            <a:r>
              <a:rPr lang="it-IT" sz="14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Phys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</a:t>
            </a:r>
            <a:r>
              <a:rPr lang="it-IT" sz="1400" i="1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Polon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sym typeface="Symbol" panose="05050102010706020507" pitchFamily="18" charset="2"/>
              </a:rPr>
              <a:t>. B41 (2010) 657]</a:t>
            </a:r>
            <a:r>
              <a:rPr lang="it-IT" sz="1400" dirty="0" smtClean="0"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9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long </a:t>
            </a:r>
            <a:r>
              <a:rPr lang="it-IT" dirty="0"/>
              <a:t>K</a:t>
            </a:r>
            <a:r>
              <a:rPr lang="it-IT" dirty="0" smtClean="0">
                <a:sym typeface="Symbol"/>
              </a:rPr>
              <a:t> march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353587"/>
            <a:ext cx="3600400" cy="8206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1800" dirty="0" smtClean="0"/>
              <a:t>First </a:t>
            </a:r>
            <a:r>
              <a:rPr lang="it-IT" sz="1800" dirty="0" err="1" smtClean="0"/>
              <a:t>search</a:t>
            </a:r>
            <a:r>
              <a:rPr lang="it-IT" sz="1800" dirty="0" smtClean="0"/>
              <a:t>:   1969 (10</a:t>
            </a:r>
            <a:r>
              <a:rPr lang="it-IT" sz="1800" baseline="30000" dirty="0" smtClean="0"/>
              <a:t>-4</a:t>
            </a:r>
            <a:r>
              <a:rPr lang="it-IT" sz="1800" dirty="0" smtClean="0"/>
              <a:t>)</a:t>
            </a:r>
          </a:p>
          <a:p>
            <a:pPr marL="114300" indent="0">
              <a:buNone/>
            </a:pPr>
            <a:r>
              <a:rPr lang="it-IT" sz="1800" dirty="0" err="1" smtClean="0"/>
              <a:t>Observation</a:t>
            </a:r>
            <a:r>
              <a:rPr lang="it-IT" sz="1800" dirty="0" smtClean="0"/>
              <a:t>:  1997 (10</a:t>
            </a:r>
            <a:r>
              <a:rPr lang="it-IT" sz="1800" baseline="30000" dirty="0" smtClean="0"/>
              <a:t>-10</a:t>
            </a:r>
            <a:r>
              <a:rPr lang="it-IT" dirty="0" smtClean="0"/>
              <a:t>)</a:t>
            </a:r>
          </a:p>
          <a:p>
            <a:pPr marL="114300" indent="0" algn="ctr">
              <a:buNone/>
            </a:pPr>
            <a:endParaRPr lang="en-US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4211960" y="728928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84" y="2420888"/>
            <a:ext cx="3433852" cy="34803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86250" y="2236222"/>
            <a:ext cx="108012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en-US" dirty="0">
                <a:cs typeface="Arial" charset="0"/>
                <a:sym typeface="Symbol"/>
              </a:rPr>
              <a:t>K</a:t>
            </a:r>
            <a:r>
              <a:rPr lang="it-IT" altLang="en-US" baseline="30000" dirty="0">
                <a:cs typeface="Arial" charset="0"/>
                <a:sym typeface="Symbol"/>
              </a:rPr>
              <a:t>+</a:t>
            </a:r>
            <a:r>
              <a:rPr lang="it-IT" altLang="en-US" dirty="0">
                <a:cs typeface="Arial" charset="0"/>
                <a:sym typeface="Symbol"/>
              </a:rPr>
              <a:t></a:t>
            </a:r>
            <a:r>
              <a:rPr lang="it-IT" altLang="en-US" baseline="30000" dirty="0">
                <a:cs typeface="Arial" charset="0"/>
                <a:sym typeface="Symbol"/>
              </a:rPr>
              <a:t>+</a:t>
            </a:r>
            <a:r>
              <a:rPr lang="it-IT" altLang="en-US" dirty="0">
                <a:cs typeface="Arial" charset="0"/>
                <a:sym typeface="Symbol"/>
              </a:rPr>
              <a:t>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94061"/>
            <a:ext cx="3528392" cy="334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796136" y="2219854"/>
            <a:ext cx="108012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en-US" dirty="0">
                <a:cs typeface="Arial" charset="0"/>
                <a:sym typeface="Symbol"/>
              </a:rPr>
              <a:t>K</a:t>
            </a:r>
            <a:r>
              <a:rPr lang="it-IT" altLang="en-US" baseline="-25000" dirty="0">
                <a:cs typeface="Arial" charset="0"/>
                <a:sym typeface="Symbol"/>
              </a:rPr>
              <a:t>L</a:t>
            </a:r>
            <a:r>
              <a:rPr lang="it-IT" altLang="en-US" dirty="0">
                <a:cs typeface="Arial" charset="0"/>
                <a:sym typeface="Symbol"/>
              </a:rPr>
              <a:t></a:t>
            </a:r>
            <a:r>
              <a:rPr lang="it-IT" altLang="en-US" baseline="30000" dirty="0">
                <a:cs typeface="Arial" charset="0"/>
                <a:sym typeface="Symbol"/>
              </a:rPr>
              <a:t>0</a:t>
            </a:r>
            <a:r>
              <a:rPr lang="it-IT" altLang="en-US" dirty="0">
                <a:cs typeface="Arial" charset="0"/>
                <a:sym typeface="Symbol"/>
              </a:rPr>
              <a:t>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222020" y="46651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KOTO</a:t>
            </a:r>
            <a:endParaRPr lang="en-US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588224" y="492142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KOTO</a:t>
            </a:r>
            <a:endParaRPr lang="en-US" sz="14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16357"/>
              </p:ext>
            </p:extLst>
          </p:nvPr>
        </p:nvGraphicFramePr>
        <p:xfrm>
          <a:off x="714375" y="5897563"/>
          <a:ext cx="34559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zione" r:id="rId5" imgW="2108160" imgH="253800" progId="Equation.3">
                  <p:embed/>
                </p:oleObj>
              </mc:Choice>
              <mc:Fallback>
                <p:oleObj name="Equazione" r:id="rId5" imgW="21081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75" y="5897563"/>
                        <a:ext cx="3455988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3018398" y="5075311"/>
            <a:ext cx="905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3"/>
                </a:solidFill>
              </a:rPr>
              <a:t>NA62 </a:t>
            </a:r>
            <a:r>
              <a:rPr lang="it-IT" sz="1600" dirty="0" smtClean="0">
                <a:solidFill>
                  <a:schemeClr val="accent3"/>
                </a:solidFill>
                <a:sym typeface="Symbol"/>
              </a:rPr>
              <a:t>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6309320"/>
            <a:ext cx="565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[</a:t>
            </a:r>
            <a:r>
              <a:rPr lang="it-IT" sz="1600" i="1" dirty="0" err="1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Phys</a:t>
            </a:r>
            <a:r>
              <a:rPr lang="it-IT" sz="1600" i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. Rev. D77, 052003 (2008), </a:t>
            </a:r>
            <a:r>
              <a:rPr lang="it-IT" sz="1600" i="1" dirty="0" err="1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Phys</a:t>
            </a:r>
            <a:r>
              <a:rPr lang="it-IT" sz="1600" i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. Rev. D79, 092004 (2009)]</a:t>
            </a:r>
            <a:endParaRPr lang="en-US" sz="16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42" y="289628"/>
            <a:ext cx="8280920" cy="1143000"/>
          </a:xfrm>
        </p:spPr>
        <p:txBody>
          <a:bodyPr/>
          <a:lstStyle/>
          <a:p>
            <a:r>
              <a:rPr lang="it-IT" sz="4400" dirty="0" smtClean="0"/>
              <a:t>The NA62 Experiment for </a:t>
            </a:r>
            <a:r>
              <a:rPr lang="it-IT" altLang="en-US" sz="4400" dirty="0">
                <a:cs typeface="Arial" charset="0"/>
                <a:sym typeface="Symbol"/>
              </a:rPr>
              <a:t>K</a:t>
            </a:r>
            <a:r>
              <a:rPr lang="it-IT" altLang="en-US" sz="4400" baseline="30000" dirty="0">
                <a:cs typeface="Arial" charset="0"/>
                <a:sym typeface="Symbol"/>
              </a:rPr>
              <a:t>+</a:t>
            </a:r>
            <a:r>
              <a:rPr lang="it-IT" altLang="en-US" sz="4400" dirty="0">
                <a:cs typeface="Arial" charset="0"/>
                <a:sym typeface="Symbol"/>
              </a:rPr>
              <a:t></a:t>
            </a:r>
            <a:r>
              <a:rPr lang="it-IT" altLang="en-US" sz="4400" baseline="30000" dirty="0">
                <a:cs typeface="Arial" charset="0"/>
                <a:sym typeface="Symbol"/>
              </a:rPr>
              <a:t>+</a:t>
            </a:r>
            <a:r>
              <a:rPr lang="it-IT" altLang="en-US" sz="4400" dirty="0">
                <a:cs typeface="Arial" charset="0"/>
                <a:sym typeface="Symbol"/>
              </a:rPr>
              <a:t></a:t>
            </a:r>
            <a:endParaRPr lang="en-US" sz="44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7971366" y="728928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26" y="1889960"/>
            <a:ext cx="7213899" cy="2792672"/>
          </a:xfrm>
          <a:prstGeom prst="rect">
            <a:avLst/>
          </a:prstGeom>
        </p:spPr>
      </p:pic>
      <p:sp>
        <p:nvSpPr>
          <p:cNvPr id="17" name="Segnaposto contenuto 4"/>
          <p:cNvSpPr txBox="1">
            <a:spLocks/>
          </p:cNvSpPr>
          <p:nvPr/>
        </p:nvSpPr>
        <p:spPr>
          <a:xfrm>
            <a:off x="13867" y="2675550"/>
            <a:ext cx="1863717" cy="1257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itchFamily="34" charset="0"/>
              <a:buNone/>
            </a:pPr>
            <a:r>
              <a:rPr lang="it-IT" sz="1600" dirty="0" smtClean="0">
                <a:solidFill>
                  <a:srgbClr val="FF0000"/>
                </a:solidFill>
              </a:rPr>
              <a:t>SPS </a:t>
            </a:r>
            <a:r>
              <a:rPr lang="it-IT" sz="1600" dirty="0" err="1" smtClean="0">
                <a:solidFill>
                  <a:srgbClr val="FF0000"/>
                </a:solidFill>
              </a:rPr>
              <a:t>proton</a:t>
            </a:r>
            <a:endParaRPr lang="it-IT" sz="1600" dirty="0" smtClean="0">
              <a:solidFill>
                <a:srgbClr val="FF0000"/>
              </a:solidFill>
            </a:endParaRPr>
          </a:p>
          <a:p>
            <a:pPr marL="82296" indent="0">
              <a:buFont typeface="Arial" pitchFamily="34" charset="0"/>
              <a:buNone/>
            </a:pPr>
            <a:r>
              <a:rPr lang="it-IT" sz="1600" dirty="0" smtClean="0"/>
              <a:t>400 </a:t>
            </a:r>
            <a:r>
              <a:rPr lang="it-IT" sz="1600" dirty="0" err="1" smtClean="0"/>
              <a:t>GeV</a:t>
            </a:r>
            <a:endParaRPr lang="it-IT" sz="1600" dirty="0" smtClean="0"/>
          </a:p>
          <a:p>
            <a:pPr marL="82296" indent="0">
              <a:buFont typeface="Arial" pitchFamily="34" charset="0"/>
              <a:buNone/>
            </a:pPr>
            <a:r>
              <a:rPr lang="it-IT" sz="1600" dirty="0" smtClean="0"/>
              <a:t>10</a:t>
            </a:r>
            <a:r>
              <a:rPr lang="it-IT" sz="1600" baseline="30000" dirty="0" smtClean="0"/>
              <a:t>12</a:t>
            </a:r>
            <a:r>
              <a:rPr lang="it-IT" sz="1600" dirty="0" smtClean="0"/>
              <a:t>p/s</a:t>
            </a:r>
          </a:p>
          <a:p>
            <a:pPr marL="82296" indent="0">
              <a:buFont typeface="Arial" pitchFamily="34" charset="0"/>
              <a:buNone/>
            </a:pPr>
            <a:r>
              <a:rPr lang="it-IT" sz="1600" dirty="0" smtClean="0"/>
              <a:t>3.5 s </a:t>
            </a:r>
            <a:r>
              <a:rPr lang="it-IT" sz="1600" dirty="0" err="1" smtClean="0"/>
              <a:t>spill</a:t>
            </a:r>
            <a:endParaRPr lang="en-US" sz="1600" dirty="0"/>
          </a:p>
        </p:txBody>
      </p:sp>
      <p:sp>
        <p:nvSpPr>
          <p:cNvPr id="19" name="Segnaposto contenuto 4"/>
          <p:cNvSpPr txBox="1">
            <a:spLocks/>
          </p:cNvSpPr>
          <p:nvPr/>
        </p:nvSpPr>
        <p:spPr>
          <a:xfrm>
            <a:off x="251520" y="4854032"/>
            <a:ext cx="5184576" cy="217536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it-IT" sz="1600" dirty="0" err="1" smtClean="0">
                <a:solidFill>
                  <a:srgbClr val="FF0000"/>
                </a:solidFill>
              </a:rPr>
              <a:t>Secondary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Beam</a:t>
            </a:r>
            <a:endParaRPr lang="it-IT" sz="1600" dirty="0" smtClean="0">
              <a:solidFill>
                <a:srgbClr val="FF0000"/>
              </a:solidFill>
            </a:endParaRPr>
          </a:p>
          <a:p>
            <a:pPr marL="82296" indent="0">
              <a:buFont typeface="Wingdings 2"/>
              <a:buNone/>
            </a:pPr>
            <a:r>
              <a:rPr lang="it-IT" sz="1600" dirty="0" err="1" smtClean="0">
                <a:solidFill>
                  <a:srgbClr val="0070C0"/>
                </a:solidFill>
              </a:rPr>
              <a:t>Momentum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smtClean="0"/>
              <a:t>            75GeV/c, </a:t>
            </a:r>
            <a:r>
              <a:rPr lang="it-IT" sz="1600" dirty="0" smtClean="0">
                <a:sym typeface="Symbol"/>
              </a:rPr>
              <a:t>p/p 1%</a:t>
            </a:r>
            <a:endParaRPr lang="it-IT" sz="1600" dirty="0" smtClean="0"/>
          </a:p>
          <a:p>
            <a:pPr marL="82296" indent="0">
              <a:buFont typeface="Wingdings 2"/>
              <a:buNone/>
            </a:pPr>
            <a:r>
              <a:rPr lang="it-IT" sz="1600" dirty="0" err="1" smtClean="0">
                <a:solidFill>
                  <a:srgbClr val="0070C0"/>
                </a:solidFill>
              </a:rPr>
              <a:t>Divergence</a:t>
            </a:r>
            <a:r>
              <a:rPr lang="it-IT" sz="1600" dirty="0" smtClean="0">
                <a:solidFill>
                  <a:srgbClr val="0070C0"/>
                </a:solidFill>
              </a:rPr>
              <a:t> (RMS) </a:t>
            </a:r>
            <a:r>
              <a:rPr lang="it-IT" sz="1600" dirty="0">
                <a:solidFill>
                  <a:srgbClr val="0070C0"/>
                </a:solidFill>
              </a:rPr>
              <a:t> </a:t>
            </a:r>
            <a:r>
              <a:rPr lang="it-IT" sz="1600" dirty="0" smtClean="0"/>
              <a:t>100 </a:t>
            </a:r>
            <a:r>
              <a:rPr lang="it-IT" sz="1600" dirty="0" smtClean="0">
                <a:sym typeface="Symbol"/>
              </a:rPr>
              <a:t>rad</a:t>
            </a:r>
          </a:p>
          <a:p>
            <a:pPr marL="82296" indent="0">
              <a:buFont typeface="Wingdings 2"/>
              <a:buNone/>
            </a:pPr>
            <a:r>
              <a:rPr lang="it-IT" sz="1600" dirty="0" err="1" smtClean="0">
                <a:solidFill>
                  <a:srgbClr val="0070C0"/>
                </a:solidFill>
                <a:sym typeface="Symbol"/>
              </a:rPr>
              <a:t>Composition</a:t>
            </a:r>
            <a:r>
              <a:rPr lang="it-IT" sz="1600" dirty="0" smtClean="0">
                <a:sym typeface="Symbol"/>
              </a:rPr>
              <a:t>            K(6%), (70%), p(23%)</a:t>
            </a:r>
          </a:p>
          <a:p>
            <a:pPr marL="82296" indent="0">
              <a:buFont typeface="Wingdings 2"/>
              <a:buNone/>
            </a:pPr>
            <a:r>
              <a:rPr lang="it-IT" sz="1600" dirty="0" err="1" smtClean="0">
                <a:solidFill>
                  <a:srgbClr val="0070C0"/>
                </a:solidFill>
                <a:sym typeface="Symbol"/>
              </a:rPr>
              <a:t>Nominal</a:t>
            </a:r>
            <a:r>
              <a:rPr lang="it-IT" sz="1600" dirty="0" smtClean="0">
                <a:solidFill>
                  <a:srgbClr val="0070C0"/>
                </a:solidFill>
                <a:sym typeface="Symbol"/>
              </a:rPr>
              <a:t> rate            </a:t>
            </a:r>
            <a:r>
              <a:rPr lang="it-IT" sz="1600" dirty="0" smtClean="0">
                <a:sym typeface="Symbol"/>
              </a:rPr>
              <a:t>3310</a:t>
            </a:r>
            <a:r>
              <a:rPr lang="it-IT" sz="1600" baseline="30000" dirty="0" smtClean="0">
                <a:sym typeface="Symbol"/>
              </a:rPr>
              <a:t>11 </a:t>
            </a:r>
            <a:r>
              <a:rPr lang="it-IT" sz="1600" dirty="0" smtClean="0">
                <a:sym typeface="Symbol"/>
              </a:rPr>
              <a:t>(750 MHz </a:t>
            </a:r>
            <a:r>
              <a:rPr lang="it-IT" sz="1600" dirty="0" err="1" smtClean="0">
                <a:sym typeface="Symbol"/>
              </a:rPr>
              <a:t>at</a:t>
            </a:r>
            <a:r>
              <a:rPr lang="it-IT" sz="1600" dirty="0" smtClean="0">
                <a:sym typeface="Symbol"/>
              </a:rPr>
              <a:t> GTK3)</a:t>
            </a:r>
            <a:endParaRPr lang="it-IT" sz="1600" dirty="0" smtClean="0"/>
          </a:p>
          <a:p>
            <a:pPr marL="82296" indent="0">
              <a:buFont typeface="Wingdings 2"/>
              <a:buNone/>
            </a:pPr>
            <a:r>
              <a:rPr lang="it-IT" sz="1600" dirty="0" err="1" smtClean="0">
                <a:solidFill>
                  <a:srgbClr val="0070C0"/>
                </a:solidFill>
              </a:rPr>
              <a:t>Transverse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</a:rPr>
              <a:t>size</a:t>
            </a:r>
            <a:r>
              <a:rPr lang="it-IT" sz="1600" dirty="0" smtClean="0">
                <a:solidFill>
                  <a:srgbClr val="0070C0"/>
                </a:solidFill>
              </a:rPr>
              <a:t>        </a:t>
            </a:r>
            <a:r>
              <a:rPr lang="it-IT" sz="1600" dirty="0" smtClean="0"/>
              <a:t>60</a:t>
            </a:r>
            <a:r>
              <a:rPr lang="it-IT" sz="1600" dirty="0" smtClean="0">
                <a:sym typeface="Symbol"/>
              </a:rPr>
              <a:t>30 mm</a:t>
            </a:r>
            <a:r>
              <a:rPr lang="it-IT" sz="1600" baseline="30000" dirty="0" smtClean="0">
                <a:sym typeface="Symbol"/>
              </a:rPr>
              <a:t>2</a:t>
            </a:r>
            <a:endParaRPr lang="en-US" sz="1600" baseline="30000" dirty="0"/>
          </a:p>
        </p:txBody>
      </p:sp>
      <p:sp>
        <p:nvSpPr>
          <p:cNvPr id="23" name="Segnaposto contenuto 4"/>
          <p:cNvSpPr txBox="1">
            <a:spLocks/>
          </p:cNvSpPr>
          <p:nvPr/>
        </p:nvSpPr>
        <p:spPr>
          <a:xfrm>
            <a:off x="5061066" y="4854032"/>
            <a:ext cx="3198332" cy="152699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it-IT" sz="1600" dirty="0" err="1" smtClean="0">
                <a:solidFill>
                  <a:srgbClr val="FF0000"/>
                </a:solidFill>
              </a:rPr>
              <a:t>Decay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region</a:t>
            </a:r>
            <a:endParaRPr lang="it-IT" sz="1600" dirty="0" smtClean="0">
              <a:solidFill>
                <a:srgbClr val="FF0000"/>
              </a:solidFill>
            </a:endParaRPr>
          </a:p>
          <a:p>
            <a:pPr marL="82296" indent="0">
              <a:buFont typeface="Wingdings 2"/>
              <a:buNone/>
            </a:pPr>
            <a:r>
              <a:rPr lang="it-IT" sz="1600" dirty="0" err="1" smtClean="0">
                <a:solidFill>
                  <a:srgbClr val="0070C0"/>
                </a:solidFill>
                <a:sym typeface="Symbol"/>
              </a:rPr>
              <a:t>Fiducial</a:t>
            </a:r>
            <a:r>
              <a:rPr lang="it-IT" sz="16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  <a:sym typeface="Symbol"/>
              </a:rPr>
              <a:t>region</a:t>
            </a:r>
            <a:r>
              <a:rPr lang="it-IT" sz="1600" dirty="0" smtClean="0">
                <a:solidFill>
                  <a:srgbClr val="0070C0"/>
                </a:solidFill>
                <a:sym typeface="Symbol"/>
              </a:rPr>
              <a:t>  </a:t>
            </a:r>
            <a:r>
              <a:rPr lang="it-IT" sz="1600" dirty="0" smtClean="0">
                <a:sym typeface="Symbol"/>
              </a:rPr>
              <a:t>60 </a:t>
            </a:r>
            <a:r>
              <a:rPr lang="it-IT" sz="1600" dirty="0">
                <a:sym typeface="Symbol"/>
              </a:rPr>
              <a:t>m </a:t>
            </a:r>
            <a:r>
              <a:rPr lang="it-IT" sz="1600" dirty="0" err="1">
                <a:sym typeface="Symbol"/>
              </a:rPr>
              <a:t>length</a:t>
            </a:r>
            <a:endParaRPr lang="it-IT" sz="1600" dirty="0">
              <a:solidFill>
                <a:srgbClr val="1A22C8"/>
              </a:solidFill>
            </a:endParaRPr>
          </a:p>
          <a:p>
            <a:pPr marL="0" indent="0">
              <a:buNone/>
            </a:pPr>
            <a:r>
              <a:rPr lang="it-IT" sz="1600" dirty="0">
                <a:solidFill>
                  <a:srgbClr val="0070C0"/>
                </a:solidFill>
                <a:sym typeface="Symbol"/>
              </a:rPr>
              <a:t> </a:t>
            </a:r>
            <a:r>
              <a:rPr lang="it-IT" sz="1600" dirty="0" smtClean="0">
                <a:solidFill>
                  <a:srgbClr val="0070C0"/>
                </a:solidFill>
                <a:sym typeface="Symbol"/>
              </a:rPr>
              <a:t> K</a:t>
            </a:r>
            <a:r>
              <a:rPr lang="it-IT" sz="1600" baseline="30000" dirty="0" smtClean="0">
                <a:solidFill>
                  <a:srgbClr val="0070C0"/>
                </a:solidFill>
                <a:sym typeface="Symbol"/>
              </a:rPr>
              <a:t>+</a:t>
            </a:r>
            <a:r>
              <a:rPr lang="it-IT" sz="16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  <a:sym typeface="Symbol"/>
              </a:rPr>
              <a:t>decay</a:t>
            </a:r>
            <a:r>
              <a:rPr lang="it-IT" sz="1600" dirty="0" smtClean="0">
                <a:solidFill>
                  <a:srgbClr val="0070C0"/>
                </a:solidFill>
                <a:sym typeface="Symbol"/>
              </a:rPr>
              <a:t> rate    </a:t>
            </a:r>
            <a:r>
              <a:rPr lang="it-IT" sz="1600" dirty="0" smtClean="0">
                <a:sym typeface="Symbol"/>
              </a:rPr>
              <a:t> 5 MHz</a:t>
            </a:r>
            <a:endParaRPr lang="it-IT" sz="1600" dirty="0">
              <a:sym typeface="Symbol"/>
            </a:endParaRPr>
          </a:p>
          <a:p>
            <a:pPr marL="82296" indent="0">
              <a:buNone/>
            </a:pPr>
            <a:r>
              <a:rPr lang="it-IT" sz="1600" dirty="0" err="1" smtClean="0">
                <a:solidFill>
                  <a:srgbClr val="0070C0"/>
                </a:solidFill>
                <a:sym typeface="Symbol"/>
              </a:rPr>
              <a:t>Vacuum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 </a:t>
            </a:r>
            <a:r>
              <a:rPr lang="it-IT" sz="1600" dirty="0" smtClean="0">
                <a:sym typeface="Symbol"/>
              </a:rPr>
              <a:t>            O(10</a:t>
            </a:r>
            <a:r>
              <a:rPr lang="it-IT" sz="1600" baseline="30000" dirty="0" smtClean="0">
                <a:sym typeface="Symbol"/>
              </a:rPr>
              <a:t>-6</a:t>
            </a:r>
            <a:r>
              <a:rPr lang="it-IT" sz="1600" dirty="0" smtClean="0">
                <a:sym typeface="Symbol"/>
              </a:rPr>
              <a:t>)</a:t>
            </a:r>
            <a:r>
              <a:rPr lang="it-IT" sz="1600" baseline="30000" dirty="0" smtClean="0">
                <a:sym typeface="Symbol"/>
              </a:rPr>
              <a:t> </a:t>
            </a:r>
            <a:r>
              <a:rPr lang="it-IT" sz="1600" dirty="0" err="1">
                <a:sym typeface="Symbol"/>
              </a:rPr>
              <a:t>mbar</a:t>
            </a:r>
            <a:r>
              <a:rPr lang="it-IT" sz="1600" dirty="0">
                <a:sym typeface="Symbol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92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NA62 Status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F.Bucci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sp>
        <p:nvSpPr>
          <p:cNvPr id="10" name="Segnaposto contenuto 5"/>
          <p:cNvSpPr txBox="1">
            <a:spLocks/>
          </p:cNvSpPr>
          <p:nvPr/>
        </p:nvSpPr>
        <p:spPr>
          <a:xfrm>
            <a:off x="380788" y="4789797"/>
            <a:ext cx="6279444" cy="19515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</a:rPr>
              <a:t>2016  </a:t>
            </a:r>
            <a:r>
              <a:rPr lang="it-IT" sz="2000" dirty="0" err="1" smtClean="0">
                <a:solidFill>
                  <a:schemeClr val="accent3">
                    <a:lumMod val="50000"/>
                  </a:schemeClr>
                </a:solidFill>
              </a:rPr>
              <a:t>Run</a:t>
            </a:r>
            <a:endParaRPr lang="it-IT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14300" indent="0">
              <a:buFont typeface="Arial" pitchFamily="34" charset="0"/>
              <a:buNone/>
            </a:pPr>
            <a:r>
              <a:rPr lang="it-IT" sz="2000" dirty="0" smtClean="0"/>
              <a:t>07/05-22/07 Detector </a:t>
            </a:r>
            <a:r>
              <a:rPr lang="it-IT" sz="2000" dirty="0" err="1" smtClean="0"/>
              <a:t>commissioning</a:t>
            </a:r>
            <a:endParaRPr lang="it-IT" sz="2000" dirty="0" smtClean="0"/>
          </a:p>
          <a:p>
            <a:pPr marL="114300" indent="0">
              <a:buFont typeface="Arial" pitchFamily="34" charset="0"/>
              <a:buNone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23/07-13/09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</a:rPr>
              <a:t>Final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</a:rPr>
              <a:t>Commissioning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/L1 trigger, GTK)</a:t>
            </a:r>
          </a:p>
          <a:p>
            <a:pPr marL="114300" indent="0">
              <a:buFont typeface="Arial" pitchFamily="34" charset="0"/>
              <a:buNone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</a:rPr>
              <a:t>Physics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</a:rPr>
              <a:t>exotics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, rare/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</a:rPr>
              <a:t>forbidden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</a:rPr>
              <a:t>decays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14300" indent="0">
              <a:buFont typeface="Arial" pitchFamily="34" charset="0"/>
              <a:buNone/>
            </a:pPr>
            <a:r>
              <a:rPr lang="it-IT" sz="2000" dirty="0" smtClean="0">
                <a:solidFill>
                  <a:schemeClr val="accent3"/>
                </a:solidFill>
              </a:rPr>
              <a:t>16/09-03/11 </a:t>
            </a:r>
            <a:r>
              <a:rPr lang="it-IT" sz="2000" dirty="0" err="1" smtClean="0">
                <a:solidFill>
                  <a:schemeClr val="accent3"/>
                </a:solidFill>
              </a:rPr>
              <a:t>Physics</a:t>
            </a:r>
            <a:r>
              <a:rPr lang="it-IT" sz="2000" dirty="0" smtClean="0">
                <a:solidFill>
                  <a:schemeClr val="accent3"/>
                </a:solidFill>
              </a:rPr>
              <a:t> (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, </a:t>
            </a:r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exotics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, rare/</a:t>
            </a:r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forbidden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chemeClr val="accent3"/>
                </a:solidFill>
                <a:sym typeface="Symbol"/>
              </a:rPr>
              <a:t>decays</a:t>
            </a:r>
            <a:r>
              <a:rPr lang="it-IT" sz="2000" dirty="0" smtClean="0">
                <a:solidFill>
                  <a:schemeClr val="accent3"/>
                </a:solidFill>
                <a:sym typeface="Symbol"/>
              </a:rPr>
              <a:t>)</a:t>
            </a:r>
            <a:endParaRPr lang="fr-FR" dirty="0">
              <a:solidFill>
                <a:schemeClr val="accent3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8" y="1340768"/>
            <a:ext cx="8050148" cy="3449029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113500" y="2990205"/>
            <a:ext cx="4146968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2000" dirty="0" smtClean="0"/>
              <a:t>2014  </a:t>
            </a:r>
            <a:r>
              <a:rPr lang="it-IT" sz="2000" dirty="0" err="1" smtClean="0"/>
              <a:t>Pilot</a:t>
            </a:r>
            <a:r>
              <a:rPr lang="it-IT" sz="2000" dirty="0" smtClean="0"/>
              <a:t> </a:t>
            </a:r>
            <a:r>
              <a:rPr lang="it-IT" sz="2000" dirty="0" err="1" smtClean="0"/>
              <a:t>run</a:t>
            </a:r>
            <a:endParaRPr lang="it-IT" sz="2000" dirty="0" smtClean="0"/>
          </a:p>
          <a:p>
            <a:pPr marL="114300" indent="0">
              <a:buNone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2015 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</a:rPr>
              <a:t>Commissioning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</a:rPr>
              <a:t>run</a:t>
            </a:r>
            <a:endParaRPr lang="it-IT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it-IT" sz="2000" dirty="0" smtClean="0">
                <a:solidFill>
                  <a:schemeClr val="accent3"/>
                </a:solidFill>
              </a:rPr>
              <a:t>2016  </a:t>
            </a:r>
            <a:r>
              <a:rPr lang="it-IT" sz="2000" dirty="0" err="1" smtClean="0">
                <a:solidFill>
                  <a:schemeClr val="accent3"/>
                </a:solidFill>
              </a:rPr>
              <a:t>Commissioning</a:t>
            </a:r>
            <a:r>
              <a:rPr lang="it-IT" sz="2000" dirty="0" smtClean="0">
                <a:solidFill>
                  <a:schemeClr val="accent3"/>
                </a:solidFill>
              </a:rPr>
              <a:t> + </a:t>
            </a:r>
            <a:r>
              <a:rPr lang="it-IT" sz="2000" dirty="0" err="1" smtClean="0">
                <a:solidFill>
                  <a:schemeClr val="accent3"/>
                </a:solidFill>
              </a:rPr>
              <a:t>Physics</a:t>
            </a:r>
            <a:r>
              <a:rPr lang="it-IT" sz="2000" dirty="0" smtClean="0">
                <a:solidFill>
                  <a:schemeClr val="accent3"/>
                </a:solidFill>
              </a:rPr>
              <a:t> </a:t>
            </a:r>
            <a:r>
              <a:rPr lang="it-IT" sz="2000" dirty="0" err="1" smtClean="0">
                <a:solidFill>
                  <a:schemeClr val="accent3"/>
                </a:solidFill>
              </a:rPr>
              <a:t>run</a:t>
            </a:r>
            <a:r>
              <a:rPr lang="it-IT" sz="2000" dirty="0" smtClean="0">
                <a:solidFill>
                  <a:schemeClr val="accent3"/>
                </a:solidFill>
              </a:rPr>
              <a:t>  </a:t>
            </a:r>
            <a:endParaRPr lang="fr-FR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2014</Words>
  <Application>Microsoft Office PowerPoint</Application>
  <PresentationFormat>Presentazione su schermo (4:3)</PresentationFormat>
  <Paragraphs>321</Paragraphs>
  <Slides>27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Adiacente</vt:lpstr>
      <vt:lpstr>Equazione</vt:lpstr>
      <vt:lpstr>Anomalies in Kaon Physics: the NA62 program</vt:lpstr>
      <vt:lpstr>Kaon Physics:  a Building Block of the SM</vt:lpstr>
      <vt:lpstr>Kaon Physics: Toward the Present Era</vt:lpstr>
      <vt:lpstr>Anomalies in Kaon Physics: /</vt:lpstr>
      <vt:lpstr>K in the SM …</vt:lpstr>
      <vt:lpstr>… and beyond the SM</vt:lpstr>
      <vt:lpstr>The long K march </vt:lpstr>
      <vt:lpstr>The NA62 Experiment for K++</vt:lpstr>
      <vt:lpstr>The NA62 Status</vt:lpstr>
      <vt:lpstr> Analysis</vt:lpstr>
      <vt:lpstr> Analysis Strategy</vt:lpstr>
      <vt:lpstr> Selection </vt:lpstr>
      <vt:lpstr>Kaon Decay Selection</vt:lpstr>
      <vt:lpstr>Fiducial Decay Region</vt:lpstr>
      <vt:lpstr>Kinematics</vt:lpstr>
      <vt:lpstr>Signal and Background Regions</vt:lpstr>
      <vt:lpstr>Particle ID</vt:lpstr>
      <vt:lpstr>Photon Rejection</vt:lpstr>
      <vt:lpstr>Expected Signal and Background</vt:lpstr>
      <vt:lpstr>K++ Result</vt:lpstr>
      <vt:lpstr>NA62 Physics besides K++  </vt:lpstr>
      <vt:lpstr>Invisible Vector from 0 decay</vt:lpstr>
      <vt:lpstr>Conclusions</vt:lpstr>
      <vt:lpstr>Spare Slides</vt:lpstr>
      <vt:lpstr>RK Final Result</vt:lpstr>
      <vt:lpstr>KL0→p0nn</vt:lpstr>
      <vt:lpstr>Anomalies in Kaon Physics: K  Ms,d Tension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Anomalies in Kaon Physics: the NA62 program</dc:title>
  <dc:creator>buccifra</dc:creator>
  <cp:lastModifiedBy>buccifra</cp:lastModifiedBy>
  <cp:revision>111</cp:revision>
  <dcterms:created xsi:type="dcterms:W3CDTF">2017-05-21T09:21:53Z</dcterms:created>
  <dcterms:modified xsi:type="dcterms:W3CDTF">2017-05-23T06:28:46Z</dcterms:modified>
</cp:coreProperties>
</file>