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31"/>
  </p:notesMasterIdLst>
  <p:sldIdLst>
    <p:sldId id="256" r:id="rId3"/>
    <p:sldId id="353" r:id="rId4"/>
    <p:sldId id="366" r:id="rId5"/>
    <p:sldId id="328" r:id="rId6"/>
    <p:sldId id="351" r:id="rId7"/>
    <p:sldId id="367" r:id="rId8"/>
    <p:sldId id="352" r:id="rId9"/>
    <p:sldId id="298" r:id="rId10"/>
    <p:sldId id="342" r:id="rId11"/>
    <p:sldId id="343" r:id="rId12"/>
    <p:sldId id="345" r:id="rId13"/>
    <p:sldId id="346" r:id="rId14"/>
    <p:sldId id="347" r:id="rId15"/>
    <p:sldId id="348" r:id="rId16"/>
    <p:sldId id="349" r:id="rId17"/>
    <p:sldId id="350" r:id="rId18"/>
    <p:sldId id="354" r:id="rId19"/>
    <p:sldId id="355" r:id="rId20"/>
    <p:sldId id="360" r:id="rId21"/>
    <p:sldId id="356" r:id="rId22"/>
    <p:sldId id="358" r:id="rId23"/>
    <p:sldId id="359" r:id="rId24"/>
    <p:sldId id="362" r:id="rId25"/>
    <p:sldId id="340" r:id="rId26"/>
    <p:sldId id="341" r:id="rId27"/>
    <p:sldId id="368" r:id="rId28"/>
    <p:sldId id="370" r:id="rId29"/>
    <p:sldId id="369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679" autoAdjust="0"/>
  </p:normalViewPr>
  <p:slideViewPr>
    <p:cSldViewPr>
      <p:cViewPr>
        <p:scale>
          <a:sx n="66" d="100"/>
          <a:sy n="66" d="100"/>
        </p:scale>
        <p:origin x="-111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C33D8-9DC7-4737-863F-01E3168318A8}" type="datetimeFigureOut">
              <a:rPr lang="it-IT" smtClean="0"/>
              <a:pPr/>
              <a:t>06/07/2011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4E9E5-A781-467F-AE2F-34D21E83854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6965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5672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2ACCD-EEAD-4616-B43A-F160AAD258DA}" type="datetime1">
              <a:rPr lang="it-IT" smtClean="0"/>
              <a:pPr/>
              <a:t>06/07/2011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93F51-82F0-4B65-A8E1-9EE3FA071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663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111207-24B3-4DF0-A212-AE1917EEE6C1}" type="datetime1">
              <a:rPr lang="it-IT" smtClean="0"/>
              <a:pPr/>
              <a:t>06/07/2011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93F51-82F0-4B65-A8E1-9EE3FA071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0776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3BA0-6FA6-412C-9610-0B94BFCC0E01}" type="datetime1">
              <a:rPr lang="it-IT" smtClean="0"/>
              <a:pPr/>
              <a:t>06/07/2011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78055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63E7-07EB-4E55-A636-62FD0037CF5C}" type="datetime1">
              <a:rPr lang="it-IT" smtClean="0"/>
              <a:pPr/>
              <a:t>06/07/2011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68444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09C-54B5-4025-B49F-CCE9670EF898}" type="datetime1">
              <a:rPr lang="it-IT" smtClean="0"/>
              <a:pPr/>
              <a:t>06/07/2011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23412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EBFF-6CD0-4A68-99A9-C863E1349365}" type="datetime1">
              <a:rPr lang="it-IT" smtClean="0"/>
              <a:pPr/>
              <a:t>06/07/2011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68621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AF20-0228-4FD7-AA31-449BC28E9856}" type="datetime1">
              <a:rPr lang="it-IT" smtClean="0"/>
              <a:pPr/>
              <a:t>06/07/2011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36941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BEBA-E594-41A7-8B2C-B602CD62DD92}" type="datetime1">
              <a:rPr lang="it-IT" smtClean="0"/>
              <a:pPr/>
              <a:t>06/07/2011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55627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04B8-0CB4-4223-BB68-44C470B01B9E}" type="datetime1">
              <a:rPr lang="it-IT" smtClean="0"/>
              <a:pPr/>
              <a:t>06/07/2011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3988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4B28-06BE-4BF6-8636-EBBB8D17658B}" type="datetime1">
              <a:rPr lang="it-IT" smtClean="0"/>
              <a:pPr/>
              <a:t>06/07/2011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09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F4F26-42AD-42BD-9701-2C4FC0CAE230}" type="datetime1">
              <a:rPr lang="it-IT" smtClean="0"/>
              <a:pPr/>
              <a:t>06/07/2011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93F51-82F0-4B65-A8E1-9EE3FA071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57907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29BE-B04E-4FB9-9164-8E9B0B375289}" type="datetime1">
              <a:rPr lang="it-IT" smtClean="0"/>
              <a:pPr/>
              <a:t>06/07/2011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34399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393D-D84D-4B16-A69D-C3CBC802151C}" type="datetime1">
              <a:rPr lang="it-IT" smtClean="0"/>
              <a:pPr/>
              <a:t>06/07/2011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30042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2EC9-88E3-4455-95E8-A4EA47C42618}" type="datetime1">
              <a:rPr lang="it-IT" smtClean="0"/>
              <a:pPr/>
              <a:t>06/07/2011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1758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052B79-6C29-4C22-8BB0-8F1F4EAB2277}" type="datetime1">
              <a:rPr lang="it-IT" smtClean="0"/>
              <a:pPr/>
              <a:t>06/07/2011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93F51-82F0-4B65-A8E1-9EE3FA071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042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0ECCB7-93B3-4479-9CC0-C21D5884F7BC}" type="datetime1">
              <a:rPr lang="it-IT" smtClean="0"/>
              <a:pPr/>
              <a:t>06/07/2011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93F51-82F0-4B65-A8E1-9EE3FA071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4713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D56D73-3EAE-4A3C-9466-B2A064989949}" type="datetime1">
              <a:rPr lang="it-IT" smtClean="0"/>
              <a:pPr/>
              <a:t>06/07/2011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93F51-82F0-4B65-A8E1-9EE3FA071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36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D7D203-8005-4974-BA64-C05AD9A093FA}" type="datetime1">
              <a:rPr lang="it-IT" smtClean="0"/>
              <a:pPr/>
              <a:t>06/07/2011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93F51-82F0-4B65-A8E1-9EE3FA071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9619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8FC66C-079A-4C55-A06D-BCCB63D39A53}" type="datetime1">
              <a:rPr lang="it-IT" smtClean="0"/>
              <a:pPr/>
              <a:t>06/07/2011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93F51-82F0-4B65-A8E1-9EE3FA071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9072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4CC19-36E6-44CE-8141-AAB2299FFC93}" type="datetime1">
              <a:rPr lang="it-IT" smtClean="0"/>
              <a:pPr/>
              <a:t>06/07/2011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93F51-82F0-4B65-A8E1-9EE3FA071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3403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931F0B-C44F-49BF-B198-46D3A5C569FB}" type="datetime1">
              <a:rPr lang="it-IT" smtClean="0"/>
              <a:pPr/>
              <a:t>06/07/2011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93F51-82F0-4B65-A8E1-9EE3FA071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1468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superB\SuperBLogoSmall.gi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504" y="44624"/>
            <a:ext cx="853788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C:\Users\admin\Desktop\superB\infn-main_09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40352" y="72008"/>
            <a:ext cx="1293317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5" descr="C:\Users\admin\Desktop\superB\workshop0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181669"/>
            <a:ext cx="9144000" cy="676331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 userDrawn="1"/>
        </p:nvSpPr>
        <p:spPr>
          <a:xfrm>
            <a:off x="8157672" y="6165304"/>
            <a:ext cx="116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mtClean="0">
                <a:solidFill>
                  <a:schemeClr val="bg1"/>
                </a:solidFill>
              </a:rPr>
              <a:t> S. Pardi </a:t>
            </a:r>
            <a:endParaRPr lang="it-IT" b="1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4932040" y="6433591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>
                <a:solidFill>
                  <a:schemeClr val="bg1"/>
                </a:solidFill>
              </a:rPr>
              <a:t>Computing R&amp;D</a:t>
            </a:r>
            <a:r>
              <a:rPr lang="it-IT" sz="1400" b="1" baseline="0" dirty="0" smtClean="0">
                <a:solidFill>
                  <a:schemeClr val="bg1"/>
                </a:solidFill>
              </a:rPr>
              <a:t> Workshop F</a:t>
            </a:r>
            <a:r>
              <a:rPr lang="it-IT" sz="1400" b="1" dirty="0" smtClean="0">
                <a:solidFill>
                  <a:schemeClr val="bg1"/>
                </a:solidFill>
              </a:rPr>
              <a:t>errara 2011 – 4</a:t>
            </a:r>
            <a:r>
              <a:rPr lang="it-IT" sz="1400" b="1" baseline="0" dirty="0" smtClean="0">
                <a:solidFill>
                  <a:schemeClr val="bg1"/>
                </a:solidFill>
              </a:rPr>
              <a:t> – 7 </a:t>
            </a:r>
            <a:r>
              <a:rPr lang="it-IT" sz="1400" b="1" baseline="0" dirty="0" err="1" smtClean="0">
                <a:solidFill>
                  <a:schemeClr val="bg1"/>
                </a:solidFill>
              </a:rPr>
              <a:t>July</a:t>
            </a:r>
            <a:r>
              <a:rPr lang="it-IT" sz="1400" b="1" dirty="0" smtClean="0">
                <a:solidFill>
                  <a:schemeClr val="bg1"/>
                </a:solidFill>
              </a:rPr>
              <a:t>  </a:t>
            </a:r>
            <a:endParaRPr lang="it-IT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781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A2B68-CB11-4939-B0FD-DC653DB46E35}" type="datetime1">
              <a:rPr lang="it-IT" smtClean="0"/>
              <a:pPr/>
              <a:t>06/07/2011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790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0" y="1772816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SuperB R&amp;D on going on storage and data access</a:t>
            </a:r>
          </a:p>
          <a:p>
            <a:pPr algn="ctr"/>
            <a:endParaRPr lang="en-U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R&amp;D Storage</a:t>
            </a:r>
            <a:endParaRPr lang="it-IT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124672"/>
            <a:ext cx="6400800" cy="1752600"/>
          </a:xfrm>
        </p:spPr>
        <p:txBody>
          <a:bodyPr>
            <a:normAutofit/>
          </a:bodyPr>
          <a:lstStyle/>
          <a:p>
            <a:r>
              <a:rPr lang="it-IT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Silvio Pardi</a:t>
            </a:r>
          </a:p>
          <a:p>
            <a:r>
              <a:rPr lang="it-IT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spardi@na.infn.it</a:t>
            </a:r>
            <a:endParaRPr lang="it-IT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980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1259632" y="260648"/>
            <a:ext cx="6336704" cy="52321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 defTabSz="914400"/>
            <a:r>
              <a:rPr lang="it-IT" sz="2800" b="1" dirty="0">
                <a:solidFill>
                  <a:prstClr val="black"/>
                </a:solidFill>
                <a:latin typeface="Calibri"/>
              </a:rPr>
              <a:t>TIER2 ALICE-CMS IN BARI</a:t>
            </a:r>
          </a:p>
        </p:txBody>
      </p:sp>
      <p:sp>
        <p:nvSpPr>
          <p:cNvPr id="27" name="Segnaposto contenuto 2"/>
          <p:cNvSpPr txBox="1">
            <a:spLocks/>
          </p:cNvSpPr>
          <p:nvPr/>
        </p:nvSpPr>
        <p:spPr>
          <a:xfrm>
            <a:off x="251520" y="1135285"/>
            <a:ext cx="8712968" cy="48139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GB" sz="3200" dirty="0">
                <a:solidFill>
                  <a:prstClr val="black"/>
                </a:solidFill>
                <a:latin typeface="Calibri"/>
              </a:rPr>
              <a:t>135 Nodes for a total of 1350 cores</a:t>
            </a:r>
          </a:p>
          <a:p>
            <a:pPr marL="457200" indent="-4572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GB" sz="3200" dirty="0">
                <a:solidFill>
                  <a:prstClr val="black"/>
                </a:solidFill>
                <a:latin typeface="Calibri"/>
              </a:rPr>
              <a:t>20 Disk Server =&gt; ~700TB of storage</a:t>
            </a:r>
          </a:p>
          <a:p>
            <a:pPr marL="914400" lvl="1" indent="-4572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Each server has multiple </a:t>
            </a:r>
            <a:r>
              <a:rPr lang="en-GB" sz="2800" dirty="0" err="1">
                <a:solidFill>
                  <a:prstClr val="black"/>
                </a:solidFill>
                <a:latin typeface="Calibri"/>
              </a:rPr>
              <a:t>Gbps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 connection</a:t>
            </a:r>
          </a:p>
          <a:p>
            <a:pPr marL="457200" indent="-4572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GB" sz="3200" dirty="0">
                <a:solidFill>
                  <a:prstClr val="black"/>
                </a:solidFill>
                <a:latin typeface="Calibri"/>
              </a:rPr>
              <a:t>1 x 10 </a:t>
            </a:r>
            <a:r>
              <a:rPr lang="en-GB" sz="3200" dirty="0" err="1">
                <a:solidFill>
                  <a:prstClr val="black"/>
                </a:solidFill>
                <a:latin typeface="Calibri"/>
              </a:rPr>
              <a:t>Gbps</a:t>
            </a:r>
            <a:r>
              <a:rPr lang="en-GB" sz="3200" dirty="0">
                <a:solidFill>
                  <a:prstClr val="black"/>
                </a:solidFill>
                <a:latin typeface="Calibri"/>
              </a:rPr>
              <a:t> storage server dedicated for tests</a:t>
            </a:r>
          </a:p>
          <a:p>
            <a:pPr marL="457200" indent="-4572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GB" sz="3200" dirty="0">
                <a:solidFill>
                  <a:prstClr val="black"/>
                </a:solidFill>
                <a:latin typeface="Calibri"/>
              </a:rPr>
              <a:t>The network infrastructure is able to provide 1Gbps to each </a:t>
            </a:r>
            <a:r>
              <a:rPr lang="en-GB" sz="3200" dirty="0" smtClean="0">
                <a:solidFill>
                  <a:prstClr val="black"/>
                </a:solidFill>
                <a:latin typeface="Calibri"/>
              </a:rPr>
              <a:t>WN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sz="3200" b="1" dirty="0" smtClean="0"/>
              <a:t>    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sz="3200" b="1" dirty="0" smtClean="0"/>
              <a:t>~12% </a:t>
            </a:r>
            <a:r>
              <a:rPr lang="en-US" sz="3200" dirty="0" smtClean="0"/>
              <a:t>of Total Core for the storage infrastructure</a:t>
            </a:r>
            <a:endParaRPr lang="en-GB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47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3F51-82F0-4B65-A8E1-9EE3FA0717AD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753359" cy="48325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tangolo arrotondato 37"/>
          <p:cNvSpPr/>
          <p:nvPr/>
        </p:nvSpPr>
        <p:spPr>
          <a:xfrm>
            <a:off x="107504" y="1484784"/>
            <a:ext cx="4752528" cy="33843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/>
          <p:cNvSpPr txBox="1"/>
          <p:nvPr/>
        </p:nvSpPr>
        <p:spPr>
          <a:xfrm>
            <a:off x="1259632" y="260648"/>
            <a:ext cx="6336704" cy="52321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it-IT" sz="2800" b="1" smtClean="0"/>
              <a:t>NEW POSSIBLE SCENARIOUS?</a:t>
            </a:r>
            <a:endParaRPr lang="it-IT" sz="2800" b="1"/>
          </a:p>
        </p:txBody>
      </p:sp>
      <p:sp>
        <p:nvSpPr>
          <p:cNvPr id="6" name="Rettangolo arrotondato 5"/>
          <p:cNvSpPr/>
          <p:nvPr/>
        </p:nvSpPr>
        <p:spPr>
          <a:xfrm>
            <a:off x="827584" y="908720"/>
            <a:ext cx="1512168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CE</a:t>
            </a:r>
            <a:br>
              <a:rPr lang="en-US" smtClean="0"/>
            </a:br>
            <a:r>
              <a:rPr lang="en-US" smtClean="0"/>
              <a:t>Computing Element</a:t>
            </a:r>
            <a:endParaRPr lang="en-US"/>
          </a:p>
        </p:txBody>
      </p:sp>
      <p:sp>
        <p:nvSpPr>
          <p:cNvPr id="7" name="Rettangolo arrotondato 6"/>
          <p:cNvSpPr/>
          <p:nvPr/>
        </p:nvSpPr>
        <p:spPr>
          <a:xfrm>
            <a:off x="827584" y="2564904"/>
            <a:ext cx="151216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r>
              <a:rPr lang="en-US" smtClean="0"/>
              <a:t>WN</a:t>
            </a:r>
            <a:br>
              <a:rPr lang="en-US" smtClean="0"/>
            </a:br>
            <a:endParaRPr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979984" y="2980184"/>
            <a:ext cx="151216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r>
              <a:rPr lang="en-US" smtClean="0"/>
              <a:t>WN</a:t>
            </a:r>
            <a:br>
              <a:rPr lang="en-US" smtClean="0"/>
            </a:br>
            <a:endParaRPr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1132384" y="3348608"/>
            <a:ext cx="151216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r>
              <a:rPr lang="en-US" smtClean="0"/>
              <a:t>WN</a:t>
            </a:r>
            <a:br>
              <a:rPr lang="en-US" smtClean="0"/>
            </a:br>
            <a:endParaRPr lang="en-US"/>
          </a:p>
        </p:txBody>
      </p:sp>
      <p:sp>
        <p:nvSpPr>
          <p:cNvPr id="12" name="Rettangolo arrotondato 11"/>
          <p:cNvSpPr/>
          <p:nvPr/>
        </p:nvSpPr>
        <p:spPr>
          <a:xfrm>
            <a:off x="1284784" y="3789040"/>
            <a:ext cx="151216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r>
              <a:rPr lang="en-US" smtClean="0"/>
              <a:t>WN</a:t>
            </a:r>
            <a:br>
              <a:rPr lang="en-US" smtClean="0"/>
            </a:br>
            <a:endParaRPr lang="en-US"/>
          </a:p>
        </p:txBody>
      </p:sp>
      <p:sp>
        <p:nvSpPr>
          <p:cNvPr id="13" name="Cilindro 12"/>
          <p:cNvSpPr/>
          <p:nvPr/>
        </p:nvSpPr>
        <p:spPr>
          <a:xfrm>
            <a:off x="467544" y="2564904"/>
            <a:ext cx="504056" cy="432048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ilindro 13"/>
          <p:cNvSpPr/>
          <p:nvPr/>
        </p:nvSpPr>
        <p:spPr>
          <a:xfrm>
            <a:off x="611560" y="2996952"/>
            <a:ext cx="504056" cy="432048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ilindro 14"/>
          <p:cNvSpPr/>
          <p:nvPr/>
        </p:nvSpPr>
        <p:spPr>
          <a:xfrm>
            <a:off x="827584" y="3429000"/>
            <a:ext cx="504056" cy="432048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ilindro 15"/>
          <p:cNvSpPr/>
          <p:nvPr/>
        </p:nvSpPr>
        <p:spPr>
          <a:xfrm>
            <a:off x="971600" y="3861048"/>
            <a:ext cx="576064" cy="504056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onnettore 1 34"/>
          <p:cNvCxnSpPr>
            <a:stCxn id="6" idx="2"/>
            <a:endCxn id="7" idx="0"/>
          </p:cNvCxnSpPr>
          <p:nvPr/>
        </p:nvCxnSpPr>
        <p:spPr>
          <a:xfrm rot="5400000">
            <a:off x="1259632" y="2240868"/>
            <a:ext cx="64807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ilindro 26"/>
          <p:cNvSpPr/>
          <p:nvPr/>
        </p:nvSpPr>
        <p:spPr>
          <a:xfrm>
            <a:off x="323528" y="2420888"/>
            <a:ext cx="1296144" cy="2160240"/>
          </a:xfrm>
          <a:prstGeom prst="can">
            <a:avLst/>
          </a:prstGeom>
          <a:solidFill>
            <a:schemeClr val="accent6">
              <a:lumMod val="20000"/>
              <a:lumOff val="8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ttangolo arrotondato 27"/>
          <p:cNvSpPr/>
          <p:nvPr/>
        </p:nvSpPr>
        <p:spPr>
          <a:xfrm rot="5400000">
            <a:off x="4067944" y="2636912"/>
            <a:ext cx="1512168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SRM</a:t>
            </a:r>
            <a:endParaRPr lang="en-US"/>
          </a:p>
        </p:txBody>
      </p:sp>
      <p:sp>
        <p:nvSpPr>
          <p:cNvPr id="30" name="Rettangolo arrotondato 29"/>
          <p:cNvSpPr/>
          <p:nvPr/>
        </p:nvSpPr>
        <p:spPr>
          <a:xfrm>
            <a:off x="2699792" y="908720"/>
            <a:ext cx="1512168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 smtClean="0"/>
              <a:t>GridFTP</a:t>
            </a:r>
            <a:endParaRPr lang="en-US"/>
          </a:p>
        </p:txBody>
      </p:sp>
      <p:sp>
        <p:nvSpPr>
          <p:cNvPr id="31" name="CasellaDiTesto 30"/>
          <p:cNvSpPr txBox="1"/>
          <p:nvPr/>
        </p:nvSpPr>
        <p:spPr>
          <a:xfrm>
            <a:off x="2411760" y="2132856"/>
            <a:ext cx="1903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/>
              <a:t>DATA </a:t>
            </a:r>
            <a:br>
              <a:rPr lang="en-US" b="1" smtClean="0"/>
            </a:br>
            <a:r>
              <a:rPr lang="en-US" b="1" smtClean="0"/>
              <a:t>INFRASTRUCTURE</a:t>
            </a:r>
            <a:endParaRPr lang="en-US" b="1"/>
          </a:p>
        </p:txBody>
      </p:sp>
      <p:sp>
        <p:nvSpPr>
          <p:cNvPr id="32" name="CasellaDiTesto 31"/>
          <p:cNvSpPr txBox="1"/>
          <p:nvPr/>
        </p:nvSpPr>
        <p:spPr>
          <a:xfrm>
            <a:off x="2771800" y="4149080"/>
            <a:ext cx="1903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COMPUTING</a:t>
            </a:r>
            <a:br>
              <a:rPr lang="en-US" b="1" dirty="0" smtClean="0"/>
            </a:br>
            <a:r>
              <a:rPr lang="en-US" b="1" dirty="0" smtClean="0"/>
              <a:t>INFRASTRUCTURE</a:t>
            </a:r>
            <a:endParaRPr lang="en-US" b="1" dirty="0"/>
          </a:p>
        </p:txBody>
      </p:sp>
      <p:cxnSp>
        <p:nvCxnSpPr>
          <p:cNvPr id="33" name="Connettore 7 32"/>
          <p:cNvCxnSpPr/>
          <p:nvPr/>
        </p:nvCxnSpPr>
        <p:spPr>
          <a:xfrm rot="5400000">
            <a:off x="1362218" y="3902478"/>
            <a:ext cx="288032" cy="1069268"/>
          </a:xfrm>
          <a:prstGeom prst="curvedConnector3">
            <a:avLst>
              <a:gd name="adj1" fmla="val 179366"/>
            </a:avLst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egnaposto contenuto 2"/>
          <p:cNvSpPr txBox="1">
            <a:spLocks/>
          </p:cNvSpPr>
          <p:nvPr/>
        </p:nvSpPr>
        <p:spPr>
          <a:xfrm>
            <a:off x="5436096" y="1135285"/>
            <a:ext cx="3528392" cy="481399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We can </a:t>
            </a:r>
            <a:r>
              <a:rPr lang="en-US" sz="3200" dirty="0" smtClean="0"/>
              <a:t>design a cluster setup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to integrate data storage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and computing services in the same nodes.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Computer facility as a farm of high density Box in term of core and disk 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</a:pPr>
            <a:endParaRPr kumimoji="0" lang="it-IT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Segnaposto contenuto 2"/>
          <p:cNvSpPr txBox="1">
            <a:spLocks/>
          </p:cNvSpPr>
          <p:nvPr/>
        </p:nvSpPr>
        <p:spPr>
          <a:xfrm>
            <a:off x="-684584" y="4879701"/>
            <a:ext cx="6840760" cy="20776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To day in a 2 Unit server we can have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more than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10TB of disk and 48 core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</a:pPr>
            <a:endParaRPr kumimoji="0" lang="it-IT" sz="2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arrotondato 38"/>
          <p:cNvSpPr/>
          <p:nvPr/>
        </p:nvSpPr>
        <p:spPr>
          <a:xfrm>
            <a:off x="4032448" y="1412776"/>
            <a:ext cx="5148064" cy="34563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ttangolo arrotondato 37"/>
          <p:cNvSpPr/>
          <p:nvPr/>
        </p:nvSpPr>
        <p:spPr>
          <a:xfrm>
            <a:off x="107504" y="1484784"/>
            <a:ext cx="3240360" cy="33843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/>
          <p:cNvSpPr txBox="1"/>
          <p:nvPr/>
        </p:nvSpPr>
        <p:spPr>
          <a:xfrm>
            <a:off x="1259632" y="260648"/>
            <a:ext cx="6336704" cy="52321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it-IT" sz="2800" b="1" smtClean="0"/>
              <a:t>HIBRID SOLUTION</a:t>
            </a:r>
            <a:endParaRPr lang="it-IT" sz="2800" b="1"/>
          </a:p>
        </p:txBody>
      </p:sp>
      <p:sp>
        <p:nvSpPr>
          <p:cNvPr id="6" name="Rettangolo arrotondato 5"/>
          <p:cNvSpPr/>
          <p:nvPr/>
        </p:nvSpPr>
        <p:spPr>
          <a:xfrm>
            <a:off x="251520" y="908720"/>
            <a:ext cx="1512168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CE</a:t>
            </a:r>
            <a:br>
              <a:rPr lang="en-US" smtClean="0"/>
            </a:br>
            <a:r>
              <a:rPr lang="en-US" smtClean="0"/>
              <a:t>Computing Element</a:t>
            </a:r>
            <a:endParaRPr lang="en-US"/>
          </a:p>
        </p:txBody>
      </p:sp>
      <p:sp>
        <p:nvSpPr>
          <p:cNvPr id="7" name="Rettangolo arrotondato 6"/>
          <p:cNvSpPr/>
          <p:nvPr/>
        </p:nvSpPr>
        <p:spPr>
          <a:xfrm>
            <a:off x="827584" y="2564904"/>
            <a:ext cx="151216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r>
              <a:rPr lang="en-US" smtClean="0"/>
              <a:t>WN</a:t>
            </a:r>
            <a:br>
              <a:rPr lang="en-US" smtClean="0"/>
            </a:br>
            <a:endParaRPr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979984" y="2980184"/>
            <a:ext cx="151216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r>
              <a:rPr lang="en-US" smtClean="0"/>
              <a:t>WN</a:t>
            </a:r>
            <a:br>
              <a:rPr lang="en-US" smtClean="0"/>
            </a:br>
            <a:endParaRPr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1132384" y="3348608"/>
            <a:ext cx="151216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r>
              <a:rPr lang="en-US" smtClean="0"/>
              <a:t>WN</a:t>
            </a:r>
            <a:br>
              <a:rPr lang="en-US" smtClean="0"/>
            </a:br>
            <a:endParaRPr lang="en-US"/>
          </a:p>
        </p:txBody>
      </p:sp>
      <p:sp>
        <p:nvSpPr>
          <p:cNvPr id="12" name="Rettangolo arrotondato 11"/>
          <p:cNvSpPr/>
          <p:nvPr/>
        </p:nvSpPr>
        <p:spPr>
          <a:xfrm>
            <a:off x="1284784" y="3789040"/>
            <a:ext cx="151216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r>
              <a:rPr lang="en-US" smtClean="0"/>
              <a:t>WN</a:t>
            </a:r>
            <a:br>
              <a:rPr lang="en-US" smtClean="0"/>
            </a:br>
            <a:endParaRPr lang="en-US"/>
          </a:p>
        </p:txBody>
      </p:sp>
      <p:sp>
        <p:nvSpPr>
          <p:cNvPr id="13" name="Cilindro 12"/>
          <p:cNvSpPr/>
          <p:nvPr/>
        </p:nvSpPr>
        <p:spPr>
          <a:xfrm>
            <a:off x="467544" y="2564904"/>
            <a:ext cx="504056" cy="432048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ilindro 13"/>
          <p:cNvSpPr/>
          <p:nvPr/>
        </p:nvSpPr>
        <p:spPr>
          <a:xfrm>
            <a:off x="611560" y="2996952"/>
            <a:ext cx="504056" cy="432048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ilindro 14"/>
          <p:cNvSpPr/>
          <p:nvPr/>
        </p:nvSpPr>
        <p:spPr>
          <a:xfrm>
            <a:off x="827584" y="3429000"/>
            <a:ext cx="504056" cy="432048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ilindro 15"/>
          <p:cNvSpPr/>
          <p:nvPr/>
        </p:nvSpPr>
        <p:spPr>
          <a:xfrm>
            <a:off x="1043608" y="3861048"/>
            <a:ext cx="504056" cy="432048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arrotondato 16"/>
          <p:cNvSpPr/>
          <p:nvPr/>
        </p:nvSpPr>
        <p:spPr>
          <a:xfrm>
            <a:off x="6048672" y="980728"/>
            <a:ext cx="1512168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SRM</a:t>
            </a:r>
            <a:endParaRPr lang="en-US"/>
          </a:p>
        </p:txBody>
      </p:sp>
      <p:sp>
        <p:nvSpPr>
          <p:cNvPr id="19" name="Rettangolo arrotondato 18"/>
          <p:cNvSpPr/>
          <p:nvPr/>
        </p:nvSpPr>
        <p:spPr>
          <a:xfrm>
            <a:off x="6048672" y="2204864"/>
            <a:ext cx="1512168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SRM-Service</a:t>
            </a:r>
            <a:endParaRPr lang="en-US"/>
          </a:p>
        </p:txBody>
      </p:sp>
      <p:sp>
        <p:nvSpPr>
          <p:cNvPr id="20" name="Cilindro 19"/>
          <p:cNvSpPr/>
          <p:nvPr/>
        </p:nvSpPr>
        <p:spPr>
          <a:xfrm>
            <a:off x="7200800" y="3573016"/>
            <a:ext cx="1728192" cy="93610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EXT3</a:t>
            </a:r>
            <a:endParaRPr lang="en-US"/>
          </a:p>
        </p:txBody>
      </p:sp>
      <p:sp>
        <p:nvSpPr>
          <p:cNvPr id="21" name="Cilindro 20"/>
          <p:cNvSpPr/>
          <p:nvPr/>
        </p:nvSpPr>
        <p:spPr>
          <a:xfrm>
            <a:off x="4896544" y="3573016"/>
            <a:ext cx="1728192" cy="93610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GPFS</a:t>
            </a:r>
            <a:endParaRPr lang="en-US"/>
          </a:p>
        </p:txBody>
      </p:sp>
      <p:sp>
        <p:nvSpPr>
          <p:cNvPr id="22" name="Rettangolo arrotondato 21"/>
          <p:cNvSpPr/>
          <p:nvPr/>
        </p:nvSpPr>
        <p:spPr>
          <a:xfrm>
            <a:off x="4248472" y="980728"/>
            <a:ext cx="1512168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 smtClean="0"/>
              <a:t>GridFTP</a:t>
            </a:r>
            <a:endParaRPr lang="en-US"/>
          </a:p>
        </p:txBody>
      </p:sp>
      <p:cxnSp>
        <p:nvCxnSpPr>
          <p:cNvPr id="24" name="Connettore 1 23"/>
          <p:cNvCxnSpPr>
            <a:stCxn id="19" idx="2"/>
            <a:endCxn id="21" idx="1"/>
          </p:cNvCxnSpPr>
          <p:nvPr/>
        </p:nvCxnSpPr>
        <p:spPr>
          <a:xfrm rot="5400000">
            <a:off x="6102678" y="2870938"/>
            <a:ext cx="360040" cy="104411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>
            <a:stCxn id="19" idx="2"/>
            <a:endCxn id="20" idx="1"/>
          </p:cNvCxnSpPr>
          <p:nvPr/>
        </p:nvCxnSpPr>
        <p:spPr>
          <a:xfrm rot="16200000" flipH="1">
            <a:off x="7254806" y="2762926"/>
            <a:ext cx="360040" cy="126014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>
            <a:stCxn id="6" idx="2"/>
            <a:endCxn id="7" idx="0"/>
          </p:cNvCxnSpPr>
          <p:nvPr/>
        </p:nvCxnSpPr>
        <p:spPr>
          <a:xfrm rot="16200000" flipH="1">
            <a:off x="971600" y="1952836"/>
            <a:ext cx="648072" cy="57606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tangolo arrotondato 42"/>
          <p:cNvSpPr/>
          <p:nvPr/>
        </p:nvSpPr>
        <p:spPr>
          <a:xfrm rot="10800000" flipV="1">
            <a:off x="6201072" y="4725144"/>
            <a:ext cx="1512168" cy="72007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I/O Serve</a:t>
            </a:r>
            <a:endParaRPr lang="en-US"/>
          </a:p>
        </p:txBody>
      </p:sp>
      <p:cxnSp>
        <p:nvCxnSpPr>
          <p:cNvPr id="44" name="Connettore 1 43"/>
          <p:cNvCxnSpPr>
            <a:stCxn id="21" idx="3"/>
            <a:endCxn id="43" idx="0"/>
          </p:cNvCxnSpPr>
          <p:nvPr/>
        </p:nvCxnSpPr>
        <p:spPr>
          <a:xfrm rot="16200000" flipH="1">
            <a:off x="6250886" y="4018874"/>
            <a:ext cx="216024" cy="119651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>
            <a:stCxn id="20" idx="3"/>
            <a:endCxn id="43" idx="0"/>
          </p:cNvCxnSpPr>
          <p:nvPr/>
        </p:nvCxnSpPr>
        <p:spPr>
          <a:xfrm rot="5400000">
            <a:off x="7403014" y="4063262"/>
            <a:ext cx="216024" cy="110774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7 56"/>
          <p:cNvCxnSpPr>
            <a:stCxn id="12" idx="2"/>
            <a:endCxn id="43" idx="2"/>
          </p:cNvCxnSpPr>
          <p:nvPr/>
        </p:nvCxnSpPr>
        <p:spPr>
          <a:xfrm rot="16200000" flipH="1">
            <a:off x="3922949" y="2411015"/>
            <a:ext cx="1152127" cy="4916288"/>
          </a:xfrm>
          <a:prstGeom prst="curvedConnector3">
            <a:avLst>
              <a:gd name="adj1" fmla="val 119842"/>
            </a:avLst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ilindro 26"/>
          <p:cNvSpPr/>
          <p:nvPr/>
        </p:nvSpPr>
        <p:spPr>
          <a:xfrm>
            <a:off x="323528" y="2420888"/>
            <a:ext cx="1296144" cy="2160240"/>
          </a:xfrm>
          <a:prstGeom prst="can">
            <a:avLst/>
          </a:prstGeom>
          <a:solidFill>
            <a:schemeClr val="accent6">
              <a:lumMod val="20000"/>
              <a:lumOff val="8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AREA</a:t>
            </a:r>
          </a:p>
          <a:p>
            <a:pPr algn="ctr"/>
            <a:r>
              <a:rPr lang="en-US" sz="2400" b="1" smtClean="0">
                <a:solidFill>
                  <a:schemeClr val="tx1"/>
                </a:solidFill>
              </a:rPr>
              <a:t>CACHE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139952" y="2276872"/>
            <a:ext cx="1903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/>
              <a:t>DATA </a:t>
            </a:r>
            <a:br>
              <a:rPr lang="en-US" b="1" smtClean="0"/>
            </a:br>
            <a:r>
              <a:rPr lang="en-US" b="1" smtClean="0"/>
              <a:t>INFRASTRUCTURE</a:t>
            </a:r>
            <a:endParaRPr lang="en-US" b="1"/>
          </a:p>
        </p:txBody>
      </p:sp>
      <p:sp>
        <p:nvSpPr>
          <p:cNvPr id="30" name="CasellaDiTesto 29"/>
          <p:cNvSpPr txBox="1"/>
          <p:nvPr/>
        </p:nvSpPr>
        <p:spPr>
          <a:xfrm>
            <a:off x="179512" y="1918573"/>
            <a:ext cx="3142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/>
              <a:t>DATA CACHE AND COMPUTING</a:t>
            </a:r>
            <a:br>
              <a:rPr lang="en-US" b="1" smtClean="0"/>
            </a:br>
            <a:r>
              <a:rPr lang="en-US" b="1" smtClean="0"/>
              <a:t>INFRASTRUCTURE</a:t>
            </a:r>
            <a:endParaRPr lang="en-US" b="1"/>
          </a:p>
        </p:txBody>
      </p:sp>
      <p:sp>
        <p:nvSpPr>
          <p:cNvPr id="31" name="Rettangolo arrotondato 30"/>
          <p:cNvSpPr/>
          <p:nvPr/>
        </p:nvSpPr>
        <p:spPr>
          <a:xfrm>
            <a:off x="1835696" y="908720"/>
            <a:ext cx="1512168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 smtClean="0"/>
              <a:t>GridFTP</a:t>
            </a:r>
            <a:endParaRPr lang="en-US"/>
          </a:p>
        </p:txBody>
      </p:sp>
      <p:sp>
        <p:nvSpPr>
          <p:cNvPr id="32" name="Rettangolo arrotondato 31"/>
          <p:cNvSpPr/>
          <p:nvPr/>
        </p:nvSpPr>
        <p:spPr>
          <a:xfrm rot="5400000">
            <a:off x="2519772" y="2636912"/>
            <a:ext cx="1512168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SRM</a:t>
            </a:r>
            <a:endParaRPr lang="en-US"/>
          </a:p>
        </p:txBody>
      </p:sp>
      <p:cxnSp>
        <p:nvCxnSpPr>
          <p:cNvPr id="33" name="Connettore 7 32"/>
          <p:cNvCxnSpPr>
            <a:stCxn id="12" idx="2"/>
            <a:endCxn id="27" idx="3"/>
          </p:cNvCxnSpPr>
          <p:nvPr/>
        </p:nvCxnSpPr>
        <p:spPr>
          <a:xfrm rot="5400000">
            <a:off x="1362218" y="3902478"/>
            <a:ext cx="288032" cy="1069268"/>
          </a:xfrm>
          <a:prstGeom prst="curvedConnector3">
            <a:avLst>
              <a:gd name="adj1" fmla="val 179366"/>
            </a:avLst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ccia bidirezionale verticale 36"/>
          <p:cNvSpPr/>
          <p:nvPr/>
        </p:nvSpPr>
        <p:spPr>
          <a:xfrm rot="14372238">
            <a:off x="2948088" y="1235692"/>
            <a:ext cx="482961" cy="1854841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Oggetto 3"/>
          <p:cNvPicPr>
            <a:picLocks noChangeArrowheads="1"/>
          </p:cNvPicPr>
          <p:nvPr/>
        </p:nvPicPr>
        <p:blipFill>
          <a:blip r:embed="rId2" cstate="print"/>
          <a:srcRect l="-2203" t="-104" r="-2168" b="-175"/>
          <a:stretch>
            <a:fillRect/>
          </a:stretch>
        </p:blipFill>
        <p:spPr bwMode="auto">
          <a:xfrm>
            <a:off x="253153" y="620688"/>
            <a:ext cx="4318847" cy="555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250031" y="35719"/>
            <a:ext cx="8643938" cy="741164"/>
          </a:xfrm>
          <a:ln/>
        </p:spPr>
        <p:txBody>
          <a:bodyPr lIns="64291" tIns="32146" rIns="64291" bIns="32146"/>
          <a:lstStyle/>
          <a:p>
            <a:r>
              <a:rPr lang="en-US" sz="4000" smtClean="0"/>
              <a:t>10Gbit/s Farm Setup in Naples</a:t>
            </a:r>
            <a:endParaRPr lang="en-US" sz="4000"/>
          </a:p>
        </p:txBody>
      </p:sp>
      <p:sp>
        <p:nvSpPr>
          <p:cNvPr id="7" name="Rettangolo 6"/>
          <p:cNvSpPr/>
          <p:nvPr/>
        </p:nvSpPr>
        <p:spPr>
          <a:xfrm>
            <a:off x="4211960" y="846838"/>
            <a:ext cx="4932040" cy="5451010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marL="379498" indent="-379498">
              <a:buFont typeface="Wingdings" pitchFamily="2" charset="2"/>
              <a:buChar char="q"/>
            </a:pPr>
            <a:r>
              <a:rPr lang="en-US" sz="2500" dirty="0" smtClean="0"/>
              <a:t>DELL Server </a:t>
            </a:r>
            <a:r>
              <a:rPr lang="en-US" sz="2500" dirty="0" err="1" smtClean="0"/>
              <a:t>PowerEdge</a:t>
            </a:r>
            <a:r>
              <a:rPr lang="en-US" sz="2500" dirty="0" smtClean="0"/>
              <a:t> R510 </a:t>
            </a:r>
            <a:r>
              <a:rPr lang="en-US" sz="2500" dirty="0" err="1" smtClean="0"/>
              <a:t>biprocessor</a:t>
            </a:r>
            <a:r>
              <a:rPr lang="en-US" sz="2500" dirty="0" smtClean="0"/>
              <a:t> </a:t>
            </a:r>
            <a:r>
              <a:rPr lang="en-US" sz="2500" dirty="0" err="1" smtClean="0"/>
              <a:t>quadcore</a:t>
            </a:r>
            <a:r>
              <a:rPr lang="en-US" sz="2500" dirty="0" smtClean="0"/>
              <a:t> Intel(R) Xeon(R) </a:t>
            </a:r>
          </a:p>
          <a:p>
            <a:pPr marL="379498" indent="-379498">
              <a:buFont typeface="Wingdings" pitchFamily="2" charset="2"/>
              <a:buChar char="q"/>
            </a:pPr>
            <a:r>
              <a:rPr lang="en-US" sz="2500" dirty="0" smtClean="0"/>
              <a:t>Memory 32Gbyte RAM, a </a:t>
            </a:r>
            <a:r>
              <a:rPr lang="en-US" sz="2500" i="1" dirty="0" smtClean="0"/>
              <a:t>PERC H200 controller RAID and </a:t>
            </a:r>
            <a:r>
              <a:rPr lang="en-US" sz="2500" dirty="0" smtClean="0"/>
              <a:t>four local disk of 500GB in Raid0 configuration. </a:t>
            </a:r>
          </a:p>
          <a:p>
            <a:pPr marL="379498" indent="-379498">
              <a:buFont typeface="Wingdings" pitchFamily="2" charset="2"/>
              <a:buChar char="q"/>
            </a:pPr>
            <a:r>
              <a:rPr lang="en-US" sz="2500" dirty="0" smtClean="0"/>
              <a:t>Broadcom </a:t>
            </a:r>
            <a:r>
              <a:rPr lang="en-US" sz="2500" dirty="0" err="1" smtClean="0"/>
              <a:t>NetXtreme</a:t>
            </a:r>
            <a:r>
              <a:rPr lang="en-US" sz="2500" dirty="0" smtClean="0"/>
              <a:t> I 57711 double port SFP+ 10GbE NIC with </a:t>
            </a:r>
            <a:r>
              <a:rPr lang="en-US" sz="2500" dirty="0" err="1" smtClean="0"/>
              <a:t>ofload</a:t>
            </a:r>
            <a:r>
              <a:rPr lang="en-US" sz="2500" dirty="0" smtClean="0"/>
              <a:t> TOE e </a:t>
            </a:r>
            <a:r>
              <a:rPr lang="en-US" sz="2500" dirty="0" err="1" smtClean="0"/>
              <a:t>iSCSI</a:t>
            </a:r>
            <a:r>
              <a:rPr lang="en-US" sz="2500" dirty="0" smtClean="0"/>
              <a:t>, </a:t>
            </a:r>
            <a:r>
              <a:rPr lang="en-US" sz="2500" dirty="0" err="1" smtClean="0"/>
              <a:t>PCIe</a:t>
            </a:r>
            <a:r>
              <a:rPr lang="en-US" sz="2500" dirty="0" smtClean="0"/>
              <a:t> x8.</a:t>
            </a:r>
          </a:p>
          <a:p>
            <a:pPr marL="379498" indent="-379498">
              <a:buFont typeface="Wingdings" pitchFamily="2" charset="2"/>
              <a:buChar char="q"/>
            </a:pPr>
            <a:r>
              <a:rPr lang="en-US" sz="2500" dirty="0" smtClean="0"/>
              <a:t>OS SL 5.5</a:t>
            </a:r>
          </a:p>
          <a:p>
            <a:pPr marL="379498" indent="-379498">
              <a:buFont typeface="Wingdings" pitchFamily="2" charset="2"/>
              <a:buChar char="q"/>
            </a:pPr>
            <a:r>
              <a:rPr lang="en-US" sz="2500" dirty="0" smtClean="0"/>
              <a:t>PCI Expander with 4 Tesla</a:t>
            </a:r>
          </a:p>
          <a:p>
            <a:pPr marL="379498" indent="-379498"/>
            <a:r>
              <a:rPr lang="en-US" sz="2500" b="1" dirty="0" smtClean="0">
                <a:solidFill>
                  <a:srgbClr val="FF0000"/>
                </a:solidFill>
              </a:rPr>
              <a:t>Interested Peoples can use the cluster for Test</a:t>
            </a:r>
            <a:endParaRPr lang="it-IT" sz="2500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63214" y="5661248"/>
            <a:ext cx="1368152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PCI Expander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/>
          <p:cNvSpPr txBox="1">
            <a:spLocks/>
          </p:cNvSpPr>
          <p:nvPr/>
        </p:nvSpPr>
        <p:spPr>
          <a:xfrm>
            <a:off x="179512" y="4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The </a:t>
            </a:r>
            <a:r>
              <a:rPr lang="it-IT" err="1" smtClean="0"/>
              <a:t>configuration</a:t>
            </a:r>
            <a:r>
              <a:rPr lang="it-IT" smtClean="0"/>
              <a:t> of </a:t>
            </a:r>
            <a:r>
              <a:rPr lang="it-IT" err="1" smtClean="0"/>
              <a:t>each</a:t>
            </a:r>
            <a:r>
              <a:rPr lang="it-IT" smtClean="0"/>
              <a:t> </a:t>
            </a:r>
            <a:r>
              <a:rPr lang="it-IT" err="1" smtClean="0"/>
              <a:t>node</a:t>
            </a:r>
            <a:endParaRPr lang="it-IT"/>
          </a:p>
        </p:txBody>
      </p:sp>
      <p:sp>
        <p:nvSpPr>
          <p:cNvPr id="18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83960" y="5277615"/>
            <a:ext cx="360040" cy="365125"/>
          </a:xfrm>
        </p:spPr>
        <p:txBody>
          <a:bodyPr/>
          <a:lstStyle/>
          <a:p>
            <a:fld id="{A9993F51-82F0-4B65-A8E1-9EE3FA0717AD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20" name="Immagine 19" descr="serv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0991" y="2603006"/>
            <a:ext cx="7298531" cy="1762098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-36512" y="2204864"/>
            <a:ext cx="1008111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mtClean="0"/>
              <a:t>10 </a:t>
            </a:r>
            <a:r>
              <a:rPr lang="it-IT" b="1" err="1" smtClean="0"/>
              <a:t>Gbps</a:t>
            </a:r>
            <a:endParaRPr lang="it-IT" b="1"/>
          </a:p>
        </p:txBody>
      </p:sp>
      <p:sp>
        <p:nvSpPr>
          <p:cNvPr id="22" name="CasellaDiTesto 21"/>
          <p:cNvSpPr txBox="1"/>
          <p:nvPr/>
        </p:nvSpPr>
        <p:spPr>
          <a:xfrm>
            <a:off x="-36511" y="1869108"/>
            <a:ext cx="1008111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mtClean="0"/>
              <a:t>10 </a:t>
            </a:r>
            <a:r>
              <a:rPr lang="it-IT" b="1" err="1" smtClean="0"/>
              <a:t>Gbps</a:t>
            </a:r>
            <a:endParaRPr lang="it-IT" b="1"/>
          </a:p>
        </p:txBody>
      </p:sp>
      <p:sp>
        <p:nvSpPr>
          <p:cNvPr id="23" name="Arco 22"/>
          <p:cNvSpPr/>
          <p:nvPr/>
        </p:nvSpPr>
        <p:spPr>
          <a:xfrm rot="16200000">
            <a:off x="8082136" y="2066037"/>
            <a:ext cx="1368152" cy="1210582"/>
          </a:xfrm>
          <a:prstGeom prst="arc">
            <a:avLst>
              <a:gd name="adj1" fmla="val 16275170"/>
              <a:gd name="adj2" fmla="val 1365447"/>
            </a:avLst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8244409" y="2132856"/>
            <a:ext cx="899591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mtClean="0"/>
              <a:t>1 </a:t>
            </a:r>
            <a:r>
              <a:rPr lang="it-IT" b="1" err="1" smtClean="0"/>
              <a:t>Gbps</a:t>
            </a:r>
            <a:endParaRPr lang="it-IT" b="1"/>
          </a:p>
        </p:txBody>
      </p:sp>
      <p:sp>
        <p:nvSpPr>
          <p:cNvPr id="25" name="CasellaDiTesto 24"/>
          <p:cNvSpPr txBox="1"/>
          <p:nvPr/>
        </p:nvSpPr>
        <p:spPr>
          <a:xfrm>
            <a:off x="8244408" y="1556792"/>
            <a:ext cx="899592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mtClean="0"/>
              <a:t>1 </a:t>
            </a:r>
            <a:r>
              <a:rPr lang="it-IT" b="1" err="1" smtClean="0"/>
              <a:t>Gbps</a:t>
            </a:r>
            <a:endParaRPr lang="it-IT" b="1"/>
          </a:p>
        </p:txBody>
      </p:sp>
      <p:sp>
        <p:nvSpPr>
          <p:cNvPr id="26" name="Arco 25"/>
          <p:cNvSpPr/>
          <p:nvPr/>
        </p:nvSpPr>
        <p:spPr>
          <a:xfrm rot="16200000">
            <a:off x="7794612" y="1967845"/>
            <a:ext cx="1656184" cy="1406967"/>
          </a:xfrm>
          <a:prstGeom prst="arc">
            <a:avLst>
              <a:gd name="adj1" fmla="val 16275170"/>
              <a:gd name="adj2" fmla="val 21525843"/>
            </a:avLst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1820516" y="1663274"/>
            <a:ext cx="5271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2x CPU 2,13GHz 4Core, 4,80GT/s + 4,80GT/s QPI</a:t>
            </a:r>
          </a:p>
          <a:p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8x 4GB </a:t>
            </a:r>
            <a:r>
              <a:rPr lang="it-IT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Dual</a:t>
            </a: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Rank</a:t>
            </a: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1066MHz</a:t>
            </a:r>
          </a:p>
          <a:p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8x HDD 500GB 7200rpm SATA </a:t>
            </a:r>
            <a:r>
              <a:rPr lang="it-IT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Hot-Plug</a:t>
            </a: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3,5”</a:t>
            </a:r>
            <a:endParaRPr lang="it-IT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8604448" y="2551653"/>
            <a:ext cx="539552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mtClean="0">
                <a:solidFill>
                  <a:schemeClr val="tx2">
                    <a:lumMod val="75000"/>
                  </a:schemeClr>
                </a:solidFill>
              </a:rPr>
              <a:t>UTP</a:t>
            </a:r>
            <a:endParaRPr lang="it-IT" sz="14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0" y="2492896"/>
            <a:ext cx="827584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err="1" smtClean="0">
                <a:solidFill>
                  <a:schemeClr val="tx2">
                    <a:lumMod val="75000"/>
                  </a:schemeClr>
                </a:solidFill>
              </a:rPr>
              <a:t>Twinax</a:t>
            </a:r>
            <a:endParaRPr lang="it-IT" sz="14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Arco 29"/>
          <p:cNvSpPr/>
          <p:nvPr/>
        </p:nvSpPr>
        <p:spPr>
          <a:xfrm>
            <a:off x="-252536" y="1916832"/>
            <a:ext cx="1656184" cy="1277412"/>
          </a:xfrm>
          <a:prstGeom prst="arc">
            <a:avLst>
              <a:gd name="adj1" fmla="val 14458832"/>
              <a:gd name="adj2" fmla="val 282099"/>
            </a:avLst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Arco 30"/>
          <p:cNvSpPr/>
          <p:nvPr/>
        </p:nvSpPr>
        <p:spPr>
          <a:xfrm>
            <a:off x="-252536" y="2204864"/>
            <a:ext cx="1368152" cy="785542"/>
          </a:xfrm>
          <a:prstGeom prst="arc">
            <a:avLst>
              <a:gd name="adj1" fmla="val 13266932"/>
              <a:gd name="adj2" fmla="val 211342"/>
            </a:avLst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3423757" y="5080538"/>
            <a:ext cx="462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latin typeface="Tahoma" pitchFamily="34" charset="0"/>
                <a:ea typeface="Tahoma" pitchFamily="34" charset="0"/>
                <a:cs typeface="Tahoma" pitchFamily="34" charset="0"/>
              </a:rPr>
              <a:t>.  .    .  8x </a:t>
            </a:r>
            <a:r>
              <a:rPr lang="it-IT" u="sng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one</a:t>
            </a:r>
            <a:r>
              <a:rPr lang="it-IT" u="sng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u="sng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node</a:t>
            </a:r>
            <a:r>
              <a:rPr lang="it-IT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it-IT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it-IT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nodes</a:t>
            </a:r>
            <a:r>
              <a:rPr lang="it-IT" smtClean="0">
                <a:latin typeface="Tahoma" pitchFamily="34" charset="0"/>
                <a:ea typeface="Tahoma" pitchFamily="34" charset="0"/>
                <a:cs typeface="Tahoma" pitchFamily="34" charset="0"/>
              </a:rPr>
              <a:t> in </a:t>
            </a:r>
            <a:r>
              <a:rPr lang="it-IT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this</a:t>
            </a:r>
            <a:r>
              <a:rPr lang="it-IT" smtClean="0">
                <a:latin typeface="Tahoma" pitchFamily="34" charset="0"/>
                <a:ea typeface="Tahoma" pitchFamily="34" charset="0"/>
                <a:cs typeface="Tahoma" pitchFamily="34" charset="0"/>
              </a:rPr>
              <a:t> test) </a:t>
            </a:r>
            <a:endParaRPr lang="it-IT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Freccia a destra 33"/>
          <p:cNvSpPr/>
          <p:nvPr/>
        </p:nvSpPr>
        <p:spPr>
          <a:xfrm>
            <a:off x="2843808" y="5022888"/>
            <a:ext cx="614964" cy="426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4341496"/>
            <a:ext cx="1800199" cy="18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CasellaDiTesto 35"/>
          <p:cNvSpPr txBox="1"/>
          <p:nvPr/>
        </p:nvSpPr>
        <p:spPr>
          <a:xfrm>
            <a:off x="2987824" y="5723964"/>
            <a:ext cx="605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latin typeface="Tahoma" pitchFamily="34" charset="0"/>
                <a:ea typeface="Tahoma" pitchFamily="34" charset="0"/>
                <a:cs typeface="Tahoma" pitchFamily="34" charset="0"/>
              </a:rPr>
              <a:t>96</a:t>
            </a:r>
            <a:r>
              <a:rPr lang="it-IT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core</a:t>
            </a:r>
            <a:r>
              <a:rPr lang="it-IT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it-IT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it-IT" smtClean="0">
                <a:latin typeface="Tahoma" pitchFamily="34" charset="0"/>
                <a:ea typeface="Tahoma" pitchFamily="34" charset="0"/>
                <a:cs typeface="Tahoma" pitchFamily="34" charset="0"/>
              </a:rPr>
              <a:t>x </a:t>
            </a:r>
            <a:r>
              <a:rPr lang="it-IT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r>
              <a:rPr lang="it-IT">
                <a:latin typeface="Tahoma" pitchFamily="34" charset="0"/>
                <a:ea typeface="Tahoma" pitchFamily="34" charset="0"/>
                <a:cs typeface="Tahoma" pitchFamily="34" charset="0"/>
              </a:rPr>
              <a:t>), 384</a:t>
            </a:r>
            <a:r>
              <a:rPr lang="it-IT" smtClean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GB </a:t>
            </a:r>
            <a:r>
              <a:rPr lang="it-IT" err="1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Ram</a:t>
            </a:r>
            <a:r>
              <a:rPr lang="it-IT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it-IT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  <a:r>
              <a:rPr lang="it-IT" smtClean="0">
                <a:latin typeface="Tahoma" pitchFamily="34" charset="0"/>
                <a:ea typeface="Tahoma" pitchFamily="34" charset="0"/>
                <a:cs typeface="Tahoma" pitchFamily="34" charset="0"/>
              </a:rPr>
              <a:t>x </a:t>
            </a:r>
            <a:r>
              <a:rPr lang="it-IT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r>
              <a:rPr lang="it-IT" smtClean="0">
                <a:latin typeface="Tahoma" pitchFamily="34" charset="0"/>
                <a:ea typeface="Tahoma" pitchFamily="34" charset="0"/>
                <a:cs typeface="Tahoma" pitchFamily="34" charset="0"/>
              </a:rPr>
              <a:t>), </a:t>
            </a:r>
            <a:r>
              <a:rPr lang="it-IT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  <a:r>
              <a:rPr lang="it-IT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TB HD</a:t>
            </a:r>
            <a:r>
              <a:rPr lang="it-IT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it-IT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it-IT" smtClean="0">
                <a:latin typeface="Tahoma" pitchFamily="34" charset="0"/>
                <a:ea typeface="Tahoma" pitchFamily="34" charset="0"/>
                <a:cs typeface="Tahoma" pitchFamily="34" charset="0"/>
              </a:rPr>
              <a:t>x </a:t>
            </a:r>
            <a:r>
              <a:rPr lang="it-IT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r>
              <a:rPr lang="it-IT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it-IT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Freccia in giù 37"/>
          <p:cNvSpPr/>
          <p:nvPr/>
        </p:nvSpPr>
        <p:spPr>
          <a:xfrm>
            <a:off x="4606061" y="5457096"/>
            <a:ext cx="805551" cy="158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7058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1259632" y="260648"/>
            <a:ext cx="6336704" cy="52321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it-IT" sz="2800" b="1" smtClean="0"/>
              <a:t>FILE SYSTEM IN EVALUATION</a:t>
            </a:r>
            <a:endParaRPr lang="it-IT" sz="2800" b="1"/>
          </a:p>
        </p:txBody>
      </p:sp>
      <p:sp>
        <p:nvSpPr>
          <p:cNvPr id="4" name="Segnaposto numero diapositiva 6"/>
          <p:cNvSpPr txBox="1">
            <a:spLocks/>
          </p:cNvSpPr>
          <p:nvPr/>
        </p:nvSpPr>
        <p:spPr>
          <a:xfrm>
            <a:off x="8676457" y="5805265"/>
            <a:ext cx="467544" cy="365125"/>
          </a:xfrm>
          <a:prstGeom prst="rect">
            <a:avLst/>
          </a:prstGeom>
        </p:spPr>
        <p:txBody>
          <a:bodyPr lIns="91435" tIns="45718" rIns="91435" bIns="45718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993F51-82F0-4B65-A8E1-9EE3FA0717AD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251520" y="1052736"/>
            <a:ext cx="8712968" cy="4525963"/>
          </a:xfrm>
          <a:prstGeom prst="rect">
            <a:avLst/>
          </a:prstGeom>
        </p:spPr>
        <p:txBody>
          <a:bodyPr/>
          <a:lstStyle/>
          <a:p>
            <a:pPr marL="536575" indent="-274638">
              <a:spcBef>
                <a:spcPct val="20000"/>
              </a:spcBef>
              <a:defRPr/>
            </a:pPr>
            <a:r>
              <a:rPr lang="en-US" sz="3200" dirty="0" smtClean="0"/>
              <a:t>In this infrastructure we have implement two Open source solution currently in investigation.</a:t>
            </a:r>
          </a:p>
          <a:p>
            <a:pPr marL="536575" marR="0" lvl="0" indent="-2746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536575" marR="0" lvl="0" indent="-2746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err="1" smtClean="0"/>
              <a:t>Hadoop</a:t>
            </a:r>
            <a:r>
              <a:rPr lang="en-US" sz="3200" dirty="0" smtClean="0"/>
              <a:t> File System</a:t>
            </a:r>
          </a:p>
          <a:p>
            <a:pPr marL="536575" marR="0" lvl="0" indent="-2746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err="1" smtClean="0"/>
              <a:t>GlusterFS</a:t>
            </a:r>
            <a:r>
              <a:rPr lang="en-US" sz="3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1691680" y="260648"/>
            <a:ext cx="6120680" cy="52322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it-IT" sz="2800" b="1"/>
              <a:t>HDSF-HADOOP IMPLEMENTATION</a:t>
            </a:r>
          </a:p>
        </p:txBody>
      </p:sp>
      <p:sp>
        <p:nvSpPr>
          <p:cNvPr id="9" name="Rettangolo 8"/>
          <p:cNvSpPr/>
          <p:nvPr/>
        </p:nvSpPr>
        <p:spPr>
          <a:xfrm>
            <a:off x="2771800" y="1196752"/>
            <a:ext cx="3384376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it-IT" smtClean="0"/>
              <a:t>HDSF </a:t>
            </a:r>
            <a:r>
              <a:rPr lang="it-IT" err="1" smtClean="0"/>
              <a:t>Name</a:t>
            </a:r>
            <a:r>
              <a:rPr lang="it-IT" smtClean="0"/>
              <a:t> </a:t>
            </a:r>
            <a:r>
              <a:rPr lang="it-IT" err="1" smtClean="0"/>
              <a:t>Node</a:t>
            </a:r>
            <a:endParaRPr lang="it-IT"/>
          </a:p>
        </p:txBody>
      </p:sp>
      <p:grpSp>
        <p:nvGrpSpPr>
          <p:cNvPr id="2" name="Gruppo 20"/>
          <p:cNvGrpSpPr/>
          <p:nvPr/>
        </p:nvGrpSpPr>
        <p:grpSpPr>
          <a:xfrm>
            <a:off x="2771800" y="1988840"/>
            <a:ext cx="3384376" cy="720080"/>
            <a:chOff x="683568" y="2708920"/>
            <a:chExt cx="3384376" cy="720080"/>
          </a:xfrm>
        </p:grpSpPr>
        <p:sp>
          <p:nvSpPr>
            <p:cNvPr id="14" name="Rettangolo 13"/>
            <p:cNvSpPr/>
            <p:nvPr/>
          </p:nvSpPr>
          <p:spPr>
            <a:xfrm>
              <a:off x="683568" y="2708920"/>
              <a:ext cx="3384376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mtClean="0"/>
                <a:t>WN1/</a:t>
              </a:r>
              <a:r>
                <a:rPr lang="it-IT" err="1" smtClean="0"/>
                <a:t>DataNode</a:t>
              </a:r>
              <a:endParaRPr lang="it-IT"/>
            </a:p>
          </p:txBody>
        </p:sp>
        <p:sp>
          <p:nvSpPr>
            <p:cNvPr id="20" name="Cilindro 19"/>
            <p:cNvSpPr/>
            <p:nvPr/>
          </p:nvSpPr>
          <p:spPr>
            <a:xfrm>
              <a:off x="3275856" y="2780928"/>
              <a:ext cx="720080" cy="576064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" name="Gruppo 21"/>
          <p:cNvGrpSpPr/>
          <p:nvPr/>
        </p:nvGrpSpPr>
        <p:grpSpPr>
          <a:xfrm>
            <a:off x="2771800" y="2780928"/>
            <a:ext cx="3384376" cy="720080"/>
            <a:chOff x="683568" y="2708920"/>
            <a:chExt cx="3384376" cy="720080"/>
          </a:xfrm>
        </p:grpSpPr>
        <p:sp>
          <p:nvSpPr>
            <p:cNvPr id="23" name="Rettangolo 22"/>
            <p:cNvSpPr/>
            <p:nvPr/>
          </p:nvSpPr>
          <p:spPr>
            <a:xfrm>
              <a:off x="683568" y="2708920"/>
              <a:ext cx="3384376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mtClean="0"/>
                <a:t>WN2/</a:t>
              </a:r>
              <a:r>
                <a:rPr lang="it-IT" err="1" smtClean="0"/>
                <a:t>DataNode</a:t>
              </a:r>
              <a:endParaRPr lang="it-IT"/>
            </a:p>
          </p:txBody>
        </p:sp>
        <p:sp>
          <p:nvSpPr>
            <p:cNvPr id="24" name="Cilindro 23"/>
            <p:cNvSpPr/>
            <p:nvPr/>
          </p:nvSpPr>
          <p:spPr>
            <a:xfrm>
              <a:off x="3275856" y="2780928"/>
              <a:ext cx="720080" cy="576064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" name="Gruppo 24"/>
          <p:cNvGrpSpPr/>
          <p:nvPr/>
        </p:nvGrpSpPr>
        <p:grpSpPr>
          <a:xfrm>
            <a:off x="2771800" y="3573016"/>
            <a:ext cx="3384376" cy="720080"/>
            <a:chOff x="683568" y="2708920"/>
            <a:chExt cx="3384376" cy="720080"/>
          </a:xfrm>
        </p:grpSpPr>
        <p:sp>
          <p:nvSpPr>
            <p:cNvPr id="26" name="Rettangolo 25"/>
            <p:cNvSpPr/>
            <p:nvPr/>
          </p:nvSpPr>
          <p:spPr>
            <a:xfrm>
              <a:off x="683568" y="2708920"/>
              <a:ext cx="3384376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mtClean="0"/>
                <a:t>WN../</a:t>
              </a:r>
              <a:r>
                <a:rPr lang="it-IT" err="1" smtClean="0"/>
                <a:t>DataNode</a:t>
              </a:r>
              <a:endParaRPr lang="it-IT"/>
            </a:p>
          </p:txBody>
        </p:sp>
        <p:sp>
          <p:nvSpPr>
            <p:cNvPr id="27" name="Cilindro 26"/>
            <p:cNvSpPr/>
            <p:nvPr/>
          </p:nvSpPr>
          <p:spPr>
            <a:xfrm>
              <a:off x="3275856" y="2780928"/>
              <a:ext cx="720080" cy="576064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" name="Gruppo 27"/>
          <p:cNvGrpSpPr/>
          <p:nvPr/>
        </p:nvGrpSpPr>
        <p:grpSpPr>
          <a:xfrm>
            <a:off x="2771800" y="4365104"/>
            <a:ext cx="3384376" cy="720080"/>
            <a:chOff x="683568" y="2708920"/>
            <a:chExt cx="3384376" cy="720080"/>
          </a:xfrm>
        </p:grpSpPr>
        <p:sp>
          <p:nvSpPr>
            <p:cNvPr id="29" name="Rettangolo 28"/>
            <p:cNvSpPr/>
            <p:nvPr/>
          </p:nvSpPr>
          <p:spPr>
            <a:xfrm>
              <a:off x="683568" y="2708920"/>
              <a:ext cx="3384376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WN8/</a:t>
              </a:r>
              <a:r>
                <a:rPr lang="it-IT" dirty="0" err="1" smtClean="0"/>
                <a:t>DataNode</a:t>
              </a:r>
              <a:endParaRPr lang="it-IT" dirty="0"/>
            </a:p>
          </p:txBody>
        </p:sp>
        <p:sp>
          <p:nvSpPr>
            <p:cNvPr id="30" name="Cilindro 29"/>
            <p:cNvSpPr/>
            <p:nvPr/>
          </p:nvSpPr>
          <p:spPr>
            <a:xfrm>
              <a:off x="3275856" y="2780928"/>
              <a:ext cx="720080" cy="576064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1" name="Elaborazione 30"/>
          <p:cNvSpPr/>
          <p:nvPr/>
        </p:nvSpPr>
        <p:spPr>
          <a:xfrm>
            <a:off x="7524328" y="1196752"/>
            <a:ext cx="648072" cy="38884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91435" tIns="45718" rIns="91435" bIns="45718" rtlCol="0" anchor="ctr"/>
          <a:lstStyle/>
          <a:p>
            <a:pPr algn="ctr"/>
            <a:r>
              <a:rPr lang="it-IT" smtClean="0"/>
              <a:t>10 GIGABIT SW</a:t>
            </a:r>
            <a:endParaRPr lang="it-IT"/>
          </a:p>
        </p:txBody>
      </p:sp>
      <p:cxnSp>
        <p:nvCxnSpPr>
          <p:cNvPr id="33" name="Connettore 1 32"/>
          <p:cNvCxnSpPr>
            <a:stCxn id="9" idx="3"/>
          </p:cNvCxnSpPr>
          <p:nvPr/>
        </p:nvCxnSpPr>
        <p:spPr>
          <a:xfrm>
            <a:off x="6156176" y="1484784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6156176" y="2348880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6156176" y="3140968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156176" y="3933056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6228184" y="4725144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ilindro 38"/>
          <p:cNvSpPr/>
          <p:nvPr/>
        </p:nvSpPr>
        <p:spPr>
          <a:xfrm>
            <a:off x="5220073" y="1916832"/>
            <a:ext cx="1008112" cy="3312368"/>
          </a:xfrm>
          <a:prstGeom prst="can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it-IT" b="1" smtClean="0">
                <a:solidFill>
                  <a:schemeClr val="tx1"/>
                </a:solidFill>
              </a:rPr>
              <a:t>HDFS FILE SYSTEM</a:t>
            </a:r>
            <a:endParaRPr lang="it-IT" b="1">
              <a:solidFill>
                <a:schemeClr val="tx1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35497" y="1700809"/>
            <a:ext cx="2592288" cy="313931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dirty="0" smtClean="0"/>
              <a:t>1 NAME NODE</a:t>
            </a:r>
          </a:p>
          <a:p>
            <a:endParaRPr lang="en-US" dirty="0" smtClean="0"/>
          </a:p>
          <a:p>
            <a:r>
              <a:rPr lang="en-US" dirty="0" smtClean="0"/>
              <a:t>8 WORKER NODE / DATANODES that share</a:t>
            </a:r>
          </a:p>
          <a:p>
            <a:r>
              <a:rPr lang="en-US" dirty="0" smtClean="0"/>
              <a:t>the local disk</a:t>
            </a:r>
          </a:p>
          <a:p>
            <a:endParaRPr lang="en-US" dirty="0" smtClean="0"/>
          </a:p>
          <a:p>
            <a:r>
              <a:rPr lang="en-US" dirty="0" smtClean="0"/>
              <a:t>All the </a:t>
            </a:r>
            <a:r>
              <a:rPr lang="en-US" dirty="0" err="1" smtClean="0"/>
              <a:t>DataNode</a:t>
            </a:r>
            <a:r>
              <a:rPr lang="en-US" dirty="0" smtClean="0"/>
              <a:t> mount</a:t>
            </a:r>
          </a:p>
          <a:p>
            <a:r>
              <a:rPr lang="en-US" dirty="0" smtClean="0"/>
              <a:t>HDSF </a:t>
            </a:r>
            <a:r>
              <a:rPr lang="en-US" dirty="0" err="1" smtClean="0"/>
              <a:t>Posix</a:t>
            </a:r>
            <a:r>
              <a:rPr lang="en-US" dirty="0" smtClean="0"/>
              <a:t> </a:t>
            </a:r>
            <a:r>
              <a:rPr lang="en-US" dirty="0" err="1" smtClean="0"/>
              <a:t>Inferface</a:t>
            </a:r>
            <a:r>
              <a:rPr lang="en-US" dirty="0" smtClean="0"/>
              <a:t> through</a:t>
            </a:r>
          </a:p>
          <a:p>
            <a:r>
              <a:rPr lang="en-US" dirty="0" smtClean="0"/>
              <a:t>Fuse module</a:t>
            </a:r>
          </a:p>
          <a:p>
            <a:endParaRPr lang="it-IT" dirty="0"/>
          </a:p>
        </p:txBody>
      </p:sp>
      <p:sp>
        <p:nvSpPr>
          <p:cNvPr id="25" name="Segnaposto numero diapositiva 6"/>
          <p:cNvSpPr txBox="1">
            <a:spLocks/>
          </p:cNvSpPr>
          <p:nvPr/>
        </p:nvSpPr>
        <p:spPr>
          <a:xfrm>
            <a:off x="8676457" y="5805265"/>
            <a:ext cx="467544" cy="365125"/>
          </a:xfrm>
          <a:prstGeom prst="rect">
            <a:avLst/>
          </a:prstGeom>
        </p:spPr>
        <p:txBody>
          <a:bodyPr lIns="91435" tIns="45718" rIns="91435" bIns="45718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993F51-82F0-4B65-A8E1-9EE3FA0717AD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1691680" y="260648"/>
            <a:ext cx="6120680" cy="52322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it-IT" sz="2800" b="1"/>
              <a:t>GLUSTER IMPLEMENTATION</a:t>
            </a:r>
          </a:p>
        </p:txBody>
      </p:sp>
      <p:grpSp>
        <p:nvGrpSpPr>
          <p:cNvPr id="2" name="Gruppo 20"/>
          <p:cNvGrpSpPr/>
          <p:nvPr/>
        </p:nvGrpSpPr>
        <p:grpSpPr>
          <a:xfrm>
            <a:off x="2771800" y="1988840"/>
            <a:ext cx="3384376" cy="720080"/>
            <a:chOff x="683568" y="2708920"/>
            <a:chExt cx="3384376" cy="720080"/>
          </a:xfrm>
        </p:grpSpPr>
        <p:sp>
          <p:nvSpPr>
            <p:cNvPr id="14" name="Rettangolo 13"/>
            <p:cNvSpPr/>
            <p:nvPr/>
          </p:nvSpPr>
          <p:spPr>
            <a:xfrm>
              <a:off x="683568" y="2708920"/>
              <a:ext cx="3384376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mtClean="0"/>
                <a:t>WN1/</a:t>
              </a:r>
              <a:r>
                <a:rPr lang="it-IT" err="1" smtClean="0"/>
                <a:t>DataNode</a:t>
              </a:r>
              <a:endParaRPr lang="it-IT"/>
            </a:p>
          </p:txBody>
        </p:sp>
        <p:sp>
          <p:nvSpPr>
            <p:cNvPr id="20" name="Cilindro 19"/>
            <p:cNvSpPr/>
            <p:nvPr/>
          </p:nvSpPr>
          <p:spPr>
            <a:xfrm>
              <a:off x="3275856" y="2780928"/>
              <a:ext cx="720080" cy="576064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" name="Gruppo 21"/>
          <p:cNvGrpSpPr/>
          <p:nvPr/>
        </p:nvGrpSpPr>
        <p:grpSpPr>
          <a:xfrm>
            <a:off x="2771800" y="2780928"/>
            <a:ext cx="3384376" cy="720080"/>
            <a:chOff x="683568" y="2708920"/>
            <a:chExt cx="3384376" cy="720080"/>
          </a:xfrm>
        </p:grpSpPr>
        <p:sp>
          <p:nvSpPr>
            <p:cNvPr id="23" name="Rettangolo 22"/>
            <p:cNvSpPr/>
            <p:nvPr/>
          </p:nvSpPr>
          <p:spPr>
            <a:xfrm>
              <a:off x="683568" y="2708920"/>
              <a:ext cx="3384376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mtClean="0"/>
                <a:t>WN2/</a:t>
              </a:r>
              <a:r>
                <a:rPr lang="it-IT" err="1" smtClean="0"/>
                <a:t>DataNode</a:t>
              </a:r>
              <a:endParaRPr lang="it-IT"/>
            </a:p>
          </p:txBody>
        </p:sp>
        <p:sp>
          <p:nvSpPr>
            <p:cNvPr id="24" name="Cilindro 23"/>
            <p:cNvSpPr/>
            <p:nvPr/>
          </p:nvSpPr>
          <p:spPr>
            <a:xfrm>
              <a:off x="3275856" y="2780928"/>
              <a:ext cx="720080" cy="576064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" name="Gruppo 24"/>
          <p:cNvGrpSpPr/>
          <p:nvPr/>
        </p:nvGrpSpPr>
        <p:grpSpPr>
          <a:xfrm>
            <a:off x="2771800" y="3573016"/>
            <a:ext cx="3384376" cy="720080"/>
            <a:chOff x="683568" y="2708920"/>
            <a:chExt cx="3384376" cy="720080"/>
          </a:xfrm>
        </p:grpSpPr>
        <p:sp>
          <p:nvSpPr>
            <p:cNvPr id="26" name="Rettangolo 25"/>
            <p:cNvSpPr/>
            <p:nvPr/>
          </p:nvSpPr>
          <p:spPr>
            <a:xfrm>
              <a:off x="683568" y="2708920"/>
              <a:ext cx="3384376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mtClean="0"/>
                <a:t>WN../</a:t>
              </a:r>
              <a:r>
                <a:rPr lang="it-IT" err="1" smtClean="0"/>
                <a:t>DataNode</a:t>
              </a:r>
              <a:endParaRPr lang="it-IT"/>
            </a:p>
          </p:txBody>
        </p:sp>
        <p:sp>
          <p:nvSpPr>
            <p:cNvPr id="27" name="Cilindro 26"/>
            <p:cNvSpPr/>
            <p:nvPr/>
          </p:nvSpPr>
          <p:spPr>
            <a:xfrm>
              <a:off x="3275856" y="2780928"/>
              <a:ext cx="720080" cy="576064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" name="Gruppo 27"/>
          <p:cNvGrpSpPr/>
          <p:nvPr/>
        </p:nvGrpSpPr>
        <p:grpSpPr>
          <a:xfrm>
            <a:off x="2771800" y="4365104"/>
            <a:ext cx="3384376" cy="720080"/>
            <a:chOff x="683568" y="2708920"/>
            <a:chExt cx="3384376" cy="720080"/>
          </a:xfrm>
        </p:grpSpPr>
        <p:sp>
          <p:nvSpPr>
            <p:cNvPr id="29" name="Rettangolo 28"/>
            <p:cNvSpPr/>
            <p:nvPr/>
          </p:nvSpPr>
          <p:spPr>
            <a:xfrm>
              <a:off x="683568" y="2708920"/>
              <a:ext cx="3384376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mtClean="0"/>
                <a:t>WN9/</a:t>
              </a:r>
              <a:r>
                <a:rPr lang="it-IT" err="1" smtClean="0"/>
                <a:t>DataNode</a:t>
              </a:r>
              <a:endParaRPr lang="it-IT"/>
            </a:p>
          </p:txBody>
        </p:sp>
        <p:sp>
          <p:nvSpPr>
            <p:cNvPr id="30" name="Cilindro 29"/>
            <p:cNvSpPr/>
            <p:nvPr/>
          </p:nvSpPr>
          <p:spPr>
            <a:xfrm>
              <a:off x="3275856" y="2780928"/>
              <a:ext cx="720080" cy="576064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1" name="Elaborazione 30"/>
          <p:cNvSpPr/>
          <p:nvPr/>
        </p:nvSpPr>
        <p:spPr>
          <a:xfrm>
            <a:off x="7524328" y="1916832"/>
            <a:ext cx="648072" cy="31683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91435" tIns="45718" rIns="91435" bIns="45718" rtlCol="0" anchor="ctr"/>
          <a:lstStyle/>
          <a:p>
            <a:pPr algn="ctr"/>
            <a:r>
              <a:rPr lang="it-IT" smtClean="0"/>
              <a:t>10 GIGABIT SW</a:t>
            </a:r>
            <a:endParaRPr lang="it-IT"/>
          </a:p>
        </p:txBody>
      </p:sp>
      <p:cxnSp>
        <p:nvCxnSpPr>
          <p:cNvPr id="35" name="Connettore 1 34"/>
          <p:cNvCxnSpPr/>
          <p:nvPr/>
        </p:nvCxnSpPr>
        <p:spPr>
          <a:xfrm>
            <a:off x="6156176" y="2348880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6156176" y="3140968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156176" y="3933056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6228184" y="4725144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ilindro 38"/>
          <p:cNvSpPr/>
          <p:nvPr/>
        </p:nvSpPr>
        <p:spPr>
          <a:xfrm>
            <a:off x="5148064" y="1916832"/>
            <a:ext cx="1080120" cy="3312368"/>
          </a:xfrm>
          <a:prstGeom prst="can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it-IT" b="1" smtClean="0">
                <a:solidFill>
                  <a:schemeClr val="tx1"/>
                </a:solidFill>
              </a:rPr>
              <a:t>GLUSTER</a:t>
            </a:r>
            <a:endParaRPr lang="it-IT" b="1">
              <a:solidFill>
                <a:schemeClr val="tx1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35497" y="2028904"/>
            <a:ext cx="2592288" cy="341631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it-IT" b="1" dirty="0" smtClean="0"/>
              <a:t>NO NAME NODE</a:t>
            </a:r>
          </a:p>
          <a:p>
            <a:endParaRPr lang="en-US" dirty="0" smtClean="0"/>
          </a:p>
          <a:p>
            <a:r>
              <a:rPr lang="en-US" dirty="0" smtClean="0"/>
              <a:t>9 WORKER NODE / DATANODES that share</a:t>
            </a:r>
          </a:p>
          <a:p>
            <a:r>
              <a:rPr lang="en-US" dirty="0" smtClean="0"/>
              <a:t>the local disk</a:t>
            </a:r>
          </a:p>
          <a:p>
            <a:endParaRPr lang="en-US" dirty="0" smtClean="0"/>
          </a:p>
          <a:p>
            <a:r>
              <a:rPr lang="en-US" dirty="0" smtClean="0"/>
              <a:t>All the </a:t>
            </a:r>
            <a:r>
              <a:rPr lang="en-US" dirty="0" err="1" smtClean="0"/>
              <a:t>DataNode</a:t>
            </a:r>
            <a:r>
              <a:rPr lang="en-US" dirty="0" smtClean="0"/>
              <a:t> are client and server.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Gluster</a:t>
            </a:r>
            <a:r>
              <a:rPr lang="en-US" dirty="0" smtClean="0"/>
              <a:t> FS is configured with replica 3</a:t>
            </a:r>
          </a:p>
          <a:p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504056" y="910461"/>
            <a:ext cx="8316416" cy="120032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it-IT" smtClean="0"/>
              <a:t>GLUSTERFS IS A FILE CLUSTER FILE SYSTEM THAT WORK WITHOUT DATA-NODES.  IT CAN WORK IN 3 DIFFERENT CONFIGURATION: DISTRBUTED, STRIPED AND REPLICA. IT USE THE POSIX EXENSION TO GUARANTEED THE CONSISTENCE OF FS.</a:t>
            </a:r>
          </a:p>
          <a:p>
            <a:endParaRPr lang="it-IT"/>
          </a:p>
        </p:txBody>
      </p:sp>
      <p:sp>
        <p:nvSpPr>
          <p:cNvPr id="28" name="Segnaposto numero diapositiva 6"/>
          <p:cNvSpPr txBox="1">
            <a:spLocks/>
          </p:cNvSpPr>
          <p:nvPr/>
        </p:nvSpPr>
        <p:spPr>
          <a:xfrm>
            <a:off x="8676457" y="5805265"/>
            <a:ext cx="467544" cy="365125"/>
          </a:xfrm>
          <a:prstGeom prst="rect">
            <a:avLst/>
          </a:prstGeom>
        </p:spPr>
        <p:txBody>
          <a:bodyPr lIns="91435" tIns="45718" rIns="91435" bIns="45718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993F51-82F0-4B65-A8E1-9EE3FA0717AD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Job Analysis Benchmark 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4525963"/>
          </a:xfrm>
        </p:spPr>
        <p:txBody>
          <a:bodyPr/>
          <a:lstStyle/>
          <a:p>
            <a:pPr>
              <a:buNone/>
            </a:pPr>
            <a:r>
              <a:rPr lang="en-US" sz="3100" dirty="0" smtClean="0"/>
              <a:t>Performance test executed through a SuperB Analysis job provided by Alejandro Perez.</a:t>
            </a:r>
          </a:p>
          <a:p>
            <a:pPr>
              <a:buNone/>
            </a:pPr>
            <a:endParaRPr lang="en-US" sz="3100" dirty="0" smtClean="0"/>
          </a:p>
          <a:p>
            <a:pPr>
              <a:buNone/>
            </a:pPr>
            <a:r>
              <a:rPr lang="en-US" sz="3100" dirty="0" smtClean="0"/>
              <a:t>It executes an analysis test on a set of simulated root files previously replicated in the </a:t>
            </a:r>
            <a:r>
              <a:rPr lang="en-US" sz="3100" dirty="0" err="1" smtClean="0"/>
              <a:t>GlusterFS</a:t>
            </a:r>
            <a:r>
              <a:rPr lang="en-US" sz="3100" dirty="0" smtClean="0"/>
              <a:t> and </a:t>
            </a:r>
            <a:r>
              <a:rPr lang="en-US" sz="3100" dirty="0" err="1" smtClean="0"/>
              <a:t>Hadoop</a:t>
            </a:r>
            <a:r>
              <a:rPr lang="en-US" sz="3100" dirty="0" smtClean="0"/>
              <a:t> volumes.</a:t>
            </a:r>
            <a:br>
              <a:rPr lang="en-US" sz="3100" dirty="0" smtClean="0"/>
            </a:br>
            <a:endParaRPr lang="en-US" sz="3100" dirty="0" smtClean="0"/>
          </a:p>
          <a:p>
            <a:pPr>
              <a:buNone/>
            </a:pPr>
            <a:r>
              <a:rPr lang="en-US" sz="3100" dirty="0" smtClean="0"/>
              <a:t>The following compare the execution time and the bandwidth occupation during  a set of different job execution setup</a:t>
            </a:r>
            <a:endParaRPr lang="en-US" sz="3100" dirty="0"/>
          </a:p>
        </p:txBody>
      </p:sp>
      <p:sp>
        <p:nvSpPr>
          <p:cNvPr id="5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76456" y="5805264"/>
            <a:ext cx="467544" cy="365125"/>
          </a:xfrm>
        </p:spPr>
        <p:txBody>
          <a:bodyPr/>
          <a:lstStyle/>
          <a:p>
            <a:fld id="{A9993F51-82F0-4B65-A8E1-9EE3FA0717AD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3015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1143000"/>
          </a:xfrm>
        </p:spPr>
        <p:txBody>
          <a:bodyPr/>
          <a:lstStyle/>
          <a:p>
            <a:r>
              <a:rPr lang="en-US" dirty="0" smtClean="0"/>
              <a:t>Network </a:t>
            </a:r>
            <a:r>
              <a:rPr lang="en-US" dirty="0" err="1" smtClean="0"/>
              <a:t>vs</a:t>
            </a:r>
            <a:r>
              <a:rPr lang="en-US" dirty="0" smtClean="0"/>
              <a:t> Storage and CPU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3F51-82F0-4B65-A8E1-9EE3FA0717AD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2494" y="1196751"/>
            <a:ext cx="6077978" cy="482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4283968" y="4509120"/>
            <a:ext cx="37444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network grows faster </a:t>
            </a:r>
          </a:p>
          <a:p>
            <a:r>
              <a:rPr lang="en-US" b="1" dirty="0" smtClean="0"/>
              <a:t>than Storage density and CPU</a:t>
            </a:r>
            <a:endParaRPr lang="en-US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1340768"/>
            <a:ext cx="30598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Gilder’s Law </a:t>
            </a:r>
          </a:p>
          <a:p>
            <a:pPr algn="ctr"/>
            <a:r>
              <a:rPr lang="en-US" sz="2000" dirty="0" smtClean="0"/>
              <a:t>the total bandwidth of communication systems triples every twelve months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The network drive toward a  new data-model totally site independent:</a:t>
            </a:r>
          </a:p>
          <a:p>
            <a:endParaRPr lang="en-US" sz="2000" dirty="0" smtClean="0"/>
          </a:p>
          <a:p>
            <a:pPr algn="ctr"/>
            <a:r>
              <a:rPr lang="en-US" sz="2000" b="1" dirty="0" smtClean="0"/>
              <a:t>In design the Storage and the Data Management strategy  SuperB must take in account the novelty provided by the network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GOAL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4525963"/>
          </a:xfrm>
        </p:spPr>
        <p:txBody>
          <a:bodyPr/>
          <a:lstStyle/>
          <a:p>
            <a:pPr>
              <a:buNone/>
            </a:pPr>
            <a:r>
              <a:rPr lang="en-US" sz="3100" dirty="0" smtClean="0"/>
              <a:t>Understand the main parameters:</a:t>
            </a:r>
          </a:p>
          <a:p>
            <a:r>
              <a:rPr lang="en-US" sz="3100" dirty="0" smtClean="0"/>
              <a:t>Scalability</a:t>
            </a:r>
          </a:p>
          <a:p>
            <a:r>
              <a:rPr lang="en-US" sz="3100" dirty="0" smtClean="0"/>
              <a:t>Global performance and the right setup </a:t>
            </a:r>
          </a:p>
          <a:p>
            <a:r>
              <a:rPr lang="en-US" sz="3100" dirty="0" smtClean="0"/>
              <a:t>Reliability</a:t>
            </a:r>
          </a:p>
          <a:p>
            <a:r>
              <a:rPr lang="en-US" sz="3100" dirty="0" smtClean="0"/>
              <a:t>Network Usage</a:t>
            </a:r>
          </a:p>
          <a:p>
            <a:r>
              <a:rPr lang="en-US" sz="3100" dirty="0" smtClean="0"/>
              <a:t>CPU and Memory load on each Node</a:t>
            </a:r>
          </a:p>
          <a:p>
            <a:r>
              <a:rPr lang="en-US" sz="3100" dirty="0" smtClean="0"/>
              <a:t>File System overhead</a:t>
            </a:r>
          </a:p>
        </p:txBody>
      </p:sp>
      <p:sp>
        <p:nvSpPr>
          <p:cNvPr id="5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76456" y="5805264"/>
            <a:ext cx="467544" cy="365125"/>
          </a:xfrm>
        </p:spPr>
        <p:txBody>
          <a:bodyPr/>
          <a:lstStyle/>
          <a:p>
            <a:fld id="{A9993F51-82F0-4B65-A8E1-9EE3FA0717AD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3015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2411760" y="1700809"/>
          <a:ext cx="4102764" cy="1224135"/>
        </p:xfrm>
        <a:graphic>
          <a:graphicData uri="http://schemas.openxmlformats.org/drawingml/2006/table">
            <a:tbl>
              <a:tblPr/>
              <a:tblGrid>
                <a:gridCol w="1868826"/>
                <a:gridCol w="1116969"/>
                <a:gridCol w="1116969"/>
              </a:tblGrid>
              <a:tr h="408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File System</a:t>
                      </a:r>
                      <a:endParaRPr lang="it-IT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7</a:t>
                      </a:r>
                      <a:r>
                        <a:rPr lang="it-IT" sz="24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 Jobs</a:t>
                      </a:r>
                      <a:endParaRPr lang="it-IT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it-IT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Jobs</a:t>
                      </a:r>
                      <a:endParaRPr lang="it-IT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GlusterFS</a:t>
                      </a:r>
                      <a:endParaRPr lang="it-IT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140s</a:t>
                      </a:r>
                      <a:endParaRPr lang="it-IT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155s</a:t>
                      </a:r>
                      <a:endParaRPr lang="it-IT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HDFS</a:t>
                      </a:r>
                      <a:endParaRPr lang="it-IT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205s</a:t>
                      </a:r>
                      <a:endParaRPr lang="it-IT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225s</a:t>
                      </a:r>
                      <a:endParaRPr lang="it-IT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736283"/>
            <a:ext cx="2133600" cy="365125"/>
          </a:xfrm>
        </p:spPr>
        <p:txBody>
          <a:bodyPr/>
          <a:lstStyle/>
          <a:p>
            <a:fld id="{A9993F51-82F0-4B65-A8E1-9EE3FA0717AD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9" name="Immagin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04877"/>
            <a:ext cx="374441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04877"/>
            <a:ext cx="4069100" cy="23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597843" y="3160861"/>
            <a:ext cx="3600400" cy="369332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HDSF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GlusterFS</a:t>
            </a:r>
            <a:r>
              <a:rPr lang="en-US" dirty="0" smtClean="0"/>
              <a:t>  7 jobs per Node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932040" y="3160861"/>
            <a:ext cx="3600400" cy="369332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HDSF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GlusterFS</a:t>
            </a:r>
            <a:r>
              <a:rPr lang="en-US" dirty="0" smtClean="0"/>
              <a:t>  8 jobs per Node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10349" y="5116110"/>
            <a:ext cx="50526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</a:t>
            </a:r>
            <a:endParaRPr lang="en-US" sz="1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716016" y="5105077"/>
            <a:ext cx="50526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</a:t>
            </a:r>
            <a:endParaRPr lang="en-US" sz="12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55576" y="5753149"/>
            <a:ext cx="321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12% of core dedicate for storage</a:t>
            </a:r>
            <a:endParaRPr lang="en-US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256024" y="5753149"/>
            <a:ext cx="2916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core dedicate for storage</a:t>
            </a:r>
            <a:endParaRPr lang="en-US" dirty="0"/>
          </a:p>
        </p:txBody>
      </p:sp>
      <p:graphicFrame>
        <p:nvGraphicFramePr>
          <p:cNvPr id="15" name="Segnaposto contenuto 4"/>
          <p:cNvGraphicFramePr>
            <a:graphicFrameLocks/>
          </p:cNvGraphicFramePr>
          <p:nvPr/>
        </p:nvGraphicFramePr>
        <p:xfrm>
          <a:off x="1331642" y="260648"/>
          <a:ext cx="6336702" cy="1224135"/>
        </p:xfrm>
        <a:graphic>
          <a:graphicData uri="http://schemas.openxmlformats.org/drawingml/2006/table">
            <a:tbl>
              <a:tblPr/>
              <a:tblGrid>
                <a:gridCol w="1868826"/>
                <a:gridCol w="1116969"/>
                <a:gridCol w="1116969"/>
                <a:gridCol w="1116969"/>
                <a:gridCol w="1116969"/>
              </a:tblGrid>
              <a:tr h="408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File System</a:t>
                      </a:r>
                      <a:endParaRPr lang="it-IT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Job</a:t>
                      </a:r>
                      <a:endParaRPr lang="it-IT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 Jobs</a:t>
                      </a:r>
                      <a:endParaRPr lang="it-IT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 Jobs</a:t>
                      </a:r>
                      <a:endParaRPr lang="it-IT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 Jobs</a:t>
                      </a:r>
                      <a:endParaRPr lang="it-IT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GlusterFS</a:t>
                      </a:r>
                      <a:endParaRPr lang="it-IT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115s</a:t>
                      </a:r>
                      <a:endParaRPr lang="it-IT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116s</a:t>
                      </a:r>
                      <a:endParaRPr lang="it-IT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114s</a:t>
                      </a:r>
                      <a:endParaRPr lang="it-IT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135s</a:t>
                      </a:r>
                      <a:endParaRPr lang="it-IT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HDFS</a:t>
                      </a:r>
                      <a:endParaRPr lang="it-IT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141s</a:t>
                      </a:r>
                      <a:endParaRPr lang="it-IT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145s</a:t>
                      </a:r>
                      <a:endParaRPr lang="it-IT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148s</a:t>
                      </a:r>
                      <a:endParaRPr lang="it-IT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198s</a:t>
                      </a:r>
                      <a:endParaRPr lang="it-IT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Ovale 16"/>
          <p:cNvSpPr/>
          <p:nvPr/>
        </p:nvSpPr>
        <p:spPr>
          <a:xfrm>
            <a:off x="6444208" y="548680"/>
            <a:ext cx="144016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e 17"/>
          <p:cNvSpPr/>
          <p:nvPr/>
        </p:nvSpPr>
        <p:spPr>
          <a:xfrm>
            <a:off x="4067944" y="1988840"/>
            <a:ext cx="144016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ttore 2 19"/>
          <p:cNvCxnSpPr/>
          <p:nvPr/>
        </p:nvCxnSpPr>
        <p:spPr>
          <a:xfrm flipV="1">
            <a:off x="5292080" y="1196752"/>
            <a:ext cx="1296144" cy="72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467544" y="1988840"/>
            <a:ext cx="1847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THE NODES</a:t>
            </a:r>
            <a:br>
              <a:rPr lang="en-US" dirty="0" smtClean="0"/>
            </a:br>
            <a:r>
              <a:rPr lang="en-US" dirty="0" smtClean="0"/>
              <a:t>WORK TOGETHER</a:t>
            </a:r>
            <a:endParaRPr lang="en-US" dirty="0"/>
          </a:p>
        </p:txBody>
      </p:sp>
      <p:sp>
        <p:nvSpPr>
          <p:cNvPr id="23" name="CasellaDiTesto 22"/>
          <p:cNvSpPr txBox="1"/>
          <p:nvPr/>
        </p:nvSpPr>
        <p:spPr>
          <a:xfrm rot="16200000">
            <a:off x="207865" y="808361"/>
            <a:ext cx="1752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ONE NODE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Network Traffic  </a:t>
            </a: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/>
          </a:p>
        </p:txBody>
      </p:sp>
      <p:sp>
        <p:nvSpPr>
          <p:cNvPr id="5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04448" y="5805264"/>
            <a:ext cx="539552" cy="365125"/>
          </a:xfrm>
        </p:spPr>
        <p:txBody>
          <a:bodyPr/>
          <a:lstStyle/>
          <a:p>
            <a:fld id="{A9993F51-82F0-4B65-A8E1-9EE3FA0717AD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6012160" y="184482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this test we sent 8 analysis jobs  for node</a:t>
            </a:r>
          </a:p>
          <a:p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084168" y="3429000"/>
            <a:ext cx="28348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achieve an Aggregate</a:t>
            </a:r>
          </a:p>
          <a:p>
            <a:r>
              <a:rPr lang="en-US" dirty="0" smtClean="0"/>
              <a:t>Network occupation of about 10Gbit/s In the Cluster .</a:t>
            </a:r>
          </a:p>
          <a:p>
            <a:endParaRPr lang="it-IT" dirty="0"/>
          </a:p>
        </p:txBody>
      </p:sp>
      <p:pic>
        <p:nvPicPr>
          <p:cNvPr id="8" name="Immagine 7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5700525" cy="21824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82367"/>
            <a:ext cx="5616624" cy="214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9995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Geographic</a:t>
            </a:r>
            <a:r>
              <a:rPr lang="it-IT" dirty="0" smtClean="0"/>
              <a:t> </a:t>
            </a:r>
            <a:r>
              <a:rPr lang="it-IT" dirty="0" err="1" smtClean="0"/>
              <a:t>testbed</a:t>
            </a:r>
            <a:endParaRPr lang="it-IT" dirty="0"/>
          </a:p>
        </p:txBody>
      </p:sp>
      <p:pic>
        <p:nvPicPr>
          <p:cNvPr id="4" name="Picture 10" descr="mappa-ita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2849" y="1196752"/>
            <a:ext cx="5101151" cy="4536504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284984"/>
            <a:ext cx="520452" cy="5100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Cilindro 25"/>
          <p:cNvSpPr/>
          <p:nvPr/>
        </p:nvSpPr>
        <p:spPr>
          <a:xfrm>
            <a:off x="7452320" y="3573016"/>
            <a:ext cx="360040" cy="28803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" name="Picture 15" descr="scope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717032"/>
            <a:ext cx="792088" cy="304800"/>
          </a:xfrm>
          <a:prstGeom prst="rect">
            <a:avLst/>
          </a:prstGeom>
          <a:noFill/>
        </p:spPr>
      </p:pic>
      <p:sp>
        <p:nvSpPr>
          <p:cNvPr id="31" name="Cilindro 30"/>
          <p:cNvSpPr/>
          <p:nvPr/>
        </p:nvSpPr>
        <p:spPr>
          <a:xfrm>
            <a:off x="6660232" y="3861048"/>
            <a:ext cx="360040" cy="28803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ilindro 31"/>
          <p:cNvSpPr/>
          <p:nvPr/>
        </p:nvSpPr>
        <p:spPr>
          <a:xfrm>
            <a:off x="6516216" y="3501008"/>
            <a:ext cx="1440160" cy="648072"/>
          </a:xfrm>
          <a:prstGeom prst="can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HDFS</a:t>
            </a:r>
            <a:endParaRPr lang="it-IT" dirty="0"/>
          </a:p>
        </p:txBody>
      </p:sp>
      <p:sp>
        <p:nvSpPr>
          <p:cNvPr id="33" name="Rettangolo 32"/>
          <p:cNvSpPr/>
          <p:nvPr/>
        </p:nvSpPr>
        <p:spPr>
          <a:xfrm>
            <a:off x="323528" y="1916832"/>
            <a:ext cx="475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err="1" smtClean="0"/>
              <a:t>Geographical</a:t>
            </a:r>
            <a:r>
              <a:rPr lang="it-IT" sz="3200" dirty="0" smtClean="0"/>
              <a:t> </a:t>
            </a:r>
            <a:r>
              <a:rPr lang="it-IT" sz="3200" dirty="0" err="1" smtClean="0"/>
              <a:t>distributed</a:t>
            </a:r>
            <a:r>
              <a:rPr lang="it-IT" sz="3200" dirty="0" smtClean="0"/>
              <a:t> </a:t>
            </a:r>
            <a:r>
              <a:rPr lang="it-IT" sz="3200" dirty="0" err="1" smtClean="0"/>
              <a:t>Storage</a:t>
            </a:r>
            <a:r>
              <a:rPr lang="it-IT" sz="3200" dirty="0" smtClean="0"/>
              <a:t> </a:t>
            </a:r>
            <a:r>
              <a:rPr lang="it-IT" sz="3200" dirty="0" err="1" smtClean="0"/>
              <a:t>Element</a:t>
            </a:r>
            <a:endParaRPr lang="it-IT" sz="3200" dirty="0"/>
          </a:p>
        </p:txBody>
      </p:sp>
      <p:sp>
        <p:nvSpPr>
          <p:cNvPr id="34" name="Rettangolo 33"/>
          <p:cNvSpPr/>
          <p:nvPr/>
        </p:nvSpPr>
        <p:spPr>
          <a:xfrm>
            <a:off x="539552" y="3284984"/>
            <a:ext cx="4752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err="1" smtClean="0"/>
              <a:t>Caracterizing</a:t>
            </a:r>
            <a:r>
              <a:rPr lang="it-IT" sz="3200" dirty="0" smtClean="0"/>
              <a:t> HDFS </a:t>
            </a:r>
            <a:r>
              <a:rPr lang="it-IT" sz="3200" dirty="0" err="1" smtClean="0"/>
              <a:t>for</a:t>
            </a:r>
            <a:r>
              <a:rPr lang="it-IT" sz="3200" dirty="0" smtClean="0"/>
              <a:t> high </a:t>
            </a:r>
            <a:r>
              <a:rPr lang="it-IT" sz="3200" dirty="0" err="1" smtClean="0"/>
              <a:t>throughput</a:t>
            </a:r>
            <a:r>
              <a:rPr lang="it-IT" sz="3200" dirty="0" smtClean="0"/>
              <a:t> data transfer </a:t>
            </a:r>
            <a:r>
              <a:rPr lang="it-IT" sz="3200" dirty="0" err="1" smtClean="0"/>
              <a:t>is</a:t>
            </a:r>
            <a:r>
              <a:rPr lang="it-IT" sz="3200" dirty="0" smtClean="0"/>
              <a:t> </a:t>
            </a:r>
            <a:r>
              <a:rPr lang="it-IT" sz="3200" dirty="0" err="1" smtClean="0"/>
              <a:t>an</a:t>
            </a:r>
            <a:r>
              <a:rPr lang="it-IT" sz="3200" dirty="0" smtClean="0"/>
              <a:t> </a:t>
            </a:r>
            <a:r>
              <a:rPr lang="it-IT" sz="3200" dirty="0" err="1" smtClean="0"/>
              <a:t>issue</a:t>
            </a:r>
            <a:r>
              <a:rPr lang="it-IT" sz="3200" dirty="0" smtClean="0"/>
              <a:t> </a:t>
            </a:r>
            <a:r>
              <a:rPr lang="it-IT" sz="3200" dirty="0" err="1" smtClean="0"/>
              <a:t>arised</a:t>
            </a:r>
            <a:r>
              <a:rPr lang="it-IT" sz="3200" dirty="0" smtClean="0"/>
              <a:t> at CHEP2010 </a:t>
            </a:r>
            <a:r>
              <a:rPr lang="it-IT" sz="3200" dirty="0" err="1" smtClean="0"/>
              <a:t>by</a:t>
            </a:r>
            <a:r>
              <a:rPr lang="it-IT" sz="3200" dirty="0" smtClean="0"/>
              <a:t> the CMS Group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19670"/>
          </a:xfrm>
        </p:spPr>
        <p:txBody>
          <a:bodyPr/>
          <a:lstStyle/>
          <a:p>
            <a:r>
              <a:rPr lang="it-IT" dirty="0" err="1"/>
              <a:t>Catalogue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54000" y="1600199"/>
            <a:ext cx="8696476" cy="513684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/>
              <a:t>New tests carried </a:t>
            </a:r>
            <a:r>
              <a:rPr lang="en-US" sz="2800" dirty="0"/>
              <a:t>on with DIRAC File Catalogue</a:t>
            </a:r>
          </a:p>
          <a:p>
            <a:pPr lvl="1"/>
            <a:r>
              <a:rPr lang="en-US" sz="2400" dirty="0"/>
              <a:t>This will be interesting because we will have both File Catalogue features and Metadata feature</a:t>
            </a:r>
          </a:p>
          <a:p>
            <a:r>
              <a:rPr lang="en-US" sz="2800" dirty="0"/>
              <a:t>Using the Storage Element already configured in DIRAC instance</a:t>
            </a:r>
          </a:p>
          <a:p>
            <a:pPr lvl="1"/>
            <a:r>
              <a:rPr lang="en-US" sz="2400" dirty="0"/>
              <a:t>Configuring the SE is not at all a trivial task!! </a:t>
            </a:r>
          </a:p>
          <a:p>
            <a:r>
              <a:rPr lang="en-US" sz="2800" dirty="0"/>
              <a:t>The typical grid file catalogue features are available</a:t>
            </a:r>
          </a:p>
          <a:p>
            <a:pPr lvl="1"/>
            <a:r>
              <a:rPr lang="en-US" sz="2400" dirty="0"/>
              <a:t>copy-and-register, replicate, delete, get, </a:t>
            </a:r>
            <a:r>
              <a:rPr lang="en-US" sz="2400" dirty="0" smtClean="0"/>
              <a:t>etc…</a:t>
            </a:r>
          </a:p>
        </p:txBody>
      </p:sp>
    </p:spTree>
    <p:extLst>
      <p:ext uri="{BB962C8B-B14F-4D97-AF65-F5344CB8AC3E}">
        <p14:creationId xmlns:p14="http://schemas.microsoft.com/office/powerpoint/2010/main" xmlns="" val="19489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19670"/>
          </a:xfrm>
        </p:spPr>
        <p:txBody>
          <a:bodyPr/>
          <a:lstStyle/>
          <a:p>
            <a:r>
              <a:rPr lang="it-IT" dirty="0" err="1" smtClean="0"/>
              <a:t>Catalogue</a:t>
            </a:r>
            <a:r>
              <a:rPr lang="it-IT" dirty="0" smtClean="0"/>
              <a:t> </a:t>
            </a:r>
            <a:r>
              <a:rPr lang="en-US" dirty="0" smtClean="0"/>
              <a:t>–</a:t>
            </a:r>
            <a:r>
              <a:rPr lang="it-IT" dirty="0" smtClean="0"/>
              <a:t> 2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93524" y="1511905"/>
            <a:ext cx="8756952" cy="514047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The DIRAC File Catalogue has a good number of added features: </a:t>
            </a:r>
          </a:p>
          <a:p>
            <a:pPr lvl="1"/>
            <a:r>
              <a:rPr lang="en-US" sz="2600" dirty="0"/>
              <a:t>Checksum</a:t>
            </a:r>
          </a:p>
          <a:p>
            <a:pPr lvl="1"/>
            <a:r>
              <a:rPr lang="en-US" sz="2600" dirty="0" err="1"/>
              <a:t>CreationDate</a:t>
            </a:r>
            <a:endParaRPr lang="en-US" sz="2600" dirty="0"/>
          </a:p>
          <a:p>
            <a:pPr lvl="1"/>
            <a:r>
              <a:rPr lang="en-US" sz="2600" dirty="0" err="1"/>
              <a:t>ModificationDate</a:t>
            </a:r>
            <a:endParaRPr lang="en-US" sz="2600" dirty="0"/>
          </a:p>
          <a:p>
            <a:pPr lvl="1"/>
            <a:r>
              <a:rPr lang="en-US" sz="2600" dirty="0"/>
              <a:t>Owner</a:t>
            </a:r>
          </a:p>
          <a:p>
            <a:pPr lvl="1"/>
            <a:r>
              <a:rPr lang="en-US" sz="2600" dirty="0" err="1"/>
              <a:t>OwnerGroup</a:t>
            </a:r>
            <a:endParaRPr lang="en-US" sz="2600" dirty="0"/>
          </a:p>
          <a:p>
            <a:pPr lvl="1"/>
            <a:r>
              <a:rPr lang="en-US" sz="2600" dirty="0"/>
              <a:t>Size</a:t>
            </a:r>
          </a:p>
          <a:p>
            <a:r>
              <a:rPr lang="en-US" sz="2800" dirty="0"/>
              <a:t>DIRAC provides both “batch” and “interactive” command line </a:t>
            </a:r>
          </a:p>
          <a:p>
            <a:pPr lvl="1"/>
            <a:r>
              <a:rPr lang="en-US" sz="2600" dirty="0"/>
              <a:t>Web interface still to be </a:t>
            </a:r>
            <a:r>
              <a:rPr lang="en-US" sz="2600" dirty="0" smtClean="0"/>
              <a:t>tested</a:t>
            </a:r>
          </a:p>
          <a:p>
            <a:r>
              <a:rPr lang="en-US" sz="2800" dirty="0"/>
              <a:t>The system is able to provide also an index of the Storage Element configured</a:t>
            </a:r>
          </a:p>
          <a:p>
            <a:pPr lvl="1"/>
            <a:r>
              <a:rPr lang="en-US" sz="2600" dirty="0"/>
              <a:t>They can be used with user-friendly </a:t>
            </a:r>
            <a:r>
              <a:rPr lang="en-US" sz="2600" dirty="0" smtClean="0"/>
              <a:t>names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530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19670"/>
          </a:xfrm>
        </p:spPr>
        <p:txBody>
          <a:bodyPr/>
          <a:lstStyle/>
          <a:p>
            <a:r>
              <a:rPr lang="it-IT" dirty="0" err="1" smtClean="0"/>
              <a:t>Conclusion</a:t>
            </a:r>
            <a:r>
              <a:rPr lang="it-IT" dirty="0" smtClean="0"/>
              <a:t> 1/2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93524" y="908720"/>
            <a:ext cx="8756952" cy="53836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A new computer facility will be created in the next 2-3 years, then we must accelerated the R&amp;D Storage program in order support the new Installation.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The network performance and the new features of distributed file-system that implement data replication natively, allow to design a new distributed infrastructure and new data movement strategy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Right now they are a set of interesting on going actives bust also some open issue.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30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19670"/>
          </a:xfrm>
        </p:spPr>
        <p:txBody>
          <a:bodyPr/>
          <a:lstStyle/>
          <a:p>
            <a:r>
              <a:rPr lang="it-IT" dirty="0" err="1" smtClean="0"/>
              <a:t>Conclusion</a:t>
            </a:r>
            <a:r>
              <a:rPr lang="it-IT" dirty="0" smtClean="0"/>
              <a:t> 2/</a:t>
            </a:r>
            <a:r>
              <a:rPr lang="it-IT" dirty="0" err="1" smtClean="0"/>
              <a:t>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93524" y="908720"/>
            <a:ext cx="8756952" cy="53836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In order to start complete R&amp;D activities: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What are the other International datacenter involved in the SuperB Data Analysis?  We can create a map of all the possible sites?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What are the main point-to-point network flows that we expect to have?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800" dirty="0" smtClean="0"/>
              <a:t>For the R&amp;D Storage programs, would be important found more realistic benchmark in term of I/O usage</a:t>
            </a:r>
            <a:endParaRPr lang="en-US" sz="2600" dirty="0" smtClean="0"/>
          </a:p>
          <a:p>
            <a:pPr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530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93524" y="908720"/>
            <a:ext cx="8756952" cy="538362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endParaRPr lang="en-US" sz="8800" dirty="0" smtClean="0"/>
          </a:p>
          <a:p>
            <a:pPr algn="ctr">
              <a:buNone/>
            </a:pPr>
            <a:r>
              <a:rPr lang="en-US" sz="8800" dirty="0" smtClean="0"/>
              <a:t>Thank you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530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Background Requirements – LHCONE by Richard Hughes-Jones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600200"/>
            <a:ext cx="8820472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GB" sz="2800" dirty="0" smtClean="0"/>
              <a:t>There has been a changing of the data models so it </a:t>
            </a:r>
            <a:r>
              <a:rPr lang="en-GB" sz="2800" b="1" dirty="0" smtClean="0"/>
              <a:t>is less hierarchical</a:t>
            </a:r>
            <a:r>
              <a:rPr lang="en-GB" sz="2800" dirty="0" smtClean="0"/>
              <a:t>.  Data caching is now more widespread with on demand draw down.  Implications are for </a:t>
            </a:r>
            <a:r>
              <a:rPr lang="en-GB" sz="2800" b="1" dirty="0" smtClean="0"/>
              <a:t>much greater traffic needs intra T2 traffic</a:t>
            </a:r>
            <a:r>
              <a:rPr lang="en-GB" sz="2800" dirty="0" smtClean="0"/>
              <a:t>.  Instead of complying with the hierarchical MONARC model, any T2 must be able to exchange traffic with other T2s and T1s. A big increase in traffic was seen in May 2010 as data started flowing. </a:t>
            </a:r>
            <a:r>
              <a:rPr lang="en-GB" sz="2800" b="1" dirty="0" smtClean="0"/>
              <a:t>Large traffic flows often made of several different flows </a:t>
            </a:r>
            <a:r>
              <a:rPr lang="en-GB" sz="2800" dirty="0" smtClean="0"/>
              <a:t>but peaks up to 8 -9 </a:t>
            </a:r>
            <a:r>
              <a:rPr lang="en-GB" sz="2800" dirty="0" err="1" smtClean="0"/>
              <a:t>Gbps</a:t>
            </a:r>
            <a:r>
              <a:rPr lang="en-GB" sz="2800" dirty="0" smtClean="0"/>
              <a:t> (</a:t>
            </a:r>
            <a:r>
              <a:rPr lang="en-GB" sz="2800" dirty="0" err="1" smtClean="0"/>
              <a:t>ie</a:t>
            </a:r>
            <a:r>
              <a:rPr lang="en-GB" sz="2800" dirty="0" smtClean="0"/>
              <a:t> at saturation level of 10 </a:t>
            </a:r>
            <a:r>
              <a:rPr lang="en-GB" sz="2800" dirty="0" err="1" smtClean="0"/>
              <a:t>Gbps</a:t>
            </a:r>
            <a:r>
              <a:rPr lang="en-GB" sz="2800" dirty="0" smtClean="0"/>
              <a:t>) on access links.</a:t>
            </a:r>
            <a:endParaRPr lang="it-IT" sz="28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3F51-82F0-4B65-A8E1-9EE3FA0717AD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NEXT  INSTALLATION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3F51-82F0-4B65-A8E1-9EE3FA0717AD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1026" name="Picture 2" descr="computing for SUp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340768"/>
            <a:ext cx="5976664" cy="483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0" y="980728"/>
            <a:ext cx="43559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Distributed computer facility -Tier0/Tier1 services</a:t>
            </a:r>
            <a:br>
              <a:rPr lang="en-US" sz="2800" dirty="0" smtClean="0"/>
            </a:br>
            <a:r>
              <a:rPr lang="en-US" sz="2800" dirty="0" smtClean="0"/>
              <a:t>will be available  in tree years (2013/2014?)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200.000-300.000 core</a:t>
            </a:r>
          </a:p>
          <a:p>
            <a:pPr algn="ctr"/>
            <a:r>
              <a:rPr lang="en-US" sz="2800" dirty="0" smtClean="0"/>
              <a:t>100PB of disk space</a:t>
            </a:r>
            <a:endParaRPr lang="en-US" sz="2800" dirty="0"/>
          </a:p>
        </p:txBody>
      </p:sp>
      <p:sp>
        <p:nvSpPr>
          <p:cNvPr id="6" name="Freccia in giù 5"/>
          <p:cNvSpPr/>
          <p:nvPr/>
        </p:nvSpPr>
        <p:spPr>
          <a:xfrm>
            <a:off x="1763688" y="4365104"/>
            <a:ext cx="64807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193291" y="5013176"/>
            <a:ext cx="37306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R&amp;D Storage</a:t>
            </a:r>
          </a:p>
          <a:p>
            <a:pPr algn="ctr"/>
            <a:r>
              <a:rPr lang="it-IT" b="1" dirty="0" smtClean="0"/>
              <a:t>The SuperB Computing R&amp;D </a:t>
            </a:r>
            <a:r>
              <a:rPr lang="it-IT" b="1" dirty="0" err="1" smtClean="0"/>
              <a:t>program</a:t>
            </a:r>
            <a:endParaRPr lang="it-IT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</p:txBody>
      </p:sp>
      <p:grpSp>
        <p:nvGrpSpPr>
          <p:cNvPr id="20" name="Gruppo 19"/>
          <p:cNvGrpSpPr/>
          <p:nvPr/>
        </p:nvGrpSpPr>
        <p:grpSpPr>
          <a:xfrm>
            <a:off x="5868144" y="2348880"/>
            <a:ext cx="2952328" cy="1728192"/>
            <a:chOff x="5868144" y="2348880"/>
            <a:chExt cx="2952328" cy="1728192"/>
          </a:xfrm>
        </p:grpSpPr>
        <p:cxnSp>
          <p:nvCxnSpPr>
            <p:cNvPr id="9" name="Connettore 2 8"/>
            <p:cNvCxnSpPr/>
            <p:nvPr/>
          </p:nvCxnSpPr>
          <p:spPr>
            <a:xfrm rot="5400000">
              <a:off x="6048164" y="2888940"/>
              <a:ext cx="792088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ttore 2 10"/>
            <p:cNvCxnSpPr/>
            <p:nvPr/>
          </p:nvCxnSpPr>
          <p:spPr>
            <a:xfrm rot="5400000">
              <a:off x="5724128" y="3140968"/>
              <a:ext cx="1368152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ttore 2 11"/>
            <p:cNvCxnSpPr/>
            <p:nvPr/>
          </p:nvCxnSpPr>
          <p:spPr>
            <a:xfrm rot="10800000" flipV="1">
              <a:off x="5868144" y="2708920"/>
              <a:ext cx="792088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CasellaDiTesto 16"/>
            <p:cNvSpPr txBox="1"/>
            <p:nvPr/>
          </p:nvSpPr>
          <p:spPr>
            <a:xfrm>
              <a:off x="6156176" y="2348880"/>
              <a:ext cx="1808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10/40/100 </a:t>
              </a:r>
              <a:r>
                <a:rPr lang="en-US" dirty="0" err="1" smtClean="0"/>
                <a:t>Gbit</a:t>
              </a:r>
              <a:r>
                <a:rPr lang="en-US" dirty="0" smtClean="0"/>
                <a:t>/s</a:t>
              </a:r>
              <a:endParaRPr lang="en-US" dirty="0"/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7236296" y="2852936"/>
              <a:ext cx="1584176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250031" y="35719"/>
            <a:ext cx="8643938" cy="741164"/>
          </a:xfrm>
          <a:ln/>
        </p:spPr>
        <p:txBody>
          <a:bodyPr lIns="64291" tIns="32146" rIns="64291" bIns="32146"/>
          <a:lstStyle/>
          <a:p>
            <a:r>
              <a:rPr lang="en-US" smtClean="0"/>
              <a:t>Storage R&amp;D</a:t>
            </a:r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2537" y="1026368"/>
            <a:ext cx="8639943" cy="5715000"/>
          </a:xfrm>
          <a:ln/>
        </p:spPr>
        <p:txBody>
          <a:bodyPr lIns="64291" tIns="32146" rIns="64291" bIns="32146"/>
          <a:lstStyle/>
          <a:p>
            <a:pPr marL="311412" indent="-311412">
              <a:buFont typeface="Wingdings" pitchFamily="2" charset="2"/>
              <a:buChar char="q"/>
            </a:pPr>
            <a:r>
              <a:rPr lang="en-US" sz="3100" dirty="0" smtClean="0"/>
              <a:t>How setup the storage in the sites and how share and replicate data between them?</a:t>
            </a:r>
          </a:p>
          <a:p>
            <a:pPr marL="311412" indent="-311412">
              <a:buNone/>
            </a:pPr>
            <a:endParaRPr lang="en-US" sz="3100" dirty="0" smtClean="0"/>
          </a:p>
          <a:p>
            <a:pPr marL="311412" indent="-311412">
              <a:buFont typeface="Wingdings" pitchFamily="2" charset="2"/>
              <a:buChar char="q"/>
            </a:pPr>
            <a:r>
              <a:rPr lang="en-US" sz="3100" dirty="0" smtClean="0"/>
              <a:t>Which data access services we want implement?</a:t>
            </a:r>
          </a:p>
          <a:p>
            <a:pPr marL="311412" indent="-311412">
              <a:buNone/>
            </a:pPr>
            <a:endParaRPr lang="en-US" sz="3100" dirty="0" smtClean="0"/>
          </a:p>
          <a:p>
            <a:pPr marL="711462" lvl="1" indent="-311412">
              <a:buFont typeface="Wingdings" pitchFamily="2" charset="2"/>
              <a:buChar char="q"/>
            </a:pPr>
            <a:r>
              <a:rPr lang="en-US" sz="2700" dirty="0" smtClean="0"/>
              <a:t>We want support IPv6 in the next future? </a:t>
            </a:r>
          </a:p>
          <a:p>
            <a:pPr marL="711462" lvl="1" indent="-311412">
              <a:buNone/>
            </a:pPr>
            <a:endParaRPr lang="en-US" sz="2700" dirty="0" smtClean="0"/>
          </a:p>
          <a:p>
            <a:pPr marL="711462" lvl="1" indent="-311412">
              <a:buFont typeface="Wingdings" pitchFamily="2" charset="2"/>
              <a:buChar char="q"/>
            </a:pPr>
            <a:r>
              <a:rPr lang="en-US" sz="2700" dirty="0" smtClean="0"/>
              <a:t>Are the file systems that we plan to use IPv6 compliant? There is roadmap ?</a:t>
            </a:r>
          </a:p>
          <a:p>
            <a:pPr marL="311412" lvl="1" indent="-311412">
              <a:buNone/>
            </a:pPr>
            <a:endParaRPr lang="en-US" sz="3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250031" y="35719"/>
            <a:ext cx="8643938" cy="741164"/>
          </a:xfrm>
          <a:ln/>
        </p:spPr>
        <p:txBody>
          <a:bodyPr lIns="64291" tIns="32146" rIns="64291" bIns="32146"/>
          <a:lstStyle/>
          <a:p>
            <a:r>
              <a:rPr lang="en-US" dirty="0" smtClean="0"/>
              <a:t>Storage R&amp;D on going</a:t>
            </a:r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2537" y="1026368"/>
            <a:ext cx="9143999" cy="5715000"/>
          </a:xfrm>
          <a:ln/>
        </p:spPr>
        <p:txBody>
          <a:bodyPr lIns="64291" tIns="32146" rIns="64291" bIns="32146"/>
          <a:lstStyle/>
          <a:p>
            <a:pPr marL="311412" indent="-311412">
              <a:buFont typeface="Wingdings" pitchFamily="2" charset="2"/>
              <a:buChar char="q"/>
            </a:pPr>
            <a:r>
              <a:rPr lang="en-US" sz="3100" dirty="0" smtClean="0"/>
              <a:t>Investigate usage of WN disks for data storage/data caching </a:t>
            </a:r>
          </a:p>
          <a:p>
            <a:pPr marL="311412" indent="-311412">
              <a:buFont typeface="Wingdings" pitchFamily="2" charset="2"/>
              <a:buChar char="q"/>
            </a:pPr>
            <a:r>
              <a:rPr lang="en-US" sz="3100" dirty="0" smtClean="0"/>
              <a:t>Performance of different </a:t>
            </a:r>
            <a:r>
              <a:rPr lang="en-US" sz="3100" dirty="0" err="1" smtClean="0"/>
              <a:t>filesystem</a:t>
            </a:r>
            <a:endParaRPr lang="en-US" sz="3100" dirty="0" smtClean="0"/>
          </a:p>
          <a:p>
            <a:pPr marL="311412" lvl="1" indent="-311412">
              <a:buFont typeface="Wingdings" pitchFamily="2" charset="2"/>
              <a:buChar char="q"/>
            </a:pPr>
            <a:r>
              <a:rPr lang="en-US" altLang="ja-JP" sz="3100" dirty="0" smtClean="0"/>
              <a:t>File/Replica location. Investigate on storage systems able to do it natively. Geographic file system</a:t>
            </a:r>
            <a:endParaRPr lang="en-US" sz="3100" dirty="0" smtClean="0"/>
          </a:p>
          <a:p>
            <a:pPr marL="311412" lvl="1" indent="-311412">
              <a:buFont typeface="Wingdings" pitchFamily="2" charset="2"/>
              <a:buChar char="q"/>
            </a:pPr>
            <a:r>
              <a:rPr lang="en-US" altLang="ja-JP" sz="3100" dirty="0" smtClean="0"/>
              <a:t>Interactivity + usage of personal resources for personal analysis tasks</a:t>
            </a:r>
          </a:p>
          <a:p>
            <a:pPr marL="311412" lvl="1" indent="-311412">
              <a:buFont typeface="Wingdings" pitchFamily="2" charset="2"/>
              <a:buChar char="q"/>
            </a:pPr>
            <a:r>
              <a:rPr lang="en-US" sz="3100" dirty="0" smtClean="0"/>
              <a:t>Investigating Catalogue and metadata system</a:t>
            </a:r>
          </a:p>
          <a:p>
            <a:pPr marL="311412" lvl="1" indent="-311412">
              <a:buFont typeface="Wingdings" pitchFamily="2" charset="2"/>
              <a:buChar char="q"/>
            </a:pPr>
            <a:r>
              <a:rPr lang="en-US" sz="3100" dirty="0" smtClean="0"/>
              <a:t>How distribute the software.</a:t>
            </a:r>
          </a:p>
          <a:p>
            <a:pPr marL="311412" lvl="1" indent="-311412">
              <a:buNone/>
            </a:pPr>
            <a:endParaRPr lang="en-US" sz="3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51520" y="964406"/>
            <a:ext cx="8643938" cy="5777508"/>
          </a:xfrm>
          <a:ln/>
        </p:spPr>
        <p:txBody>
          <a:bodyPr lIns="64291" tIns="32146" rIns="64291" bIns="32146"/>
          <a:lstStyle/>
          <a:p>
            <a:r>
              <a:rPr lang="en-US" sz="3100" dirty="0"/>
              <a:t>Work in progress: </a:t>
            </a:r>
          </a:p>
          <a:p>
            <a:pPr marL="482186" lvl="1">
              <a:spcBef>
                <a:spcPts val="633"/>
              </a:spcBef>
            </a:pPr>
            <a:r>
              <a:rPr lang="en-US" sz="3100" dirty="0"/>
              <a:t>Testing both functionalities and performance</a:t>
            </a:r>
          </a:p>
          <a:p>
            <a:pPr marL="750067" lvl="2">
              <a:spcBef>
                <a:spcPts val="633"/>
              </a:spcBef>
            </a:pPr>
            <a:r>
              <a:rPr lang="en-US" sz="3100" dirty="0"/>
              <a:t>File system under test: </a:t>
            </a:r>
          </a:p>
          <a:p>
            <a:pPr marL="1017948" lvl="3">
              <a:spcBef>
                <a:spcPts val="633"/>
              </a:spcBef>
            </a:pPr>
            <a:r>
              <a:rPr lang="en-US" sz="3100" dirty="0" err="1"/>
              <a:t>Lustre</a:t>
            </a:r>
            <a:r>
              <a:rPr lang="en-US" sz="3100" dirty="0"/>
              <a:t>, </a:t>
            </a:r>
            <a:r>
              <a:rPr lang="en-US" sz="3100" dirty="0" err="1"/>
              <a:t>Xrootd</a:t>
            </a:r>
            <a:r>
              <a:rPr lang="en-US" sz="3100" dirty="0"/>
              <a:t>, HDFS, </a:t>
            </a:r>
            <a:r>
              <a:rPr lang="en-US" sz="3100" dirty="0" err="1" smtClean="0"/>
              <a:t>GlusterFS</a:t>
            </a:r>
            <a:endParaRPr lang="en-US" sz="3100" dirty="0" smtClean="0"/>
          </a:p>
          <a:p>
            <a:pPr marL="1017948" lvl="3">
              <a:spcBef>
                <a:spcPts val="633"/>
              </a:spcBef>
              <a:buNone/>
            </a:pPr>
            <a:endParaRPr lang="en-US" sz="3100" dirty="0"/>
          </a:p>
          <a:p>
            <a:pPr marL="482186" lvl="1">
              <a:spcBef>
                <a:spcPts val="633"/>
              </a:spcBef>
            </a:pPr>
            <a:r>
              <a:rPr lang="en-US" sz="3100" dirty="0"/>
              <a:t>Testing new file systems with analysis jobs:</a:t>
            </a:r>
          </a:p>
          <a:p>
            <a:pPr marL="750067" lvl="2">
              <a:spcBef>
                <a:spcPts val="633"/>
              </a:spcBef>
            </a:pPr>
            <a:r>
              <a:rPr lang="en-US" sz="3100" dirty="0"/>
              <a:t>Jobs coming from SuperB itself and </a:t>
            </a:r>
            <a:r>
              <a:rPr lang="en-US" sz="3100" dirty="0" smtClean="0"/>
              <a:t>CMS</a:t>
            </a:r>
            <a:br>
              <a:rPr lang="en-US" sz="3100" dirty="0" smtClean="0"/>
            </a:br>
            <a:endParaRPr lang="en-US" sz="3100" dirty="0" smtClean="0"/>
          </a:p>
          <a:p>
            <a:pPr marL="750067" lvl="2" algn="ctr">
              <a:spcBef>
                <a:spcPts val="633"/>
              </a:spcBef>
              <a:buNone/>
            </a:pPr>
            <a:r>
              <a:rPr lang="en-US" sz="3100" b="1" dirty="0" smtClean="0"/>
              <a:t>We looking for a more representative code in term of I/O usage.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31" y="35719"/>
            <a:ext cx="8643938" cy="741164"/>
          </a:xfrm>
          <a:ln/>
        </p:spPr>
        <p:txBody>
          <a:bodyPr lIns="64291" tIns="32146" rIns="64291" bIns="32146"/>
          <a:lstStyle/>
          <a:p>
            <a:r>
              <a:rPr lang="en-US" dirty="0" smtClean="0"/>
              <a:t>Work </a:t>
            </a:r>
            <a:r>
              <a:rPr lang="en-US" dirty="0"/>
              <a:t>on </a:t>
            </a:r>
            <a:r>
              <a:rPr lang="en-US" dirty="0" smtClean="0"/>
              <a:t>Storage R&amp;D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arrotondato 38"/>
          <p:cNvSpPr/>
          <p:nvPr/>
        </p:nvSpPr>
        <p:spPr>
          <a:xfrm>
            <a:off x="3816424" y="1412776"/>
            <a:ext cx="5148064" cy="34563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ttangolo arrotondato 37"/>
          <p:cNvSpPr/>
          <p:nvPr/>
        </p:nvSpPr>
        <p:spPr>
          <a:xfrm>
            <a:off x="107504" y="1484784"/>
            <a:ext cx="3240360" cy="33843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/>
          <p:cNvSpPr txBox="1"/>
          <p:nvPr/>
        </p:nvSpPr>
        <p:spPr>
          <a:xfrm>
            <a:off x="1259632" y="260648"/>
            <a:ext cx="6336704" cy="52321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it-IT" sz="2800" b="1" smtClean="0"/>
              <a:t>COMMON STORAGE ARCHITECTURE </a:t>
            </a:r>
            <a:endParaRPr lang="it-IT" sz="2800" b="1"/>
          </a:p>
        </p:txBody>
      </p:sp>
      <p:sp>
        <p:nvSpPr>
          <p:cNvPr id="6" name="Rettangolo arrotondato 5"/>
          <p:cNvSpPr/>
          <p:nvPr/>
        </p:nvSpPr>
        <p:spPr>
          <a:xfrm>
            <a:off x="827584" y="908720"/>
            <a:ext cx="1512168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CE</a:t>
            </a:r>
            <a:br>
              <a:rPr lang="en-US" smtClean="0"/>
            </a:br>
            <a:r>
              <a:rPr lang="en-US" smtClean="0"/>
              <a:t>Computing Element</a:t>
            </a:r>
            <a:endParaRPr lang="en-US"/>
          </a:p>
        </p:txBody>
      </p:sp>
      <p:sp>
        <p:nvSpPr>
          <p:cNvPr id="7" name="Rettangolo arrotondato 6"/>
          <p:cNvSpPr/>
          <p:nvPr/>
        </p:nvSpPr>
        <p:spPr>
          <a:xfrm>
            <a:off x="827584" y="2564904"/>
            <a:ext cx="151216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r>
              <a:rPr lang="en-US" smtClean="0"/>
              <a:t>WN</a:t>
            </a:r>
            <a:br>
              <a:rPr lang="en-US" smtClean="0"/>
            </a:br>
            <a:endParaRPr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979984" y="2980184"/>
            <a:ext cx="151216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r>
              <a:rPr lang="en-US" smtClean="0"/>
              <a:t>WN</a:t>
            </a:r>
            <a:br>
              <a:rPr lang="en-US" smtClean="0"/>
            </a:br>
            <a:endParaRPr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1132384" y="3348608"/>
            <a:ext cx="151216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r>
              <a:rPr lang="en-US" smtClean="0"/>
              <a:t>WN</a:t>
            </a:r>
            <a:br>
              <a:rPr lang="en-US" smtClean="0"/>
            </a:br>
            <a:endParaRPr lang="en-US"/>
          </a:p>
        </p:txBody>
      </p:sp>
      <p:sp>
        <p:nvSpPr>
          <p:cNvPr id="12" name="Rettangolo arrotondato 11"/>
          <p:cNvSpPr/>
          <p:nvPr/>
        </p:nvSpPr>
        <p:spPr>
          <a:xfrm>
            <a:off x="1284784" y="3789040"/>
            <a:ext cx="151216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r>
              <a:rPr lang="en-US" smtClean="0"/>
              <a:t>WN</a:t>
            </a:r>
            <a:br>
              <a:rPr lang="en-US" smtClean="0"/>
            </a:br>
            <a:endParaRPr lang="en-US"/>
          </a:p>
        </p:txBody>
      </p:sp>
      <p:sp>
        <p:nvSpPr>
          <p:cNvPr id="13" name="Cilindro 12"/>
          <p:cNvSpPr/>
          <p:nvPr/>
        </p:nvSpPr>
        <p:spPr>
          <a:xfrm>
            <a:off x="467544" y="2564904"/>
            <a:ext cx="504056" cy="432048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ilindro 13"/>
          <p:cNvSpPr/>
          <p:nvPr/>
        </p:nvSpPr>
        <p:spPr>
          <a:xfrm>
            <a:off x="611560" y="2996952"/>
            <a:ext cx="504056" cy="432048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ilindro 14"/>
          <p:cNvSpPr/>
          <p:nvPr/>
        </p:nvSpPr>
        <p:spPr>
          <a:xfrm>
            <a:off x="827584" y="3429000"/>
            <a:ext cx="504056" cy="432048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ilindro 15"/>
          <p:cNvSpPr/>
          <p:nvPr/>
        </p:nvSpPr>
        <p:spPr>
          <a:xfrm>
            <a:off x="1043608" y="3861048"/>
            <a:ext cx="504056" cy="432048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arrotondato 16"/>
          <p:cNvSpPr/>
          <p:nvPr/>
        </p:nvSpPr>
        <p:spPr>
          <a:xfrm>
            <a:off x="5832648" y="980728"/>
            <a:ext cx="1512168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SRM</a:t>
            </a:r>
            <a:endParaRPr lang="en-US" dirty="0"/>
          </a:p>
        </p:txBody>
      </p:sp>
      <p:sp>
        <p:nvSpPr>
          <p:cNvPr id="19" name="Rettangolo arrotondato 18"/>
          <p:cNvSpPr/>
          <p:nvPr/>
        </p:nvSpPr>
        <p:spPr>
          <a:xfrm>
            <a:off x="5832648" y="2204864"/>
            <a:ext cx="1512168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SRM-Service</a:t>
            </a:r>
            <a:endParaRPr lang="en-US"/>
          </a:p>
        </p:txBody>
      </p:sp>
      <p:sp>
        <p:nvSpPr>
          <p:cNvPr id="20" name="Cilindro 19"/>
          <p:cNvSpPr/>
          <p:nvPr/>
        </p:nvSpPr>
        <p:spPr>
          <a:xfrm>
            <a:off x="6984776" y="3573016"/>
            <a:ext cx="1728192" cy="93610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EXT3</a:t>
            </a:r>
            <a:endParaRPr lang="en-US"/>
          </a:p>
        </p:txBody>
      </p:sp>
      <p:sp>
        <p:nvSpPr>
          <p:cNvPr id="21" name="Cilindro 20"/>
          <p:cNvSpPr/>
          <p:nvPr/>
        </p:nvSpPr>
        <p:spPr>
          <a:xfrm>
            <a:off x="4680520" y="3573016"/>
            <a:ext cx="1728192" cy="93610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GPFS</a:t>
            </a:r>
            <a:endParaRPr lang="en-US"/>
          </a:p>
        </p:txBody>
      </p:sp>
      <p:sp>
        <p:nvSpPr>
          <p:cNvPr id="22" name="Rettangolo arrotondato 21"/>
          <p:cNvSpPr/>
          <p:nvPr/>
        </p:nvSpPr>
        <p:spPr>
          <a:xfrm>
            <a:off x="4032448" y="980728"/>
            <a:ext cx="1512168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 smtClean="0"/>
              <a:t>GridFTP</a:t>
            </a:r>
            <a:endParaRPr lang="en-US"/>
          </a:p>
        </p:txBody>
      </p:sp>
      <p:cxnSp>
        <p:nvCxnSpPr>
          <p:cNvPr id="24" name="Connettore 1 23"/>
          <p:cNvCxnSpPr>
            <a:stCxn id="19" idx="2"/>
            <a:endCxn id="21" idx="1"/>
          </p:cNvCxnSpPr>
          <p:nvPr/>
        </p:nvCxnSpPr>
        <p:spPr>
          <a:xfrm rot="5400000">
            <a:off x="5886654" y="2870938"/>
            <a:ext cx="360040" cy="104411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>
            <a:stCxn id="19" idx="2"/>
            <a:endCxn id="20" idx="1"/>
          </p:cNvCxnSpPr>
          <p:nvPr/>
        </p:nvCxnSpPr>
        <p:spPr>
          <a:xfrm rot="16200000" flipH="1">
            <a:off x="7038782" y="2762926"/>
            <a:ext cx="360040" cy="126014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>
            <a:stCxn id="6" idx="2"/>
            <a:endCxn id="7" idx="0"/>
          </p:cNvCxnSpPr>
          <p:nvPr/>
        </p:nvCxnSpPr>
        <p:spPr>
          <a:xfrm rot="5400000">
            <a:off x="1259632" y="2240868"/>
            <a:ext cx="64807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ccia bidirezionale verticale 39"/>
          <p:cNvSpPr/>
          <p:nvPr/>
        </p:nvSpPr>
        <p:spPr>
          <a:xfrm rot="14372238">
            <a:off x="2948088" y="1235692"/>
            <a:ext cx="482961" cy="1854841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ttangolo arrotondato 42"/>
          <p:cNvSpPr/>
          <p:nvPr/>
        </p:nvSpPr>
        <p:spPr>
          <a:xfrm rot="10800000" flipV="1">
            <a:off x="5985048" y="4725144"/>
            <a:ext cx="1512168" cy="72007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I/O Serve</a:t>
            </a:r>
            <a:endParaRPr lang="en-US"/>
          </a:p>
        </p:txBody>
      </p:sp>
      <p:cxnSp>
        <p:nvCxnSpPr>
          <p:cNvPr id="44" name="Connettore 1 43"/>
          <p:cNvCxnSpPr>
            <a:stCxn id="21" idx="3"/>
            <a:endCxn id="43" idx="0"/>
          </p:cNvCxnSpPr>
          <p:nvPr/>
        </p:nvCxnSpPr>
        <p:spPr>
          <a:xfrm rot="16200000" flipH="1">
            <a:off x="6034862" y="4018874"/>
            <a:ext cx="216024" cy="119651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>
            <a:stCxn id="20" idx="3"/>
            <a:endCxn id="43" idx="0"/>
          </p:cNvCxnSpPr>
          <p:nvPr/>
        </p:nvCxnSpPr>
        <p:spPr>
          <a:xfrm rot="5400000">
            <a:off x="7186990" y="4063262"/>
            <a:ext cx="216024" cy="110774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7 56"/>
          <p:cNvCxnSpPr>
            <a:stCxn id="12" idx="2"/>
            <a:endCxn id="43" idx="2"/>
          </p:cNvCxnSpPr>
          <p:nvPr/>
        </p:nvCxnSpPr>
        <p:spPr>
          <a:xfrm rot="16200000" flipH="1">
            <a:off x="3814937" y="2519027"/>
            <a:ext cx="1152127" cy="4700264"/>
          </a:xfrm>
          <a:prstGeom prst="curvedConnector3">
            <a:avLst>
              <a:gd name="adj1" fmla="val 119842"/>
            </a:avLst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3923928" y="2276872"/>
            <a:ext cx="1903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/>
              <a:t>DATA </a:t>
            </a:r>
            <a:br>
              <a:rPr lang="en-US" b="1" smtClean="0"/>
            </a:br>
            <a:r>
              <a:rPr lang="en-US" b="1" smtClean="0"/>
              <a:t>INFRASTRUCTURE</a:t>
            </a:r>
            <a:endParaRPr lang="en-US" b="1"/>
          </a:p>
        </p:txBody>
      </p:sp>
      <p:sp>
        <p:nvSpPr>
          <p:cNvPr id="60" name="CasellaDiTesto 59"/>
          <p:cNvSpPr txBox="1"/>
          <p:nvPr/>
        </p:nvSpPr>
        <p:spPr>
          <a:xfrm>
            <a:off x="251520" y="4221088"/>
            <a:ext cx="1903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/>
              <a:t>COMPUTING</a:t>
            </a:r>
            <a:br>
              <a:rPr lang="en-US" b="1" smtClean="0"/>
            </a:br>
            <a:r>
              <a:rPr lang="en-US" b="1" smtClean="0"/>
              <a:t>INFRASTRUCTURE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1259632" y="260648"/>
            <a:ext cx="6336704" cy="52321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it-IT" sz="2800" b="1" dirty="0" smtClean="0"/>
              <a:t>TIER2 ATLAS IN NAPLES</a:t>
            </a:r>
            <a:endParaRPr lang="it-IT" sz="2800" b="1" dirty="0"/>
          </a:p>
        </p:txBody>
      </p:sp>
      <p:sp>
        <p:nvSpPr>
          <p:cNvPr id="27" name="Segnaposto contenuto 2"/>
          <p:cNvSpPr txBox="1">
            <a:spLocks/>
          </p:cNvSpPr>
          <p:nvPr/>
        </p:nvSpPr>
        <p:spPr>
          <a:xfrm>
            <a:off x="0" y="980729"/>
            <a:ext cx="8964488" cy="496855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108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Nodes for a total of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1.056 cores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noProof="0" dirty="0" smtClean="0"/>
              <a:t>Whereof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83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Worker Node for a total of </a:t>
            </a:r>
            <a:r>
              <a:rPr kumimoji="0" lang="en-US" sz="32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882 cores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noProof="0" dirty="0" smtClean="0"/>
              <a:t>19 </a:t>
            </a:r>
            <a:r>
              <a:rPr lang="en-US" sz="3200" noProof="0" dirty="0" smtClean="0"/>
              <a:t>Storage Node for a total of </a:t>
            </a:r>
            <a:r>
              <a:rPr lang="en-US" sz="3200" b="1" noProof="0" dirty="0" smtClean="0"/>
              <a:t>144 cores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noProof="0" dirty="0" smtClean="0"/>
              <a:t>6</a:t>
            </a:r>
            <a:r>
              <a:rPr lang="en-US" sz="3200" noProof="0" dirty="0" smtClean="0"/>
              <a:t> Services Nodes for a total of </a:t>
            </a:r>
            <a:r>
              <a:rPr lang="en-US" sz="3200" b="1" noProof="0" dirty="0" smtClean="0"/>
              <a:t>30 core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3200" b="1" dirty="0" smtClean="0"/>
              <a:t>~ 800 TB Available</a:t>
            </a:r>
            <a:endParaRPr lang="en-US" sz="3200" b="1" noProof="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</a:pPr>
            <a:r>
              <a:rPr lang="en-US" sz="3200" b="1" dirty="0" smtClean="0"/>
              <a:t>~14% </a:t>
            </a:r>
            <a:r>
              <a:rPr lang="en-US" sz="3200" dirty="0" smtClean="0"/>
              <a:t>of Total Core for the storage infrastructure</a:t>
            </a:r>
          </a:p>
          <a:p>
            <a:pPr lvl="0" algn="ctr">
              <a:spcBef>
                <a:spcPct val="20000"/>
              </a:spcBef>
            </a:pPr>
            <a:r>
              <a:rPr lang="en-US" sz="3200" dirty="0" smtClean="0"/>
              <a:t>+</a:t>
            </a:r>
          </a:p>
          <a:p>
            <a:pPr lvl="0" algn="ctr">
              <a:spcBef>
                <a:spcPct val="20000"/>
              </a:spcBef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Complex Network infrastructure to support traffic  WN to SE</a:t>
            </a:r>
            <a:b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Based on DPM</a:t>
            </a:r>
          </a:p>
          <a:p>
            <a:pPr lvl="0" algn="ctr">
              <a:spcBef>
                <a:spcPct val="20000"/>
              </a:spcBef>
            </a:pPr>
            <a:r>
              <a:rPr lang="en-US" sz="3200" noProof="0" dirty="0" smtClean="0"/>
              <a:t>+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</a:pPr>
            <a:r>
              <a:rPr lang="en-US" sz="3200" dirty="0" smtClean="0"/>
              <a:t>19 Server and Storage System in fiber optic 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</a:pPr>
            <a:endParaRPr kumimoji="0" lang="it-IT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per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4871</TotalTime>
  <Words>1306</Words>
  <Application>Microsoft Office PowerPoint</Application>
  <PresentationFormat>Presentazione su schermo (4:3)</PresentationFormat>
  <Paragraphs>284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28</vt:i4>
      </vt:variant>
    </vt:vector>
  </HeadingPairs>
  <TitlesOfParts>
    <vt:vector size="30" baseType="lpstr">
      <vt:lpstr>SuperB</vt:lpstr>
      <vt:lpstr>Personalizza struttura</vt:lpstr>
      <vt:lpstr>Diapositiva 1</vt:lpstr>
      <vt:lpstr>Network vs Storage and CPU</vt:lpstr>
      <vt:lpstr>Background Requirements – LHCONE by Richard Hughes-Jones </vt:lpstr>
      <vt:lpstr>NEXT  INSTALLATION </vt:lpstr>
      <vt:lpstr>Storage R&amp;D</vt:lpstr>
      <vt:lpstr>Storage R&amp;D on going</vt:lpstr>
      <vt:lpstr>Work on Storage R&amp;D</vt:lpstr>
      <vt:lpstr>Diapositiva 8</vt:lpstr>
      <vt:lpstr>Diapositiva 9</vt:lpstr>
      <vt:lpstr>Diapositiva 10</vt:lpstr>
      <vt:lpstr>Diapositiva 11</vt:lpstr>
      <vt:lpstr>Diapositiva 12</vt:lpstr>
      <vt:lpstr>Diapositiva 13</vt:lpstr>
      <vt:lpstr>10Gbit/s Farm Setup in Naples</vt:lpstr>
      <vt:lpstr>Diapositiva 15</vt:lpstr>
      <vt:lpstr>Diapositiva 16</vt:lpstr>
      <vt:lpstr>Diapositiva 17</vt:lpstr>
      <vt:lpstr>Diapositiva 18</vt:lpstr>
      <vt:lpstr>Job Analysis Benchmark </vt:lpstr>
      <vt:lpstr>GOAL </vt:lpstr>
      <vt:lpstr>Diapositiva 21</vt:lpstr>
      <vt:lpstr>Network Traffic   </vt:lpstr>
      <vt:lpstr>Geographic testbed</vt:lpstr>
      <vt:lpstr>Catalogue</vt:lpstr>
      <vt:lpstr>Catalogue – 2 </vt:lpstr>
      <vt:lpstr>Conclusion 1/2</vt:lpstr>
      <vt:lpstr>Conclusion 2/2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Domè</dc:creator>
  <cp:lastModifiedBy>OSIO</cp:lastModifiedBy>
  <cp:revision>114</cp:revision>
  <dcterms:created xsi:type="dcterms:W3CDTF">2011-03-29T12:45:38Z</dcterms:created>
  <dcterms:modified xsi:type="dcterms:W3CDTF">2011-07-06T11:51:25Z</dcterms:modified>
</cp:coreProperties>
</file>