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57" r:id="rId4"/>
    <p:sldId id="260" r:id="rId5"/>
    <p:sldId id="262" r:id="rId6"/>
    <p:sldId id="263" r:id="rId7"/>
    <p:sldId id="265" r:id="rId8"/>
    <p:sldId id="279" r:id="rId9"/>
    <p:sldId id="280" r:id="rId10"/>
    <p:sldId id="281" r:id="rId11"/>
    <p:sldId id="282" r:id="rId12"/>
    <p:sldId id="283" r:id="rId13"/>
    <p:sldId id="284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6" r:id="rId25"/>
    <p:sldId id="275" r:id="rId26"/>
    <p:sldId id="277" r:id="rId27"/>
    <p:sldId id="285" r:id="rId28"/>
    <p:sldId id="286" r:id="rId29"/>
    <p:sldId id="287" r:id="rId30"/>
    <p:sldId id="25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FF7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2" autoAdjust="0"/>
    <p:restoredTop sz="95324" autoAdjust="0"/>
  </p:normalViewPr>
  <p:slideViewPr>
    <p:cSldViewPr snapToGrid="0" snapToObjects="1">
      <p:cViewPr varScale="1">
        <p:scale>
          <a:sx n="123" d="100"/>
          <a:sy n="123" d="100"/>
        </p:scale>
        <p:origin x="-96" y="-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47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lari@cern.ch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3" y="1371600"/>
            <a:ext cx="9039047" cy="1927225"/>
          </a:xfrm>
        </p:spPr>
        <p:txBody>
          <a:bodyPr/>
          <a:lstStyle/>
          <a:p>
            <a:pPr algn="ctr"/>
            <a:r>
              <a:rPr lang="en-US" sz="3000" b="1" dirty="0" err="1" smtClean="0">
                <a:solidFill>
                  <a:schemeClr val="accent2"/>
                </a:solidFill>
              </a:rPr>
              <a:t>Fondamenti</a:t>
            </a:r>
            <a:r>
              <a:rPr lang="en-US" sz="3000" b="1" dirty="0" smtClean="0">
                <a:solidFill>
                  <a:schemeClr val="accent2"/>
                </a:solidFill>
              </a:rPr>
              <a:t> di Project Management  E PIANIFICAZIONE OPERAZIONALE </a:t>
            </a:r>
            <a:br>
              <a:rPr lang="en-US" sz="3000" b="1" dirty="0" smtClean="0">
                <a:solidFill>
                  <a:schemeClr val="accent2"/>
                </a:solidFill>
              </a:rPr>
            </a:br>
            <a:r>
              <a:rPr lang="en-US" sz="3000" b="1" dirty="0" smtClean="0">
                <a:solidFill>
                  <a:schemeClr val="accent2"/>
                </a:solidFill>
              </a:rPr>
              <a:t>PER la </a:t>
            </a:r>
            <a:r>
              <a:rPr lang="en-US" sz="3000" b="1" dirty="0" err="1" smtClean="0">
                <a:solidFill>
                  <a:schemeClr val="accent2"/>
                </a:solidFill>
              </a:rPr>
              <a:t>Gestione</a:t>
            </a:r>
            <a:r>
              <a:rPr lang="en-US" sz="3000" b="1" dirty="0" smtClean="0">
                <a:solidFill>
                  <a:schemeClr val="accent2"/>
                </a:solidFill>
              </a:rPr>
              <a:t> DI PROGETTI DI RICERCA</a:t>
            </a:r>
            <a:endParaRPr lang="en-US" sz="3000" b="1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1697" y="3504646"/>
            <a:ext cx="7913430" cy="28036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it-IT" i="1" dirty="0" smtClean="0"/>
              <a:t>Luisella Lari</a:t>
            </a:r>
          </a:p>
          <a:p>
            <a:pPr algn="ctr"/>
            <a:r>
              <a:rPr lang="it-IT" dirty="0" smtClean="0">
                <a:solidFill>
                  <a:srgbClr val="3366FF"/>
                </a:solidFill>
                <a:hlinkClick r:id="rId3"/>
              </a:rPr>
              <a:t>llari@cern.ch</a:t>
            </a:r>
            <a:endParaRPr lang="it-IT" dirty="0" smtClean="0">
              <a:solidFill>
                <a:srgbClr val="3366FF"/>
              </a:solidFill>
            </a:endParaRPr>
          </a:p>
          <a:p>
            <a:pPr algn="ctr"/>
            <a:endParaRPr lang="it-IT" dirty="0" smtClean="0">
              <a:solidFill>
                <a:srgbClr val="3366FF"/>
              </a:solidFill>
            </a:endParaRPr>
          </a:p>
          <a:p>
            <a:pPr algn="ctr"/>
            <a:r>
              <a:rPr lang="en-US" i="1" dirty="0" err="1" smtClean="0"/>
              <a:t>Corso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 smtClean="0"/>
              <a:t> INFN inter-</a:t>
            </a:r>
            <a:r>
              <a:rPr lang="en-US" i="1" dirty="0" err="1" smtClean="0"/>
              <a:t>struttura</a:t>
            </a:r>
            <a:r>
              <a:rPr lang="en-US" i="1" dirty="0" smtClean="0"/>
              <a:t>: </a:t>
            </a:r>
          </a:p>
          <a:p>
            <a:pPr algn="ctr"/>
            <a:r>
              <a:rPr lang="en-US" i="1" dirty="0" err="1" smtClean="0"/>
              <a:t>Sezioni</a:t>
            </a:r>
            <a:r>
              <a:rPr lang="en-US" i="1" dirty="0" smtClean="0"/>
              <a:t> di Bologna, Ferrara, LNGS, Perugia e Pisa.</a:t>
            </a:r>
            <a:endParaRPr lang="it-IT" i="1" dirty="0" smtClean="0"/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6-7 </a:t>
            </a:r>
            <a:r>
              <a:rPr lang="it-IT" dirty="0" err="1" smtClean="0"/>
              <a:t>June</a:t>
            </a:r>
            <a:r>
              <a:rPr lang="it-IT" dirty="0" smtClean="0"/>
              <a:t> 2013 - </a:t>
            </a:r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835" y="0"/>
            <a:ext cx="1789597" cy="14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42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4" y="2095851"/>
            <a:ext cx="6875703" cy="35753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Cause and </a:t>
            </a:r>
            <a:r>
              <a:rPr lang="en-US" i="1" dirty="0"/>
              <a:t>E</a:t>
            </a:r>
            <a:r>
              <a:rPr lang="en-US" i="1" dirty="0" smtClean="0"/>
              <a:t>ffect Diagrams (1/2)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6023"/>
            <a:ext cx="1540165" cy="1808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2530" y="144748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Ishikawa Diagrams or Fishbone Diagrams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34793" y="1987200"/>
            <a:ext cx="0" cy="4233600"/>
          </a:xfrm>
          <a:prstGeom prst="line">
            <a:avLst/>
          </a:pr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39893" y="585146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Effect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1760" y="585146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Causes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28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609" y="2190806"/>
            <a:ext cx="5400732" cy="34692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Cause and </a:t>
            </a:r>
            <a:r>
              <a:rPr lang="en-US" i="1" dirty="0"/>
              <a:t>E</a:t>
            </a:r>
            <a:r>
              <a:rPr lang="en-US" i="1" dirty="0" smtClean="0"/>
              <a:t>ffect Diagrams (2/2)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6023"/>
            <a:ext cx="1540165" cy="1808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2530" y="144748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Ishikawa Diagrams or Fishbone Diagrams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912979" y="1890283"/>
            <a:ext cx="0" cy="4233600"/>
          </a:xfrm>
          <a:prstGeom prst="line">
            <a:avLst/>
          </a:pr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99182" y="5762273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Effect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8184" y="575731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Causes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988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Pareto Histogram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419223"/>
            <a:ext cx="1540165" cy="180802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00FF"/>
                </a:solidFill>
              </a:rPr>
              <a:t>Pareto law</a:t>
            </a:r>
            <a:r>
              <a:rPr lang="en-US" sz="2000" dirty="0" smtClean="0">
                <a:solidFill>
                  <a:srgbClr val="0000FF"/>
                </a:solidFill>
              </a:rPr>
              <a:t>: 80% of the problems 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are due to 20% of the cause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603" y="2496652"/>
            <a:ext cx="4248970" cy="37673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050" y="839560"/>
            <a:ext cx="1933880" cy="193388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1295949" y="4544640"/>
            <a:ext cx="1500402" cy="673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Causes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16200000">
            <a:off x="359752" y="3565200"/>
            <a:ext cx="1500402" cy="673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Frequency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809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control…more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1231449"/>
            <a:ext cx="1540165" cy="18080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45241" y="1524000"/>
            <a:ext cx="5552573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4"/>
                </a:solidFill>
              </a:rPr>
              <a:t>There are more Quality Control analysis methods…..the idea is to collect data to evaluate the </a:t>
            </a:r>
            <a:r>
              <a:rPr lang="en-US" sz="2200" dirty="0" smtClean="0">
                <a:solidFill>
                  <a:schemeClr val="accent2"/>
                </a:solidFill>
              </a:rPr>
              <a:t>Cost of Quality</a:t>
            </a:r>
            <a:endParaRPr lang="en-US" sz="2200" dirty="0">
              <a:solidFill>
                <a:schemeClr val="accent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564" y="2684173"/>
            <a:ext cx="4985083" cy="36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49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How to </a:t>
            </a:r>
            <a:r>
              <a:rPr lang="en-US" i="1" dirty="0" smtClean="0"/>
              <a:t>measure </a:t>
            </a:r>
            <a:r>
              <a:rPr lang="en-US" i="1" dirty="0"/>
              <a:t>project performance?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3406420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Earned Value Management (EVM) </a:t>
            </a:r>
            <a:r>
              <a:rPr lang="en-US" sz="2200" dirty="0" smtClean="0"/>
              <a:t>is the a commonly used method of performance measurement.</a:t>
            </a:r>
            <a:r>
              <a:rPr lang="en-US" sz="2200" dirty="0" smtClean="0">
                <a:solidFill>
                  <a:schemeClr val="accent2"/>
                </a:solidFill>
              </a:rPr>
              <a:t> 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5135635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EVM </a:t>
            </a:r>
            <a:r>
              <a:rPr lang="en-US" sz="2200" dirty="0" smtClean="0"/>
              <a:t>integrates project scope, cost and schedule measures.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0" y="1638224"/>
            <a:ext cx="1975638" cy="176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7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(1/5)</a:t>
            </a:r>
            <a:endParaRPr lang="en-US" i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S-curve</a:t>
            </a:r>
          </a:p>
          <a:p>
            <a:pPr marL="0" indent="0" algn="ctr">
              <a:buNone/>
            </a:pPr>
            <a:r>
              <a:rPr lang="en-US" sz="2000" dirty="0"/>
              <a:t>S-curves are an important project management tool. They allow the progress of a project to </a:t>
            </a:r>
            <a:r>
              <a:rPr lang="en-US" sz="2000" dirty="0" smtClean="0"/>
              <a:t>be tracked </a:t>
            </a:r>
            <a:r>
              <a:rPr lang="en-US" sz="2000" dirty="0"/>
              <a:t>visually over time, and form a historical record of what has happened to date. 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82" y="3576320"/>
            <a:ext cx="4645660" cy="26398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971" y="4316073"/>
            <a:ext cx="945539" cy="101181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933" y="5624394"/>
            <a:ext cx="610249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769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(1/11)</a:t>
            </a:r>
            <a:endParaRPr lang="en-US" i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Steps to create the Baseline S-curve…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180" y="2139950"/>
            <a:ext cx="2963602" cy="18364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59" y="2032000"/>
            <a:ext cx="2026121" cy="20261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6140" y="2129790"/>
            <a:ext cx="138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504D"/>
                </a:solidFill>
              </a:rPr>
              <a:t>End Point</a:t>
            </a:r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8400" y="3968705"/>
            <a:ext cx="138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Start Point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269" y="2196297"/>
            <a:ext cx="2961062" cy="172372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515100" y="2480301"/>
            <a:ext cx="18567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Considering all the Project Activity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068" y="4500880"/>
            <a:ext cx="2892663" cy="187197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34308" y="4613901"/>
            <a:ext cx="1537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I know when I pay! 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5900" y="4500880"/>
            <a:ext cx="2989058" cy="187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4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(2/11)</a:t>
            </a:r>
            <a:endParaRPr lang="en-US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2086609"/>
            <a:ext cx="5593080" cy="4437987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Baseline S-curve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42160" y="3420110"/>
            <a:ext cx="218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Planned Value (PV)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60720" y="1841500"/>
            <a:ext cx="310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Budget At Completion (BAC)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02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(3/11)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Actual Cost (AC) of work performed</a:t>
            </a:r>
          </a:p>
          <a:p>
            <a:pPr marL="0" indent="0" algn="ctr">
              <a:buNone/>
            </a:pP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costo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sostenuto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alla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data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corrente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sz="2200" i="1" baseline="-25000" dirty="0" err="1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”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17" y="2337294"/>
            <a:ext cx="5552764" cy="425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43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(4/11)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Earned Value (EV) of work performed</a:t>
            </a:r>
          </a:p>
          <a:p>
            <a:pPr marL="0" indent="0" algn="ctr">
              <a:buNone/>
            </a:pP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costo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delle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attivita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’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realizzate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alla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data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corrente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sz="2200" i="1" baseline="-25000" dirty="0" err="1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”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640" y="2529840"/>
            <a:ext cx="5979160" cy="409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3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Controlling Projects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endParaRPr lang="en-US" i="1" dirty="0" smtClean="0"/>
          </a:p>
          <a:p>
            <a:endParaRPr lang="en-US" i="1" dirty="0"/>
          </a:p>
          <a:p>
            <a:r>
              <a:rPr lang="en-US" i="1" dirty="0"/>
              <a:t>Quality </a:t>
            </a:r>
            <a:r>
              <a:rPr lang="en-US" i="1" dirty="0" smtClean="0"/>
              <a:t>control</a:t>
            </a:r>
            <a:endParaRPr lang="en-US" i="1" dirty="0" smtClean="0"/>
          </a:p>
          <a:p>
            <a:r>
              <a:rPr lang="en-US" i="1" dirty="0" smtClean="0"/>
              <a:t>How </a:t>
            </a:r>
            <a:r>
              <a:rPr lang="en-US" i="1" dirty="0" smtClean="0"/>
              <a:t>to measure project performance?</a:t>
            </a:r>
          </a:p>
          <a:p>
            <a:r>
              <a:rPr lang="en-US" i="1" dirty="0" smtClean="0"/>
              <a:t>The EVM </a:t>
            </a:r>
            <a:r>
              <a:rPr lang="en-US" i="1" dirty="0" smtClean="0"/>
              <a:t>method</a:t>
            </a:r>
            <a:endParaRPr lang="en-US" i="1" dirty="0" smtClean="0"/>
          </a:p>
          <a:p>
            <a:r>
              <a:rPr lang="en-US" i="1" dirty="0" smtClean="0"/>
              <a:t>Status </a:t>
            </a:r>
            <a:r>
              <a:rPr lang="en-US" i="1" dirty="0" smtClean="0"/>
              <a:t>Reports</a:t>
            </a:r>
          </a:p>
          <a:p>
            <a:r>
              <a:rPr lang="en-US" i="1" dirty="0"/>
              <a:t>S</a:t>
            </a:r>
            <a:r>
              <a:rPr lang="en-US" i="1" dirty="0" smtClean="0"/>
              <a:t>oftware </a:t>
            </a:r>
            <a:r>
              <a:rPr lang="en-US" i="1" dirty="0" smtClean="0"/>
              <a:t>packages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(5/11)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Why EVM is an integrated method?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" y="2062479"/>
            <a:ext cx="5471160" cy="42295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4800" y="415163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Schedule Variance (SV)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3429000"/>
            <a:ext cx="1435100" cy="889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38240" y="3058160"/>
            <a:ext cx="17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Variance Index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6" y="2067560"/>
            <a:ext cx="5479024" cy="4168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(6/11)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Why EVM is an integrated method?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5163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Cost Variance (CV)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400" y="3427492"/>
            <a:ext cx="1473200" cy="863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38240" y="3058160"/>
            <a:ext cx="17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Variance Index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770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4" y="3013513"/>
            <a:ext cx="5960618" cy="33636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(7/11)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999067" y="1524000"/>
            <a:ext cx="69850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Performance </a:t>
            </a:r>
            <a:r>
              <a:rPr lang="en-US" dirty="0" smtClean="0">
                <a:solidFill>
                  <a:schemeClr val="accent2"/>
                </a:solidFill>
              </a:rPr>
              <a:t>I</a:t>
            </a:r>
            <a:r>
              <a:rPr lang="en-US" dirty="0" smtClean="0">
                <a:solidFill>
                  <a:schemeClr val="accent2"/>
                </a:solidFill>
              </a:rPr>
              <a:t>ndex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how close the project is to the cost/schedule baselines the work performed </a:t>
            </a:r>
            <a:endParaRPr lang="en-US" sz="2200" i="1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1367662" y="3020134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Critical Ratio (CR)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2919" y="3927723"/>
            <a:ext cx="366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Cost Performance Index (CPI)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134" y="5273274"/>
            <a:ext cx="433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Schedule Performance Index (SPI)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552" y="2679276"/>
            <a:ext cx="2246944" cy="7577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5201" y="3768634"/>
            <a:ext cx="2306295" cy="7377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362" y="5037666"/>
            <a:ext cx="2678252" cy="48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53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(8/11)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Forecasting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29" y="533400"/>
            <a:ext cx="1941997" cy="14401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2239736"/>
            <a:ext cx="7010400" cy="368925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88185" y="2199684"/>
            <a:ext cx="366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Estimate At Completion (EAC)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4051" y="3645834"/>
            <a:ext cx="1832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</a:rPr>
              <a:t>TYPICAL variance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22318" y="4598896"/>
            <a:ext cx="1832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A</a:t>
            </a:r>
            <a:r>
              <a:rPr lang="en-US" dirty="0" smtClean="0">
                <a:solidFill>
                  <a:srgbClr val="0000FF"/>
                </a:solidFill>
              </a:rPr>
              <a:t>TYPICAL variance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56402" y="4389120"/>
            <a:ext cx="1563598" cy="1218240"/>
          </a:xfrm>
          <a:prstGeom prst="ellipse">
            <a:avLst/>
          </a:prstGeom>
          <a:noFill/>
          <a:ln w="28575" cmpd="sng">
            <a:solidFill>
              <a:srgbClr val="FF71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394876" y="5678210"/>
            <a:ext cx="18327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71FE"/>
                </a:solidFill>
              </a:rPr>
              <a:t> </a:t>
            </a:r>
            <a:r>
              <a:rPr lang="en-US" dirty="0" smtClean="0">
                <a:solidFill>
                  <a:srgbClr val="FF71FE"/>
                </a:solidFill>
                <a:sym typeface="Wingdings"/>
              </a:rPr>
              <a:t> Estimate </a:t>
            </a:r>
            <a:r>
              <a:rPr lang="en-US" dirty="0">
                <a:solidFill>
                  <a:srgbClr val="FF71FE"/>
                </a:solidFill>
                <a:sym typeface="Wingdings"/>
              </a:rPr>
              <a:t>T</a:t>
            </a:r>
            <a:r>
              <a:rPr lang="en-US" dirty="0" smtClean="0">
                <a:solidFill>
                  <a:srgbClr val="FF71FE"/>
                </a:solidFill>
                <a:sym typeface="Wingdings"/>
              </a:rPr>
              <a:t>o Complete (ETC)</a:t>
            </a:r>
            <a:endParaRPr lang="en-US" dirty="0">
              <a:solidFill>
                <a:srgbClr val="FF71F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2729" y="5920730"/>
            <a:ext cx="57146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</a:t>
            </a:r>
            <a:r>
              <a:rPr lang="en-US" sz="1400" dirty="0" smtClean="0">
                <a:solidFill>
                  <a:schemeClr val="accent1"/>
                </a:solidFill>
              </a:rPr>
              <a:t>F. Caron, F. Ruggeri et A. </a:t>
            </a:r>
            <a:r>
              <a:rPr lang="en-US" sz="1400" dirty="0" err="1" smtClean="0">
                <a:solidFill>
                  <a:schemeClr val="accent1"/>
                </a:solidFill>
              </a:rPr>
              <a:t>Merli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A Bayesian Approach to 	Improve Estimate at Completion in Earned Value 	Management</a:t>
            </a:r>
            <a:r>
              <a:rPr lang="en-US" sz="1400" i="1" dirty="0" smtClean="0">
                <a:solidFill>
                  <a:schemeClr val="accent1"/>
                </a:solidFill>
              </a:rPr>
              <a:t>, </a:t>
            </a:r>
            <a:r>
              <a:rPr lang="en-US" sz="1400" dirty="0" smtClean="0">
                <a:solidFill>
                  <a:schemeClr val="accent1"/>
                </a:solidFill>
              </a:rPr>
              <a:t>Project </a:t>
            </a:r>
            <a:r>
              <a:rPr lang="en-US" sz="1400" dirty="0" smtClean="0">
                <a:solidFill>
                  <a:schemeClr val="accent1"/>
                </a:solidFill>
              </a:rPr>
              <a:t>Management Journal (2013)]</a:t>
            </a:r>
            <a:endParaRPr lang="en-US" sz="140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33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1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EVM Method </a:t>
            </a:r>
            <a:r>
              <a:rPr lang="en-US" i="1" dirty="0" smtClean="0"/>
              <a:t>(9/11)</a:t>
            </a:r>
            <a:endParaRPr lang="en-US" i="1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10326" y="3185263"/>
            <a:ext cx="8229600" cy="13214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4000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sz="4000" dirty="0" smtClean="0"/>
              <a:t>Exercise Lecture </a:t>
            </a:r>
            <a:r>
              <a:rPr lang="en-US" sz="4000" dirty="0" smtClean="0"/>
              <a:t>6</a:t>
            </a:r>
            <a:endParaRPr lang="en-US" sz="4000" dirty="0" smtClean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228478"/>
            <a:ext cx="1793227" cy="17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6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(10/11)</a:t>
            </a: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5290"/>
            <a:ext cx="7797800" cy="4872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2944" y="420267"/>
            <a:ext cx="1212589" cy="121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34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(11/11)</a:t>
            </a:r>
            <a:endParaRPr lang="en-US" i="1" dirty="0"/>
          </a:p>
        </p:txBody>
      </p:sp>
      <p:pic>
        <p:nvPicPr>
          <p:cNvPr id="8" name="Picture 7" descr="other_repo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30" y="2459492"/>
            <a:ext cx="8747733" cy="40257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32000"/>
            <a:ext cx="2495389" cy="20274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070" y="1493593"/>
            <a:ext cx="1143000" cy="1079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847" y="371520"/>
            <a:ext cx="1127082" cy="11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75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15" y="1641600"/>
            <a:ext cx="4221005" cy="319946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72793" y="1524000"/>
            <a:ext cx="4526830" cy="342672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Status Reports (1/2)</a:t>
            </a:r>
            <a:endParaRPr lang="en-US" i="1" dirty="0"/>
          </a:p>
        </p:txBody>
      </p:sp>
      <p:sp>
        <p:nvSpPr>
          <p:cNvPr id="10" name="Left Arrow 9"/>
          <p:cNvSpPr/>
          <p:nvPr/>
        </p:nvSpPr>
        <p:spPr>
          <a:xfrm>
            <a:off x="3749612" y="3879360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 rot="2920100">
            <a:off x="3330719" y="4737383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 rot="8660113">
            <a:off x="1579990" y="4466602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 rot="5883706">
            <a:off x="2389647" y="5028024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142801" y="5246575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Quality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54224" y="3962696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EVM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29000" y="4683937"/>
            <a:ext cx="1727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Engineering Change Request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278835" y="4449600"/>
            <a:ext cx="1727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Update</a:t>
            </a:r>
          </a:p>
          <a:p>
            <a:pPr algn="ctr"/>
            <a:r>
              <a:rPr lang="en-US" b="1" dirty="0" smtClean="0"/>
              <a:t>Baselines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749612" y="5851606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….etc.</a:t>
            </a:r>
            <a:endParaRPr lang="en-US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921" y="2179774"/>
            <a:ext cx="3304644" cy="342749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54917" y="1524000"/>
            <a:ext cx="2950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At the right person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</a:p>
          <a:p>
            <a:pPr algn="ctr"/>
            <a:r>
              <a:rPr lang="en-US" dirty="0" smtClean="0">
                <a:solidFill>
                  <a:schemeClr val="accent2"/>
                </a:solidFill>
                <a:sym typeface="Wingdings"/>
              </a:rPr>
              <a:t>the right information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99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Status Reports (2/2)</a:t>
            </a:r>
            <a:endParaRPr lang="en-US" i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97" y="1524000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669817" y="1524000"/>
            <a:ext cx="2950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At the right person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</a:p>
          <a:p>
            <a:pPr algn="ctr"/>
            <a:r>
              <a:rPr lang="en-US" dirty="0" smtClean="0">
                <a:solidFill>
                  <a:schemeClr val="accent2"/>
                </a:solidFill>
                <a:sym typeface="Wingdings"/>
              </a:rPr>
              <a:t>the right information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6154" y="2322731"/>
            <a:ext cx="4155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Where I can find this information?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4855309" y="2700703"/>
            <a:ext cx="2764691" cy="85536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Communication Plan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151" y="3663360"/>
            <a:ext cx="3888351" cy="2748917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1741739" y="5339520"/>
            <a:ext cx="2747412" cy="855360"/>
          </a:xfrm>
          <a:prstGeom prst="rightArrow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1F497D"/>
                </a:solidFill>
              </a:rPr>
              <a:t>Communication Matrix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4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The role of software </a:t>
            </a:r>
            <a:r>
              <a:rPr lang="en-US" i="1" dirty="0" smtClean="0"/>
              <a:t>packages 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241" y="1524000"/>
            <a:ext cx="2881481" cy="2158329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887508" y="4837540"/>
            <a:ext cx="7171415" cy="1106969"/>
          </a:xfrm>
          <a:prstGeom prst="rect">
            <a:avLst/>
          </a:prstGeom>
          <a:ln w="57150" cmpd="sng">
            <a:solidFill>
              <a:schemeClr val="accent3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Database</a:t>
            </a:r>
            <a:r>
              <a:rPr lang="en-US" sz="2200" dirty="0" smtClean="0">
                <a:solidFill>
                  <a:srgbClr val="1F497D"/>
                </a:solidFill>
              </a:rPr>
              <a:t> to store data and </a:t>
            </a:r>
            <a:r>
              <a:rPr lang="en-US" sz="2200" dirty="0" smtClean="0">
                <a:solidFill>
                  <a:srgbClr val="C0504D"/>
                </a:solidFill>
              </a:rPr>
              <a:t>Software Packages </a:t>
            </a:r>
            <a:r>
              <a:rPr lang="en-US" sz="2200" dirty="0" smtClean="0">
                <a:solidFill>
                  <a:srgbClr val="1F497D"/>
                </a:solidFill>
              </a:rPr>
              <a:t>to analyze data are been/is being developed for supporting Project Management</a:t>
            </a:r>
            <a:endParaRPr lang="en-US" sz="2200" dirty="0">
              <a:solidFill>
                <a:srgbClr val="1F497D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962" y="4365613"/>
            <a:ext cx="2071838" cy="4195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922" y="4313233"/>
            <a:ext cx="2285475" cy="4719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0293" y="3656416"/>
            <a:ext cx="1121507" cy="7738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3403" y="4033220"/>
            <a:ext cx="1342218" cy="664786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554962" y="2009000"/>
            <a:ext cx="3864305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>
                <a:solidFill>
                  <a:schemeClr val="bg1"/>
                </a:solidFill>
              </a:rPr>
              <a:t>For each Project</a:t>
            </a:r>
            <a:endParaRPr lang="en-US" sz="22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2200" b="1" dirty="0" smtClean="0">
                <a:solidFill>
                  <a:schemeClr val="bg1"/>
                </a:solidFill>
              </a:rPr>
              <a:t> a lot of Data are produced !! 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751" y="6100568"/>
            <a:ext cx="7303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</a:t>
            </a:r>
            <a:r>
              <a:rPr lang="en-US" sz="1400" dirty="0" smtClean="0">
                <a:solidFill>
                  <a:schemeClr val="accent1"/>
                </a:solidFill>
              </a:rPr>
              <a:t>M. Ferrari, </a:t>
            </a:r>
            <a:r>
              <a:rPr lang="en-US" sz="1400" i="1" dirty="0" smtClean="0">
                <a:solidFill>
                  <a:schemeClr val="accent1"/>
                </a:solidFill>
              </a:rPr>
              <a:t>Case Study: Primavera </a:t>
            </a:r>
            <a:r>
              <a:rPr lang="en-US" sz="1400" i="1" dirty="0">
                <a:solidFill>
                  <a:schemeClr val="accent1"/>
                </a:solidFill>
              </a:rPr>
              <a:t>High Quality Schedules for the ITER Fusion </a:t>
            </a:r>
            <a:r>
              <a:rPr lang="en-US" sz="1400" i="1" dirty="0" smtClean="0">
                <a:solidFill>
                  <a:schemeClr val="accent1"/>
                </a:solidFill>
              </a:rPr>
              <a:t>	International Project</a:t>
            </a:r>
            <a:r>
              <a:rPr lang="en-US" sz="1400" i="1" dirty="0" smtClean="0">
                <a:solidFill>
                  <a:schemeClr val="accent1"/>
                </a:solidFill>
              </a:rPr>
              <a:t>, </a:t>
            </a:r>
            <a:r>
              <a:rPr lang="en-US" sz="1400" dirty="0" smtClean="0">
                <a:solidFill>
                  <a:schemeClr val="accent1"/>
                </a:solidFill>
              </a:rPr>
              <a:t>COLLABORATE12, F4E (2012)]</a:t>
            </a:r>
            <a:endParaRPr lang="en-US" sz="140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91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Research 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rgbClr val="4F81B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000000"/>
                    </a:solidFill>
                  </a:rPr>
                  <a:t>Control </a:t>
                </a:r>
                <a:endParaRPr lang="en-US" sz="17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Rigorous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phase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Controlling Projects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Cost of Quality</a:t>
            </a:r>
            <a:endParaRPr lang="en-US" i="1" dirty="0" smtClean="0"/>
          </a:p>
          <a:p>
            <a:r>
              <a:rPr lang="en-US" i="1" dirty="0" smtClean="0"/>
              <a:t>EVM method </a:t>
            </a:r>
            <a:endParaRPr lang="en-US" i="1" dirty="0" smtClean="0"/>
          </a:p>
          <a:p>
            <a:r>
              <a:rPr lang="en-US" i="1" dirty="0" smtClean="0"/>
              <a:t>Status Reporting &amp; Communication</a:t>
            </a:r>
          </a:p>
          <a:p>
            <a:r>
              <a:rPr lang="en-US" i="1" dirty="0" smtClean="0"/>
              <a:t>Software</a:t>
            </a: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/>
                  <a:t>Control </a:t>
                </a:r>
                <a:endParaRPr lang="en-US" sz="1700" dirty="0"/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5134404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Monitoring the </a:t>
            </a:r>
            <a:r>
              <a:rPr lang="en-US" i="1" dirty="0" smtClean="0"/>
              <a:t>project (1/2)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5213490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Monitoring </a:t>
            </a:r>
            <a:r>
              <a:rPr lang="en-US" sz="2200" dirty="0" smtClean="0"/>
              <a:t>the status of </a:t>
            </a:r>
            <a:r>
              <a:rPr lang="en-US" sz="2200" dirty="0" smtClean="0">
                <a:solidFill>
                  <a:schemeClr val="accent2"/>
                </a:solidFill>
              </a:rPr>
              <a:t>the project </a:t>
            </a:r>
            <a:r>
              <a:rPr lang="en-US" sz="2200" dirty="0" smtClean="0">
                <a:solidFill>
                  <a:srgbClr val="000000"/>
                </a:solidFill>
              </a:rPr>
              <a:t>is necessary </a:t>
            </a:r>
            <a:endParaRPr lang="en-US" sz="22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to </a:t>
            </a:r>
            <a:r>
              <a:rPr lang="en-US" sz="2200" dirty="0" smtClean="0">
                <a:solidFill>
                  <a:schemeClr val="accent2"/>
                </a:solidFill>
              </a:rPr>
              <a:t>update project progress </a:t>
            </a:r>
            <a:r>
              <a:rPr lang="en-US" sz="2200" dirty="0" smtClean="0">
                <a:solidFill>
                  <a:srgbClr val="000000"/>
                </a:solidFill>
              </a:rPr>
              <a:t>and </a:t>
            </a:r>
            <a:r>
              <a:rPr lang="en-US" sz="2200" dirty="0" smtClean="0">
                <a:solidFill>
                  <a:srgbClr val="000000"/>
                </a:solidFill>
              </a:rPr>
              <a:t>to </a:t>
            </a:r>
            <a:r>
              <a:rPr lang="en-US" sz="2200" dirty="0" smtClean="0">
                <a:solidFill>
                  <a:schemeClr val="accent2"/>
                </a:solidFill>
              </a:rPr>
              <a:t>manage </a:t>
            </a:r>
            <a:r>
              <a:rPr lang="en-US" sz="2200" dirty="0" smtClean="0">
                <a:solidFill>
                  <a:schemeClr val="accent2"/>
                </a:solidFill>
              </a:rPr>
              <a:t>changes.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9" y="1662339"/>
            <a:ext cx="4073071" cy="305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46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Monitoring the </a:t>
            </a:r>
            <a:r>
              <a:rPr lang="en-US" i="1" dirty="0" smtClean="0"/>
              <a:t>project (2/2)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9928" y="1702847"/>
            <a:ext cx="7806871" cy="4384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Monitoring </a:t>
            </a:r>
            <a:r>
              <a:rPr lang="en-US" dirty="0" smtClean="0">
                <a:solidFill>
                  <a:srgbClr val="0000FF"/>
                </a:solidFill>
              </a:rPr>
              <a:t>includes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Status Reporting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Progress Measurement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Forecasting</a:t>
            </a:r>
            <a:endParaRPr lang="en-US" dirty="0">
              <a:solidFill>
                <a:srgbClr val="C0504D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780861" y="2272426"/>
            <a:ext cx="1379391" cy="1468523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1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  <a:endParaRPr lang="en-US" sz="1700" dirty="0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462" y="3458043"/>
            <a:ext cx="2537883" cy="18493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889499"/>
            <a:ext cx="2341598" cy="173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5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929" y="1225257"/>
            <a:ext cx="1152665" cy="1618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31331" y="3075031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Quality Management </a:t>
            </a:r>
            <a:r>
              <a:rPr lang="en-US" sz="2200" dirty="0" smtClean="0">
                <a:sym typeface="Wingdings"/>
              </a:rPr>
              <a:t> includes </a:t>
            </a:r>
            <a:r>
              <a:rPr lang="en-US" sz="2200" dirty="0">
                <a:sym typeface="Wingdings"/>
              </a:rPr>
              <a:t>t</a:t>
            </a:r>
            <a:r>
              <a:rPr lang="en-US" sz="2200" dirty="0" smtClean="0">
                <a:sym typeface="Wingdings"/>
              </a:rPr>
              <a:t>he Quality Plan, </a:t>
            </a:r>
          </a:p>
          <a:p>
            <a:pPr marL="0" indent="0" algn="ctr">
              <a:buNone/>
            </a:pPr>
            <a:endParaRPr lang="en-US" sz="2200" dirty="0" smtClean="0">
              <a:sym typeface="Wingdings"/>
            </a:endParaRPr>
          </a:p>
          <a:p>
            <a:pPr marL="0" indent="0" algn="ctr">
              <a:buNone/>
            </a:pPr>
            <a:r>
              <a:rPr lang="en-US" sz="2200" dirty="0" smtClean="0">
                <a:sym typeface="Wingdings"/>
              </a:rPr>
              <a:t>Perform Quality Control and Perform Quality Assurance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768531" y="3007497"/>
            <a:ext cx="1656731" cy="620493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346131" y="3780390"/>
            <a:ext cx="3570202" cy="620493"/>
          </a:xfrm>
          <a:prstGeom prst="ellipse">
            <a:avLst/>
          </a:prstGeom>
          <a:noFill/>
          <a:ln w="28575" cmpd="sng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88531" y="3763458"/>
            <a:ext cx="3231535" cy="620493"/>
          </a:xfrm>
          <a:prstGeom prst="ellipse">
            <a:avLst/>
          </a:prstGeom>
          <a:noFill/>
          <a:ln w="28575" cmpd="sng">
            <a:solidFill>
              <a:srgbClr val="FF71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508887" y="2763746"/>
            <a:ext cx="18327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How?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5466" y="4442205"/>
            <a:ext cx="3708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7933C"/>
                </a:solidFill>
              </a:rPr>
              <a:t>Audit the results of Quality Control</a:t>
            </a:r>
            <a:endParaRPr lang="en-US" dirty="0">
              <a:solidFill>
                <a:srgbClr val="77933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01600" y="444220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71FE"/>
                </a:solidFill>
              </a:rPr>
              <a:t>Collect results of executing Quality activities</a:t>
            </a:r>
            <a:endParaRPr lang="en-US" dirty="0">
              <a:solidFill>
                <a:srgbClr val="FF71F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782" y="4786862"/>
            <a:ext cx="2125195" cy="1188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321" y="4816983"/>
            <a:ext cx="1540165" cy="18080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02" y="512079"/>
            <a:ext cx="2426417" cy="236518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51571" y="6014868"/>
            <a:ext cx="5714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</a:t>
            </a:r>
            <a:r>
              <a:rPr lang="en-US" sz="1400" dirty="0" smtClean="0">
                <a:solidFill>
                  <a:schemeClr val="accent1"/>
                </a:solidFill>
              </a:rPr>
              <a:t>J. E. </a:t>
            </a:r>
            <a:r>
              <a:rPr lang="en-US" sz="1400" dirty="0" err="1" smtClean="0">
                <a:solidFill>
                  <a:schemeClr val="accent1"/>
                </a:solidFill>
              </a:rPr>
              <a:t>Diekmann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>
                <a:solidFill>
                  <a:schemeClr val="accent1"/>
                </a:solidFill>
              </a:rPr>
              <a:t>Q</a:t>
            </a:r>
            <a:r>
              <a:rPr lang="en-US" sz="1400" i="1" dirty="0" smtClean="0">
                <a:solidFill>
                  <a:schemeClr val="accent1"/>
                </a:solidFill>
              </a:rPr>
              <a:t>uality Control – The key Element in 	Project Control, </a:t>
            </a:r>
            <a:r>
              <a:rPr lang="en-US" sz="1400" dirty="0" smtClean="0">
                <a:solidFill>
                  <a:schemeClr val="accent1"/>
                </a:solidFill>
              </a:rPr>
              <a:t>Project </a:t>
            </a:r>
            <a:r>
              <a:rPr lang="en-US" sz="1400" dirty="0" smtClean="0">
                <a:solidFill>
                  <a:schemeClr val="accent1"/>
                </a:solidFill>
              </a:rPr>
              <a:t>Management Quarterly (</a:t>
            </a:r>
            <a:r>
              <a:rPr lang="en-US" sz="1400" dirty="0" smtClean="0">
                <a:solidFill>
                  <a:schemeClr val="accent1"/>
                </a:solidFill>
              </a:rPr>
              <a:t>1981</a:t>
            </a:r>
            <a:r>
              <a:rPr lang="en-US" sz="1400" dirty="0" smtClean="0">
                <a:solidFill>
                  <a:schemeClr val="accent1"/>
                </a:solidFill>
              </a:rPr>
              <a:t>)]</a:t>
            </a:r>
            <a:endParaRPr lang="en-US" sz="140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31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1391040"/>
            <a:ext cx="8498833" cy="46842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 </a:t>
            </a:r>
            <a:r>
              <a:rPr lang="en-US" i="1" dirty="0" smtClean="0"/>
              <a:t>C</a:t>
            </a:r>
            <a:r>
              <a:rPr lang="en-US" i="1" dirty="0" smtClean="0"/>
              <a:t>harts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6" y="419223"/>
            <a:ext cx="1540165" cy="18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30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11440</TotalTime>
  <Words>853</Words>
  <Application>Microsoft Macintosh PowerPoint</Application>
  <PresentationFormat>On-screen Show (4:3)</PresentationFormat>
  <Paragraphs>199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Clarity</vt:lpstr>
      <vt:lpstr>Fondamenti di Project Management  E PIANIFICAZIONE OPERAZIONALE  PER la Gestione DI PROGETTI DI RICERCA</vt:lpstr>
      <vt:lpstr>Lecture 6 Controlling Projects</vt:lpstr>
      <vt:lpstr>Basic project life-cycle</vt:lpstr>
      <vt:lpstr>Basic Project Documentation (1/2)</vt:lpstr>
      <vt:lpstr>Basic Project Documentation (2/2)</vt:lpstr>
      <vt:lpstr>Monitoring the project (1/2)</vt:lpstr>
      <vt:lpstr>Monitoring the project (2/2)</vt:lpstr>
      <vt:lpstr>Quality Control</vt:lpstr>
      <vt:lpstr>Quality Control Charts</vt:lpstr>
      <vt:lpstr>Cause and Effect Diagrams (1/2)</vt:lpstr>
      <vt:lpstr>Cause and Effect Diagrams (2/2)</vt:lpstr>
      <vt:lpstr>Pareto Histogram</vt:lpstr>
      <vt:lpstr>Quality control…more</vt:lpstr>
      <vt:lpstr>How to measure project performance?</vt:lpstr>
      <vt:lpstr>EVM Method (1/5)</vt:lpstr>
      <vt:lpstr>EVM Method (1/11)</vt:lpstr>
      <vt:lpstr>EVM Method (2/11)</vt:lpstr>
      <vt:lpstr>EVM Method (3/11)</vt:lpstr>
      <vt:lpstr>EVM Method (4/11)</vt:lpstr>
      <vt:lpstr>EVM Method (5/11)</vt:lpstr>
      <vt:lpstr>EVM Method (6/11)</vt:lpstr>
      <vt:lpstr>EVM Method (7/11)</vt:lpstr>
      <vt:lpstr>EVM Method (8/11)</vt:lpstr>
      <vt:lpstr>EVM Method (9/11)</vt:lpstr>
      <vt:lpstr>EVM Method (10/11)</vt:lpstr>
      <vt:lpstr>EVM Method (11/11)</vt:lpstr>
      <vt:lpstr>Status Reports (1/2)</vt:lpstr>
      <vt:lpstr>Status Reports (2/2)</vt:lpstr>
      <vt:lpstr>The role of software packages </vt:lpstr>
      <vt:lpstr>End – Lecture 6 Controlling Projects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351</cp:revision>
  <cp:lastPrinted>2013-06-05T01:48:16Z</cp:lastPrinted>
  <dcterms:created xsi:type="dcterms:W3CDTF">2013-03-24T19:55:28Z</dcterms:created>
  <dcterms:modified xsi:type="dcterms:W3CDTF">2013-06-05T06:50:55Z</dcterms:modified>
</cp:coreProperties>
</file>