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49"/>
  </p:notesMasterIdLst>
  <p:sldIdLst>
    <p:sldId id="257" r:id="rId2"/>
    <p:sldId id="258" r:id="rId3"/>
    <p:sldId id="297" r:id="rId4"/>
    <p:sldId id="263" r:id="rId5"/>
    <p:sldId id="300" r:id="rId6"/>
    <p:sldId id="301" r:id="rId7"/>
    <p:sldId id="302" r:id="rId8"/>
    <p:sldId id="303" r:id="rId9"/>
    <p:sldId id="305" r:id="rId10"/>
    <p:sldId id="304" r:id="rId11"/>
    <p:sldId id="306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296" r:id="rId21"/>
    <p:sldId id="259" r:id="rId22"/>
    <p:sldId id="318" r:id="rId23"/>
    <p:sldId id="299" r:id="rId24"/>
    <p:sldId id="264" r:id="rId25"/>
    <p:sldId id="265" r:id="rId26"/>
    <p:sldId id="266" r:id="rId27"/>
    <p:sldId id="270" r:id="rId28"/>
    <p:sldId id="274" r:id="rId29"/>
    <p:sldId id="275" r:id="rId30"/>
    <p:sldId id="276" r:id="rId31"/>
    <p:sldId id="277" r:id="rId32"/>
    <p:sldId id="320" r:id="rId33"/>
    <p:sldId id="321" r:id="rId34"/>
    <p:sldId id="288" r:id="rId35"/>
    <p:sldId id="322" r:id="rId36"/>
    <p:sldId id="323" r:id="rId37"/>
    <p:sldId id="284" r:id="rId38"/>
    <p:sldId id="295" r:id="rId39"/>
    <p:sldId id="324" r:id="rId40"/>
    <p:sldId id="294" r:id="rId41"/>
    <p:sldId id="293" r:id="rId42"/>
    <p:sldId id="283" r:id="rId43"/>
    <p:sldId id="289" r:id="rId44"/>
    <p:sldId id="286" r:id="rId45"/>
    <p:sldId id="285" r:id="rId46"/>
    <p:sldId id="290" r:id="rId47"/>
    <p:sldId id="32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8B8B"/>
    <a:srgbClr val="BF00BF"/>
    <a:srgbClr val="D900D9"/>
    <a:srgbClr val="4B9DFF"/>
    <a:srgbClr val="85A5D7"/>
    <a:srgbClr val="708E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337" autoAdjust="0"/>
    <p:restoredTop sz="89502" autoAdjust="0"/>
  </p:normalViewPr>
  <p:slideViewPr>
    <p:cSldViewPr snapToObjects="1">
      <p:cViewPr>
        <p:scale>
          <a:sx n="100" d="100"/>
          <a:sy n="100" d="100"/>
        </p:scale>
        <p:origin x="-848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printerSettings" Target="printerSettings/printerSettings1.bin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viewProps" Target="viewProps.xml"/><Relationship Id="rId54" Type="http://schemas.openxmlformats.org/officeDocument/2006/relationships/tableStyles" Target="tableStyle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2852F-EC95-4E4D-AEE1-E617CA9ACA63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C8FC0-3D16-9941-863B-EEA65A2BA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C8FC0-3D16-9941-863B-EEA65A2BA1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C8FC0-3D16-9941-863B-EEA65A2BA17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beam observables to double check that they are consistent with the picture we have built so far!!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C8FC0-3D16-9941-863B-EEA65A2BA17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beam observables to double check that they are consistent with the picture we have built so far!!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C8FC0-3D16-9941-863B-EEA65A2BA17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beam observables to double check that they are consistent with the picture we have built so far!!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C8FC0-3D16-9941-863B-EEA65A2BA17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beam observables to double check that they are consistent with the picture we have built so far!!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C8FC0-3D16-9941-863B-EEA65A2BA17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beam observables to double check that they are consistent with the picture we have built so far!!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C8FC0-3D16-9941-863B-EEA65A2BA17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comparison must be regarded as purely qualitative,</a:t>
            </a:r>
            <a:r>
              <a:rPr lang="en-US" baseline="0" dirty="0" smtClean="0"/>
              <a:t> because there are some time mismatch effects that should be taken into account like: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The picture from the BSRT is not a snapshot but the result of a sweep which may have lasted several minutes (about 1.2h assuming 2sec per bunch)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Bunches at the end of the train were injected with a significant delay and therefore they see a different electron cloud from the beam before plus they are at a different stage of the </a:t>
            </a:r>
            <a:r>
              <a:rPr lang="en-US" baseline="0" dirty="0" err="1" smtClean="0"/>
              <a:t>emittance</a:t>
            </a:r>
            <a:r>
              <a:rPr lang="en-US" baseline="0" dirty="0" smtClean="0"/>
              <a:t> growth/loss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C8FC0-3D16-9941-863B-EEA65A2BA17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798-19A9-C04B-B35D-1C80ECA94FA7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9F5E-E76A-994F-AEF7-94784098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798-19A9-C04B-B35D-1C80ECA94FA7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9F5E-E76A-994F-AEF7-94784098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798-19A9-C04B-B35D-1C80ECA94FA7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9F5E-E76A-994F-AEF7-94784098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798-19A9-C04B-B35D-1C80ECA94FA7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9F5E-E76A-994F-AEF7-94784098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798-19A9-C04B-B35D-1C80ECA94FA7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9F5E-E76A-994F-AEF7-94784098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798-19A9-C04B-B35D-1C80ECA94FA7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9F5E-E76A-994F-AEF7-94784098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798-19A9-C04B-B35D-1C80ECA94FA7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9F5E-E76A-994F-AEF7-94784098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798-19A9-C04B-B35D-1C80ECA94FA7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9F5E-E76A-994F-AEF7-94784098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798-19A9-C04B-B35D-1C80ECA94FA7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9F5E-E76A-994F-AEF7-94784098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798-19A9-C04B-B35D-1C80ECA94FA7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9F5E-E76A-994F-AEF7-94784098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798-19A9-C04B-B35D-1C80ECA94FA7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9F5E-E76A-994F-AEF7-94784098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35798-19A9-C04B-B35D-1C80ECA94FA7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9F5E-E76A-994F-AEF7-94784098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6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23.e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.gif"/><Relationship Id="rId5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25.e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.gif"/><Relationship Id="rId5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Relationship Id="rId5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1.pdf"/><Relationship Id="rId20" Type="http://schemas.openxmlformats.org/officeDocument/2006/relationships/image" Target="../media/image47.pdf"/><Relationship Id="rId4" Type="http://schemas.openxmlformats.org/officeDocument/2006/relationships/image" Target="../media/image31.png"/><Relationship Id="rId21" Type="http://schemas.openxmlformats.org/officeDocument/2006/relationships/image" Target="../media/image48.png"/><Relationship Id="rId22" Type="http://schemas.openxmlformats.org/officeDocument/2006/relationships/image" Target="../media/image2.gif"/><Relationship Id="rId23" Type="http://schemas.openxmlformats.org/officeDocument/2006/relationships/image" Target="../media/image3.jpeg"/><Relationship Id="rId7" Type="http://schemas.openxmlformats.org/officeDocument/2006/relationships/image" Target="../media/image34.pdf"/><Relationship Id="rId11" Type="http://schemas.openxmlformats.org/officeDocument/2006/relationships/image" Target="../media/image38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6" Type="http://schemas.openxmlformats.org/officeDocument/2006/relationships/image" Target="../media/image43.pdf"/><Relationship Id="rId8" Type="http://schemas.openxmlformats.org/officeDocument/2006/relationships/image" Target="../media/image35.png"/><Relationship Id="rId13" Type="http://schemas.openxmlformats.org/officeDocument/2006/relationships/image" Target="../media/image40.emf"/><Relationship Id="rId10" Type="http://schemas.openxmlformats.org/officeDocument/2006/relationships/image" Target="../media/image37.png"/><Relationship Id="rId5" Type="http://schemas.openxmlformats.org/officeDocument/2006/relationships/image" Target="../media/image32.emf"/><Relationship Id="rId15" Type="http://schemas.openxmlformats.org/officeDocument/2006/relationships/image" Target="../media/image42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19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9" Type="http://schemas.openxmlformats.org/officeDocument/2006/relationships/image" Target="../media/image36.pdf"/><Relationship Id="rId3" Type="http://schemas.openxmlformats.org/officeDocument/2006/relationships/image" Target="../media/image30.pdf"/><Relationship Id="rId18" Type="http://schemas.openxmlformats.org/officeDocument/2006/relationships/image" Target="../media/image45.pd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29.emf"/><Relationship Id="rId5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Relationship Id="rId3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Relationship Id="rId3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Relationship Id="rId5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Relationship Id="rId3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Relationship Id="rId3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ng"/><Relationship Id="rId5" Type="http://schemas.openxmlformats.org/officeDocument/2006/relationships/image" Target="../media/image54.emf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emf"/><Relationship Id="rId6" Type="http://schemas.openxmlformats.org/officeDocument/2006/relationships/image" Target="../media/image2.gif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Relationship Id="rId5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5.png"/><Relationship Id="rId5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5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4.emf"/><Relationship Id="rId5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4" Type="http://schemas.openxmlformats.org/officeDocument/2006/relationships/image" Target="../media/image61.png"/><Relationship Id="rId5" Type="http://schemas.openxmlformats.org/officeDocument/2006/relationships/image" Target="../media/image62.pdf"/><Relationship Id="rId7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Relationship Id="rId9" Type="http://schemas.openxmlformats.org/officeDocument/2006/relationships/image" Target="../media/image3.jpeg"/><Relationship Id="rId3" Type="http://schemas.openxmlformats.org/officeDocument/2006/relationships/image" Target="../media/image60.pdf"/><Relationship Id="rId6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emf"/><Relationship Id="rId5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7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7.emf"/><Relationship Id="rId6" Type="http://schemas.openxmlformats.org/officeDocument/2006/relationships/image" Target="../media/image70.emf"/></Relationships>
</file>

<file path=ppt/slides/_rels/slide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jpeg"/><Relationship Id="rId4" Type="http://schemas.openxmlformats.org/officeDocument/2006/relationships/image" Target="../media/image10.emf"/><Relationship Id="rId7" Type="http://schemas.openxmlformats.org/officeDocument/2006/relationships/image" Target="../media/image13.emf"/><Relationship Id="rId11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8" Type="http://schemas.openxmlformats.org/officeDocument/2006/relationships/image" Target="../media/image14.emf"/><Relationship Id="rId13" Type="http://schemas.openxmlformats.org/officeDocument/2006/relationships/image" Target="../media/image2.gif"/><Relationship Id="rId10" Type="http://schemas.openxmlformats.org/officeDocument/2006/relationships/image" Target="../media/image16.emf"/><Relationship Id="rId5" Type="http://schemas.openxmlformats.org/officeDocument/2006/relationships/image" Target="../media/image11.emf"/><Relationship Id="rId12" Type="http://schemas.openxmlformats.org/officeDocument/2006/relationships/image" Target="../media/image17.png"/><Relationship Id="rId2" Type="http://schemas.openxmlformats.org/officeDocument/2006/relationships/image" Target="../media/image8.emf"/><Relationship Id="rId9" Type="http://schemas.openxmlformats.org/officeDocument/2006/relationships/image" Target="../media/image15.emf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jpe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18.emf"/><Relationship Id="rId5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812015-A4-at-144-dpi.jpg"/>
          <p:cNvPicPr>
            <a:picLocks/>
          </p:cNvPicPr>
          <p:nvPr/>
        </p:nvPicPr>
        <p:blipFill>
          <a:blip r:embed="rId3">
            <a:alphaModFix amt="10000"/>
          </a:blip>
          <a:srcRect l="17717" r="14173" b="16169"/>
          <a:stretch>
            <a:fillRect/>
          </a:stretch>
        </p:blipFill>
        <p:spPr>
          <a:xfrm>
            <a:off x="381000" y="281851"/>
            <a:ext cx="8305800" cy="60744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01310"/>
            <a:ext cx="8500940" cy="271369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G.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Rumolo, G.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adarola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ECLOUD’12 Workshop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Elba island,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June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2012</a:t>
            </a:r>
          </a:p>
          <a:p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Thanks to all those who contributed to these studies: 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Bartosik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O. Dominguez, G.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Arduini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V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Baglin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Baudrenghien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G.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Bregliozzi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Claudet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Esteban-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Müller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Gilardoni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W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Höfle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G.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Lanza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Mastoridis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H. Maury-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Cuna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H.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Neupert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G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Papotti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Pivi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F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Roncarolo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E.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Shaposhnikova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Taborelli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L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Tavian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D.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Valuch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C. Yin-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Vallgren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F. Zimmermann, …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33675"/>
            <a:ext cx="8500940" cy="14700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Lucida Bright"/>
                <a:cs typeface="Lucida Bright"/>
              </a:rPr>
              <a:t>Electron cloud in the CERN accelerators (PS, SPS, LHC) </a:t>
            </a:r>
            <a:endParaRPr lang="en-US" sz="4000" b="1" dirty="0">
              <a:latin typeface="Lucida Bright"/>
              <a:cs typeface="Lucida Bright"/>
            </a:endParaRPr>
          </a:p>
        </p:txBody>
      </p:sp>
      <p:pic>
        <p:nvPicPr>
          <p:cNvPr id="4" name="Picture 3" descr="cern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8" name="Picture 7" descr="e_cloud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  <p:pic>
        <p:nvPicPr>
          <p:cNvPr id="10" name="Picture 6" descr="accnet-logo-extremelysmal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2463" y="6292850"/>
            <a:ext cx="7254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EuCARD_moy_transparent_Logo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1825" y="6038850"/>
            <a:ext cx="127158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Electron cloud in the SPS</a:t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3200" b="1" dirty="0" smtClean="0">
                <a:latin typeface="Helvetica"/>
                <a:cs typeface="Helvetica"/>
              </a:rPr>
              <a:t>Historical (2000-2007)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457200" y="1352550"/>
            <a:ext cx="82296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Font typeface="Lucida Grande"/>
              <a:buChar char="⇒"/>
              <a:defRPr/>
            </a:pPr>
            <a:r>
              <a:rPr lang="en-US" sz="3200" dirty="0" smtClean="0"/>
              <a:t>Clear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1" dirty="0" smtClean="0"/>
              <a:t>evidence</a:t>
            </a:r>
            <a:r>
              <a:rPr lang="en-US" sz="3200" dirty="0" smtClean="0"/>
              <a:t> </a:t>
            </a:r>
            <a:r>
              <a:rPr lang="en-US" sz="3200" dirty="0" smtClean="0"/>
              <a:t>with 25ns beam </a:t>
            </a:r>
            <a:r>
              <a:rPr lang="en-US" sz="3200" dirty="0" smtClean="0"/>
              <a:t>operation from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2000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80" dirty="0" smtClean="0"/>
              <a:t>Shift of the baseline in pickups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80" dirty="0" smtClean="0"/>
              <a:t>Pressure rise especially localized in the arcs</a:t>
            </a:r>
            <a:endParaRPr lang="en-US" sz="2880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880" dirty="0" smtClean="0"/>
              <a:t>	</a:t>
            </a:r>
            <a:r>
              <a:rPr lang="en-US" sz="2880" b="1" dirty="0" smtClean="0"/>
              <a:t>[</a:t>
            </a:r>
            <a:r>
              <a:rPr lang="en-US" sz="2880" b="1" dirty="0" smtClean="0"/>
              <a:t>1]</a:t>
            </a:r>
            <a:r>
              <a:rPr lang="en-US" sz="2880" b="1" dirty="0" smtClean="0"/>
              <a:t> </a:t>
            </a:r>
            <a:r>
              <a:rPr lang="en-US" sz="2880" dirty="0" smtClean="0"/>
              <a:t>G. </a:t>
            </a:r>
            <a:r>
              <a:rPr lang="en-US" sz="2880" dirty="0" err="1" smtClean="0"/>
              <a:t>Arduini</a:t>
            </a:r>
            <a:r>
              <a:rPr lang="en-US" sz="2880" dirty="0" smtClean="0"/>
              <a:t>, K. </a:t>
            </a:r>
            <a:r>
              <a:rPr lang="en-US" sz="2880" dirty="0" err="1" smtClean="0"/>
              <a:t>Cornelis</a:t>
            </a:r>
            <a:r>
              <a:rPr lang="en-US" sz="2880" dirty="0" smtClean="0"/>
              <a:t>, M. Jimenez, et al. e.g. in ECLOUD’02, ECLOUD’04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kumimoji="0" lang="en-US" sz="142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429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Effects on the </a:t>
            </a:r>
            <a:r>
              <a:rPr lang="en-US" sz="3200" b="1" dirty="0" smtClean="0"/>
              <a:t>beam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1600" lvl="1" indent="-2844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00" dirty="0" smtClean="0"/>
              <a:t>Coherent beam </a:t>
            </a:r>
            <a:r>
              <a:rPr lang="en-US" sz="2800" dirty="0" smtClean="0"/>
              <a:t>instabilities excited</a:t>
            </a:r>
            <a:r>
              <a:rPr lang="en-US" sz="2800" dirty="0" smtClean="0"/>
              <a:t> already at injection (26 </a:t>
            </a:r>
            <a:r>
              <a:rPr lang="en-US" sz="2800" dirty="0" err="1" smtClean="0"/>
              <a:t>GeV</a:t>
            </a:r>
            <a:r>
              <a:rPr lang="en-US" sz="2800" dirty="0" smtClean="0"/>
              <a:t>) and affecting the last bunches of long trains, could be cured with feedback (H) and high chromaticity (V) 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 err="1" smtClean="0"/>
              <a:t>Emittance</a:t>
            </a:r>
            <a:r>
              <a:rPr lang="en-US" sz="2800" dirty="0" smtClean="0"/>
              <a:t> growth, leading to beams out of specs @flat top (450 </a:t>
            </a:r>
            <a:r>
              <a:rPr lang="en-US" sz="2800" dirty="0" err="1" smtClean="0"/>
              <a:t>GeV</a:t>
            </a:r>
            <a:r>
              <a:rPr lang="en-US" sz="2800" dirty="0" smtClean="0"/>
              <a:t>)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800" dirty="0" smtClean="0"/>
              <a:t>	</a:t>
            </a:r>
            <a:r>
              <a:rPr lang="en-US" sz="2800" b="1" dirty="0" smtClean="0"/>
              <a:t>[2]</a:t>
            </a:r>
            <a:r>
              <a:rPr lang="en-US" sz="2800" dirty="0" smtClean="0"/>
              <a:t> G. </a:t>
            </a:r>
            <a:r>
              <a:rPr lang="en-US" sz="2800" dirty="0" err="1" smtClean="0"/>
              <a:t>Arduini</a:t>
            </a:r>
            <a:r>
              <a:rPr lang="en-US" sz="2800" dirty="0" smtClean="0"/>
              <a:t>, K. </a:t>
            </a:r>
            <a:r>
              <a:rPr lang="en-US" sz="2800" dirty="0" err="1" smtClean="0"/>
              <a:t>Cornelis</a:t>
            </a:r>
            <a:r>
              <a:rPr lang="en-US" sz="2800" dirty="0" smtClean="0"/>
              <a:t>, E. </a:t>
            </a:r>
            <a:r>
              <a:rPr lang="en-US" sz="2800" dirty="0" err="1" smtClean="0"/>
              <a:t>Shaposhnikova</a:t>
            </a:r>
            <a:r>
              <a:rPr lang="en-US" sz="2800" dirty="0" smtClean="0"/>
              <a:t>, </a:t>
            </a:r>
            <a:r>
              <a:rPr lang="en-US" sz="2800" dirty="0" smtClean="0"/>
              <a:t>et al.</a:t>
            </a:r>
            <a:endParaRPr lang="en-US" sz="2800" dirty="0" smtClean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429" dirty="0" smtClean="0"/>
              <a:t> </a:t>
            </a:r>
            <a:endParaRPr kumimoji="0" lang="en-US" sz="1429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Dedicated experimental setups for direct </a:t>
            </a:r>
            <a:r>
              <a:rPr lang="en-US" sz="3200" b="1" dirty="0" smtClean="0"/>
              <a:t>electron cloud measurements </a:t>
            </a:r>
            <a:r>
              <a:rPr lang="en-US" sz="3200" dirty="0" smtClean="0"/>
              <a:t>and </a:t>
            </a:r>
            <a:r>
              <a:rPr lang="en-US" sz="3200" b="1" dirty="0" smtClean="0"/>
              <a:t>benchmark</a:t>
            </a:r>
            <a:r>
              <a:rPr lang="en-US" sz="3200" dirty="0" smtClean="0"/>
              <a:t> of data with </a:t>
            </a:r>
            <a:r>
              <a:rPr lang="en-US" sz="3200" b="1" dirty="0" smtClean="0"/>
              <a:t>simulations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57" dirty="0" smtClean="0"/>
              <a:t>Strip monitors to measure the electron cloud distribution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57" dirty="0" smtClean="0"/>
              <a:t>NEG &amp; cold chamber (COLDEX)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57" dirty="0" smtClean="0"/>
              <a:t>Shielded pickup and rotatable sample for in-situ SEY measurements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857" dirty="0" smtClean="0"/>
              <a:t>	</a:t>
            </a:r>
            <a:r>
              <a:rPr lang="en-US" sz="2857" b="1" dirty="0" smtClean="0"/>
              <a:t>[3] </a:t>
            </a:r>
            <a:r>
              <a:rPr lang="en-US" sz="2857" dirty="0" smtClean="0"/>
              <a:t>V. </a:t>
            </a:r>
            <a:r>
              <a:rPr lang="en-US" sz="2857" dirty="0" err="1" smtClean="0"/>
              <a:t>Baglin</a:t>
            </a:r>
            <a:r>
              <a:rPr lang="en-US" sz="2857" dirty="0" smtClean="0"/>
              <a:t>, B. </a:t>
            </a:r>
            <a:r>
              <a:rPr lang="en-US" sz="2857" dirty="0" err="1" smtClean="0"/>
              <a:t>Henrist</a:t>
            </a:r>
            <a:r>
              <a:rPr lang="en-US" sz="2857" dirty="0" smtClean="0"/>
              <a:t>, M. Jimenez, A. Rossi, D. Schulte, F. Zimmermann, et al.</a:t>
            </a:r>
            <a:endParaRPr kumimoji="0" lang="en-US" sz="285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1" name="Picture 10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Electron cloud in the SPS</a:t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3200" b="1" dirty="0" smtClean="0">
                <a:latin typeface="Helvetica"/>
                <a:cs typeface="Helvetica"/>
              </a:rPr>
              <a:t>Historical (2007-nowadays)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457200" y="1352549"/>
            <a:ext cx="8229600" cy="5368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Font typeface="Lucida Grande"/>
              <a:buChar char="⇒"/>
              <a:defRPr/>
            </a:pPr>
            <a:r>
              <a:rPr lang="en-US" sz="3200" dirty="0" smtClean="0"/>
              <a:t>Electron cloud studies fully resumed in the framework of the </a:t>
            </a:r>
            <a:r>
              <a:rPr lang="en-US" sz="3200" b="1" dirty="0" smtClean="0"/>
              <a:t>SPS Upgrade program </a:t>
            </a:r>
            <a:r>
              <a:rPr lang="en-US" sz="3200" dirty="0" smtClean="0"/>
              <a:t>(currently LIU-SPS)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80" dirty="0" smtClean="0"/>
              <a:t>Mitigation/suppression techniques (coating, clearing electrodes, scrubbing)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80" dirty="0" smtClean="0"/>
              <a:t>Instability threshold scaling with beam energy</a:t>
            </a:r>
            <a:endParaRPr lang="en-US" sz="2880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880" dirty="0" smtClean="0"/>
              <a:t>	</a:t>
            </a:r>
            <a:r>
              <a:rPr lang="en-US" sz="2880" b="1" dirty="0" smtClean="0"/>
              <a:t>[</a:t>
            </a:r>
            <a:r>
              <a:rPr lang="en-US" sz="2880" b="1" dirty="0" smtClean="0"/>
              <a:t>1]</a:t>
            </a:r>
            <a:r>
              <a:rPr lang="en-US" sz="2880" dirty="0" smtClean="0"/>
              <a:t> G. </a:t>
            </a:r>
            <a:r>
              <a:rPr lang="en-US" sz="2880" dirty="0" err="1" smtClean="0"/>
              <a:t>Arduini</a:t>
            </a:r>
            <a:r>
              <a:rPr lang="en-US" sz="2880" dirty="0" smtClean="0"/>
              <a:t>, </a:t>
            </a:r>
            <a:r>
              <a:rPr lang="en-US" sz="2880" dirty="0" smtClean="0"/>
              <a:t>P. Costa-Pinto, </a:t>
            </a:r>
            <a:r>
              <a:rPr lang="en-US" sz="2880" dirty="0" smtClean="0"/>
              <a:t>GR, E. </a:t>
            </a:r>
            <a:r>
              <a:rPr lang="en-US" sz="2880" dirty="0" err="1" smtClean="0"/>
              <a:t>Shaposhnikova</a:t>
            </a:r>
            <a:r>
              <a:rPr lang="en-US" sz="2880" dirty="0" smtClean="0"/>
              <a:t>, M. </a:t>
            </a:r>
            <a:r>
              <a:rPr lang="en-US" sz="2880" dirty="0" err="1" smtClean="0"/>
              <a:t>Taborelli</a:t>
            </a:r>
            <a:r>
              <a:rPr lang="en-US" sz="2880" dirty="0" smtClean="0"/>
              <a:t>, et al.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kumimoji="0" lang="en-US" sz="142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429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Lots of </a:t>
            </a:r>
            <a:r>
              <a:rPr lang="en-US" sz="3200" b="1" dirty="0" smtClean="0"/>
              <a:t>Machine Development </a:t>
            </a:r>
            <a:r>
              <a:rPr lang="en-US" sz="3200" dirty="0" smtClean="0"/>
              <a:t>activities presently ongoing 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1600" lvl="1" indent="-2844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00" dirty="0" smtClean="0"/>
              <a:t>Understand and qualify the scrubbing process in the different types of SPS chambers and for different beam parameters (</a:t>
            </a:r>
            <a:r>
              <a:rPr lang="en-US" sz="2800" dirty="0" err="1" smtClean="0"/>
              <a:t>e</a:t>
            </a:r>
            <a:r>
              <a:rPr lang="en-US" sz="2800" dirty="0" smtClean="0"/>
              <a:t>-cloud enhancement)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 smtClean="0"/>
              <a:t>a</a:t>
            </a:r>
            <a:r>
              <a:rPr lang="en-US" sz="2800" dirty="0" smtClean="0"/>
              <a:t>-C coating efficiency and durability in the machine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 smtClean="0"/>
              <a:t>Development of a high bandwidth feedback system</a:t>
            </a:r>
            <a:endParaRPr lang="en-US" sz="2800" dirty="0" smtClean="0"/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800" dirty="0" smtClean="0"/>
              <a:t>	</a:t>
            </a:r>
            <a:r>
              <a:rPr lang="en-US" sz="2800" b="1" dirty="0" smtClean="0"/>
              <a:t>[1] + [2] </a:t>
            </a:r>
            <a:r>
              <a:rPr lang="en-US" sz="2800" dirty="0" smtClean="0"/>
              <a:t>H. </a:t>
            </a:r>
            <a:r>
              <a:rPr lang="en-US" sz="2800" dirty="0" err="1" smtClean="0"/>
              <a:t>Bartosik</a:t>
            </a:r>
            <a:r>
              <a:rPr lang="en-US" sz="2800" dirty="0" smtClean="0"/>
              <a:t>, F. </a:t>
            </a:r>
            <a:r>
              <a:rPr lang="en-US" sz="2800" dirty="0" err="1" smtClean="0"/>
              <a:t>Caspers</a:t>
            </a:r>
            <a:r>
              <a:rPr lang="en-US" sz="2800" dirty="0" smtClean="0"/>
              <a:t>, W. </a:t>
            </a:r>
            <a:r>
              <a:rPr lang="en-US" sz="2800" dirty="0" err="1" smtClean="0"/>
              <a:t>H</a:t>
            </a:r>
            <a:r>
              <a:rPr lang="en-US" sz="2800" dirty="0" err="1" smtClean="0"/>
              <a:t>öfle</a:t>
            </a:r>
            <a:r>
              <a:rPr lang="en-US" sz="2800" dirty="0" smtClean="0"/>
              <a:t> with LARP collaboration, S. </a:t>
            </a:r>
            <a:r>
              <a:rPr lang="en-US" sz="2800" dirty="0" err="1" smtClean="0"/>
              <a:t>Federmann</a:t>
            </a:r>
            <a:r>
              <a:rPr lang="en-US" sz="2800" dirty="0" smtClean="0"/>
              <a:t>, </a:t>
            </a:r>
            <a:r>
              <a:rPr lang="en-US" sz="2800" dirty="0" smtClean="0"/>
              <a:t>G. </a:t>
            </a:r>
            <a:r>
              <a:rPr lang="en-US" sz="2800" dirty="0" err="1" smtClean="0"/>
              <a:t>Iadarola</a:t>
            </a:r>
            <a:r>
              <a:rPr lang="en-US" sz="2800" dirty="0" smtClean="0"/>
              <a:t>, H. </a:t>
            </a:r>
            <a:r>
              <a:rPr lang="en-US" sz="2800" dirty="0" err="1" smtClean="0"/>
              <a:t>Neupert</a:t>
            </a:r>
            <a:r>
              <a:rPr lang="en-US" sz="2800" dirty="0" smtClean="0"/>
              <a:t>, C. Yin-</a:t>
            </a:r>
            <a:r>
              <a:rPr lang="en-US" sz="2800" dirty="0" err="1" smtClean="0"/>
              <a:t>Vallgren</a:t>
            </a:r>
            <a:r>
              <a:rPr lang="en-US" sz="2800" dirty="0" smtClean="0"/>
              <a:t>, et al.</a:t>
            </a:r>
            <a:endParaRPr lang="en-US" sz="2800" dirty="0" smtClean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429" dirty="0" smtClean="0"/>
              <a:t> </a:t>
            </a:r>
            <a:endParaRPr kumimoji="0" lang="en-US" sz="1429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b="1" dirty="0" smtClean="0"/>
              <a:t>Simulation studies </a:t>
            </a:r>
            <a:r>
              <a:rPr lang="en-US" sz="3200" dirty="0" smtClean="0"/>
              <a:t>to predict the impact of electron cloud on future beam scenarios (</a:t>
            </a:r>
            <a:r>
              <a:rPr lang="en-US" sz="3200" b="1" dirty="0" smtClean="0"/>
              <a:t>LIU beams</a:t>
            </a:r>
            <a:r>
              <a:rPr lang="en-US" sz="3200" dirty="0" smtClean="0"/>
              <a:t>)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57" dirty="0" smtClean="0"/>
              <a:t>Where do we expect the electron cloud to be now and with future beams?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57" dirty="0" smtClean="0"/>
              <a:t>How much electron cloud can we afford in the machine to run stably?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857" dirty="0" smtClean="0"/>
              <a:t>	</a:t>
            </a:r>
            <a:r>
              <a:rPr lang="en-US" sz="2857" b="1" dirty="0" smtClean="0"/>
              <a:t>[3]</a:t>
            </a:r>
            <a:r>
              <a:rPr lang="en-US" sz="2857" dirty="0" smtClean="0"/>
              <a:t> H. </a:t>
            </a:r>
            <a:r>
              <a:rPr lang="en-US" sz="2857" dirty="0" err="1" smtClean="0"/>
              <a:t>Bartosik</a:t>
            </a:r>
            <a:r>
              <a:rPr lang="en-US" sz="2857" dirty="0" smtClean="0"/>
              <a:t>, G. </a:t>
            </a:r>
            <a:r>
              <a:rPr lang="en-US" sz="2857" dirty="0" err="1" smtClean="0"/>
              <a:t>Iadarola</a:t>
            </a:r>
            <a:r>
              <a:rPr lang="en-US" sz="2857" dirty="0" smtClean="0"/>
              <a:t>, K. Li, GR</a:t>
            </a:r>
            <a:endParaRPr kumimoji="0" lang="en-US" sz="285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1" name="Picture 10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008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Related</a:t>
            </a:r>
            <a:r>
              <a:rPr lang="en-US" sz="3200" b="1" dirty="0" smtClean="0">
                <a:latin typeface="Helvetica"/>
                <a:cs typeface="Helvetica"/>
              </a:rPr>
              <a:t> ECLOUD’12 talks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457200" y="1447800"/>
            <a:ext cx="8229600" cy="4514850"/>
          </a:xfrm>
          <a:prstGeom prst="rect">
            <a:avLst/>
          </a:prstGeom>
          <a:solidFill>
            <a:srgbClr val="85A5D7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450000" lvl="0" indent="-450000">
              <a:spcBef>
                <a:spcPct val="20000"/>
              </a:spcBef>
              <a:buFont typeface="Lucida Grande"/>
              <a:buChar char="⇒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SPS specific</a:t>
            </a: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P. Costa-Pinto,</a:t>
            </a:r>
            <a:r>
              <a:rPr lang="en-US" sz="2857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smtClean="0">
                <a:solidFill>
                  <a:srgbClr val="FFFFFF"/>
                </a:solidFill>
              </a:rPr>
              <a:t>Carbon </a:t>
            </a:r>
            <a:r>
              <a:rPr lang="en-US" sz="2857" b="1" i="1" dirty="0" smtClean="0">
                <a:solidFill>
                  <a:srgbClr val="FFFFFF"/>
                </a:solidFill>
              </a:rPr>
              <a:t>Coating of SPS Dipole </a:t>
            </a:r>
            <a:r>
              <a:rPr lang="en-US" sz="2857" b="1" i="1" dirty="0" smtClean="0">
                <a:solidFill>
                  <a:srgbClr val="FFFFFF"/>
                </a:solidFill>
              </a:rPr>
              <a:t>Chambers </a:t>
            </a:r>
            <a:endParaRPr lang="en-US" sz="2857" b="1" i="1" dirty="0" smtClean="0">
              <a:solidFill>
                <a:srgbClr val="FFFFFF"/>
              </a:solidFill>
            </a:endParaRP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F. </a:t>
            </a:r>
            <a:r>
              <a:rPr lang="en-US" sz="2857" dirty="0" err="1" smtClean="0">
                <a:solidFill>
                  <a:srgbClr val="FFFFFF"/>
                </a:solidFill>
              </a:rPr>
              <a:t>Caspers</a:t>
            </a:r>
            <a:r>
              <a:rPr lang="en-US" sz="2857" dirty="0" smtClean="0">
                <a:solidFill>
                  <a:srgbClr val="FFFFFF"/>
                </a:solidFill>
              </a:rPr>
              <a:t>,</a:t>
            </a:r>
            <a:r>
              <a:rPr lang="en-US" sz="2857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smtClean="0">
                <a:solidFill>
                  <a:srgbClr val="FFFFFF"/>
                </a:solidFill>
              </a:rPr>
              <a:t>SPS </a:t>
            </a:r>
            <a:r>
              <a:rPr lang="en-US" sz="2857" b="1" i="1" dirty="0" smtClean="0">
                <a:solidFill>
                  <a:srgbClr val="FFFFFF"/>
                </a:solidFill>
              </a:rPr>
              <a:t>Dipole </a:t>
            </a:r>
            <a:r>
              <a:rPr lang="en-US" sz="2857" b="1" i="1" dirty="0" err="1" smtClean="0">
                <a:solidFill>
                  <a:srgbClr val="FFFFFF"/>
                </a:solidFill>
              </a:rPr>
              <a:t>Multipactor</a:t>
            </a:r>
            <a:r>
              <a:rPr lang="en-US" sz="2857" b="1" i="1" dirty="0" smtClean="0">
                <a:solidFill>
                  <a:srgbClr val="FFFFFF"/>
                </a:solidFill>
              </a:rPr>
              <a:t> Test and TE Wave </a:t>
            </a:r>
            <a:r>
              <a:rPr lang="en-US" sz="2857" b="1" i="1" dirty="0" smtClean="0">
                <a:solidFill>
                  <a:srgbClr val="FFFFFF"/>
                </a:solidFill>
              </a:rPr>
              <a:t>Diagnostics </a:t>
            </a:r>
            <a:endParaRPr lang="en-US" sz="2857" b="1" i="1" dirty="0" smtClean="0">
              <a:solidFill>
                <a:srgbClr val="FFFFFF"/>
              </a:solidFill>
            </a:endParaRP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W. </a:t>
            </a:r>
            <a:r>
              <a:rPr lang="en-US" sz="2857" dirty="0" err="1" smtClean="0">
                <a:solidFill>
                  <a:srgbClr val="FFFFFF"/>
                </a:solidFill>
              </a:rPr>
              <a:t>Höfle</a:t>
            </a:r>
            <a:r>
              <a:rPr lang="en-US" sz="2857" dirty="0" smtClean="0">
                <a:solidFill>
                  <a:srgbClr val="FFFFFF"/>
                </a:solidFill>
              </a:rPr>
              <a:t>,</a:t>
            </a:r>
            <a:r>
              <a:rPr lang="en-US" sz="2857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smtClean="0">
                <a:solidFill>
                  <a:srgbClr val="FFFFFF"/>
                </a:solidFill>
              </a:rPr>
              <a:t>Development </a:t>
            </a:r>
            <a:r>
              <a:rPr lang="en-US" sz="2857" b="1" i="1" dirty="0" smtClean="0">
                <a:solidFill>
                  <a:srgbClr val="FFFFFF"/>
                </a:solidFill>
              </a:rPr>
              <a:t>of Transverse Feedbacks Against ECE at SPS and </a:t>
            </a:r>
            <a:r>
              <a:rPr lang="en-US" sz="2857" b="1" i="1" dirty="0" smtClean="0">
                <a:solidFill>
                  <a:srgbClr val="FFFFFF"/>
                </a:solidFill>
              </a:rPr>
              <a:t>LHC</a:t>
            </a: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endParaRPr lang="en-US" sz="3200" dirty="0" smtClean="0">
              <a:solidFill>
                <a:srgbClr val="FFFFFF"/>
              </a:solidFill>
            </a:endParaRPr>
          </a:p>
          <a:p>
            <a:pPr marL="450000" lvl="0" indent="-450000">
              <a:spcBef>
                <a:spcPct val="20000"/>
              </a:spcBef>
              <a:buFont typeface="Lucida Grande"/>
              <a:buChar char="⇒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More general</a:t>
            </a: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G</a:t>
            </a:r>
            <a:r>
              <a:rPr lang="en-US" sz="2857" dirty="0" smtClean="0">
                <a:solidFill>
                  <a:srgbClr val="FFFFFF"/>
                </a:solidFill>
              </a:rPr>
              <a:t>. </a:t>
            </a:r>
            <a:r>
              <a:rPr lang="en-US" sz="2857" dirty="0" err="1" smtClean="0">
                <a:solidFill>
                  <a:srgbClr val="FFFFFF"/>
                </a:solidFill>
              </a:rPr>
              <a:t>Iadarola</a:t>
            </a:r>
            <a:r>
              <a:rPr lang="en-US" sz="2857" dirty="0" smtClean="0">
                <a:solidFill>
                  <a:srgbClr val="FFFFFF"/>
                </a:solidFill>
              </a:rPr>
              <a:t>,</a:t>
            </a:r>
            <a:r>
              <a:rPr lang="en-US" sz="2857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err="1" smtClean="0">
                <a:solidFill>
                  <a:srgbClr val="FFFFFF"/>
                </a:solidFill>
              </a:rPr>
              <a:t>PyECLOUD</a:t>
            </a:r>
            <a:r>
              <a:rPr lang="en-US" sz="2857" b="1" i="1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smtClean="0">
                <a:solidFill>
                  <a:srgbClr val="FFFFFF"/>
                </a:solidFill>
              </a:rPr>
              <a:t>and Build Up Simulations at </a:t>
            </a:r>
            <a:r>
              <a:rPr lang="en-US" sz="2857" b="1" i="1" dirty="0" smtClean="0">
                <a:solidFill>
                  <a:srgbClr val="FFFFFF"/>
                </a:solidFill>
              </a:rPr>
              <a:t>CERN </a:t>
            </a:r>
            <a:endParaRPr lang="en-US" sz="2857" b="1" i="1" dirty="0" smtClean="0">
              <a:solidFill>
                <a:srgbClr val="FFFFFF"/>
              </a:solidFill>
            </a:endParaRP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K. Li,</a:t>
            </a:r>
            <a:r>
              <a:rPr lang="en-US" sz="2857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smtClean="0">
                <a:solidFill>
                  <a:srgbClr val="FFFFFF"/>
                </a:solidFill>
              </a:rPr>
              <a:t>Instability </a:t>
            </a:r>
            <a:r>
              <a:rPr lang="en-US" sz="2857" b="1" i="1" dirty="0" smtClean="0">
                <a:solidFill>
                  <a:srgbClr val="FFFFFF"/>
                </a:solidFill>
              </a:rPr>
              <a:t>Simulations with Wideband Feedback Systems: CMAD, HEADTAIL, </a:t>
            </a:r>
            <a:r>
              <a:rPr lang="en-US" sz="2857" b="1" i="1" dirty="0" smtClean="0">
                <a:solidFill>
                  <a:srgbClr val="FFFFFF"/>
                </a:solidFill>
              </a:rPr>
              <a:t>WARP </a:t>
            </a:r>
            <a:endParaRPr lang="en-US" sz="2857" b="1" i="1" dirty="0" smtClean="0">
              <a:solidFill>
                <a:srgbClr val="FFFFFF"/>
              </a:solidFill>
            </a:endParaRP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G. </a:t>
            </a:r>
            <a:r>
              <a:rPr lang="en-US" sz="2857" dirty="0" err="1" smtClean="0">
                <a:solidFill>
                  <a:srgbClr val="FFFFFF"/>
                </a:solidFill>
              </a:rPr>
              <a:t>Franchetti</a:t>
            </a:r>
            <a:r>
              <a:rPr lang="en-US" sz="2857" dirty="0" smtClean="0">
                <a:solidFill>
                  <a:srgbClr val="FFFFFF"/>
                </a:solidFill>
              </a:rPr>
              <a:t>,</a:t>
            </a:r>
            <a:r>
              <a:rPr lang="en-US" sz="2857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smtClean="0">
                <a:solidFill>
                  <a:srgbClr val="FFFFFF"/>
                </a:solidFill>
              </a:rPr>
              <a:t>Incoherent </a:t>
            </a:r>
            <a:r>
              <a:rPr lang="en-US" sz="2857" b="1" i="1" dirty="0" smtClean="0">
                <a:solidFill>
                  <a:srgbClr val="FFFFFF"/>
                </a:solidFill>
              </a:rPr>
              <a:t>beam </a:t>
            </a:r>
            <a:r>
              <a:rPr lang="en-US" sz="2857" b="1" i="1" dirty="0" smtClean="0">
                <a:solidFill>
                  <a:srgbClr val="FFFFFF"/>
                </a:solidFill>
              </a:rPr>
              <a:t>effects</a:t>
            </a: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P. Costa-Pinto on behalf of M. Jimenez</a:t>
            </a:r>
            <a:r>
              <a:rPr lang="en-US" sz="2857" dirty="0" smtClean="0">
                <a:solidFill>
                  <a:srgbClr val="FFFFFF"/>
                </a:solidFill>
              </a:rPr>
              <a:t>,</a:t>
            </a:r>
            <a:r>
              <a:rPr lang="en-US" sz="2857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smtClean="0">
                <a:solidFill>
                  <a:srgbClr val="FFFFFF"/>
                </a:solidFill>
              </a:rPr>
              <a:t>Mitigation </a:t>
            </a:r>
            <a:r>
              <a:rPr lang="en-US" sz="2857" b="1" i="1" dirty="0" smtClean="0">
                <a:solidFill>
                  <a:srgbClr val="FFFFFF"/>
                </a:solidFill>
              </a:rPr>
              <a:t>Strategy at </a:t>
            </a:r>
            <a:r>
              <a:rPr lang="en-US" sz="2857" b="1" i="1" dirty="0" smtClean="0">
                <a:solidFill>
                  <a:srgbClr val="FFFFFF"/>
                </a:solidFill>
              </a:rPr>
              <a:t>CERN</a:t>
            </a: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J. Fox,</a:t>
            </a:r>
            <a:r>
              <a:rPr lang="en-US" sz="2857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smtClean="0">
                <a:solidFill>
                  <a:srgbClr val="FFFFFF"/>
                </a:solidFill>
              </a:rPr>
              <a:t>Overview </a:t>
            </a:r>
            <a:r>
              <a:rPr lang="en-US" sz="2857" b="1" i="1" dirty="0" smtClean="0">
                <a:solidFill>
                  <a:srgbClr val="FFFFFF"/>
                </a:solidFill>
              </a:rPr>
              <a:t>of EC-Instability Control Using </a:t>
            </a:r>
            <a:r>
              <a:rPr lang="en-US" sz="2857" b="1" i="1" dirty="0" smtClean="0">
                <a:solidFill>
                  <a:srgbClr val="FFFFFF"/>
                </a:solidFill>
              </a:rPr>
              <a:t>Feedbacks</a:t>
            </a:r>
            <a:endParaRPr lang="en-US" sz="2857" b="1" i="1" dirty="0" smtClean="0">
              <a:solidFill>
                <a:srgbClr val="FFFFFF"/>
              </a:solidFill>
            </a:endParaRPr>
          </a:p>
        </p:txBody>
      </p:sp>
      <p:pic>
        <p:nvPicPr>
          <p:cNvPr id="10" name="Picture 9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1" name="Picture 10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1" name="Picture 10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  <p:pic>
        <p:nvPicPr>
          <p:cNvPr id="7" name="Immagine 46" descr="SPSchambers.png"/>
          <p:cNvPicPr>
            <a:picLocks noChangeAspect="1"/>
          </p:cNvPicPr>
          <p:nvPr/>
        </p:nvPicPr>
        <p:blipFill>
          <a:blip r:embed="rId4" cstate="print"/>
          <a:srcRect l="8333" t="54715" r="62460" b="12283"/>
          <a:stretch>
            <a:fillRect/>
          </a:stretch>
        </p:blipFill>
        <p:spPr>
          <a:xfrm>
            <a:off x="590399" y="1496290"/>
            <a:ext cx="2514600" cy="2008910"/>
          </a:xfrm>
          <a:prstGeom prst="rect">
            <a:avLst/>
          </a:prstGeom>
        </p:spPr>
      </p:pic>
      <p:sp>
        <p:nvSpPr>
          <p:cNvPr id="8" name="Rettangolo 48"/>
          <p:cNvSpPr/>
          <p:nvPr/>
        </p:nvSpPr>
        <p:spPr>
          <a:xfrm>
            <a:off x="1338111" y="1143000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Drift A</a:t>
            </a:r>
          </a:p>
        </p:txBody>
      </p:sp>
      <p:sp>
        <p:nvSpPr>
          <p:cNvPr id="9" name="Rettangolo 50"/>
          <p:cNvSpPr/>
          <p:nvPr/>
        </p:nvSpPr>
        <p:spPr>
          <a:xfrm>
            <a:off x="514199" y="3547646"/>
            <a:ext cx="2473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&lt;</a:t>
            </a:r>
            <a:r>
              <a:rPr lang="el-GR" sz="1600" dirty="0" smtClean="0">
                <a:solidFill>
                  <a:schemeClr val="tx2"/>
                </a:solidFill>
                <a:latin typeface="Calibri" pitchFamily="34" charset="0"/>
              </a:rPr>
              <a:t>β</a:t>
            </a:r>
            <a:r>
              <a:rPr lang="en-US" sz="1600" baseline="-25000" dirty="0" smtClean="0">
                <a:solidFill>
                  <a:schemeClr val="tx2"/>
                </a:solidFill>
                <a:latin typeface="Calibri" pitchFamily="34" charset="0"/>
              </a:rPr>
              <a:t>x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&gt; = 58.3m &lt;</a:t>
            </a:r>
            <a:r>
              <a:rPr lang="el-GR" sz="1600" dirty="0" smtClean="0">
                <a:solidFill>
                  <a:schemeClr val="tx2"/>
                </a:solidFill>
                <a:latin typeface="Calibri" pitchFamily="34" charset="0"/>
              </a:rPr>
              <a:t>β</a:t>
            </a:r>
            <a:r>
              <a:rPr lang="en-US" sz="1600" baseline="-25000" dirty="0" smtClean="0">
                <a:solidFill>
                  <a:schemeClr val="tx2"/>
                </a:solidFill>
                <a:latin typeface="Calibri" pitchFamily="34" charset="0"/>
              </a:rPr>
              <a:t>y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&gt; = 53.2m</a:t>
            </a:r>
            <a:endParaRPr lang="en-US" sz="1600" dirty="0"/>
          </a:p>
        </p:txBody>
      </p:sp>
      <p:grpSp>
        <p:nvGrpSpPr>
          <p:cNvPr id="12" name="Gruppo 51"/>
          <p:cNvGrpSpPr/>
          <p:nvPr/>
        </p:nvGrpSpPr>
        <p:grpSpPr>
          <a:xfrm>
            <a:off x="590399" y="4724400"/>
            <a:ext cx="2578530" cy="1295400"/>
            <a:chOff x="117046" y="4690646"/>
            <a:chExt cx="2578530" cy="1295400"/>
          </a:xfrm>
        </p:grpSpPr>
        <p:pic>
          <p:nvPicPr>
            <p:cNvPr id="13" name="Immagine 53" descr="SPSchambers.png"/>
            <p:cNvPicPr>
              <a:picLocks noChangeAspect="1"/>
            </p:cNvPicPr>
            <p:nvPr/>
          </p:nvPicPr>
          <p:blipFill>
            <a:blip r:embed="rId4" cstate="print"/>
            <a:srcRect l="8333" t="26378" r="64230" b="52341"/>
            <a:stretch>
              <a:fillRect/>
            </a:stretch>
          </p:blipFill>
          <p:spPr>
            <a:xfrm>
              <a:off x="117046" y="4690646"/>
              <a:ext cx="2362200" cy="1295400"/>
            </a:xfrm>
            <a:prstGeom prst="rect">
              <a:avLst/>
            </a:prstGeom>
          </p:spPr>
        </p:pic>
        <p:sp>
          <p:nvSpPr>
            <p:cNvPr id="14" name="Rettangolo 55"/>
            <p:cNvSpPr/>
            <p:nvPr/>
          </p:nvSpPr>
          <p:spPr>
            <a:xfrm>
              <a:off x="2238376" y="4724400"/>
              <a:ext cx="457200" cy="838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ttangolo 56"/>
          <p:cNvSpPr/>
          <p:nvPr/>
        </p:nvSpPr>
        <p:spPr>
          <a:xfrm>
            <a:off x="1340129" y="4293283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MBA</a:t>
            </a:r>
          </a:p>
        </p:txBody>
      </p:sp>
      <p:sp>
        <p:nvSpPr>
          <p:cNvPr id="16" name="Rettangolo 58"/>
          <p:cNvSpPr/>
          <p:nvPr/>
        </p:nvSpPr>
        <p:spPr>
          <a:xfrm>
            <a:off x="514199" y="6172200"/>
            <a:ext cx="2473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&lt;</a:t>
            </a:r>
            <a:r>
              <a:rPr lang="el-GR" sz="1600" dirty="0" smtClean="0">
                <a:solidFill>
                  <a:schemeClr val="tx2"/>
                </a:solidFill>
                <a:latin typeface="Calibri" pitchFamily="34" charset="0"/>
              </a:rPr>
              <a:t>β</a:t>
            </a:r>
            <a:r>
              <a:rPr lang="en-US" sz="1600" baseline="-25000" dirty="0" smtClean="0">
                <a:solidFill>
                  <a:schemeClr val="tx2"/>
                </a:solidFill>
                <a:latin typeface="Calibri" pitchFamily="34" charset="0"/>
              </a:rPr>
              <a:t>x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&gt; = 71.8m &lt;</a:t>
            </a:r>
            <a:r>
              <a:rPr lang="el-GR" sz="1600" dirty="0" smtClean="0">
                <a:solidFill>
                  <a:schemeClr val="tx2"/>
                </a:solidFill>
                <a:latin typeface="Calibri" pitchFamily="34" charset="0"/>
              </a:rPr>
              <a:t>β</a:t>
            </a:r>
            <a:r>
              <a:rPr lang="en-US" sz="1600" baseline="-25000" dirty="0" smtClean="0">
                <a:solidFill>
                  <a:schemeClr val="tx2"/>
                </a:solidFill>
                <a:latin typeface="Calibri" pitchFamily="34" charset="0"/>
              </a:rPr>
              <a:t>y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&gt; = 33.9m</a:t>
            </a:r>
            <a:endParaRPr lang="en-US" sz="1600" dirty="0"/>
          </a:p>
        </p:txBody>
      </p:sp>
      <p:pic>
        <p:nvPicPr>
          <p:cNvPr id="17" name="Immagine 63" descr="SPSchambers.png"/>
          <p:cNvPicPr>
            <a:picLocks noChangeAspect="1"/>
          </p:cNvPicPr>
          <p:nvPr/>
        </p:nvPicPr>
        <p:blipFill>
          <a:blip r:embed="rId4" cstate="print"/>
          <a:srcRect l="37540" t="54715" r="36667" b="12283"/>
          <a:stretch>
            <a:fillRect/>
          </a:stretch>
        </p:blipFill>
        <p:spPr>
          <a:xfrm>
            <a:off x="6289246" y="1412419"/>
            <a:ext cx="2220684" cy="2008910"/>
          </a:xfrm>
          <a:prstGeom prst="rect">
            <a:avLst/>
          </a:prstGeom>
        </p:spPr>
      </p:pic>
      <p:sp>
        <p:nvSpPr>
          <p:cNvPr id="18" name="Rettangolo 65"/>
          <p:cNvSpPr/>
          <p:nvPr/>
        </p:nvSpPr>
        <p:spPr>
          <a:xfrm>
            <a:off x="7022670" y="1059129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Drift B</a:t>
            </a:r>
          </a:p>
        </p:txBody>
      </p:sp>
      <p:sp>
        <p:nvSpPr>
          <p:cNvPr id="19" name="Rettangolo 67"/>
          <p:cNvSpPr/>
          <p:nvPr/>
        </p:nvSpPr>
        <p:spPr>
          <a:xfrm>
            <a:off x="6213046" y="3463775"/>
            <a:ext cx="2473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&lt;</a:t>
            </a:r>
            <a:r>
              <a:rPr lang="el-GR" sz="1600" dirty="0" smtClean="0">
                <a:solidFill>
                  <a:schemeClr val="tx2"/>
                </a:solidFill>
                <a:latin typeface="Calibri" pitchFamily="34" charset="0"/>
              </a:rPr>
              <a:t>β</a:t>
            </a:r>
            <a:r>
              <a:rPr lang="en-US" sz="1600" baseline="-25000" dirty="0" smtClean="0">
                <a:solidFill>
                  <a:schemeClr val="tx2"/>
                </a:solidFill>
                <a:latin typeface="Calibri" pitchFamily="34" charset="0"/>
              </a:rPr>
              <a:t>x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&gt; = 58.3m &lt;</a:t>
            </a:r>
            <a:r>
              <a:rPr lang="el-GR" sz="1600" dirty="0" smtClean="0">
                <a:solidFill>
                  <a:schemeClr val="tx2"/>
                </a:solidFill>
                <a:latin typeface="Calibri" pitchFamily="34" charset="0"/>
              </a:rPr>
              <a:t>β</a:t>
            </a:r>
            <a:r>
              <a:rPr lang="en-US" sz="1600" baseline="-25000" dirty="0" smtClean="0">
                <a:solidFill>
                  <a:schemeClr val="tx2"/>
                </a:solidFill>
                <a:latin typeface="Calibri" pitchFamily="34" charset="0"/>
              </a:rPr>
              <a:t>y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&gt; = 53.2m</a:t>
            </a:r>
            <a:endParaRPr lang="en-US" sz="1600" dirty="0"/>
          </a:p>
        </p:txBody>
      </p:sp>
      <p:grpSp>
        <p:nvGrpSpPr>
          <p:cNvPr id="20" name="Gruppo 61"/>
          <p:cNvGrpSpPr/>
          <p:nvPr/>
        </p:nvGrpSpPr>
        <p:grpSpPr>
          <a:xfrm>
            <a:off x="5879670" y="4495800"/>
            <a:ext cx="2601684" cy="1490246"/>
            <a:chOff x="2250646" y="4495800"/>
            <a:chExt cx="2601684" cy="1490246"/>
          </a:xfrm>
        </p:grpSpPr>
        <p:grpSp>
          <p:nvGrpSpPr>
            <p:cNvPr id="21" name="Gruppo 51"/>
            <p:cNvGrpSpPr/>
            <p:nvPr/>
          </p:nvGrpSpPr>
          <p:grpSpPr>
            <a:xfrm>
              <a:off x="2250646" y="4690646"/>
              <a:ext cx="2601684" cy="1295400"/>
              <a:chOff x="2250646" y="4690646"/>
              <a:chExt cx="2601684" cy="1295400"/>
            </a:xfrm>
          </p:grpSpPr>
          <p:pic>
            <p:nvPicPr>
              <p:cNvPr id="23" name="Immagine 75" descr="SPSchambers.png"/>
              <p:cNvPicPr>
                <a:picLocks noChangeAspect="1"/>
              </p:cNvPicPr>
              <p:nvPr/>
            </p:nvPicPr>
            <p:blipFill>
              <a:blip r:embed="rId4" cstate="print"/>
              <a:srcRect l="36655" t="26378" r="36667" b="52341"/>
              <a:stretch>
                <a:fillRect/>
              </a:stretch>
            </p:blipFill>
            <p:spPr>
              <a:xfrm>
                <a:off x="2555446" y="4690646"/>
                <a:ext cx="2296884" cy="1295400"/>
              </a:xfrm>
              <a:prstGeom prst="rect">
                <a:avLst/>
              </a:prstGeom>
            </p:spPr>
          </p:pic>
          <p:sp>
            <p:nvSpPr>
              <p:cNvPr id="24" name="Rettangolo 76"/>
              <p:cNvSpPr/>
              <p:nvPr/>
            </p:nvSpPr>
            <p:spPr>
              <a:xfrm>
                <a:off x="2250646" y="4724400"/>
                <a:ext cx="457200" cy="838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ttangolo 74"/>
            <p:cNvSpPr/>
            <p:nvPr/>
          </p:nvSpPr>
          <p:spPr>
            <a:xfrm>
              <a:off x="3429000" y="4495800"/>
              <a:ext cx="1219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ttangolo 70"/>
          <p:cNvSpPr/>
          <p:nvPr/>
        </p:nvSpPr>
        <p:spPr>
          <a:xfrm>
            <a:off x="7022670" y="4259529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sp>
        <p:nvSpPr>
          <p:cNvPr id="26" name="Rettangolo 72"/>
          <p:cNvSpPr/>
          <p:nvPr/>
        </p:nvSpPr>
        <p:spPr>
          <a:xfrm>
            <a:off x="6184470" y="6138446"/>
            <a:ext cx="2473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&lt;</a:t>
            </a:r>
            <a:r>
              <a:rPr lang="el-GR" sz="1600" dirty="0" smtClean="0">
                <a:solidFill>
                  <a:schemeClr val="tx2"/>
                </a:solidFill>
                <a:latin typeface="Calibri" pitchFamily="34" charset="0"/>
              </a:rPr>
              <a:t>β</a:t>
            </a:r>
            <a:r>
              <a:rPr lang="en-US" sz="1600" baseline="-25000" dirty="0" smtClean="0">
                <a:solidFill>
                  <a:schemeClr val="tx2"/>
                </a:solidFill>
                <a:latin typeface="Calibri" pitchFamily="34" charset="0"/>
              </a:rPr>
              <a:t>x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&gt; = 33.9m &lt;</a:t>
            </a:r>
            <a:r>
              <a:rPr lang="el-GR" sz="1600" dirty="0" smtClean="0">
                <a:solidFill>
                  <a:schemeClr val="tx2"/>
                </a:solidFill>
                <a:latin typeface="Calibri" pitchFamily="34" charset="0"/>
              </a:rPr>
              <a:t>β</a:t>
            </a:r>
            <a:r>
              <a:rPr lang="en-US" sz="1600" baseline="-25000" dirty="0" smtClean="0">
                <a:solidFill>
                  <a:schemeClr val="tx2"/>
                </a:solidFill>
                <a:latin typeface="Calibri" pitchFamily="34" charset="0"/>
              </a:rPr>
              <a:t>y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&gt; = 71.8m</a:t>
            </a:r>
            <a:endParaRPr lang="en-US" sz="1600" dirty="0"/>
          </a:p>
        </p:txBody>
      </p:sp>
      <p:sp>
        <p:nvSpPr>
          <p:cNvPr id="27" name="Rettangolo 78"/>
          <p:cNvSpPr/>
          <p:nvPr/>
        </p:nvSpPr>
        <p:spPr>
          <a:xfrm>
            <a:off x="0" y="2123336"/>
            <a:ext cx="9144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Straight sections</a:t>
            </a:r>
          </a:p>
        </p:txBody>
      </p:sp>
      <p:sp>
        <p:nvSpPr>
          <p:cNvPr id="28" name="Rettangolo 79"/>
          <p:cNvSpPr/>
          <p:nvPr/>
        </p:nvSpPr>
        <p:spPr>
          <a:xfrm>
            <a:off x="0" y="4724400"/>
            <a:ext cx="9144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Dipole magnets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57200" y="114305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Simulations of the SPS chambers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30600" y="3276600"/>
            <a:ext cx="2349070" cy="93871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FFFF"/>
                </a:solidFill>
              </a:rPr>
              <a:t>90%</a:t>
            </a:r>
          </a:p>
          <a:p>
            <a:pPr algn="ctr"/>
            <a:r>
              <a:rPr lang="en-US" sz="2500" dirty="0" smtClean="0">
                <a:solidFill>
                  <a:srgbClr val="FFFFFF"/>
                </a:solidFill>
              </a:rPr>
              <a:t>o</a:t>
            </a:r>
            <a:r>
              <a:rPr lang="en-US" sz="2500" dirty="0" smtClean="0">
                <a:solidFill>
                  <a:srgbClr val="FFFFFF"/>
                </a:solidFill>
              </a:rPr>
              <a:t>f the whole SPS</a:t>
            </a:r>
            <a:endParaRPr lang="en-US" sz="2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01" y="1298855"/>
            <a:ext cx="4488142" cy="336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5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Drift chambers</a:t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3200" b="1" dirty="0" smtClean="0">
                <a:latin typeface="Helvetica"/>
                <a:cs typeface="Helvetica"/>
              </a:rPr>
              <a:t>SEY thresholds as function of ppb</a:t>
            </a:r>
            <a:endParaRPr lang="en-US" sz="3200" b="1" dirty="0">
              <a:latin typeface="Helvetica"/>
              <a:cs typeface="Helvetica"/>
            </a:endParaRPr>
          </a:p>
        </p:txBody>
      </p:sp>
      <p:pic>
        <p:nvPicPr>
          <p:cNvPr id="10" name="Picture 9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1" name="Picture 10" descr="e_cloud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  <p:pic>
        <p:nvPicPr>
          <p:cNvPr id="7" name="Immagine 46" descr="SPSchambers.png"/>
          <p:cNvPicPr>
            <a:picLocks noChangeAspect="1"/>
          </p:cNvPicPr>
          <p:nvPr/>
        </p:nvPicPr>
        <p:blipFill>
          <a:blip r:embed="rId5" cstate="print"/>
          <a:srcRect l="8333" t="54715" r="62460" b="12283"/>
          <a:stretch>
            <a:fillRect/>
          </a:stretch>
        </p:blipFill>
        <p:spPr>
          <a:xfrm>
            <a:off x="702700" y="1629146"/>
            <a:ext cx="901241" cy="720000"/>
          </a:xfrm>
          <a:prstGeom prst="rect">
            <a:avLst/>
          </a:prstGeom>
        </p:spPr>
      </p:pic>
      <p:sp>
        <p:nvSpPr>
          <p:cNvPr id="30" name="Rettangolo 65"/>
          <p:cNvSpPr/>
          <p:nvPr/>
        </p:nvSpPr>
        <p:spPr>
          <a:xfrm>
            <a:off x="1603941" y="1642410"/>
            <a:ext cx="838200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Drift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A</a:t>
            </a:r>
            <a:endParaRPr lang="en-US" sz="14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0443" y="1298855"/>
            <a:ext cx="4509198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Immagine 14" descr="SPSchambers.png"/>
          <p:cNvPicPr>
            <a:picLocks noChangeAspect="1"/>
          </p:cNvPicPr>
          <p:nvPr/>
        </p:nvPicPr>
        <p:blipFill>
          <a:blip r:embed="rId5" cstate="print"/>
          <a:srcRect l="39311" t="54715" r="36667" b="13006"/>
          <a:stretch>
            <a:fillRect/>
          </a:stretch>
        </p:blipFill>
        <p:spPr>
          <a:xfrm>
            <a:off x="5348593" y="1629146"/>
            <a:ext cx="741249" cy="704220"/>
          </a:xfrm>
          <a:prstGeom prst="rect">
            <a:avLst/>
          </a:prstGeom>
        </p:spPr>
      </p:pic>
      <p:sp>
        <p:nvSpPr>
          <p:cNvPr id="47" name="Rettangolo 65"/>
          <p:cNvSpPr/>
          <p:nvPr/>
        </p:nvSpPr>
        <p:spPr>
          <a:xfrm>
            <a:off x="6197600" y="1642410"/>
            <a:ext cx="838200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Drift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B</a:t>
            </a:r>
            <a:endParaRPr lang="en-US" sz="14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685800" y="5105400"/>
            <a:ext cx="7467600" cy="1536700"/>
          </a:xfrm>
          <a:prstGeom prst="rect">
            <a:avLst/>
          </a:prstGeom>
          <a:solidFill>
            <a:srgbClr val="85A5D7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60000" lvl="0" indent="-360000">
              <a:spcBef>
                <a:spcPct val="20000"/>
              </a:spcBef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SEY thresholds mostly decreasing with bunch current, but tend to change slope for 50ns beams with bunch populations above </a:t>
            </a:r>
            <a:r>
              <a:rPr lang="en-US" sz="3200" dirty="0" smtClean="0">
                <a:solidFill>
                  <a:srgbClr val="FFFFFF"/>
                </a:solidFill>
              </a:rPr>
              <a:t>2 </a:t>
            </a:r>
            <a:r>
              <a:rPr lang="en-US" sz="3200" dirty="0" err="1" smtClean="0">
                <a:solidFill>
                  <a:srgbClr val="FFFFFF"/>
                </a:solidFill>
              </a:rPr>
              <a:t>x</a:t>
            </a:r>
            <a:r>
              <a:rPr lang="en-US" sz="3200" dirty="0" smtClean="0">
                <a:solidFill>
                  <a:srgbClr val="FFFFFF"/>
                </a:solidFill>
              </a:rPr>
              <a:t> 10</a:t>
            </a:r>
            <a:r>
              <a:rPr lang="en-US" sz="3200" baseline="30000" dirty="0" smtClean="0">
                <a:solidFill>
                  <a:srgbClr val="FFFFFF"/>
                </a:solidFill>
              </a:rPr>
              <a:t>11</a:t>
            </a:r>
            <a:r>
              <a:rPr lang="en-US" sz="3200" dirty="0" smtClean="0">
                <a:solidFill>
                  <a:srgbClr val="FFFFFF"/>
                </a:solidFill>
              </a:rPr>
              <a:t> ppb </a:t>
            </a:r>
            <a:r>
              <a:rPr lang="en-US" sz="3200" dirty="0" smtClean="0">
                <a:solidFill>
                  <a:srgbClr val="FFFFFF"/>
                </a:solidFill>
              </a:rPr>
              <a:t>  </a:t>
            </a:r>
          </a:p>
          <a:p>
            <a:pPr marL="360000" lvl="0" indent="-360000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50ns worse than 25ns in some regions</a:t>
            </a:r>
          </a:p>
          <a:p>
            <a:pPr marL="360000" lvl="0" indent="-360000">
              <a:spcBef>
                <a:spcPct val="20000"/>
              </a:spcBef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SEY thresholds becoming very low (close to 1.05) for 25ns beams in Drift B and with bunch currents above 2 </a:t>
            </a:r>
            <a:r>
              <a:rPr lang="en-US" sz="3200" dirty="0" err="1" smtClean="0">
                <a:solidFill>
                  <a:srgbClr val="FFFFFF"/>
                </a:solidFill>
              </a:rPr>
              <a:t>x</a:t>
            </a:r>
            <a:r>
              <a:rPr lang="en-US" sz="3200" dirty="0" smtClean="0">
                <a:solidFill>
                  <a:srgbClr val="FFFFFF"/>
                </a:solidFill>
              </a:rPr>
              <a:t> 10</a:t>
            </a:r>
            <a:r>
              <a:rPr lang="en-US" sz="3200" baseline="30000" dirty="0" smtClean="0">
                <a:solidFill>
                  <a:srgbClr val="FFFFFF"/>
                </a:solidFill>
              </a:rPr>
              <a:t>11</a:t>
            </a:r>
            <a:r>
              <a:rPr lang="en-US" sz="3200" dirty="0" smtClean="0">
                <a:solidFill>
                  <a:srgbClr val="FFFFFF"/>
                </a:solidFill>
              </a:rPr>
              <a:t> ppb 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143000" y="1574800"/>
            <a:ext cx="4756584" cy="2692400"/>
            <a:chOff x="1143000" y="1574800"/>
            <a:chExt cx="4756584" cy="2692400"/>
          </a:xfrm>
        </p:grpSpPr>
        <p:sp>
          <p:nvSpPr>
            <p:cNvPr id="49" name="Rectangle 48"/>
            <p:cNvSpPr/>
            <p:nvPr/>
          </p:nvSpPr>
          <p:spPr>
            <a:xfrm>
              <a:off x="1143000" y="1574800"/>
              <a:ext cx="1299141" cy="2692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5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181600" y="1574800"/>
              <a:ext cx="717984" cy="2692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5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6432550" y="3374654"/>
            <a:ext cx="850900" cy="89254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081447-C3CE-9F4F-A689-9A72CAFF10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allAtOnce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53" y="1263848"/>
            <a:ext cx="4488154" cy="336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5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Dipole chambers</a:t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3200" b="1" dirty="0" smtClean="0">
                <a:latin typeface="Helvetica"/>
                <a:cs typeface="Helvetica"/>
              </a:rPr>
              <a:t>SEY thresholds as function of ppb</a:t>
            </a:r>
            <a:endParaRPr lang="en-US" sz="3200" b="1" dirty="0">
              <a:latin typeface="Helvetica"/>
              <a:cs typeface="Helvetica"/>
            </a:endParaRPr>
          </a:p>
        </p:txBody>
      </p:sp>
      <p:pic>
        <p:nvPicPr>
          <p:cNvPr id="10" name="Picture 9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1" name="Picture 10" descr="e_cloud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  <p:sp>
        <p:nvSpPr>
          <p:cNvPr id="48" name="Content Placeholder 2"/>
          <p:cNvSpPr txBox="1">
            <a:spLocks/>
          </p:cNvSpPr>
          <p:nvPr/>
        </p:nvSpPr>
        <p:spPr>
          <a:xfrm>
            <a:off x="685800" y="5105400"/>
            <a:ext cx="7467600" cy="1536700"/>
          </a:xfrm>
          <a:prstGeom prst="rect">
            <a:avLst/>
          </a:prstGeom>
          <a:solidFill>
            <a:srgbClr val="85A5D7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60000" lvl="0" indent="-360000">
              <a:spcBef>
                <a:spcPct val="20000"/>
              </a:spcBef>
              <a:buClr>
                <a:srgbClr val="008000"/>
              </a:buClr>
              <a:buFont typeface="Wingdings" charset="2"/>
              <a:buChar char="ü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SEY thresholds mostly increasing, or level, with bunch current</a:t>
            </a:r>
          </a:p>
          <a:p>
            <a:pPr marL="360000" lvl="0" indent="-360000">
              <a:spcBef>
                <a:spcPct val="20000"/>
              </a:spcBef>
              <a:buClr>
                <a:srgbClr val="008000"/>
              </a:buClr>
              <a:buFont typeface="Wingdings" charset="2"/>
              <a:buChar char="ü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50ns has thresholds above 2.0 in MBA chambers</a:t>
            </a:r>
          </a:p>
          <a:p>
            <a:pPr marL="360000" lvl="0" indent="-360000">
              <a:spcBef>
                <a:spcPct val="20000"/>
              </a:spcBef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SEY thresholds in general very low (around 1.2) for 25ns beams in MBB chambers</a:t>
            </a:r>
          </a:p>
        </p:txBody>
      </p:sp>
      <p:grpSp>
        <p:nvGrpSpPr>
          <p:cNvPr id="17" name="Gruppo 51"/>
          <p:cNvGrpSpPr>
            <a:grpSpLocks noChangeAspect="1"/>
          </p:cNvGrpSpPr>
          <p:nvPr/>
        </p:nvGrpSpPr>
        <p:grpSpPr>
          <a:xfrm>
            <a:off x="854640" y="1650445"/>
            <a:ext cx="1433179" cy="720000"/>
            <a:chOff x="117046" y="4690644"/>
            <a:chExt cx="2578530" cy="1295399"/>
          </a:xfrm>
        </p:grpSpPr>
        <p:pic>
          <p:nvPicPr>
            <p:cNvPr id="18" name="Immagine 14" descr="SPSchambers.png"/>
            <p:cNvPicPr>
              <a:picLocks noChangeAspect="1"/>
            </p:cNvPicPr>
            <p:nvPr/>
          </p:nvPicPr>
          <p:blipFill>
            <a:blip r:embed="rId5" cstate="print"/>
            <a:srcRect l="8333" t="26378" r="64230" b="52341"/>
            <a:stretch>
              <a:fillRect/>
            </a:stretch>
          </p:blipFill>
          <p:spPr>
            <a:xfrm>
              <a:off x="117046" y="4690644"/>
              <a:ext cx="2362202" cy="1295399"/>
            </a:xfrm>
            <a:prstGeom prst="rect">
              <a:avLst/>
            </a:prstGeom>
          </p:spPr>
        </p:pic>
        <p:sp>
          <p:nvSpPr>
            <p:cNvPr id="19" name="Rettangolo 16"/>
            <p:cNvSpPr/>
            <p:nvPr/>
          </p:nvSpPr>
          <p:spPr>
            <a:xfrm>
              <a:off x="2238375" y="4724400"/>
              <a:ext cx="457201" cy="8381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0" name="Rettangolo 65"/>
          <p:cNvSpPr/>
          <p:nvPr/>
        </p:nvSpPr>
        <p:spPr>
          <a:xfrm>
            <a:off x="2033701" y="1612900"/>
            <a:ext cx="749300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MBA</a:t>
            </a:r>
            <a:endParaRPr lang="en-US" sz="14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3793" y="1263848"/>
            <a:ext cx="4488154" cy="336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uppo 61"/>
          <p:cNvGrpSpPr>
            <a:grpSpLocks noChangeAspect="1"/>
          </p:cNvGrpSpPr>
          <p:nvPr/>
        </p:nvGrpSpPr>
        <p:grpSpPr>
          <a:xfrm>
            <a:off x="5235146" y="1587500"/>
            <a:ext cx="1256982" cy="720000"/>
            <a:chOff x="2250646" y="4495800"/>
            <a:chExt cx="2601684" cy="1490246"/>
          </a:xfrm>
        </p:grpSpPr>
        <p:grpSp>
          <p:nvGrpSpPr>
            <p:cNvPr id="22" name="Gruppo 51"/>
            <p:cNvGrpSpPr/>
            <p:nvPr/>
          </p:nvGrpSpPr>
          <p:grpSpPr>
            <a:xfrm>
              <a:off x="2250646" y="4690646"/>
              <a:ext cx="2601684" cy="1295400"/>
              <a:chOff x="2250646" y="4690646"/>
              <a:chExt cx="2601684" cy="1295400"/>
            </a:xfrm>
          </p:grpSpPr>
          <p:pic>
            <p:nvPicPr>
              <p:cNvPr id="24" name="Immagine 23" descr="SPSchambers.png"/>
              <p:cNvPicPr>
                <a:picLocks noChangeAspect="1"/>
              </p:cNvPicPr>
              <p:nvPr/>
            </p:nvPicPr>
            <p:blipFill>
              <a:blip r:embed="rId5" cstate="print"/>
              <a:srcRect l="36655" t="26378" r="36667" b="52341"/>
              <a:stretch>
                <a:fillRect/>
              </a:stretch>
            </p:blipFill>
            <p:spPr>
              <a:xfrm>
                <a:off x="2555446" y="4690646"/>
                <a:ext cx="2296884" cy="1295400"/>
              </a:xfrm>
              <a:prstGeom prst="rect">
                <a:avLst/>
              </a:prstGeom>
            </p:spPr>
          </p:pic>
          <p:sp>
            <p:nvSpPr>
              <p:cNvPr id="25" name="Rettangolo 24"/>
              <p:cNvSpPr/>
              <p:nvPr/>
            </p:nvSpPr>
            <p:spPr>
              <a:xfrm>
                <a:off x="2250646" y="4724400"/>
                <a:ext cx="457200" cy="838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ttangolo 20"/>
            <p:cNvSpPr/>
            <p:nvPr/>
          </p:nvSpPr>
          <p:spPr>
            <a:xfrm>
              <a:off x="3429000" y="4495800"/>
              <a:ext cx="1219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ttangolo 65"/>
          <p:cNvSpPr/>
          <p:nvPr/>
        </p:nvSpPr>
        <p:spPr>
          <a:xfrm>
            <a:off x="6393504" y="1612900"/>
            <a:ext cx="610270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MB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B</a:t>
            </a:r>
            <a:endParaRPr lang="en-US" sz="14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56200" y="3323854"/>
            <a:ext cx="2127250" cy="89254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081447-C3CE-9F4F-A689-9A72CAFF10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allAtOnce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5"/>
            <a:ext cx="64008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Electron cloud in the SPS</a:t>
            </a:r>
            <a:endParaRPr lang="en-US" sz="3200" b="1" dirty="0">
              <a:latin typeface="Helvetica"/>
              <a:cs typeface="Helvetica"/>
            </a:endParaRPr>
          </a:p>
        </p:txBody>
      </p:sp>
      <p:pic>
        <p:nvPicPr>
          <p:cNvPr id="10" name="Picture 9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1" name="Picture 10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  <p:sp>
        <p:nvSpPr>
          <p:cNvPr id="48" name="Content Placeholder 2"/>
          <p:cNvSpPr txBox="1">
            <a:spLocks/>
          </p:cNvSpPr>
          <p:nvPr/>
        </p:nvSpPr>
        <p:spPr>
          <a:xfrm>
            <a:off x="457200" y="1295400"/>
            <a:ext cx="7848600" cy="2209800"/>
          </a:xfrm>
          <a:prstGeom prst="rect">
            <a:avLst/>
          </a:prstGeom>
          <a:solidFill>
            <a:srgbClr val="85A5D7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60000" lvl="0" indent="-360000">
              <a:spcBef>
                <a:spcPct val="20000"/>
              </a:spcBef>
              <a:buSzPct val="100000"/>
              <a:buFont typeface="Lucida Grande"/>
              <a:buChar char="→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SEY threshold values below 1.3 – 1.4 (MBB; Drift B for high beam currents)</a:t>
            </a:r>
          </a:p>
          <a:p>
            <a:pPr marL="360000" lvl="0" indent="-360000">
              <a:spcBef>
                <a:spcPct val="20000"/>
              </a:spcBef>
              <a:buSzPct val="100000"/>
              <a:buFont typeface="Lucida Grande"/>
              <a:buChar char="→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Beam induced scrubbing cannot be used as the only mitigation technique</a:t>
            </a:r>
          </a:p>
          <a:p>
            <a:pPr marL="817200" lvl="1" indent="-360000">
              <a:spcBef>
                <a:spcPct val="20000"/>
              </a:spcBef>
              <a:buClr>
                <a:srgbClr val="FF0000"/>
              </a:buClr>
              <a:buFont typeface="Wingdings" charset="2"/>
              <a:buChar char=""/>
              <a:defRPr/>
            </a:pPr>
            <a:r>
              <a:rPr lang="en-US" sz="3091" dirty="0" smtClean="0">
                <a:solidFill>
                  <a:srgbClr val="FFFFFF"/>
                </a:solidFill>
              </a:rPr>
              <a:t>Chambers/</a:t>
            </a:r>
            <a:r>
              <a:rPr lang="en-US" sz="3091" dirty="0" err="1" smtClean="0">
                <a:solidFill>
                  <a:srgbClr val="FFFFFF"/>
                </a:solidFill>
              </a:rPr>
              <a:t>StSt</a:t>
            </a:r>
            <a:r>
              <a:rPr lang="en-US" sz="3091" dirty="0" smtClean="0">
                <a:solidFill>
                  <a:srgbClr val="FFFFFF"/>
                </a:solidFill>
              </a:rPr>
              <a:t> samples extracted from the SPS never exhibited SEY below 1.5 &amp; </a:t>
            </a:r>
            <a:r>
              <a:rPr lang="en-US" sz="3091" dirty="0" err="1" smtClean="0">
                <a:solidFill>
                  <a:srgbClr val="FFFFFF"/>
                </a:solidFill>
              </a:rPr>
              <a:t>e</a:t>
            </a:r>
            <a:r>
              <a:rPr lang="en-US" sz="3091" dirty="0" smtClean="0">
                <a:solidFill>
                  <a:srgbClr val="FFFFFF"/>
                </a:solidFill>
              </a:rPr>
              <a:t>-cloud never suppressed in MBB chambers with 25ns beams</a:t>
            </a:r>
          </a:p>
          <a:p>
            <a:pPr marL="817200" lvl="1" indent="-360000">
              <a:spcBef>
                <a:spcPct val="20000"/>
              </a:spcBef>
              <a:buClr>
                <a:srgbClr val="FF0000"/>
              </a:buClr>
              <a:buFont typeface="Wingdings" charset="2"/>
              <a:buChar char=""/>
              <a:defRPr/>
            </a:pPr>
            <a:r>
              <a:rPr lang="en-US" sz="3091" dirty="0" smtClean="0">
                <a:solidFill>
                  <a:srgbClr val="FFFFFF"/>
                </a:solidFill>
              </a:rPr>
              <a:t>Laboratory scrubbing shows saturation above 1.3 for </a:t>
            </a:r>
            <a:r>
              <a:rPr lang="en-US" sz="3091" dirty="0" err="1" smtClean="0">
                <a:solidFill>
                  <a:srgbClr val="FFFFFF"/>
                </a:solidFill>
              </a:rPr>
              <a:t>StSt</a:t>
            </a:r>
            <a:r>
              <a:rPr lang="en-US" sz="3091" dirty="0" smtClean="0">
                <a:solidFill>
                  <a:srgbClr val="FFFFFF"/>
                </a:solidFill>
              </a:rPr>
              <a:t>!</a:t>
            </a:r>
          </a:p>
          <a:p>
            <a:pPr marL="360000" indent="-360000">
              <a:spcBef>
                <a:spcPct val="20000"/>
              </a:spcBef>
              <a:buFont typeface="Lucida Grande"/>
              <a:buChar char="→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a</a:t>
            </a:r>
            <a:r>
              <a:rPr lang="en-US" sz="3200" dirty="0" smtClean="0">
                <a:solidFill>
                  <a:srgbClr val="FFFFFF"/>
                </a:solidFill>
              </a:rPr>
              <a:t>-C coating of at least ~45% of the machine remains the baseline for the SPS upgrade    </a:t>
            </a:r>
          </a:p>
        </p:txBody>
      </p:sp>
      <p:pic>
        <p:nvPicPr>
          <p:cNvPr id="21" name="Picture 5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00" y="3108775"/>
            <a:ext cx="61087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081447-C3CE-9F4F-A689-9A72CAFF10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008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Electron cloud in the SPS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939800" y="2165799"/>
            <a:ext cx="7772400" cy="4555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Font typeface="Lucida Grande"/>
              <a:buChar char="⇒"/>
              <a:defRPr/>
            </a:pPr>
            <a:r>
              <a:rPr lang="en-US" sz="3200" dirty="0" smtClean="0"/>
              <a:t>From 2003 to 2008 the SPS had regular </a:t>
            </a:r>
            <a:r>
              <a:rPr lang="en-US" sz="3200" b="1" dirty="0" smtClean="0"/>
              <a:t>scrubbing runs with 25ns beams</a:t>
            </a:r>
            <a:r>
              <a:rPr lang="en-US" sz="3200" dirty="0" smtClean="0"/>
              <a:t> at every start up after the Winter shutdown (3 to 7 days) plus several MD sessions with this type of beams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80" dirty="0" smtClean="0"/>
              <a:t>The performance with 25ns beams has been observed to be constantly improving over the years 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Lucida Grande"/>
              <a:buChar char="→"/>
              <a:defRPr/>
            </a:pPr>
            <a:r>
              <a:rPr lang="en-US" sz="2880" dirty="0" smtClean="0"/>
              <a:t>I</a:t>
            </a:r>
            <a:r>
              <a:rPr lang="en-US" sz="2880" dirty="0" smtClean="0"/>
              <a:t>n 2011, nominal 25ns beams with transverse </a:t>
            </a:r>
            <a:r>
              <a:rPr lang="en-US" sz="2880" dirty="0" err="1" smtClean="0"/>
              <a:t>emittance</a:t>
            </a:r>
            <a:r>
              <a:rPr lang="en-US" sz="2880" dirty="0" err="1" smtClean="0"/>
              <a:t>s</a:t>
            </a:r>
            <a:r>
              <a:rPr lang="en-US" sz="2880" dirty="0" smtClean="0"/>
              <a:t> below 3</a:t>
            </a:r>
            <a:r>
              <a:rPr lang="en-US" sz="2880" dirty="0" smtClean="0">
                <a:latin typeface="Symbol" charset="2"/>
                <a:cs typeface="Symbol" charset="2"/>
              </a:rPr>
              <a:t>m</a:t>
            </a:r>
            <a:r>
              <a:rPr lang="en-US" sz="2880" dirty="0" smtClean="0"/>
              <a:t>m were first produced and extracted </a:t>
            </a:r>
            <a:endParaRPr lang="en-US" sz="2880" dirty="0" smtClean="0"/>
          </a:p>
          <a:p>
            <a:pPr marL="342900" indent="-342900">
              <a:spcBef>
                <a:spcPct val="20000"/>
              </a:spcBef>
              <a:buFont typeface="Lucida Grande"/>
              <a:buChar char="⇒"/>
              <a:defRPr/>
            </a:pPr>
            <a:r>
              <a:rPr lang="en-US" sz="3200" dirty="0" smtClean="0"/>
              <a:t>We believe that presently the electron cloud has weakened in most parts of the SPS and probably only survives in the </a:t>
            </a:r>
            <a:r>
              <a:rPr lang="en-US" sz="3200" dirty="0" err="1" smtClean="0"/>
              <a:t>MBBs</a:t>
            </a:r>
            <a:r>
              <a:rPr lang="en-US" sz="3200" dirty="0" smtClean="0"/>
              <a:t> for operation with nominal intensity 25ns beams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80" dirty="0" smtClean="0"/>
              <a:t>In these conditions, it seems to be efficiently kept under control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SzPct val="130000"/>
              <a:buFont typeface="Wingdings" charset="2"/>
              <a:buChar char="ü"/>
              <a:defRPr/>
            </a:pPr>
            <a:r>
              <a:rPr lang="en-US" sz="2880" dirty="0" smtClean="0"/>
              <a:t>An </a:t>
            </a:r>
            <a:r>
              <a:rPr lang="en-US" sz="2880" b="1" dirty="0" smtClean="0">
                <a:solidFill>
                  <a:srgbClr val="FF0000"/>
                </a:solidFill>
              </a:rPr>
              <a:t>Increase in bunch intensity </a:t>
            </a:r>
            <a:r>
              <a:rPr lang="en-US" sz="2880" dirty="0" smtClean="0"/>
              <a:t>may awaken the electron cloud in the Drifts (and MBAs, because the stripes move to </a:t>
            </a:r>
            <a:r>
              <a:rPr lang="en-US" sz="2880" dirty="0" err="1" smtClean="0"/>
              <a:t>unscrubbed</a:t>
            </a:r>
            <a:r>
              <a:rPr lang="en-US" sz="2880" dirty="0" smtClean="0"/>
              <a:t> regions) with the consequent detrimental effects &amp; beam becomes more sensitive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SzPct val="130000"/>
              <a:buFont typeface="Wingdings" charset="2"/>
              <a:buChar char="ü"/>
              <a:defRPr/>
            </a:pPr>
            <a:r>
              <a:rPr lang="en-US" sz="2880" dirty="0" smtClean="0"/>
              <a:t>And how much scrubbing again needed </a:t>
            </a:r>
            <a:r>
              <a:rPr lang="en-US" sz="2880" b="1" dirty="0" smtClean="0">
                <a:solidFill>
                  <a:srgbClr val="FF0000"/>
                </a:solidFill>
              </a:rPr>
              <a:t>after the Long Shutdown 2013-2014</a:t>
            </a:r>
            <a:r>
              <a:rPr lang="en-US" sz="2880" dirty="0" smtClean="0"/>
              <a:t>?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kumimoji="0" lang="en-US" sz="142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9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1" name="Picture 10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  <p:pic>
        <p:nvPicPr>
          <p:cNvPr id="8" name="Picture 7" descr="Smiley-fac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1193800"/>
            <a:ext cx="888642" cy="899999"/>
          </a:xfrm>
          <a:prstGeom prst="rect">
            <a:avLst/>
          </a:prstGeom>
        </p:spPr>
      </p:pic>
      <p:pic>
        <p:nvPicPr>
          <p:cNvPr id="12" name="Picture 11" descr="confused fa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200" y="1098999"/>
            <a:ext cx="1154000" cy="115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0812015-A4-at-144-dpi.jpg"/>
          <p:cNvPicPr>
            <a:picLocks/>
          </p:cNvPicPr>
          <p:nvPr/>
        </p:nvPicPr>
        <p:blipFill>
          <a:blip r:embed="rId2"/>
          <a:srcRect l="17717" r="14173" b="16169"/>
          <a:stretch>
            <a:fillRect/>
          </a:stretch>
        </p:blipFill>
        <p:spPr>
          <a:xfrm>
            <a:off x="381000" y="281851"/>
            <a:ext cx="8305800" cy="60744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5" name="Picture 54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56" name="Picture 55" descr="e_cloud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  <p:sp>
        <p:nvSpPr>
          <p:cNvPr id="60" name="Oval 59"/>
          <p:cNvSpPr/>
          <p:nvPr/>
        </p:nvSpPr>
        <p:spPr>
          <a:xfrm>
            <a:off x="495300" y="1295400"/>
            <a:ext cx="7277100" cy="1905000"/>
          </a:xfrm>
          <a:prstGeom prst="ellips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Electron cloud in the LHC</a:t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3200" b="1" dirty="0" smtClean="0">
                <a:latin typeface="Helvetica"/>
                <a:cs typeface="Helvetica"/>
              </a:rPr>
              <a:t>Historical (2010)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304800" y="1352550"/>
            <a:ext cx="85344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Font typeface="Lucida Grande"/>
              <a:buChar char="⇒"/>
              <a:defRPr/>
            </a:pPr>
            <a:r>
              <a:rPr lang="en-US" sz="3200" dirty="0" smtClean="0"/>
              <a:t>First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evidence </a:t>
            </a:r>
            <a:r>
              <a:rPr lang="en-US" sz="3200" dirty="0" smtClean="0"/>
              <a:t>with</a:t>
            </a:r>
            <a:r>
              <a:rPr lang="en-US" sz="3200" dirty="0" smtClean="0"/>
              <a:t> </a:t>
            </a:r>
            <a:r>
              <a:rPr lang="en-US" sz="3200" b="1" dirty="0" smtClean="0"/>
              <a:t>150ns </a:t>
            </a:r>
            <a:r>
              <a:rPr lang="en-US" sz="3200" b="1" dirty="0" smtClean="0"/>
              <a:t>beam </a:t>
            </a:r>
            <a:r>
              <a:rPr lang="en-US" sz="3200" b="1" dirty="0" smtClean="0"/>
              <a:t>operation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80" dirty="0" smtClean="0"/>
              <a:t>Pressure rise in common chambers with both beams in the machine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80" dirty="0" smtClean="0"/>
              <a:t>Suppressed with solenoids at some locations</a:t>
            </a:r>
            <a:endParaRPr lang="en-US" sz="2880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880" dirty="0" smtClean="0"/>
              <a:t>	</a:t>
            </a:r>
            <a:r>
              <a:rPr lang="en-US" sz="2880" b="1" dirty="0" smtClean="0"/>
              <a:t>[</a:t>
            </a:r>
            <a:r>
              <a:rPr lang="en-US" sz="2880" b="1" dirty="0" smtClean="0"/>
              <a:t>1]</a:t>
            </a:r>
            <a:r>
              <a:rPr lang="en-US" sz="2880" b="1" dirty="0" smtClean="0"/>
              <a:t> </a:t>
            </a:r>
            <a:r>
              <a:rPr lang="en-US" sz="2880" dirty="0" smtClean="0"/>
              <a:t>V. </a:t>
            </a:r>
            <a:r>
              <a:rPr lang="en-US" sz="2880" dirty="0" err="1" smtClean="0"/>
              <a:t>Baglin</a:t>
            </a:r>
            <a:r>
              <a:rPr lang="en-US" sz="2880" dirty="0" smtClean="0"/>
              <a:t>. G. </a:t>
            </a:r>
            <a:r>
              <a:rPr lang="en-US" sz="2880" dirty="0" err="1" smtClean="0"/>
              <a:t>Bregliozzi</a:t>
            </a:r>
            <a:r>
              <a:rPr lang="en-US" sz="2880" dirty="0" smtClean="0"/>
              <a:t>, M. Jimenez, G. </a:t>
            </a:r>
            <a:r>
              <a:rPr lang="en-US" sz="2880" dirty="0" err="1" smtClean="0"/>
              <a:t>Lanza</a:t>
            </a:r>
            <a:r>
              <a:rPr lang="en-US" sz="2880" dirty="0" smtClean="0"/>
              <a:t>, e.g. in IPAC’11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kumimoji="0" lang="en-US" sz="142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429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Signs of strong electron cloud activity with </a:t>
            </a:r>
            <a:r>
              <a:rPr lang="en-US" sz="3200" b="1" dirty="0" smtClean="0"/>
              <a:t>75 and 50ns beams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1600" lvl="1" indent="-2844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00" dirty="0" smtClean="0"/>
              <a:t>Pressure rise in non-NEG coated straight sections</a:t>
            </a:r>
          </a:p>
          <a:p>
            <a:pPr marL="741600" lvl="1" indent="-2844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00" dirty="0" smtClean="0"/>
              <a:t>Heat load on the cold beam screen in the arcs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 smtClean="0"/>
              <a:t>Instability and </a:t>
            </a:r>
            <a:r>
              <a:rPr lang="en-US" sz="2800" dirty="0" err="1" smtClean="0"/>
              <a:t>emittance</a:t>
            </a:r>
            <a:r>
              <a:rPr lang="en-US" sz="2800" dirty="0" smtClean="0"/>
              <a:t> growth along the trains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 smtClean="0"/>
              <a:t>Energy loss measured from the shift of the synchronous RF phase </a:t>
            </a:r>
            <a:endParaRPr lang="en-US" sz="2800" dirty="0" smtClean="0"/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800" dirty="0" smtClean="0"/>
              <a:t>	</a:t>
            </a:r>
            <a:r>
              <a:rPr lang="en-US" sz="2800" b="1" dirty="0" smtClean="0"/>
              <a:t>[1] + [2]</a:t>
            </a:r>
            <a:r>
              <a:rPr lang="en-US" sz="2800" dirty="0" smtClean="0"/>
              <a:t> G. </a:t>
            </a:r>
            <a:r>
              <a:rPr lang="en-US" sz="2800" dirty="0" err="1" smtClean="0"/>
              <a:t>Arduini</a:t>
            </a:r>
            <a:r>
              <a:rPr lang="en-US" sz="2800" dirty="0" smtClean="0"/>
              <a:t>, P. </a:t>
            </a:r>
            <a:r>
              <a:rPr lang="en-US" sz="2800" dirty="0" err="1" smtClean="0"/>
              <a:t>Baudrenghien</a:t>
            </a:r>
            <a:r>
              <a:rPr lang="en-US" sz="2800" dirty="0" smtClean="0"/>
              <a:t>, S. </a:t>
            </a:r>
            <a:r>
              <a:rPr lang="en-US" sz="2800" dirty="0" err="1" smtClean="0"/>
              <a:t>Claudet</a:t>
            </a:r>
            <a:r>
              <a:rPr lang="en-US" sz="2800" dirty="0" smtClean="0"/>
              <a:t>, J. Esteban-</a:t>
            </a:r>
            <a:r>
              <a:rPr lang="en-US" sz="2800" dirty="0" err="1" smtClean="0"/>
              <a:t>M</a:t>
            </a:r>
            <a:r>
              <a:rPr lang="en-US" sz="2800" dirty="0" err="1" smtClean="0"/>
              <a:t>üller</a:t>
            </a:r>
            <a:r>
              <a:rPr lang="en-US" sz="2800" dirty="0" smtClean="0"/>
              <a:t>, F. </a:t>
            </a:r>
            <a:r>
              <a:rPr lang="en-US" sz="2800" dirty="0" err="1" smtClean="0"/>
              <a:t>Roncarolo</a:t>
            </a:r>
            <a:r>
              <a:rPr lang="en-US" sz="2800" dirty="0" smtClean="0"/>
              <a:t>, </a:t>
            </a:r>
            <a:r>
              <a:rPr lang="en-US" sz="2800" dirty="0" smtClean="0"/>
              <a:t>E. </a:t>
            </a:r>
            <a:r>
              <a:rPr lang="en-US" sz="2800" dirty="0" err="1" smtClean="0"/>
              <a:t>Shaposhnikova</a:t>
            </a:r>
            <a:r>
              <a:rPr lang="en-US" sz="2800" dirty="0" smtClean="0"/>
              <a:t>, L. </a:t>
            </a:r>
            <a:r>
              <a:rPr lang="en-US" sz="2800" dirty="0" err="1" smtClean="0"/>
              <a:t>Tavian</a:t>
            </a:r>
            <a:r>
              <a:rPr lang="en-US" sz="2800" dirty="0" smtClean="0"/>
              <a:t>, </a:t>
            </a:r>
            <a:r>
              <a:rPr lang="en-US" sz="2800" dirty="0" smtClean="0"/>
              <a:t>et al.</a:t>
            </a:r>
            <a:endParaRPr lang="en-US" sz="2800" dirty="0" smtClean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429" dirty="0" smtClean="0"/>
              <a:t> </a:t>
            </a:r>
            <a:endParaRPr kumimoji="0" lang="en-US" sz="1429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First </a:t>
            </a:r>
            <a:r>
              <a:rPr lang="en-US" sz="3200" b="1" dirty="0" smtClean="0"/>
              <a:t>mini-scrubbing </a:t>
            </a:r>
            <a:r>
              <a:rPr lang="en-US" sz="3200" dirty="0" smtClean="0"/>
              <a:t>with 50ns beams led to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57" dirty="0" smtClean="0"/>
              <a:t>Decreased heat load (vanished for one batch of 36 bunches @50ns)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57" dirty="0" smtClean="0"/>
              <a:t>More stable beam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57" dirty="0" smtClean="0"/>
              <a:t>Enough to resume operation in 2011 with 75ns beams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857" dirty="0" smtClean="0"/>
              <a:t>	</a:t>
            </a:r>
            <a:r>
              <a:rPr lang="en-US" sz="2857" b="1" dirty="0" smtClean="0"/>
              <a:t>[3] </a:t>
            </a:r>
            <a:r>
              <a:rPr lang="en-US" sz="2857" dirty="0" smtClean="0"/>
              <a:t>G. </a:t>
            </a:r>
            <a:r>
              <a:rPr lang="en-US" sz="2857" dirty="0" err="1" smtClean="0"/>
              <a:t>Arduini</a:t>
            </a:r>
            <a:r>
              <a:rPr lang="en-US" sz="2857" dirty="0" smtClean="0"/>
              <a:t>, et al.</a:t>
            </a:r>
            <a:endParaRPr kumimoji="0" lang="en-US" sz="285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1" name="Picture 10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0812015-A4-at-144-dpi.jpg"/>
          <p:cNvPicPr>
            <a:picLocks/>
          </p:cNvPicPr>
          <p:nvPr/>
        </p:nvPicPr>
        <p:blipFill>
          <a:blip r:embed="rId2"/>
          <a:srcRect l="17717" r="14173" b="16169"/>
          <a:stretch>
            <a:fillRect/>
          </a:stretch>
        </p:blipFill>
        <p:spPr>
          <a:xfrm>
            <a:off x="381000" y="281851"/>
            <a:ext cx="8305800" cy="60744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5" name="Picture 54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56" name="Picture 55" descr="e_cloud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  <p:sp>
        <p:nvSpPr>
          <p:cNvPr id="60" name="Oval 59"/>
          <p:cNvSpPr/>
          <p:nvPr/>
        </p:nvSpPr>
        <p:spPr>
          <a:xfrm>
            <a:off x="4522466" y="4419600"/>
            <a:ext cx="2038763" cy="51694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>
          <a:xfrm>
            <a:off x="8229600" y="2822377"/>
            <a:ext cx="457200" cy="304800"/>
          </a:xfrm>
          <a:prstGeom prst="homePlate">
            <a:avLst>
              <a:gd name="adj" fmla="val 96298"/>
            </a:avLst>
          </a:prstGeom>
          <a:solidFill>
            <a:srgbClr val="4B9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0000" y="2822377"/>
            <a:ext cx="804000" cy="304800"/>
          </a:xfrm>
          <a:prstGeom prst="rect">
            <a:avLst/>
          </a:prstGeom>
          <a:solidFill>
            <a:srgbClr val="BF0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457200" y="2822377"/>
            <a:ext cx="609600" cy="304800"/>
          </a:xfrm>
          <a:prstGeom prst="chevron">
            <a:avLst/>
          </a:prstGeom>
          <a:solidFill>
            <a:srgbClr val="BF0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2822377"/>
            <a:ext cx="994365" cy="304024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76574" y="2822377"/>
            <a:ext cx="5547425" cy="304800"/>
          </a:xfrm>
          <a:prstGeom prst="rect">
            <a:avLst/>
          </a:prstGeom>
          <a:solidFill>
            <a:srgbClr val="4B9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5327" y="3124033"/>
            <a:ext cx="1349245" cy="523220"/>
          </a:xfrm>
          <a:prstGeom prst="rect">
            <a:avLst/>
          </a:prstGeom>
          <a:noFill/>
          <a:ln>
            <a:solidFill>
              <a:srgbClr val="BF00B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BF00BF"/>
                </a:solidFill>
              </a:rPr>
              <a:t>Commissioning with beam</a:t>
            </a:r>
            <a:endParaRPr lang="en-US" sz="1400" dirty="0">
              <a:solidFill>
                <a:srgbClr val="BF00B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8365" y="2822377"/>
            <a:ext cx="358210" cy="30165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95400" y="2511456"/>
            <a:ext cx="647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13/03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94540" y="2514600"/>
            <a:ext cx="647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05/04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52937" y="3716423"/>
            <a:ext cx="1183198" cy="52322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90"/>
                </a:solidFill>
              </a:rPr>
              <a:t>75ns physics run (nominal)</a:t>
            </a:r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>
          <a:xfrm rot="5400000">
            <a:off x="1499179" y="3272533"/>
            <a:ext cx="589247" cy="298532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97470" y="2514600"/>
            <a:ext cx="647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12/04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175" y="2509967"/>
            <a:ext cx="647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21/02</a:t>
            </a:r>
            <a:endParaRPr lang="en-US" sz="1400" dirty="0"/>
          </a:p>
        </p:txBody>
      </p:sp>
      <p:cxnSp>
        <p:nvCxnSpPr>
          <p:cNvPr id="23" name="Straight Arrow Connector 22"/>
          <p:cNvCxnSpPr>
            <a:stCxn id="14" idx="2"/>
          </p:cNvCxnSpPr>
          <p:nvPr/>
        </p:nvCxnSpPr>
        <p:spPr>
          <a:xfrm rot="16200000" flipH="1">
            <a:off x="2594951" y="3226551"/>
            <a:ext cx="384142" cy="17910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eft Brace 26"/>
          <p:cNvSpPr/>
          <p:nvPr/>
        </p:nvSpPr>
        <p:spPr>
          <a:xfrm rot="16200000">
            <a:off x="5508385" y="540781"/>
            <a:ext cx="380998" cy="5644618"/>
          </a:xfrm>
          <a:prstGeom prst="leftBrace">
            <a:avLst>
              <a:gd name="adj1" fmla="val 56412"/>
              <a:gd name="adj2" fmla="val 50000"/>
            </a:avLst>
          </a:prstGeom>
          <a:ln>
            <a:solidFill>
              <a:srgbClr val="4B9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16200000" flipH="1">
            <a:off x="8096493" y="2972585"/>
            <a:ext cx="655011" cy="1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489012" y="3707477"/>
            <a:ext cx="1222321" cy="7386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Nominal:</a:t>
            </a:r>
          </a:p>
          <a:p>
            <a:r>
              <a:rPr lang="en-US" sz="1400" dirty="0" smtClean="0"/>
              <a:t>1.1 </a:t>
            </a:r>
            <a:r>
              <a:rPr lang="en-US" sz="1400" dirty="0" err="1" smtClean="0"/>
              <a:t>x</a:t>
            </a:r>
            <a:r>
              <a:rPr lang="en-US" sz="1400" dirty="0" smtClean="0"/>
              <a:t> 10</a:t>
            </a:r>
            <a:r>
              <a:rPr lang="en-US" sz="1400" baseline="30000" dirty="0" smtClean="0"/>
              <a:t>11</a:t>
            </a:r>
            <a:r>
              <a:rPr lang="en-US" sz="1400" dirty="0" smtClean="0"/>
              <a:t> ppb</a:t>
            </a:r>
          </a:p>
          <a:p>
            <a:r>
              <a:rPr lang="en-US" sz="1400" dirty="0" smtClean="0"/>
              <a:t>2.5 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/>
              <a:t>m</a:t>
            </a:r>
            <a:endParaRPr lang="en-US" sz="1400" dirty="0"/>
          </a:p>
        </p:txBody>
      </p:sp>
      <p:grpSp>
        <p:nvGrpSpPr>
          <p:cNvPr id="3" name="Group 68"/>
          <p:cNvGrpSpPr/>
          <p:nvPr/>
        </p:nvGrpSpPr>
        <p:grpSpPr>
          <a:xfrm>
            <a:off x="2518365" y="1720032"/>
            <a:ext cx="5905633" cy="3709901"/>
            <a:chOff x="2518365" y="1720032"/>
            <a:chExt cx="5905633" cy="3709901"/>
          </a:xfrm>
        </p:grpSpPr>
        <p:sp>
          <p:nvSpPr>
            <p:cNvPr id="48" name="TextBox 47"/>
            <p:cNvSpPr txBox="1"/>
            <p:nvPr/>
          </p:nvSpPr>
          <p:spPr>
            <a:xfrm>
              <a:off x="4089121" y="1932290"/>
              <a:ext cx="1466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First 1380 bunches in LHC</a:t>
              </a:r>
              <a:endParaRPr lang="en-US" sz="1400" dirty="0"/>
            </a:p>
          </p:txBody>
        </p:sp>
        <p:sp>
          <p:nvSpPr>
            <p:cNvPr id="51" name="Rounded Rectangular Callout 50"/>
            <p:cNvSpPr/>
            <p:nvPr/>
          </p:nvSpPr>
          <p:spPr>
            <a:xfrm>
              <a:off x="7122793" y="1758601"/>
              <a:ext cx="1237471" cy="681747"/>
            </a:xfrm>
            <a:prstGeom prst="wedgeRoundRectCallout">
              <a:avLst>
                <a:gd name="adj1" fmla="val -15632"/>
                <a:gd name="adj2" fmla="val 103551"/>
                <a:gd name="adj3" fmla="val 16667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2518365" y="1720032"/>
              <a:ext cx="5905633" cy="3709901"/>
              <a:chOff x="2518365" y="1720032"/>
              <a:chExt cx="5905633" cy="3709901"/>
            </a:xfrm>
          </p:grpSpPr>
          <p:grpSp>
            <p:nvGrpSpPr>
              <p:cNvPr id="5" name="Group 66"/>
              <p:cNvGrpSpPr/>
              <p:nvPr/>
            </p:nvGrpSpPr>
            <p:grpSpPr>
              <a:xfrm>
                <a:off x="3571194" y="1720032"/>
                <a:ext cx="4852804" cy="1580059"/>
                <a:chOff x="3571194" y="1720032"/>
                <a:chExt cx="4852804" cy="1580059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 flipH="1">
                  <a:off x="3840824" y="2971107"/>
                  <a:ext cx="655011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5311295" y="2972585"/>
                  <a:ext cx="655011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3571194" y="2514600"/>
                  <a:ext cx="64764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28/06</a:t>
                  </a:r>
                  <a:endParaRPr lang="en-US" sz="1400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046081" y="2523123"/>
                  <a:ext cx="64764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18/07</a:t>
                  </a:r>
                  <a:endParaRPr lang="en-US" sz="1400" dirty="0"/>
                </a:p>
              </p:txBody>
            </p: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7292495" y="2971106"/>
                  <a:ext cx="655011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6915176" y="2523123"/>
                  <a:ext cx="64764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30/09</a:t>
                  </a:r>
                  <a:endParaRPr lang="en-US" sz="1400" dirty="0"/>
                </a:p>
              </p:txBody>
            </p:sp>
            <p:sp>
              <p:nvSpPr>
                <p:cNvPr id="47" name="Rounded Rectangular Callout 46"/>
                <p:cNvSpPr/>
                <p:nvPr/>
              </p:nvSpPr>
              <p:spPr>
                <a:xfrm>
                  <a:off x="4092344" y="1943145"/>
                  <a:ext cx="1237471" cy="510212"/>
                </a:xfrm>
                <a:prstGeom prst="wedgeRoundRectCallout">
                  <a:avLst>
                    <a:gd name="adj1" fmla="val -39316"/>
                    <a:gd name="adj2" fmla="val 118786"/>
                    <a:gd name="adj3" fmla="val 16667"/>
                  </a:avLst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ounded Rectangular Callout 48"/>
                <p:cNvSpPr/>
                <p:nvPr/>
              </p:nvSpPr>
              <p:spPr>
                <a:xfrm>
                  <a:off x="5677705" y="1927983"/>
                  <a:ext cx="1237471" cy="510212"/>
                </a:xfrm>
                <a:prstGeom prst="wedgeRoundRectCallout">
                  <a:avLst>
                    <a:gd name="adj1" fmla="val -48965"/>
                    <a:gd name="adj2" fmla="val 118786"/>
                    <a:gd name="adj3" fmla="val 16667"/>
                  </a:avLst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5674482" y="1917128"/>
                  <a:ext cx="13044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Symbol" charset="2"/>
                      <a:cs typeface="Symbol" charset="2"/>
                    </a:rPr>
                    <a:t>e</a:t>
                  </a:r>
                  <a:r>
                    <a:rPr lang="en-US" sz="1400" baseline="-25000" dirty="0" smtClean="0"/>
                    <a:t>x,y</a:t>
                  </a:r>
                  <a:r>
                    <a:rPr lang="en-US" sz="1400" dirty="0" smtClean="0"/>
                    <a:t> decreasing towards 1.1</a:t>
                  </a:r>
                  <a:r>
                    <a:rPr lang="en-US" sz="1400" dirty="0" smtClean="0"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1400" dirty="0" smtClean="0"/>
                    <a:t>m</a:t>
                  </a:r>
                  <a:endParaRPr lang="en-US" sz="1400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119570" y="1720032"/>
                  <a:ext cx="1304428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/>
                    <a:t>N</a:t>
                  </a:r>
                  <a:r>
                    <a:rPr lang="en-US" sz="1400" baseline="-25000" dirty="0" err="1" smtClean="0"/>
                    <a:t>b</a:t>
                  </a:r>
                  <a:r>
                    <a:rPr lang="en-US" sz="1400" dirty="0" smtClean="0"/>
                    <a:t> increasing towards       1.45 </a:t>
                  </a:r>
                  <a:r>
                    <a:rPr lang="en-US" sz="1400" dirty="0" err="1" smtClean="0"/>
                    <a:t>x</a:t>
                  </a:r>
                  <a:r>
                    <a:rPr lang="en-US" sz="1400" dirty="0" smtClean="0"/>
                    <a:t> 10</a:t>
                  </a:r>
                  <a:r>
                    <a:rPr lang="en-US" sz="1400" baseline="30000" dirty="0" smtClean="0"/>
                    <a:t>11</a:t>
                  </a:r>
                  <a:r>
                    <a:rPr lang="en-US" sz="1400" dirty="0" smtClean="0"/>
                    <a:t> ppb</a:t>
                  </a:r>
                  <a:endParaRPr lang="en-US" sz="1400" dirty="0"/>
                </a:p>
              </p:txBody>
            </p:sp>
          </p:grpSp>
          <p:grpSp>
            <p:nvGrpSpPr>
              <p:cNvPr id="18" name="Group 65"/>
              <p:cNvGrpSpPr/>
              <p:nvPr/>
            </p:nvGrpSpPr>
            <p:grpSpPr>
              <a:xfrm>
                <a:off x="2518365" y="3126400"/>
                <a:ext cx="3120435" cy="2303533"/>
                <a:chOff x="2518365" y="3126400"/>
                <a:chExt cx="3120435" cy="2303533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4973150" y="3838239"/>
                  <a:ext cx="1331299" cy="1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>
                  <a:endCxn id="61" idx="0"/>
                </p:cNvCxnSpPr>
                <p:nvPr/>
              </p:nvCxnSpPr>
              <p:spPr>
                <a:xfrm rot="16200000" flipH="1">
                  <a:off x="1852716" y="3792049"/>
                  <a:ext cx="1331299" cy="1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Left Brace 60"/>
                <p:cNvSpPr/>
                <p:nvPr/>
              </p:nvSpPr>
              <p:spPr>
                <a:xfrm rot="16200000">
                  <a:off x="3888084" y="3087981"/>
                  <a:ext cx="380998" cy="3120435"/>
                </a:xfrm>
                <a:prstGeom prst="leftBrace">
                  <a:avLst>
                    <a:gd name="adj1" fmla="val 56412"/>
                    <a:gd name="adj2" fmla="val 50000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3533848" y="4906713"/>
                  <a:ext cx="1183198" cy="523220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Nominal 50ns beams</a:t>
                  </a:r>
                </a:p>
              </p:txBody>
            </p:sp>
          </p:grpSp>
        </p:grpSp>
      </p:grpSp>
      <p:sp>
        <p:nvSpPr>
          <p:cNvPr id="22" name="TextBox 21"/>
          <p:cNvSpPr txBox="1"/>
          <p:nvPr/>
        </p:nvSpPr>
        <p:spPr>
          <a:xfrm>
            <a:off x="2366716" y="3553589"/>
            <a:ext cx="120447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Scrubbing run 50ns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5400" y="3647253"/>
            <a:ext cx="1204478" cy="523220"/>
          </a:xfrm>
          <a:prstGeom prst="rect">
            <a:avLst/>
          </a:prstGeom>
          <a:solidFill>
            <a:srgbClr val="FFFFFF"/>
          </a:solidFill>
          <a:ln>
            <a:solidFill>
              <a:srgbClr val="4B9D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B9DFF"/>
                </a:solidFill>
              </a:rPr>
              <a:t>Physics run 50ns</a:t>
            </a:r>
            <a:endParaRPr lang="en-US" sz="1400" b="1" dirty="0">
              <a:solidFill>
                <a:srgbClr val="4B9D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439615" y="2551057"/>
            <a:ext cx="647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30/10</a:t>
            </a:r>
            <a:endParaRPr lang="en-US" sz="1400" b="1" dirty="0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Electron cloud in the LHC</a:t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3200" b="1" dirty="0" smtClean="0">
                <a:latin typeface="Helvetica"/>
                <a:cs typeface="Helvetica"/>
              </a:rPr>
              <a:t>Historical (2011)</a:t>
            </a:r>
            <a:endParaRPr lang="en-US" sz="3200" b="1" dirty="0">
              <a:latin typeface="Helvetica"/>
              <a:cs typeface="Helvetica"/>
            </a:endParaRPr>
          </a:p>
        </p:txBody>
      </p:sp>
      <p:pic>
        <p:nvPicPr>
          <p:cNvPr id="57" name="Picture 56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58" name="Picture 57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>
          <a:xfrm>
            <a:off x="8229600" y="2822377"/>
            <a:ext cx="457200" cy="304800"/>
          </a:xfrm>
          <a:prstGeom prst="homePlate">
            <a:avLst>
              <a:gd name="adj" fmla="val 96298"/>
            </a:avLst>
          </a:prstGeom>
          <a:solidFill>
            <a:srgbClr val="4B9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457200" y="1142999"/>
            <a:ext cx="8229600" cy="5578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 of this talk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Results of the </a:t>
            </a:r>
            <a:r>
              <a:rPr lang="en-US" sz="3200" b="1" dirty="0">
                <a:solidFill>
                  <a:srgbClr val="FFFFFF"/>
                </a:solidFill>
                <a:sym typeface="Wingdings"/>
              </a:rPr>
              <a:t>a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nalysis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2011 electron cloud observations and measurements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endParaRPr kumimoji="0" lang="en-US" sz="1176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lang="en-US" sz="2800" dirty="0" smtClean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lang="en-US" sz="2800" dirty="0" smtClean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lang="en-US" sz="2800" dirty="0" smtClean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lang="en-US" sz="2800" dirty="0" smtClean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800" dirty="0" smtClean="0"/>
              <a:t>75ns operation 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b="1" dirty="0" smtClean="0">
                <a:sym typeface="Wingdings"/>
              </a:rPr>
              <a:t>No </a:t>
            </a:r>
            <a:r>
              <a:rPr lang="en-US" sz="2800" b="1" dirty="0" smtClean="0">
                <a:sym typeface="Wingdings"/>
              </a:rPr>
              <a:t>electron cloud </a:t>
            </a:r>
            <a:r>
              <a:rPr lang="en-US" sz="2800" dirty="0" smtClean="0">
                <a:sym typeface="Wingdings"/>
              </a:rPr>
              <a:t>observations in 2011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50ns operation</a:t>
            </a:r>
          </a:p>
          <a:p>
            <a:pPr marL="1200150" lvl="2" indent="-285750">
              <a:spcBef>
                <a:spcPct val="20000"/>
              </a:spcBef>
              <a:buFont typeface="Lucida Grande"/>
              <a:buChar char="→"/>
            </a:pPr>
            <a:r>
              <a:rPr lang="en-US" sz="2800" dirty="0" smtClean="0"/>
              <a:t> </a:t>
            </a:r>
            <a:r>
              <a:rPr lang="en-US" sz="2800" b="1" dirty="0" smtClean="0"/>
              <a:t>Electron cloud signatures </a:t>
            </a:r>
            <a:r>
              <a:rPr lang="en-US" sz="2800" b="1" dirty="0" smtClean="0"/>
              <a:t>during scrubbing</a:t>
            </a:r>
          </a:p>
          <a:p>
            <a:pPr marL="1200150" lvl="2" indent="-285750">
              <a:spcBef>
                <a:spcPct val="20000"/>
              </a:spcBef>
              <a:buFont typeface="Lucida Grande"/>
              <a:buChar char="→"/>
            </a:pPr>
            <a:r>
              <a:rPr lang="en-US" sz="2800" dirty="0" smtClean="0"/>
              <a:t> Physics operation with</a:t>
            </a:r>
            <a:r>
              <a:rPr lang="en-US" sz="2800" dirty="0" smtClean="0"/>
              <a:t> only residual </a:t>
            </a:r>
            <a:r>
              <a:rPr lang="en-US" sz="2800" dirty="0" smtClean="0"/>
              <a:t>electron cloud </a:t>
            </a:r>
            <a:r>
              <a:rPr lang="en-US" sz="2800" dirty="0" smtClean="0"/>
              <a:t>activity in ALICE common  chambers (see G. </a:t>
            </a:r>
            <a:r>
              <a:rPr lang="en-US" sz="2800" dirty="0" err="1" smtClean="0"/>
              <a:t>Iadarola’s</a:t>
            </a:r>
            <a:r>
              <a:rPr lang="en-US" sz="2800" dirty="0" smtClean="0"/>
              <a:t> talk)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25ns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MDs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Always electron cloud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, it allowed monitoring 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evolution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d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000" y="2822377"/>
            <a:ext cx="804000" cy="304800"/>
          </a:xfrm>
          <a:prstGeom prst="rect">
            <a:avLst/>
          </a:prstGeom>
          <a:solidFill>
            <a:srgbClr val="BF0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457200" y="2822377"/>
            <a:ext cx="609600" cy="304800"/>
          </a:xfrm>
          <a:prstGeom prst="chevron">
            <a:avLst/>
          </a:prstGeom>
          <a:solidFill>
            <a:srgbClr val="BF0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2822377"/>
            <a:ext cx="994365" cy="304024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76574" y="2822377"/>
            <a:ext cx="5547425" cy="304800"/>
          </a:xfrm>
          <a:prstGeom prst="rect">
            <a:avLst/>
          </a:prstGeom>
          <a:solidFill>
            <a:srgbClr val="4B9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5327" y="3124033"/>
            <a:ext cx="1349245" cy="523220"/>
          </a:xfrm>
          <a:prstGeom prst="rect">
            <a:avLst/>
          </a:prstGeom>
          <a:noFill/>
          <a:ln>
            <a:solidFill>
              <a:srgbClr val="BF00B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BF00BF"/>
                </a:solidFill>
              </a:rPr>
              <a:t>Commissioning with beam</a:t>
            </a:r>
            <a:endParaRPr lang="en-US" sz="1400" dirty="0">
              <a:solidFill>
                <a:srgbClr val="BF00B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8365" y="2822377"/>
            <a:ext cx="358210" cy="30165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95400" y="2511456"/>
            <a:ext cx="647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13/03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94540" y="2514600"/>
            <a:ext cx="647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05/04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52937" y="3716423"/>
            <a:ext cx="1183198" cy="52322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90"/>
                </a:solidFill>
              </a:rPr>
              <a:t>75ns physics run (nominal)</a:t>
            </a:r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>
          <a:xfrm rot="5400000">
            <a:off x="1499179" y="3272533"/>
            <a:ext cx="589247" cy="298532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97470" y="2514600"/>
            <a:ext cx="647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12/04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175" y="2509967"/>
            <a:ext cx="647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21/02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366716" y="3553589"/>
            <a:ext cx="1204478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Scrubbing run 50ns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>
            <a:stCxn id="14" idx="2"/>
          </p:cNvCxnSpPr>
          <p:nvPr/>
        </p:nvCxnSpPr>
        <p:spPr>
          <a:xfrm rot="16200000" flipH="1">
            <a:off x="2594951" y="3226551"/>
            <a:ext cx="384142" cy="17910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eft Brace 26"/>
          <p:cNvSpPr/>
          <p:nvPr/>
        </p:nvSpPr>
        <p:spPr>
          <a:xfrm rot="16200000">
            <a:off x="5508385" y="540781"/>
            <a:ext cx="380998" cy="5644618"/>
          </a:xfrm>
          <a:prstGeom prst="leftBrace">
            <a:avLst>
              <a:gd name="adj1" fmla="val 56412"/>
              <a:gd name="adj2" fmla="val 50000"/>
            </a:avLst>
          </a:prstGeom>
          <a:ln>
            <a:solidFill>
              <a:srgbClr val="4B9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105400" y="3647253"/>
            <a:ext cx="1204478" cy="523220"/>
          </a:xfrm>
          <a:prstGeom prst="rect">
            <a:avLst/>
          </a:prstGeom>
          <a:noFill/>
          <a:ln>
            <a:solidFill>
              <a:srgbClr val="4B9D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B9DFF"/>
                </a:solidFill>
              </a:rPr>
              <a:t>Physics run 50ns</a:t>
            </a:r>
            <a:endParaRPr lang="en-US" sz="1400" b="1" dirty="0">
              <a:solidFill>
                <a:srgbClr val="4B9D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16200000" flipH="1">
            <a:off x="5690048" y="2971105"/>
            <a:ext cx="655011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73081" y="2509967"/>
            <a:ext cx="647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29/06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69905" y="2523123"/>
            <a:ext cx="647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r>
              <a:rPr lang="en-US" sz="1400" dirty="0">
                <a:solidFill>
                  <a:srgbClr val="FF0000"/>
                </a:solidFill>
              </a:rPr>
              <a:t>6</a:t>
            </a:r>
            <a:r>
              <a:rPr lang="en-US" sz="1400" dirty="0" smtClean="0">
                <a:solidFill>
                  <a:srgbClr val="FF0000"/>
                </a:solidFill>
              </a:rPr>
              <a:t>/08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16200000" flipH="1">
            <a:off x="7379560" y="2984332"/>
            <a:ext cx="655011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379052" y="2290523"/>
            <a:ext cx="1108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07-14-24/10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16200000" flipH="1">
            <a:off x="8096493" y="2972585"/>
            <a:ext cx="655011" cy="1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439615" y="2551057"/>
            <a:ext cx="647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30/10</a:t>
            </a:r>
            <a:endParaRPr lang="en-US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489012" y="3707477"/>
            <a:ext cx="1222321" cy="7386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Nominal:</a:t>
            </a:r>
          </a:p>
          <a:p>
            <a:r>
              <a:rPr lang="en-US" sz="1400" dirty="0" smtClean="0"/>
              <a:t>1.1 </a:t>
            </a:r>
            <a:r>
              <a:rPr lang="en-US" sz="1400" dirty="0" err="1" smtClean="0"/>
              <a:t>x</a:t>
            </a:r>
            <a:r>
              <a:rPr lang="en-US" sz="1400" dirty="0" smtClean="0"/>
              <a:t> 10</a:t>
            </a:r>
            <a:r>
              <a:rPr lang="en-US" sz="1400" baseline="30000" dirty="0" smtClean="0"/>
              <a:t>11</a:t>
            </a:r>
            <a:r>
              <a:rPr lang="en-US" sz="1400" dirty="0" smtClean="0"/>
              <a:t> ppb</a:t>
            </a:r>
          </a:p>
          <a:p>
            <a:r>
              <a:rPr lang="en-US" sz="1400" dirty="0" smtClean="0"/>
              <a:t>2.5 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/>
              <a:t>m</a:t>
            </a:r>
            <a:endParaRPr lang="en-US" sz="1400" dirty="0"/>
          </a:p>
        </p:txBody>
      </p:sp>
      <p:cxnSp>
        <p:nvCxnSpPr>
          <p:cNvPr id="58" name="Straight Connector 57"/>
          <p:cNvCxnSpPr/>
          <p:nvPr/>
        </p:nvCxnSpPr>
        <p:spPr>
          <a:xfrm rot="16200000" flipH="1">
            <a:off x="3993225" y="2972585"/>
            <a:ext cx="655011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7559144" y="2984331"/>
            <a:ext cx="655011" cy="1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7902093" y="2995993"/>
            <a:ext cx="655011" cy="1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923732" y="1693467"/>
            <a:ext cx="106202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25ns MDs (nominal)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9" name="Straight Arrow Connector 58"/>
          <p:cNvCxnSpPr>
            <a:stCxn id="56" idx="1"/>
          </p:cNvCxnSpPr>
          <p:nvPr/>
        </p:nvCxnSpPr>
        <p:spPr>
          <a:xfrm rot="10800000" flipV="1">
            <a:off x="4572000" y="1955077"/>
            <a:ext cx="1351732" cy="554890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6010498" y="2223743"/>
            <a:ext cx="306436" cy="292324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42" idx="0"/>
          </p:cNvCxnSpPr>
          <p:nvPr/>
        </p:nvCxnSpPr>
        <p:spPr>
          <a:xfrm>
            <a:off x="6985753" y="1955077"/>
            <a:ext cx="947556" cy="335446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Electron cloud in the LHC</a:t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3200" b="1" dirty="0" smtClean="0">
                <a:latin typeface="Helvetica"/>
                <a:cs typeface="Helvetica"/>
              </a:rPr>
              <a:t>Historical (2011)</a:t>
            </a:r>
            <a:endParaRPr lang="en-US" sz="3200" b="1" dirty="0">
              <a:latin typeface="Helvetica"/>
              <a:cs typeface="Helvetica"/>
            </a:endParaRPr>
          </a:p>
        </p:txBody>
      </p:sp>
      <p:pic>
        <p:nvPicPr>
          <p:cNvPr id="49" name="Picture 48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50" name="Picture 49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008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Related</a:t>
            </a:r>
            <a:r>
              <a:rPr lang="en-US" sz="3200" b="1" dirty="0" smtClean="0">
                <a:latin typeface="Helvetica"/>
                <a:cs typeface="Helvetica"/>
              </a:rPr>
              <a:t> ECLOUD’12 talks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457200" y="1447800"/>
            <a:ext cx="8229600" cy="4514850"/>
          </a:xfrm>
          <a:prstGeom prst="rect">
            <a:avLst/>
          </a:prstGeom>
          <a:solidFill>
            <a:srgbClr val="85A5D7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450000" lvl="0" indent="-450000">
              <a:spcBef>
                <a:spcPct val="20000"/>
              </a:spcBef>
              <a:buFont typeface="Lucida Grande"/>
              <a:buChar char="⇒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LHC specific</a:t>
            </a: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V. </a:t>
            </a:r>
            <a:r>
              <a:rPr lang="en-US" sz="2857" dirty="0" err="1" smtClean="0">
                <a:solidFill>
                  <a:srgbClr val="FFFFFF"/>
                </a:solidFill>
              </a:rPr>
              <a:t>Baglin</a:t>
            </a:r>
            <a:r>
              <a:rPr lang="en-US" sz="2857" dirty="0" smtClean="0">
                <a:solidFill>
                  <a:srgbClr val="FFFFFF"/>
                </a:solidFill>
              </a:rPr>
              <a:t>,</a:t>
            </a:r>
            <a:r>
              <a:rPr lang="en-US" sz="2857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err="1" smtClean="0">
                <a:solidFill>
                  <a:srgbClr val="FFFFFF"/>
                </a:solidFill>
              </a:rPr>
              <a:t>ECE's</a:t>
            </a:r>
            <a:r>
              <a:rPr lang="en-US" sz="2857" b="1" i="1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smtClean="0">
                <a:solidFill>
                  <a:srgbClr val="FFFFFF"/>
                </a:solidFill>
              </a:rPr>
              <a:t>at LHC: Vacuum and Heat </a:t>
            </a:r>
            <a:r>
              <a:rPr lang="en-US" sz="2857" b="1" i="1" dirty="0" smtClean="0">
                <a:solidFill>
                  <a:srgbClr val="FFFFFF"/>
                </a:solidFill>
              </a:rPr>
              <a:t>Load </a:t>
            </a:r>
            <a:endParaRPr lang="en-US" sz="2857" b="1" i="1" dirty="0" smtClean="0">
              <a:solidFill>
                <a:srgbClr val="FFFFFF"/>
              </a:solidFill>
            </a:endParaRP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O. </a:t>
            </a:r>
            <a:r>
              <a:rPr lang="en-US" sz="2857" dirty="0" err="1" smtClean="0">
                <a:solidFill>
                  <a:srgbClr val="FFFFFF"/>
                </a:solidFill>
              </a:rPr>
              <a:t>Domínguez</a:t>
            </a:r>
            <a:r>
              <a:rPr lang="en-US" sz="2857" dirty="0" smtClean="0">
                <a:solidFill>
                  <a:srgbClr val="FFFFFF"/>
                </a:solidFill>
              </a:rPr>
              <a:t> ,</a:t>
            </a:r>
            <a:r>
              <a:rPr lang="en-US" sz="2857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smtClean="0">
                <a:solidFill>
                  <a:srgbClr val="FFFFFF"/>
                </a:solidFill>
              </a:rPr>
              <a:t>Benchmarking </a:t>
            </a:r>
            <a:r>
              <a:rPr lang="en-US" sz="2857" b="1" i="1" dirty="0" smtClean="0">
                <a:solidFill>
                  <a:srgbClr val="FFFFFF"/>
                </a:solidFill>
              </a:rPr>
              <a:t>at </a:t>
            </a:r>
            <a:r>
              <a:rPr lang="en-US" sz="2857" b="1" i="1" dirty="0" smtClean="0">
                <a:solidFill>
                  <a:srgbClr val="FFFFFF"/>
                </a:solidFill>
              </a:rPr>
              <a:t>LHC: uncoated straight sections </a:t>
            </a:r>
            <a:endParaRPr lang="en-US" sz="2857" b="1" i="1" dirty="0" smtClean="0">
              <a:solidFill>
                <a:srgbClr val="FFFFFF"/>
              </a:solidFill>
            </a:endParaRP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H. Maury-</a:t>
            </a:r>
            <a:r>
              <a:rPr lang="en-US" sz="2857" dirty="0" err="1" smtClean="0">
                <a:solidFill>
                  <a:srgbClr val="FFFFFF"/>
                </a:solidFill>
              </a:rPr>
              <a:t>Cuna</a:t>
            </a:r>
            <a:r>
              <a:rPr lang="en-US" sz="2857" dirty="0" smtClean="0">
                <a:solidFill>
                  <a:srgbClr val="FFFFFF"/>
                </a:solidFill>
              </a:rPr>
              <a:t>,</a:t>
            </a:r>
            <a:r>
              <a:rPr lang="en-US" sz="2857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smtClean="0">
                <a:solidFill>
                  <a:srgbClr val="FFFFFF"/>
                </a:solidFill>
              </a:rPr>
              <a:t>Build</a:t>
            </a:r>
            <a:r>
              <a:rPr lang="en-US" sz="2857" b="1" i="1" dirty="0" smtClean="0">
                <a:solidFill>
                  <a:srgbClr val="FFFFFF"/>
                </a:solidFill>
              </a:rPr>
              <a:t>-up &amp; Heat-load Simulations - Benchmarking for </a:t>
            </a:r>
            <a:r>
              <a:rPr lang="en-US" sz="2857" b="1" i="1" dirty="0" smtClean="0">
                <a:solidFill>
                  <a:srgbClr val="FFFFFF"/>
                </a:solidFill>
              </a:rPr>
              <a:t>LHC</a:t>
            </a: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J. Esteban-</a:t>
            </a:r>
            <a:r>
              <a:rPr lang="en-US" sz="2857" dirty="0" err="1" smtClean="0">
                <a:solidFill>
                  <a:srgbClr val="FFFFFF"/>
                </a:solidFill>
              </a:rPr>
              <a:t>Müller</a:t>
            </a:r>
            <a:r>
              <a:rPr lang="en-US" sz="2857" dirty="0" smtClean="0">
                <a:solidFill>
                  <a:srgbClr val="FFFFFF"/>
                </a:solidFill>
              </a:rPr>
              <a:t>,</a:t>
            </a:r>
            <a:r>
              <a:rPr lang="en-US" sz="2857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smtClean="0">
                <a:solidFill>
                  <a:srgbClr val="FFFFFF"/>
                </a:solidFill>
              </a:rPr>
              <a:t>Synchronous </a:t>
            </a:r>
            <a:r>
              <a:rPr lang="en-US" sz="2857" b="1" i="1" dirty="0" smtClean="0">
                <a:solidFill>
                  <a:srgbClr val="FFFFFF"/>
                </a:solidFill>
              </a:rPr>
              <a:t>Phase Shift at </a:t>
            </a:r>
            <a:r>
              <a:rPr lang="en-US" sz="2857" b="1" i="1" dirty="0" smtClean="0">
                <a:solidFill>
                  <a:srgbClr val="FFFFFF"/>
                </a:solidFill>
              </a:rPr>
              <a:t>LHC</a:t>
            </a: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H. </a:t>
            </a:r>
            <a:r>
              <a:rPr lang="en-US" sz="2857" dirty="0" err="1" smtClean="0">
                <a:solidFill>
                  <a:srgbClr val="FFFFFF"/>
                </a:solidFill>
              </a:rPr>
              <a:t>Bartosik</a:t>
            </a:r>
            <a:r>
              <a:rPr lang="en-US" sz="2857" dirty="0" smtClean="0">
                <a:solidFill>
                  <a:srgbClr val="FFFFFF"/>
                </a:solidFill>
              </a:rPr>
              <a:t>,</a:t>
            </a:r>
            <a:r>
              <a:rPr lang="en-US" sz="2857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smtClean="0">
                <a:solidFill>
                  <a:srgbClr val="FFFFFF"/>
                </a:solidFill>
              </a:rPr>
              <a:t>Benchmarking </a:t>
            </a:r>
            <a:r>
              <a:rPr lang="en-US" sz="2857" b="1" i="1" dirty="0" smtClean="0">
                <a:solidFill>
                  <a:srgbClr val="FFFFFF"/>
                </a:solidFill>
              </a:rPr>
              <a:t>of Instability Simulations at </a:t>
            </a:r>
            <a:r>
              <a:rPr lang="en-US" sz="2857" b="1" i="1" dirty="0" smtClean="0">
                <a:solidFill>
                  <a:srgbClr val="FFFFFF"/>
                </a:solidFill>
              </a:rPr>
              <a:t>LHC</a:t>
            </a: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T. </a:t>
            </a:r>
            <a:r>
              <a:rPr lang="en-US" sz="2857" dirty="0" err="1" smtClean="0">
                <a:solidFill>
                  <a:srgbClr val="FFFFFF"/>
                </a:solidFill>
              </a:rPr>
              <a:t>Demma</a:t>
            </a:r>
            <a:r>
              <a:rPr lang="en-US" sz="2857" dirty="0" smtClean="0">
                <a:solidFill>
                  <a:srgbClr val="FFFFFF"/>
                </a:solidFill>
              </a:rPr>
              <a:t>, </a:t>
            </a:r>
            <a:r>
              <a:rPr lang="en-US" sz="2857" b="1" i="1" dirty="0" smtClean="0">
                <a:solidFill>
                  <a:srgbClr val="FFFFFF"/>
                </a:solidFill>
              </a:rPr>
              <a:t>A </a:t>
            </a:r>
            <a:r>
              <a:rPr lang="en-US" sz="2857" b="1" i="1" dirty="0" smtClean="0">
                <a:solidFill>
                  <a:srgbClr val="FFFFFF"/>
                </a:solidFill>
              </a:rPr>
              <a:t>Mapping Approach to the Electron Cloud for </a:t>
            </a:r>
            <a:r>
              <a:rPr lang="en-US" sz="2857" b="1" i="1" dirty="0" smtClean="0">
                <a:solidFill>
                  <a:srgbClr val="FFFFFF"/>
                </a:solidFill>
              </a:rPr>
              <a:t>LHC</a:t>
            </a: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endParaRPr lang="en-US" sz="3200" dirty="0" smtClean="0">
              <a:solidFill>
                <a:srgbClr val="FFFFFF"/>
              </a:solidFill>
            </a:endParaRPr>
          </a:p>
          <a:p>
            <a:pPr marL="450000" lvl="0" indent="-450000">
              <a:spcBef>
                <a:spcPct val="20000"/>
              </a:spcBef>
              <a:buFont typeface="Lucida Grande"/>
              <a:buChar char="⇒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More general</a:t>
            </a: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G</a:t>
            </a:r>
            <a:r>
              <a:rPr lang="en-US" sz="2857" dirty="0" smtClean="0">
                <a:solidFill>
                  <a:srgbClr val="FFFFFF"/>
                </a:solidFill>
              </a:rPr>
              <a:t>. </a:t>
            </a:r>
            <a:r>
              <a:rPr lang="en-US" sz="2857" dirty="0" err="1" smtClean="0">
                <a:solidFill>
                  <a:srgbClr val="FFFFFF"/>
                </a:solidFill>
              </a:rPr>
              <a:t>Iadarola</a:t>
            </a:r>
            <a:r>
              <a:rPr lang="en-US" sz="2857" dirty="0" smtClean="0">
                <a:solidFill>
                  <a:srgbClr val="FFFFFF"/>
                </a:solidFill>
              </a:rPr>
              <a:t>,</a:t>
            </a:r>
            <a:r>
              <a:rPr lang="en-US" sz="2857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err="1" smtClean="0">
                <a:solidFill>
                  <a:srgbClr val="FFFFFF"/>
                </a:solidFill>
              </a:rPr>
              <a:t>PyECLOUD</a:t>
            </a:r>
            <a:r>
              <a:rPr lang="en-US" sz="2857" b="1" i="1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smtClean="0">
                <a:solidFill>
                  <a:srgbClr val="FFFFFF"/>
                </a:solidFill>
              </a:rPr>
              <a:t>and Build Up Simulations at </a:t>
            </a:r>
            <a:r>
              <a:rPr lang="en-US" sz="2857" b="1" i="1" dirty="0" smtClean="0">
                <a:solidFill>
                  <a:srgbClr val="FFFFFF"/>
                </a:solidFill>
              </a:rPr>
              <a:t>CERN </a:t>
            </a: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G</a:t>
            </a:r>
            <a:r>
              <a:rPr lang="en-US" sz="2857" dirty="0" smtClean="0">
                <a:solidFill>
                  <a:srgbClr val="FFFFFF"/>
                </a:solidFill>
              </a:rPr>
              <a:t>. </a:t>
            </a:r>
            <a:r>
              <a:rPr lang="en-US" sz="2857" dirty="0" err="1" smtClean="0">
                <a:solidFill>
                  <a:srgbClr val="FFFFFF"/>
                </a:solidFill>
              </a:rPr>
              <a:t>Franchetti</a:t>
            </a:r>
            <a:r>
              <a:rPr lang="en-US" sz="2857" dirty="0" smtClean="0">
                <a:solidFill>
                  <a:srgbClr val="FFFFFF"/>
                </a:solidFill>
              </a:rPr>
              <a:t>,</a:t>
            </a:r>
            <a:r>
              <a:rPr lang="en-US" sz="2857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smtClean="0">
                <a:solidFill>
                  <a:srgbClr val="FFFFFF"/>
                </a:solidFill>
              </a:rPr>
              <a:t>Incoherent </a:t>
            </a:r>
            <a:r>
              <a:rPr lang="en-US" sz="2857" b="1" i="1" dirty="0" smtClean="0">
                <a:solidFill>
                  <a:srgbClr val="FFFFFF"/>
                </a:solidFill>
              </a:rPr>
              <a:t>beam </a:t>
            </a:r>
            <a:r>
              <a:rPr lang="en-US" sz="2857" b="1" i="1" dirty="0" smtClean="0">
                <a:solidFill>
                  <a:srgbClr val="FFFFFF"/>
                </a:solidFill>
              </a:rPr>
              <a:t>effects</a:t>
            </a: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r>
              <a:rPr lang="en-US" sz="2857" dirty="0" smtClean="0">
                <a:solidFill>
                  <a:srgbClr val="FFFFFF"/>
                </a:solidFill>
              </a:rPr>
              <a:t>P. Costa-Pinto on behalf of M. Jimenez</a:t>
            </a:r>
            <a:r>
              <a:rPr lang="en-US" sz="2857" dirty="0" smtClean="0">
                <a:solidFill>
                  <a:srgbClr val="FFFFFF"/>
                </a:solidFill>
              </a:rPr>
              <a:t>,</a:t>
            </a:r>
            <a:r>
              <a:rPr lang="en-US" sz="2857" dirty="0" smtClean="0">
                <a:solidFill>
                  <a:srgbClr val="FFFFFF"/>
                </a:solidFill>
              </a:rPr>
              <a:t> </a:t>
            </a:r>
            <a:r>
              <a:rPr lang="en-US" sz="2857" b="1" i="1" dirty="0" smtClean="0">
                <a:solidFill>
                  <a:srgbClr val="FFFFFF"/>
                </a:solidFill>
              </a:rPr>
              <a:t>Mitigation </a:t>
            </a:r>
            <a:r>
              <a:rPr lang="en-US" sz="2857" b="1" i="1" dirty="0" smtClean="0">
                <a:solidFill>
                  <a:srgbClr val="FFFFFF"/>
                </a:solidFill>
              </a:rPr>
              <a:t>Strategy at </a:t>
            </a:r>
            <a:r>
              <a:rPr lang="en-US" sz="2857" b="1" i="1" dirty="0" smtClean="0">
                <a:solidFill>
                  <a:srgbClr val="FFFFFF"/>
                </a:solidFill>
              </a:rPr>
              <a:t>CERN</a:t>
            </a:r>
          </a:p>
          <a:p>
            <a:pPr marL="907200" lvl="1" indent="-450000">
              <a:spcBef>
                <a:spcPct val="20000"/>
              </a:spcBef>
              <a:buSzPct val="80000"/>
              <a:buFont typeface="Wingdings" charset="2"/>
              <a:buChar char=""/>
              <a:defRPr/>
            </a:pPr>
            <a:endParaRPr lang="en-US" sz="2857" b="1" i="1" dirty="0" smtClean="0">
              <a:solidFill>
                <a:srgbClr val="FFFFFF"/>
              </a:solidFill>
            </a:endParaRPr>
          </a:p>
        </p:txBody>
      </p:sp>
      <p:pic>
        <p:nvPicPr>
          <p:cNvPr id="10" name="Picture 9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1" name="Picture 10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457200" y="1447800"/>
            <a:ext cx="82296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scrubbing run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took place in the week 5–12 April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 (~3d beam time due to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</a:t>
            </a:r>
            <a:r>
              <a:rPr lang="en-US" sz="3200" dirty="0" err="1" smtClean="0"/>
              <a:t>l</a:t>
            </a:r>
            <a:r>
              <a:rPr lang="en-US" sz="3200" dirty="0" smtClean="0"/>
              <a:t> issues + test ramps)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80" dirty="0" smtClean="0"/>
              <a:t>Nominal 50ns spaced beams with up to 1020 bunches per beam injected into the LHC and stored at 450 </a:t>
            </a:r>
            <a:r>
              <a:rPr lang="en-US" sz="2880" dirty="0" err="1" smtClean="0"/>
              <a:t>GeV/c</a:t>
            </a:r>
            <a:endParaRPr lang="en-US" sz="2880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kumimoji="0" lang="en-US" sz="142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/>
              <a:t>V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efficient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machine cleaning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dynamic vacuum </a:t>
            </a:r>
            <a:r>
              <a:rPr lang="en-US" sz="2800" dirty="0"/>
              <a:t>decreased by one order of </a:t>
            </a:r>
            <a:r>
              <a:rPr lang="en-US" sz="2800" dirty="0" smtClean="0"/>
              <a:t>magnitude over 17h of effective beam time (i.e. 72h machine time)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 smtClean="0"/>
              <a:t>The </a:t>
            </a:r>
            <a:r>
              <a:rPr lang="en-US" sz="2800" dirty="0">
                <a:solidFill>
                  <a:srgbClr val="FF0000"/>
                </a:solidFill>
              </a:rPr>
              <a:t>heat load </a:t>
            </a:r>
            <a:r>
              <a:rPr lang="en-US" sz="2800" dirty="0"/>
              <a:t>on the beam screen in the arcs </a:t>
            </a:r>
            <a:endParaRPr lang="en-US" sz="2800" dirty="0" smtClean="0"/>
          </a:p>
          <a:p>
            <a:pPr marL="1200150" lvl="2" indent="-285750">
              <a:spcBef>
                <a:spcPct val="20000"/>
              </a:spcBef>
              <a:buFont typeface="Lucida Grande"/>
              <a:buChar char="→"/>
            </a:pPr>
            <a:r>
              <a:rPr lang="en-US" sz="2800" dirty="0" smtClean="0"/>
              <a:t>significant at the beginning of the scrubbing run</a:t>
            </a:r>
          </a:p>
          <a:p>
            <a:pPr marL="1200150" lvl="2" indent="-285750">
              <a:spcBef>
                <a:spcPct val="20000"/>
              </a:spcBef>
              <a:buFont typeface="Lucida Grande"/>
              <a:buChar char="→"/>
            </a:pPr>
            <a:r>
              <a:rPr lang="en-US" sz="2800" dirty="0"/>
              <a:t>w</a:t>
            </a:r>
            <a:r>
              <a:rPr lang="en-US" sz="2800" dirty="0" smtClean="0"/>
              <a:t>ithin measurement resolution at the end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average stable phase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decreased </a:t>
            </a:r>
            <a:r>
              <a:rPr lang="en-US" sz="2800" dirty="0"/>
              <a:t>by one order of </a:t>
            </a:r>
            <a:r>
              <a:rPr lang="en-US" sz="2800" dirty="0" smtClean="0"/>
              <a:t>magnitude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/>
            </a:pPr>
            <a:r>
              <a:rPr lang="en-US" sz="2800" dirty="0">
                <a:solidFill>
                  <a:srgbClr val="FF0000"/>
                </a:solidFill>
              </a:rPr>
              <a:t>Instabilities and </a:t>
            </a:r>
            <a:r>
              <a:rPr lang="en-US" sz="2800" dirty="0" err="1">
                <a:solidFill>
                  <a:srgbClr val="FF0000"/>
                </a:solidFill>
              </a:rPr>
              <a:t>emittance</a:t>
            </a:r>
            <a:r>
              <a:rPr lang="en-US" sz="2800" dirty="0">
                <a:solidFill>
                  <a:srgbClr val="FF0000"/>
                </a:solidFill>
              </a:rPr>
              <a:t> growth</a:t>
            </a:r>
            <a:r>
              <a:rPr lang="en-US" sz="2800" dirty="0"/>
              <a:t>,</a:t>
            </a:r>
            <a:r>
              <a:rPr lang="en-US" sz="2800" dirty="0" smtClean="0"/>
              <a:t> visible during the first fills, </a:t>
            </a:r>
            <a:r>
              <a:rPr lang="en-US" sz="2800" dirty="0"/>
              <a:t>disappeared</a:t>
            </a:r>
            <a:r>
              <a:rPr lang="en-US" sz="2800" dirty="0" smtClean="0"/>
              <a:t> later </a:t>
            </a:r>
            <a:r>
              <a:rPr lang="en-US" sz="2800" dirty="0"/>
              <a:t>even with low chromaticity </a:t>
            </a:r>
            <a:r>
              <a:rPr lang="en-US" sz="2800" dirty="0" smtClean="0"/>
              <a:t>settings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429" dirty="0" smtClean="0"/>
              <a:t> </a:t>
            </a:r>
            <a:endParaRPr kumimoji="0" lang="en-US" sz="1429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After scrubbing, </a:t>
            </a:r>
            <a:r>
              <a:rPr lang="en-US" sz="3200" b="1" dirty="0" smtClean="0"/>
              <a:t>physics with 50ns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stable beams with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1380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bunche</a:t>
            </a:r>
            <a:r>
              <a:rPr lang="en-US" sz="3200" dirty="0" err="1" smtClean="0"/>
              <a:t>s</a:t>
            </a:r>
            <a:r>
              <a:rPr lang="en-US" sz="3200" dirty="0" smtClean="0"/>
              <a:t> per beam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28 June 2011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3048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Electron cloud in the LHC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Scrubbing run in 2011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14" name="Picture 13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5" name="Picture 14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8937" t="2907" r="8431" b="4942"/>
          <a:stretch>
            <a:fillRect/>
          </a:stretch>
        </p:blipFill>
        <p:spPr bwMode="auto">
          <a:xfrm>
            <a:off x="155975" y="1033380"/>
            <a:ext cx="8822288" cy="570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573367" y="1905000"/>
            <a:ext cx="8153400" cy="1464524"/>
            <a:chOff x="609600" y="1356464"/>
            <a:chExt cx="8153400" cy="146452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09600" y="2667000"/>
              <a:ext cx="60198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6048830" y="1937034"/>
              <a:ext cx="1310536" cy="149396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7268824" y="2011024"/>
              <a:ext cx="1461348" cy="15540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077200" y="2819400"/>
              <a:ext cx="6858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6778796" y="1356464"/>
              <a:ext cx="1143000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rot="5400000">
            <a:off x="1491783" y="3852396"/>
            <a:ext cx="5400023" cy="1589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161" y="1345846"/>
            <a:ext cx="8040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09/04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43400" y="1345846"/>
            <a:ext cx="8040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13/04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447266" y="999289"/>
            <a:ext cx="3527211" cy="309363"/>
            <a:chOff x="5199556" y="998496"/>
            <a:chExt cx="3527211" cy="309363"/>
          </a:xfrm>
        </p:grpSpPr>
        <p:grpSp>
          <p:nvGrpSpPr>
            <p:cNvPr id="35" name="Group 34"/>
            <p:cNvGrpSpPr/>
            <p:nvPr/>
          </p:nvGrpSpPr>
          <p:grpSpPr>
            <a:xfrm>
              <a:off x="5199556" y="998496"/>
              <a:ext cx="2271944" cy="309363"/>
              <a:chOff x="4624156" y="935400"/>
              <a:chExt cx="2271944" cy="309363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4624156" y="935400"/>
                <a:ext cx="10908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Beam 1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839918" y="936986"/>
                <a:ext cx="10561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Beam 2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5308045" y="1105820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515100" y="1107408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7696211" y="998496"/>
              <a:ext cx="103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Energy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345767" y="1168918"/>
              <a:ext cx="3810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718976" y="4385646"/>
            <a:ext cx="203418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Average heat load [</a:t>
            </a:r>
            <a:r>
              <a:rPr lang="en-US" dirty="0" err="1" smtClean="0"/>
              <a:t>x</a:t>
            </a:r>
            <a:r>
              <a:rPr lang="en-US" dirty="0" smtClean="0"/>
              <a:t> 10 </a:t>
            </a:r>
            <a:r>
              <a:rPr lang="en-US" dirty="0" err="1" smtClean="0"/>
              <a:t>mW/m/beam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20000" y="228600"/>
            <a:ext cx="6118664" cy="65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500" b="1" dirty="0" smtClean="0">
                <a:latin typeface="Helvetica"/>
                <a:cs typeface="Helvetica"/>
              </a:rPr>
              <a:t>Estimation of </a:t>
            </a:r>
            <a:r>
              <a:rPr lang="en-US" sz="2500" b="1" dirty="0" err="1" smtClean="0">
                <a:latin typeface="Symbol" charset="2"/>
                <a:cs typeface="Symbol" charset="2"/>
              </a:rPr>
              <a:t>d</a:t>
            </a:r>
            <a:r>
              <a:rPr lang="en-US" sz="2500" b="1" baseline="-25000" dirty="0" err="1" smtClean="0">
                <a:latin typeface="Helvetica"/>
                <a:cs typeface="Helvetica"/>
              </a:rPr>
              <a:t>max</a:t>
            </a:r>
            <a:r>
              <a:rPr lang="en-US" sz="2500" b="1" dirty="0" smtClean="0">
                <a:latin typeface="Helvetica"/>
                <a:cs typeface="Helvetica"/>
              </a:rPr>
              <a:t> in </a:t>
            </a:r>
            <a:r>
              <a:rPr lang="en-US" sz="2500" b="1" dirty="0" smtClean="0">
                <a:latin typeface="Helvetica"/>
                <a:cs typeface="Helvetica"/>
              </a:rPr>
              <a:t>the arcs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958810" y="3538400"/>
            <a:ext cx="6729464" cy="646331"/>
            <a:chOff x="958810" y="3538400"/>
            <a:chExt cx="6729464" cy="646331"/>
          </a:xfrm>
        </p:grpSpPr>
        <p:sp>
          <p:nvSpPr>
            <p:cNvPr id="52" name="TextBox 51"/>
            <p:cNvSpPr txBox="1"/>
            <p:nvPr/>
          </p:nvSpPr>
          <p:spPr>
            <a:xfrm>
              <a:off x="958810" y="3538400"/>
              <a:ext cx="1320745" cy="64633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Before 50ns scrubbing</a:t>
              </a:r>
              <a:endParaRPr lang="en-US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61538" y="3538400"/>
              <a:ext cx="1326736" cy="64633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After 50ns scrubbing</a:t>
              </a:r>
              <a:endParaRPr lang="en-US" b="1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1" y="999289"/>
            <a:ext cx="4190999" cy="5858711"/>
          </a:xfrm>
          <a:prstGeom prst="rect">
            <a:avLst/>
          </a:prstGeom>
          <a:solidFill>
            <a:srgbClr val="85A5D7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245401" y="1152382"/>
            <a:ext cx="4593263" cy="5402410"/>
            <a:chOff x="2245401" y="1152382"/>
            <a:chExt cx="4593263" cy="5402410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-454215" y="3853588"/>
              <a:ext cx="5400820" cy="1588"/>
            </a:xfrm>
            <a:prstGeom prst="line">
              <a:avLst/>
            </a:prstGeom>
            <a:ln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4137460" y="3851998"/>
              <a:ext cx="5400820" cy="1588"/>
            </a:xfrm>
            <a:prstGeom prst="line">
              <a:avLst/>
            </a:prstGeom>
            <a:ln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021643" y="4038600"/>
              <a:ext cx="3316567" cy="113877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Two snapshots before (09/04) and after (13/04) the scrubbing run to reproduce the measured heat load by means of simulations!</a:t>
              </a:r>
              <a:endParaRPr lang="en-US" sz="1700" dirty="0"/>
            </a:p>
          </p:txBody>
        </p:sp>
      </p:grpSp>
      <p:pic>
        <p:nvPicPr>
          <p:cNvPr id="39" name="Picture 38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40" name="Picture 39" descr="e_cloud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081447-C3CE-9F4F-A689-9A72CAFF10C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143224" y="4680870"/>
            <a:ext cx="3315576" cy="204060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83547" y="5825317"/>
            <a:ext cx="764382" cy="1588"/>
          </a:xfrm>
          <a:prstGeom prst="straightConnector1">
            <a:avLst/>
          </a:prstGeom>
          <a:ln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331466" y="4171640"/>
            <a:ext cx="1245137" cy="11138"/>
          </a:xfrm>
          <a:prstGeom prst="straightConnector1">
            <a:avLst/>
          </a:prstGeom>
          <a:ln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5747" y="4959071"/>
            <a:ext cx="137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Measured heat load</a:t>
            </a:r>
            <a:endParaRPr lang="en-US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843285" y="4331368"/>
            <a:ext cx="238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Total simulated heat load</a:t>
            </a:r>
            <a:endParaRPr lang="en-US" sz="1600" b="1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458800" y="5823729"/>
            <a:ext cx="764382" cy="1588"/>
          </a:xfrm>
          <a:prstGeom prst="straightConnector1">
            <a:avLst/>
          </a:prstGeom>
          <a:ln>
            <a:solidFill>
              <a:srgbClr val="595959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Picture 6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3131" y="5661729"/>
            <a:ext cx="1067294" cy="288000"/>
          </a:xfrm>
          <a:prstGeom prst="rect">
            <a:avLst/>
          </a:prstGeom>
        </p:spPr>
      </p:pic>
      <p:sp>
        <p:nvSpPr>
          <p:cNvPr id="63" name="Rounded Rectangle 62"/>
          <p:cNvSpPr/>
          <p:nvPr/>
        </p:nvSpPr>
        <p:spPr>
          <a:xfrm>
            <a:off x="379511" y="1923659"/>
            <a:ext cx="8534398" cy="17526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2726380" y="1473961"/>
            <a:ext cx="797228" cy="1588"/>
          </a:xfrm>
          <a:prstGeom prst="straightConnector1">
            <a:avLst/>
          </a:prstGeom>
          <a:ln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90399" y="1165147"/>
            <a:ext cx="2334114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unch</a:t>
            </a:r>
            <a:r>
              <a:rPr lang="en-US" dirty="0" smtClean="0">
                <a:solidFill>
                  <a:srgbClr val="0000FF"/>
                </a:solidFill>
              </a:rPr>
              <a:t>-by-bunch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intensity &amp; </a:t>
            </a:r>
            <a:r>
              <a:rPr lang="en-US" dirty="0" smtClean="0">
                <a:solidFill>
                  <a:srgbClr val="0000FF"/>
                </a:solidFill>
              </a:rPr>
              <a:t>length </a:t>
            </a:r>
            <a:r>
              <a:rPr lang="en-US" dirty="0" smtClean="0">
                <a:solidFill>
                  <a:srgbClr val="0000FF"/>
                </a:solidFill>
              </a:rPr>
              <a:t>(B1)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21476" y="1165147"/>
            <a:ext cx="23327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unch</a:t>
            </a:r>
            <a:r>
              <a:rPr lang="en-US" dirty="0" smtClean="0">
                <a:solidFill>
                  <a:srgbClr val="FF0000"/>
                </a:solidFill>
              </a:rPr>
              <a:t>-by-bunch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intensity &amp; </a:t>
            </a:r>
            <a:r>
              <a:rPr lang="en-US" dirty="0" smtClean="0">
                <a:solidFill>
                  <a:srgbClr val="FF0000"/>
                </a:solidFill>
              </a:rPr>
              <a:t>length </a:t>
            </a:r>
            <a:r>
              <a:rPr lang="en-US" dirty="0" smtClean="0">
                <a:solidFill>
                  <a:srgbClr val="FF0000"/>
                </a:solidFill>
              </a:rPr>
              <a:t>(B2)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16200000" flipH="1">
            <a:off x="5698180" y="1473962"/>
            <a:ext cx="797228" cy="1588"/>
          </a:xfrm>
          <a:prstGeom prst="straightConnector1">
            <a:avLst/>
          </a:prstGeom>
          <a:ln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530016" y="1926151"/>
            <a:ext cx="226118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Simulator </a:t>
            </a:r>
            <a:r>
              <a:rPr lang="en-US" b="1" dirty="0" err="1" smtClean="0"/>
              <a:t>PyECLOUD</a:t>
            </a:r>
            <a:endParaRPr lang="en-US" b="1" dirty="0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/>
          <a:srcRect l="7838" t="63896" r="7838" b="5809"/>
          <a:stretch>
            <a:fillRect/>
          </a:stretch>
        </p:blipFill>
        <p:spPr bwMode="auto">
          <a:xfrm>
            <a:off x="781547" y="2102356"/>
            <a:ext cx="544163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6" cstate="print"/>
          <a:srcRect l="10973" t="63896" r="7838" b="5809"/>
          <a:stretch>
            <a:fillRect/>
          </a:stretch>
        </p:blipFill>
        <p:spPr bwMode="auto">
          <a:xfrm>
            <a:off x="3530016" y="2370043"/>
            <a:ext cx="5239697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63507" y="3766879"/>
            <a:ext cx="1536446" cy="266598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397858" y="3766880"/>
            <a:ext cx="1536441" cy="266597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489799" y="5582429"/>
            <a:ext cx="889000" cy="482600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rot="5400000">
            <a:off x="2071690" y="3919969"/>
            <a:ext cx="501755" cy="1588"/>
          </a:xfrm>
          <a:prstGeom prst="straightConnector1">
            <a:avLst/>
          </a:prstGeom>
          <a:ln>
            <a:solidFill>
              <a:srgbClr val="595959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spect="1"/>
          </p:cNvSpPr>
          <p:nvPr/>
        </p:nvSpPr>
        <p:spPr>
          <a:xfrm>
            <a:off x="3595819" y="3958577"/>
            <a:ext cx="462068" cy="45101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 rot="16200000" flipH="1">
            <a:off x="5083520" y="3917983"/>
            <a:ext cx="502549" cy="1588"/>
          </a:xfrm>
          <a:prstGeom prst="straightConnector1">
            <a:avLst/>
          </a:prstGeom>
          <a:ln>
            <a:solidFill>
              <a:srgbClr val="595959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4090452" y="4170052"/>
            <a:ext cx="1245137" cy="11138"/>
          </a:xfrm>
          <a:prstGeom prst="straightConnector1">
            <a:avLst/>
          </a:prstGeom>
          <a:ln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Plus 80"/>
          <p:cNvSpPr>
            <a:spLocks noChangeAspect="1"/>
          </p:cNvSpPr>
          <p:nvPr/>
        </p:nvSpPr>
        <p:spPr>
          <a:xfrm>
            <a:off x="3644006" y="3986985"/>
            <a:ext cx="360090" cy="373995"/>
          </a:xfrm>
          <a:prstGeom prst="mathPlus">
            <a:avLst>
              <a:gd name="adj1" fmla="val 11648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 rot="16200000" flipH="1">
            <a:off x="3702163" y="4534489"/>
            <a:ext cx="261394" cy="1588"/>
          </a:xfrm>
          <a:prstGeom prst="straightConnector1">
            <a:avLst/>
          </a:prstGeom>
          <a:ln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21774" y="4817360"/>
            <a:ext cx="2911753" cy="179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8" name="Straight Connector 87"/>
          <p:cNvCxnSpPr/>
          <p:nvPr/>
        </p:nvCxnSpPr>
        <p:spPr>
          <a:xfrm>
            <a:off x="2743200" y="6065029"/>
            <a:ext cx="22098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553200" y="1927207"/>
            <a:ext cx="210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=0.7, scan in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baseline="-25000" dirty="0" err="1" smtClean="0"/>
              <a:t>max</a:t>
            </a:r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dirty="0" smtClean="0"/>
              <a:t>=330 </a:t>
            </a:r>
            <a:r>
              <a:rPr lang="en-US" dirty="0" err="1" smtClean="0"/>
              <a:t>eV</a:t>
            </a:r>
            <a:endParaRPr lang="en-US" dirty="0"/>
          </a:p>
        </p:txBody>
      </p:sp>
      <p:pic>
        <p:nvPicPr>
          <p:cNvPr id="90" name="Picture 8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624333" y="5176034"/>
            <a:ext cx="1013948" cy="194596"/>
          </a:xfrm>
          <a:prstGeom prst="rect">
            <a:avLst/>
          </a:prstGeom>
        </p:spPr>
      </p:pic>
      <p:pic>
        <p:nvPicPr>
          <p:cNvPr id="91" name="Picture 9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75992" y="5845739"/>
            <a:ext cx="667055" cy="179999"/>
          </a:xfrm>
          <a:prstGeom prst="rect">
            <a:avLst/>
          </a:prstGeom>
        </p:spPr>
      </p:pic>
      <p:pic>
        <p:nvPicPr>
          <p:cNvPr id="92" name="Picture 9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525027" y="4409589"/>
            <a:ext cx="1201522" cy="230595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6406895" y="3677053"/>
            <a:ext cx="2718427" cy="2140102"/>
            <a:chOff x="6406895" y="3677053"/>
            <a:chExt cx="2718427" cy="2140102"/>
          </a:xfrm>
        </p:grpSpPr>
        <p:grpSp>
          <p:nvGrpSpPr>
            <p:cNvPr id="47" name="Group 46"/>
            <p:cNvGrpSpPr/>
            <p:nvPr/>
          </p:nvGrpSpPr>
          <p:grpSpPr>
            <a:xfrm>
              <a:off x="6406895" y="3677053"/>
              <a:ext cx="2718427" cy="1607490"/>
              <a:chOff x="6406895" y="3677053"/>
              <a:chExt cx="2718427" cy="1607490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 rot="16200000" flipH="1">
                <a:off x="7174956" y="3724137"/>
                <a:ext cx="797228" cy="703059"/>
              </a:xfrm>
              <a:prstGeom prst="straightConnector1">
                <a:avLst/>
              </a:prstGeom>
              <a:ln>
                <a:solidFill>
                  <a:srgbClr val="595959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5" name="Picture 7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6"/>
                  <a:srcRect l="34211"/>
                  <a:stretch>
                    <a:fillRect/>
                  </a:stretch>
                </p:blipFill>
              </mc:Choice>
              <mc:Fallback>
                <p:blipFill>
                  <a:blip r:embed="rId17"/>
                  <a:srcRect l="34211"/>
                  <a:stretch>
                    <a:fillRect/>
                  </a:stretch>
                </p:blipFill>
              </mc:Fallback>
            </mc:AlternateContent>
            <p:spPr>
              <a:xfrm>
                <a:off x="7916629" y="4680870"/>
                <a:ext cx="1156792" cy="288000"/>
              </a:xfrm>
              <a:prstGeom prst="rect">
                <a:avLst/>
              </a:prstGeom>
            </p:spPr>
          </p:pic>
          <p:sp>
            <p:nvSpPr>
              <p:cNvPr id="79" name="Rectangle 78"/>
              <p:cNvSpPr/>
              <p:nvPr/>
            </p:nvSpPr>
            <p:spPr>
              <a:xfrm>
                <a:off x="6406895" y="4474280"/>
                <a:ext cx="2718427" cy="810263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8"/>
                  <a:stretch>
                    <a:fillRect/>
                  </a:stretch>
                </p:blipFill>
              </mc:Choice>
              <mc:Fallback>
                <p:blipFill>
                  <a:blip r:embed="rId19"/>
                  <a:stretch>
                    <a:fillRect/>
                  </a:stretch>
                </p:blipFill>
              </mc:Fallback>
            </mc:AlternateContent>
            <p:spPr>
              <a:xfrm>
                <a:off x="6441736" y="4518623"/>
                <a:ext cx="1441322" cy="302598"/>
              </a:xfrm>
              <a:prstGeom prst="rect">
                <a:avLst/>
              </a:prstGeom>
            </p:spPr>
          </p:pic>
          <p:pic>
            <p:nvPicPr>
              <p:cNvPr id="46" name="Picture 45" descr="latex-image-1.pdf"/>
              <p:cNvPicPr>
                <a:picLocks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0"/>
                  <a:stretch>
                    <a:fillRect/>
                  </a:stretch>
                </p:blipFill>
              </mc:Choice>
              <mc:Fallback>
                <p:blipFill>
                  <a:blip r:embed="rId21"/>
                  <a:stretch>
                    <a:fillRect/>
                  </a:stretch>
                </p:blipFill>
              </mc:Fallback>
            </mc:AlternateContent>
            <p:spPr>
              <a:xfrm>
                <a:off x="6441736" y="4899049"/>
                <a:ext cx="1435259" cy="323999"/>
              </a:xfrm>
              <a:prstGeom prst="rect">
                <a:avLst/>
              </a:prstGeom>
            </p:spPr>
          </p:pic>
        </p:grpSp>
        <p:cxnSp>
          <p:nvCxnSpPr>
            <p:cNvPr id="49" name="Straight Arrow Connector 48"/>
            <p:cNvCxnSpPr/>
            <p:nvPr/>
          </p:nvCxnSpPr>
          <p:spPr>
            <a:xfrm flipV="1">
              <a:off x="7378799" y="5284545"/>
              <a:ext cx="546303" cy="532610"/>
            </a:xfrm>
            <a:prstGeom prst="straightConnector1">
              <a:avLst/>
            </a:prstGeom>
            <a:ln>
              <a:solidFill>
                <a:srgbClr val="59595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49" descr="cern_logo.gif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56" name="Picture 55" descr="e_cloud_logo.jp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  <p:sp>
        <p:nvSpPr>
          <p:cNvPr id="57" name="Title 1"/>
          <p:cNvSpPr txBox="1">
            <a:spLocks/>
          </p:cNvSpPr>
          <p:nvPr/>
        </p:nvSpPr>
        <p:spPr>
          <a:xfrm>
            <a:off x="720000" y="228600"/>
            <a:ext cx="6118664" cy="65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500" b="1" dirty="0" smtClean="0">
                <a:latin typeface="Helvetica"/>
                <a:cs typeface="Helvetica"/>
              </a:rPr>
              <a:t>Estimation of </a:t>
            </a:r>
            <a:r>
              <a:rPr lang="en-US" sz="2500" b="1" dirty="0" err="1" smtClean="0">
                <a:latin typeface="Symbol" charset="2"/>
                <a:cs typeface="Symbol" charset="2"/>
              </a:rPr>
              <a:t>d</a:t>
            </a:r>
            <a:r>
              <a:rPr lang="en-US" sz="2500" b="1" baseline="-25000" dirty="0" err="1" smtClean="0">
                <a:latin typeface="Helvetica"/>
                <a:cs typeface="Helvetica"/>
              </a:rPr>
              <a:t>max</a:t>
            </a:r>
            <a:r>
              <a:rPr lang="en-US" sz="2500" b="1" dirty="0" smtClean="0">
                <a:latin typeface="Helvetica"/>
                <a:cs typeface="Helvetica"/>
              </a:rPr>
              <a:t> in </a:t>
            </a:r>
            <a:r>
              <a:rPr lang="en-US" sz="2500" b="1" dirty="0" smtClean="0">
                <a:latin typeface="Helvetica"/>
                <a:cs typeface="Helvetica"/>
              </a:rPr>
              <a:t>the arcs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LOGO-BE-200x200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001" y="0"/>
            <a:ext cx="719999" cy="719999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l="8937" t="2907" r="8431" b="52332"/>
          <a:stretch>
            <a:fillRect/>
          </a:stretch>
        </p:blipFill>
        <p:spPr bwMode="auto">
          <a:xfrm>
            <a:off x="155975" y="1033380"/>
            <a:ext cx="8822288" cy="277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5"/>
          <p:cNvGrpSpPr/>
          <p:nvPr/>
        </p:nvGrpSpPr>
        <p:grpSpPr>
          <a:xfrm>
            <a:off x="573367" y="1905000"/>
            <a:ext cx="8153400" cy="1464524"/>
            <a:chOff x="609600" y="1356464"/>
            <a:chExt cx="8153400" cy="146452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09600" y="2667000"/>
              <a:ext cx="60198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6048830" y="1937034"/>
              <a:ext cx="1310536" cy="149396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7268824" y="2011024"/>
              <a:ext cx="1461348" cy="15540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077200" y="2819400"/>
              <a:ext cx="6858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6778796" y="1356464"/>
              <a:ext cx="1143000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rot="5400000">
            <a:off x="1491783" y="3852396"/>
            <a:ext cx="5400023" cy="1589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161" y="1345846"/>
            <a:ext cx="8040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09/04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43400" y="1345846"/>
            <a:ext cx="8040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13/04</a:t>
            </a:r>
            <a:endParaRPr lang="en-US" dirty="0"/>
          </a:p>
        </p:txBody>
      </p:sp>
      <p:grpSp>
        <p:nvGrpSpPr>
          <p:cNvPr id="3" name="Group 46"/>
          <p:cNvGrpSpPr/>
          <p:nvPr/>
        </p:nvGrpSpPr>
        <p:grpSpPr>
          <a:xfrm>
            <a:off x="4447266" y="999289"/>
            <a:ext cx="3527211" cy="309363"/>
            <a:chOff x="5199556" y="998496"/>
            <a:chExt cx="3527211" cy="309363"/>
          </a:xfrm>
        </p:grpSpPr>
        <p:grpSp>
          <p:nvGrpSpPr>
            <p:cNvPr id="4" name="Group 34"/>
            <p:cNvGrpSpPr/>
            <p:nvPr/>
          </p:nvGrpSpPr>
          <p:grpSpPr>
            <a:xfrm>
              <a:off x="5199556" y="998496"/>
              <a:ext cx="2271944" cy="309363"/>
              <a:chOff x="4624156" y="935400"/>
              <a:chExt cx="2271944" cy="309363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4624156" y="935400"/>
                <a:ext cx="10908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Beam 1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839918" y="936986"/>
                <a:ext cx="10561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Beam 2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5308045" y="1105820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515100" y="1107408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7696211" y="998496"/>
              <a:ext cx="103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Energy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345767" y="1168918"/>
              <a:ext cx="3810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itle 1"/>
          <p:cNvSpPr txBox="1">
            <a:spLocks/>
          </p:cNvSpPr>
          <p:nvPr/>
        </p:nvSpPr>
        <p:spPr>
          <a:xfrm>
            <a:off x="720000" y="228600"/>
            <a:ext cx="6118664" cy="65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j-ea"/>
                <a:cs typeface="Symbol" charset="2"/>
              </a:rPr>
              <a:t>d</a:t>
            </a:r>
            <a:r>
              <a:rPr kumimoji="0" lang="en-US" sz="25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max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 in the arcs: </a:t>
            </a:r>
            <a:r>
              <a:rPr lang="en-US" sz="2500" b="1" dirty="0" smtClean="0">
                <a:latin typeface="Helvetica"/>
                <a:cs typeface="Helvetica"/>
              </a:rPr>
              <a:t>results (50ns)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grpSp>
        <p:nvGrpSpPr>
          <p:cNvPr id="5" name="Group 54"/>
          <p:cNvGrpSpPr/>
          <p:nvPr/>
        </p:nvGrpSpPr>
        <p:grpSpPr>
          <a:xfrm>
            <a:off x="958810" y="3538400"/>
            <a:ext cx="6926753" cy="646331"/>
            <a:chOff x="958810" y="3538400"/>
            <a:chExt cx="6926753" cy="646331"/>
          </a:xfrm>
        </p:grpSpPr>
        <p:sp>
          <p:nvSpPr>
            <p:cNvPr id="52" name="TextBox 51"/>
            <p:cNvSpPr txBox="1"/>
            <p:nvPr/>
          </p:nvSpPr>
          <p:spPr>
            <a:xfrm>
              <a:off x="958810" y="3538400"/>
              <a:ext cx="1320745" cy="64633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Before 50ns scrubbing</a:t>
              </a:r>
              <a:endParaRPr lang="en-US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30401" y="3538400"/>
              <a:ext cx="1455162" cy="64633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After 50ns scrubbing</a:t>
              </a:r>
              <a:endParaRPr lang="en-US" b="1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1" y="999289"/>
            <a:ext cx="4190999" cy="5858711"/>
          </a:xfrm>
          <a:prstGeom prst="rect">
            <a:avLst/>
          </a:prstGeom>
          <a:solidFill>
            <a:srgbClr val="85A5D7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74161" y="6554792"/>
            <a:ext cx="8258263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-570032" y="5412187"/>
            <a:ext cx="2286798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 flipV="1">
            <a:off x="2161979" y="4724825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 flipV="1">
            <a:off x="6761466" y="5588575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588461" y="4526769"/>
            <a:ext cx="56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2.28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6342695" y="5757789"/>
            <a:ext cx="56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2.18</a:t>
            </a:r>
            <a:endParaRPr lang="en-US" sz="16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485800" y="4852435"/>
            <a:ext cx="4135764" cy="825023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itle 1"/>
          <p:cNvSpPr txBox="1">
            <a:spLocks/>
          </p:cNvSpPr>
          <p:nvPr/>
        </p:nvSpPr>
        <p:spPr>
          <a:xfrm>
            <a:off x="4004" y="4323035"/>
            <a:ext cx="623969" cy="466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j-ea"/>
                <a:cs typeface="Symbol" charset="2"/>
              </a:rPr>
              <a:t>d</a:t>
            </a:r>
            <a:r>
              <a:rPr kumimoji="0" lang="en-US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max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rot="5400000">
            <a:off x="-454215" y="3853588"/>
            <a:ext cx="5400820" cy="1588"/>
          </a:xfrm>
          <a:prstGeom prst="line">
            <a:avLst/>
          </a:prstGeom>
          <a:ln w="12700" cap="flat" cmpd="sng" algn="ctr">
            <a:solidFill>
              <a:srgbClr val="595959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4137460" y="3851998"/>
            <a:ext cx="5400820" cy="1588"/>
          </a:xfrm>
          <a:prstGeom prst="line">
            <a:avLst/>
          </a:prstGeom>
          <a:ln w="19050" cap="flat" cmpd="sng" algn="ctr">
            <a:solidFill>
              <a:srgbClr val="595959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683592" y="5067515"/>
            <a:ext cx="8035614" cy="1442699"/>
            <a:chOff x="683592" y="5067515"/>
            <a:chExt cx="8035614" cy="1442699"/>
          </a:xfrm>
        </p:grpSpPr>
        <p:grpSp>
          <p:nvGrpSpPr>
            <p:cNvPr id="84" name="Group 83"/>
            <p:cNvGrpSpPr/>
            <p:nvPr/>
          </p:nvGrpSpPr>
          <p:grpSpPr>
            <a:xfrm>
              <a:off x="683592" y="5362647"/>
              <a:ext cx="8035614" cy="1147567"/>
              <a:chOff x="683592" y="5362647"/>
              <a:chExt cx="8035614" cy="1147567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712439" y="5404481"/>
                <a:ext cx="8006767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739820" y="6249989"/>
                <a:ext cx="7979386" cy="1"/>
              </a:xfrm>
              <a:prstGeom prst="line">
                <a:avLst/>
              </a:prstGeom>
              <a:ln w="19050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683592" y="5362647"/>
                <a:ext cx="19834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rgbClr val="FF0000"/>
                    </a:solidFill>
                  </a:rPr>
                  <a:t>50ns threshold@450 </a:t>
                </a:r>
                <a:r>
                  <a:rPr lang="en-US" sz="1300" dirty="0" err="1" smtClean="0">
                    <a:solidFill>
                      <a:srgbClr val="FF0000"/>
                    </a:solidFill>
                  </a:rPr>
                  <a:t>GeV</a:t>
                </a:r>
                <a:endParaRPr lang="en-GB" sz="13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39820" y="6217826"/>
                <a:ext cx="18708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rgbClr val="008000"/>
                    </a:solidFill>
                  </a:rPr>
                  <a:t>50ns threshold@3.5 </a:t>
                </a:r>
                <a:r>
                  <a:rPr lang="en-US" sz="1300" dirty="0" err="1" smtClean="0">
                    <a:solidFill>
                      <a:srgbClr val="008000"/>
                    </a:solidFill>
                  </a:rPr>
                  <a:t>TeV</a:t>
                </a:r>
                <a:endParaRPr lang="en-GB" sz="1300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739820" y="5067515"/>
              <a:ext cx="568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2.2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39820" y="5927066"/>
              <a:ext cx="568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2.1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46" name="Picture 45" descr="cern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47" name="Picture 46" descr="e_cloud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/>
          <a:srcRect l="8431" t="3198" r="8431" b="50878"/>
          <a:stretch>
            <a:fillRect/>
          </a:stretch>
        </p:blipFill>
        <p:spPr bwMode="auto">
          <a:xfrm>
            <a:off x="1" y="935400"/>
            <a:ext cx="9175193" cy="293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697" y="283799"/>
            <a:ext cx="6211503" cy="651601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Helvetica"/>
                <a:cs typeface="Helvetica"/>
              </a:rPr>
              <a:t>25ns experience in 2011</a:t>
            </a:r>
            <a:endParaRPr lang="en-US" sz="2500" b="1" dirty="0">
              <a:latin typeface="Helvetica"/>
              <a:cs typeface="Helvetica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2400" y="4104299"/>
          <a:ext cx="7476049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627"/>
                <a:gridCol w="61874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SHORT DESCRIPTION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29 June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Injections of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9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24b trains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per beam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with different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spacings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between them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 August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Two  attempts to inject a </a:t>
                      </a:r>
                      <a:r>
                        <a:rPr lang="en-US" sz="1400" b="1" dirty="0" smtClean="0"/>
                        <a:t>48b train</a:t>
                      </a:r>
                      <a:r>
                        <a:rPr lang="en-US" sz="1400" dirty="0" smtClean="0"/>
                        <a:t> with damper on and off: fast instability dumps</a:t>
                      </a:r>
                      <a:r>
                        <a:rPr lang="en-US" sz="1400" baseline="0" dirty="0" smtClean="0"/>
                        <a:t> the beam within 500 turns in both cases (SBI and CBI)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 October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chromaticity (</a:t>
                      </a:r>
                      <a:r>
                        <a:rPr lang="en-US" sz="1400" dirty="0" err="1" smtClean="0"/>
                        <a:t>Q’</a:t>
                      </a:r>
                      <a:r>
                        <a:rPr lang="en-US" sz="1400" baseline="-25000" dirty="0" err="1" smtClean="0"/>
                        <a:t>x,y</a:t>
                      </a:r>
                      <a:r>
                        <a:rPr lang="en-US" sz="1400" dirty="0" smtClean="0"/>
                        <a:t> ≈15): Injection tests with </a:t>
                      </a:r>
                      <a:r>
                        <a:rPr lang="en-US" sz="1400" b="1" dirty="0" smtClean="0"/>
                        <a:t>trains of 72-144-216-288 bunches</a:t>
                      </a:r>
                      <a:r>
                        <a:rPr lang="en-US" sz="1400" dirty="0" smtClean="0"/>
                        <a:t> from the SPS</a:t>
                      </a:r>
                      <a:r>
                        <a:rPr lang="en-US" sz="1400" baseline="0" dirty="0" smtClean="0"/>
                        <a:t> + ramp to 3.5 </a:t>
                      </a:r>
                      <a:r>
                        <a:rPr lang="en-US" sz="1400" baseline="0" dirty="0" err="1" smtClean="0"/>
                        <a:t>TeV</a:t>
                      </a:r>
                      <a:r>
                        <a:rPr lang="en-US" sz="1400" baseline="0" dirty="0" smtClean="0"/>
                        <a:t> &amp; 5h store with </a:t>
                      </a:r>
                      <a:r>
                        <a:rPr lang="en-US" sz="1400" b="1" baseline="0" dirty="0" smtClean="0"/>
                        <a:t>60b (12+24+24) per beam</a:t>
                      </a:r>
                      <a:r>
                        <a:rPr lang="en-US" sz="1400" b="1" dirty="0" smtClean="0"/>
                        <a:t> </a:t>
                      </a:r>
                      <a:endParaRPr lang="en-US" sz="14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 October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chromaticity: injection of up to </a:t>
                      </a:r>
                      <a:r>
                        <a:rPr lang="en-US" sz="1400" b="1" dirty="0" smtClean="0"/>
                        <a:t>1020 bunches </a:t>
                      </a:r>
                      <a:r>
                        <a:rPr lang="en-US" sz="1400" dirty="0" smtClean="0"/>
                        <a:t>per beam in </a:t>
                      </a:r>
                      <a:r>
                        <a:rPr lang="en-US" sz="1400" b="1" dirty="0" smtClean="0"/>
                        <a:t>72b trains </a:t>
                      </a:r>
                      <a:r>
                        <a:rPr lang="en-US" sz="1400" b="0" dirty="0" smtClean="0"/>
                        <a:t>(decreasing </a:t>
                      </a:r>
                      <a:r>
                        <a:rPr lang="en-US" sz="1400" b="0" dirty="0" err="1" smtClean="0"/>
                        <a:t>spacings</a:t>
                      </a:r>
                      <a:r>
                        <a:rPr lang="en-US" sz="1400" b="0" dirty="0" smtClean="0"/>
                        <a:t> between trains at each fill: 6.3–3.2–1 </a:t>
                      </a:r>
                      <a:r>
                        <a:rPr lang="en-US" sz="1400" b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b="0" dirty="0" smtClean="0"/>
                        <a:t>s)</a:t>
                      </a:r>
                      <a:endParaRPr lang="en-US" sz="1400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24-25 October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Injection of up to 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2100 bunches </a:t>
                      </a:r>
                      <a:r>
                        <a:rPr lang="en-US" sz="1400" dirty="0" smtClean="0"/>
                        <a:t>in Beam 1 and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1020</a:t>
                      </a:r>
                      <a:r>
                        <a:rPr lang="en-US" sz="1400" dirty="0" smtClean="0"/>
                        <a:t> in Beam 2 (1</a:t>
                      </a:r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dirty="0" smtClean="0"/>
                        <a:t>s train spacing)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>
            <a:off x="-192125" y="2386360"/>
            <a:ext cx="3056510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672542" y="2386756"/>
            <a:ext cx="3057303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7631082" y="5410200"/>
            <a:ext cx="359708" cy="1367053"/>
          </a:xfrm>
          <a:prstGeom prst="rightBrace">
            <a:avLst>
              <a:gd name="adj1" fmla="val 20069"/>
              <a:gd name="adj2" fmla="val 50000"/>
            </a:avLst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0791" y="5257800"/>
            <a:ext cx="1037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3366FF"/>
                </a:solidFill>
              </a:rPr>
              <a:t>Scrubbing</a:t>
            </a:r>
            <a:endParaRPr lang="en-US" sz="1500" dirty="0">
              <a:solidFill>
                <a:srgbClr val="3366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703" y="1359068"/>
            <a:ext cx="68681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29/06</a:t>
            </a:r>
            <a:endParaRPr lang="en-US" sz="1500" dirty="0"/>
          </a:p>
        </p:txBody>
      </p:sp>
      <p:sp>
        <p:nvSpPr>
          <p:cNvPr id="34" name="TextBox 33"/>
          <p:cNvSpPr txBox="1"/>
          <p:nvPr/>
        </p:nvSpPr>
        <p:spPr>
          <a:xfrm>
            <a:off x="1447800" y="1359068"/>
            <a:ext cx="68580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07/10</a:t>
            </a:r>
            <a:endParaRPr lang="en-US" sz="1500" dirty="0"/>
          </a:p>
        </p:txBody>
      </p:sp>
      <p:sp>
        <p:nvSpPr>
          <p:cNvPr id="35" name="TextBox 34"/>
          <p:cNvSpPr txBox="1"/>
          <p:nvPr/>
        </p:nvSpPr>
        <p:spPr>
          <a:xfrm>
            <a:off x="5297251" y="1359068"/>
            <a:ext cx="953851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24-25/10</a:t>
            </a:r>
            <a:endParaRPr lang="en-US" sz="1500" dirty="0"/>
          </a:p>
        </p:txBody>
      </p:sp>
      <p:sp>
        <p:nvSpPr>
          <p:cNvPr id="16" name="Right Brace 15"/>
          <p:cNvSpPr/>
          <p:nvPr/>
        </p:nvSpPr>
        <p:spPr>
          <a:xfrm>
            <a:off x="7628449" y="4495799"/>
            <a:ext cx="248145" cy="402581"/>
          </a:xfrm>
          <a:prstGeom prst="rightBrace">
            <a:avLst>
              <a:gd name="adj1" fmla="val 20069"/>
              <a:gd name="adj2" fmla="val 50000"/>
            </a:avLst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990793" y="4724402"/>
            <a:ext cx="580504" cy="533399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8013279" y="5705772"/>
            <a:ext cx="682826" cy="433211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14700" y="1359068"/>
            <a:ext cx="68580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14/10</a:t>
            </a:r>
            <a:endParaRPr lang="en-US" sz="1500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3619542" y="2385963"/>
            <a:ext cx="3057303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336924" y="1905000"/>
            <a:ext cx="1795234" cy="1464525"/>
            <a:chOff x="609600" y="1356463"/>
            <a:chExt cx="2633755" cy="1464525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09600" y="2667000"/>
              <a:ext cx="1624626" cy="1588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1653656" y="1940209"/>
              <a:ext cx="1310536" cy="149396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V="1">
              <a:off x="2434979" y="2012612"/>
              <a:ext cx="1461348" cy="155404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2383622" y="1356463"/>
              <a:ext cx="704328" cy="3176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46"/>
          <p:cNvGrpSpPr/>
          <p:nvPr/>
        </p:nvGrpSpPr>
        <p:grpSpPr>
          <a:xfrm>
            <a:off x="5340672" y="874378"/>
            <a:ext cx="3527211" cy="309363"/>
            <a:chOff x="5199556" y="998496"/>
            <a:chExt cx="3527211" cy="309363"/>
          </a:xfrm>
        </p:grpSpPr>
        <p:grpSp>
          <p:nvGrpSpPr>
            <p:cNvPr id="41" name="Group 34"/>
            <p:cNvGrpSpPr/>
            <p:nvPr/>
          </p:nvGrpSpPr>
          <p:grpSpPr>
            <a:xfrm>
              <a:off x="5199556" y="998496"/>
              <a:ext cx="2271944" cy="309363"/>
              <a:chOff x="4624156" y="935400"/>
              <a:chExt cx="2271944" cy="309363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4624156" y="935400"/>
                <a:ext cx="10908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Beam 1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839918" y="936986"/>
                <a:ext cx="10561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Beam 2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5308045" y="1105820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515100" y="1107408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7696211" y="998496"/>
              <a:ext cx="103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Energy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8345767" y="1168918"/>
              <a:ext cx="3810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49" name="Picture 48" descr="e_cloud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" cstate="print"/>
          <a:srcRect l="8431" t="49425" r="8431" b="4942"/>
          <a:stretch>
            <a:fillRect/>
          </a:stretch>
        </p:blipFill>
        <p:spPr bwMode="auto">
          <a:xfrm>
            <a:off x="0" y="3841916"/>
            <a:ext cx="9125934" cy="290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081447-C3CE-9F4F-A689-9A72CAFF10C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20000" y="228600"/>
            <a:ext cx="6118664" cy="65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j-ea"/>
                <a:cs typeface="Symbol" charset="2"/>
              </a:rPr>
              <a:t>d</a:t>
            </a:r>
            <a:r>
              <a:rPr kumimoji="0" lang="en-US" sz="25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max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 in the arcs: </a:t>
            </a:r>
            <a:r>
              <a:rPr lang="en-US" sz="2500" b="1" dirty="0" smtClean="0">
                <a:latin typeface="Helvetica"/>
                <a:cs typeface="Helvetica"/>
              </a:rPr>
              <a:t>results (25ns)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52600" y="4073842"/>
            <a:ext cx="2034186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eat load averaged sector by sector      [</a:t>
            </a:r>
            <a:r>
              <a:rPr lang="en-US" dirty="0" err="1" smtClean="0"/>
              <a:t>x</a:t>
            </a:r>
            <a:r>
              <a:rPr lang="en-US" dirty="0" smtClean="0"/>
              <a:t> 10 </a:t>
            </a:r>
            <a:r>
              <a:rPr lang="en-US" dirty="0" err="1" smtClean="0"/>
              <a:t>mW/m/beam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25" name="Picture 24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28" name="Picture 27" descr="e_cloud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335914" y="880203"/>
            <a:ext cx="3812857" cy="5476946"/>
            <a:chOff x="1303349" y="1543614"/>
            <a:chExt cx="3812857" cy="5476946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-1433932" y="4281686"/>
              <a:ext cx="5476149" cy="1588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31529" y="4281291"/>
              <a:ext cx="5476944" cy="1589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2377732" y="4282086"/>
              <a:ext cx="5476946" cy="2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/>
          <a:srcRect l="8431" t="3198" r="8431" b="50878"/>
          <a:stretch>
            <a:fillRect/>
          </a:stretch>
        </p:blipFill>
        <p:spPr bwMode="auto">
          <a:xfrm>
            <a:off x="1" y="935400"/>
            <a:ext cx="9175193" cy="293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Connector 31"/>
          <p:cNvCxnSpPr/>
          <p:nvPr/>
        </p:nvCxnSpPr>
        <p:spPr>
          <a:xfrm rot="5400000">
            <a:off x="-192125" y="2386360"/>
            <a:ext cx="3056510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672542" y="2386756"/>
            <a:ext cx="3057303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8703" y="1359068"/>
            <a:ext cx="68681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29/06</a:t>
            </a:r>
            <a:endParaRPr lang="en-US" sz="1500" dirty="0"/>
          </a:p>
        </p:txBody>
      </p:sp>
      <p:sp>
        <p:nvSpPr>
          <p:cNvPr id="46" name="TextBox 45"/>
          <p:cNvSpPr txBox="1"/>
          <p:nvPr/>
        </p:nvSpPr>
        <p:spPr>
          <a:xfrm>
            <a:off x="1447800" y="1359068"/>
            <a:ext cx="68580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07/10</a:t>
            </a:r>
            <a:endParaRPr lang="en-US" sz="1500" dirty="0"/>
          </a:p>
        </p:txBody>
      </p:sp>
      <p:sp>
        <p:nvSpPr>
          <p:cNvPr id="47" name="TextBox 46"/>
          <p:cNvSpPr txBox="1"/>
          <p:nvPr/>
        </p:nvSpPr>
        <p:spPr>
          <a:xfrm>
            <a:off x="5297251" y="1359068"/>
            <a:ext cx="953851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24-25/10</a:t>
            </a:r>
            <a:endParaRPr lang="en-US" sz="1500" dirty="0"/>
          </a:p>
        </p:txBody>
      </p:sp>
      <p:sp>
        <p:nvSpPr>
          <p:cNvPr id="48" name="TextBox 47"/>
          <p:cNvSpPr txBox="1"/>
          <p:nvPr/>
        </p:nvSpPr>
        <p:spPr>
          <a:xfrm>
            <a:off x="3314700" y="1359068"/>
            <a:ext cx="68580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14/10</a:t>
            </a:r>
            <a:endParaRPr lang="en-US" sz="1500" dirty="0"/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3619542" y="2385963"/>
            <a:ext cx="3057303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336924" y="1905000"/>
            <a:ext cx="1795234" cy="1464525"/>
            <a:chOff x="609600" y="1356463"/>
            <a:chExt cx="2633755" cy="1464525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09600" y="2667000"/>
              <a:ext cx="1624626" cy="1588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1653656" y="1940209"/>
              <a:ext cx="1310536" cy="149396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V="1">
              <a:off x="2434979" y="2012612"/>
              <a:ext cx="1461348" cy="155404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V="1">
              <a:off x="2383622" y="1356463"/>
              <a:ext cx="704328" cy="3176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46"/>
          <p:cNvGrpSpPr/>
          <p:nvPr/>
        </p:nvGrpSpPr>
        <p:grpSpPr>
          <a:xfrm>
            <a:off x="5340672" y="874378"/>
            <a:ext cx="3527211" cy="309363"/>
            <a:chOff x="5199556" y="998496"/>
            <a:chExt cx="3527211" cy="309363"/>
          </a:xfrm>
        </p:grpSpPr>
        <p:grpSp>
          <p:nvGrpSpPr>
            <p:cNvPr id="59" name="Group 34"/>
            <p:cNvGrpSpPr/>
            <p:nvPr/>
          </p:nvGrpSpPr>
          <p:grpSpPr>
            <a:xfrm>
              <a:off x="5199556" y="998496"/>
              <a:ext cx="2271944" cy="309363"/>
              <a:chOff x="4624156" y="935400"/>
              <a:chExt cx="2271944" cy="309363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624156" y="935400"/>
                <a:ext cx="10908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Beam 1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839918" y="936986"/>
                <a:ext cx="10561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Beam 2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5308045" y="1105820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515100" y="1107408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7696211" y="998496"/>
              <a:ext cx="103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Energy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8345767" y="1168918"/>
              <a:ext cx="3810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107213" y="1061295"/>
            <a:ext cx="7276954" cy="5462071"/>
            <a:chOff x="1107213" y="1061295"/>
            <a:chExt cx="7276954" cy="5462071"/>
          </a:xfrm>
        </p:grpSpPr>
        <p:cxnSp>
          <p:nvCxnSpPr>
            <p:cNvPr id="65" name="Straight Connector 64"/>
            <p:cNvCxnSpPr/>
            <p:nvPr/>
          </p:nvCxnSpPr>
          <p:spPr>
            <a:xfrm rot="16200000" flipH="1">
              <a:off x="-1606853" y="3802395"/>
              <a:ext cx="5435037" cy="6906"/>
            </a:xfrm>
            <a:prstGeom prst="line">
              <a:avLst/>
            </a:prstGeom>
            <a:ln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66"/>
            <p:cNvGrpSpPr/>
            <p:nvPr/>
          </p:nvGrpSpPr>
          <p:grpSpPr>
            <a:xfrm>
              <a:off x="1449171" y="1061295"/>
              <a:ext cx="6934996" cy="5454684"/>
              <a:chOff x="1449171" y="1061295"/>
              <a:chExt cx="6934996" cy="545468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rot="16200000" flipH="1">
                <a:off x="1338807" y="3795008"/>
                <a:ext cx="5435037" cy="6906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1890222" y="3777226"/>
                <a:ext cx="5433450" cy="1588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4369081" y="3796873"/>
                <a:ext cx="5433450" cy="1588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5586693" y="3777226"/>
                <a:ext cx="5433450" cy="1588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5666648" y="3777226"/>
                <a:ext cx="5433450" cy="1588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1449171" y="3581400"/>
                <a:ext cx="2664426" cy="1138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95959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Six snapshots from the 25ns MDs to reproduce               the measured heat load by simulations!</a:t>
                </a:r>
                <a:endParaRPr lang="en-US" sz="17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1335914" y="880203"/>
            <a:ext cx="3812857" cy="5476946"/>
            <a:chOff x="1303349" y="1543614"/>
            <a:chExt cx="3812857" cy="5476946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-1433932" y="4281686"/>
              <a:ext cx="5476149" cy="1588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31529" y="4281291"/>
              <a:ext cx="5476944" cy="1589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2377732" y="4282086"/>
              <a:ext cx="5476946" cy="2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" cstate="print"/>
          <a:srcRect l="8431" t="49425" r="8431" b="4942"/>
          <a:stretch>
            <a:fillRect/>
          </a:stretch>
        </p:blipFill>
        <p:spPr bwMode="auto">
          <a:xfrm>
            <a:off x="0" y="3841919"/>
            <a:ext cx="9125934" cy="290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081447-C3CE-9F4F-A689-9A72CAFF10C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20000" y="228600"/>
            <a:ext cx="6118664" cy="65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j-ea"/>
                <a:cs typeface="Symbol" charset="2"/>
              </a:rPr>
              <a:t>d</a:t>
            </a:r>
            <a:r>
              <a:rPr kumimoji="0" lang="en-US" sz="25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max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 in the arcs: </a:t>
            </a:r>
            <a:r>
              <a:rPr lang="en-US" sz="2500" b="1" dirty="0" smtClean="0">
                <a:latin typeface="Helvetica"/>
                <a:cs typeface="Helvetica"/>
              </a:rPr>
              <a:t>results (25ns)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21" name="Picture 20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22" name="Picture 21" descr="e_cloud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 cstate="print"/>
          <a:srcRect l="8431" t="3198" r="8431" b="50878"/>
          <a:stretch>
            <a:fillRect/>
          </a:stretch>
        </p:blipFill>
        <p:spPr bwMode="auto">
          <a:xfrm>
            <a:off x="1" y="935400"/>
            <a:ext cx="9175193" cy="293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Connector 24"/>
          <p:cNvCxnSpPr/>
          <p:nvPr/>
        </p:nvCxnSpPr>
        <p:spPr>
          <a:xfrm rot="5400000">
            <a:off x="-192125" y="2386360"/>
            <a:ext cx="3056510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672542" y="2386756"/>
            <a:ext cx="3057303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8703" y="1359068"/>
            <a:ext cx="68681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29/06</a:t>
            </a:r>
            <a:endParaRPr lang="en-US" sz="1500" dirty="0"/>
          </a:p>
        </p:txBody>
      </p:sp>
      <p:sp>
        <p:nvSpPr>
          <p:cNvPr id="30" name="TextBox 29"/>
          <p:cNvSpPr txBox="1"/>
          <p:nvPr/>
        </p:nvSpPr>
        <p:spPr>
          <a:xfrm>
            <a:off x="1447800" y="1359068"/>
            <a:ext cx="68580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07/10</a:t>
            </a:r>
            <a:endParaRPr lang="en-US" sz="1500" dirty="0"/>
          </a:p>
        </p:txBody>
      </p:sp>
      <p:sp>
        <p:nvSpPr>
          <p:cNvPr id="32" name="TextBox 31"/>
          <p:cNvSpPr txBox="1"/>
          <p:nvPr/>
        </p:nvSpPr>
        <p:spPr>
          <a:xfrm>
            <a:off x="5297251" y="1359068"/>
            <a:ext cx="953851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24-25/10</a:t>
            </a:r>
            <a:endParaRPr lang="en-US" sz="1500" dirty="0"/>
          </a:p>
        </p:txBody>
      </p:sp>
      <p:sp>
        <p:nvSpPr>
          <p:cNvPr id="33" name="TextBox 32"/>
          <p:cNvSpPr txBox="1"/>
          <p:nvPr/>
        </p:nvSpPr>
        <p:spPr>
          <a:xfrm>
            <a:off x="3314700" y="1359068"/>
            <a:ext cx="68580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14/10</a:t>
            </a:r>
            <a:endParaRPr lang="en-US" sz="1500" dirty="0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3619542" y="2385963"/>
            <a:ext cx="3057303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336924" y="1905000"/>
            <a:ext cx="1795234" cy="1464525"/>
            <a:chOff x="609600" y="1356463"/>
            <a:chExt cx="2633755" cy="146452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09600" y="2667000"/>
              <a:ext cx="1624626" cy="1588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1653656" y="1940209"/>
              <a:ext cx="1310536" cy="149396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V="1">
              <a:off x="2434979" y="2012612"/>
              <a:ext cx="1461348" cy="155404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 flipV="1">
              <a:off x="2383622" y="1356463"/>
              <a:ext cx="704328" cy="3176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6"/>
          <p:cNvGrpSpPr/>
          <p:nvPr/>
        </p:nvGrpSpPr>
        <p:grpSpPr>
          <a:xfrm>
            <a:off x="5340672" y="874378"/>
            <a:ext cx="3527211" cy="309363"/>
            <a:chOff x="5199556" y="998496"/>
            <a:chExt cx="3527211" cy="309363"/>
          </a:xfrm>
        </p:grpSpPr>
        <p:grpSp>
          <p:nvGrpSpPr>
            <p:cNvPr id="49" name="Group 34"/>
            <p:cNvGrpSpPr/>
            <p:nvPr/>
          </p:nvGrpSpPr>
          <p:grpSpPr>
            <a:xfrm>
              <a:off x="5199556" y="998496"/>
              <a:ext cx="2271944" cy="309363"/>
              <a:chOff x="4624156" y="935400"/>
              <a:chExt cx="2271944" cy="309363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4624156" y="935400"/>
                <a:ext cx="10908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Beam 1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839918" y="936986"/>
                <a:ext cx="10561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Beam 2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5308045" y="1105820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515100" y="1107408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7696211" y="998496"/>
              <a:ext cx="103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Energy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8345767" y="1168918"/>
              <a:ext cx="3810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2"/>
          <p:cNvGrpSpPr/>
          <p:nvPr/>
        </p:nvGrpSpPr>
        <p:grpSpPr>
          <a:xfrm>
            <a:off x="1981201" y="1079464"/>
            <a:ext cx="6021387" cy="5436517"/>
            <a:chOff x="1981201" y="1079464"/>
            <a:chExt cx="6021387" cy="5436517"/>
          </a:xfrm>
        </p:grpSpPr>
        <p:cxnSp>
          <p:nvCxnSpPr>
            <p:cNvPr id="65" name="Straight Connector 64"/>
            <p:cNvCxnSpPr/>
            <p:nvPr/>
          </p:nvCxnSpPr>
          <p:spPr>
            <a:xfrm rot="16200000" flipH="1">
              <a:off x="-732865" y="3795009"/>
              <a:ext cx="5435037" cy="6906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66"/>
            <p:cNvGrpSpPr/>
            <p:nvPr/>
          </p:nvGrpSpPr>
          <p:grpSpPr>
            <a:xfrm>
              <a:off x="3966409" y="1079464"/>
              <a:ext cx="4036179" cy="5436517"/>
              <a:chOff x="3966409" y="1079464"/>
              <a:chExt cx="4036179" cy="5436517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4197131" y="3795395"/>
                <a:ext cx="5433450" cy="1588"/>
              </a:xfrm>
              <a:prstGeom prst="line">
                <a:avLst/>
              </a:prstGeom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5285069" y="3798462"/>
                <a:ext cx="5433450" cy="1588"/>
              </a:xfrm>
              <a:prstGeom prst="line">
                <a:avLst/>
              </a:prstGeom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3966409" y="3886200"/>
                <a:ext cx="2664426" cy="1138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95959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Three snapshots from the 25ns MDs to try disentangling aperture of </a:t>
                </a:r>
                <a:r>
                  <a:rPr lang="en-US" sz="1700" dirty="0" smtClean="0">
                    <a:solidFill>
                      <a:srgbClr val="0000FF"/>
                    </a:solidFill>
                  </a:rPr>
                  <a:t>Beam1 </a:t>
                </a:r>
                <a:r>
                  <a:rPr lang="en-US" sz="1700" dirty="0" smtClean="0"/>
                  <a:t>from </a:t>
                </a:r>
                <a:r>
                  <a:rPr lang="en-US" sz="1700" dirty="0" smtClean="0">
                    <a:solidFill>
                      <a:srgbClr val="FF0000"/>
                    </a:solidFill>
                  </a:rPr>
                  <a:t>Beam2</a:t>
                </a:r>
                <a:endParaRPr lang="en-US" sz="1700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56" name="Picture 55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  <p:pic>
        <p:nvPicPr>
          <p:cNvPr id="9" name="Picture 8" descr="LHC-doublebatch-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97164" y="838199"/>
            <a:ext cx="8137236" cy="4267201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99" name="Group 98"/>
          <p:cNvGrpSpPr/>
          <p:nvPr/>
        </p:nvGrpSpPr>
        <p:grpSpPr>
          <a:xfrm>
            <a:off x="367189" y="5740200"/>
            <a:ext cx="5371200" cy="270000"/>
            <a:chOff x="302396" y="6010200"/>
            <a:chExt cx="5371200" cy="270000"/>
          </a:xfrm>
          <a:solidFill>
            <a:srgbClr val="FF0000"/>
          </a:solidFill>
        </p:grpSpPr>
        <p:sp>
          <p:nvSpPr>
            <p:cNvPr id="13" name="Oval 12"/>
            <p:cNvSpPr>
              <a:spLocks/>
            </p:cNvSpPr>
            <p:nvPr/>
          </p:nvSpPr>
          <p:spPr>
            <a:xfrm>
              <a:off x="302396" y="6010200"/>
              <a:ext cx="1079994" cy="270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/>
            </p:cNvSpPr>
            <p:nvPr/>
          </p:nvSpPr>
          <p:spPr>
            <a:xfrm>
              <a:off x="1732798" y="6010200"/>
              <a:ext cx="1079994" cy="270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/>
            </p:cNvSpPr>
            <p:nvPr/>
          </p:nvSpPr>
          <p:spPr>
            <a:xfrm>
              <a:off x="3163200" y="6010200"/>
              <a:ext cx="1079994" cy="270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/>
            </p:cNvSpPr>
            <p:nvPr/>
          </p:nvSpPr>
          <p:spPr>
            <a:xfrm>
              <a:off x="4593602" y="6010200"/>
              <a:ext cx="1079994" cy="270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088797" y="5740200"/>
            <a:ext cx="2510396" cy="270000"/>
            <a:chOff x="6024004" y="6010200"/>
            <a:chExt cx="2510396" cy="270000"/>
          </a:xfrm>
          <a:solidFill>
            <a:srgbClr val="FF0000"/>
          </a:solidFill>
        </p:grpSpPr>
        <p:sp>
          <p:nvSpPr>
            <p:cNvPr id="19" name="Oval 18"/>
            <p:cNvSpPr>
              <a:spLocks/>
            </p:cNvSpPr>
            <p:nvPr/>
          </p:nvSpPr>
          <p:spPr>
            <a:xfrm>
              <a:off x="6024004" y="6010200"/>
              <a:ext cx="1079994" cy="270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/>
            </p:cNvSpPr>
            <p:nvPr/>
          </p:nvSpPr>
          <p:spPr>
            <a:xfrm>
              <a:off x="7454406" y="6010200"/>
              <a:ext cx="1079994" cy="270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78205" y="5851400"/>
            <a:ext cx="8446793" cy="53998"/>
            <a:chOff x="240007" y="6423002"/>
            <a:chExt cx="8446793" cy="53998"/>
          </a:xfrm>
          <a:solidFill>
            <a:srgbClr val="FF0000"/>
          </a:solidFill>
        </p:grpSpPr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2400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35806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9417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94834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42056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01084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71918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42751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13585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84419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555252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26086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7611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71223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106639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153862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12890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283723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354557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25391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96224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67058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37891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696919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83028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18445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165667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224695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95529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366363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437196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08030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578863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49697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08725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55947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130251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77473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236501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307335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78168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449002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519835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90669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61503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20531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767753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803170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189279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248307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1914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389974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460807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531641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602475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673308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732336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779559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814975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838587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60112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330946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401779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472613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543447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1428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685114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744142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791364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826781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850392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86220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1377950" y="2794000"/>
            <a:ext cx="274284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1340709" y="2878367"/>
            <a:ext cx="1255986" cy="1024388"/>
            <a:chOff x="1447183" y="2870994"/>
            <a:chExt cx="1255986" cy="1024388"/>
          </a:xfrm>
        </p:grpSpPr>
        <p:cxnSp>
          <p:nvCxnSpPr>
            <p:cNvPr id="105" name="Straight Arrow Connector 104"/>
            <p:cNvCxnSpPr/>
            <p:nvPr/>
          </p:nvCxnSpPr>
          <p:spPr>
            <a:xfrm rot="5400000" flipH="1" flipV="1">
              <a:off x="1021571" y="3296606"/>
              <a:ext cx="862806" cy="11582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1474582" y="3572217"/>
              <a:ext cx="1228587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1</a:t>
              </a:r>
              <a:r>
                <a:rPr lang="en-US" sz="1500" b="1" baseline="30000" dirty="0" smtClean="0"/>
                <a:t>st</a:t>
              </a:r>
              <a:r>
                <a:rPr lang="en-US" sz="1500" b="1" dirty="0" smtClean="0"/>
                <a:t> injection</a:t>
              </a:r>
              <a:endParaRPr lang="en-US" sz="1500" b="1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559759" y="2878367"/>
            <a:ext cx="1243572" cy="1024388"/>
            <a:chOff x="3518928" y="2870994"/>
            <a:chExt cx="1243572" cy="1024388"/>
          </a:xfrm>
        </p:grpSpPr>
        <p:cxnSp>
          <p:nvCxnSpPr>
            <p:cNvPr id="108" name="Straight Arrow Connector 107"/>
            <p:cNvCxnSpPr/>
            <p:nvPr/>
          </p:nvCxnSpPr>
          <p:spPr>
            <a:xfrm rot="5400000" flipH="1" flipV="1">
              <a:off x="3093316" y="3296606"/>
              <a:ext cx="862806" cy="11582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559759" y="3572217"/>
              <a:ext cx="1202741" cy="3231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2</a:t>
              </a:r>
              <a:r>
                <a:rPr lang="en-US" sz="1500" b="1" baseline="30000" dirty="0" smtClean="0"/>
                <a:t>nd</a:t>
              </a:r>
              <a:r>
                <a:rPr lang="en-US" sz="1500" b="1" dirty="0" smtClean="0"/>
                <a:t> injection</a:t>
              </a:r>
              <a:endParaRPr lang="en-US" sz="1500" b="1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966348" y="1042194"/>
            <a:ext cx="1615552" cy="2179598"/>
            <a:chOff x="5966348" y="1042194"/>
            <a:chExt cx="1615552" cy="2179598"/>
          </a:xfrm>
        </p:grpSpPr>
        <p:cxnSp>
          <p:nvCxnSpPr>
            <p:cNvPr id="103" name="Straight Arrow Connector 102"/>
            <p:cNvCxnSpPr/>
            <p:nvPr/>
          </p:nvCxnSpPr>
          <p:spPr>
            <a:xfrm rot="16200000" flipV="1">
              <a:off x="5471237" y="1879600"/>
              <a:ext cx="1676400" cy="1588"/>
            </a:xfrm>
            <a:prstGeom prst="straightConnector1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5966348" y="2667794"/>
              <a:ext cx="1615552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Flat top</a:t>
              </a:r>
            </a:p>
            <a:p>
              <a:r>
                <a:rPr lang="en-US" sz="1500" b="1" dirty="0" smtClean="0"/>
                <a:t>Bunch shortening</a:t>
              </a:r>
              <a:endParaRPr lang="en-US" sz="1500" b="1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933278" y="6311900"/>
            <a:ext cx="1351879" cy="323165"/>
            <a:chOff x="933278" y="6311900"/>
            <a:chExt cx="1351879" cy="323165"/>
          </a:xfrm>
        </p:grpSpPr>
        <p:cxnSp>
          <p:nvCxnSpPr>
            <p:cNvPr id="123" name="Straight Arrow Connector 122"/>
            <p:cNvCxnSpPr/>
            <p:nvPr/>
          </p:nvCxnSpPr>
          <p:spPr>
            <a:xfrm>
              <a:off x="933278" y="6324600"/>
              <a:ext cx="1351879" cy="1588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291783" y="6311900"/>
              <a:ext cx="77312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330ns</a:t>
              </a:r>
              <a:endParaRPr lang="en-US" sz="1500" dirty="0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5351824" y="5988735"/>
            <a:ext cx="2363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25ns </a:t>
            </a:r>
            <a:r>
              <a:rPr lang="en-US" sz="2000" dirty="0" smtClean="0"/>
              <a:t>bunch spacing</a:t>
            </a:r>
            <a:endParaRPr lang="en-US" sz="2000" dirty="0"/>
          </a:p>
        </p:txBody>
      </p:sp>
      <p:sp>
        <p:nvSpPr>
          <p:cNvPr id="130" name="Title 1"/>
          <p:cNvSpPr>
            <a:spLocks noGrp="1"/>
          </p:cNvSpPr>
          <p:nvPr>
            <p:ph type="title"/>
          </p:nvPr>
        </p:nvSpPr>
        <p:spPr>
          <a:xfrm>
            <a:off x="1000533" y="68400"/>
            <a:ext cx="5143500" cy="6516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atin typeface="Helvetica"/>
                <a:cs typeface="Helvetica"/>
              </a:rPr>
              <a:t>LHC beams in the PS</a:t>
            </a:r>
            <a:endParaRPr lang="en-US" sz="3500" b="1" dirty="0">
              <a:latin typeface="Helvetica"/>
              <a:cs typeface="Helvetica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4055999" y="1042988"/>
            <a:ext cx="3043302" cy="3385794"/>
            <a:chOff x="4055999" y="1042988"/>
            <a:chExt cx="3043302" cy="3385794"/>
          </a:xfrm>
        </p:grpSpPr>
        <p:grpSp>
          <p:nvGrpSpPr>
            <p:cNvPr id="120" name="Group 119"/>
            <p:cNvGrpSpPr/>
            <p:nvPr/>
          </p:nvGrpSpPr>
          <p:grpSpPr>
            <a:xfrm>
              <a:off x="4055999" y="1042988"/>
              <a:ext cx="3043302" cy="3385794"/>
              <a:chOff x="4055999" y="1042988"/>
              <a:chExt cx="3043302" cy="3385794"/>
            </a:xfrm>
          </p:grpSpPr>
          <p:cxnSp>
            <p:nvCxnSpPr>
              <p:cNvPr id="113" name="Straight Arrow Connector 112"/>
              <p:cNvCxnSpPr/>
              <p:nvPr/>
            </p:nvCxnSpPr>
            <p:spPr>
              <a:xfrm rot="5400000" flipH="1" flipV="1">
                <a:off x="4339746" y="2527697"/>
                <a:ext cx="2971006" cy="1588"/>
              </a:xfrm>
              <a:prstGeom prst="straightConnector1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 rot="10800000">
                <a:off x="4055999" y="4267200"/>
                <a:ext cx="1534726" cy="1588"/>
              </a:xfrm>
              <a:prstGeom prst="straightConnector1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/>
              <p:cNvSpPr txBox="1"/>
              <p:nvPr/>
            </p:nvSpPr>
            <p:spPr>
              <a:xfrm>
                <a:off x="5655519" y="4105617"/>
                <a:ext cx="1443782" cy="32316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/>
                  <a:t>Bunch </a:t>
                </a:r>
                <a:r>
                  <a:rPr lang="en-US" sz="1500" b="1" dirty="0" err="1" smtClean="0"/>
                  <a:t>splittings</a:t>
                </a:r>
                <a:endParaRPr lang="en-US" sz="1500" b="1" dirty="0"/>
              </a:p>
            </p:txBody>
          </p:sp>
        </p:grpSp>
        <p:sp>
          <p:nvSpPr>
            <p:cNvPr id="131" name="TextBox 130"/>
            <p:cNvSpPr txBox="1"/>
            <p:nvPr/>
          </p:nvSpPr>
          <p:spPr>
            <a:xfrm>
              <a:off x="4810795" y="3889717"/>
              <a:ext cx="45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r>
                <a:rPr lang="en-US" dirty="0" smtClean="0"/>
                <a:t> 3</a:t>
              </a:r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373017" y="27940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r>
                <a:rPr lang="en-US" dirty="0" smtClean="0"/>
                <a:t> 4</a:t>
              </a:r>
              <a:endParaRPr lang="en-US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835963" y="3374505"/>
            <a:ext cx="4048443" cy="3309390"/>
            <a:chOff x="4685472" y="3361497"/>
            <a:chExt cx="4048443" cy="3309390"/>
          </a:xfrm>
        </p:grpSpPr>
        <p:pic>
          <p:nvPicPr>
            <p:cNvPr id="12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516" t="2020" r="8590"/>
            <a:stretch>
              <a:fillRect/>
            </a:stretch>
          </p:blipFill>
          <p:spPr bwMode="auto">
            <a:xfrm>
              <a:off x="4685472" y="3361497"/>
              <a:ext cx="4048443" cy="33093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134" name="Rectangle 133"/>
            <p:cNvSpPr/>
            <p:nvPr/>
          </p:nvSpPr>
          <p:spPr>
            <a:xfrm>
              <a:off x="6009686" y="3403599"/>
              <a:ext cx="1888896" cy="168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 l="7588" t="3489" r="8431" b="4942"/>
          <a:stretch>
            <a:fillRect/>
          </a:stretch>
        </p:blipFill>
        <p:spPr bwMode="auto">
          <a:xfrm>
            <a:off x="-12267" y="880201"/>
            <a:ext cx="9137029" cy="577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081447-C3CE-9F4F-A689-9A72CAFF10C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83138" y="3912035"/>
            <a:ext cx="3008193" cy="646331"/>
          </a:xfrm>
          <a:prstGeom prst="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ymbol" charset="2"/>
                <a:cs typeface="Symbol" charset="2"/>
              </a:rPr>
              <a:t>d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 </a:t>
            </a:r>
            <a:r>
              <a:rPr lang="en-US" dirty="0" smtClean="0"/>
              <a:t>has decreased from the initial </a:t>
            </a:r>
            <a:r>
              <a:rPr lang="en-US" b="1" dirty="0" smtClean="0"/>
              <a:t>2.1 to 1.52 </a:t>
            </a:r>
            <a:r>
              <a:rPr lang="en-US" dirty="0" smtClean="0"/>
              <a:t>in the arcs !</a:t>
            </a:r>
            <a:endParaRPr lang="en-US" dirty="0"/>
          </a:p>
        </p:txBody>
      </p:sp>
      <p:grpSp>
        <p:nvGrpSpPr>
          <p:cNvPr id="2" name="Group 44"/>
          <p:cNvGrpSpPr/>
          <p:nvPr/>
        </p:nvGrpSpPr>
        <p:grpSpPr>
          <a:xfrm>
            <a:off x="597025" y="5220115"/>
            <a:ext cx="8394575" cy="695583"/>
            <a:chOff x="1549569" y="3960729"/>
            <a:chExt cx="8394575" cy="695583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549569" y="4654724"/>
              <a:ext cx="8394575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493465" y="3960729"/>
              <a:ext cx="150084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rgbClr val="FF0000"/>
                  </a:solidFill>
                </a:rPr>
                <a:t>25ns threshold @450 </a:t>
              </a:r>
              <a:r>
                <a:rPr lang="en-US" sz="1300" dirty="0" err="1" smtClean="0">
                  <a:solidFill>
                    <a:srgbClr val="FF0000"/>
                  </a:solidFill>
                </a:rPr>
                <a:t>GeV</a:t>
              </a:r>
              <a:endParaRPr lang="en-GB" sz="1300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3243888" y="4453172"/>
              <a:ext cx="245613" cy="1420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60"/>
          <p:cNvGrpSpPr/>
          <p:nvPr/>
        </p:nvGrpSpPr>
        <p:grpSpPr>
          <a:xfrm>
            <a:off x="606066" y="6092090"/>
            <a:ext cx="8385534" cy="565855"/>
            <a:chOff x="1433730" y="4654724"/>
            <a:chExt cx="8385534" cy="565855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1433730" y="4654724"/>
              <a:ext cx="8385534" cy="15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634827" y="4928191"/>
              <a:ext cx="18708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rgbClr val="008000"/>
                  </a:solidFill>
                </a:rPr>
                <a:t>25ns threshold @3.5 </a:t>
              </a:r>
              <a:r>
                <a:rPr lang="en-US" sz="1300" dirty="0" err="1" smtClean="0">
                  <a:solidFill>
                    <a:srgbClr val="008000"/>
                  </a:solidFill>
                </a:rPr>
                <a:t>TeV</a:t>
              </a:r>
              <a:endParaRPr lang="en-GB" sz="1300" dirty="0">
                <a:solidFill>
                  <a:srgbClr val="008000"/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rot="16200000" flipV="1">
              <a:off x="7007489" y="4795265"/>
              <a:ext cx="265848" cy="3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/>
          <p:cNvSpPr txBox="1">
            <a:spLocks/>
          </p:cNvSpPr>
          <p:nvPr/>
        </p:nvSpPr>
        <p:spPr>
          <a:xfrm>
            <a:off x="720000" y="228600"/>
            <a:ext cx="6118664" cy="65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j-ea"/>
                <a:cs typeface="Symbol" charset="2"/>
              </a:rPr>
              <a:t>d</a:t>
            </a:r>
            <a:r>
              <a:rPr kumimoji="0" lang="en-US" sz="25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max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 in the arcs: </a:t>
            </a:r>
            <a:r>
              <a:rPr lang="en-US" sz="2500" b="1" dirty="0" smtClean="0">
                <a:latin typeface="Helvetica"/>
                <a:cs typeface="Helvetica"/>
              </a:rPr>
              <a:t>results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09858" y="1066799"/>
            <a:ext cx="5090833" cy="2440784"/>
            <a:chOff x="623491" y="1571927"/>
            <a:chExt cx="5090833" cy="2440784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>
              <a:off x="66327" y="2772511"/>
              <a:ext cx="2439192" cy="38027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1828231" y="2791130"/>
              <a:ext cx="2438402" cy="1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491" y="1710095"/>
              <a:ext cx="597203" cy="2769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29/06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4315" y="1721530"/>
              <a:ext cx="605472" cy="2769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07/10</a:t>
              </a:r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24185" y="1721530"/>
              <a:ext cx="790139" cy="2769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24-25/10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83506" y="1721530"/>
              <a:ext cx="621802" cy="2769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14/10</a:t>
              </a:r>
              <a:endParaRPr lang="en-US" sz="12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6200000" flipH="1">
              <a:off x="3579641" y="2792318"/>
              <a:ext cx="2440784" cy="1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 rot="16200000" flipH="1">
            <a:off x="174518" y="2202788"/>
            <a:ext cx="2147622" cy="2"/>
          </a:xfrm>
          <a:prstGeom prst="line">
            <a:avLst/>
          </a:prstGeom>
          <a:ln w="38100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97026" y="1128978"/>
            <a:ext cx="651302" cy="2147622"/>
          </a:xfrm>
          <a:prstGeom prst="rect">
            <a:avLst/>
          </a:prstGeom>
          <a:solidFill>
            <a:srgbClr val="85A5D7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97025" y="4128158"/>
            <a:ext cx="662157" cy="2147622"/>
          </a:xfrm>
          <a:prstGeom prst="rect">
            <a:avLst/>
          </a:prstGeom>
          <a:solidFill>
            <a:srgbClr val="85A5D7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 rot="19673660">
            <a:off x="641349" y="2087731"/>
            <a:ext cx="50123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50ns</a:t>
            </a:r>
            <a:endParaRPr lang="en-US" sz="1200" dirty="0"/>
          </a:p>
        </p:txBody>
      </p:sp>
      <p:sp>
        <p:nvSpPr>
          <p:cNvPr id="57" name="Isosceles Triangle 56"/>
          <p:cNvSpPr/>
          <p:nvPr/>
        </p:nvSpPr>
        <p:spPr>
          <a:xfrm flipV="1">
            <a:off x="1792909" y="4478423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flipV="1">
            <a:off x="4417994" y="5134680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 flipV="1">
            <a:off x="606066" y="4122259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flipV="1">
            <a:off x="1053796" y="4310502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flipV="1">
            <a:off x="4918614" y="5461613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flipV="1">
            <a:off x="7144323" y="5668291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/>
          <p:cNvSpPr/>
          <p:nvPr/>
        </p:nvSpPr>
        <p:spPr>
          <a:xfrm flipV="1">
            <a:off x="8262821" y="5712136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63"/>
          <p:cNvSpPr/>
          <p:nvPr/>
        </p:nvSpPr>
        <p:spPr>
          <a:xfrm flipV="1">
            <a:off x="8426076" y="5712558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2594780" y="4893003"/>
            <a:ext cx="5571911" cy="930120"/>
            <a:chOff x="2594780" y="4893003"/>
            <a:chExt cx="5571911" cy="930120"/>
          </a:xfrm>
        </p:grpSpPr>
        <p:sp>
          <p:nvSpPr>
            <p:cNvPr id="65" name="Isosceles Triangle 64"/>
            <p:cNvSpPr/>
            <p:nvPr/>
          </p:nvSpPr>
          <p:spPr>
            <a:xfrm flipV="1">
              <a:off x="2594780" y="4893003"/>
              <a:ext cx="154395" cy="166109"/>
            </a:xfrm>
            <a:prstGeom prst="triangle">
              <a:avLst/>
            </a:prstGeom>
            <a:solidFill>
              <a:srgbClr val="FF0000">
                <a:alpha val="1800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 flipV="1">
              <a:off x="6947215" y="5597972"/>
              <a:ext cx="154395" cy="166109"/>
            </a:xfrm>
            <a:prstGeom prst="triangle">
              <a:avLst/>
            </a:prstGeom>
            <a:solidFill>
              <a:srgbClr val="FF0000">
                <a:alpha val="1800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/>
          </p:nvSpPr>
          <p:spPr>
            <a:xfrm flipV="1">
              <a:off x="8012296" y="5657014"/>
              <a:ext cx="154395" cy="166109"/>
            </a:xfrm>
            <a:prstGeom prst="triangle">
              <a:avLst/>
            </a:prstGeom>
            <a:solidFill>
              <a:srgbClr val="FF0000">
                <a:alpha val="1800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16200000" flipH="1">
            <a:off x="209522" y="5226117"/>
            <a:ext cx="2099327" cy="1"/>
          </a:xfrm>
          <a:prstGeom prst="line">
            <a:avLst/>
          </a:prstGeom>
          <a:ln w="38100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56760" y="3745168"/>
            <a:ext cx="34286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2011 scrubbing history of LHC arcs</a:t>
            </a:r>
            <a:endParaRPr lang="en-US" b="1" dirty="0"/>
          </a:p>
        </p:txBody>
      </p:sp>
      <p:pic>
        <p:nvPicPr>
          <p:cNvPr id="44" name="Picture 43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49" name="Picture 48" descr="e_cloud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5651" y="1671755"/>
            <a:ext cx="8247771" cy="4119445"/>
          </a:xfrm>
          <a:prstGeom prst="roundRect">
            <a:avLst/>
          </a:prstGeom>
          <a:solidFill>
            <a:srgbClr val="85A5D7">
              <a:alpha val="34000"/>
            </a:srgbClr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606622" y="1964856"/>
            <a:ext cx="7966800" cy="3140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Not only heat </a:t>
            </a:r>
            <a:r>
              <a:rPr lang="en-US" sz="3200" dirty="0" smtClean="0"/>
              <a:t>load…</a:t>
            </a:r>
            <a:endParaRPr lang="en-US" sz="32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endParaRPr lang="en-US" sz="3200" dirty="0" smtClean="0"/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Pressure rise</a:t>
            </a:r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Beam energy loss</a:t>
            </a:r>
            <a:endParaRPr lang="en-US" sz="2800" baseline="-25000" dirty="0" smtClean="0"/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Beam instability</a:t>
            </a:r>
            <a:endParaRPr lang="en-US" sz="3200" dirty="0" smtClean="0"/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S</a:t>
            </a:r>
            <a:r>
              <a:rPr lang="en-US" sz="3200" dirty="0" smtClean="0"/>
              <a:t>low </a:t>
            </a:r>
            <a:r>
              <a:rPr lang="en-US" sz="3200" dirty="0" err="1" smtClean="0"/>
              <a:t>emittance</a:t>
            </a:r>
            <a:r>
              <a:rPr lang="en-US" sz="3200" dirty="0" smtClean="0"/>
              <a:t> </a:t>
            </a:r>
            <a:r>
              <a:rPr lang="en-US" sz="3200" dirty="0" smtClean="0"/>
              <a:t>growth</a:t>
            </a:r>
            <a:r>
              <a:rPr lang="en-US" sz="2727" dirty="0" smtClean="0"/>
              <a:t> </a:t>
            </a:r>
            <a:r>
              <a:rPr lang="en-US" sz="3273" dirty="0" smtClean="0"/>
              <a:t>and beam loss </a:t>
            </a:r>
            <a:r>
              <a:rPr lang="en-US" sz="3273" dirty="0" smtClean="0"/>
              <a:t>with a pattern degrading</a:t>
            </a:r>
            <a:r>
              <a:rPr lang="en-US" sz="3273" dirty="0" smtClean="0"/>
              <a:t> at </a:t>
            </a:r>
            <a:r>
              <a:rPr lang="en-US" sz="3273" dirty="0" smtClean="0"/>
              <a:t>the </a:t>
            </a:r>
            <a:r>
              <a:rPr lang="en-US" sz="3273" dirty="0" err="1" smtClean="0"/>
              <a:t>tail(s</a:t>
            </a:r>
            <a:r>
              <a:rPr lang="en-US" sz="3273" dirty="0" smtClean="0"/>
              <a:t>) of the batches</a:t>
            </a:r>
            <a:endParaRPr kumimoji="0" lang="en-US" sz="272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9" name="Picture 8" descr="e_cloud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5651" y="1671755"/>
            <a:ext cx="8247771" cy="4119445"/>
          </a:xfrm>
          <a:prstGeom prst="roundRect">
            <a:avLst/>
          </a:prstGeom>
          <a:solidFill>
            <a:srgbClr val="85A5D7">
              <a:alpha val="34000"/>
            </a:srgbClr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606622" y="1964856"/>
            <a:ext cx="7966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Not only heat </a:t>
            </a:r>
            <a:r>
              <a:rPr lang="en-US" sz="3200" dirty="0" smtClean="0"/>
              <a:t>load…</a:t>
            </a:r>
            <a:endParaRPr lang="en-US" sz="32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endParaRPr lang="en-US" sz="3200" dirty="0" smtClean="0"/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Pressure rise 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see V. </a:t>
            </a:r>
            <a:r>
              <a:rPr lang="en-US" sz="3200" dirty="0" err="1" smtClean="0">
                <a:sym typeface="Wingdings"/>
              </a:rPr>
              <a:t>Baglin</a:t>
            </a:r>
            <a:r>
              <a:rPr lang="en-US" sz="3200" dirty="0" smtClean="0">
                <a:sym typeface="Wingdings"/>
              </a:rPr>
              <a:t> and O. </a:t>
            </a:r>
            <a:r>
              <a:rPr lang="en-US" sz="3200" dirty="0" err="1" smtClean="0">
                <a:sym typeface="Wingdings"/>
              </a:rPr>
              <a:t>Dom</a:t>
            </a:r>
            <a:r>
              <a:rPr lang="en-US" sz="3200" dirty="0" err="1" smtClean="0">
                <a:sym typeface="Wingdings"/>
              </a:rPr>
              <a:t>íngue</a:t>
            </a:r>
            <a:r>
              <a:rPr lang="en-US" sz="3200" dirty="0" err="1" smtClean="0">
                <a:sym typeface="Wingdings"/>
              </a:rPr>
              <a:t>z</a:t>
            </a:r>
            <a:r>
              <a:rPr lang="en-US" sz="3200" dirty="0" smtClean="0">
                <a:sym typeface="Wingdings"/>
              </a:rPr>
              <a:t>’ talks</a:t>
            </a:r>
            <a:endParaRPr lang="en-US" sz="3200" dirty="0" smtClean="0"/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>
                <a:solidFill>
                  <a:srgbClr val="A6A6A6"/>
                </a:solidFill>
              </a:rPr>
              <a:t>Beam energy loss</a:t>
            </a:r>
            <a:endParaRPr lang="en-US" sz="2800" baseline="-25000" dirty="0" smtClean="0">
              <a:solidFill>
                <a:srgbClr val="A6A6A6"/>
              </a:solidFill>
            </a:endParaRPr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>
                <a:solidFill>
                  <a:srgbClr val="A6A6A6"/>
                </a:solidFill>
              </a:rPr>
              <a:t>Beam instability</a:t>
            </a:r>
            <a:endParaRPr lang="en-US" sz="3200" dirty="0" smtClean="0">
              <a:solidFill>
                <a:srgbClr val="A6A6A6"/>
              </a:solidFill>
            </a:endParaRPr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>
                <a:solidFill>
                  <a:srgbClr val="A6A6A6"/>
                </a:solidFill>
              </a:rPr>
              <a:t>S</a:t>
            </a:r>
            <a:r>
              <a:rPr lang="en-US" sz="3200" dirty="0" smtClean="0">
                <a:solidFill>
                  <a:srgbClr val="A6A6A6"/>
                </a:solidFill>
              </a:rPr>
              <a:t>low </a:t>
            </a:r>
            <a:r>
              <a:rPr lang="en-US" sz="3200" dirty="0" err="1" smtClean="0">
                <a:solidFill>
                  <a:srgbClr val="A6A6A6"/>
                </a:solidFill>
              </a:rPr>
              <a:t>emittance</a:t>
            </a:r>
            <a:r>
              <a:rPr lang="en-US" sz="3200" dirty="0" smtClean="0">
                <a:solidFill>
                  <a:srgbClr val="A6A6A6"/>
                </a:solidFill>
              </a:rPr>
              <a:t> </a:t>
            </a:r>
            <a:r>
              <a:rPr lang="en-US" sz="3200" dirty="0" smtClean="0">
                <a:solidFill>
                  <a:srgbClr val="A6A6A6"/>
                </a:solidFill>
              </a:rPr>
              <a:t>growth</a:t>
            </a:r>
            <a:r>
              <a:rPr lang="en-US" sz="2727" dirty="0" smtClean="0">
                <a:solidFill>
                  <a:srgbClr val="A6A6A6"/>
                </a:solidFill>
              </a:rPr>
              <a:t> </a:t>
            </a:r>
            <a:r>
              <a:rPr lang="en-US" sz="3273" dirty="0" smtClean="0">
                <a:solidFill>
                  <a:srgbClr val="A6A6A6"/>
                </a:solidFill>
              </a:rPr>
              <a:t>and beam loss </a:t>
            </a:r>
            <a:r>
              <a:rPr lang="en-US" sz="3273" dirty="0" smtClean="0">
                <a:solidFill>
                  <a:srgbClr val="A6A6A6"/>
                </a:solidFill>
              </a:rPr>
              <a:t>with a pattern degrading</a:t>
            </a:r>
            <a:r>
              <a:rPr lang="en-US" sz="3273" dirty="0" smtClean="0">
                <a:solidFill>
                  <a:srgbClr val="A6A6A6"/>
                </a:solidFill>
              </a:rPr>
              <a:t> at </a:t>
            </a:r>
            <a:r>
              <a:rPr lang="en-US" sz="3273" dirty="0" smtClean="0">
                <a:solidFill>
                  <a:srgbClr val="A6A6A6"/>
                </a:solidFill>
              </a:rPr>
              <a:t>the </a:t>
            </a:r>
            <a:r>
              <a:rPr lang="en-US" sz="3273" dirty="0" err="1" smtClean="0">
                <a:solidFill>
                  <a:srgbClr val="A6A6A6"/>
                </a:solidFill>
              </a:rPr>
              <a:t>tail(s</a:t>
            </a:r>
            <a:r>
              <a:rPr lang="en-US" sz="3273" dirty="0" smtClean="0">
                <a:solidFill>
                  <a:srgbClr val="A6A6A6"/>
                </a:solidFill>
              </a:rPr>
              <a:t>) of the batches</a:t>
            </a:r>
            <a:endParaRPr kumimoji="0" lang="en-US" sz="2727" b="0" i="0" u="none" strike="noStrike" kern="1200" cap="none" spc="0" normalizeH="0" baseline="0" noProof="0" dirty="0" smtClean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9" name="Picture 8" descr="e_cloud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5651" y="1671755"/>
            <a:ext cx="8247771" cy="4119445"/>
          </a:xfrm>
          <a:prstGeom prst="roundRect">
            <a:avLst/>
          </a:prstGeom>
          <a:solidFill>
            <a:srgbClr val="85A5D7">
              <a:alpha val="34000"/>
            </a:srgbClr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606622" y="1964856"/>
            <a:ext cx="7966800" cy="3140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Not only heat </a:t>
            </a:r>
            <a:r>
              <a:rPr lang="en-US" sz="3200" dirty="0" smtClean="0"/>
              <a:t>load…</a:t>
            </a:r>
            <a:endParaRPr lang="en-US" sz="32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endParaRPr lang="en-US" sz="3200" dirty="0" smtClean="0"/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>
                <a:solidFill>
                  <a:srgbClr val="A6A6A6"/>
                </a:solidFill>
              </a:rPr>
              <a:t>Pressure rise</a:t>
            </a:r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Beam energy loss</a:t>
            </a:r>
            <a:endParaRPr lang="en-US" sz="2800" baseline="-25000" dirty="0" smtClean="0"/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>
                <a:solidFill>
                  <a:srgbClr val="A6A6A6"/>
                </a:solidFill>
              </a:rPr>
              <a:t>Beam instability</a:t>
            </a:r>
            <a:endParaRPr lang="en-US" sz="3200" dirty="0" smtClean="0">
              <a:solidFill>
                <a:srgbClr val="A6A6A6"/>
              </a:solidFill>
            </a:endParaRPr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>
                <a:solidFill>
                  <a:srgbClr val="A6A6A6"/>
                </a:solidFill>
              </a:rPr>
              <a:t>S</a:t>
            </a:r>
            <a:r>
              <a:rPr lang="en-US" sz="3200" dirty="0" smtClean="0">
                <a:solidFill>
                  <a:srgbClr val="A6A6A6"/>
                </a:solidFill>
              </a:rPr>
              <a:t>low </a:t>
            </a:r>
            <a:r>
              <a:rPr lang="en-US" sz="3200" dirty="0" err="1" smtClean="0">
                <a:solidFill>
                  <a:srgbClr val="A6A6A6"/>
                </a:solidFill>
              </a:rPr>
              <a:t>emittance</a:t>
            </a:r>
            <a:r>
              <a:rPr lang="en-US" sz="3200" dirty="0" smtClean="0">
                <a:solidFill>
                  <a:srgbClr val="A6A6A6"/>
                </a:solidFill>
              </a:rPr>
              <a:t> </a:t>
            </a:r>
            <a:r>
              <a:rPr lang="en-US" sz="3200" dirty="0" smtClean="0">
                <a:solidFill>
                  <a:srgbClr val="A6A6A6"/>
                </a:solidFill>
              </a:rPr>
              <a:t>growth</a:t>
            </a:r>
            <a:r>
              <a:rPr lang="en-US" sz="2727" dirty="0" smtClean="0">
                <a:solidFill>
                  <a:srgbClr val="A6A6A6"/>
                </a:solidFill>
              </a:rPr>
              <a:t> </a:t>
            </a:r>
            <a:r>
              <a:rPr lang="en-US" sz="3273" dirty="0" smtClean="0">
                <a:solidFill>
                  <a:srgbClr val="A6A6A6"/>
                </a:solidFill>
              </a:rPr>
              <a:t>and beam loss </a:t>
            </a:r>
            <a:r>
              <a:rPr lang="en-US" sz="3273" dirty="0" smtClean="0">
                <a:solidFill>
                  <a:srgbClr val="A6A6A6"/>
                </a:solidFill>
              </a:rPr>
              <a:t>with a pattern degrading</a:t>
            </a:r>
            <a:r>
              <a:rPr lang="en-US" sz="3273" dirty="0" smtClean="0">
                <a:solidFill>
                  <a:srgbClr val="A6A6A6"/>
                </a:solidFill>
              </a:rPr>
              <a:t> at </a:t>
            </a:r>
            <a:r>
              <a:rPr lang="en-US" sz="3273" dirty="0" smtClean="0">
                <a:solidFill>
                  <a:srgbClr val="A6A6A6"/>
                </a:solidFill>
              </a:rPr>
              <a:t>the </a:t>
            </a:r>
            <a:r>
              <a:rPr lang="en-US" sz="3273" dirty="0" err="1" smtClean="0">
                <a:solidFill>
                  <a:srgbClr val="A6A6A6"/>
                </a:solidFill>
              </a:rPr>
              <a:t>tail(s</a:t>
            </a:r>
            <a:r>
              <a:rPr lang="en-US" sz="3273" dirty="0" smtClean="0">
                <a:solidFill>
                  <a:srgbClr val="A6A6A6"/>
                </a:solidFill>
              </a:rPr>
              <a:t>) of the batches</a:t>
            </a:r>
            <a:endParaRPr kumimoji="0" lang="en-US" sz="2727" b="0" i="0" u="none" strike="noStrike" kern="1200" cap="none" spc="0" normalizeH="0" baseline="0" noProof="0" dirty="0" smtClean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9" name="Picture 8" descr="e_cloud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8295" r="7672"/>
          <a:stretch>
            <a:fillRect/>
          </a:stretch>
        </p:blipFill>
        <p:spPr bwMode="auto">
          <a:xfrm>
            <a:off x="249989" y="958966"/>
            <a:ext cx="8708566" cy="494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081447-C3CE-9F4F-A689-9A72CAFF10C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20000" y="228600"/>
            <a:ext cx="6118664" cy="65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Beam observables: energy loss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5299" y="4572000"/>
            <a:ext cx="3381013" cy="923330"/>
          </a:xfrm>
          <a:prstGeom prst="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Measurements </a:t>
            </a:r>
            <a:r>
              <a:rPr lang="en-US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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the energy loss per bunch is obtained from the stable phase shift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562600" y="5710019"/>
            <a:ext cx="3393713" cy="646331"/>
          </a:xfrm>
          <a:prstGeom prst="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Simulations −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cs typeface="Symbol" charset="2"/>
              </a:rPr>
              <a:t>We use the test case </a:t>
            </a:r>
            <a:r>
              <a:rPr lang="en-US" dirty="0" smtClean="0"/>
              <a:t>the last fill on the 25 October</a:t>
            </a:r>
            <a:endParaRPr lang="en-US" dirty="0"/>
          </a:p>
        </p:txBody>
      </p:sp>
      <p:pic>
        <p:nvPicPr>
          <p:cNvPr id="12" name="Picture 11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3" name="Picture 12" descr="e_cloud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900" y="6299200"/>
            <a:ext cx="2645500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See J. Esteban-</a:t>
            </a:r>
            <a:r>
              <a:rPr lang="en-US" sz="1600" dirty="0" err="1" smtClean="0"/>
              <a:t>M</a:t>
            </a:r>
            <a:r>
              <a:rPr lang="en-US" sz="1600" dirty="0" err="1" smtClean="0"/>
              <a:t>üller’s</a:t>
            </a:r>
            <a:r>
              <a:rPr lang="en-US" sz="1600" dirty="0" smtClean="0"/>
              <a:t> </a:t>
            </a:r>
            <a:r>
              <a:rPr lang="en-US" sz="1600" dirty="0" smtClean="0"/>
              <a:t>talk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5651" y="1671755"/>
            <a:ext cx="8247771" cy="4119445"/>
          </a:xfrm>
          <a:prstGeom prst="roundRect">
            <a:avLst/>
          </a:prstGeom>
          <a:solidFill>
            <a:srgbClr val="85A5D7">
              <a:alpha val="34000"/>
            </a:srgbClr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606622" y="1964856"/>
            <a:ext cx="7966800" cy="3140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Not only heat </a:t>
            </a:r>
            <a:r>
              <a:rPr lang="en-US" sz="3200" dirty="0" smtClean="0"/>
              <a:t>load…</a:t>
            </a:r>
            <a:endParaRPr lang="en-US" sz="32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endParaRPr lang="en-US" sz="3200" dirty="0" smtClean="0"/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>
                <a:solidFill>
                  <a:srgbClr val="A6A6A6"/>
                </a:solidFill>
              </a:rPr>
              <a:t>Pressure rise</a:t>
            </a:r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>
                <a:solidFill>
                  <a:srgbClr val="A6A6A6"/>
                </a:solidFill>
              </a:rPr>
              <a:t>Beam energy loss</a:t>
            </a:r>
            <a:endParaRPr lang="en-US" sz="2800" baseline="-25000" dirty="0" smtClean="0">
              <a:solidFill>
                <a:srgbClr val="A6A6A6"/>
              </a:solidFill>
            </a:endParaRPr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Beam instability 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see H. </a:t>
            </a:r>
            <a:r>
              <a:rPr lang="en-US" sz="3200" dirty="0" err="1" smtClean="0">
                <a:sym typeface="Wingdings"/>
              </a:rPr>
              <a:t>Bartosik’s</a:t>
            </a:r>
            <a:r>
              <a:rPr lang="en-US" sz="3200" dirty="0" smtClean="0">
                <a:sym typeface="Wingdings"/>
              </a:rPr>
              <a:t> talk</a:t>
            </a:r>
            <a:endParaRPr lang="en-US" sz="3200" dirty="0" smtClean="0"/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>
                <a:solidFill>
                  <a:srgbClr val="A6A6A6"/>
                </a:solidFill>
              </a:rPr>
              <a:t>S</a:t>
            </a:r>
            <a:r>
              <a:rPr lang="en-US" sz="3200" dirty="0" smtClean="0">
                <a:solidFill>
                  <a:srgbClr val="A6A6A6"/>
                </a:solidFill>
              </a:rPr>
              <a:t>low </a:t>
            </a:r>
            <a:r>
              <a:rPr lang="en-US" sz="3200" dirty="0" err="1" smtClean="0">
                <a:solidFill>
                  <a:srgbClr val="A6A6A6"/>
                </a:solidFill>
              </a:rPr>
              <a:t>emittance</a:t>
            </a:r>
            <a:r>
              <a:rPr lang="en-US" sz="3200" dirty="0" smtClean="0">
                <a:solidFill>
                  <a:srgbClr val="A6A6A6"/>
                </a:solidFill>
              </a:rPr>
              <a:t> </a:t>
            </a:r>
            <a:r>
              <a:rPr lang="en-US" sz="3200" dirty="0" smtClean="0">
                <a:solidFill>
                  <a:srgbClr val="A6A6A6"/>
                </a:solidFill>
              </a:rPr>
              <a:t>growth</a:t>
            </a:r>
            <a:r>
              <a:rPr lang="en-US" sz="2727" dirty="0" smtClean="0">
                <a:solidFill>
                  <a:srgbClr val="A6A6A6"/>
                </a:solidFill>
              </a:rPr>
              <a:t> </a:t>
            </a:r>
            <a:r>
              <a:rPr lang="en-US" sz="3273" dirty="0" smtClean="0">
                <a:solidFill>
                  <a:srgbClr val="A6A6A6"/>
                </a:solidFill>
              </a:rPr>
              <a:t>and beam loss </a:t>
            </a:r>
            <a:r>
              <a:rPr lang="en-US" sz="3273" dirty="0" smtClean="0">
                <a:solidFill>
                  <a:srgbClr val="A6A6A6"/>
                </a:solidFill>
              </a:rPr>
              <a:t>with a pattern degrading</a:t>
            </a:r>
            <a:r>
              <a:rPr lang="en-US" sz="3273" dirty="0" smtClean="0">
                <a:solidFill>
                  <a:srgbClr val="A6A6A6"/>
                </a:solidFill>
              </a:rPr>
              <a:t> at </a:t>
            </a:r>
            <a:r>
              <a:rPr lang="en-US" sz="3273" dirty="0" smtClean="0">
                <a:solidFill>
                  <a:srgbClr val="A6A6A6"/>
                </a:solidFill>
              </a:rPr>
              <a:t>the </a:t>
            </a:r>
            <a:r>
              <a:rPr lang="en-US" sz="3273" dirty="0" err="1" smtClean="0">
                <a:solidFill>
                  <a:srgbClr val="A6A6A6"/>
                </a:solidFill>
              </a:rPr>
              <a:t>tail(s</a:t>
            </a:r>
            <a:r>
              <a:rPr lang="en-US" sz="3273" dirty="0" smtClean="0">
                <a:solidFill>
                  <a:srgbClr val="A6A6A6"/>
                </a:solidFill>
              </a:rPr>
              <a:t>) of the batches</a:t>
            </a:r>
            <a:endParaRPr kumimoji="0" lang="en-US" sz="2727" b="0" i="0" u="none" strike="noStrike" kern="1200" cap="none" spc="0" normalizeH="0" baseline="0" noProof="0" dirty="0" smtClean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9" name="Picture 8" descr="e_cloud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5651" y="1671755"/>
            <a:ext cx="8247771" cy="4119445"/>
          </a:xfrm>
          <a:prstGeom prst="roundRect">
            <a:avLst/>
          </a:prstGeom>
          <a:solidFill>
            <a:srgbClr val="85A5D7">
              <a:alpha val="34000"/>
            </a:srgbClr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606622" y="1964856"/>
            <a:ext cx="7966800" cy="3140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Not only heat </a:t>
            </a:r>
            <a:r>
              <a:rPr lang="en-US" sz="3200" dirty="0" smtClean="0"/>
              <a:t>load…</a:t>
            </a:r>
            <a:endParaRPr lang="en-US" sz="32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endParaRPr lang="en-US" sz="3200" dirty="0" smtClean="0">
              <a:solidFill>
                <a:srgbClr val="A6A6A6"/>
              </a:solidFill>
            </a:endParaRPr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>
                <a:solidFill>
                  <a:srgbClr val="A6A6A6"/>
                </a:solidFill>
              </a:rPr>
              <a:t>Pressure rise</a:t>
            </a:r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>
                <a:solidFill>
                  <a:srgbClr val="A6A6A6"/>
                </a:solidFill>
              </a:rPr>
              <a:t>Beam energy loss</a:t>
            </a:r>
            <a:endParaRPr lang="en-US" sz="2800" baseline="-25000" dirty="0" smtClean="0">
              <a:solidFill>
                <a:srgbClr val="A6A6A6"/>
              </a:solidFill>
            </a:endParaRPr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>
                <a:solidFill>
                  <a:srgbClr val="A6A6A6"/>
                </a:solidFill>
              </a:rPr>
              <a:t>Beam instability</a:t>
            </a:r>
            <a:endParaRPr lang="en-US" sz="3200" dirty="0" smtClean="0">
              <a:solidFill>
                <a:srgbClr val="A6A6A6"/>
              </a:solidFill>
            </a:endParaRPr>
          </a:p>
          <a:p>
            <a:pPr marL="432000" marR="0" lvl="0" indent="-43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S</a:t>
            </a:r>
            <a:r>
              <a:rPr lang="en-US" sz="3200" dirty="0" smtClean="0"/>
              <a:t>low </a:t>
            </a:r>
            <a:r>
              <a:rPr lang="en-US" sz="3200" dirty="0" err="1" smtClean="0"/>
              <a:t>emittance</a:t>
            </a:r>
            <a:r>
              <a:rPr lang="en-US" sz="3200" dirty="0" smtClean="0"/>
              <a:t> </a:t>
            </a:r>
            <a:r>
              <a:rPr lang="en-US" sz="3200" dirty="0" smtClean="0"/>
              <a:t>growth</a:t>
            </a:r>
            <a:r>
              <a:rPr lang="en-US" sz="2727" dirty="0" smtClean="0"/>
              <a:t> </a:t>
            </a:r>
            <a:r>
              <a:rPr lang="en-US" sz="3273" dirty="0" smtClean="0"/>
              <a:t>and beam loss </a:t>
            </a:r>
            <a:r>
              <a:rPr lang="en-US" sz="3273" dirty="0" smtClean="0"/>
              <a:t>with a pattern degrading</a:t>
            </a:r>
            <a:r>
              <a:rPr lang="en-US" sz="3273" dirty="0" smtClean="0"/>
              <a:t> at </a:t>
            </a:r>
            <a:r>
              <a:rPr lang="en-US" sz="3273" dirty="0" smtClean="0"/>
              <a:t>the </a:t>
            </a:r>
            <a:r>
              <a:rPr lang="en-US" sz="3273" dirty="0" err="1" smtClean="0"/>
              <a:t>tail(s</a:t>
            </a:r>
            <a:r>
              <a:rPr lang="en-US" sz="3273" dirty="0" smtClean="0"/>
              <a:t>) of the batches</a:t>
            </a:r>
            <a:endParaRPr kumimoji="0" lang="en-US" sz="272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9" name="Picture 8" descr="e_cloud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7031" r="7812" b="64242"/>
          <a:stretch>
            <a:fillRect/>
          </a:stretch>
        </p:blipFill>
        <p:spPr bwMode="auto">
          <a:xfrm>
            <a:off x="304800" y="4580247"/>
            <a:ext cx="8305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25-10-2011_25ns_F2251_B1_emit_bb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66800"/>
            <a:ext cx="8760504" cy="370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20000" y="228600"/>
            <a:ext cx="6118664" cy="65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Beam observables: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emittance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 growth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11" name="Picture 2"/>
          <p:cNvPicPr>
            <a:picLocks noChangeArrowheads="1"/>
          </p:cNvPicPr>
          <p:nvPr/>
        </p:nvPicPr>
        <p:blipFill>
          <a:blip r:embed="rId5" cstate="print"/>
          <a:srcRect l="8187" t="6870" r="8851" b="53766"/>
          <a:stretch>
            <a:fillRect/>
          </a:stretch>
        </p:blipFill>
        <p:spPr bwMode="auto">
          <a:xfrm>
            <a:off x="544911" y="4745459"/>
            <a:ext cx="7154644" cy="20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ern_log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9" name="Picture 8" descr="e_cloud_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2"/>
          <p:cNvSpPr txBox="1">
            <a:spLocks/>
          </p:cNvSpPr>
          <p:nvPr/>
        </p:nvSpPr>
        <p:spPr>
          <a:xfrm>
            <a:off x="658014" y="3479800"/>
            <a:ext cx="8229600" cy="314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Lucida Grande"/>
              <a:buChar char="⇒"/>
              <a:defRPr/>
            </a:pPr>
            <a:r>
              <a:rPr lang="en-US" sz="2581" dirty="0" smtClean="0"/>
              <a:t>After the 25ns MDs, the LHC beam chambers have been cleaned to </a:t>
            </a:r>
            <a:r>
              <a:rPr lang="en-US" sz="2581" b="1" dirty="0" err="1" smtClean="0">
                <a:latin typeface="Symbol" charset="2"/>
                <a:cs typeface="Symbol" charset="2"/>
              </a:rPr>
              <a:t>d</a:t>
            </a:r>
            <a:r>
              <a:rPr lang="en-US" sz="2581" b="1" baseline="-25000" dirty="0" err="1" smtClean="0"/>
              <a:t>max</a:t>
            </a:r>
            <a:r>
              <a:rPr lang="en-US" sz="2581" b="1" dirty="0" smtClean="0"/>
              <a:t> values well below the build up threshold for nominal 50ns beams</a:t>
            </a:r>
            <a:endParaRPr lang="en-US" sz="2581" b="1" dirty="0" smtClean="0"/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Lucida Grande"/>
              <a:buChar char="⇒"/>
              <a:defRPr/>
            </a:pPr>
            <a:r>
              <a:rPr lang="en-US" sz="2581" dirty="0" smtClean="0"/>
              <a:t>Since</a:t>
            </a:r>
            <a:r>
              <a:rPr kumimoji="0" lang="en-US" sz="2581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present</a:t>
            </a:r>
            <a:r>
              <a:rPr kumimoji="0" lang="en-US" sz="2581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 of machine conditioning was preserved, </a:t>
            </a:r>
            <a:r>
              <a:rPr kumimoji="0" lang="en-US" sz="2581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  <a:r>
              <a:rPr kumimoji="0" lang="en-US" sz="2581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ecloud</a:t>
            </a:r>
            <a:r>
              <a:rPr kumimoji="0" lang="en-US" sz="2581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-less’ operation of LHC with 50ns beams </a:t>
            </a:r>
            <a:r>
              <a:rPr kumimoji="0" lang="en-US" sz="258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 </a:t>
            </a:r>
            <a:r>
              <a:rPr lang="en-US" sz="2581" dirty="0" smtClean="0"/>
              <a:t>to high intensities</a:t>
            </a:r>
            <a:r>
              <a:rPr lang="en-US" sz="2581" dirty="0" smtClean="0"/>
              <a:t> </a:t>
            </a:r>
            <a:r>
              <a:rPr kumimoji="0" lang="en-US" sz="258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currently taking place </a:t>
            </a:r>
            <a:r>
              <a:rPr kumimoji="0" lang="en-US" sz="258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258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2012, even in absence of a new scrubbing run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Lucida Grande"/>
              <a:buChar char="⇒"/>
              <a:defRPr/>
            </a:pPr>
            <a:r>
              <a:rPr lang="en-US" sz="2581" dirty="0" smtClean="0"/>
              <a:t>50ns physics operation has been serving the purpose to </a:t>
            </a:r>
            <a:r>
              <a:rPr lang="en-US" sz="2581" dirty="0" smtClean="0"/>
              <a:t>clean parts of the LHC open to air</a:t>
            </a:r>
            <a:r>
              <a:rPr lang="en-US" sz="2581" dirty="0" smtClean="0"/>
              <a:t> to the needed extent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Lucida Grande"/>
              <a:buChar char="⇒"/>
              <a:defRPr/>
            </a:pPr>
            <a:r>
              <a:rPr kumimoji="0" lang="en-US" sz="2581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25ns beams </a:t>
            </a:r>
            <a:r>
              <a:rPr kumimoji="0" lang="en-US" sz="2581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still affected by </a:t>
            </a:r>
            <a:r>
              <a:rPr kumimoji="0" lang="en-US" sz="2581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581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-cloud, but scrubbing should be possible </a:t>
            </a:r>
            <a:r>
              <a:rPr kumimoji="0" lang="en-US" sz="2581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could</a:t>
            </a:r>
            <a:r>
              <a:rPr kumimoji="0" lang="en-US" sz="2581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~</a:t>
            </a:r>
            <a:r>
              <a:rPr kumimoji="0" lang="en-US" sz="2581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n-US" sz="2581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weeks machine time</a:t>
            </a:r>
            <a:r>
              <a:rPr kumimoji="0" lang="en-US" sz="2581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(including also test ramps</a:t>
            </a:r>
            <a:r>
              <a:rPr kumimoji="0" lang="en-US" sz="2581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or alternative filling schemes (micro-batches) could be used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2214" y="1193800"/>
          <a:ext cx="8883188" cy="1441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50"/>
                <a:gridCol w="1236490"/>
                <a:gridCol w="1634364"/>
                <a:gridCol w="1526766"/>
                <a:gridCol w="1586307"/>
                <a:gridCol w="1444711"/>
              </a:tblGrid>
              <a:tr h="811381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ymbol" charset="2"/>
                          <a:ea typeface="+mn-ea"/>
                          <a:cs typeface="Symbol" charset="2"/>
                        </a:rPr>
                        <a:t>d</a:t>
                      </a:r>
                      <a:r>
                        <a:rPr kumimoji="0" lang="en-US" sz="1600" b="1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kumimoji="0" lang="en-US" sz="1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5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(estimated)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Threshold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ymbol" charset="2"/>
                          <a:ea typeface="+mn-ea"/>
                          <a:cs typeface="Symbol" charset="2"/>
                        </a:rPr>
                        <a:t>d</a:t>
                      </a:r>
                      <a:r>
                        <a:rPr kumimoji="0" lang="en-US" sz="1600" b="1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kumimoji="0" lang="en-US" sz="1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50ns, 450 </a:t>
                      </a:r>
                      <a:r>
                        <a:rPr kumimoji="0" lang="en-US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5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500" dirty="0" smtClean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Threshold 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ymbol" charset="2"/>
                          <a:ea typeface="+mn-ea"/>
                          <a:cs typeface="Symbol" charset="2"/>
                        </a:rPr>
                        <a:t>d</a:t>
                      </a:r>
                      <a:r>
                        <a:rPr kumimoji="0" lang="en-US" sz="1600" b="1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kumimoji="0" lang="en-US" sz="1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50ns, 3.5 </a:t>
                      </a:r>
                      <a:r>
                        <a:rPr kumimoji="0" lang="en-US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US" sz="15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500" dirty="0" smtClean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Threshold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ymbol" charset="2"/>
                          <a:ea typeface="+mn-ea"/>
                          <a:cs typeface="Symbol" charset="2"/>
                        </a:rPr>
                        <a:t>d</a:t>
                      </a:r>
                      <a:r>
                        <a:rPr kumimoji="0" lang="en-US" sz="1600" b="1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kumimoji="0" lang="en-US" sz="1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25ns, 450 </a:t>
                      </a:r>
                      <a:r>
                        <a:rPr kumimoji="0" lang="en-US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5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500" dirty="0" smtClean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Threshold 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ymbol" charset="2"/>
                          <a:ea typeface="+mn-ea"/>
                          <a:cs typeface="Symbol" charset="2"/>
                        </a:rPr>
                        <a:t>d</a:t>
                      </a:r>
                      <a:r>
                        <a:rPr kumimoji="0" lang="en-US" sz="1600" b="1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kumimoji="0" lang="en-US" sz="1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25ns, 3.5 </a:t>
                      </a:r>
                      <a:r>
                        <a:rPr kumimoji="0" lang="en-US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US" sz="15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500" dirty="0" smtClean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30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Beam screen (arcs)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1.52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2.2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2.1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1.45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1.37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720000" y="228600"/>
            <a:ext cx="6118664" cy="65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Electron cloud in the LHC</a:t>
            </a:r>
          </a:p>
          <a:p>
            <a:pPr lvl="0" algn="ctr">
              <a:spcBef>
                <a:spcPct val="0"/>
              </a:spcBef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Concluding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remarks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8" name="Picture 7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2" name="Picture 11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  <p:pic>
        <p:nvPicPr>
          <p:cNvPr id="13" name="Picture 12" descr="Smiley-fac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2737242"/>
            <a:ext cx="710915" cy="720000"/>
          </a:xfrm>
          <a:prstGeom prst="rect">
            <a:avLst/>
          </a:prstGeom>
        </p:spPr>
      </p:pic>
      <p:pic>
        <p:nvPicPr>
          <p:cNvPr id="14" name="Picture 13" descr="confused fa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7614" y="2635642"/>
            <a:ext cx="900000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uiExpand="1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508000" y="1752600"/>
            <a:ext cx="80518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540000" marR="0" lvl="0" indent="-36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have reached quite a deep knowledge of the electron cloud in the different CERN accelerators</a:t>
            </a:r>
            <a:endParaRPr lang="en-US" sz="2880" dirty="0" smtClean="0"/>
          </a:p>
          <a:p>
            <a:pPr marL="540000" lvl="1" indent="-367200">
              <a:spcBef>
                <a:spcPct val="20000"/>
              </a:spcBef>
              <a:defRPr/>
            </a:pPr>
            <a:r>
              <a:rPr kumimoji="0" lang="en-US" sz="142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429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0000" marR="0" lvl="0" indent="-36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EC </a:t>
            </a:r>
            <a:r>
              <a:rPr lang="en-US" sz="3200" b="1" dirty="0" smtClean="0"/>
              <a:t>not</a:t>
            </a:r>
            <a:r>
              <a:rPr lang="en-US" sz="3200" dirty="0" smtClean="0"/>
              <a:t> a limiting factor with the present operation parameters 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90000" lvl="1" indent="-457200">
              <a:spcBef>
                <a:spcPct val="20000"/>
              </a:spcBef>
              <a:buFont typeface="Arial"/>
              <a:buChar char="–"/>
              <a:defRPr/>
            </a:pPr>
            <a:endParaRPr lang="en-US" sz="1429" b="1" dirty="0" smtClean="0"/>
          </a:p>
          <a:p>
            <a:pPr marL="990000" lvl="1" indent="-457200">
              <a:spcBef>
                <a:spcPct val="20000"/>
              </a:spcBef>
              <a:buFont typeface="Arial"/>
              <a:buChar char="–"/>
              <a:defRPr/>
            </a:pPr>
            <a:r>
              <a:rPr lang="en-US" sz="3571" b="1" dirty="0" smtClean="0"/>
              <a:t>PS</a:t>
            </a:r>
            <a:r>
              <a:rPr lang="en-US" sz="2800" dirty="0" smtClean="0"/>
              <a:t> 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smtClean="0">
                <a:sym typeface="Wingdings"/>
              </a:rPr>
              <a:t> it does not stay long enough as to affect the bea</a:t>
            </a:r>
            <a:r>
              <a:rPr lang="en-US" sz="2800" dirty="0" smtClean="0">
                <a:sym typeface="Wingdings"/>
              </a:rPr>
              <a:t>m</a:t>
            </a:r>
            <a:endParaRPr lang="en-US" sz="2800" dirty="0" smtClean="0"/>
          </a:p>
          <a:p>
            <a:pPr marL="990000" lvl="1" indent="-457200">
              <a:spcBef>
                <a:spcPct val="20000"/>
              </a:spcBef>
              <a:buFont typeface="Arial"/>
              <a:buChar char="–"/>
              <a:defRPr/>
            </a:pPr>
            <a:r>
              <a:rPr lang="en-US" sz="3571" b="1" dirty="0" smtClean="0"/>
              <a:t>SPS</a:t>
            </a:r>
            <a:r>
              <a:rPr lang="en-US" sz="2800" dirty="0" smtClean="0"/>
              <a:t> 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smtClean="0">
                <a:sym typeface="Wingdings"/>
              </a:rPr>
              <a:t> after years of scrubbing with nominal 25ns beams, it does not presently harm the beams (50ns, nomina</a:t>
            </a:r>
            <a:r>
              <a:rPr lang="en-US" sz="2800" dirty="0" smtClean="0">
                <a:sym typeface="Wingdings"/>
              </a:rPr>
              <a:t>l 25ns)</a:t>
            </a:r>
            <a:r>
              <a:rPr lang="en-US" sz="2800" dirty="0" smtClean="0">
                <a:sym typeface="Wingdings"/>
              </a:rPr>
              <a:t>  </a:t>
            </a:r>
            <a:endParaRPr lang="en-US" sz="2800" dirty="0" smtClean="0"/>
          </a:p>
          <a:p>
            <a:pPr marL="990000" lvl="1" indent="-457200">
              <a:spcBef>
                <a:spcPct val="20000"/>
              </a:spcBef>
              <a:buFont typeface="Arial"/>
              <a:buChar char="–"/>
              <a:defRPr/>
            </a:pPr>
            <a:r>
              <a:rPr lang="en-US" sz="3571" b="1" dirty="0" smtClean="0"/>
              <a:t>LHC</a:t>
            </a:r>
            <a:r>
              <a:rPr lang="en-US" sz="3226" b="1" dirty="0" smtClean="0"/>
              <a:t> 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smtClean="0">
                <a:sym typeface="Wingdings"/>
              </a:rPr>
              <a:t> it does not have important adverse effects on operational 50ns beams, however it still affects the 25ns beams  </a:t>
            </a:r>
            <a:endParaRPr lang="en-US" sz="2800" dirty="0" smtClean="0"/>
          </a:p>
          <a:p>
            <a:pPr marL="540000" lvl="1" indent="-36720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429" dirty="0" smtClean="0"/>
              <a:t> </a:t>
            </a:r>
            <a:endParaRPr kumimoji="0" lang="en-US" sz="1429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0000" marR="0" lvl="0" indent="-36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It can still be responsible for isolated effects (e.g. sparking of ZS or kicker </a:t>
            </a:r>
            <a:r>
              <a:rPr lang="en-US" sz="3200" dirty="0" err="1" smtClean="0"/>
              <a:t>outgassing</a:t>
            </a:r>
            <a:r>
              <a:rPr lang="en-US" sz="3200" dirty="0" smtClean="0"/>
              <a:t> in the SPS, background in ALICE)</a:t>
            </a:r>
          </a:p>
          <a:p>
            <a:pPr marL="540000" marR="0" lvl="0" indent="-36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Lucida Grande"/>
              <a:buChar char="⇒"/>
              <a:tabLst/>
              <a:defRPr/>
            </a:pPr>
            <a:endParaRPr lang="en-US" sz="1429" dirty="0" smtClean="0"/>
          </a:p>
          <a:p>
            <a:pPr marL="540000" lvl="0" indent="-367200">
              <a:spcBef>
                <a:spcPct val="20000"/>
              </a:spcBef>
              <a:buClr>
                <a:srgbClr val="FF0000"/>
              </a:buClr>
              <a:buFont typeface="Lucida Grande"/>
              <a:buChar char="⇒"/>
              <a:defRPr/>
            </a:pPr>
            <a:r>
              <a:rPr lang="en-US" sz="3200" dirty="0" smtClean="0"/>
              <a:t>What about </a:t>
            </a:r>
            <a:r>
              <a:rPr lang="en-US" sz="3200" dirty="0" smtClean="0"/>
              <a:t>the 25ns beams in the LHC after LS 2013-2014</a:t>
            </a:r>
            <a:r>
              <a:rPr lang="en-US" sz="3200" dirty="0" smtClean="0"/>
              <a:t>?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bottleneck for the beams required by the LIU project?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590399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Electron cloud in the PS/SPS/LHC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Concluding remarks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14" name="Picture 13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5" name="Picture 14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Electron cloud in the PS</a:t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3200" b="1" dirty="0" smtClean="0">
                <a:latin typeface="Helvetica"/>
                <a:cs typeface="Helvetica"/>
              </a:rPr>
              <a:t>Historical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457200" y="1352550"/>
            <a:ext cx="82296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observations 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2001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80" dirty="0" smtClean="0"/>
              <a:t>Shift of the baseline in pickups with 25ns beams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80" dirty="0" smtClean="0"/>
              <a:t>Beam instabilities excited on an artificially lengthened flat top with bunches shorter than 11ns and more intense than  6 </a:t>
            </a:r>
            <a:r>
              <a:rPr lang="en-US" sz="2880" dirty="0" err="1" smtClean="0"/>
              <a:t>x</a:t>
            </a:r>
            <a:r>
              <a:rPr lang="en-US" sz="2880" dirty="0" smtClean="0"/>
              <a:t> 10</a:t>
            </a:r>
            <a:r>
              <a:rPr lang="en-US" sz="2880" baseline="30000" dirty="0" smtClean="0"/>
              <a:t>11</a:t>
            </a:r>
            <a:r>
              <a:rPr lang="en-US" sz="2880" dirty="0" smtClean="0"/>
              <a:t> ppb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880" dirty="0" smtClean="0"/>
              <a:t>	</a:t>
            </a:r>
            <a:r>
              <a:rPr lang="en-US" sz="2880" b="1" dirty="0" smtClean="0"/>
              <a:t>[</a:t>
            </a:r>
            <a:r>
              <a:rPr lang="en-US" sz="2880" b="1" dirty="0" smtClean="0"/>
              <a:t>1]</a:t>
            </a:r>
            <a:r>
              <a:rPr lang="en-US" sz="2880" dirty="0" smtClean="0"/>
              <a:t> R. </a:t>
            </a:r>
            <a:r>
              <a:rPr lang="en-US" sz="2880" dirty="0" err="1" smtClean="0"/>
              <a:t>Cappi</a:t>
            </a:r>
            <a:r>
              <a:rPr lang="en-US" sz="2880" dirty="0" smtClean="0"/>
              <a:t>, </a:t>
            </a:r>
            <a:r>
              <a:rPr lang="en-US" sz="2880" i="1" dirty="0" smtClean="0"/>
              <a:t>et al</a:t>
            </a:r>
            <a:r>
              <a:rPr lang="en-US" sz="2880" dirty="0" smtClean="0"/>
              <a:t>., Phys. Rev. ST </a:t>
            </a:r>
            <a:r>
              <a:rPr lang="en-US" sz="2880" dirty="0" err="1" smtClean="0"/>
              <a:t>Accel</a:t>
            </a:r>
            <a:r>
              <a:rPr lang="en-US" sz="2880" dirty="0" smtClean="0"/>
              <a:t>. Beams </a:t>
            </a:r>
            <a:r>
              <a:rPr lang="en-US" sz="2880" b="1" dirty="0" smtClean="0"/>
              <a:t>5</a:t>
            </a:r>
            <a:r>
              <a:rPr lang="en-US" sz="2880" dirty="0" smtClean="0"/>
              <a:t>, </a:t>
            </a:r>
            <a:r>
              <a:rPr lang="en-US" sz="2880" dirty="0" smtClean="0"/>
              <a:t>094401 (</a:t>
            </a:r>
            <a:r>
              <a:rPr lang="en-US" sz="2880" dirty="0" smtClean="0"/>
              <a:t>2002</a:t>
            </a:r>
            <a:r>
              <a:rPr lang="en-US" sz="2880" dirty="0" smtClean="0"/>
              <a:t>)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kumimoji="0" lang="en-US" sz="142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429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New appearance in 2006 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 smtClean="0"/>
              <a:t>Bunches accidentally shortened to less than 11ns during adiabatic shortening led to instabilities before extraction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 smtClean="0"/>
              <a:t>Problem was cured by keeping the bunches longer before the final step of bunch rotation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800" dirty="0" smtClean="0"/>
              <a:t>	</a:t>
            </a:r>
            <a:r>
              <a:rPr lang="en-US" sz="2800" b="1" dirty="0" smtClean="0"/>
              <a:t>[2]</a:t>
            </a:r>
            <a:r>
              <a:rPr lang="en-US" sz="2800" dirty="0" smtClean="0"/>
              <a:t> E. </a:t>
            </a:r>
            <a:r>
              <a:rPr lang="en-US" sz="2800" dirty="0" err="1" smtClean="0"/>
              <a:t>M</a:t>
            </a:r>
            <a:r>
              <a:rPr lang="en-US" sz="2800" dirty="0" err="1" smtClean="0"/>
              <a:t>étral</a:t>
            </a:r>
            <a:r>
              <a:rPr lang="en-US" sz="2800" dirty="0" smtClean="0"/>
              <a:t>, R. </a:t>
            </a:r>
            <a:r>
              <a:rPr lang="en-US" sz="2800" dirty="0" err="1" smtClean="0"/>
              <a:t>Steerenberg</a:t>
            </a:r>
            <a:r>
              <a:rPr lang="en-US" sz="2800" dirty="0" smtClean="0"/>
              <a:t> in APC Meetings</a:t>
            </a:r>
            <a:endParaRPr lang="en-US" sz="2800" dirty="0" smtClean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429" dirty="0" smtClean="0"/>
              <a:t> </a:t>
            </a:r>
            <a:endParaRPr kumimoji="0" lang="en-US" sz="1429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lang="en-US" sz="3200" dirty="0" smtClean="0"/>
              <a:t>Dedicated experimental set up for direct electron cloud measurements with shielded button pickup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57" dirty="0" smtClean="0"/>
              <a:t>Clearing electrode installed and tested with different voltages and in presence of different magnetic fields (2007 – 2008)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857" dirty="0" smtClean="0"/>
              <a:t>	</a:t>
            </a:r>
            <a:r>
              <a:rPr lang="en-US" sz="2857" b="1" dirty="0" smtClean="0"/>
              <a:t>[</a:t>
            </a:r>
            <a:r>
              <a:rPr lang="en-US" sz="2857" b="1" dirty="0" smtClean="0"/>
              <a:t>3]</a:t>
            </a:r>
            <a:r>
              <a:rPr lang="en-US" sz="2857" dirty="0" smtClean="0"/>
              <a:t> E. </a:t>
            </a:r>
            <a:r>
              <a:rPr lang="en-US" sz="2857" dirty="0" err="1" smtClean="0"/>
              <a:t>Mahner</a:t>
            </a:r>
            <a:r>
              <a:rPr lang="en-US" sz="2857" dirty="0" smtClean="0"/>
              <a:t>, T. </a:t>
            </a:r>
            <a:r>
              <a:rPr lang="en-US" sz="2857" dirty="0" err="1" smtClean="0"/>
              <a:t>Kroyer</a:t>
            </a:r>
            <a:r>
              <a:rPr lang="en-US" sz="2857" dirty="0" smtClean="0"/>
              <a:t> and F. </a:t>
            </a:r>
            <a:r>
              <a:rPr lang="en-US" sz="2857" dirty="0" err="1" smtClean="0"/>
              <a:t>Caspers</a:t>
            </a:r>
            <a:r>
              <a:rPr lang="en-US" sz="2857" dirty="0" smtClean="0"/>
              <a:t>, Phys. Rev. ST </a:t>
            </a:r>
            <a:r>
              <a:rPr lang="en-US" sz="2857" dirty="0" err="1" smtClean="0"/>
              <a:t>Accel</a:t>
            </a:r>
            <a:r>
              <a:rPr lang="en-US" sz="2857" dirty="0" smtClean="0"/>
              <a:t>. Beams </a:t>
            </a:r>
            <a:r>
              <a:rPr lang="en-US" sz="2857" b="1" dirty="0" smtClean="0"/>
              <a:t>11</a:t>
            </a:r>
            <a:r>
              <a:rPr lang="en-US" sz="2857" dirty="0" smtClean="0"/>
              <a:t>, 094401 (2008)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−"/>
              <a:defRPr/>
            </a:pPr>
            <a:r>
              <a:rPr lang="en-US" sz="2857" dirty="0" smtClean="0"/>
              <a:t>Systematic scans in bunch intensity and bunch length (25 and 50ns bunch spacing) &amp; comparison with simulations + study of the instability (2011 – ongoing)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857" dirty="0" smtClean="0"/>
              <a:t>	</a:t>
            </a:r>
            <a:r>
              <a:rPr lang="en-US" sz="2857" b="1" dirty="0" smtClean="0"/>
              <a:t>[4]</a:t>
            </a:r>
            <a:r>
              <a:rPr lang="en-US" sz="2857" dirty="0" smtClean="0"/>
              <a:t> F. </a:t>
            </a:r>
            <a:r>
              <a:rPr lang="en-US" sz="2857" dirty="0" err="1" smtClean="0"/>
              <a:t>Caspers</a:t>
            </a:r>
            <a:r>
              <a:rPr lang="en-US" sz="2857" dirty="0" smtClean="0"/>
              <a:t>, G. </a:t>
            </a:r>
            <a:r>
              <a:rPr lang="en-US" sz="2857" dirty="0" err="1" smtClean="0"/>
              <a:t>Iadarola</a:t>
            </a:r>
            <a:r>
              <a:rPr lang="en-US" sz="2857" dirty="0" smtClean="0"/>
              <a:t> </a:t>
            </a:r>
            <a:r>
              <a:rPr lang="en-US" sz="2857" i="1" dirty="0" smtClean="0"/>
              <a:t>et al</a:t>
            </a:r>
            <a:r>
              <a:rPr lang="en-US" sz="2857" dirty="0" smtClean="0"/>
              <a:t>., WEPPR010 in IPAC 2012, New Orleans, US </a:t>
            </a:r>
            <a:r>
              <a:rPr lang="en-US" sz="2857" dirty="0" smtClean="0"/>
              <a:t> </a:t>
            </a:r>
            <a:endParaRPr kumimoji="0" lang="en-US" sz="285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7400" y="6159500"/>
            <a:ext cx="5029200" cy="584776"/>
          </a:xfrm>
          <a:prstGeom prst="rect">
            <a:avLst/>
          </a:prstGeom>
          <a:solidFill>
            <a:srgbClr val="708EC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C. </a:t>
            </a:r>
            <a:r>
              <a:rPr lang="en-US" sz="1600" dirty="0" err="1" smtClean="0">
                <a:solidFill>
                  <a:schemeClr val="bg1"/>
                </a:solidFill>
              </a:rPr>
              <a:t>Bhat</a:t>
            </a:r>
            <a:r>
              <a:rPr lang="en-US" sz="1600" dirty="0" smtClean="0">
                <a:solidFill>
                  <a:schemeClr val="bg1"/>
                </a:solidFill>
              </a:rPr>
              <a:t>, “E-Cloud dependence on the Bunch Profile - </a:t>
            </a:r>
            <a:r>
              <a:rPr lang="en-US" sz="1600" b="1" dirty="0" smtClean="0">
                <a:solidFill>
                  <a:schemeClr val="bg1"/>
                </a:solidFill>
              </a:rPr>
              <a:t>An Experiment in the PS</a:t>
            </a:r>
            <a:r>
              <a:rPr lang="en-US" sz="1600" dirty="0" smtClean="0">
                <a:solidFill>
                  <a:schemeClr val="bg1"/>
                </a:solidFill>
              </a:rPr>
              <a:t> and an Extension to the </a:t>
            </a:r>
            <a:r>
              <a:rPr lang="en-US" sz="1600" dirty="0" smtClean="0">
                <a:solidFill>
                  <a:schemeClr val="bg1"/>
                </a:solidFill>
              </a:rPr>
              <a:t>LHC”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1" name="Picture 10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allAtOnce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400" y="29037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Bright"/>
                <a:cs typeface="Lucida Bright"/>
              </a:rPr>
              <a:t>Thank you for your attention</a:t>
            </a:r>
            <a:endParaRPr lang="en-US" dirty="0">
              <a:latin typeface="Lucida Bright"/>
              <a:cs typeface="Lucida Bright"/>
            </a:endParaRPr>
          </a:p>
        </p:txBody>
      </p:sp>
      <p:pic>
        <p:nvPicPr>
          <p:cNvPr id="10" name="Picture 9" descr="e_cloud_logo.jpg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838200"/>
            <a:ext cx="9144000" cy="4910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SPARE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5-10-2011_25ns_F2251_B1_emit_b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40882"/>
            <a:ext cx="5317626" cy="25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920" y="6360882"/>
            <a:ext cx="5425032" cy="323165"/>
          </a:xfrm>
          <a:prstGeom prst="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24-25 October </a:t>
            </a:r>
            <a:r>
              <a:rPr lang="en-US" sz="1500" dirty="0" err="1" smtClean="0">
                <a:sym typeface="Wingdings"/>
              </a:rPr>
              <a:t></a:t>
            </a:r>
            <a:r>
              <a:rPr lang="en-US" sz="1500" dirty="0" smtClean="0">
                <a:sym typeface="Wingdings"/>
              </a:rPr>
              <a:t> batches injected with 1 </a:t>
            </a:r>
            <a:r>
              <a:rPr lang="en-US" sz="1500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1500" dirty="0" smtClean="0">
                <a:sym typeface="Wingdings"/>
              </a:rPr>
              <a:t>s spacing, </a:t>
            </a:r>
            <a:r>
              <a:rPr lang="en-US" sz="1500" dirty="0" err="1" smtClean="0">
                <a:sym typeface="Wingdings"/>
              </a:rPr>
              <a:t>Q’</a:t>
            </a:r>
            <a:r>
              <a:rPr lang="en-US" sz="1500" baseline="-25000" dirty="0" err="1" smtClean="0">
                <a:sym typeface="Wingdings"/>
              </a:rPr>
              <a:t>x</a:t>
            </a:r>
            <a:r>
              <a:rPr lang="en-US" sz="1500" dirty="0" smtClean="0">
                <a:sym typeface="Wingdings"/>
              </a:rPr>
              <a:t>=3, </a:t>
            </a:r>
            <a:r>
              <a:rPr lang="en-US" sz="1500" dirty="0" err="1" smtClean="0">
                <a:sym typeface="Wingdings"/>
              </a:rPr>
              <a:t>Q’</a:t>
            </a:r>
            <a:r>
              <a:rPr lang="en-US" sz="1500" baseline="-25000" dirty="0" err="1" smtClean="0">
                <a:sym typeface="Wingdings"/>
              </a:rPr>
              <a:t>y</a:t>
            </a:r>
            <a:r>
              <a:rPr lang="en-US" sz="1500" dirty="0" smtClean="0">
                <a:sym typeface="Wingdings"/>
              </a:rPr>
              <a:t>=15 </a:t>
            </a:r>
            <a:endParaRPr lang="en-US" sz="15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5525953" y="1600200"/>
            <a:ext cx="3371158" cy="4240091"/>
          </a:xfr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benefits from scrubbing have been visible on the 25ns beam: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effect of the electron cloud has gradually moved later later along the trains, in spite of the closer spacing!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First 1 – 2 trains seem to be hardly affected now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 general, improvement in vertical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Both beams are still unstable in the two planes, or anyway affected by </a:t>
            </a:r>
            <a:r>
              <a:rPr lang="en-US" dirty="0" err="1" smtClean="0">
                <a:solidFill>
                  <a:schemeClr val="bg1"/>
                </a:solidFill>
              </a:rPr>
              <a:t>emittance</a:t>
            </a:r>
            <a:r>
              <a:rPr lang="en-US" dirty="0" smtClean="0">
                <a:solidFill>
                  <a:schemeClr val="bg1"/>
                </a:solidFill>
              </a:rPr>
              <a:t> growth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0000" y="228600"/>
            <a:ext cx="6118664" cy="65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Beam observables: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emittance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 growth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17" name="Picture 16" descr="14-10-2011_25ns_F2213_B1_emit_b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80201"/>
            <a:ext cx="5317626" cy="252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0920" y="3400201"/>
            <a:ext cx="4870681" cy="323165"/>
          </a:xfrm>
          <a:prstGeom prst="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14 October </a:t>
            </a:r>
            <a:r>
              <a:rPr lang="en-US" sz="1500" dirty="0" err="1" smtClean="0">
                <a:sym typeface="Wingdings"/>
              </a:rPr>
              <a:t></a:t>
            </a:r>
            <a:r>
              <a:rPr lang="en-US" sz="1500" dirty="0" smtClean="0">
                <a:sym typeface="Wingdings"/>
              </a:rPr>
              <a:t> batches injected with 3.6 </a:t>
            </a:r>
            <a:r>
              <a:rPr lang="en-US" sz="1500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1500" dirty="0" smtClean="0">
                <a:sym typeface="Wingdings"/>
              </a:rPr>
              <a:t>s spacing, </a:t>
            </a:r>
            <a:r>
              <a:rPr lang="en-US" sz="1500" dirty="0" err="1" smtClean="0">
                <a:sym typeface="Wingdings"/>
              </a:rPr>
              <a:t>Q’</a:t>
            </a:r>
            <a:r>
              <a:rPr lang="en-US" sz="1500" baseline="-25000" dirty="0" err="1" smtClean="0">
                <a:sym typeface="Wingdings"/>
              </a:rPr>
              <a:t>x,y</a:t>
            </a:r>
            <a:r>
              <a:rPr lang="en-US" sz="1500" dirty="0" smtClean="0">
                <a:sym typeface="Wingdings"/>
              </a:rPr>
              <a:t>=15 </a:t>
            </a:r>
            <a:endParaRPr lang="en-US" sz="1500" dirty="0"/>
          </a:p>
        </p:txBody>
      </p:sp>
      <p:pic>
        <p:nvPicPr>
          <p:cNvPr id="10" name="Picture 9" descr="cern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1" name="Picture 10" descr="e_cloud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24000" y="1079716"/>
            <a:ext cx="6016859" cy="369332"/>
          </a:xfrm>
          <a:prstGeom prst="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24-25 October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first three batches injected of last three fills</a:t>
            </a:r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20000" y="228600"/>
            <a:ext cx="6118664" cy="65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Beam observables: beam losses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18" name="Picture 17" descr="TIMBER_DATA_B1-FBCT_20111024150000CET_Zoomfirst3batches.png"/>
          <p:cNvPicPr>
            <a:picLocks noChangeAspect="1"/>
          </p:cNvPicPr>
          <p:nvPr/>
        </p:nvPicPr>
        <p:blipFill>
          <a:blip r:embed="rId2"/>
          <a:srcRect t="5905" r="18980"/>
          <a:stretch>
            <a:fillRect/>
          </a:stretch>
        </p:blipFill>
        <p:spPr>
          <a:xfrm>
            <a:off x="0" y="1945063"/>
            <a:ext cx="4065667" cy="3541337"/>
          </a:xfrm>
          <a:prstGeom prst="rect">
            <a:avLst/>
          </a:prstGeom>
        </p:spPr>
      </p:pic>
      <p:pic>
        <p:nvPicPr>
          <p:cNvPr id="20" name="Picture 19" descr="TIMBER_DATA_B2-FBCT_20111024150000CET_Zoomfirst3batches.png"/>
          <p:cNvPicPr>
            <a:picLocks noChangeAspect="1"/>
          </p:cNvPicPr>
          <p:nvPr/>
        </p:nvPicPr>
        <p:blipFill>
          <a:blip r:embed="rId3"/>
          <a:srcRect t="5905"/>
          <a:stretch>
            <a:fillRect/>
          </a:stretch>
        </p:blipFill>
        <p:spPr>
          <a:xfrm>
            <a:off x="4125913" y="1945071"/>
            <a:ext cx="5018087" cy="35413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4264" y="1575739"/>
            <a:ext cx="914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Beam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0" y="1575739"/>
            <a:ext cx="914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Beam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803066" y="5558809"/>
            <a:ext cx="7350334" cy="112513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At this point the </a:t>
            </a:r>
            <a:r>
              <a:rPr lang="en-US" dirty="0" err="1" smtClean="0"/>
              <a:t>behaviour</a:t>
            </a:r>
            <a:r>
              <a:rPr lang="en-US" dirty="0" smtClean="0"/>
              <a:t> of the two beams is very similar </a:t>
            </a:r>
          </a:p>
          <a:p>
            <a:r>
              <a:rPr lang="en-US" dirty="0" smtClean="0"/>
              <a:t>This suggests similar electron cloud rise and saturation value</a:t>
            </a:r>
          </a:p>
          <a:p>
            <a:r>
              <a:rPr lang="en-US" dirty="0" smtClean="0"/>
              <a:t>It is consistent with the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baseline="-25000" dirty="0" err="1" smtClean="0"/>
              <a:t>max</a:t>
            </a:r>
            <a:r>
              <a:rPr lang="en-US" dirty="0" smtClean="0"/>
              <a:t> estimation made for </a:t>
            </a:r>
            <a:r>
              <a:rPr lang="en-US" dirty="0" smtClean="0">
                <a:solidFill>
                  <a:srgbClr val="FF0000"/>
                </a:solidFill>
              </a:rPr>
              <a:t>beam 2</a:t>
            </a:r>
            <a:r>
              <a:rPr lang="en-US" dirty="0" smtClean="0"/>
              <a:t> with the heat load data</a:t>
            </a:r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cern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2" name="Picture 11" descr="e_cloud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83460" y="1168835"/>
            <a:ext cx="4856398" cy="369332"/>
          </a:xfrm>
          <a:prstGeom prst="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 October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batches injected with 1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dirty="0" smtClean="0">
                <a:sym typeface="Wingdings"/>
              </a:rPr>
              <a:t>s spacing</a:t>
            </a:r>
            <a:endParaRPr lang="en-US" dirty="0"/>
          </a:p>
        </p:txBody>
      </p:sp>
      <p:pic>
        <p:nvPicPr>
          <p:cNvPr id="15" name="Picture 14" descr="TIMBER_DATA_B1-FBCT_20111024150000CET.png"/>
          <p:cNvPicPr>
            <a:picLocks noChangeAspect="1"/>
          </p:cNvPicPr>
          <p:nvPr/>
        </p:nvPicPr>
        <p:blipFill>
          <a:blip r:embed="rId2"/>
          <a:srcRect t="5904" r="8227"/>
          <a:stretch>
            <a:fillRect/>
          </a:stretch>
        </p:blipFill>
        <p:spPr>
          <a:xfrm>
            <a:off x="304799" y="1690079"/>
            <a:ext cx="8119201" cy="515821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57202" y="1353501"/>
            <a:ext cx="914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Beam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20000" y="228600"/>
            <a:ext cx="6118664" cy="65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Beam observables: beam losses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8187" t="6870" r="8851" b="53766"/>
          <a:stretch>
            <a:fillRect/>
          </a:stretch>
        </p:blipFill>
        <p:spPr bwMode="auto">
          <a:xfrm>
            <a:off x="1219200" y="3244224"/>
            <a:ext cx="5480970" cy="14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1752600" y="2857499"/>
            <a:ext cx="2286000" cy="931456"/>
            <a:chOff x="1752600" y="2857499"/>
            <a:chExt cx="2286000" cy="931456"/>
          </a:xfrm>
        </p:grpSpPr>
        <p:sp>
          <p:nvSpPr>
            <p:cNvPr id="32" name="Left Brace 31"/>
            <p:cNvSpPr/>
            <p:nvPr/>
          </p:nvSpPr>
          <p:spPr>
            <a:xfrm rot="16200000">
              <a:off x="2705100" y="1904999"/>
              <a:ext cx="381000" cy="2286000"/>
            </a:xfrm>
            <a:prstGeom prst="leftBrace">
              <a:avLst>
                <a:gd name="adj1" fmla="val 30720"/>
                <a:gd name="adj2" fmla="val 50000"/>
              </a:avLst>
            </a:prstGeom>
            <a:ln>
              <a:solidFill>
                <a:srgbClr val="1025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50422" y="3234957"/>
              <a:ext cx="14979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Losses degrading batch by batch</a:t>
              </a:r>
              <a:endParaRPr lang="en-US" sz="15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38601" y="2704924"/>
            <a:ext cx="1905000" cy="810574"/>
            <a:chOff x="4038601" y="2704924"/>
            <a:chExt cx="1905000" cy="810574"/>
          </a:xfrm>
        </p:grpSpPr>
        <p:sp>
          <p:nvSpPr>
            <p:cNvPr id="34" name="Left Brace 33"/>
            <p:cNvSpPr/>
            <p:nvPr/>
          </p:nvSpPr>
          <p:spPr>
            <a:xfrm rot="16200000">
              <a:off x="4777275" y="2016292"/>
              <a:ext cx="305147" cy="1682411"/>
            </a:xfrm>
            <a:prstGeom prst="leftBrace">
              <a:avLst>
                <a:gd name="adj1" fmla="val 30720"/>
                <a:gd name="adj2" fmla="val 50000"/>
              </a:avLst>
            </a:prstGeom>
            <a:ln>
              <a:solidFill>
                <a:srgbClr val="1025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8601" y="2961500"/>
              <a:ext cx="1905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Weaker losses due to delayed injection</a:t>
              </a:r>
              <a:endParaRPr lang="en-US" sz="15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257800" y="2552522"/>
            <a:ext cx="2018427" cy="1394479"/>
            <a:chOff x="5257800" y="2552522"/>
            <a:chExt cx="2018427" cy="1394479"/>
          </a:xfrm>
        </p:grpSpPr>
        <p:sp>
          <p:nvSpPr>
            <p:cNvPr id="36" name="Left Brace 35"/>
            <p:cNvSpPr/>
            <p:nvPr/>
          </p:nvSpPr>
          <p:spPr>
            <a:xfrm rot="16200000">
              <a:off x="6203367" y="2208119"/>
              <a:ext cx="152400" cy="841206"/>
            </a:xfrm>
            <a:prstGeom prst="leftBrace">
              <a:avLst>
                <a:gd name="adj1" fmla="val 30720"/>
                <a:gd name="adj2" fmla="val 50000"/>
              </a:avLst>
            </a:prstGeom>
            <a:ln>
              <a:solidFill>
                <a:srgbClr val="1025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57800" y="2700506"/>
              <a:ext cx="201842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Even weaker losses due to delayed injection + scrubbing from the injection of 1</a:t>
              </a:r>
              <a:r>
                <a:rPr lang="en-US" sz="1500" baseline="30000" dirty="0" smtClean="0"/>
                <a:t>st</a:t>
              </a:r>
              <a:r>
                <a:rPr lang="en-US" sz="1500" dirty="0" smtClean="0"/>
                <a:t> batch (1.55</a:t>
              </a:r>
              <a:r>
                <a:rPr lang="en-US" sz="1500" dirty="0" smtClean="0">
                  <a:sym typeface="Wingdings"/>
                </a:rPr>
                <a:t>1.52)</a:t>
              </a:r>
              <a:endParaRPr lang="en-US" sz="1500" dirty="0"/>
            </a:p>
          </p:txBody>
        </p:sp>
      </p:grpSp>
      <p:pic>
        <p:nvPicPr>
          <p:cNvPr id="18" name="Picture 17" descr="cern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20" name="Picture 19" descr="e_cloud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2386" t="3041" r="7158"/>
          <a:stretch>
            <a:fillRect/>
          </a:stretch>
        </p:blipFill>
        <p:spPr bwMode="auto">
          <a:xfrm>
            <a:off x="4644399" y="1167616"/>
            <a:ext cx="4388529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03066" y="4788001"/>
            <a:ext cx="7772402" cy="183496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Calculated coherent ECI threshold for central density in dipoles is around </a:t>
            </a:r>
            <a:r>
              <a:rPr lang="en-US" dirty="0" smtClean="0">
                <a:latin typeface="Symbol" charset="2"/>
                <a:cs typeface="Symbol" charset="2"/>
              </a:rPr>
              <a:t>r</a:t>
            </a:r>
            <a:r>
              <a:rPr lang="en-US" baseline="-25000" dirty="0" smtClean="0"/>
              <a:t>e</a:t>
            </a:r>
            <a:r>
              <a:rPr lang="en-US" dirty="0" smtClean="0"/>
              <a:t>=10</a:t>
            </a:r>
            <a:r>
              <a:rPr lang="en-US" baseline="30000" dirty="0" smtClean="0"/>
              <a:t>12</a:t>
            </a:r>
            <a:r>
              <a:rPr lang="en-US" dirty="0" smtClean="0"/>
              <a:t> m</a:t>
            </a:r>
            <a:r>
              <a:rPr lang="en-US" baseline="30000" dirty="0" smtClean="0"/>
              <a:t>-3</a:t>
            </a:r>
            <a:r>
              <a:rPr lang="en-US" dirty="0" smtClean="0"/>
              <a:t> for nominal intensity and Q’=0 at 450 </a:t>
            </a:r>
            <a:r>
              <a:rPr lang="en-US" dirty="0" err="1" smtClean="0"/>
              <a:t>GeV</a:t>
            </a:r>
            <a:r>
              <a:rPr lang="en-US" dirty="0" smtClean="0"/>
              <a:t> (simulations were run assuming the whole LHC made of dipoles)</a:t>
            </a:r>
          </a:p>
          <a:p>
            <a:r>
              <a:rPr lang="en-US" dirty="0" smtClean="0"/>
              <a:t>It can be stabilized with </a:t>
            </a:r>
            <a:r>
              <a:rPr lang="en-US" dirty="0" err="1" smtClean="0"/>
              <a:t>chromaticities</a:t>
            </a:r>
            <a:r>
              <a:rPr lang="en-US" dirty="0" smtClean="0"/>
              <a:t> </a:t>
            </a:r>
            <a:r>
              <a:rPr lang="en-US" dirty="0" err="1" smtClean="0"/>
              <a:t>Q’</a:t>
            </a:r>
            <a:r>
              <a:rPr lang="en-US" baseline="-25000" dirty="0" err="1" smtClean="0"/>
              <a:t>x,y</a:t>
            </a:r>
            <a:r>
              <a:rPr lang="en-US" dirty="0" smtClean="0"/>
              <a:t>&gt;15, but </a:t>
            </a:r>
            <a:r>
              <a:rPr lang="en-US" dirty="0" err="1" smtClean="0"/>
              <a:t>emittance</a:t>
            </a:r>
            <a:r>
              <a:rPr lang="en-US" dirty="0" smtClean="0"/>
              <a:t> growth due to electron cloud + chromaticity remains! </a:t>
            </a:r>
          </a:p>
          <a:p>
            <a:r>
              <a:rPr lang="en-US" dirty="0" smtClean="0"/>
              <a:t>Right plot shows that with 25ns beams stability could be achieved only for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≤ 1.5  </a:t>
            </a:r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298866" y="2057400"/>
            <a:ext cx="3540334" cy="1588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718405" y="4407817"/>
            <a:ext cx="592526" cy="2877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rot="16200000">
            <a:off x="4103609" y="2599778"/>
            <a:ext cx="1218093" cy="3533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720000" y="228600"/>
            <a:ext cx="6118664" cy="65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Instability and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emittance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 growth:</a:t>
            </a:r>
          </a:p>
          <a:p>
            <a:pPr lvl="0" algn="ctr">
              <a:spcBef>
                <a:spcPct val="0"/>
              </a:spcBef>
            </a:pPr>
            <a:r>
              <a:rPr lang="en-US" sz="2500" b="1" dirty="0" smtClean="0">
                <a:latin typeface="Helvetica"/>
                <a:ea typeface="+mj-ea"/>
                <a:cs typeface="Helvetica"/>
              </a:rPr>
              <a:t>predictions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091123"/>
            <a:ext cx="4805993" cy="360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rot="16200000">
            <a:off x="-432350" y="2599778"/>
            <a:ext cx="1218093" cy="3533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09800" y="4407817"/>
            <a:ext cx="592526" cy="2877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2" name="Rectangle 31"/>
          <p:cNvSpPr/>
          <p:nvPr/>
        </p:nvSpPr>
        <p:spPr>
          <a:xfrm>
            <a:off x="2057400" y="880201"/>
            <a:ext cx="744926" cy="41519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698368" y="1912887"/>
            <a:ext cx="3540334" cy="1588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24424" y="3810000"/>
            <a:ext cx="714278" cy="369332"/>
          </a:xfrm>
          <a:prstGeom prst="rect">
            <a:avLst/>
          </a:prstGeom>
          <a:solidFill>
            <a:srgbClr val="7F7F7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50ns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24922" y="3810000"/>
            <a:ext cx="714278" cy="369332"/>
          </a:xfrm>
          <a:prstGeom prst="rect">
            <a:avLst/>
          </a:prstGeom>
          <a:solidFill>
            <a:srgbClr val="7F7F7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25ns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7026" y="1347928"/>
            <a:ext cx="1917574" cy="2885233"/>
          </a:xfrm>
          <a:prstGeom prst="rect">
            <a:avLst/>
          </a:prstGeom>
          <a:solidFill>
            <a:srgbClr val="85A5D7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151681" y="1354039"/>
            <a:ext cx="2290527" cy="2885233"/>
          </a:xfrm>
          <a:prstGeom prst="rect">
            <a:avLst/>
          </a:prstGeom>
          <a:solidFill>
            <a:srgbClr val="85A5D7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cern_log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23" name="Picture 22" descr="e_cloud_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081447-C3CE-9F4F-A689-9A72CAFF10CA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20000" y="228600"/>
            <a:ext cx="6118664" cy="65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Estimation of the scrubbing time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13585" y="1143000"/>
            <a:ext cx="7838654" cy="1817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SzPct val="100000"/>
              <a:buFont typeface="Lucida Grande"/>
              <a:buChar char="⇒"/>
              <a:defRPr/>
            </a:pPr>
            <a:r>
              <a:rPr lang="en-US" sz="3273" dirty="0" smtClean="0"/>
              <a:t>Curve of the decrease of </a:t>
            </a:r>
            <a:r>
              <a:rPr lang="en-US" sz="3273" dirty="0" err="1" smtClean="0">
                <a:latin typeface="Symbol" charset="2"/>
                <a:cs typeface="Symbol" charset="2"/>
              </a:rPr>
              <a:t>d</a:t>
            </a:r>
            <a:r>
              <a:rPr lang="en-US" sz="3273" baseline="-25000" dirty="0" err="1" smtClean="0"/>
              <a:t>max</a:t>
            </a:r>
            <a:r>
              <a:rPr lang="en-US" sz="3273" dirty="0" smtClean="0"/>
              <a:t> with the integrated electron dose deposited on the wall, </a:t>
            </a:r>
            <a:r>
              <a:rPr lang="en-US" sz="3273" dirty="0" err="1" smtClean="0"/>
              <a:t>d</a:t>
            </a:r>
            <a:r>
              <a:rPr lang="en-US" sz="3273" dirty="0" smtClean="0"/>
              <a:t>=</a:t>
            </a:r>
            <a:r>
              <a:rPr lang="en-US" sz="3273" dirty="0" err="1" smtClean="0"/>
              <a:t>J</a:t>
            </a:r>
            <a:r>
              <a:rPr lang="en-US" sz="3273" baseline="-25000" dirty="0" err="1" smtClean="0"/>
              <a:t>e</a:t>
            </a:r>
            <a:r>
              <a:rPr lang="en-US" sz="3273" dirty="0" err="1" smtClean="0">
                <a:latin typeface="Symbol" charset="2"/>
                <a:cs typeface="Symbol" charset="2"/>
              </a:rPr>
              <a:t>D</a:t>
            </a:r>
            <a:r>
              <a:rPr lang="en-US" sz="3273" dirty="0" err="1" smtClean="0"/>
              <a:t>t</a:t>
            </a:r>
            <a:r>
              <a:rPr lang="en-US" sz="3273" dirty="0" smtClean="0"/>
              <a:t> [C/mm</a:t>
            </a:r>
            <a:r>
              <a:rPr lang="en-US" sz="3273" baseline="30000" dirty="0" smtClean="0"/>
              <a:t>2</a:t>
            </a:r>
            <a:r>
              <a:rPr lang="en-US" sz="3273" dirty="0" smtClean="0"/>
              <a:t>] </a:t>
            </a:r>
          </a:p>
          <a:p>
            <a:pPr marL="342900" indent="-342900">
              <a:spcBef>
                <a:spcPct val="20000"/>
              </a:spcBef>
              <a:buSzPct val="100000"/>
              <a:buFont typeface="Lucida Grande"/>
              <a:buChar char="⇒"/>
              <a:defRPr/>
            </a:pPr>
            <a:r>
              <a:rPr lang="en-US" sz="3273" dirty="0" smtClean="0"/>
              <a:t>Depends on material and electron energy, several measurements done in the past (two examples illustrated here)</a:t>
            </a:r>
          </a:p>
          <a:p>
            <a:pPr marL="342900" indent="-342900">
              <a:spcBef>
                <a:spcPct val="20000"/>
              </a:spcBef>
              <a:buSzPct val="100000"/>
              <a:buFont typeface="Lucida Grande"/>
              <a:buChar char="⇒"/>
              <a:defRPr/>
            </a:pPr>
            <a:r>
              <a:rPr lang="en-US" sz="3273" dirty="0" smtClean="0"/>
              <a:t>If we use the 500eV curve (left plot) we end up with scrubbing times in the machine much lower than those measured </a:t>
            </a:r>
            <a:r>
              <a:rPr lang="en-US" sz="3273" dirty="0" err="1" smtClean="0">
                <a:sym typeface="Wingdings"/>
              </a:rPr>
              <a:t></a:t>
            </a:r>
            <a:r>
              <a:rPr lang="en-US" sz="3273" dirty="0" smtClean="0">
                <a:sym typeface="Wingdings"/>
              </a:rPr>
              <a:t> perhaps an indication that the real </a:t>
            </a:r>
            <a:r>
              <a:rPr lang="en-US" sz="3273" dirty="0" err="1" smtClean="0"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sz="3273" baseline="-25000" dirty="0" err="1" smtClean="0">
                <a:sym typeface="Wingdings"/>
              </a:rPr>
              <a:t>max</a:t>
            </a:r>
            <a:r>
              <a:rPr lang="en-US" sz="3273" dirty="0" smtClean="0">
                <a:sym typeface="Wingdings"/>
              </a:rPr>
              <a:t> in the machine are lower than we believe (R</a:t>
            </a:r>
            <a:r>
              <a:rPr lang="en-US" sz="3273" baseline="-25000" dirty="0" smtClean="0">
                <a:sym typeface="Wingdings"/>
              </a:rPr>
              <a:t>0</a:t>
            </a:r>
            <a:r>
              <a:rPr lang="en-US" sz="3273" dirty="0" smtClean="0">
                <a:sym typeface="Wingdings"/>
              </a:rPr>
              <a:t>=1.0 instead of 0.7?)</a:t>
            </a:r>
            <a:r>
              <a:rPr lang="en-US" sz="3273" dirty="0" smtClean="0"/>
              <a:t> </a:t>
            </a:r>
            <a:endParaRPr kumimoji="0" lang="en-US" sz="272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uppo 30"/>
          <p:cNvGrpSpPr/>
          <p:nvPr/>
        </p:nvGrpSpPr>
        <p:grpSpPr>
          <a:xfrm>
            <a:off x="4736646" y="3014902"/>
            <a:ext cx="4174672" cy="3424181"/>
            <a:chOff x="381000" y="2061945"/>
            <a:chExt cx="3962400" cy="3229609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548" t="7463"/>
            <a:stretch>
              <a:fillRect/>
            </a:stretch>
          </p:blipFill>
          <p:spPr bwMode="auto">
            <a:xfrm>
              <a:off x="381000" y="2061945"/>
              <a:ext cx="3962400" cy="289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CasellaDiTesto 33"/>
            <p:cNvSpPr txBox="1"/>
            <p:nvPr/>
          </p:nvSpPr>
          <p:spPr>
            <a:xfrm>
              <a:off x="609600" y="4953000"/>
              <a:ext cx="3657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Dose [C/mm</a:t>
              </a:r>
              <a:r>
                <a:rPr lang="en-US" sz="1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t="4040" r="6569"/>
          <a:stretch>
            <a:fillRect/>
          </a:stretch>
        </p:blipFill>
        <p:spPr bwMode="auto">
          <a:xfrm>
            <a:off x="3" y="2960241"/>
            <a:ext cx="4559805" cy="334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ttangolo 29"/>
          <p:cNvSpPr/>
          <p:nvPr/>
        </p:nvSpPr>
        <p:spPr>
          <a:xfrm>
            <a:off x="2267292" y="3010083"/>
            <a:ext cx="2265620" cy="67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1300" b="1" dirty="0" smtClean="0">
                <a:solidFill>
                  <a:schemeClr val="tx2"/>
                </a:solidFill>
                <a:latin typeface="Calibri" pitchFamily="34" charset="0"/>
              </a:rPr>
              <a:t>C. Yin-</a:t>
            </a:r>
            <a:r>
              <a:rPr lang="en-US" sz="1300" b="1" dirty="0" err="1" smtClean="0">
                <a:solidFill>
                  <a:schemeClr val="tx2"/>
                </a:solidFill>
                <a:latin typeface="Calibri" pitchFamily="34" charset="0"/>
              </a:rPr>
              <a:t>Vallgren</a:t>
            </a:r>
            <a:r>
              <a:rPr lang="en-US" sz="1300" dirty="0" smtClean="0">
                <a:solidFill>
                  <a:schemeClr val="tx2"/>
                </a:solidFill>
                <a:latin typeface="Calibri" pitchFamily="34" charset="0"/>
              </a:rPr>
              <a:t>, scrubbing of Cu measured with e</a:t>
            </a:r>
            <a:r>
              <a:rPr lang="en-US" sz="13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1300" dirty="0" smtClean="0">
                <a:solidFill>
                  <a:schemeClr val="tx2"/>
                </a:solidFill>
                <a:latin typeface="Calibri" pitchFamily="34" charset="0"/>
              </a:rPr>
              <a:t> at 500eV   </a:t>
            </a:r>
          </a:p>
        </p:txBody>
      </p:sp>
      <p:pic>
        <p:nvPicPr>
          <p:cNvPr id="13" name="Picture 12" descr="cern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5" name="Picture 14" descr="e_cloud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b="5012"/>
          <a:stretch>
            <a:fillRect/>
          </a:stretch>
        </p:blipFill>
        <p:spPr bwMode="auto">
          <a:xfrm>
            <a:off x="5020643" y="3429000"/>
            <a:ext cx="427575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b="4715"/>
          <a:stretch>
            <a:fillRect/>
          </a:stretch>
        </p:blipFill>
        <p:spPr bwMode="auto">
          <a:xfrm>
            <a:off x="5020643" y="523875"/>
            <a:ext cx="427575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b="4762"/>
          <a:stretch>
            <a:fillRect/>
          </a:stretch>
        </p:blipFill>
        <p:spPr bwMode="auto">
          <a:xfrm>
            <a:off x="685800" y="533400"/>
            <a:ext cx="426455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3731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 b="5012"/>
          <a:stretch>
            <a:fillRect/>
          </a:stretch>
        </p:blipFill>
        <p:spPr bwMode="auto">
          <a:xfrm>
            <a:off x="685800" y="3429000"/>
            <a:ext cx="427575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cern_logo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9" name="Picture 18" descr="e_cloud_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Electron cloud in the PS</a:t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3200" b="1" dirty="0" smtClean="0">
                <a:latin typeface="Helvetica"/>
                <a:cs typeface="Helvetica"/>
              </a:rPr>
              <a:t>The 2011 study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28600" y="1338600"/>
            <a:ext cx="8458200" cy="5400000"/>
            <a:chOff x="228600" y="1338600"/>
            <a:chExt cx="8458200" cy="5400000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228600" y="1338600"/>
              <a:ext cx="3217475" cy="5400000"/>
              <a:chOff x="2416938" y="109493"/>
              <a:chExt cx="3899781" cy="6545131"/>
            </a:xfrm>
          </p:grpSpPr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063" b="58915"/>
              <a:stretch>
                <a:fillRect/>
              </a:stretch>
            </p:blipFill>
            <p:spPr bwMode="auto">
              <a:xfrm>
                <a:off x="2422924" y="109493"/>
                <a:ext cx="3887809" cy="1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063" b="58915"/>
              <a:stretch>
                <a:fillRect/>
              </a:stretch>
            </p:blipFill>
            <p:spPr bwMode="auto">
              <a:xfrm>
                <a:off x="2416938" y="1353901"/>
                <a:ext cx="3899781" cy="1279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063" b="58915"/>
              <a:stretch>
                <a:fillRect/>
              </a:stretch>
            </p:blipFill>
            <p:spPr bwMode="auto">
              <a:xfrm>
                <a:off x="2420411" y="2602236"/>
                <a:ext cx="3892834" cy="1276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063" b="58915"/>
              <a:stretch>
                <a:fillRect/>
              </a:stretch>
            </p:blipFill>
            <p:spPr bwMode="auto">
              <a:xfrm>
                <a:off x="2416938" y="3848305"/>
                <a:ext cx="3899780" cy="1279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1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6063" b="49825"/>
              <a:stretch>
                <a:fillRect/>
              </a:stretch>
            </p:blipFill>
            <p:spPr bwMode="auto">
              <a:xfrm>
                <a:off x="2422269" y="5096638"/>
                <a:ext cx="3889118" cy="1557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5483723" y="1338600"/>
              <a:ext cx="3203077" cy="5400000"/>
              <a:chOff x="2422828" y="0"/>
              <a:chExt cx="3888000" cy="6554698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6063" b="58915"/>
              <a:stretch>
                <a:fillRect/>
              </a:stretch>
            </p:blipFill>
            <p:spPr bwMode="auto">
              <a:xfrm>
                <a:off x="2422828" y="0"/>
                <a:ext cx="3888000" cy="1275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6063" b="58915"/>
              <a:stretch>
                <a:fillRect/>
              </a:stretch>
            </p:blipFill>
            <p:spPr bwMode="auto">
              <a:xfrm>
                <a:off x="2422828" y="1259742"/>
                <a:ext cx="3888000" cy="1275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" name="Picture 1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6063" b="58915"/>
              <a:stretch>
                <a:fillRect/>
              </a:stretch>
            </p:blipFill>
            <p:spPr bwMode="auto">
              <a:xfrm>
                <a:off x="2422828" y="2519478"/>
                <a:ext cx="3888000" cy="1275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6063" b="58915"/>
              <a:stretch>
                <a:fillRect/>
              </a:stretch>
            </p:blipFill>
            <p:spPr bwMode="auto">
              <a:xfrm>
                <a:off x="2422828" y="3779214"/>
                <a:ext cx="3888000" cy="1275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6063" b="51172"/>
              <a:stretch>
                <a:fillRect/>
              </a:stretch>
            </p:blipFill>
            <p:spPr bwMode="auto">
              <a:xfrm>
                <a:off x="2422828" y="5038956"/>
                <a:ext cx="3888000" cy="1515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2895600" y="1524000"/>
              <a:ext cx="762000" cy="369332"/>
            </a:xfrm>
            <a:prstGeom prst="rect">
              <a:avLst/>
            </a:prstGeom>
            <a:solidFill>
              <a:srgbClr val="708EC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50ns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24800" y="1491734"/>
              <a:ext cx="762000" cy="369332"/>
            </a:xfrm>
            <a:prstGeom prst="rect">
              <a:avLst/>
            </a:prstGeom>
            <a:solidFill>
              <a:srgbClr val="708EC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25ns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7800" y="2390782"/>
            <a:ext cx="6645484" cy="2520000"/>
          </a:xfrm>
          <a:prstGeom prst="rect">
            <a:avLst/>
          </a:prstGeom>
        </p:spPr>
      </p:pic>
      <p:pic>
        <p:nvPicPr>
          <p:cNvPr id="27" name="Picture 26" descr="cern_logo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28" name="Picture 27" descr="e_cloud_logo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Electron cloud in the PS</a:t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3200" b="1" dirty="0" smtClean="0">
                <a:latin typeface="Helvetica"/>
                <a:cs typeface="Helvetica"/>
              </a:rPr>
              <a:t>The 2011 study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 l="6063" b="51172"/>
          <a:stretch>
            <a:fillRect/>
          </a:stretch>
        </p:blipFill>
        <p:spPr bwMode="auto">
          <a:xfrm>
            <a:off x="5483723" y="5489876"/>
            <a:ext cx="3203077" cy="124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7924800" y="5155168"/>
            <a:ext cx="762000" cy="369332"/>
          </a:xfrm>
          <a:prstGeom prst="rect">
            <a:avLst/>
          </a:prstGeom>
          <a:solidFill>
            <a:srgbClr val="708EC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25ns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422901" y="5524500"/>
            <a:ext cx="3289300" cy="1270000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8900" y="1219200"/>
            <a:ext cx="5334002" cy="5575300"/>
            <a:chOff x="88900" y="1219200"/>
            <a:chExt cx="5334002" cy="5575300"/>
          </a:xfrm>
        </p:grpSpPr>
        <p:sp>
          <p:nvSpPr>
            <p:cNvPr id="29" name="Rounded Rectangle 28"/>
            <p:cNvSpPr/>
            <p:nvPr/>
          </p:nvSpPr>
          <p:spPr>
            <a:xfrm>
              <a:off x="88900" y="1219200"/>
              <a:ext cx="4102100" cy="5575300"/>
            </a:xfrm>
            <a:prstGeom prst="roundRec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207262" y="1288534"/>
              <a:ext cx="3759870" cy="5472000"/>
              <a:chOff x="2133071" y="98120"/>
              <a:chExt cx="4617198" cy="6719730"/>
            </a:xfrm>
          </p:grpSpPr>
          <p:grpSp>
            <p:nvGrpSpPr>
              <p:cNvPr id="38" name="Group 7"/>
              <p:cNvGrpSpPr/>
              <p:nvPr/>
            </p:nvGrpSpPr>
            <p:grpSpPr>
              <a:xfrm>
                <a:off x="2133071" y="98120"/>
                <a:ext cx="4617198" cy="6719730"/>
                <a:chOff x="2133071" y="98120"/>
                <a:chExt cx="4617198" cy="6719730"/>
              </a:xfrm>
            </p:grpSpPr>
            <p:pic>
              <p:nvPicPr>
                <p:cNvPr id="41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b="6060"/>
                <a:stretch>
                  <a:fillRect/>
                </a:stretch>
              </p:blipFill>
              <p:spPr bwMode="auto">
                <a:xfrm>
                  <a:off x="2133071" y="98120"/>
                  <a:ext cx="4616669" cy="3254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33071" y="3352799"/>
                  <a:ext cx="4617198" cy="34650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39" name="TextBox 38"/>
              <p:cNvSpPr txBox="1"/>
              <p:nvPr/>
            </p:nvSpPr>
            <p:spPr>
              <a:xfrm>
                <a:off x="5181600" y="186128"/>
                <a:ext cx="1296884" cy="3693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Simulation</a:t>
                </a:r>
                <a:endParaRPr lang="en-US" sz="12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921544" y="3443192"/>
                <a:ext cx="1559199" cy="3693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Measurement</a:t>
                </a:r>
                <a:endParaRPr lang="en-US" sz="1200" dirty="0"/>
              </a:p>
            </p:txBody>
          </p:sp>
        </p:grpSp>
        <p:cxnSp>
          <p:nvCxnSpPr>
            <p:cNvPr id="44" name="Straight Arrow Connector 43"/>
            <p:cNvCxnSpPr>
              <a:stCxn id="24" idx="1"/>
            </p:cNvCxnSpPr>
            <p:nvPr/>
          </p:nvCxnSpPr>
          <p:spPr>
            <a:xfrm rot="10800000">
              <a:off x="4191001" y="4277638"/>
              <a:ext cx="1231901" cy="188186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4394200" y="2486660"/>
          <a:ext cx="4572000" cy="9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898668"/>
                <a:gridCol w="1387332"/>
              </a:tblGrid>
              <a:tr h="3709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600" baseline="-25000" dirty="0" err="1" smtClean="0"/>
                        <a:t>max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Beam in the gap</a:t>
                      </a:r>
                      <a:endParaRPr lang="en-US" sz="1600" dirty="0"/>
                    </a:p>
                  </a:txBody>
                  <a:tcPr/>
                </a:tc>
              </a:tr>
              <a:tr h="3280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Simulation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8" name="Picture 47" descr="cern_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49" name="Picture 48" descr="e_cloud_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Electron cloud in the PS</a:t>
            </a:r>
            <a:br>
              <a:rPr lang="en-US" sz="3200" b="1" dirty="0" smtClean="0">
                <a:latin typeface="Helvetica"/>
                <a:cs typeface="Helvetica"/>
              </a:rPr>
            </a:b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457200" y="1352550"/>
            <a:ext cx="8229600" cy="512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Lucida Grande"/>
              <a:buChar char="⇒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electron cloud is </a:t>
            </a:r>
            <a:r>
              <a:rPr lang="en-US" sz="3200" dirty="0" smtClean="0"/>
              <a:t>formed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</a:t>
            </a:r>
            <a:r>
              <a:rPr lang="en-US" sz="3200" dirty="0" smtClean="0"/>
              <a:t>PS </a:t>
            </a:r>
            <a:r>
              <a:rPr lang="en-US" sz="3200" dirty="0" smtClean="0"/>
              <a:t>when producing </a:t>
            </a:r>
            <a:r>
              <a:rPr lang="en-US" sz="3200" dirty="0" smtClean="0"/>
              <a:t>50 and 25ns LHC-type beams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endParaRPr lang="en-US" sz="32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⇒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only makes a short appearance in the last few ms of the production cycle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these beams</a:t>
            </a:r>
          </a:p>
          <a:p>
            <a:pPr marL="800100" lvl="1" indent="-342900">
              <a:spcBef>
                <a:spcPct val="20000"/>
              </a:spcBef>
              <a:buSzPct val="150000"/>
              <a:buFont typeface="Lucida Grande"/>
              <a:buChar char="☺"/>
              <a:defRPr/>
            </a:pPr>
            <a:r>
              <a:rPr lang="en-US" sz="2880" dirty="0" smtClean="0"/>
              <a:t>  With the present beam parameters, not long enough to render beam unstable or let incoherent effects develop</a:t>
            </a:r>
          </a:p>
          <a:p>
            <a:pPr marL="800100" lvl="1" indent="-342900">
              <a:spcBef>
                <a:spcPct val="20000"/>
              </a:spcBef>
              <a:buSzPct val="150000"/>
              <a:buFont typeface="Lucida Grande"/>
              <a:buChar char="☹"/>
              <a:defRPr/>
            </a:pPr>
            <a:r>
              <a:rPr lang="en-US" sz="2880" dirty="0" smtClean="0"/>
              <a:t> Very low electron doses on the chamber walls </a:t>
            </a:r>
            <a:r>
              <a:rPr lang="en-US" sz="2880" dirty="0" err="1" smtClean="0">
                <a:sym typeface="Wingdings"/>
              </a:rPr>
              <a:t></a:t>
            </a:r>
            <a:r>
              <a:rPr lang="en-US" sz="2880" dirty="0" smtClean="0"/>
              <a:t> </a:t>
            </a:r>
            <a:r>
              <a:rPr lang="en-US" sz="2880" dirty="0" err="1" smtClean="0">
                <a:sym typeface="Wingdings"/>
              </a:rPr>
              <a:t></a:t>
            </a:r>
            <a:r>
              <a:rPr lang="en-US" sz="2880" dirty="0" smtClean="0">
                <a:sym typeface="Wingdings"/>
              </a:rPr>
              <a:t> no efficient scrubbing!</a:t>
            </a:r>
            <a:endParaRPr lang="en-US" sz="2880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kumimoji="0" lang="en-US" sz="142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kumimoji="0" lang="en-US" sz="1429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Lucida Grande"/>
              <a:buChar char="⇒"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Bottleneck for the LHC Injector Upgrade (LIU) beams?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 smtClean="0"/>
              <a:t>50 and 25ns beams with higher bunch charges and </a:t>
            </a:r>
            <a:r>
              <a:rPr lang="en-US" sz="2800" dirty="0" smtClean="0"/>
              <a:t>lower transverse </a:t>
            </a:r>
            <a:r>
              <a:rPr lang="en-US" sz="2800" dirty="0" err="1" smtClean="0"/>
              <a:t>emittances</a:t>
            </a:r>
            <a:r>
              <a:rPr lang="en-US" sz="2800" dirty="0" smtClean="0"/>
              <a:t> </a:t>
            </a:r>
          </a:p>
          <a:p>
            <a:pPr marL="1200150" lvl="2" indent="-285750">
              <a:spcBef>
                <a:spcPct val="20000"/>
              </a:spcBef>
              <a:buFont typeface="Lucida Grande"/>
              <a:buChar char="→"/>
              <a:defRPr/>
            </a:pPr>
            <a:r>
              <a:rPr lang="en-US" sz="2581" dirty="0" smtClean="0"/>
              <a:t>Causes stronger electron cloud build up (?)</a:t>
            </a:r>
          </a:p>
          <a:p>
            <a:pPr marL="1200150" lvl="2" indent="-285750">
              <a:spcBef>
                <a:spcPct val="20000"/>
              </a:spcBef>
              <a:buFont typeface="Lucida Grande"/>
              <a:buChar char="→"/>
              <a:defRPr/>
            </a:pPr>
            <a:r>
              <a:rPr lang="en-US" sz="2581" dirty="0" smtClean="0"/>
              <a:t>Beam certainly more prone to suffer from coherent instabilities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 smtClean="0"/>
              <a:t>Full simulation study needed to assess the margins!</a:t>
            </a:r>
            <a:endParaRPr lang="en-US" sz="2800" dirty="0" smtClean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429" dirty="0" smtClean="0"/>
              <a:t> </a:t>
            </a:r>
            <a:endParaRPr kumimoji="0" lang="en-US" sz="1429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11" name="Picture 10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0812015-A4-at-144-dpi.jpg"/>
          <p:cNvPicPr>
            <a:picLocks/>
          </p:cNvPicPr>
          <p:nvPr/>
        </p:nvPicPr>
        <p:blipFill>
          <a:blip r:embed="rId2"/>
          <a:srcRect l="17717" r="14173" b="16169"/>
          <a:stretch>
            <a:fillRect/>
          </a:stretch>
        </p:blipFill>
        <p:spPr>
          <a:xfrm>
            <a:off x="381000" y="281851"/>
            <a:ext cx="8305800" cy="60744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5" name="Picture 54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56" name="Picture 55" descr="e_cloud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  <p:sp>
        <p:nvSpPr>
          <p:cNvPr id="60" name="Oval 59"/>
          <p:cNvSpPr/>
          <p:nvPr/>
        </p:nvSpPr>
        <p:spPr>
          <a:xfrm>
            <a:off x="2590800" y="2438400"/>
            <a:ext cx="3962400" cy="914400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cern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99" cy="590399"/>
          </a:xfrm>
          <a:prstGeom prst="rect">
            <a:avLst/>
          </a:prstGeom>
        </p:spPr>
      </p:pic>
      <p:pic>
        <p:nvPicPr>
          <p:cNvPr id="56" name="Picture 55" descr="e_clo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70" y="0"/>
            <a:ext cx="2336130" cy="612000"/>
          </a:xfrm>
          <a:prstGeom prst="rect">
            <a:avLst/>
          </a:prstGeom>
        </p:spPr>
      </p:pic>
      <p:grpSp>
        <p:nvGrpSpPr>
          <p:cNvPr id="4" name="Group 100"/>
          <p:cNvGrpSpPr>
            <a:grpSpLocks noChangeAspect="1"/>
          </p:cNvGrpSpPr>
          <p:nvPr/>
        </p:nvGrpSpPr>
        <p:grpSpPr>
          <a:xfrm>
            <a:off x="54936" y="5851400"/>
            <a:ext cx="2116126" cy="32068"/>
            <a:chOff x="240007" y="6423002"/>
            <a:chExt cx="8446793" cy="53998"/>
          </a:xfrm>
          <a:solidFill>
            <a:srgbClr val="FF0000"/>
          </a:solidFill>
        </p:grpSpPr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2400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35806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9417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94834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42056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01084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71918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42751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13585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84419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555252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26086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7611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71223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106639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153862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12890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283723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354557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25391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96224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67058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37891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696919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83028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18445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165667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224695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95529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366363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437196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08030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578863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49697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08725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55947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130251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77473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236501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307335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78168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449002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519835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90669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61503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20531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767753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803170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189279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248307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1914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389974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460807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531641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602475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673308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732336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779559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814975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838587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60112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330946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401779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472613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543447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1428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685114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744142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791364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826781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850392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86220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10"/>
          <p:cNvGrpSpPr/>
          <p:nvPr/>
        </p:nvGrpSpPr>
        <p:grpSpPr>
          <a:xfrm>
            <a:off x="373371" y="4283419"/>
            <a:ext cx="1255986" cy="1024388"/>
            <a:chOff x="1447183" y="2870994"/>
            <a:chExt cx="1255986" cy="1024388"/>
          </a:xfrm>
        </p:grpSpPr>
        <p:cxnSp>
          <p:nvCxnSpPr>
            <p:cNvPr id="105" name="Straight Arrow Connector 104"/>
            <p:cNvCxnSpPr/>
            <p:nvPr/>
          </p:nvCxnSpPr>
          <p:spPr>
            <a:xfrm rot="5400000" flipH="1" flipV="1">
              <a:off x="1021571" y="3296606"/>
              <a:ext cx="862806" cy="11582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1474582" y="3572217"/>
              <a:ext cx="1228587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1</a:t>
              </a:r>
              <a:r>
                <a:rPr lang="en-US" sz="1500" b="1" baseline="30000" dirty="0" smtClean="0"/>
                <a:t>st</a:t>
              </a:r>
              <a:r>
                <a:rPr lang="en-US" sz="1500" b="1" dirty="0" smtClean="0"/>
                <a:t> injection</a:t>
              </a:r>
              <a:endParaRPr lang="en-US" sz="1500" b="1" dirty="0"/>
            </a:p>
          </p:txBody>
        </p:sp>
      </p:grpSp>
      <p:grpSp>
        <p:nvGrpSpPr>
          <p:cNvPr id="6" name="Group 111"/>
          <p:cNvGrpSpPr/>
          <p:nvPr/>
        </p:nvGrpSpPr>
        <p:grpSpPr>
          <a:xfrm>
            <a:off x="1947793" y="3960254"/>
            <a:ext cx="1243572" cy="1024388"/>
            <a:chOff x="3518928" y="2870994"/>
            <a:chExt cx="1243572" cy="1024388"/>
          </a:xfrm>
        </p:grpSpPr>
        <p:cxnSp>
          <p:nvCxnSpPr>
            <p:cNvPr id="108" name="Straight Arrow Connector 107"/>
            <p:cNvCxnSpPr/>
            <p:nvPr/>
          </p:nvCxnSpPr>
          <p:spPr>
            <a:xfrm rot="5400000" flipH="1" flipV="1">
              <a:off x="3093316" y="3296606"/>
              <a:ext cx="862806" cy="11582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559759" y="3572217"/>
              <a:ext cx="1202741" cy="3231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2</a:t>
              </a:r>
              <a:r>
                <a:rPr lang="en-US" sz="1500" b="1" baseline="30000" dirty="0" smtClean="0"/>
                <a:t>nd</a:t>
              </a:r>
              <a:r>
                <a:rPr lang="en-US" sz="1500" b="1" dirty="0" smtClean="0"/>
                <a:t> injection</a:t>
              </a:r>
              <a:endParaRPr lang="en-US" sz="1500" b="1" dirty="0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159896" y="5988735"/>
            <a:ext cx="2380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25ns </a:t>
            </a:r>
            <a:r>
              <a:rPr lang="en-US" sz="2000" dirty="0" smtClean="0"/>
              <a:t>bunch spacing</a:t>
            </a:r>
            <a:endParaRPr lang="en-US" sz="2000" dirty="0"/>
          </a:p>
        </p:txBody>
      </p:sp>
      <p:sp>
        <p:nvSpPr>
          <p:cNvPr id="130" name="Title 1"/>
          <p:cNvSpPr>
            <a:spLocks noGrp="1"/>
          </p:cNvSpPr>
          <p:nvPr>
            <p:ph type="title"/>
          </p:nvPr>
        </p:nvSpPr>
        <p:spPr>
          <a:xfrm>
            <a:off x="1000533" y="68400"/>
            <a:ext cx="5143500" cy="6516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atin typeface="Helvetica"/>
                <a:cs typeface="Helvetica"/>
              </a:rPr>
              <a:t>LHC beams in the SPS</a:t>
            </a:r>
            <a:endParaRPr lang="en-US" sz="3500" b="1" dirty="0">
              <a:latin typeface="Helvetica"/>
              <a:cs typeface="Helvetica"/>
            </a:endParaRPr>
          </a:p>
        </p:txBody>
      </p:sp>
      <p:grpSp>
        <p:nvGrpSpPr>
          <p:cNvPr id="342" name="Group 100"/>
          <p:cNvGrpSpPr>
            <a:grpSpLocks noChangeAspect="1"/>
          </p:cNvGrpSpPr>
          <p:nvPr/>
        </p:nvGrpSpPr>
        <p:grpSpPr>
          <a:xfrm>
            <a:off x="2351896" y="5851400"/>
            <a:ext cx="2116126" cy="32068"/>
            <a:chOff x="240007" y="6423002"/>
            <a:chExt cx="8446793" cy="53998"/>
          </a:xfrm>
          <a:solidFill>
            <a:srgbClr val="FF0000"/>
          </a:solidFill>
        </p:grpSpPr>
        <p:sp>
          <p:nvSpPr>
            <p:cNvPr id="343" name="Oval 342"/>
            <p:cNvSpPr>
              <a:spLocks noChangeAspect="1"/>
            </p:cNvSpPr>
            <p:nvPr/>
          </p:nvSpPr>
          <p:spPr>
            <a:xfrm>
              <a:off x="2400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>
              <a:spLocks noChangeAspect="1"/>
            </p:cNvSpPr>
            <p:nvPr/>
          </p:nvSpPr>
          <p:spPr>
            <a:xfrm>
              <a:off x="35806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>
              <a:spLocks noChangeAspect="1"/>
            </p:cNvSpPr>
            <p:nvPr/>
          </p:nvSpPr>
          <p:spPr>
            <a:xfrm>
              <a:off x="59417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>
              <a:spLocks noChangeAspect="1"/>
            </p:cNvSpPr>
            <p:nvPr/>
          </p:nvSpPr>
          <p:spPr>
            <a:xfrm>
              <a:off x="94834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>
              <a:spLocks noChangeAspect="1"/>
            </p:cNvSpPr>
            <p:nvPr/>
          </p:nvSpPr>
          <p:spPr>
            <a:xfrm>
              <a:off x="142056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>
              <a:spLocks noChangeAspect="1"/>
            </p:cNvSpPr>
            <p:nvPr/>
          </p:nvSpPr>
          <p:spPr>
            <a:xfrm>
              <a:off x="201084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>
              <a:spLocks noChangeAspect="1"/>
            </p:cNvSpPr>
            <p:nvPr/>
          </p:nvSpPr>
          <p:spPr>
            <a:xfrm>
              <a:off x="271918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>
              <a:spLocks noChangeAspect="1"/>
            </p:cNvSpPr>
            <p:nvPr/>
          </p:nvSpPr>
          <p:spPr>
            <a:xfrm>
              <a:off x="342751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>
              <a:spLocks noChangeAspect="1"/>
            </p:cNvSpPr>
            <p:nvPr/>
          </p:nvSpPr>
          <p:spPr>
            <a:xfrm>
              <a:off x="413585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>
              <a:spLocks noChangeAspect="1"/>
            </p:cNvSpPr>
            <p:nvPr/>
          </p:nvSpPr>
          <p:spPr>
            <a:xfrm>
              <a:off x="484419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>
              <a:spLocks noChangeAspect="1"/>
            </p:cNvSpPr>
            <p:nvPr/>
          </p:nvSpPr>
          <p:spPr>
            <a:xfrm>
              <a:off x="555252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>
              <a:spLocks noChangeAspect="1"/>
            </p:cNvSpPr>
            <p:nvPr/>
          </p:nvSpPr>
          <p:spPr>
            <a:xfrm>
              <a:off x="626086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>
              <a:spLocks noChangeAspect="1"/>
            </p:cNvSpPr>
            <p:nvPr/>
          </p:nvSpPr>
          <p:spPr>
            <a:xfrm>
              <a:off x="47611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>
              <a:spLocks noChangeAspect="1"/>
            </p:cNvSpPr>
            <p:nvPr/>
          </p:nvSpPr>
          <p:spPr>
            <a:xfrm>
              <a:off x="71223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>
              <a:spLocks noChangeAspect="1"/>
            </p:cNvSpPr>
            <p:nvPr/>
          </p:nvSpPr>
          <p:spPr>
            <a:xfrm>
              <a:off x="106639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>
              <a:spLocks noChangeAspect="1"/>
            </p:cNvSpPr>
            <p:nvPr/>
          </p:nvSpPr>
          <p:spPr>
            <a:xfrm>
              <a:off x="153862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>
              <a:spLocks noChangeAspect="1"/>
            </p:cNvSpPr>
            <p:nvPr/>
          </p:nvSpPr>
          <p:spPr>
            <a:xfrm>
              <a:off x="212890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>
              <a:spLocks noChangeAspect="1"/>
            </p:cNvSpPr>
            <p:nvPr/>
          </p:nvSpPr>
          <p:spPr>
            <a:xfrm>
              <a:off x="283723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>
              <a:spLocks noChangeAspect="1"/>
            </p:cNvSpPr>
            <p:nvPr/>
          </p:nvSpPr>
          <p:spPr>
            <a:xfrm>
              <a:off x="354557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>
              <a:spLocks noChangeAspect="1"/>
            </p:cNvSpPr>
            <p:nvPr/>
          </p:nvSpPr>
          <p:spPr>
            <a:xfrm>
              <a:off x="425391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>
              <a:spLocks noChangeAspect="1"/>
            </p:cNvSpPr>
            <p:nvPr/>
          </p:nvSpPr>
          <p:spPr>
            <a:xfrm>
              <a:off x="496224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>
              <a:spLocks noChangeAspect="1"/>
            </p:cNvSpPr>
            <p:nvPr/>
          </p:nvSpPr>
          <p:spPr>
            <a:xfrm>
              <a:off x="567058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>
              <a:spLocks noChangeAspect="1"/>
            </p:cNvSpPr>
            <p:nvPr/>
          </p:nvSpPr>
          <p:spPr>
            <a:xfrm>
              <a:off x="637891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>
              <a:spLocks noChangeAspect="1"/>
            </p:cNvSpPr>
            <p:nvPr/>
          </p:nvSpPr>
          <p:spPr>
            <a:xfrm>
              <a:off x="696919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>
              <a:spLocks noChangeAspect="1"/>
            </p:cNvSpPr>
            <p:nvPr/>
          </p:nvSpPr>
          <p:spPr>
            <a:xfrm>
              <a:off x="83028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>
              <a:spLocks noChangeAspect="1"/>
            </p:cNvSpPr>
            <p:nvPr/>
          </p:nvSpPr>
          <p:spPr>
            <a:xfrm>
              <a:off x="118445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>
              <a:spLocks noChangeAspect="1"/>
            </p:cNvSpPr>
            <p:nvPr/>
          </p:nvSpPr>
          <p:spPr>
            <a:xfrm>
              <a:off x="165667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>
              <a:spLocks noChangeAspect="1"/>
            </p:cNvSpPr>
            <p:nvPr/>
          </p:nvSpPr>
          <p:spPr>
            <a:xfrm>
              <a:off x="224695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>
              <a:spLocks noChangeAspect="1"/>
            </p:cNvSpPr>
            <p:nvPr/>
          </p:nvSpPr>
          <p:spPr>
            <a:xfrm>
              <a:off x="295529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>
              <a:spLocks noChangeAspect="1"/>
            </p:cNvSpPr>
            <p:nvPr/>
          </p:nvSpPr>
          <p:spPr>
            <a:xfrm>
              <a:off x="366363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>
              <a:spLocks noChangeAspect="1"/>
            </p:cNvSpPr>
            <p:nvPr/>
          </p:nvSpPr>
          <p:spPr>
            <a:xfrm>
              <a:off x="437196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>
              <a:spLocks noChangeAspect="1"/>
            </p:cNvSpPr>
            <p:nvPr/>
          </p:nvSpPr>
          <p:spPr>
            <a:xfrm>
              <a:off x="508030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>
              <a:spLocks noChangeAspect="1"/>
            </p:cNvSpPr>
            <p:nvPr/>
          </p:nvSpPr>
          <p:spPr>
            <a:xfrm>
              <a:off x="578863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>
              <a:spLocks noChangeAspect="1"/>
            </p:cNvSpPr>
            <p:nvPr/>
          </p:nvSpPr>
          <p:spPr>
            <a:xfrm>
              <a:off x="649697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>
              <a:spLocks noChangeAspect="1"/>
            </p:cNvSpPr>
            <p:nvPr/>
          </p:nvSpPr>
          <p:spPr>
            <a:xfrm>
              <a:off x="708725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>
              <a:spLocks noChangeAspect="1"/>
            </p:cNvSpPr>
            <p:nvPr/>
          </p:nvSpPr>
          <p:spPr>
            <a:xfrm>
              <a:off x="755947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>
              <a:spLocks noChangeAspect="1"/>
            </p:cNvSpPr>
            <p:nvPr/>
          </p:nvSpPr>
          <p:spPr>
            <a:xfrm>
              <a:off x="130251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>
              <a:spLocks noChangeAspect="1"/>
            </p:cNvSpPr>
            <p:nvPr/>
          </p:nvSpPr>
          <p:spPr>
            <a:xfrm>
              <a:off x="177473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>
              <a:spLocks noChangeAspect="1"/>
            </p:cNvSpPr>
            <p:nvPr/>
          </p:nvSpPr>
          <p:spPr>
            <a:xfrm>
              <a:off x="236501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>
              <a:spLocks noChangeAspect="1"/>
            </p:cNvSpPr>
            <p:nvPr/>
          </p:nvSpPr>
          <p:spPr>
            <a:xfrm>
              <a:off x="307335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>
              <a:spLocks noChangeAspect="1"/>
            </p:cNvSpPr>
            <p:nvPr/>
          </p:nvSpPr>
          <p:spPr>
            <a:xfrm>
              <a:off x="378168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>
              <a:spLocks noChangeAspect="1"/>
            </p:cNvSpPr>
            <p:nvPr/>
          </p:nvSpPr>
          <p:spPr>
            <a:xfrm>
              <a:off x="449002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>
              <a:spLocks noChangeAspect="1"/>
            </p:cNvSpPr>
            <p:nvPr/>
          </p:nvSpPr>
          <p:spPr>
            <a:xfrm>
              <a:off x="519835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>
              <a:spLocks noChangeAspect="1"/>
            </p:cNvSpPr>
            <p:nvPr/>
          </p:nvSpPr>
          <p:spPr>
            <a:xfrm>
              <a:off x="590669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>
              <a:spLocks noChangeAspect="1"/>
            </p:cNvSpPr>
            <p:nvPr/>
          </p:nvSpPr>
          <p:spPr>
            <a:xfrm>
              <a:off x="661503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>
              <a:spLocks noChangeAspect="1"/>
            </p:cNvSpPr>
            <p:nvPr/>
          </p:nvSpPr>
          <p:spPr>
            <a:xfrm>
              <a:off x="720531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>
              <a:spLocks noChangeAspect="1"/>
            </p:cNvSpPr>
            <p:nvPr/>
          </p:nvSpPr>
          <p:spPr>
            <a:xfrm>
              <a:off x="767753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>
              <a:spLocks noChangeAspect="1"/>
            </p:cNvSpPr>
            <p:nvPr/>
          </p:nvSpPr>
          <p:spPr>
            <a:xfrm>
              <a:off x="803170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>
              <a:spLocks noChangeAspect="1"/>
            </p:cNvSpPr>
            <p:nvPr/>
          </p:nvSpPr>
          <p:spPr>
            <a:xfrm>
              <a:off x="189279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>
              <a:spLocks noChangeAspect="1"/>
            </p:cNvSpPr>
            <p:nvPr/>
          </p:nvSpPr>
          <p:spPr>
            <a:xfrm>
              <a:off x="248307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>
              <a:spLocks noChangeAspect="1"/>
            </p:cNvSpPr>
            <p:nvPr/>
          </p:nvSpPr>
          <p:spPr>
            <a:xfrm>
              <a:off x="31914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>
              <a:spLocks noChangeAspect="1"/>
            </p:cNvSpPr>
            <p:nvPr/>
          </p:nvSpPr>
          <p:spPr>
            <a:xfrm>
              <a:off x="389974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>
              <a:spLocks noChangeAspect="1"/>
            </p:cNvSpPr>
            <p:nvPr/>
          </p:nvSpPr>
          <p:spPr>
            <a:xfrm>
              <a:off x="460807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>
              <a:spLocks noChangeAspect="1"/>
            </p:cNvSpPr>
            <p:nvPr/>
          </p:nvSpPr>
          <p:spPr>
            <a:xfrm>
              <a:off x="531641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>
              <a:spLocks noChangeAspect="1"/>
            </p:cNvSpPr>
            <p:nvPr/>
          </p:nvSpPr>
          <p:spPr>
            <a:xfrm>
              <a:off x="602475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>
              <a:spLocks noChangeAspect="1"/>
            </p:cNvSpPr>
            <p:nvPr/>
          </p:nvSpPr>
          <p:spPr>
            <a:xfrm>
              <a:off x="673308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>
              <a:spLocks noChangeAspect="1"/>
            </p:cNvSpPr>
            <p:nvPr/>
          </p:nvSpPr>
          <p:spPr>
            <a:xfrm>
              <a:off x="732336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>
              <a:spLocks noChangeAspect="1"/>
            </p:cNvSpPr>
            <p:nvPr/>
          </p:nvSpPr>
          <p:spPr>
            <a:xfrm>
              <a:off x="779559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>
              <a:spLocks noChangeAspect="1"/>
            </p:cNvSpPr>
            <p:nvPr/>
          </p:nvSpPr>
          <p:spPr>
            <a:xfrm>
              <a:off x="814975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>
              <a:spLocks noChangeAspect="1"/>
            </p:cNvSpPr>
            <p:nvPr/>
          </p:nvSpPr>
          <p:spPr>
            <a:xfrm>
              <a:off x="838587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>
              <a:spLocks noChangeAspect="1"/>
            </p:cNvSpPr>
            <p:nvPr/>
          </p:nvSpPr>
          <p:spPr>
            <a:xfrm>
              <a:off x="260112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>
              <a:spLocks noChangeAspect="1"/>
            </p:cNvSpPr>
            <p:nvPr/>
          </p:nvSpPr>
          <p:spPr>
            <a:xfrm>
              <a:off x="330946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>
              <a:spLocks noChangeAspect="1"/>
            </p:cNvSpPr>
            <p:nvPr/>
          </p:nvSpPr>
          <p:spPr>
            <a:xfrm>
              <a:off x="401779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>
              <a:spLocks noChangeAspect="1"/>
            </p:cNvSpPr>
            <p:nvPr/>
          </p:nvSpPr>
          <p:spPr>
            <a:xfrm>
              <a:off x="472613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>
              <a:spLocks noChangeAspect="1"/>
            </p:cNvSpPr>
            <p:nvPr/>
          </p:nvSpPr>
          <p:spPr>
            <a:xfrm>
              <a:off x="543447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>
              <a:spLocks noChangeAspect="1"/>
            </p:cNvSpPr>
            <p:nvPr/>
          </p:nvSpPr>
          <p:spPr>
            <a:xfrm>
              <a:off x="61428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>
              <a:spLocks noChangeAspect="1"/>
            </p:cNvSpPr>
            <p:nvPr/>
          </p:nvSpPr>
          <p:spPr>
            <a:xfrm>
              <a:off x="685114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>
              <a:spLocks noChangeAspect="1"/>
            </p:cNvSpPr>
            <p:nvPr/>
          </p:nvSpPr>
          <p:spPr>
            <a:xfrm>
              <a:off x="744142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>
              <a:spLocks noChangeAspect="1"/>
            </p:cNvSpPr>
            <p:nvPr/>
          </p:nvSpPr>
          <p:spPr>
            <a:xfrm>
              <a:off x="791364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>
              <a:spLocks noChangeAspect="1"/>
            </p:cNvSpPr>
            <p:nvPr/>
          </p:nvSpPr>
          <p:spPr>
            <a:xfrm>
              <a:off x="826781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>
              <a:spLocks noChangeAspect="1"/>
            </p:cNvSpPr>
            <p:nvPr/>
          </p:nvSpPr>
          <p:spPr>
            <a:xfrm>
              <a:off x="850392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>
              <a:spLocks noChangeAspect="1"/>
            </p:cNvSpPr>
            <p:nvPr/>
          </p:nvSpPr>
          <p:spPr>
            <a:xfrm>
              <a:off x="86220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Group 100"/>
          <p:cNvGrpSpPr>
            <a:grpSpLocks noChangeAspect="1"/>
          </p:cNvGrpSpPr>
          <p:nvPr/>
        </p:nvGrpSpPr>
        <p:grpSpPr>
          <a:xfrm>
            <a:off x="4648856" y="5851400"/>
            <a:ext cx="2116126" cy="32068"/>
            <a:chOff x="240007" y="6423002"/>
            <a:chExt cx="8446793" cy="53998"/>
          </a:xfrm>
          <a:solidFill>
            <a:srgbClr val="FF0000"/>
          </a:solidFill>
        </p:grpSpPr>
        <p:sp>
          <p:nvSpPr>
            <p:cNvPr id="416" name="Oval 415"/>
            <p:cNvSpPr>
              <a:spLocks noChangeAspect="1"/>
            </p:cNvSpPr>
            <p:nvPr/>
          </p:nvSpPr>
          <p:spPr>
            <a:xfrm>
              <a:off x="2400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>
              <a:spLocks noChangeAspect="1"/>
            </p:cNvSpPr>
            <p:nvPr/>
          </p:nvSpPr>
          <p:spPr>
            <a:xfrm>
              <a:off x="35806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>
              <a:spLocks noChangeAspect="1"/>
            </p:cNvSpPr>
            <p:nvPr/>
          </p:nvSpPr>
          <p:spPr>
            <a:xfrm>
              <a:off x="59417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>
              <a:spLocks noChangeAspect="1"/>
            </p:cNvSpPr>
            <p:nvPr/>
          </p:nvSpPr>
          <p:spPr>
            <a:xfrm>
              <a:off x="94834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>
              <a:spLocks noChangeAspect="1"/>
            </p:cNvSpPr>
            <p:nvPr/>
          </p:nvSpPr>
          <p:spPr>
            <a:xfrm>
              <a:off x="142056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>
              <a:spLocks noChangeAspect="1"/>
            </p:cNvSpPr>
            <p:nvPr/>
          </p:nvSpPr>
          <p:spPr>
            <a:xfrm>
              <a:off x="201084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>
              <a:spLocks noChangeAspect="1"/>
            </p:cNvSpPr>
            <p:nvPr/>
          </p:nvSpPr>
          <p:spPr>
            <a:xfrm>
              <a:off x="271918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>
              <a:spLocks noChangeAspect="1"/>
            </p:cNvSpPr>
            <p:nvPr/>
          </p:nvSpPr>
          <p:spPr>
            <a:xfrm>
              <a:off x="342751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>
              <a:spLocks noChangeAspect="1"/>
            </p:cNvSpPr>
            <p:nvPr/>
          </p:nvSpPr>
          <p:spPr>
            <a:xfrm>
              <a:off x="413585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>
              <a:spLocks noChangeAspect="1"/>
            </p:cNvSpPr>
            <p:nvPr/>
          </p:nvSpPr>
          <p:spPr>
            <a:xfrm>
              <a:off x="484419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>
              <a:spLocks noChangeAspect="1"/>
            </p:cNvSpPr>
            <p:nvPr/>
          </p:nvSpPr>
          <p:spPr>
            <a:xfrm>
              <a:off x="555252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>
              <a:spLocks noChangeAspect="1"/>
            </p:cNvSpPr>
            <p:nvPr/>
          </p:nvSpPr>
          <p:spPr>
            <a:xfrm>
              <a:off x="626086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>
              <a:spLocks noChangeAspect="1"/>
            </p:cNvSpPr>
            <p:nvPr/>
          </p:nvSpPr>
          <p:spPr>
            <a:xfrm>
              <a:off x="47611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>
              <a:spLocks noChangeAspect="1"/>
            </p:cNvSpPr>
            <p:nvPr/>
          </p:nvSpPr>
          <p:spPr>
            <a:xfrm>
              <a:off x="71223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>
              <a:spLocks noChangeAspect="1"/>
            </p:cNvSpPr>
            <p:nvPr/>
          </p:nvSpPr>
          <p:spPr>
            <a:xfrm>
              <a:off x="106639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>
              <a:spLocks noChangeAspect="1"/>
            </p:cNvSpPr>
            <p:nvPr/>
          </p:nvSpPr>
          <p:spPr>
            <a:xfrm>
              <a:off x="153862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>
              <a:spLocks noChangeAspect="1"/>
            </p:cNvSpPr>
            <p:nvPr/>
          </p:nvSpPr>
          <p:spPr>
            <a:xfrm>
              <a:off x="212890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>
              <a:spLocks noChangeAspect="1"/>
            </p:cNvSpPr>
            <p:nvPr/>
          </p:nvSpPr>
          <p:spPr>
            <a:xfrm>
              <a:off x="283723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>
              <a:spLocks noChangeAspect="1"/>
            </p:cNvSpPr>
            <p:nvPr/>
          </p:nvSpPr>
          <p:spPr>
            <a:xfrm>
              <a:off x="354557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>
              <a:spLocks noChangeAspect="1"/>
            </p:cNvSpPr>
            <p:nvPr/>
          </p:nvSpPr>
          <p:spPr>
            <a:xfrm>
              <a:off x="425391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>
              <a:spLocks noChangeAspect="1"/>
            </p:cNvSpPr>
            <p:nvPr/>
          </p:nvSpPr>
          <p:spPr>
            <a:xfrm>
              <a:off x="496224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>
              <a:spLocks noChangeAspect="1"/>
            </p:cNvSpPr>
            <p:nvPr/>
          </p:nvSpPr>
          <p:spPr>
            <a:xfrm>
              <a:off x="567058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>
              <a:spLocks noChangeAspect="1"/>
            </p:cNvSpPr>
            <p:nvPr/>
          </p:nvSpPr>
          <p:spPr>
            <a:xfrm>
              <a:off x="637891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>
              <a:spLocks noChangeAspect="1"/>
            </p:cNvSpPr>
            <p:nvPr/>
          </p:nvSpPr>
          <p:spPr>
            <a:xfrm>
              <a:off x="696919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>
              <a:spLocks noChangeAspect="1"/>
            </p:cNvSpPr>
            <p:nvPr/>
          </p:nvSpPr>
          <p:spPr>
            <a:xfrm>
              <a:off x="83028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>
              <a:spLocks noChangeAspect="1"/>
            </p:cNvSpPr>
            <p:nvPr/>
          </p:nvSpPr>
          <p:spPr>
            <a:xfrm>
              <a:off x="118445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>
              <a:spLocks noChangeAspect="1"/>
            </p:cNvSpPr>
            <p:nvPr/>
          </p:nvSpPr>
          <p:spPr>
            <a:xfrm>
              <a:off x="165667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>
              <a:spLocks noChangeAspect="1"/>
            </p:cNvSpPr>
            <p:nvPr/>
          </p:nvSpPr>
          <p:spPr>
            <a:xfrm>
              <a:off x="224695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>
              <a:spLocks noChangeAspect="1"/>
            </p:cNvSpPr>
            <p:nvPr/>
          </p:nvSpPr>
          <p:spPr>
            <a:xfrm>
              <a:off x="295529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>
              <a:spLocks noChangeAspect="1"/>
            </p:cNvSpPr>
            <p:nvPr/>
          </p:nvSpPr>
          <p:spPr>
            <a:xfrm>
              <a:off x="366363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>
              <a:spLocks noChangeAspect="1"/>
            </p:cNvSpPr>
            <p:nvPr/>
          </p:nvSpPr>
          <p:spPr>
            <a:xfrm>
              <a:off x="437196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>
              <a:spLocks noChangeAspect="1"/>
            </p:cNvSpPr>
            <p:nvPr/>
          </p:nvSpPr>
          <p:spPr>
            <a:xfrm>
              <a:off x="508030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>
              <a:spLocks noChangeAspect="1"/>
            </p:cNvSpPr>
            <p:nvPr/>
          </p:nvSpPr>
          <p:spPr>
            <a:xfrm>
              <a:off x="578863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>
              <a:spLocks noChangeAspect="1"/>
            </p:cNvSpPr>
            <p:nvPr/>
          </p:nvSpPr>
          <p:spPr>
            <a:xfrm>
              <a:off x="649697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>
              <a:spLocks noChangeAspect="1"/>
            </p:cNvSpPr>
            <p:nvPr/>
          </p:nvSpPr>
          <p:spPr>
            <a:xfrm>
              <a:off x="708725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>
              <a:spLocks noChangeAspect="1"/>
            </p:cNvSpPr>
            <p:nvPr/>
          </p:nvSpPr>
          <p:spPr>
            <a:xfrm>
              <a:off x="755947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>
              <a:spLocks noChangeAspect="1"/>
            </p:cNvSpPr>
            <p:nvPr/>
          </p:nvSpPr>
          <p:spPr>
            <a:xfrm>
              <a:off x="130251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>
              <a:spLocks noChangeAspect="1"/>
            </p:cNvSpPr>
            <p:nvPr/>
          </p:nvSpPr>
          <p:spPr>
            <a:xfrm>
              <a:off x="177473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>
              <a:spLocks noChangeAspect="1"/>
            </p:cNvSpPr>
            <p:nvPr/>
          </p:nvSpPr>
          <p:spPr>
            <a:xfrm>
              <a:off x="236501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>
              <a:spLocks noChangeAspect="1"/>
            </p:cNvSpPr>
            <p:nvPr/>
          </p:nvSpPr>
          <p:spPr>
            <a:xfrm>
              <a:off x="307335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>
              <a:spLocks noChangeAspect="1"/>
            </p:cNvSpPr>
            <p:nvPr/>
          </p:nvSpPr>
          <p:spPr>
            <a:xfrm>
              <a:off x="378168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>
              <a:spLocks noChangeAspect="1"/>
            </p:cNvSpPr>
            <p:nvPr/>
          </p:nvSpPr>
          <p:spPr>
            <a:xfrm>
              <a:off x="449002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>
              <a:spLocks noChangeAspect="1"/>
            </p:cNvSpPr>
            <p:nvPr/>
          </p:nvSpPr>
          <p:spPr>
            <a:xfrm>
              <a:off x="519835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>
              <a:spLocks noChangeAspect="1"/>
            </p:cNvSpPr>
            <p:nvPr/>
          </p:nvSpPr>
          <p:spPr>
            <a:xfrm>
              <a:off x="590669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>
              <a:spLocks noChangeAspect="1"/>
            </p:cNvSpPr>
            <p:nvPr/>
          </p:nvSpPr>
          <p:spPr>
            <a:xfrm>
              <a:off x="661503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>
              <a:spLocks noChangeAspect="1"/>
            </p:cNvSpPr>
            <p:nvPr/>
          </p:nvSpPr>
          <p:spPr>
            <a:xfrm>
              <a:off x="720531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>
              <a:spLocks noChangeAspect="1"/>
            </p:cNvSpPr>
            <p:nvPr/>
          </p:nvSpPr>
          <p:spPr>
            <a:xfrm>
              <a:off x="767753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>
              <a:spLocks noChangeAspect="1"/>
            </p:cNvSpPr>
            <p:nvPr/>
          </p:nvSpPr>
          <p:spPr>
            <a:xfrm>
              <a:off x="803170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>
              <a:spLocks noChangeAspect="1"/>
            </p:cNvSpPr>
            <p:nvPr/>
          </p:nvSpPr>
          <p:spPr>
            <a:xfrm>
              <a:off x="189279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>
              <a:spLocks noChangeAspect="1"/>
            </p:cNvSpPr>
            <p:nvPr/>
          </p:nvSpPr>
          <p:spPr>
            <a:xfrm>
              <a:off x="248307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>
              <a:spLocks noChangeAspect="1"/>
            </p:cNvSpPr>
            <p:nvPr/>
          </p:nvSpPr>
          <p:spPr>
            <a:xfrm>
              <a:off x="31914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>
              <a:spLocks noChangeAspect="1"/>
            </p:cNvSpPr>
            <p:nvPr/>
          </p:nvSpPr>
          <p:spPr>
            <a:xfrm>
              <a:off x="389974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>
              <a:spLocks noChangeAspect="1"/>
            </p:cNvSpPr>
            <p:nvPr/>
          </p:nvSpPr>
          <p:spPr>
            <a:xfrm>
              <a:off x="460807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>
              <a:spLocks noChangeAspect="1"/>
            </p:cNvSpPr>
            <p:nvPr/>
          </p:nvSpPr>
          <p:spPr>
            <a:xfrm>
              <a:off x="531641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>
              <a:spLocks noChangeAspect="1"/>
            </p:cNvSpPr>
            <p:nvPr/>
          </p:nvSpPr>
          <p:spPr>
            <a:xfrm>
              <a:off x="602475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>
              <a:spLocks noChangeAspect="1"/>
            </p:cNvSpPr>
            <p:nvPr/>
          </p:nvSpPr>
          <p:spPr>
            <a:xfrm>
              <a:off x="673308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>
              <a:spLocks noChangeAspect="1"/>
            </p:cNvSpPr>
            <p:nvPr/>
          </p:nvSpPr>
          <p:spPr>
            <a:xfrm>
              <a:off x="732336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>
              <a:spLocks noChangeAspect="1"/>
            </p:cNvSpPr>
            <p:nvPr/>
          </p:nvSpPr>
          <p:spPr>
            <a:xfrm>
              <a:off x="779559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>
              <a:spLocks noChangeAspect="1"/>
            </p:cNvSpPr>
            <p:nvPr/>
          </p:nvSpPr>
          <p:spPr>
            <a:xfrm>
              <a:off x="814975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>
              <a:spLocks noChangeAspect="1"/>
            </p:cNvSpPr>
            <p:nvPr/>
          </p:nvSpPr>
          <p:spPr>
            <a:xfrm>
              <a:off x="838587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>
              <a:spLocks noChangeAspect="1"/>
            </p:cNvSpPr>
            <p:nvPr/>
          </p:nvSpPr>
          <p:spPr>
            <a:xfrm>
              <a:off x="260112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>
              <a:spLocks noChangeAspect="1"/>
            </p:cNvSpPr>
            <p:nvPr/>
          </p:nvSpPr>
          <p:spPr>
            <a:xfrm>
              <a:off x="330946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>
              <a:spLocks noChangeAspect="1"/>
            </p:cNvSpPr>
            <p:nvPr/>
          </p:nvSpPr>
          <p:spPr>
            <a:xfrm>
              <a:off x="401779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>
              <a:spLocks noChangeAspect="1"/>
            </p:cNvSpPr>
            <p:nvPr/>
          </p:nvSpPr>
          <p:spPr>
            <a:xfrm>
              <a:off x="472613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>
              <a:spLocks noChangeAspect="1"/>
            </p:cNvSpPr>
            <p:nvPr/>
          </p:nvSpPr>
          <p:spPr>
            <a:xfrm>
              <a:off x="543447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>
              <a:spLocks noChangeAspect="1"/>
            </p:cNvSpPr>
            <p:nvPr/>
          </p:nvSpPr>
          <p:spPr>
            <a:xfrm>
              <a:off x="61428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>
              <a:spLocks noChangeAspect="1"/>
            </p:cNvSpPr>
            <p:nvPr/>
          </p:nvSpPr>
          <p:spPr>
            <a:xfrm>
              <a:off x="685114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>
              <a:spLocks noChangeAspect="1"/>
            </p:cNvSpPr>
            <p:nvPr/>
          </p:nvSpPr>
          <p:spPr>
            <a:xfrm>
              <a:off x="744142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>
              <a:spLocks noChangeAspect="1"/>
            </p:cNvSpPr>
            <p:nvPr/>
          </p:nvSpPr>
          <p:spPr>
            <a:xfrm>
              <a:off x="791364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>
              <a:spLocks noChangeAspect="1"/>
            </p:cNvSpPr>
            <p:nvPr/>
          </p:nvSpPr>
          <p:spPr>
            <a:xfrm>
              <a:off x="826781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>
              <a:spLocks noChangeAspect="1"/>
            </p:cNvSpPr>
            <p:nvPr/>
          </p:nvSpPr>
          <p:spPr>
            <a:xfrm>
              <a:off x="850392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>
              <a:spLocks noChangeAspect="1"/>
            </p:cNvSpPr>
            <p:nvPr/>
          </p:nvSpPr>
          <p:spPr>
            <a:xfrm>
              <a:off x="86220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Group 100"/>
          <p:cNvGrpSpPr>
            <a:grpSpLocks noChangeAspect="1"/>
          </p:cNvGrpSpPr>
          <p:nvPr/>
        </p:nvGrpSpPr>
        <p:grpSpPr>
          <a:xfrm>
            <a:off x="6945815" y="5851400"/>
            <a:ext cx="2116126" cy="32068"/>
            <a:chOff x="240007" y="6423002"/>
            <a:chExt cx="8446793" cy="53998"/>
          </a:xfrm>
          <a:solidFill>
            <a:srgbClr val="FF0000"/>
          </a:solidFill>
        </p:grpSpPr>
        <p:sp>
          <p:nvSpPr>
            <p:cNvPr id="489" name="Oval 488"/>
            <p:cNvSpPr>
              <a:spLocks noChangeAspect="1"/>
            </p:cNvSpPr>
            <p:nvPr/>
          </p:nvSpPr>
          <p:spPr>
            <a:xfrm>
              <a:off x="2400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>
              <a:spLocks noChangeAspect="1"/>
            </p:cNvSpPr>
            <p:nvPr/>
          </p:nvSpPr>
          <p:spPr>
            <a:xfrm>
              <a:off x="35806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>
              <a:spLocks noChangeAspect="1"/>
            </p:cNvSpPr>
            <p:nvPr/>
          </p:nvSpPr>
          <p:spPr>
            <a:xfrm>
              <a:off x="59417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>
              <a:spLocks noChangeAspect="1"/>
            </p:cNvSpPr>
            <p:nvPr/>
          </p:nvSpPr>
          <p:spPr>
            <a:xfrm>
              <a:off x="94834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>
              <a:spLocks noChangeAspect="1"/>
            </p:cNvSpPr>
            <p:nvPr/>
          </p:nvSpPr>
          <p:spPr>
            <a:xfrm>
              <a:off x="142056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>
              <a:spLocks noChangeAspect="1"/>
            </p:cNvSpPr>
            <p:nvPr/>
          </p:nvSpPr>
          <p:spPr>
            <a:xfrm>
              <a:off x="201084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>
              <a:spLocks noChangeAspect="1"/>
            </p:cNvSpPr>
            <p:nvPr/>
          </p:nvSpPr>
          <p:spPr>
            <a:xfrm>
              <a:off x="271918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>
              <a:spLocks noChangeAspect="1"/>
            </p:cNvSpPr>
            <p:nvPr/>
          </p:nvSpPr>
          <p:spPr>
            <a:xfrm>
              <a:off x="342751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>
              <a:spLocks noChangeAspect="1"/>
            </p:cNvSpPr>
            <p:nvPr/>
          </p:nvSpPr>
          <p:spPr>
            <a:xfrm>
              <a:off x="413585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>
              <a:spLocks noChangeAspect="1"/>
            </p:cNvSpPr>
            <p:nvPr/>
          </p:nvSpPr>
          <p:spPr>
            <a:xfrm>
              <a:off x="484419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>
              <a:spLocks noChangeAspect="1"/>
            </p:cNvSpPr>
            <p:nvPr/>
          </p:nvSpPr>
          <p:spPr>
            <a:xfrm>
              <a:off x="555252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/>
            <p:cNvSpPr>
              <a:spLocks noChangeAspect="1"/>
            </p:cNvSpPr>
            <p:nvPr/>
          </p:nvSpPr>
          <p:spPr>
            <a:xfrm>
              <a:off x="626086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>
              <a:spLocks noChangeAspect="1"/>
            </p:cNvSpPr>
            <p:nvPr/>
          </p:nvSpPr>
          <p:spPr>
            <a:xfrm>
              <a:off x="47611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>
              <a:spLocks noChangeAspect="1"/>
            </p:cNvSpPr>
            <p:nvPr/>
          </p:nvSpPr>
          <p:spPr>
            <a:xfrm>
              <a:off x="71223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>
              <a:spLocks noChangeAspect="1"/>
            </p:cNvSpPr>
            <p:nvPr/>
          </p:nvSpPr>
          <p:spPr>
            <a:xfrm>
              <a:off x="106639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>
              <a:spLocks noChangeAspect="1"/>
            </p:cNvSpPr>
            <p:nvPr/>
          </p:nvSpPr>
          <p:spPr>
            <a:xfrm>
              <a:off x="153862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>
              <a:spLocks noChangeAspect="1"/>
            </p:cNvSpPr>
            <p:nvPr/>
          </p:nvSpPr>
          <p:spPr>
            <a:xfrm>
              <a:off x="212890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>
              <a:spLocks noChangeAspect="1"/>
            </p:cNvSpPr>
            <p:nvPr/>
          </p:nvSpPr>
          <p:spPr>
            <a:xfrm>
              <a:off x="283723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>
              <a:spLocks noChangeAspect="1"/>
            </p:cNvSpPr>
            <p:nvPr/>
          </p:nvSpPr>
          <p:spPr>
            <a:xfrm>
              <a:off x="354557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>
              <a:spLocks noChangeAspect="1"/>
            </p:cNvSpPr>
            <p:nvPr/>
          </p:nvSpPr>
          <p:spPr>
            <a:xfrm>
              <a:off x="425391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>
              <a:spLocks noChangeAspect="1"/>
            </p:cNvSpPr>
            <p:nvPr/>
          </p:nvSpPr>
          <p:spPr>
            <a:xfrm>
              <a:off x="496224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>
              <a:spLocks noChangeAspect="1"/>
            </p:cNvSpPr>
            <p:nvPr/>
          </p:nvSpPr>
          <p:spPr>
            <a:xfrm>
              <a:off x="567058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>
              <a:spLocks noChangeAspect="1"/>
            </p:cNvSpPr>
            <p:nvPr/>
          </p:nvSpPr>
          <p:spPr>
            <a:xfrm>
              <a:off x="637891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>
              <a:spLocks noChangeAspect="1"/>
            </p:cNvSpPr>
            <p:nvPr/>
          </p:nvSpPr>
          <p:spPr>
            <a:xfrm>
              <a:off x="696919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>
              <a:spLocks noChangeAspect="1"/>
            </p:cNvSpPr>
            <p:nvPr/>
          </p:nvSpPr>
          <p:spPr>
            <a:xfrm>
              <a:off x="83028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/>
            <p:cNvSpPr>
              <a:spLocks noChangeAspect="1"/>
            </p:cNvSpPr>
            <p:nvPr/>
          </p:nvSpPr>
          <p:spPr>
            <a:xfrm>
              <a:off x="118445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/>
            <p:cNvSpPr>
              <a:spLocks noChangeAspect="1"/>
            </p:cNvSpPr>
            <p:nvPr/>
          </p:nvSpPr>
          <p:spPr>
            <a:xfrm>
              <a:off x="165667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/>
            <p:cNvSpPr>
              <a:spLocks noChangeAspect="1"/>
            </p:cNvSpPr>
            <p:nvPr/>
          </p:nvSpPr>
          <p:spPr>
            <a:xfrm>
              <a:off x="224695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/>
            <p:cNvSpPr>
              <a:spLocks noChangeAspect="1"/>
            </p:cNvSpPr>
            <p:nvPr/>
          </p:nvSpPr>
          <p:spPr>
            <a:xfrm>
              <a:off x="295529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/>
            <p:cNvSpPr>
              <a:spLocks noChangeAspect="1"/>
            </p:cNvSpPr>
            <p:nvPr/>
          </p:nvSpPr>
          <p:spPr>
            <a:xfrm>
              <a:off x="366363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/>
            <p:cNvSpPr>
              <a:spLocks noChangeAspect="1"/>
            </p:cNvSpPr>
            <p:nvPr/>
          </p:nvSpPr>
          <p:spPr>
            <a:xfrm>
              <a:off x="437196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>
              <a:spLocks noChangeAspect="1"/>
            </p:cNvSpPr>
            <p:nvPr/>
          </p:nvSpPr>
          <p:spPr>
            <a:xfrm>
              <a:off x="508030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>
              <a:spLocks noChangeAspect="1"/>
            </p:cNvSpPr>
            <p:nvPr/>
          </p:nvSpPr>
          <p:spPr>
            <a:xfrm>
              <a:off x="578863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/>
            <p:cNvSpPr>
              <a:spLocks noChangeAspect="1"/>
            </p:cNvSpPr>
            <p:nvPr/>
          </p:nvSpPr>
          <p:spPr>
            <a:xfrm>
              <a:off x="649697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>
              <a:spLocks noChangeAspect="1"/>
            </p:cNvSpPr>
            <p:nvPr/>
          </p:nvSpPr>
          <p:spPr>
            <a:xfrm>
              <a:off x="708725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/>
            <p:cNvSpPr>
              <a:spLocks noChangeAspect="1"/>
            </p:cNvSpPr>
            <p:nvPr/>
          </p:nvSpPr>
          <p:spPr>
            <a:xfrm>
              <a:off x="755947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/>
            <p:cNvSpPr>
              <a:spLocks noChangeAspect="1"/>
            </p:cNvSpPr>
            <p:nvPr/>
          </p:nvSpPr>
          <p:spPr>
            <a:xfrm>
              <a:off x="130251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/>
            <p:cNvSpPr>
              <a:spLocks noChangeAspect="1"/>
            </p:cNvSpPr>
            <p:nvPr/>
          </p:nvSpPr>
          <p:spPr>
            <a:xfrm>
              <a:off x="177473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/>
            <p:cNvSpPr>
              <a:spLocks noChangeAspect="1"/>
            </p:cNvSpPr>
            <p:nvPr/>
          </p:nvSpPr>
          <p:spPr>
            <a:xfrm>
              <a:off x="236501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/>
            <p:cNvSpPr>
              <a:spLocks noChangeAspect="1"/>
            </p:cNvSpPr>
            <p:nvPr/>
          </p:nvSpPr>
          <p:spPr>
            <a:xfrm>
              <a:off x="307335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>
              <a:spLocks noChangeAspect="1"/>
            </p:cNvSpPr>
            <p:nvPr/>
          </p:nvSpPr>
          <p:spPr>
            <a:xfrm>
              <a:off x="378168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>
              <a:spLocks noChangeAspect="1"/>
            </p:cNvSpPr>
            <p:nvPr/>
          </p:nvSpPr>
          <p:spPr>
            <a:xfrm>
              <a:off x="449002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>
              <a:spLocks noChangeAspect="1"/>
            </p:cNvSpPr>
            <p:nvPr/>
          </p:nvSpPr>
          <p:spPr>
            <a:xfrm>
              <a:off x="519835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>
              <a:spLocks noChangeAspect="1"/>
            </p:cNvSpPr>
            <p:nvPr/>
          </p:nvSpPr>
          <p:spPr>
            <a:xfrm>
              <a:off x="590669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>
              <a:spLocks noChangeAspect="1"/>
            </p:cNvSpPr>
            <p:nvPr/>
          </p:nvSpPr>
          <p:spPr>
            <a:xfrm>
              <a:off x="661503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>
              <a:spLocks noChangeAspect="1"/>
            </p:cNvSpPr>
            <p:nvPr/>
          </p:nvSpPr>
          <p:spPr>
            <a:xfrm>
              <a:off x="720531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>
              <a:spLocks noChangeAspect="1"/>
            </p:cNvSpPr>
            <p:nvPr/>
          </p:nvSpPr>
          <p:spPr>
            <a:xfrm>
              <a:off x="767753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>
              <a:spLocks noChangeAspect="1"/>
            </p:cNvSpPr>
            <p:nvPr/>
          </p:nvSpPr>
          <p:spPr>
            <a:xfrm>
              <a:off x="803170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>
              <a:spLocks noChangeAspect="1"/>
            </p:cNvSpPr>
            <p:nvPr/>
          </p:nvSpPr>
          <p:spPr>
            <a:xfrm>
              <a:off x="189279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>
              <a:spLocks noChangeAspect="1"/>
            </p:cNvSpPr>
            <p:nvPr/>
          </p:nvSpPr>
          <p:spPr>
            <a:xfrm>
              <a:off x="248307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>
              <a:spLocks noChangeAspect="1"/>
            </p:cNvSpPr>
            <p:nvPr/>
          </p:nvSpPr>
          <p:spPr>
            <a:xfrm>
              <a:off x="31914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>
              <a:spLocks noChangeAspect="1"/>
            </p:cNvSpPr>
            <p:nvPr/>
          </p:nvSpPr>
          <p:spPr>
            <a:xfrm>
              <a:off x="389974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>
              <a:spLocks noChangeAspect="1"/>
            </p:cNvSpPr>
            <p:nvPr/>
          </p:nvSpPr>
          <p:spPr>
            <a:xfrm>
              <a:off x="460807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>
              <a:spLocks noChangeAspect="1"/>
            </p:cNvSpPr>
            <p:nvPr/>
          </p:nvSpPr>
          <p:spPr>
            <a:xfrm>
              <a:off x="531641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>
              <a:spLocks noChangeAspect="1"/>
            </p:cNvSpPr>
            <p:nvPr/>
          </p:nvSpPr>
          <p:spPr>
            <a:xfrm>
              <a:off x="602475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>
              <a:spLocks noChangeAspect="1"/>
            </p:cNvSpPr>
            <p:nvPr/>
          </p:nvSpPr>
          <p:spPr>
            <a:xfrm>
              <a:off x="673308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>
              <a:spLocks noChangeAspect="1"/>
            </p:cNvSpPr>
            <p:nvPr/>
          </p:nvSpPr>
          <p:spPr>
            <a:xfrm>
              <a:off x="732336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>
              <a:spLocks noChangeAspect="1"/>
            </p:cNvSpPr>
            <p:nvPr/>
          </p:nvSpPr>
          <p:spPr>
            <a:xfrm>
              <a:off x="779559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>
              <a:spLocks noChangeAspect="1"/>
            </p:cNvSpPr>
            <p:nvPr/>
          </p:nvSpPr>
          <p:spPr>
            <a:xfrm>
              <a:off x="814975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>
              <a:spLocks noChangeAspect="1"/>
            </p:cNvSpPr>
            <p:nvPr/>
          </p:nvSpPr>
          <p:spPr>
            <a:xfrm>
              <a:off x="838587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>
              <a:spLocks noChangeAspect="1"/>
            </p:cNvSpPr>
            <p:nvPr/>
          </p:nvSpPr>
          <p:spPr>
            <a:xfrm>
              <a:off x="260112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>
              <a:spLocks noChangeAspect="1"/>
            </p:cNvSpPr>
            <p:nvPr/>
          </p:nvSpPr>
          <p:spPr>
            <a:xfrm>
              <a:off x="330946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>
              <a:spLocks noChangeAspect="1"/>
            </p:cNvSpPr>
            <p:nvPr/>
          </p:nvSpPr>
          <p:spPr>
            <a:xfrm>
              <a:off x="4017799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>
              <a:spLocks noChangeAspect="1"/>
            </p:cNvSpPr>
            <p:nvPr/>
          </p:nvSpPr>
          <p:spPr>
            <a:xfrm>
              <a:off x="472613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>
              <a:spLocks noChangeAspect="1"/>
            </p:cNvSpPr>
            <p:nvPr/>
          </p:nvSpPr>
          <p:spPr>
            <a:xfrm>
              <a:off x="5434471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>
              <a:spLocks noChangeAspect="1"/>
            </p:cNvSpPr>
            <p:nvPr/>
          </p:nvSpPr>
          <p:spPr>
            <a:xfrm>
              <a:off x="61428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>
              <a:spLocks noChangeAspect="1"/>
            </p:cNvSpPr>
            <p:nvPr/>
          </p:nvSpPr>
          <p:spPr>
            <a:xfrm>
              <a:off x="685114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>
              <a:spLocks noChangeAspect="1"/>
            </p:cNvSpPr>
            <p:nvPr/>
          </p:nvSpPr>
          <p:spPr>
            <a:xfrm>
              <a:off x="7441423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/>
            <p:cNvSpPr>
              <a:spLocks noChangeAspect="1"/>
            </p:cNvSpPr>
            <p:nvPr/>
          </p:nvSpPr>
          <p:spPr>
            <a:xfrm>
              <a:off x="791364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/>
            <p:cNvSpPr>
              <a:spLocks noChangeAspect="1"/>
            </p:cNvSpPr>
            <p:nvPr/>
          </p:nvSpPr>
          <p:spPr>
            <a:xfrm>
              <a:off x="8267815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>
              <a:spLocks noChangeAspect="1"/>
            </p:cNvSpPr>
            <p:nvPr/>
          </p:nvSpPr>
          <p:spPr>
            <a:xfrm>
              <a:off x="850392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>
              <a:spLocks noChangeAspect="1"/>
            </p:cNvSpPr>
            <p:nvPr/>
          </p:nvSpPr>
          <p:spPr>
            <a:xfrm>
              <a:off x="8622007" y="6423002"/>
              <a:ext cx="64793" cy="5399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2" name="Straight Connector 561"/>
          <p:cNvCxnSpPr/>
          <p:nvPr/>
        </p:nvCxnSpPr>
        <p:spPr>
          <a:xfrm>
            <a:off x="321119" y="4512019"/>
            <a:ext cx="4838704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/>
          <p:cNvCxnSpPr/>
          <p:nvPr/>
        </p:nvCxnSpPr>
        <p:spPr>
          <a:xfrm rot="5400000" flipH="1" flipV="1">
            <a:off x="4547827" y="1746234"/>
            <a:ext cx="3348036" cy="218671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7" name="Group 111"/>
          <p:cNvGrpSpPr/>
          <p:nvPr/>
        </p:nvGrpSpPr>
        <p:grpSpPr>
          <a:xfrm>
            <a:off x="3499395" y="3297807"/>
            <a:ext cx="1243572" cy="1024388"/>
            <a:chOff x="3518928" y="2870994"/>
            <a:chExt cx="1243572" cy="1024388"/>
          </a:xfrm>
        </p:grpSpPr>
        <p:cxnSp>
          <p:nvCxnSpPr>
            <p:cNvPr id="568" name="Straight Arrow Connector 567"/>
            <p:cNvCxnSpPr/>
            <p:nvPr/>
          </p:nvCxnSpPr>
          <p:spPr>
            <a:xfrm rot="5400000" flipH="1" flipV="1">
              <a:off x="3093316" y="3296606"/>
              <a:ext cx="862806" cy="11582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9" name="TextBox 568"/>
            <p:cNvSpPr txBox="1"/>
            <p:nvPr/>
          </p:nvSpPr>
          <p:spPr>
            <a:xfrm>
              <a:off x="3559759" y="3572217"/>
              <a:ext cx="1202741" cy="3231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3</a:t>
              </a:r>
              <a:r>
                <a:rPr lang="en-US" sz="1500" b="1" baseline="30000" dirty="0" smtClean="0"/>
                <a:t>rd</a:t>
              </a:r>
              <a:r>
                <a:rPr lang="en-US" sz="1500" b="1" dirty="0" smtClean="0"/>
                <a:t> injection</a:t>
              </a:r>
              <a:endParaRPr lang="en-US" sz="1500" b="1" dirty="0"/>
            </a:p>
          </p:txBody>
        </p:sp>
      </p:grpSp>
      <p:grpSp>
        <p:nvGrpSpPr>
          <p:cNvPr id="571" name="Group 111"/>
          <p:cNvGrpSpPr/>
          <p:nvPr/>
        </p:nvGrpSpPr>
        <p:grpSpPr>
          <a:xfrm>
            <a:off x="5044465" y="2595784"/>
            <a:ext cx="1243572" cy="1024388"/>
            <a:chOff x="3518928" y="2870994"/>
            <a:chExt cx="1243572" cy="1024388"/>
          </a:xfrm>
        </p:grpSpPr>
        <p:cxnSp>
          <p:nvCxnSpPr>
            <p:cNvPr id="572" name="Straight Arrow Connector 571"/>
            <p:cNvCxnSpPr/>
            <p:nvPr/>
          </p:nvCxnSpPr>
          <p:spPr>
            <a:xfrm rot="5400000" flipH="1" flipV="1">
              <a:off x="3093316" y="3296606"/>
              <a:ext cx="862806" cy="11582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3" name="TextBox 572"/>
            <p:cNvSpPr txBox="1"/>
            <p:nvPr/>
          </p:nvSpPr>
          <p:spPr>
            <a:xfrm>
              <a:off x="3559759" y="3572217"/>
              <a:ext cx="1202741" cy="3231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4</a:t>
              </a:r>
              <a:r>
                <a:rPr lang="en-US" sz="1500" b="1" baseline="30000" dirty="0" smtClean="0"/>
                <a:t>th</a:t>
              </a:r>
              <a:r>
                <a:rPr lang="en-US" sz="1500" b="1" dirty="0" smtClean="0"/>
                <a:t> injection</a:t>
              </a:r>
              <a:endParaRPr lang="en-US" sz="1500" b="1" dirty="0"/>
            </a:p>
          </p:txBody>
        </p:sp>
      </p:grpSp>
      <p:cxnSp>
        <p:nvCxnSpPr>
          <p:cNvPr id="575" name="Straight Connector 574"/>
          <p:cNvCxnSpPr/>
          <p:nvPr/>
        </p:nvCxnSpPr>
        <p:spPr>
          <a:xfrm>
            <a:off x="7300726" y="1163983"/>
            <a:ext cx="680245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rot="16200000" flipV="1">
            <a:off x="6312189" y="2829590"/>
            <a:ext cx="3827011" cy="48944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/>
          <p:nvPr/>
        </p:nvCxnSpPr>
        <p:spPr>
          <a:xfrm>
            <a:off x="8475245" y="4986230"/>
            <a:ext cx="621094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/>
          <p:cNvCxnSpPr/>
          <p:nvPr/>
        </p:nvCxnSpPr>
        <p:spPr>
          <a:xfrm rot="5400000" flipH="1" flipV="1">
            <a:off x="37377" y="4152895"/>
            <a:ext cx="702020" cy="1623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/>
          <p:nvPr/>
        </p:nvCxnSpPr>
        <p:spPr>
          <a:xfrm rot="10800000">
            <a:off x="380273" y="3809998"/>
            <a:ext cx="1559285" cy="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Connector 589"/>
          <p:cNvCxnSpPr/>
          <p:nvPr/>
        </p:nvCxnSpPr>
        <p:spPr>
          <a:xfrm rot="5400000" flipH="1" flipV="1">
            <a:off x="1602730" y="3450875"/>
            <a:ext cx="702020" cy="1623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/>
          <p:cNvCxnSpPr/>
          <p:nvPr/>
        </p:nvCxnSpPr>
        <p:spPr>
          <a:xfrm rot="10800000">
            <a:off x="1945626" y="3107978"/>
            <a:ext cx="1559285" cy="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Connector 591"/>
          <p:cNvCxnSpPr/>
          <p:nvPr/>
        </p:nvCxnSpPr>
        <p:spPr>
          <a:xfrm rot="5400000" flipH="1" flipV="1">
            <a:off x="3156501" y="2748855"/>
            <a:ext cx="702020" cy="1623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/>
          <p:cNvCxnSpPr/>
          <p:nvPr/>
        </p:nvCxnSpPr>
        <p:spPr>
          <a:xfrm rot="10800000">
            <a:off x="3499397" y="2405958"/>
            <a:ext cx="1559285" cy="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Connector 593"/>
          <p:cNvCxnSpPr/>
          <p:nvPr/>
        </p:nvCxnSpPr>
        <p:spPr>
          <a:xfrm rot="5400000" flipH="1" flipV="1">
            <a:off x="4685339" y="2046832"/>
            <a:ext cx="702020" cy="1623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/>
          <p:cNvCxnSpPr>
            <a:endCxn id="600" idx="0"/>
          </p:cNvCxnSpPr>
          <p:nvPr/>
        </p:nvCxnSpPr>
        <p:spPr>
          <a:xfrm rot="10800000" flipV="1">
            <a:off x="5198798" y="1842596"/>
            <a:ext cx="2575143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/>
          <p:cNvCxnSpPr/>
          <p:nvPr/>
        </p:nvCxnSpPr>
        <p:spPr>
          <a:xfrm rot="16200000" flipV="1">
            <a:off x="6437059" y="3154087"/>
            <a:ext cx="2684809" cy="3105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0" name="Arc 599"/>
          <p:cNvSpPr/>
          <p:nvPr/>
        </p:nvSpPr>
        <p:spPr>
          <a:xfrm flipH="1" flipV="1">
            <a:off x="5058682" y="1458602"/>
            <a:ext cx="914400" cy="446398"/>
          </a:xfrm>
          <a:prstGeom prst="arc">
            <a:avLst>
              <a:gd name="adj1" fmla="val 19986597"/>
              <a:gd name="adj2" fmla="val 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20"/>
          <p:cNvGrpSpPr/>
          <p:nvPr/>
        </p:nvGrpSpPr>
        <p:grpSpPr>
          <a:xfrm>
            <a:off x="7251330" y="1191869"/>
            <a:ext cx="1163524" cy="2230398"/>
            <a:chOff x="6097996" y="991394"/>
            <a:chExt cx="1163524" cy="2230398"/>
          </a:xfrm>
        </p:grpSpPr>
        <p:cxnSp>
          <p:nvCxnSpPr>
            <p:cNvPr id="103" name="Straight Arrow Connector 102"/>
            <p:cNvCxnSpPr/>
            <p:nvPr/>
          </p:nvCxnSpPr>
          <p:spPr>
            <a:xfrm rot="16200000" flipV="1">
              <a:off x="5633732" y="1828800"/>
              <a:ext cx="1676400" cy="1588"/>
            </a:xfrm>
            <a:prstGeom prst="straightConnector1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6097996" y="2667794"/>
              <a:ext cx="1163524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Flat top</a:t>
              </a:r>
            </a:p>
            <a:p>
              <a:r>
                <a:rPr lang="en-US" sz="1500" b="1" dirty="0" smtClean="0"/>
                <a:t>Extraction</a:t>
              </a:r>
              <a:endParaRPr lang="en-US" sz="1500" b="1" dirty="0"/>
            </a:p>
          </p:txBody>
        </p:sp>
      </p:grpSp>
      <p:cxnSp>
        <p:nvCxnSpPr>
          <p:cNvPr id="606" name="Straight Connector 605"/>
          <p:cNvCxnSpPr/>
          <p:nvPr/>
        </p:nvCxnSpPr>
        <p:spPr>
          <a:xfrm rot="10800000">
            <a:off x="7790173" y="4512018"/>
            <a:ext cx="1208383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2" name="TextBox 611"/>
          <p:cNvSpPr txBox="1"/>
          <p:nvPr/>
        </p:nvSpPr>
        <p:spPr>
          <a:xfrm>
            <a:off x="840141" y="414427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613" name="TextBox 612"/>
          <p:cNvSpPr txBox="1"/>
          <p:nvPr/>
        </p:nvSpPr>
        <p:spPr>
          <a:xfrm>
            <a:off x="7269274" y="79623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450 </a:t>
            </a:r>
            <a:r>
              <a:rPr lang="en-US" dirty="0" err="1" smtClean="0"/>
              <a:t>GeV</a:t>
            </a:r>
            <a:endParaRPr lang="en-US" dirty="0"/>
          </a:p>
        </p:txBody>
      </p:sp>
      <p:cxnSp>
        <p:nvCxnSpPr>
          <p:cNvPr id="614" name="Straight Connector 613"/>
          <p:cNvCxnSpPr/>
          <p:nvPr/>
        </p:nvCxnSpPr>
        <p:spPr>
          <a:xfrm rot="10800000">
            <a:off x="70059" y="4508842"/>
            <a:ext cx="324664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3" name="Group 622"/>
          <p:cNvGrpSpPr/>
          <p:nvPr/>
        </p:nvGrpSpPr>
        <p:grpSpPr>
          <a:xfrm>
            <a:off x="61955" y="5307807"/>
            <a:ext cx="2289941" cy="400110"/>
            <a:chOff x="61955" y="5307807"/>
            <a:chExt cx="2289941" cy="400110"/>
          </a:xfrm>
        </p:grpSpPr>
        <p:cxnSp>
          <p:nvCxnSpPr>
            <p:cNvPr id="617" name="Straight Arrow Connector 616"/>
            <p:cNvCxnSpPr/>
            <p:nvPr/>
          </p:nvCxnSpPr>
          <p:spPr>
            <a:xfrm>
              <a:off x="61955" y="5702300"/>
              <a:ext cx="2289941" cy="561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TextBox 617"/>
            <p:cNvSpPr txBox="1"/>
            <p:nvPr/>
          </p:nvSpPr>
          <p:spPr>
            <a:xfrm>
              <a:off x="859908" y="5307807"/>
              <a:ext cx="7294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2</a:t>
              </a:r>
              <a:r>
                <a:rPr lang="en-US" sz="2000" b="1" dirty="0" smtClean="0">
                  <a:latin typeface="Symbol" charset="2"/>
                  <a:cs typeface="Symbol" charset="2"/>
                </a:rPr>
                <a:t>m</a:t>
              </a:r>
              <a:r>
                <a:rPr lang="en-US" sz="2000" b="1" dirty="0" smtClean="0"/>
                <a:t>s</a:t>
              </a:r>
              <a:endParaRPr lang="en-US" sz="2000" dirty="0"/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32373" y="6186775"/>
            <a:ext cx="8999986" cy="404139"/>
            <a:chOff x="61955" y="6247481"/>
            <a:chExt cx="8999986" cy="404139"/>
          </a:xfrm>
        </p:grpSpPr>
        <p:cxnSp>
          <p:nvCxnSpPr>
            <p:cNvPr id="619" name="Straight Arrow Connector 618"/>
            <p:cNvCxnSpPr/>
            <p:nvPr/>
          </p:nvCxnSpPr>
          <p:spPr>
            <a:xfrm>
              <a:off x="61955" y="6247481"/>
              <a:ext cx="899998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0" name="TextBox 619"/>
            <p:cNvSpPr txBox="1"/>
            <p:nvPr/>
          </p:nvSpPr>
          <p:spPr>
            <a:xfrm>
              <a:off x="3314555" y="6251510"/>
              <a:ext cx="4045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Symbol" charset="2"/>
                  <a:cs typeface="Symbol" charset="2"/>
                </a:rPr>
                <a:t>8m</a:t>
              </a:r>
              <a:r>
                <a:rPr lang="en-US" sz="2000" b="1" dirty="0" smtClean="0"/>
                <a:t>s</a:t>
              </a:r>
              <a:r>
                <a:rPr lang="en-US" sz="2000" dirty="0" smtClean="0"/>
                <a:t> (out of 23</a:t>
              </a:r>
              <a:r>
                <a:rPr lang="en-US" sz="2000" dirty="0" smtClean="0">
                  <a:latin typeface="Symbol" charset="2"/>
                  <a:cs typeface="Symbol" charset="2"/>
                </a:rPr>
                <a:t>m</a:t>
              </a:r>
              <a:r>
                <a:rPr lang="en-US" sz="2000" dirty="0" smtClean="0"/>
                <a:t>s SPS circumference)</a:t>
              </a:r>
              <a:endParaRPr lang="en-US" sz="2000" dirty="0"/>
            </a:p>
          </p:txBody>
        </p:sp>
      </p:grpSp>
      <p:grpSp>
        <p:nvGrpSpPr>
          <p:cNvPr id="626" name="Group 13"/>
          <p:cNvGrpSpPr/>
          <p:nvPr/>
        </p:nvGrpSpPr>
        <p:grpSpPr>
          <a:xfrm>
            <a:off x="337351" y="1004207"/>
            <a:ext cx="2017776" cy="1801586"/>
            <a:chOff x="2209800" y="1464129"/>
            <a:chExt cx="4572000" cy="4082142"/>
          </a:xfrm>
        </p:grpSpPr>
        <p:sp>
          <p:nvSpPr>
            <p:cNvPr id="627" name="Arc 22"/>
            <p:cNvSpPr/>
            <p:nvPr/>
          </p:nvSpPr>
          <p:spPr>
            <a:xfrm>
              <a:off x="2209800" y="1464129"/>
              <a:ext cx="4572000" cy="4082142"/>
            </a:xfrm>
            <a:prstGeom prst="arc">
              <a:avLst>
                <a:gd name="adj1" fmla="val 42746"/>
                <a:gd name="adj2" fmla="val 2866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Arc 23"/>
            <p:cNvSpPr/>
            <p:nvPr/>
          </p:nvSpPr>
          <p:spPr>
            <a:xfrm>
              <a:off x="2362200" y="1600200"/>
              <a:ext cx="4267200" cy="3810000"/>
            </a:xfrm>
            <a:prstGeom prst="arc">
              <a:avLst>
                <a:gd name="adj1" fmla="val 14205854"/>
                <a:gd name="adj2" fmla="val 16029391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Arc 24"/>
            <p:cNvSpPr/>
            <p:nvPr/>
          </p:nvSpPr>
          <p:spPr>
            <a:xfrm>
              <a:off x="2362200" y="1600200"/>
              <a:ext cx="4267200" cy="3810000"/>
            </a:xfrm>
            <a:prstGeom prst="arc">
              <a:avLst>
                <a:gd name="adj1" fmla="val 16270234"/>
                <a:gd name="adj2" fmla="val 1802793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Arc 25"/>
            <p:cNvSpPr/>
            <p:nvPr/>
          </p:nvSpPr>
          <p:spPr>
            <a:xfrm>
              <a:off x="2362200" y="1600200"/>
              <a:ext cx="4267200" cy="3810000"/>
            </a:xfrm>
            <a:prstGeom prst="arc">
              <a:avLst>
                <a:gd name="adj1" fmla="val 18262291"/>
                <a:gd name="adj2" fmla="val 19925056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Arc 26"/>
            <p:cNvSpPr/>
            <p:nvPr/>
          </p:nvSpPr>
          <p:spPr>
            <a:xfrm>
              <a:off x="2362200" y="1600200"/>
              <a:ext cx="4267200" cy="3810000"/>
            </a:xfrm>
            <a:prstGeom prst="arc">
              <a:avLst>
                <a:gd name="adj1" fmla="val 20105301"/>
                <a:gd name="adj2" fmla="val 741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Arc 12"/>
            <p:cNvSpPr/>
            <p:nvPr/>
          </p:nvSpPr>
          <p:spPr>
            <a:xfrm>
              <a:off x="2514599" y="1752600"/>
              <a:ext cx="3962402" cy="3537858"/>
            </a:xfrm>
            <a:prstGeom prst="arc">
              <a:avLst>
                <a:gd name="adj1" fmla="val 42746"/>
                <a:gd name="adj2" fmla="val 2866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33" name="Picture 632" descr="EcloudSP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561" y="1827210"/>
            <a:ext cx="4069861" cy="388070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9288</TotalTime>
  <Words>3974</Words>
  <Application>Microsoft Macintosh PowerPoint</Application>
  <PresentationFormat>On-screen Show (4:3)</PresentationFormat>
  <Paragraphs>495</Paragraphs>
  <Slides>47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Electron cloud in the CERN accelerators (PS, SPS, LHC) </vt:lpstr>
      <vt:lpstr>Slide 2</vt:lpstr>
      <vt:lpstr>LHC beams in the PS</vt:lpstr>
      <vt:lpstr>Electron cloud in the PS Historical</vt:lpstr>
      <vt:lpstr>Electron cloud in the PS The 2011 study</vt:lpstr>
      <vt:lpstr>Electron cloud in the PS The 2011 study</vt:lpstr>
      <vt:lpstr>Electron cloud in the PS </vt:lpstr>
      <vt:lpstr>Slide 8</vt:lpstr>
      <vt:lpstr>LHC beams in the SPS</vt:lpstr>
      <vt:lpstr>Electron cloud in the SPS Historical (2000-2007)</vt:lpstr>
      <vt:lpstr>Electron cloud in the SPS Historical (2007-nowadays)</vt:lpstr>
      <vt:lpstr>Related ECLOUD’12 talks</vt:lpstr>
      <vt:lpstr>Slide 13</vt:lpstr>
      <vt:lpstr>Drift chambers SEY thresholds as function of ppb</vt:lpstr>
      <vt:lpstr>Dipole chambers SEY thresholds as function of ppb</vt:lpstr>
      <vt:lpstr>Electron cloud in the SPS</vt:lpstr>
      <vt:lpstr>Electron cloud in the SPS</vt:lpstr>
      <vt:lpstr>Slide 18</vt:lpstr>
      <vt:lpstr>Electron cloud in the LHC Historical (2010)</vt:lpstr>
      <vt:lpstr>Electron cloud in the LHC Historical (2011)</vt:lpstr>
      <vt:lpstr>Electron cloud in the LHC Historical (2011)</vt:lpstr>
      <vt:lpstr>Related ECLOUD’12 talks</vt:lpstr>
      <vt:lpstr>Slide 23</vt:lpstr>
      <vt:lpstr>Slide 24</vt:lpstr>
      <vt:lpstr>Slide 25</vt:lpstr>
      <vt:lpstr>Slide 26</vt:lpstr>
      <vt:lpstr>25ns experience in 2011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Thank you for your attention</vt:lpstr>
      <vt:lpstr>SPARE SLIDES</vt:lpstr>
      <vt:lpstr>Slide 42</vt:lpstr>
      <vt:lpstr>Slide 43</vt:lpstr>
      <vt:lpstr>Slide 44</vt:lpstr>
      <vt:lpstr>Slide 45</vt:lpstr>
      <vt:lpstr>Slide 46</vt:lpstr>
      <vt:lpstr>Slide 47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 experience with different bunch spacings in 2011 (25, 50 &amp; 75 ns): Electron cloud aspects</dc:title>
  <dc:creator>Giovanni Rumolo</dc:creator>
  <cp:lastModifiedBy>Giovanni Rumolo</cp:lastModifiedBy>
  <cp:revision>465</cp:revision>
  <dcterms:created xsi:type="dcterms:W3CDTF">2012-06-01T14:29:02Z</dcterms:created>
  <dcterms:modified xsi:type="dcterms:W3CDTF">2012-06-04T21:36:20Z</dcterms:modified>
</cp:coreProperties>
</file>