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39"/>
  </p:notesMasterIdLst>
  <p:handoutMasterIdLst>
    <p:handoutMasterId r:id="rId40"/>
  </p:handoutMasterIdLst>
  <p:sldIdLst>
    <p:sldId id="256" r:id="rId2"/>
    <p:sldId id="400" r:id="rId3"/>
    <p:sldId id="402" r:id="rId4"/>
    <p:sldId id="401" r:id="rId5"/>
    <p:sldId id="370" r:id="rId6"/>
    <p:sldId id="383" r:id="rId7"/>
    <p:sldId id="376" r:id="rId8"/>
    <p:sldId id="381" r:id="rId9"/>
    <p:sldId id="362" r:id="rId10"/>
    <p:sldId id="387" r:id="rId11"/>
    <p:sldId id="366" r:id="rId12"/>
    <p:sldId id="392" r:id="rId13"/>
    <p:sldId id="393" r:id="rId14"/>
    <p:sldId id="391" r:id="rId15"/>
    <p:sldId id="403" r:id="rId16"/>
    <p:sldId id="378" r:id="rId17"/>
    <p:sldId id="389" r:id="rId18"/>
    <p:sldId id="390" r:id="rId19"/>
    <p:sldId id="372" r:id="rId20"/>
    <p:sldId id="404" r:id="rId21"/>
    <p:sldId id="405" r:id="rId22"/>
    <p:sldId id="377" r:id="rId23"/>
    <p:sldId id="408" r:id="rId24"/>
    <p:sldId id="407" r:id="rId25"/>
    <p:sldId id="409" r:id="rId26"/>
    <p:sldId id="388" r:id="rId27"/>
    <p:sldId id="395" r:id="rId28"/>
    <p:sldId id="396" r:id="rId29"/>
    <p:sldId id="397" r:id="rId30"/>
    <p:sldId id="398" r:id="rId31"/>
    <p:sldId id="410" r:id="rId32"/>
    <p:sldId id="411" r:id="rId33"/>
    <p:sldId id="353" r:id="rId34"/>
    <p:sldId id="369" r:id="rId35"/>
    <p:sldId id="385" r:id="rId36"/>
    <p:sldId id="380" r:id="rId37"/>
    <p:sldId id="368"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663300"/>
    <a:srgbClr val="99663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2296" y="-488"/>
      </p:cViewPr>
      <p:guideLst>
        <p:guide orient="horz" pos="2160"/>
        <p:guide pos="2880"/>
      </p:guideLst>
    </p:cSldViewPr>
  </p:slideViewPr>
  <p:outlineViewPr>
    <p:cViewPr>
      <p:scale>
        <a:sx n="33" d="100"/>
        <a:sy n="33" d="100"/>
      </p:scale>
      <p:origin x="0" y="4296"/>
    </p:cViewPr>
  </p:outlineViewPr>
  <p:notesTextViewPr>
    <p:cViewPr>
      <p:scale>
        <a:sx n="100" d="100"/>
        <a:sy n="100" d="100"/>
      </p:scale>
      <p:origin x="0" y="0"/>
    </p:cViewPr>
  </p:notesTextViewPr>
  <p:sorterViewPr>
    <p:cViewPr>
      <p:scale>
        <a:sx n="102" d="100"/>
        <a:sy n="102" d="100"/>
      </p:scale>
      <p:origin x="0" y="3688"/>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608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4608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28603D39-938F-D646-B679-BD9386D49209}" type="slidenum">
              <a:rPr lang="en-US"/>
              <a:pPr>
                <a:defRPr/>
              </a:pPr>
              <a:t>‹#›</a:t>
            </a:fld>
            <a:endParaRPr lang="en-US"/>
          </a:p>
        </p:txBody>
      </p:sp>
    </p:spTree>
    <p:extLst>
      <p:ext uri="{BB962C8B-B14F-4D97-AF65-F5344CB8AC3E}">
        <p14:creationId xmlns:p14="http://schemas.microsoft.com/office/powerpoint/2010/main" val="20523753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Fare clic per modificare gli stili del testo dello schema</a:t>
            </a:r>
          </a:p>
          <a:p>
            <a:pPr lvl="1"/>
            <a:r>
              <a:rPr lang="en-US" noProof="0" smtClean="0"/>
              <a:t>Secondo livello</a:t>
            </a:r>
          </a:p>
          <a:p>
            <a:pPr lvl="2"/>
            <a:r>
              <a:rPr lang="en-US" noProof="0" smtClean="0"/>
              <a:t>Terzo livello</a:t>
            </a:r>
          </a:p>
          <a:p>
            <a:pPr lvl="3"/>
            <a:r>
              <a:rPr lang="en-US" noProof="0" smtClean="0"/>
              <a:t>Quarto livello</a:t>
            </a:r>
          </a:p>
          <a:p>
            <a:pPr lvl="4"/>
            <a:r>
              <a:rPr lang="en-US" noProof="0" smtClean="0"/>
              <a:t>Quinto livello</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84802C0C-22A4-5248-A030-1BEC8E9574F5}" type="slidenum">
              <a:rPr lang="en-US"/>
              <a:pPr>
                <a:defRPr/>
              </a:pPr>
              <a:t>‹#›</a:t>
            </a:fld>
            <a:endParaRPr lang="en-US"/>
          </a:p>
        </p:txBody>
      </p:sp>
    </p:spTree>
    <p:extLst>
      <p:ext uri="{BB962C8B-B14F-4D97-AF65-F5344CB8AC3E}">
        <p14:creationId xmlns:p14="http://schemas.microsoft.com/office/powerpoint/2010/main" val="198351535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it-IT">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Nuclear fragmentation measurements are necessary when using heavy-ion beams in </a:t>
            </a:r>
            <a:r>
              <a:rPr lang="en-US" sz="1200" kern="1200" dirty="0" err="1" smtClean="0">
                <a:solidFill>
                  <a:schemeClr val="tx1"/>
                </a:solidFill>
                <a:latin typeface="Arial" charset="0"/>
                <a:ea typeface="ＭＳ Ｐゴシック" charset="0"/>
                <a:cs typeface="ＭＳ Ｐゴシック" charset="0"/>
              </a:rPr>
              <a:t>hadrontherapy</a:t>
            </a:r>
            <a:r>
              <a:rPr lang="en-US" sz="1200" kern="1200" dirty="0" smtClean="0">
                <a:solidFill>
                  <a:schemeClr val="tx1"/>
                </a:solidFill>
                <a:latin typeface="Arial" charset="0"/>
                <a:ea typeface="ＭＳ Ｐゴシック" charset="0"/>
                <a:cs typeface="ＭＳ Ｐゴシック" charset="0"/>
              </a:rPr>
              <a:t> to predict the effects of the ion nuclear interactions within the human body. Moreover, they are also fundamental to validate and improve the Monte Carlo codes for their use in planning tumor treatments</a:t>
            </a:r>
          </a:p>
          <a:p>
            <a:endParaRPr lang="en-US" dirty="0"/>
          </a:p>
        </p:txBody>
      </p:sp>
    </p:spTree>
    <p:extLst>
      <p:ext uri="{BB962C8B-B14F-4D97-AF65-F5344CB8AC3E}">
        <p14:creationId xmlns:p14="http://schemas.microsoft.com/office/powerpoint/2010/main" val="155164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a:ln/>
        </p:spPr>
      </p:sp>
      <p:sp>
        <p:nvSpPr>
          <p:cNvPr id="11267" name="Segnaposto note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a:ln/>
        </p:spPr>
      </p:sp>
      <p:sp>
        <p:nvSpPr>
          <p:cNvPr id="11267" name="Segnaposto note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a:ln/>
        </p:spPr>
      </p:sp>
      <p:sp>
        <p:nvSpPr>
          <p:cNvPr id="11267" name="Segnaposto note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a:ln/>
        </p:spPr>
      </p:sp>
      <p:sp>
        <p:nvSpPr>
          <p:cNvPr id="11267" name="Segnaposto note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74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74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74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41592A19-FC47-6B42-A192-131562505ABA}" type="slidenum">
              <a:rPr lang="en-US" sz="1200">
                <a:latin typeface="Arial" charset="0"/>
              </a:rPr>
              <a:pPr eaLnBrk="1" hangingPunct="1"/>
              <a:t>6</a:t>
            </a:fld>
            <a:endParaRPr lang="en-US" sz="1200">
              <a:latin typeface="Arial" charset="0"/>
            </a:endParaRPr>
          </a:p>
        </p:txBody>
      </p:sp>
      <p:sp>
        <p:nvSpPr>
          <p:cNvPr id="22530"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1506"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r>
              <a:rPr lang="en-US" sz="1200" b="0" i="0" u="none" strike="noStrike" kern="1200" baseline="0" dirty="0" smtClean="0">
                <a:solidFill>
                  <a:schemeClr val="tx1"/>
                </a:solidFill>
                <a:latin typeface="Arial" charset="0"/>
                <a:ea typeface="ＭＳ Ｐゴシック" charset="0"/>
                <a:cs typeface="ＭＳ Ｐゴシック" charset="0"/>
              </a:rPr>
              <a:t>With the GECO project a user will be able to use a crystal structure in Geant4. Therefore, it will be possible to add physical processes related to crystals.</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CC9907-2E63-9845-80D7-D86F3F0D7D05}" type="slidenum">
              <a:rPr lang="ja-JP" altLang="en-US" smtClean="0"/>
              <a:pPr>
                <a:defRPr/>
              </a:pPr>
              <a:t>10</a:t>
            </a:fld>
            <a:endParaRPr lang="en-US" altLang="ja-JP" smtClean="0"/>
          </a:p>
        </p:txBody>
      </p:sp>
      <p:sp>
        <p:nvSpPr>
          <p:cNvPr id="326658"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9698" name="Notes Placeholder 2"/>
          <p:cNvSpPr>
            <a:spLocks noGrp="1"/>
          </p:cNvSpPr>
          <p:nvPr>
            <p:ph type="body" idx="1"/>
          </p:nvPr>
        </p:nvSpPr>
        <p:spPr>
          <a:noFill/>
        </p:spPr>
        <p:txBody>
          <a:bodyPr/>
          <a:lstStyle/>
          <a:p>
            <a:r>
              <a:rPr lang="it-IT">
                <a:solidFill>
                  <a:srgbClr val="0000FF"/>
                </a:solidFill>
              </a:rPr>
              <a:t>Third collaboration paper </a:t>
            </a:r>
            <a:r>
              <a:rPr lang="it-IT"/>
              <a:t>meant to provide a reference for </a:t>
            </a:r>
            <a:r>
              <a:rPr lang="it-IT">
                <a:solidFill>
                  <a:srgbClr val="0000FF"/>
                </a:solidFill>
              </a:rPr>
              <a:t>developments 2006-2012 </a:t>
            </a:r>
            <a:r>
              <a:rPr lang="it-IT"/>
              <a:t>(excl. the </a:t>
            </a:r>
            <a:r>
              <a:rPr lang="it-IT">
                <a:solidFill>
                  <a:srgbClr val="0000FF"/>
                </a:solidFill>
              </a:rPr>
              <a:t>MT capabilities</a:t>
            </a:r>
            <a:r>
              <a:rPr lang="it-IT"/>
              <a:t>), i.e. 8.0 </a:t>
            </a:r>
            <a:r>
              <a:rPr lang="it-IT">
                <a:sym typeface="Wingdings" charset="0"/>
              </a:rPr>
              <a:t> 9.6</a:t>
            </a:r>
            <a:endParaRPr lang="it-IT"/>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ＭＳ Ｐゴシック" charset="0"/>
              </a:rPr>
              <a:t>Absolute energy spectra of photons emitted by electrons of 0.5 MeV (left), 1.0 MeV (middle) and 2.8 MeV (right) on iron targets, at different angles between 0 and</a:t>
            </a:r>
          </a:p>
          <a:p>
            <a:r>
              <a:rPr lang="en-US" sz="1200" b="0" i="0" u="none" strike="noStrike" kern="1200" baseline="0" dirty="0" smtClean="0">
                <a:solidFill>
                  <a:schemeClr val="tx1"/>
                </a:solidFill>
                <a:latin typeface="Arial" charset="0"/>
                <a:ea typeface="ＭＳ Ｐゴシック" charset="0"/>
                <a:cs typeface="ＭＳ Ｐゴシック" charset="0"/>
              </a:rPr>
              <a:t>150. Circles are experimental data from Dance et al. and solid histograms are the GEANT4 simulations obtained with the Penelope model. Some sets of data points are shown</a:t>
            </a:r>
          </a:p>
          <a:p>
            <a:r>
              <a:rPr lang="en-US" sz="1200" b="0" i="0" u="none" strike="noStrike" kern="1200" baseline="0" dirty="0" smtClean="0">
                <a:solidFill>
                  <a:schemeClr val="tx1"/>
                </a:solidFill>
                <a:latin typeface="Arial" charset="0"/>
                <a:ea typeface="ＭＳ Ｐゴシック" charset="0"/>
                <a:cs typeface="ＭＳ Ｐゴシック" charset="0"/>
              </a:rPr>
              <a:t>as empty circles for visual clarity. The thickness of the targets is 0.257 g/cm2 (0.5 MeV beam), 0.613 g/cm2 (1.0 MeV beam) and 2.31 g/cm2 (2.8 MeV beam).</a:t>
            </a:r>
          </a:p>
          <a:p>
            <a:r>
              <a:rPr lang="en-US" sz="1200" b="0" i="0" u="none" strike="noStrike" kern="1200" baseline="0" dirty="0" smtClean="0">
                <a:solidFill>
                  <a:schemeClr val="tx1"/>
                </a:solidFill>
                <a:latin typeface="Arial" charset="0"/>
                <a:ea typeface="ＭＳ Ｐゴシック" charset="0"/>
                <a:cs typeface="ＭＳ Ｐゴシック" charset="0"/>
              </a:rPr>
              <a:t>0 k/</a:t>
            </a:r>
            <a:endParaRPr lang="en-US" dirty="0"/>
          </a:p>
        </p:txBody>
      </p:sp>
    </p:spTree>
    <p:extLst>
      <p:ext uri="{BB962C8B-B14F-4D97-AF65-F5344CB8AC3E}">
        <p14:creationId xmlns:p14="http://schemas.microsoft.com/office/powerpoint/2010/main" val="260504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it-IT" altLang="it-IT" smtClean="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it-IT" altLang="it-IT" smtClean="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it-IT" altLang="it-IT" smtClean="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it-IT" altLang="it-IT" smtClean="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it-IT" altLang="it-IT" smtClean="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it-IT" altLang="it-IT" smtClean="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it-IT" altLang="it-IT" smtClean="0">
                <a:ea typeface="+mn-ea"/>
                <a:cs typeface="+mn-cs"/>
              </a:endParaRPr>
            </a:p>
          </p:txBody>
        </p:sp>
      </p:grpSp>
      <p:sp>
        <p:nvSpPr>
          <p:cNvPr id="8204"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smtClean="0"/>
              <a:t>Fare clic per modificare lo stile del titolo</a:t>
            </a:r>
          </a:p>
        </p:txBody>
      </p:sp>
      <p:sp>
        <p:nvSpPr>
          <p:cNvPr id="82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Fare clic per modificare lo stile del sottotitolo dello schema</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r>
              <a:rPr lang="en-US"/>
              <a:t>B.Caccia - CCR_Workshop, LNGS, 22-26 Maggio 2017 </a:t>
            </a: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C0F986EB-CE71-764A-856E-FB8157787339}" type="slidenum">
              <a:rPr lang="en-US"/>
              <a:pPr>
                <a:defRPr/>
              </a:pPr>
              <a:t>‹#›</a:t>
            </a:fld>
            <a:endParaRPr lang="en-US"/>
          </a:p>
        </p:txBody>
      </p:sp>
    </p:spTree>
    <p:extLst>
      <p:ext uri="{BB962C8B-B14F-4D97-AF65-F5344CB8AC3E}">
        <p14:creationId xmlns:p14="http://schemas.microsoft.com/office/powerpoint/2010/main" val="47971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6" name="Rectangle 13"/>
          <p:cNvSpPr>
            <a:spLocks noGrp="1" noChangeArrowheads="1"/>
          </p:cNvSpPr>
          <p:nvPr>
            <p:ph type="sldNum" sz="quarter" idx="12"/>
          </p:nvPr>
        </p:nvSpPr>
        <p:spPr>
          <a:ln/>
        </p:spPr>
        <p:txBody>
          <a:bodyPr/>
          <a:lstStyle>
            <a:lvl1pPr>
              <a:defRPr/>
            </a:lvl1pPr>
          </a:lstStyle>
          <a:p>
            <a:pPr>
              <a:defRPr/>
            </a:pPr>
            <a:fld id="{75B589BE-9E4E-9742-BB06-6019B281CC31}" type="slidenum">
              <a:rPr lang="en-US"/>
              <a:pPr>
                <a:defRPr/>
              </a:pPr>
              <a:t>‹#›</a:t>
            </a:fld>
            <a:endParaRPr lang="en-US"/>
          </a:p>
        </p:txBody>
      </p:sp>
    </p:spTree>
    <p:extLst>
      <p:ext uri="{BB962C8B-B14F-4D97-AF65-F5344CB8AC3E}">
        <p14:creationId xmlns:p14="http://schemas.microsoft.com/office/powerpoint/2010/main" val="3418693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04050" y="214313"/>
            <a:ext cx="1951038" cy="59182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150938" y="214313"/>
            <a:ext cx="5700712" cy="5918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6" name="Rectangle 13"/>
          <p:cNvSpPr>
            <a:spLocks noGrp="1" noChangeArrowheads="1"/>
          </p:cNvSpPr>
          <p:nvPr>
            <p:ph type="sldNum" sz="quarter" idx="12"/>
          </p:nvPr>
        </p:nvSpPr>
        <p:spPr>
          <a:ln/>
        </p:spPr>
        <p:txBody>
          <a:bodyPr/>
          <a:lstStyle>
            <a:lvl1pPr>
              <a:defRPr/>
            </a:lvl1pPr>
          </a:lstStyle>
          <a:p>
            <a:pPr>
              <a:defRPr/>
            </a:pPr>
            <a:fld id="{8EC872CE-1D6A-3146-97B5-78D38594DE62}" type="slidenum">
              <a:rPr lang="en-US"/>
              <a:pPr>
                <a:defRPr/>
              </a:pPr>
              <a:t>‹#›</a:t>
            </a:fld>
            <a:endParaRPr lang="en-US"/>
          </a:p>
        </p:txBody>
      </p:sp>
    </p:spTree>
    <p:extLst>
      <p:ext uri="{BB962C8B-B14F-4D97-AF65-F5344CB8AC3E}">
        <p14:creationId xmlns:p14="http://schemas.microsoft.com/office/powerpoint/2010/main" val="144489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50938" y="214313"/>
            <a:ext cx="7793037" cy="1462087"/>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1182688" y="2017713"/>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45088" y="2017713"/>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7" name="Rectangle 13"/>
          <p:cNvSpPr>
            <a:spLocks noGrp="1" noChangeArrowheads="1"/>
          </p:cNvSpPr>
          <p:nvPr>
            <p:ph type="sldNum" sz="quarter" idx="12"/>
          </p:nvPr>
        </p:nvSpPr>
        <p:spPr>
          <a:ln/>
        </p:spPr>
        <p:txBody>
          <a:bodyPr/>
          <a:lstStyle>
            <a:lvl1pPr>
              <a:defRPr/>
            </a:lvl1pPr>
          </a:lstStyle>
          <a:p>
            <a:pPr>
              <a:defRPr/>
            </a:pPr>
            <a:fld id="{EA6B55A1-924B-B140-A3BA-2341336D4460}" type="slidenum">
              <a:rPr lang="en-US"/>
              <a:pPr>
                <a:defRPr/>
              </a:pPr>
              <a:t>‹#›</a:t>
            </a:fld>
            <a:endParaRPr lang="en-US"/>
          </a:p>
        </p:txBody>
      </p:sp>
    </p:spTree>
    <p:extLst>
      <p:ext uri="{BB962C8B-B14F-4D97-AF65-F5344CB8AC3E}">
        <p14:creationId xmlns:p14="http://schemas.microsoft.com/office/powerpoint/2010/main" val="354422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150938" y="214313"/>
            <a:ext cx="7793037" cy="1462087"/>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1182688" y="2017713"/>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5145088" y="2017713"/>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5145088" y="4151313"/>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8" name="Rectangle 13"/>
          <p:cNvSpPr>
            <a:spLocks noGrp="1" noChangeArrowheads="1"/>
          </p:cNvSpPr>
          <p:nvPr>
            <p:ph type="sldNum" sz="quarter" idx="12"/>
          </p:nvPr>
        </p:nvSpPr>
        <p:spPr>
          <a:ln/>
        </p:spPr>
        <p:txBody>
          <a:bodyPr/>
          <a:lstStyle>
            <a:lvl1pPr>
              <a:defRPr/>
            </a:lvl1pPr>
          </a:lstStyle>
          <a:p>
            <a:pPr>
              <a:defRPr/>
            </a:pPr>
            <a:fld id="{29DE0E47-AE1E-FD46-8FA2-F1439CA61E82}" type="slidenum">
              <a:rPr lang="en-US"/>
              <a:pPr>
                <a:defRPr/>
              </a:pPr>
              <a:t>‹#›</a:t>
            </a:fld>
            <a:endParaRPr lang="en-US"/>
          </a:p>
        </p:txBody>
      </p:sp>
    </p:spTree>
    <p:extLst>
      <p:ext uri="{BB962C8B-B14F-4D97-AF65-F5344CB8AC3E}">
        <p14:creationId xmlns:p14="http://schemas.microsoft.com/office/powerpoint/2010/main" val="410788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6" name="Rectangle 13"/>
          <p:cNvSpPr>
            <a:spLocks noGrp="1" noChangeArrowheads="1"/>
          </p:cNvSpPr>
          <p:nvPr>
            <p:ph type="sldNum" sz="quarter" idx="12"/>
          </p:nvPr>
        </p:nvSpPr>
        <p:spPr>
          <a:ln/>
        </p:spPr>
        <p:txBody>
          <a:bodyPr/>
          <a:lstStyle>
            <a:lvl1pPr>
              <a:defRPr/>
            </a:lvl1pPr>
          </a:lstStyle>
          <a:p>
            <a:pPr>
              <a:defRPr/>
            </a:pPr>
            <a:fld id="{2AC85757-C068-6649-9D4D-687021CF27F1}" type="slidenum">
              <a:rPr lang="en-US"/>
              <a:pPr>
                <a:defRPr/>
              </a:pPr>
              <a:t>‹#›</a:t>
            </a:fld>
            <a:endParaRPr lang="en-US"/>
          </a:p>
        </p:txBody>
      </p:sp>
    </p:spTree>
    <p:extLst>
      <p:ext uri="{BB962C8B-B14F-4D97-AF65-F5344CB8AC3E}">
        <p14:creationId xmlns:p14="http://schemas.microsoft.com/office/powerpoint/2010/main" val="247122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6" name="Rectangle 13"/>
          <p:cNvSpPr>
            <a:spLocks noGrp="1" noChangeArrowheads="1"/>
          </p:cNvSpPr>
          <p:nvPr>
            <p:ph type="sldNum" sz="quarter" idx="12"/>
          </p:nvPr>
        </p:nvSpPr>
        <p:spPr>
          <a:ln/>
        </p:spPr>
        <p:txBody>
          <a:bodyPr/>
          <a:lstStyle>
            <a:lvl1pPr>
              <a:defRPr/>
            </a:lvl1pPr>
          </a:lstStyle>
          <a:p>
            <a:pPr>
              <a:defRPr/>
            </a:pPr>
            <a:fld id="{DF93CEF6-0351-054F-83EE-326A6B014CC9}" type="slidenum">
              <a:rPr lang="en-US"/>
              <a:pPr>
                <a:defRPr/>
              </a:pPr>
              <a:t>‹#›</a:t>
            </a:fld>
            <a:endParaRPr lang="en-US"/>
          </a:p>
        </p:txBody>
      </p:sp>
    </p:spTree>
    <p:extLst>
      <p:ext uri="{BB962C8B-B14F-4D97-AF65-F5344CB8AC3E}">
        <p14:creationId xmlns:p14="http://schemas.microsoft.com/office/powerpoint/2010/main" val="326879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7" name="Rectangle 13"/>
          <p:cNvSpPr>
            <a:spLocks noGrp="1" noChangeArrowheads="1"/>
          </p:cNvSpPr>
          <p:nvPr>
            <p:ph type="sldNum" sz="quarter" idx="12"/>
          </p:nvPr>
        </p:nvSpPr>
        <p:spPr>
          <a:ln/>
        </p:spPr>
        <p:txBody>
          <a:bodyPr/>
          <a:lstStyle>
            <a:lvl1pPr>
              <a:defRPr/>
            </a:lvl1pPr>
          </a:lstStyle>
          <a:p>
            <a:pPr>
              <a:defRPr/>
            </a:pPr>
            <a:fld id="{DBAAE0F5-1D22-FC4D-BEC8-8E7DF841B825}" type="slidenum">
              <a:rPr lang="en-US"/>
              <a:pPr>
                <a:defRPr/>
              </a:pPr>
              <a:t>‹#›</a:t>
            </a:fld>
            <a:endParaRPr lang="en-US"/>
          </a:p>
        </p:txBody>
      </p:sp>
    </p:spTree>
    <p:extLst>
      <p:ext uri="{BB962C8B-B14F-4D97-AF65-F5344CB8AC3E}">
        <p14:creationId xmlns:p14="http://schemas.microsoft.com/office/powerpoint/2010/main" val="261068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9" name="Rectangle 13"/>
          <p:cNvSpPr>
            <a:spLocks noGrp="1" noChangeArrowheads="1"/>
          </p:cNvSpPr>
          <p:nvPr>
            <p:ph type="sldNum" sz="quarter" idx="12"/>
          </p:nvPr>
        </p:nvSpPr>
        <p:spPr>
          <a:ln/>
        </p:spPr>
        <p:txBody>
          <a:bodyPr/>
          <a:lstStyle>
            <a:lvl1pPr>
              <a:defRPr/>
            </a:lvl1pPr>
          </a:lstStyle>
          <a:p>
            <a:pPr>
              <a:defRPr/>
            </a:pPr>
            <a:fld id="{7C26AAE0-464B-534A-A435-5454F10443B3}" type="slidenum">
              <a:rPr lang="en-US"/>
              <a:pPr>
                <a:defRPr/>
              </a:pPr>
              <a:t>‹#›</a:t>
            </a:fld>
            <a:endParaRPr lang="en-US"/>
          </a:p>
        </p:txBody>
      </p:sp>
    </p:spTree>
    <p:extLst>
      <p:ext uri="{BB962C8B-B14F-4D97-AF65-F5344CB8AC3E}">
        <p14:creationId xmlns:p14="http://schemas.microsoft.com/office/powerpoint/2010/main" val="159102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5" name="Rectangle 13"/>
          <p:cNvSpPr>
            <a:spLocks noGrp="1" noChangeArrowheads="1"/>
          </p:cNvSpPr>
          <p:nvPr>
            <p:ph type="sldNum" sz="quarter" idx="12"/>
          </p:nvPr>
        </p:nvSpPr>
        <p:spPr>
          <a:ln/>
        </p:spPr>
        <p:txBody>
          <a:bodyPr/>
          <a:lstStyle>
            <a:lvl1pPr>
              <a:defRPr/>
            </a:lvl1pPr>
          </a:lstStyle>
          <a:p>
            <a:pPr>
              <a:defRPr/>
            </a:pPr>
            <a:fld id="{318AC21D-68E8-E44B-B004-BFB8A9FF835D}" type="slidenum">
              <a:rPr lang="en-US"/>
              <a:pPr>
                <a:defRPr/>
              </a:pPr>
              <a:t>‹#›</a:t>
            </a:fld>
            <a:endParaRPr lang="en-US"/>
          </a:p>
        </p:txBody>
      </p:sp>
    </p:spTree>
    <p:extLst>
      <p:ext uri="{BB962C8B-B14F-4D97-AF65-F5344CB8AC3E}">
        <p14:creationId xmlns:p14="http://schemas.microsoft.com/office/powerpoint/2010/main" val="302662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4" name="Rectangle 13"/>
          <p:cNvSpPr>
            <a:spLocks noGrp="1" noChangeArrowheads="1"/>
          </p:cNvSpPr>
          <p:nvPr>
            <p:ph type="sldNum" sz="quarter" idx="12"/>
          </p:nvPr>
        </p:nvSpPr>
        <p:spPr>
          <a:ln/>
        </p:spPr>
        <p:txBody>
          <a:bodyPr/>
          <a:lstStyle>
            <a:lvl1pPr>
              <a:defRPr/>
            </a:lvl1pPr>
          </a:lstStyle>
          <a:p>
            <a:pPr>
              <a:defRPr/>
            </a:pPr>
            <a:fld id="{56F6F415-2061-9B4A-958F-0250CFFB06B6}" type="slidenum">
              <a:rPr lang="en-US"/>
              <a:pPr>
                <a:defRPr/>
              </a:pPr>
              <a:t>‹#›</a:t>
            </a:fld>
            <a:endParaRPr lang="en-US"/>
          </a:p>
        </p:txBody>
      </p:sp>
    </p:spTree>
    <p:extLst>
      <p:ext uri="{BB962C8B-B14F-4D97-AF65-F5344CB8AC3E}">
        <p14:creationId xmlns:p14="http://schemas.microsoft.com/office/powerpoint/2010/main" val="324532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7" name="Rectangle 13"/>
          <p:cNvSpPr>
            <a:spLocks noGrp="1" noChangeArrowheads="1"/>
          </p:cNvSpPr>
          <p:nvPr>
            <p:ph type="sldNum" sz="quarter" idx="12"/>
          </p:nvPr>
        </p:nvSpPr>
        <p:spPr>
          <a:ln/>
        </p:spPr>
        <p:txBody>
          <a:bodyPr/>
          <a:lstStyle>
            <a:lvl1pPr>
              <a:defRPr/>
            </a:lvl1pPr>
          </a:lstStyle>
          <a:p>
            <a:pPr>
              <a:defRPr/>
            </a:pPr>
            <a:fld id="{6CF6A445-8924-9B4D-AB90-279394CA565E}" type="slidenum">
              <a:rPr lang="en-US"/>
              <a:pPr>
                <a:defRPr/>
              </a:pPr>
              <a:t>‹#›</a:t>
            </a:fld>
            <a:endParaRPr lang="en-US"/>
          </a:p>
        </p:txBody>
      </p:sp>
    </p:spTree>
    <p:extLst>
      <p:ext uri="{BB962C8B-B14F-4D97-AF65-F5344CB8AC3E}">
        <p14:creationId xmlns:p14="http://schemas.microsoft.com/office/powerpoint/2010/main" val="86203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B.Caccia - CCR_Workshop, LNGS, 22-26 Maggio 2017 </a:t>
            </a:r>
          </a:p>
        </p:txBody>
      </p:sp>
      <p:sp>
        <p:nvSpPr>
          <p:cNvPr id="7" name="Rectangle 13"/>
          <p:cNvSpPr>
            <a:spLocks noGrp="1" noChangeArrowheads="1"/>
          </p:cNvSpPr>
          <p:nvPr>
            <p:ph type="sldNum" sz="quarter" idx="12"/>
          </p:nvPr>
        </p:nvSpPr>
        <p:spPr>
          <a:ln/>
        </p:spPr>
        <p:txBody>
          <a:bodyPr/>
          <a:lstStyle>
            <a:lvl1pPr>
              <a:defRPr/>
            </a:lvl1pPr>
          </a:lstStyle>
          <a:p>
            <a:pPr>
              <a:defRPr/>
            </a:pPr>
            <a:fld id="{8E786942-4248-524C-AC5E-202A6559BD7C}" type="slidenum">
              <a:rPr lang="en-US"/>
              <a:pPr>
                <a:defRPr/>
              </a:pPr>
              <a:t>‹#›</a:t>
            </a:fld>
            <a:endParaRPr lang="en-US"/>
          </a:p>
        </p:txBody>
      </p:sp>
    </p:spTree>
    <p:extLst>
      <p:ext uri="{BB962C8B-B14F-4D97-AF65-F5344CB8AC3E}">
        <p14:creationId xmlns:p14="http://schemas.microsoft.com/office/powerpoint/2010/main" val="14218155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it-IT" altLang="it-IT" sz="2400" smtClean="0">
              <a:ea typeface="+mn-ea"/>
              <a:cs typeface="+mn-cs"/>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it-IT" altLang="it-IT" sz="2400" smtClean="0">
              <a:ea typeface="+mn-ea"/>
              <a:cs typeface="+mn-cs"/>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it-IT" altLang="it-IT" sz="2400" smtClean="0">
              <a:ea typeface="+mn-ea"/>
              <a:cs typeface="+mn-cs"/>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it-IT" altLang="it-IT" sz="2400" smtClean="0">
              <a:ea typeface="+mn-ea"/>
              <a:cs typeface="+mn-cs"/>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it-IT" altLang="it-IT" sz="2400" smtClean="0">
              <a:ea typeface="+mn-ea"/>
              <a:cs typeface="+mn-cs"/>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it-IT" altLang="it-IT" sz="2400" smtClean="0">
              <a:ea typeface="+mn-ea"/>
              <a:cs typeface="+mn-cs"/>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it-IT" altLang="it-IT" sz="2400" smtClean="0">
              <a:ea typeface="+mn-ea"/>
              <a:cs typeface="+mn-cs"/>
            </a:endParaRPr>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Fare clic per modificare lo stile del titolo</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7179"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atin typeface="Tahoma" pitchFamily="34" charset="0"/>
                <a:ea typeface="+mn-ea"/>
                <a:cs typeface="+mn-cs"/>
              </a:defRPr>
            </a:lvl1pPr>
          </a:lstStyle>
          <a:p>
            <a:pPr>
              <a:defRPr/>
            </a:pPr>
            <a:endParaRPr lang="en-US"/>
          </a:p>
        </p:txBody>
      </p:sp>
      <p:sp>
        <p:nvSpPr>
          <p:cNvPr id="7180"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Tahoma" pitchFamily="34" charset="0"/>
                <a:ea typeface="+mn-ea"/>
                <a:cs typeface="+mn-cs"/>
              </a:defRPr>
            </a:lvl1pPr>
          </a:lstStyle>
          <a:p>
            <a:pPr>
              <a:defRPr/>
            </a:pPr>
            <a:r>
              <a:rPr lang="en-US"/>
              <a:t>B.Caccia - CCR_Workshop, LNGS, 22-26 Maggio 2017 </a:t>
            </a:r>
          </a:p>
        </p:txBody>
      </p:sp>
      <p:sp>
        <p:nvSpPr>
          <p:cNvPr id="7181"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cs typeface="+mn-cs"/>
              </a:defRPr>
            </a:lvl1pPr>
          </a:lstStyle>
          <a:p>
            <a:pPr>
              <a:defRPr/>
            </a:pPr>
            <a:fld id="{D685FDEF-7BA4-114E-BCF9-1F3A69BA7D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0"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Lst>
  <p:hf sldNum="0" hdr="0" dt="0"/>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gif"/><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 Id="rId3"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jpe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defRPr/>
            </a:pPr>
            <a:r>
              <a:rPr lang="en-US" sz="4200" dirty="0">
                <a:latin typeface="Tahoma" charset="0"/>
                <a:cs typeface="+mj-cs"/>
              </a:rPr>
              <a:t>MC-INFN: Geant4 e </a:t>
            </a:r>
            <a:r>
              <a:rPr lang="en-US" sz="4200" dirty="0" smtClean="0">
                <a:latin typeface="Tahoma" charset="0"/>
                <a:cs typeface="+mj-cs"/>
              </a:rPr>
              <a:t/>
            </a:r>
            <a:br>
              <a:rPr lang="en-US" sz="4200" dirty="0" smtClean="0">
                <a:latin typeface="Tahoma" charset="0"/>
                <a:cs typeface="+mj-cs"/>
              </a:rPr>
            </a:br>
            <a:r>
              <a:rPr lang="en-US" sz="4200" dirty="0" err="1" smtClean="0">
                <a:latin typeface="Tahoma" charset="0"/>
                <a:cs typeface="+mj-cs"/>
              </a:rPr>
              <a:t>applicazioni</a:t>
            </a:r>
            <a:r>
              <a:rPr lang="en-US" sz="4200" dirty="0" smtClean="0">
                <a:latin typeface="Tahoma" charset="0"/>
                <a:cs typeface="+mj-cs"/>
              </a:rPr>
              <a:t> </a:t>
            </a:r>
            <a:r>
              <a:rPr lang="en-US" sz="4200" dirty="0">
                <a:latin typeface="Tahoma" charset="0"/>
                <a:cs typeface="+mj-cs"/>
              </a:rPr>
              <a:t>in </a:t>
            </a:r>
            <a:r>
              <a:rPr lang="en-US" sz="4200" dirty="0" err="1">
                <a:latin typeface="Tahoma" charset="0"/>
                <a:cs typeface="+mj-cs"/>
              </a:rPr>
              <a:t>fisica</a:t>
            </a:r>
            <a:r>
              <a:rPr lang="en-US" sz="4200" dirty="0">
                <a:latin typeface="Tahoma" charset="0"/>
                <a:cs typeface="+mj-cs"/>
              </a:rPr>
              <a:t> </a:t>
            </a:r>
            <a:r>
              <a:rPr lang="en-US" sz="4200" dirty="0" err="1">
                <a:latin typeface="Tahoma" charset="0"/>
                <a:cs typeface="+mj-cs"/>
              </a:rPr>
              <a:t>medica</a:t>
            </a:r>
            <a:endParaRPr lang="en-US" sz="4200" dirty="0">
              <a:latin typeface="Tahoma" charset="0"/>
              <a:cs typeface="+mj-cs"/>
            </a:endParaRPr>
          </a:p>
        </p:txBody>
      </p:sp>
      <p:sp>
        <p:nvSpPr>
          <p:cNvPr id="3075" name="Rectangle 3"/>
          <p:cNvSpPr>
            <a:spLocks noGrp="1" noChangeArrowheads="1"/>
          </p:cNvSpPr>
          <p:nvPr>
            <p:ph type="subTitle" idx="1"/>
          </p:nvPr>
        </p:nvSpPr>
        <p:spPr>
          <a:xfrm>
            <a:off x="250825" y="3429000"/>
            <a:ext cx="8642350" cy="2808288"/>
          </a:xfrm>
        </p:spPr>
        <p:txBody>
          <a:bodyPr/>
          <a:lstStyle/>
          <a:p>
            <a:pPr eaLnBrk="1" hangingPunct="1">
              <a:buFont typeface="Wingdings" charset="0"/>
              <a:buNone/>
              <a:defRPr/>
            </a:pPr>
            <a:r>
              <a:rPr lang="en-US" sz="2800" dirty="0" smtClean="0">
                <a:latin typeface="Tahoma" charset="0"/>
                <a:cs typeface="+mn-cs"/>
              </a:rPr>
              <a:t>Barbara </a:t>
            </a:r>
            <a:r>
              <a:rPr lang="en-US" sz="2800" dirty="0" err="1" smtClean="0">
                <a:latin typeface="Tahoma" charset="0"/>
                <a:cs typeface="+mn-cs"/>
              </a:rPr>
              <a:t>Caccia</a:t>
            </a:r>
            <a:endParaRPr lang="en-US" sz="2800" dirty="0" smtClean="0">
              <a:latin typeface="Tahoma" charset="0"/>
              <a:cs typeface="+mn-cs"/>
            </a:endParaRPr>
          </a:p>
          <a:p>
            <a:pPr eaLnBrk="1" hangingPunct="1">
              <a:buFont typeface="Wingdings" charset="0"/>
              <a:buNone/>
              <a:defRPr/>
            </a:pPr>
            <a:endParaRPr lang="en-US" dirty="0">
              <a:latin typeface="Tahoma" charset="0"/>
              <a:cs typeface="+mn-cs"/>
            </a:endParaRPr>
          </a:p>
          <a:p>
            <a:pPr eaLnBrk="1" hangingPunct="1">
              <a:defRPr/>
            </a:pPr>
            <a:r>
              <a:rPr lang="en-US" sz="2000" dirty="0">
                <a:latin typeface="Tahoma" charset="0"/>
                <a:cs typeface="+mn-cs"/>
              </a:rPr>
              <a:t>Centro </a:t>
            </a:r>
            <a:r>
              <a:rPr lang="en-US" sz="2000" dirty="0" err="1">
                <a:latin typeface="Tahoma" charset="0"/>
                <a:cs typeface="+mn-cs"/>
              </a:rPr>
              <a:t>Nazionale</a:t>
            </a:r>
            <a:r>
              <a:rPr lang="en-US" sz="2000" dirty="0">
                <a:latin typeface="Tahoma" charset="0"/>
                <a:cs typeface="+mn-cs"/>
              </a:rPr>
              <a:t> per la </a:t>
            </a:r>
            <a:r>
              <a:rPr lang="en-US" sz="2000" dirty="0" err="1">
                <a:latin typeface="Tahoma" charset="0"/>
                <a:cs typeface="+mn-cs"/>
              </a:rPr>
              <a:t>Protezione</a:t>
            </a:r>
            <a:r>
              <a:rPr lang="en-US" sz="2000" dirty="0">
                <a:latin typeface="Tahoma" charset="0"/>
                <a:cs typeface="+mn-cs"/>
              </a:rPr>
              <a:t> </a:t>
            </a:r>
            <a:r>
              <a:rPr lang="en-US" sz="2000" dirty="0" err="1">
                <a:latin typeface="Tahoma" charset="0"/>
                <a:cs typeface="+mn-cs"/>
              </a:rPr>
              <a:t>dalle</a:t>
            </a:r>
            <a:r>
              <a:rPr lang="en-US" sz="2000" dirty="0">
                <a:latin typeface="Tahoma" charset="0"/>
                <a:cs typeface="+mn-cs"/>
              </a:rPr>
              <a:t> </a:t>
            </a:r>
            <a:r>
              <a:rPr lang="en-US" sz="2000" dirty="0" err="1">
                <a:latin typeface="Tahoma" charset="0"/>
                <a:cs typeface="+mn-cs"/>
              </a:rPr>
              <a:t>Radiazioni</a:t>
            </a:r>
            <a:r>
              <a:rPr lang="en-US" sz="2000" dirty="0">
                <a:latin typeface="Tahoma" charset="0"/>
                <a:cs typeface="+mn-cs"/>
              </a:rPr>
              <a:t> e </a:t>
            </a:r>
            <a:r>
              <a:rPr lang="en-US" sz="2000" dirty="0" err="1" smtClean="0">
                <a:latin typeface="Tahoma" charset="0"/>
                <a:cs typeface="+mn-cs"/>
              </a:rPr>
              <a:t>Fisica</a:t>
            </a:r>
            <a:r>
              <a:rPr lang="en-US" sz="2000" dirty="0" smtClean="0">
                <a:latin typeface="Tahoma" charset="0"/>
                <a:cs typeface="+mn-cs"/>
              </a:rPr>
              <a:t> </a:t>
            </a:r>
            <a:r>
              <a:rPr lang="en-US" sz="2000" dirty="0" err="1" smtClean="0">
                <a:latin typeface="Tahoma" charset="0"/>
                <a:cs typeface="+mn-cs"/>
              </a:rPr>
              <a:t>Computazionale</a:t>
            </a:r>
            <a:r>
              <a:rPr lang="en-US" sz="2000" dirty="0" smtClean="0">
                <a:latin typeface="Tahoma" charset="0"/>
                <a:cs typeface="+mn-cs"/>
              </a:rPr>
              <a:t>  </a:t>
            </a:r>
            <a:r>
              <a:rPr lang="en-US" sz="2000" b="1" dirty="0" err="1" smtClean="0">
                <a:latin typeface="Tahoma" charset="0"/>
                <a:cs typeface="+mn-cs"/>
              </a:rPr>
              <a:t>Istituto</a:t>
            </a:r>
            <a:r>
              <a:rPr lang="en-US" sz="2000" b="1" dirty="0" smtClean="0">
                <a:latin typeface="Tahoma" charset="0"/>
                <a:cs typeface="+mn-cs"/>
              </a:rPr>
              <a:t> </a:t>
            </a:r>
            <a:r>
              <a:rPr lang="en-US" sz="2000" b="1" dirty="0" err="1" smtClean="0">
                <a:latin typeface="Tahoma" charset="0"/>
                <a:cs typeface="+mn-cs"/>
              </a:rPr>
              <a:t>Superiore</a:t>
            </a:r>
            <a:r>
              <a:rPr lang="en-US" sz="2000" b="1" dirty="0" smtClean="0">
                <a:latin typeface="Tahoma" charset="0"/>
                <a:cs typeface="+mn-cs"/>
              </a:rPr>
              <a:t> di </a:t>
            </a:r>
            <a:r>
              <a:rPr lang="en-US" sz="2000" b="1" dirty="0" err="1" smtClean="0">
                <a:latin typeface="Tahoma" charset="0"/>
                <a:cs typeface="+mn-cs"/>
              </a:rPr>
              <a:t>Sanità</a:t>
            </a:r>
            <a:endParaRPr lang="en-US" sz="2000" b="1" dirty="0" smtClean="0">
              <a:latin typeface="Tahoma" charset="0"/>
              <a:cs typeface="+mn-cs"/>
            </a:endParaRPr>
          </a:p>
          <a:p>
            <a:pPr eaLnBrk="1" hangingPunct="1">
              <a:defRPr/>
            </a:pPr>
            <a:r>
              <a:rPr lang="en-US" sz="2000" dirty="0" smtClean="0">
                <a:latin typeface="Tahoma" charset="0"/>
                <a:cs typeface="+mn-cs"/>
              </a:rPr>
              <a:t>&amp;</a:t>
            </a:r>
          </a:p>
          <a:p>
            <a:pPr eaLnBrk="1" hangingPunct="1">
              <a:defRPr/>
            </a:pPr>
            <a:r>
              <a:rPr lang="en-US" sz="2000" b="1" dirty="0" smtClean="0">
                <a:latin typeface="Tahoma" charset="0"/>
                <a:cs typeface="+mn-cs"/>
              </a:rPr>
              <a:t>INFN - Roma1</a:t>
            </a:r>
            <a:endParaRPr lang="en-US" sz="2000" b="1" dirty="0">
              <a:latin typeface="Tahoma" charset="0"/>
              <a:cs typeface="+mn-cs"/>
            </a:endParaRPr>
          </a:p>
        </p:txBody>
      </p:sp>
      <p:pic>
        <p:nvPicPr>
          <p:cNvPr id="17411"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188913"/>
            <a:ext cx="1439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 descr=" Logo ISS 2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8" y="4921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76200"/>
            <a:ext cx="4724400" cy="762000"/>
          </a:xfrm>
        </p:spPr>
        <p:txBody>
          <a:bodyPr/>
          <a:lstStyle/>
          <a:p>
            <a:pPr>
              <a:defRPr/>
            </a:pPr>
            <a:r>
              <a:rPr lang="en-US" altLang="ja-JP" sz="3600"/>
              <a:t>Geant4 Collaboration</a:t>
            </a:r>
          </a:p>
        </p:txBody>
      </p:sp>
      <p:pic>
        <p:nvPicPr>
          <p:cNvPr id="25602" name="Picture 3" descr="world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33600"/>
            <a:ext cx="6096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ESA_400"/>
          <p:cNvPicPr>
            <a:picLocks noChangeAspect="1" noChangeArrowheads="1"/>
          </p:cNvPicPr>
          <p:nvPr/>
        </p:nvPicPr>
        <p:blipFill>
          <a:blip r:embed="rId4">
            <a:extLst>
              <a:ext uri="{28A0092B-C50C-407E-A947-70E740481C1C}">
                <a14:useLocalDpi xmlns:a14="http://schemas.microsoft.com/office/drawing/2010/main" val="0"/>
              </a:ext>
            </a:extLst>
          </a:blip>
          <a:srcRect r="62271" b="18645"/>
          <a:stretch>
            <a:fillRect/>
          </a:stretch>
        </p:blipFill>
        <p:spPr bwMode="auto">
          <a:xfrm>
            <a:off x="1524000" y="1066800"/>
            <a:ext cx="1905000" cy="9255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4" name="Picture 7" descr="INFNLogo"/>
          <p:cNvPicPr preferRelativeResize="0">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3657600" y="914400"/>
            <a:ext cx="1371600" cy="11271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626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90600"/>
            <a:ext cx="1066800" cy="984250"/>
          </a:xfrm>
          <a:prstGeom prst="rect">
            <a:avLst/>
          </a:prstGeom>
          <a:solidFill>
            <a:srgbClr val="FF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pic>
      <p:pic>
        <p:nvPicPr>
          <p:cNvPr id="25606" name="Picture 13" descr="Karo"/>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6200" y="4114800"/>
            <a:ext cx="990600" cy="9874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7" name="Picture 14" descr="slac2"/>
          <p:cNvPicPr preferRelativeResize="0">
            <a:picLocks noChangeAspect="1" noChangeArrowheads="1"/>
          </p:cNvPicPr>
          <p:nvPr/>
        </p:nvPicPr>
        <p:blipFill>
          <a:blip r:embed="rId8">
            <a:lum contrast="-6000"/>
            <a:extLst>
              <a:ext uri="{28A0092B-C50C-407E-A947-70E740481C1C}">
                <a14:useLocalDpi xmlns:a14="http://schemas.microsoft.com/office/drawing/2010/main" val="0"/>
              </a:ext>
            </a:extLst>
          </a:blip>
          <a:srcRect/>
          <a:stretch>
            <a:fillRect/>
          </a:stretch>
        </p:blipFill>
        <p:spPr bwMode="auto">
          <a:xfrm>
            <a:off x="7620000" y="914400"/>
            <a:ext cx="1371600" cy="10985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8" name="Picture 15" descr="lebedev2"/>
          <p:cNvPicPr preferRelativeResize="0">
            <a:picLocks noChangeAspect="1" noChangeArrowheads="1"/>
          </p:cNvPicPr>
          <p:nvPr/>
        </p:nvPicPr>
        <p:blipFill>
          <a:blip r:embed="rId9">
            <a:lum contrast="-12000"/>
            <a:extLst>
              <a:ext uri="{28A0092B-C50C-407E-A947-70E740481C1C}">
                <a14:useLocalDpi xmlns:a14="http://schemas.microsoft.com/office/drawing/2010/main" val="0"/>
              </a:ext>
            </a:extLst>
          </a:blip>
          <a:srcRect b="28455"/>
          <a:stretch>
            <a:fillRect/>
          </a:stretch>
        </p:blipFill>
        <p:spPr bwMode="auto">
          <a:xfrm>
            <a:off x="152400" y="3717925"/>
            <a:ext cx="1133475" cy="9159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9" name="Picture 17" descr="in2p3"/>
          <p:cNvPicPr>
            <a:picLocks noChangeAspect="1" noChangeArrowheads="1"/>
          </p:cNvPicPr>
          <p:nvPr/>
        </p:nvPicPr>
        <p:blipFill>
          <a:blip r:embed="rId10">
            <a:extLst>
              <a:ext uri="{28A0092B-C50C-407E-A947-70E740481C1C}">
                <a14:useLocalDpi xmlns:a14="http://schemas.microsoft.com/office/drawing/2010/main" val="0"/>
              </a:ext>
            </a:extLst>
          </a:blip>
          <a:srcRect l="29631"/>
          <a:stretch>
            <a:fillRect/>
          </a:stretch>
        </p:blipFill>
        <p:spPr bwMode="auto">
          <a:xfrm>
            <a:off x="1600200" y="5029200"/>
            <a:ext cx="2327275" cy="8159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6274" name="Text Box 18"/>
          <p:cNvSpPr txBox="1">
            <a:spLocks noChangeArrowheads="1"/>
          </p:cNvSpPr>
          <p:nvPr/>
        </p:nvSpPr>
        <p:spPr bwMode="auto">
          <a:xfrm>
            <a:off x="7086600" y="5410200"/>
            <a:ext cx="1905000" cy="10414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gn="ctr">
              <a:defRPr/>
            </a:pPr>
            <a:r>
              <a:rPr lang="en-US" altLang="ja-JP" sz="1200">
                <a:solidFill>
                  <a:srgbClr val="339933"/>
                </a:solidFill>
                <a:latin typeface="Times New Roman" charset="0"/>
              </a:rPr>
              <a:t>Collaborators also from non-member institutions, including</a:t>
            </a:r>
          </a:p>
          <a:p>
            <a:pPr algn="ctr">
              <a:defRPr/>
            </a:pPr>
            <a:r>
              <a:rPr lang="en-US" altLang="ja-JP" sz="1200">
                <a:solidFill>
                  <a:srgbClr val="003399"/>
                </a:solidFill>
                <a:latin typeface="Times New Roman" charset="0"/>
              </a:rPr>
              <a:t>Budker Inst. of Physics</a:t>
            </a:r>
            <a:endParaRPr lang="en-US" altLang="ja-JP" sz="1200">
              <a:solidFill>
                <a:srgbClr val="339933"/>
              </a:solidFill>
              <a:latin typeface="Times New Roman" charset="0"/>
            </a:endParaRPr>
          </a:p>
          <a:p>
            <a:pPr algn="ctr">
              <a:lnSpc>
                <a:spcPct val="70000"/>
              </a:lnSpc>
              <a:defRPr/>
            </a:pPr>
            <a:r>
              <a:rPr lang="en-US" altLang="ja-JP" sz="1200">
                <a:solidFill>
                  <a:srgbClr val="FF6600"/>
                </a:solidFill>
                <a:latin typeface="Times New Roman" charset="0"/>
              </a:rPr>
              <a:t>IHEP Protvino</a:t>
            </a:r>
            <a:endParaRPr lang="en-US" altLang="ja-JP" sz="1200">
              <a:solidFill>
                <a:srgbClr val="339933"/>
              </a:solidFill>
              <a:latin typeface="Times New Roman" charset="0"/>
            </a:endParaRPr>
          </a:p>
          <a:p>
            <a:pPr algn="ctr">
              <a:defRPr/>
            </a:pPr>
            <a:r>
              <a:rPr lang="en-US" altLang="ja-JP" sz="1200">
                <a:solidFill>
                  <a:srgbClr val="9933FF"/>
                </a:solidFill>
                <a:latin typeface="Times New Roman" charset="0"/>
              </a:rPr>
              <a:t>MEPHI Moscow</a:t>
            </a:r>
            <a:r>
              <a:rPr lang="en-US" altLang="ja-JP" sz="1200">
                <a:solidFill>
                  <a:srgbClr val="339933"/>
                </a:solidFill>
                <a:latin typeface="Times New Roman" charset="0"/>
              </a:rPr>
              <a:t> </a:t>
            </a:r>
          </a:p>
          <a:p>
            <a:pPr algn="ctr">
              <a:defRPr/>
            </a:pPr>
            <a:r>
              <a:rPr lang="en-US" altLang="ja-JP" sz="1200">
                <a:solidFill>
                  <a:srgbClr val="FF3399"/>
                </a:solidFill>
                <a:latin typeface="Times New Roman" charset="0"/>
              </a:rPr>
              <a:t>Pittsburg University</a:t>
            </a:r>
            <a:endParaRPr lang="en-US" altLang="ja-JP" sz="1200" i="1">
              <a:solidFill>
                <a:srgbClr val="FF3399"/>
              </a:solidFill>
              <a:latin typeface="Times New Roman" charset="0"/>
            </a:endParaRPr>
          </a:p>
        </p:txBody>
      </p:sp>
      <p:pic>
        <p:nvPicPr>
          <p:cNvPr id="25611" name="Picture 19" descr="jefferson"/>
          <p:cNvPicPr>
            <a:picLocks noChangeAspect="1" noChangeArrowheads="1"/>
          </p:cNvPicPr>
          <p:nvPr/>
        </p:nvPicPr>
        <p:blipFill>
          <a:blip r:embed="rId11">
            <a:extLst>
              <a:ext uri="{28A0092B-C50C-407E-A947-70E740481C1C}">
                <a14:useLocalDpi xmlns:a14="http://schemas.microsoft.com/office/drawing/2010/main" val="0"/>
              </a:ext>
            </a:extLst>
          </a:blip>
          <a:srcRect r="23094"/>
          <a:stretch>
            <a:fillRect/>
          </a:stretch>
        </p:blipFill>
        <p:spPr bwMode="auto">
          <a:xfrm>
            <a:off x="7543800" y="3276600"/>
            <a:ext cx="1323975" cy="6556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12" name="Picture 20" descr="triumf"/>
          <p:cNvPicPr>
            <a:picLocks noChangeAspect="1" noChangeArrowheads="1"/>
          </p:cNvPicPr>
          <p:nvPr/>
        </p:nvPicPr>
        <p:blipFill>
          <a:blip r:embed="rId12">
            <a:lum contrast="-18000"/>
            <a:extLst>
              <a:ext uri="{28A0092B-C50C-407E-A947-70E740481C1C}">
                <a14:useLocalDpi xmlns:a14="http://schemas.microsoft.com/office/drawing/2010/main" val="0"/>
              </a:ext>
            </a:extLst>
          </a:blip>
          <a:srcRect/>
          <a:stretch>
            <a:fillRect/>
          </a:stretch>
        </p:blipFill>
        <p:spPr bwMode="auto">
          <a:xfrm>
            <a:off x="152400" y="2346325"/>
            <a:ext cx="962025" cy="9159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6282" name="Text Box 26"/>
          <p:cNvSpPr txBox="1">
            <a:spLocks noChangeArrowheads="1"/>
          </p:cNvSpPr>
          <p:nvPr/>
        </p:nvSpPr>
        <p:spPr bwMode="auto">
          <a:xfrm>
            <a:off x="152400" y="4556125"/>
            <a:ext cx="105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000">
                <a:latin typeface="Times New Roman" charset="0"/>
              </a:rPr>
              <a:t>Lebedev</a:t>
            </a:r>
          </a:p>
        </p:txBody>
      </p:sp>
      <p:sp>
        <p:nvSpPr>
          <p:cNvPr id="96283" name="Text Box 27"/>
          <p:cNvSpPr txBox="1">
            <a:spLocks noChangeArrowheads="1"/>
          </p:cNvSpPr>
          <p:nvPr/>
        </p:nvSpPr>
        <p:spPr bwMode="auto">
          <a:xfrm>
            <a:off x="152400" y="3184525"/>
            <a:ext cx="1144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000">
                <a:latin typeface="Times New Roman" charset="0"/>
              </a:rPr>
              <a:t>TRIUMF</a:t>
            </a:r>
          </a:p>
        </p:txBody>
      </p:sp>
      <p:pic>
        <p:nvPicPr>
          <p:cNvPr id="96284" name="Picture 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0" y="5029200"/>
            <a:ext cx="26670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6287"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96200" y="2209800"/>
            <a:ext cx="9620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6288" name="Picture 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2363" y="5949950"/>
            <a:ext cx="15811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6289" name="Picture 3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76375" y="6021388"/>
            <a:ext cx="259080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6291" name="Picture 3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8600" y="5105400"/>
            <a:ext cx="10287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6292" name="Text Box 36"/>
          <p:cNvSpPr txBox="1">
            <a:spLocks noChangeArrowheads="1"/>
          </p:cNvSpPr>
          <p:nvPr/>
        </p:nvSpPr>
        <p:spPr bwMode="auto">
          <a:xfrm>
            <a:off x="152400" y="5791200"/>
            <a:ext cx="126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rPr>
              <a:t>J.W.Goethe</a:t>
            </a:r>
            <a:br>
              <a:rPr lang="en-US" altLang="ja-JP">
                <a:latin typeface="Times New Roman" charset="0"/>
              </a:rPr>
            </a:br>
            <a:r>
              <a:rPr lang="en-US" altLang="ja-JP">
                <a:latin typeface="Times New Roman" charset="0"/>
              </a:rPr>
              <a:t>Universität</a:t>
            </a:r>
            <a:endParaRPr lang="en-US" altLang="ja-JP" sz="2000">
              <a:latin typeface="Times New Roman" charset="0"/>
            </a:endParaRPr>
          </a:p>
        </p:txBody>
      </p:sp>
      <p:pic>
        <p:nvPicPr>
          <p:cNvPr id="96293" name="Picture 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57800" y="1066800"/>
            <a:ext cx="198120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p:cNvSpPr>
            <a:spLocks noGrp="1"/>
          </p:cNvSpPr>
          <p:nvPr>
            <p:ph type="title"/>
          </p:nvPr>
        </p:nvSpPr>
        <p:spPr/>
        <p:txBody>
          <a:bodyPr/>
          <a:lstStyle/>
          <a:p>
            <a:pPr>
              <a:defRPr/>
            </a:pPr>
            <a:r>
              <a:rPr lang="en-US" dirty="0" smtClean="0">
                <a:cs typeface="+mj-cs"/>
              </a:rPr>
              <a:t>MC-INFN_</a:t>
            </a:r>
            <a:r>
              <a:rPr lang="en-US" sz="3200" dirty="0" smtClean="0">
                <a:cs typeface="+mj-cs"/>
              </a:rPr>
              <a:t>Geant4 </a:t>
            </a:r>
            <a:r>
              <a:rPr lang="it-IT" sz="3200" dirty="0" err="1" smtClean="0">
                <a:cs typeface="+mj-cs"/>
              </a:rPr>
              <a:t>collaboration</a:t>
            </a:r>
            <a:r>
              <a:rPr lang="it-IT" sz="3200" dirty="0" smtClean="0">
                <a:cs typeface="+mj-cs"/>
              </a:rPr>
              <a:t> </a:t>
            </a:r>
            <a:r>
              <a:rPr lang="it-IT" sz="3200" dirty="0" err="1" smtClean="0">
                <a:cs typeface="+mj-cs"/>
              </a:rPr>
              <a:t>papers</a:t>
            </a:r>
            <a:endParaRPr lang="en-US" sz="3200" dirty="0">
              <a:latin typeface="Tahoma" charset="0"/>
              <a:cs typeface="+mj-cs"/>
            </a:endParaRPr>
          </a:p>
        </p:txBody>
      </p:sp>
      <p:sp>
        <p:nvSpPr>
          <p:cNvPr id="3" name="Segnaposto contenuto 2"/>
          <p:cNvSpPr>
            <a:spLocks noGrp="1"/>
          </p:cNvSpPr>
          <p:nvPr>
            <p:ph idx="1"/>
          </p:nvPr>
        </p:nvSpPr>
        <p:spPr>
          <a:xfrm>
            <a:off x="250825" y="2017713"/>
            <a:ext cx="8704263" cy="4724400"/>
          </a:xfrm>
        </p:spPr>
        <p:txBody>
          <a:bodyPr>
            <a:normAutofit/>
          </a:bodyPr>
          <a:lstStyle/>
          <a:p>
            <a:pPr>
              <a:buFont typeface="Wingdings" pitchFamily="2" charset="2"/>
              <a:buChar char="n"/>
              <a:defRPr/>
            </a:pPr>
            <a:r>
              <a:rPr lang="it-IT" sz="2200" dirty="0" smtClean="0">
                <a:ea typeface="+mn-ea"/>
                <a:cs typeface="+mn-cs"/>
              </a:rPr>
              <a:t>First</a:t>
            </a:r>
            <a:r>
              <a:rPr lang="it-IT" sz="2200" dirty="0" smtClean="0">
                <a:solidFill>
                  <a:srgbClr val="0000FF"/>
                </a:solidFill>
                <a:ea typeface="+mn-ea"/>
                <a:cs typeface="+mn-cs"/>
              </a:rPr>
              <a:t> </a:t>
            </a:r>
            <a:r>
              <a:rPr lang="it-IT" sz="2200" dirty="0" err="1" smtClean="0">
                <a:solidFill>
                  <a:srgbClr val="0000FF"/>
                </a:solidFill>
                <a:ea typeface="+mn-ea"/>
                <a:cs typeface="+mn-cs"/>
              </a:rPr>
              <a:t>two</a:t>
            </a:r>
            <a:r>
              <a:rPr lang="it-IT" sz="2200" dirty="0" smtClean="0">
                <a:solidFill>
                  <a:srgbClr val="0000FF"/>
                </a:solidFill>
                <a:ea typeface="+mn-ea"/>
                <a:cs typeface="+mn-cs"/>
              </a:rPr>
              <a:t> </a:t>
            </a:r>
            <a:r>
              <a:rPr lang="it-IT" sz="2200" dirty="0" err="1" smtClean="0">
                <a:ea typeface="+mn-ea"/>
                <a:cs typeface="+mn-cs"/>
              </a:rPr>
              <a:t>collaboration</a:t>
            </a:r>
            <a:r>
              <a:rPr lang="it-IT" sz="2200" dirty="0" smtClean="0">
                <a:ea typeface="+mn-ea"/>
                <a:cs typeface="+mn-cs"/>
              </a:rPr>
              <a:t> </a:t>
            </a:r>
            <a:r>
              <a:rPr lang="it-IT" sz="2200" dirty="0" err="1" smtClean="0">
                <a:solidFill>
                  <a:srgbClr val="0000FF"/>
                </a:solidFill>
                <a:ea typeface="+mn-ea"/>
                <a:cs typeface="+mn-cs"/>
              </a:rPr>
              <a:t>papers</a:t>
            </a:r>
            <a:r>
              <a:rPr lang="it-IT" sz="2200" dirty="0" smtClean="0">
                <a:solidFill>
                  <a:srgbClr val="0000FF"/>
                </a:solidFill>
                <a:ea typeface="+mn-ea"/>
                <a:cs typeface="+mn-cs"/>
              </a:rPr>
              <a:t> </a:t>
            </a:r>
            <a:r>
              <a:rPr lang="it-IT" sz="2200" dirty="0" smtClean="0">
                <a:ea typeface="+mn-ea"/>
                <a:cs typeface="+mn-cs"/>
              </a:rPr>
              <a:t>(2003 and 2006), </a:t>
            </a:r>
            <a:r>
              <a:rPr lang="it-IT" sz="2200" b="1" dirty="0" err="1" smtClean="0">
                <a:ea typeface="+mn-ea"/>
                <a:cs typeface="+mn-cs"/>
              </a:rPr>
              <a:t>very</a:t>
            </a:r>
            <a:r>
              <a:rPr lang="it-IT" sz="2200" b="1" dirty="0" smtClean="0">
                <a:ea typeface="+mn-ea"/>
                <a:cs typeface="+mn-cs"/>
              </a:rPr>
              <a:t> </a:t>
            </a:r>
            <a:r>
              <a:rPr lang="it-IT" sz="2200" b="1" dirty="0" err="1" smtClean="0">
                <a:ea typeface="+mn-ea"/>
                <a:cs typeface="+mn-cs"/>
              </a:rPr>
              <a:t>much</a:t>
            </a:r>
            <a:r>
              <a:rPr lang="it-IT" sz="2200" b="1" dirty="0" smtClean="0">
                <a:ea typeface="+mn-ea"/>
                <a:cs typeface="+mn-cs"/>
              </a:rPr>
              <a:t> </a:t>
            </a:r>
            <a:r>
              <a:rPr lang="it-IT" sz="2200" b="1" dirty="0" err="1" smtClean="0">
                <a:ea typeface="+mn-ea"/>
                <a:cs typeface="+mn-cs"/>
              </a:rPr>
              <a:t>cited</a:t>
            </a:r>
            <a:endParaRPr lang="it-IT" sz="2200" b="1" dirty="0" smtClean="0">
              <a:ea typeface="+mn-ea"/>
              <a:cs typeface="+mn-cs"/>
            </a:endParaRPr>
          </a:p>
          <a:p>
            <a:pPr>
              <a:buFont typeface="Wingdings" pitchFamily="2" charset="2"/>
              <a:buChar char="n"/>
              <a:defRPr/>
            </a:pPr>
            <a:endParaRPr lang="it-IT" dirty="0">
              <a:ea typeface="+mn-ea"/>
              <a:cs typeface="+mn-cs"/>
            </a:endParaRPr>
          </a:p>
          <a:p>
            <a:pPr>
              <a:buFont typeface="Wingdings" pitchFamily="2" charset="2"/>
              <a:buChar char="n"/>
              <a:defRPr/>
            </a:pPr>
            <a:endParaRPr lang="it-IT" dirty="0" smtClean="0">
              <a:ea typeface="+mn-ea"/>
              <a:cs typeface="+mn-cs"/>
            </a:endParaRPr>
          </a:p>
          <a:p>
            <a:pPr>
              <a:buFont typeface="Wingdings" pitchFamily="2" charset="2"/>
              <a:buChar char="n"/>
              <a:defRPr/>
            </a:pPr>
            <a:endParaRPr lang="it-IT" dirty="0" smtClean="0">
              <a:ea typeface="+mn-ea"/>
              <a:cs typeface="+mn-cs"/>
            </a:endParaRPr>
          </a:p>
          <a:p>
            <a:pPr>
              <a:buFont typeface="Wingdings" pitchFamily="2" charset="2"/>
              <a:buChar char="n"/>
              <a:defRPr/>
            </a:pPr>
            <a:endParaRPr lang="it-IT" dirty="0" smtClean="0">
              <a:ea typeface="+mn-ea"/>
              <a:cs typeface="+mn-cs"/>
            </a:endParaRPr>
          </a:p>
          <a:p>
            <a:pPr marL="0" indent="0">
              <a:buFont typeface="Wingdings" charset="0"/>
              <a:buNone/>
              <a:defRPr/>
            </a:pPr>
            <a:r>
              <a:rPr lang="it-IT" sz="2200" dirty="0" smtClean="0">
                <a:solidFill>
                  <a:srgbClr val="FF0000"/>
                </a:solidFill>
                <a:latin typeface="Chalkduster"/>
                <a:ea typeface="+mn-ea"/>
                <a:cs typeface="Chalkduster"/>
              </a:rPr>
              <a:t>    </a:t>
            </a:r>
            <a:r>
              <a:rPr lang="it-IT" sz="2200" dirty="0" smtClean="0">
                <a:solidFill>
                  <a:srgbClr val="0000FF"/>
                </a:solidFill>
                <a:latin typeface="+mj-lt"/>
                <a:ea typeface="+mn-ea"/>
                <a:cs typeface="Apple Chancery"/>
              </a:rPr>
              <a:t>3</a:t>
            </a:r>
          </a:p>
        </p:txBody>
      </p:sp>
      <p:pic>
        <p:nvPicPr>
          <p:cNvPr id="6148" name="Picture 5"/>
          <p:cNvPicPr>
            <a:picLocks noChangeAspect="1" noChangeArrowheads="1"/>
          </p:cNvPicPr>
          <p:nvPr/>
        </p:nvPicPr>
        <p:blipFill>
          <a:blip r:embed="rId3">
            <a:extLst>
              <a:ext uri="{28A0092B-C50C-407E-A947-70E740481C1C}">
                <a14:useLocalDpi xmlns:a14="http://schemas.microsoft.com/office/drawing/2010/main" val="0"/>
              </a:ext>
            </a:extLst>
          </a:blip>
          <a:srcRect t="6137" r="2451"/>
          <a:stretch>
            <a:fillRect/>
          </a:stretch>
        </p:blipFill>
        <p:spPr bwMode="auto">
          <a:xfrm>
            <a:off x="900113" y="2751138"/>
            <a:ext cx="7993062"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77" name="Picture 3" descr="Screen Shot 2017-05-21 at 20.15.0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868863"/>
            <a:ext cx="54006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4"/>
          <p:cNvSpPr txBox="1">
            <a:spLocks noChangeArrowheads="1"/>
          </p:cNvSpPr>
          <p:nvPr/>
        </p:nvSpPr>
        <p:spPr bwMode="auto">
          <a:xfrm>
            <a:off x="6659563" y="5157788"/>
            <a:ext cx="2305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1800"/>
              <a:t>98 authors, </a:t>
            </a:r>
            <a:r>
              <a:rPr lang="it-IT" sz="1800">
                <a:solidFill>
                  <a:srgbClr val="0000FF"/>
                </a:solidFill>
              </a:rPr>
              <a:t>10 INFN</a:t>
            </a:r>
            <a:endParaRPr lang="en-US" sz="1800"/>
          </a:p>
          <a:p>
            <a:pPr eaLnBrk="1" hangingPunct="1"/>
            <a:endParaRPr lang="en-US" sz="1800"/>
          </a:p>
        </p:txBody>
      </p:sp>
      <p:sp>
        <p:nvSpPr>
          <p:cNvPr id="8"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Rectangle 11"/>
          <p:cNvSpPr>
            <a:spLocks noChangeArrowheads="1"/>
          </p:cNvSpPr>
          <p:nvPr/>
        </p:nvSpPr>
        <p:spPr bwMode="auto">
          <a:xfrm>
            <a:off x="-180975" y="5346700"/>
            <a:ext cx="85693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Clr>
                <a:schemeClr val="folHlink"/>
              </a:buClr>
              <a:buSzPct val="60000"/>
              <a:buFont typeface="Wingdings" charset="0"/>
              <a:buChar char="n"/>
              <a:defRPr/>
            </a:pPr>
            <a:endParaRPr lang="it-IT" sz="2800">
              <a:cs typeface="+mn-cs"/>
            </a:endParaRPr>
          </a:p>
        </p:txBody>
      </p:sp>
      <p:sp>
        <p:nvSpPr>
          <p:cNvPr id="18441" name="Titolo 1"/>
          <p:cNvSpPr>
            <a:spLocks noGrp="1"/>
          </p:cNvSpPr>
          <p:nvPr>
            <p:ph type="title"/>
          </p:nvPr>
        </p:nvSpPr>
        <p:spPr/>
        <p:txBody>
          <a:bodyPr/>
          <a:lstStyle/>
          <a:p>
            <a:pPr>
              <a:defRPr/>
            </a:pPr>
            <a:r>
              <a:rPr lang="en-US" dirty="0">
                <a:cs typeface="+mj-cs"/>
              </a:rPr>
              <a:t>MC-</a:t>
            </a:r>
            <a:r>
              <a:rPr lang="en-US" dirty="0" smtClean="0">
                <a:cs typeface="+mj-cs"/>
              </a:rPr>
              <a:t>INFN_</a:t>
            </a:r>
            <a:r>
              <a:rPr lang="en-US" sz="3200" dirty="0" smtClean="0">
                <a:cs typeface="+mj-cs"/>
              </a:rPr>
              <a:t>Geant4</a:t>
            </a:r>
            <a:endParaRPr lang="it-IT" sz="3200" dirty="0">
              <a:cs typeface="+mj-cs"/>
            </a:endParaRPr>
          </a:p>
        </p:txBody>
      </p:sp>
      <p:sp>
        <p:nvSpPr>
          <p:cNvPr id="30723" name="TextBox 2"/>
          <p:cNvSpPr txBox="1">
            <a:spLocks noChangeArrowheads="1"/>
          </p:cNvSpPr>
          <p:nvPr/>
        </p:nvSpPr>
        <p:spPr bwMode="auto">
          <a:xfrm>
            <a:off x="107950" y="6475413"/>
            <a:ext cx="283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600" i="1">
                <a:solidFill>
                  <a:schemeClr val="bg1"/>
                </a:solidFill>
              </a:rPr>
              <a:t>Linear accelerator simulation</a:t>
            </a:r>
          </a:p>
        </p:txBody>
      </p:sp>
      <p:pic>
        <p:nvPicPr>
          <p:cNvPr id="3072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35150"/>
            <a:ext cx="84836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4213" y="5589588"/>
            <a:ext cx="6264275" cy="50323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Left Arrow 3"/>
          <p:cNvSpPr/>
          <p:nvPr/>
        </p:nvSpPr>
        <p:spPr>
          <a:xfrm>
            <a:off x="7092950" y="5732463"/>
            <a:ext cx="792163" cy="217487"/>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Rectangle 11"/>
          <p:cNvSpPr>
            <a:spLocks noChangeArrowheads="1"/>
          </p:cNvSpPr>
          <p:nvPr/>
        </p:nvSpPr>
        <p:spPr bwMode="auto">
          <a:xfrm>
            <a:off x="-180975" y="5346700"/>
            <a:ext cx="85693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Clr>
                <a:schemeClr val="folHlink"/>
              </a:buClr>
              <a:buSzPct val="60000"/>
              <a:buFont typeface="Wingdings" charset="0"/>
              <a:buChar char="n"/>
              <a:defRPr/>
            </a:pPr>
            <a:endParaRPr lang="it-IT" sz="2800">
              <a:cs typeface="+mn-cs"/>
            </a:endParaRPr>
          </a:p>
        </p:txBody>
      </p:sp>
      <p:sp>
        <p:nvSpPr>
          <p:cNvPr id="18441" name="Titolo 1"/>
          <p:cNvSpPr>
            <a:spLocks noGrp="1"/>
          </p:cNvSpPr>
          <p:nvPr>
            <p:ph type="title"/>
          </p:nvPr>
        </p:nvSpPr>
        <p:spPr/>
        <p:txBody>
          <a:bodyPr/>
          <a:lstStyle/>
          <a:p>
            <a:pPr>
              <a:defRPr/>
            </a:pPr>
            <a:r>
              <a:rPr lang="en-US" dirty="0">
                <a:cs typeface="+mj-cs"/>
              </a:rPr>
              <a:t>MC-</a:t>
            </a:r>
            <a:r>
              <a:rPr lang="en-US" dirty="0" smtClean="0">
                <a:cs typeface="+mj-cs"/>
              </a:rPr>
              <a:t>INFN_</a:t>
            </a:r>
            <a:r>
              <a:rPr lang="en-US" sz="3200" dirty="0" smtClean="0">
                <a:cs typeface="+mj-cs"/>
              </a:rPr>
              <a:t>Geant4</a:t>
            </a:r>
            <a:endParaRPr lang="it-IT" sz="3200" dirty="0">
              <a:cs typeface="+mj-cs"/>
            </a:endParaRPr>
          </a:p>
        </p:txBody>
      </p:sp>
      <p:sp>
        <p:nvSpPr>
          <p:cNvPr id="31747" name="TextBox 2"/>
          <p:cNvSpPr txBox="1">
            <a:spLocks noChangeArrowheads="1"/>
          </p:cNvSpPr>
          <p:nvPr/>
        </p:nvSpPr>
        <p:spPr bwMode="auto">
          <a:xfrm>
            <a:off x="107950" y="6475413"/>
            <a:ext cx="283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600" i="1">
                <a:solidFill>
                  <a:schemeClr val="bg1"/>
                </a:solidFill>
              </a:rPr>
              <a:t>Linear accelerator simulation</a:t>
            </a:r>
          </a:p>
        </p:txBody>
      </p:sp>
      <p:sp>
        <p:nvSpPr>
          <p:cNvPr id="13" name="Rectangle 3"/>
          <p:cNvSpPr txBox="1">
            <a:spLocks noChangeArrowheads="1"/>
          </p:cNvSpPr>
          <p:nvPr/>
        </p:nvSpPr>
        <p:spPr bwMode="auto">
          <a:xfrm>
            <a:off x="179388" y="1897063"/>
            <a:ext cx="8459787" cy="496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ormAutofit/>
          </a:bodyPr>
          <a:lst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nSpc>
                <a:spcPct val="80000"/>
              </a:lnSpc>
              <a:buFont typeface="Wingdings" charset="0"/>
              <a:buNone/>
              <a:defRPr/>
            </a:pPr>
            <a:r>
              <a:rPr lang="en-US" altLang="it-IT" sz="2000" b="1" dirty="0" smtClean="0">
                <a:ea typeface="+mn-ea"/>
                <a:cs typeface="+mn-cs"/>
              </a:rPr>
              <a:t>	Advanced examples </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smtClean="0">
                <a:ea typeface="+mn-ea"/>
                <a:cs typeface="+mn-cs"/>
              </a:rPr>
              <a:t>coordinator: </a:t>
            </a:r>
            <a:r>
              <a:rPr lang="en-US" altLang="it-IT" sz="2000" dirty="0" err="1" smtClean="0">
                <a:ea typeface="+mn-ea"/>
                <a:cs typeface="+mn-cs"/>
              </a:rPr>
              <a:t>L.Pandola</a:t>
            </a:r>
            <a:r>
              <a:rPr lang="en-US" altLang="it-IT" sz="2000" dirty="0" smtClean="0">
                <a:ea typeface="+mn-ea"/>
                <a:cs typeface="+mn-cs"/>
              </a:rPr>
              <a:t> (INFN-LNS)</a:t>
            </a:r>
          </a:p>
          <a:p>
            <a:pPr marL="0" indent="0">
              <a:lnSpc>
                <a:spcPct val="80000"/>
              </a:lnSpc>
              <a:buFont typeface="Wingdings" charset="0"/>
              <a:buNone/>
              <a:defRPr/>
            </a:pPr>
            <a:r>
              <a:rPr lang="en-US" altLang="it-IT" sz="2000" dirty="0" smtClean="0">
                <a:ea typeface="+mn-ea"/>
                <a:cs typeface="+mn-cs"/>
              </a:rPr>
              <a:t>deputy: </a:t>
            </a:r>
            <a:r>
              <a:rPr lang="en-US" altLang="it-IT" sz="2000" dirty="0" err="1" smtClean="0">
                <a:ea typeface="+mn-ea"/>
                <a:cs typeface="+mn-cs"/>
              </a:rPr>
              <a:t>F.Romano</a:t>
            </a:r>
            <a:r>
              <a:rPr lang="en-US" altLang="it-IT" sz="2000" dirty="0" smtClean="0">
                <a:ea typeface="+mn-ea"/>
                <a:cs typeface="+mn-cs"/>
              </a:rPr>
              <a:t> (INFN-LNS)</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smtClean="0">
                <a:ea typeface="+mn-ea"/>
                <a:cs typeface="+mn-cs"/>
              </a:rPr>
              <a:t>Two-year term 2016-2017 (new elections next year)</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smtClean="0">
                <a:ea typeface="+mn-ea"/>
                <a:cs typeface="+mn-cs"/>
              </a:rPr>
              <a:t>15 members (1.5 FTU in census 2017)</a:t>
            </a:r>
          </a:p>
          <a:p>
            <a:pPr marL="0" indent="0">
              <a:lnSpc>
                <a:spcPct val="80000"/>
              </a:lnSpc>
              <a:buFont typeface="Wingdings" charset="0"/>
              <a:buNone/>
              <a:defRPr/>
            </a:pPr>
            <a:r>
              <a:rPr lang="en-US" altLang="it-IT" sz="2000" dirty="0" smtClean="0">
                <a:ea typeface="+mn-ea"/>
                <a:cs typeface="+mn-cs"/>
              </a:rPr>
              <a:t>21 examples (some examples moved to extended/ since version 10.2</a:t>
            </a:r>
          </a:p>
          <a:p>
            <a:pPr marL="0" indent="0">
              <a:lnSpc>
                <a:spcPct val="80000"/>
              </a:lnSpc>
              <a:buFont typeface="Wingdings" charset="0"/>
              <a:buNone/>
              <a:defRPr/>
            </a:pPr>
            <a:endParaRPr lang="en-US" altLang="it-IT" sz="2000" dirty="0" smtClean="0">
              <a:ea typeface="+mn-ea"/>
              <a:cs typeface="+mn-cs"/>
            </a:endParaRP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endParaRPr lang="en-US" altLang="it-IT" sz="2000" dirty="0" smtClean="0">
              <a:ea typeface="+mn-ea"/>
              <a:cs typeface="+mn-cs"/>
            </a:endParaRPr>
          </a:p>
          <a:p>
            <a:pPr marL="0" indent="0">
              <a:lnSpc>
                <a:spcPct val="80000"/>
              </a:lnSpc>
              <a:buFont typeface="Wingdings" charset="0"/>
              <a:buNone/>
              <a:defRPr/>
            </a:pPr>
            <a:endParaRPr lang="en-US" altLang="it-IT" sz="2000" dirty="0" smtClean="0">
              <a:ea typeface="+mn-ea"/>
              <a:cs typeface="+mn-cs"/>
            </a:endParaRP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https://</a:t>
            </a:r>
            <a:r>
              <a:rPr lang="en-US" altLang="it-IT" sz="2000" dirty="0" err="1">
                <a:ea typeface="+mn-ea"/>
                <a:cs typeface="+mn-cs"/>
              </a:rPr>
              <a:t>twiki.cern.ch</a:t>
            </a:r>
            <a:r>
              <a:rPr lang="en-US" altLang="it-IT" sz="2000" dirty="0">
                <a:ea typeface="+mn-ea"/>
                <a:cs typeface="+mn-cs"/>
              </a:rPr>
              <a:t>/</a:t>
            </a:r>
            <a:r>
              <a:rPr lang="en-US" altLang="it-IT" sz="2000" dirty="0" err="1">
                <a:ea typeface="+mn-ea"/>
                <a:cs typeface="+mn-cs"/>
              </a:rPr>
              <a:t>twiki</a:t>
            </a:r>
            <a:r>
              <a:rPr lang="en-US" altLang="it-IT" sz="2000" dirty="0">
                <a:ea typeface="+mn-ea"/>
                <a:cs typeface="+mn-cs"/>
              </a:rPr>
              <a:t>/bin/view/Geant4/</a:t>
            </a:r>
            <a:r>
              <a:rPr lang="en-US" altLang="it-IT" sz="2000" dirty="0" err="1" smtClean="0">
                <a:ea typeface="+mn-ea"/>
                <a:cs typeface="+mn-cs"/>
              </a:rPr>
              <a:t>AdvancedExamples</a:t>
            </a:r>
            <a:endParaRPr lang="en-US" altLang="it-IT" sz="2000" dirty="0" smtClean="0">
              <a:ea typeface="+mn-ea"/>
              <a:cs typeface="+mn-cs"/>
            </a:endParaRP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endParaRPr lang="en-US" altLang="it-IT" sz="2000" dirty="0">
              <a:ea typeface="+mn-ea"/>
              <a:cs typeface="+mn-cs"/>
            </a:endParaRPr>
          </a:p>
          <a:p>
            <a:pPr marL="457200" lvl="1" indent="0">
              <a:lnSpc>
                <a:spcPct val="80000"/>
              </a:lnSpc>
              <a:buFont typeface="Wingdings" charset="0"/>
              <a:buNone/>
              <a:defRPr/>
            </a:pPr>
            <a:endParaRPr lang="en-US" altLang="it-IT" sz="2000" dirty="0" smtClean="0"/>
          </a:p>
        </p:txBody>
      </p:sp>
      <p:pic>
        <p:nvPicPr>
          <p:cNvPr id="31749" name="Picture 3" descr="medlina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260350"/>
            <a:ext cx="35544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descr="sim"/>
          <p:cNvPicPr>
            <a:picLocks noChangeAspect="1" noChangeArrowheads="1"/>
          </p:cNvPicPr>
          <p:nvPr/>
        </p:nvPicPr>
        <p:blipFill>
          <a:blip r:embed="rId3">
            <a:clrChange>
              <a:clrFrom>
                <a:srgbClr val="E7E7E7"/>
              </a:clrFrom>
              <a:clrTo>
                <a:srgbClr val="E7E7E7">
                  <a:alpha val="0"/>
                </a:srgbClr>
              </a:clrTo>
            </a:clrChange>
            <a:extLst>
              <a:ext uri="{28A0092B-C50C-407E-A947-70E740481C1C}">
                <a14:useLocalDpi xmlns:a14="http://schemas.microsoft.com/office/drawing/2010/main" val="0"/>
              </a:ext>
            </a:extLst>
          </a:blip>
          <a:srcRect l="6996" t="34930" r="6996"/>
          <a:stretch>
            <a:fillRect/>
          </a:stretch>
        </p:blipFill>
        <p:spPr bwMode="auto">
          <a:xfrm>
            <a:off x="6684963" y="4508500"/>
            <a:ext cx="244951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Rectangle 11"/>
          <p:cNvSpPr>
            <a:spLocks noChangeArrowheads="1"/>
          </p:cNvSpPr>
          <p:nvPr/>
        </p:nvSpPr>
        <p:spPr bwMode="auto">
          <a:xfrm>
            <a:off x="-180975" y="5346700"/>
            <a:ext cx="85693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Clr>
                <a:schemeClr val="folHlink"/>
              </a:buClr>
              <a:buSzPct val="60000"/>
              <a:buFont typeface="Wingdings" charset="0"/>
              <a:buChar char="n"/>
              <a:defRPr/>
            </a:pPr>
            <a:endParaRPr lang="it-IT" sz="2800">
              <a:cs typeface="+mn-cs"/>
            </a:endParaRPr>
          </a:p>
        </p:txBody>
      </p:sp>
      <p:sp>
        <p:nvSpPr>
          <p:cNvPr id="18441" name="Titolo 1"/>
          <p:cNvSpPr>
            <a:spLocks noGrp="1"/>
          </p:cNvSpPr>
          <p:nvPr>
            <p:ph type="title"/>
          </p:nvPr>
        </p:nvSpPr>
        <p:spPr>
          <a:xfrm>
            <a:off x="755650" y="214313"/>
            <a:ext cx="8188325" cy="1462087"/>
          </a:xfrm>
        </p:spPr>
        <p:txBody>
          <a:bodyPr/>
          <a:lstStyle/>
          <a:p>
            <a:pPr>
              <a:defRPr/>
            </a:pPr>
            <a:r>
              <a:rPr lang="en-US" dirty="0">
                <a:cs typeface="+mj-cs"/>
              </a:rPr>
              <a:t>MC-</a:t>
            </a:r>
            <a:r>
              <a:rPr lang="en-US" dirty="0" smtClean="0">
                <a:cs typeface="+mj-cs"/>
              </a:rPr>
              <a:t>INFN_</a:t>
            </a:r>
            <a:r>
              <a:rPr lang="en-US" sz="3200" dirty="0" smtClean="0">
                <a:cs typeface="+mj-cs"/>
              </a:rPr>
              <a:t>Geant4_medical applications</a:t>
            </a:r>
            <a:endParaRPr lang="it-IT" sz="3200" dirty="0">
              <a:cs typeface="+mj-cs"/>
            </a:endParaRPr>
          </a:p>
        </p:txBody>
      </p:sp>
      <p:sp>
        <p:nvSpPr>
          <p:cNvPr id="32771" name="TextBox 2"/>
          <p:cNvSpPr txBox="1">
            <a:spLocks noChangeArrowheads="1"/>
          </p:cNvSpPr>
          <p:nvPr/>
        </p:nvSpPr>
        <p:spPr bwMode="auto">
          <a:xfrm>
            <a:off x="107950" y="6475413"/>
            <a:ext cx="283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600" i="1">
                <a:solidFill>
                  <a:schemeClr val="bg1"/>
                </a:solidFill>
              </a:rPr>
              <a:t>Linear accelerator simulation</a:t>
            </a:r>
          </a:p>
        </p:txBody>
      </p:sp>
      <p:sp>
        <p:nvSpPr>
          <p:cNvPr id="13" name="Rectangle 3"/>
          <p:cNvSpPr txBox="1">
            <a:spLocks noChangeArrowheads="1"/>
          </p:cNvSpPr>
          <p:nvPr/>
        </p:nvSpPr>
        <p:spPr bwMode="auto">
          <a:xfrm>
            <a:off x="684213" y="1897063"/>
            <a:ext cx="4608512" cy="4845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ormAutofit fontScale="70000" lnSpcReduction="20000"/>
          </a:bodyPr>
          <a:lst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nSpc>
                <a:spcPct val="80000"/>
              </a:lnSpc>
              <a:buFont typeface="Wingdings" charset="0"/>
              <a:buNone/>
              <a:defRPr/>
            </a:pPr>
            <a:r>
              <a:rPr lang="en-US" altLang="it-IT" sz="2000" b="1" dirty="0" smtClean="0">
                <a:ea typeface="+mn-ea"/>
                <a:cs typeface="+mn-cs"/>
              </a:rPr>
              <a:t>	Medical Physics applications</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Physics, geometry and tracking</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    Navigation and DICOM</a:t>
            </a:r>
          </a:p>
          <a:p>
            <a:pPr marL="0" indent="0">
              <a:lnSpc>
                <a:spcPct val="80000"/>
              </a:lnSpc>
              <a:buFont typeface="Wingdings" charset="0"/>
              <a:buNone/>
              <a:defRPr/>
            </a:pPr>
            <a:r>
              <a:rPr lang="en-US" altLang="it-IT" sz="2000" dirty="0">
                <a:ea typeface="+mn-ea"/>
                <a:cs typeface="+mn-cs"/>
              </a:rPr>
              <a:t>    Physics</a:t>
            </a:r>
          </a:p>
          <a:p>
            <a:pPr marL="0" indent="0">
              <a:lnSpc>
                <a:spcPct val="80000"/>
              </a:lnSpc>
              <a:buFont typeface="Wingdings" charset="0"/>
              <a:buNone/>
              <a:defRPr/>
            </a:pPr>
            <a:r>
              <a:rPr lang="en-US" altLang="it-IT" sz="2000" dirty="0">
                <a:ea typeface="+mn-ea"/>
                <a:cs typeface="+mn-cs"/>
              </a:rPr>
              <a:t>    Biasing</a:t>
            </a:r>
          </a:p>
          <a:p>
            <a:pPr marL="0" indent="0">
              <a:lnSpc>
                <a:spcPct val="80000"/>
              </a:lnSpc>
              <a:buFont typeface="Wingdings" charset="0"/>
              <a:buNone/>
              <a:defRPr/>
            </a:pPr>
            <a:r>
              <a:rPr lang="en-US" altLang="it-IT" sz="2000" dirty="0">
                <a:ea typeface="+mn-ea"/>
                <a:cs typeface="+mn-cs"/>
              </a:rPr>
              <a:t>    CPU performance</a:t>
            </a:r>
          </a:p>
          <a:p>
            <a:pPr marL="0" indent="0">
              <a:lnSpc>
                <a:spcPct val="80000"/>
              </a:lnSpc>
              <a:buFont typeface="Wingdings" charset="0"/>
              <a:buNone/>
              <a:defRPr/>
            </a:pPr>
            <a:r>
              <a:rPr lang="en-US" altLang="it-IT" sz="2000" dirty="0">
                <a:ea typeface="+mn-ea"/>
                <a:cs typeface="+mn-cs"/>
              </a:rPr>
              <a:t>    Reverse Monte Carlo</a:t>
            </a:r>
          </a:p>
          <a:p>
            <a:pPr marL="0" indent="0">
              <a:lnSpc>
                <a:spcPct val="80000"/>
              </a:lnSpc>
              <a:buFont typeface="Wingdings" charset="0"/>
              <a:buNone/>
              <a:defRPr/>
            </a:pPr>
            <a:r>
              <a:rPr lang="en-US" altLang="it-IT" sz="2000" dirty="0">
                <a:ea typeface="+mn-ea"/>
                <a:cs typeface="+mn-cs"/>
              </a:rPr>
              <a:t>    Interfaces (phase spaces, anatomy/dose rendering) </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Radiology</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    CT</a:t>
            </a:r>
          </a:p>
          <a:p>
            <a:pPr marL="0" indent="0">
              <a:lnSpc>
                <a:spcPct val="80000"/>
              </a:lnSpc>
              <a:buFont typeface="Wingdings" charset="0"/>
              <a:buNone/>
              <a:defRPr/>
            </a:pPr>
            <a:r>
              <a:rPr lang="en-US" altLang="it-IT" sz="2000" dirty="0">
                <a:ea typeface="+mn-ea"/>
                <a:cs typeface="+mn-cs"/>
              </a:rPr>
              <a:t>    Proton CT</a:t>
            </a:r>
          </a:p>
          <a:p>
            <a:pPr marL="0" indent="0">
              <a:lnSpc>
                <a:spcPct val="80000"/>
              </a:lnSpc>
              <a:buFont typeface="Wingdings" charset="0"/>
              <a:buNone/>
              <a:defRPr/>
            </a:pPr>
            <a:r>
              <a:rPr lang="en-US" altLang="it-IT" sz="2000" dirty="0">
                <a:ea typeface="+mn-ea"/>
                <a:cs typeface="+mn-cs"/>
              </a:rPr>
              <a:t>    Geant4 Application for Emission Tomography (GATE) </a:t>
            </a:r>
            <a:endParaRPr lang="en-US" altLang="it-IT" sz="2000" dirty="0" smtClean="0">
              <a:ea typeface="+mn-ea"/>
              <a:cs typeface="+mn-cs"/>
            </a:endParaRPr>
          </a:p>
          <a:p>
            <a:pPr marL="0" indent="0">
              <a:lnSpc>
                <a:spcPct val="80000"/>
              </a:lnSpc>
              <a:buFont typeface="Wingdings" charset="0"/>
              <a:buNone/>
              <a:defRPr/>
            </a:pPr>
            <a:r>
              <a:rPr lang="en-US" altLang="it-IT" sz="2000" dirty="0" smtClean="0">
                <a:ea typeface="+mn-ea"/>
                <a:cs typeface="+mn-cs"/>
              </a:rPr>
              <a:t>    </a:t>
            </a:r>
            <a:r>
              <a:rPr lang="en-US" altLang="it-IT" sz="2000" dirty="0" err="1" smtClean="0">
                <a:ea typeface="+mn-ea"/>
                <a:cs typeface="+mn-cs"/>
              </a:rPr>
              <a:t>fGATE</a:t>
            </a:r>
            <a:endParaRPr lang="en-US" altLang="it-IT" sz="2000" dirty="0">
              <a:ea typeface="+mn-ea"/>
              <a:cs typeface="+mn-cs"/>
            </a:endParaRP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Radiotherapy</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    External electrons</a:t>
            </a:r>
          </a:p>
          <a:p>
            <a:pPr marL="0" indent="0">
              <a:lnSpc>
                <a:spcPct val="80000"/>
              </a:lnSpc>
              <a:buFont typeface="Wingdings" charset="0"/>
              <a:buNone/>
              <a:defRPr/>
            </a:pPr>
            <a:r>
              <a:rPr lang="en-US" altLang="it-IT" sz="2000" dirty="0">
                <a:ea typeface="+mn-ea"/>
                <a:cs typeface="+mn-cs"/>
              </a:rPr>
              <a:t>    External photons</a:t>
            </a:r>
          </a:p>
          <a:p>
            <a:pPr marL="0" indent="0">
              <a:lnSpc>
                <a:spcPct val="80000"/>
              </a:lnSpc>
              <a:buFont typeface="Wingdings" charset="0"/>
              <a:buNone/>
              <a:defRPr/>
            </a:pPr>
            <a:r>
              <a:rPr lang="en-US" altLang="it-IT" sz="2000" dirty="0">
                <a:ea typeface="+mn-ea"/>
                <a:cs typeface="+mn-cs"/>
              </a:rPr>
              <a:t>    Proton and heavy ion therapy</a:t>
            </a:r>
          </a:p>
          <a:p>
            <a:pPr marL="0" indent="0">
              <a:lnSpc>
                <a:spcPct val="80000"/>
              </a:lnSpc>
              <a:buFont typeface="Wingdings" charset="0"/>
              <a:buNone/>
              <a:defRPr/>
            </a:pPr>
            <a:r>
              <a:rPr lang="en-US" altLang="it-IT" sz="2000" dirty="0">
                <a:ea typeface="+mn-ea"/>
                <a:cs typeface="+mn-cs"/>
              </a:rPr>
              <a:t>    Brachytherapy</a:t>
            </a:r>
          </a:p>
          <a:p>
            <a:pPr marL="0" indent="0">
              <a:lnSpc>
                <a:spcPct val="80000"/>
              </a:lnSpc>
              <a:buFont typeface="Wingdings" charset="0"/>
              <a:buNone/>
              <a:defRPr/>
            </a:pPr>
            <a:r>
              <a:rPr lang="en-US" altLang="it-IT" sz="2000" dirty="0">
                <a:ea typeface="+mn-ea"/>
                <a:cs typeface="+mn-cs"/>
              </a:rPr>
              <a:t>    </a:t>
            </a:r>
            <a:r>
              <a:rPr lang="en-US" altLang="it-IT" sz="2000" dirty="0" smtClean="0">
                <a:ea typeface="+mn-ea"/>
                <a:cs typeface="+mn-cs"/>
              </a:rPr>
              <a:t>g4beamline</a:t>
            </a: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    Therapeutic Irradiation Simulator (</a:t>
            </a:r>
            <a:r>
              <a:rPr lang="en-US" altLang="it-IT" sz="2000" dirty="0" err="1">
                <a:ea typeface="+mn-ea"/>
                <a:cs typeface="+mn-cs"/>
              </a:rPr>
              <a:t>ThIS</a:t>
            </a:r>
            <a:r>
              <a:rPr lang="en-US" altLang="it-IT" sz="2000" dirty="0">
                <a:ea typeface="+mn-ea"/>
                <a:cs typeface="+mn-cs"/>
              </a:rPr>
              <a:t>) home page </a:t>
            </a:r>
            <a:endParaRPr lang="en-US" altLang="it-IT" sz="2000" dirty="0" smtClean="0">
              <a:ea typeface="+mn-ea"/>
              <a:cs typeface="+mn-cs"/>
            </a:endParaRP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err="1" smtClean="0"/>
              <a:t>Microdosimetry</a:t>
            </a:r>
            <a:endParaRPr lang="en-US" altLang="it-IT" sz="2000" dirty="0"/>
          </a:p>
          <a:p>
            <a:pPr marL="457200" lvl="1" indent="0">
              <a:lnSpc>
                <a:spcPct val="80000"/>
              </a:lnSpc>
              <a:buFont typeface="Wingdings" charset="0"/>
              <a:buNone/>
              <a:defRPr/>
            </a:pPr>
            <a:endParaRPr lang="en-US" altLang="it-IT" sz="2000" dirty="0" smtClean="0"/>
          </a:p>
        </p:txBody>
      </p:sp>
      <p:sp>
        <p:nvSpPr>
          <p:cNvPr id="8" name="Rectangle 3"/>
          <p:cNvSpPr txBox="1">
            <a:spLocks noChangeArrowheads="1"/>
          </p:cNvSpPr>
          <p:nvPr/>
        </p:nvSpPr>
        <p:spPr bwMode="auto">
          <a:xfrm>
            <a:off x="5364163" y="1897063"/>
            <a:ext cx="3600450" cy="4845050"/>
          </a:xfrm>
          <a:prstGeom prst="rect">
            <a:avLst/>
          </a:prstGeom>
          <a:solidFill>
            <a:srgbClr val="FFCF01"/>
          </a:solidFill>
          <a:ln w="9525">
            <a:solidFill>
              <a:schemeClr val="tx1"/>
            </a:solidFill>
            <a:miter lim="800000"/>
            <a:headEnd/>
            <a:tailEnd/>
          </a:ln>
          <a:effectLst/>
          <a:extLst>
            <a:ext uri="{FAA26D3D-D897-4be2-8F04-BA451C77F1D7}">
              <ma14:placeholderFlag xmlns:ma14="http://schemas.microsoft.com/office/mac/drawingml/2011/main" val="1"/>
            </a:ext>
          </a:extLst>
        </p:spPr>
        <p:txBody>
          <a:bodyPr>
            <a:normAutofit lnSpcReduction="10000"/>
          </a:bodyPr>
          <a:lst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nSpc>
                <a:spcPct val="80000"/>
              </a:lnSpc>
              <a:buFont typeface="Wingdings" charset="0"/>
              <a:buNone/>
              <a:defRPr/>
            </a:pPr>
            <a:r>
              <a:rPr lang="en-US" altLang="it-IT" sz="2000" b="1" dirty="0" smtClean="0">
                <a:ea typeface="+mn-ea"/>
                <a:cs typeface="+mn-cs"/>
              </a:rPr>
              <a:t>	</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G4DNA</a:t>
            </a:r>
          </a:p>
          <a:p>
            <a:pPr marL="0" indent="0">
              <a:lnSpc>
                <a:spcPct val="80000"/>
              </a:lnSpc>
              <a:buFont typeface="Wingdings" charset="0"/>
              <a:buNone/>
              <a:defRPr/>
            </a:pPr>
            <a:r>
              <a:rPr lang="en-US" altLang="it-IT" sz="1400" dirty="0">
                <a:ea typeface="+mn-ea"/>
                <a:cs typeface="+mn-cs"/>
              </a:rPr>
              <a:t>    Geant4-DNA project</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G4MED (in Japanese)</a:t>
            </a:r>
          </a:p>
          <a:p>
            <a:pPr marL="0" indent="0">
              <a:lnSpc>
                <a:spcPct val="80000"/>
              </a:lnSpc>
              <a:buFont typeface="Wingdings" charset="0"/>
              <a:buNone/>
              <a:defRPr/>
            </a:pPr>
            <a:r>
              <a:rPr lang="en-US" altLang="it-IT" sz="1400" dirty="0">
                <a:ea typeface="+mn-ea"/>
                <a:cs typeface="+mn-cs"/>
              </a:rPr>
              <a:t>    Geant4 Medical Physics in Japan</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G4NAMU</a:t>
            </a:r>
          </a:p>
          <a:p>
            <a:pPr marL="0" indent="0">
              <a:lnSpc>
                <a:spcPct val="80000"/>
              </a:lnSpc>
              <a:buFont typeface="Wingdings" charset="0"/>
              <a:buNone/>
              <a:defRPr/>
            </a:pPr>
            <a:r>
              <a:rPr lang="en-US" altLang="it-IT" sz="1400" dirty="0">
                <a:ea typeface="+mn-ea"/>
                <a:cs typeface="+mn-cs"/>
              </a:rPr>
              <a:t>    Geant4 North American Medical User Organization</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GAMOS</a:t>
            </a:r>
          </a:p>
          <a:p>
            <a:pPr marL="0" indent="0">
              <a:lnSpc>
                <a:spcPct val="80000"/>
              </a:lnSpc>
              <a:buFont typeface="Wingdings" charset="0"/>
              <a:buNone/>
              <a:defRPr/>
            </a:pPr>
            <a:r>
              <a:rPr lang="en-US" altLang="it-IT" sz="1400" dirty="0">
                <a:ea typeface="+mn-ea"/>
                <a:cs typeface="+mn-cs"/>
              </a:rPr>
              <a:t>    Geant4-based Architecture for Medicine-Oriented Simulations</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GATE</a:t>
            </a:r>
          </a:p>
          <a:p>
            <a:pPr marL="0" indent="0">
              <a:lnSpc>
                <a:spcPct val="80000"/>
              </a:lnSpc>
              <a:buFont typeface="Wingdings" charset="0"/>
              <a:buNone/>
              <a:defRPr/>
            </a:pPr>
            <a:r>
              <a:rPr lang="en-US" altLang="it-IT" sz="1400" dirty="0">
                <a:ea typeface="+mn-ea"/>
                <a:cs typeface="+mn-cs"/>
              </a:rPr>
              <a:t>    Geant4 Application for Tomographic Emission</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GHOST</a:t>
            </a:r>
          </a:p>
          <a:p>
            <a:pPr marL="0" indent="0">
              <a:lnSpc>
                <a:spcPct val="80000"/>
              </a:lnSpc>
              <a:buFont typeface="Wingdings" charset="0"/>
              <a:buNone/>
              <a:defRPr/>
            </a:pPr>
            <a:r>
              <a:rPr lang="en-US" altLang="it-IT" sz="1400" dirty="0">
                <a:ea typeface="+mn-ea"/>
                <a:cs typeface="+mn-cs"/>
              </a:rPr>
              <a:t>    Geant4 Human Oncology Simulation Tool </a:t>
            </a:r>
            <a:endParaRPr lang="en-US" altLang="it-IT" sz="1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Rectangle 11"/>
          <p:cNvSpPr>
            <a:spLocks noChangeArrowheads="1"/>
          </p:cNvSpPr>
          <p:nvPr/>
        </p:nvSpPr>
        <p:spPr bwMode="auto">
          <a:xfrm>
            <a:off x="-180975" y="5346700"/>
            <a:ext cx="85693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Clr>
                <a:schemeClr val="folHlink"/>
              </a:buClr>
              <a:buSzPct val="60000"/>
              <a:buFont typeface="Wingdings" charset="0"/>
              <a:buChar char="n"/>
              <a:defRPr/>
            </a:pPr>
            <a:endParaRPr lang="it-IT" sz="2800">
              <a:cs typeface="+mn-cs"/>
            </a:endParaRPr>
          </a:p>
        </p:txBody>
      </p:sp>
      <p:sp>
        <p:nvSpPr>
          <p:cNvPr id="18441" name="Titolo 1"/>
          <p:cNvSpPr>
            <a:spLocks noGrp="1"/>
          </p:cNvSpPr>
          <p:nvPr>
            <p:ph type="title"/>
          </p:nvPr>
        </p:nvSpPr>
        <p:spPr>
          <a:xfrm>
            <a:off x="755650" y="214313"/>
            <a:ext cx="8188325" cy="1462087"/>
          </a:xfrm>
        </p:spPr>
        <p:txBody>
          <a:bodyPr/>
          <a:lstStyle/>
          <a:p>
            <a:pPr>
              <a:defRPr/>
            </a:pPr>
            <a:r>
              <a:rPr lang="en-US" dirty="0">
                <a:cs typeface="+mj-cs"/>
              </a:rPr>
              <a:t>MC-</a:t>
            </a:r>
            <a:r>
              <a:rPr lang="en-US" dirty="0" smtClean="0">
                <a:cs typeface="+mj-cs"/>
              </a:rPr>
              <a:t>INFN_</a:t>
            </a:r>
            <a:r>
              <a:rPr lang="en-US" sz="3200" dirty="0" smtClean="0">
                <a:cs typeface="+mj-cs"/>
              </a:rPr>
              <a:t>Geant4_medical applications</a:t>
            </a:r>
            <a:endParaRPr lang="it-IT" sz="3200" dirty="0">
              <a:cs typeface="+mj-cs"/>
            </a:endParaRPr>
          </a:p>
        </p:txBody>
      </p:sp>
      <p:sp>
        <p:nvSpPr>
          <p:cNvPr id="32771" name="TextBox 2"/>
          <p:cNvSpPr txBox="1">
            <a:spLocks noChangeArrowheads="1"/>
          </p:cNvSpPr>
          <p:nvPr/>
        </p:nvSpPr>
        <p:spPr bwMode="auto">
          <a:xfrm>
            <a:off x="107950" y="6475413"/>
            <a:ext cx="283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600" i="1">
                <a:solidFill>
                  <a:schemeClr val="bg1"/>
                </a:solidFill>
              </a:rPr>
              <a:t>Linear accelerator simulation</a:t>
            </a:r>
          </a:p>
        </p:txBody>
      </p:sp>
      <p:sp>
        <p:nvSpPr>
          <p:cNvPr id="13" name="Rectangle 3"/>
          <p:cNvSpPr txBox="1">
            <a:spLocks noChangeArrowheads="1"/>
          </p:cNvSpPr>
          <p:nvPr/>
        </p:nvSpPr>
        <p:spPr bwMode="auto">
          <a:xfrm>
            <a:off x="684213" y="1897063"/>
            <a:ext cx="4608512" cy="4845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ormAutofit fontScale="70000" lnSpcReduction="20000"/>
          </a:bodyPr>
          <a:lst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nSpc>
                <a:spcPct val="80000"/>
              </a:lnSpc>
              <a:buFont typeface="Wingdings" charset="0"/>
              <a:buNone/>
              <a:defRPr/>
            </a:pPr>
            <a:r>
              <a:rPr lang="en-US" altLang="it-IT" sz="2000" b="1" dirty="0" smtClean="0">
                <a:ea typeface="+mn-ea"/>
                <a:cs typeface="+mn-cs"/>
              </a:rPr>
              <a:t>	Medical Physics applications</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Physics, geometry and tracking</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    Navigation and DICOM</a:t>
            </a:r>
          </a:p>
          <a:p>
            <a:pPr marL="0" indent="0">
              <a:lnSpc>
                <a:spcPct val="80000"/>
              </a:lnSpc>
              <a:buFont typeface="Wingdings" charset="0"/>
              <a:buNone/>
              <a:defRPr/>
            </a:pPr>
            <a:r>
              <a:rPr lang="en-US" altLang="it-IT" sz="2000" dirty="0">
                <a:ea typeface="+mn-ea"/>
                <a:cs typeface="+mn-cs"/>
              </a:rPr>
              <a:t>    Physics</a:t>
            </a:r>
          </a:p>
          <a:p>
            <a:pPr marL="0" indent="0">
              <a:lnSpc>
                <a:spcPct val="80000"/>
              </a:lnSpc>
              <a:buFont typeface="Wingdings" charset="0"/>
              <a:buNone/>
              <a:defRPr/>
            </a:pPr>
            <a:r>
              <a:rPr lang="en-US" altLang="it-IT" sz="2000" dirty="0">
                <a:ea typeface="+mn-ea"/>
                <a:cs typeface="+mn-cs"/>
              </a:rPr>
              <a:t>    Biasing</a:t>
            </a:r>
          </a:p>
          <a:p>
            <a:pPr marL="0" indent="0">
              <a:lnSpc>
                <a:spcPct val="80000"/>
              </a:lnSpc>
              <a:buFont typeface="Wingdings" charset="0"/>
              <a:buNone/>
              <a:defRPr/>
            </a:pPr>
            <a:r>
              <a:rPr lang="en-US" altLang="it-IT" sz="2000" dirty="0">
                <a:ea typeface="+mn-ea"/>
                <a:cs typeface="+mn-cs"/>
              </a:rPr>
              <a:t>    CPU performance</a:t>
            </a:r>
          </a:p>
          <a:p>
            <a:pPr marL="0" indent="0">
              <a:lnSpc>
                <a:spcPct val="80000"/>
              </a:lnSpc>
              <a:buFont typeface="Wingdings" charset="0"/>
              <a:buNone/>
              <a:defRPr/>
            </a:pPr>
            <a:r>
              <a:rPr lang="en-US" altLang="it-IT" sz="2000" dirty="0">
                <a:ea typeface="+mn-ea"/>
                <a:cs typeface="+mn-cs"/>
              </a:rPr>
              <a:t>    Reverse Monte Carlo</a:t>
            </a:r>
          </a:p>
          <a:p>
            <a:pPr marL="0" indent="0">
              <a:lnSpc>
                <a:spcPct val="80000"/>
              </a:lnSpc>
              <a:buFont typeface="Wingdings" charset="0"/>
              <a:buNone/>
              <a:defRPr/>
            </a:pPr>
            <a:r>
              <a:rPr lang="en-US" altLang="it-IT" sz="2000" dirty="0">
                <a:ea typeface="+mn-ea"/>
                <a:cs typeface="+mn-cs"/>
              </a:rPr>
              <a:t>    Interfaces (phase spaces, anatomy/dose rendering) </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Radiology</a:t>
            </a: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    CT</a:t>
            </a:r>
          </a:p>
          <a:p>
            <a:pPr marL="0" indent="0">
              <a:lnSpc>
                <a:spcPct val="80000"/>
              </a:lnSpc>
              <a:buFont typeface="Wingdings" charset="0"/>
              <a:buNone/>
              <a:defRPr/>
            </a:pPr>
            <a:r>
              <a:rPr lang="en-US" altLang="it-IT" sz="2000" dirty="0">
                <a:ea typeface="+mn-ea"/>
                <a:cs typeface="+mn-cs"/>
              </a:rPr>
              <a:t>    Proton CT</a:t>
            </a:r>
          </a:p>
          <a:p>
            <a:pPr marL="0" indent="0">
              <a:lnSpc>
                <a:spcPct val="80000"/>
              </a:lnSpc>
              <a:buFont typeface="Wingdings" charset="0"/>
              <a:buNone/>
              <a:defRPr/>
            </a:pPr>
            <a:r>
              <a:rPr lang="en-US" altLang="it-IT" sz="2000" dirty="0">
                <a:ea typeface="+mn-ea"/>
                <a:cs typeface="+mn-cs"/>
              </a:rPr>
              <a:t>    Geant4 Application for Emission Tomography (GATE) </a:t>
            </a:r>
            <a:endParaRPr lang="en-US" altLang="it-IT" sz="2000" dirty="0" smtClean="0">
              <a:ea typeface="+mn-ea"/>
              <a:cs typeface="+mn-cs"/>
            </a:endParaRPr>
          </a:p>
          <a:p>
            <a:pPr marL="0" indent="0">
              <a:lnSpc>
                <a:spcPct val="80000"/>
              </a:lnSpc>
              <a:buFont typeface="Wingdings" charset="0"/>
              <a:buNone/>
              <a:defRPr/>
            </a:pPr>
            <a:r>
              <a:rPr lang="en-US" altLang="it-IT" sz="2000" dirty="0" smtClean="0">
                <a:ea typeface="+mn-ea"/>
                <a:cs typeface="+mn-cs"/>
              </a:rPr>
              <a:t>    </a:t>
            </a:r>
            <a:r>
              <a:rPr lang="en-US" altLang="it-IT" sz="2000" dirty="0" err="1" smtClean="0">
                <a:ea typeface="+mn-ea"/>
                <a:cs typeface="+mn-cs"/>
              </a:rPr>
              <a:t>fGATE</a:t>
            </a:r>
            <a:endParaRPr lang="en-US" altLang="it-IT" sz="2000" dirty="0">
              <a:ea typeface="+mn-ea"/>
              <a:cs typeface="+mn-cs"/>
            </a:endParaRP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b="1" dirty="0">
                <a:ea typeface="+mn-ea"/>
                <a:cs typeface="+mn-cs"/>
              </a:rPr>
              <a:t>Radiotherapy</a:t>
            </a:r>
          </a:p>
          <a:p>
            <a:pPr marL="0" indent="0">
              <a:lnSpc>
                <a:spcPct val="80000"/>
              </a:lnSpc>
              <a:buFont typeface="Wingdings" charset="0"/>
              <a:buNone/>
              <a:defRPr/>
            </a:pPr>
            <a:endParaRPr lang="en-US" altLang="it-IT" sz="2000" b="1" dirty="0">
              <a:ea typeface="+mn-ea"/>
              <a:cs typeface="+mn-cs"/>
            </a:endParaRPr>
          </a:p>
          <a:p>
            <a:pPr marL="0" indent="0">
              <a:lnSpc>
                <a:spcPct val="80000"/>
              </a:lnSpc>
              <a:buFont typeface="Wingdings" charset="0"/>
              <a:buNone/>
              <a:defRPr/>
            </a:pPr>
            <a:r>
              <a:rPr lang="en-US" altLang="it-IT" sz="2000" b="1" dirty="0">
                <a:ea typeface="+mn-ea"/>
                <a:cs typeface="+mn-cs"/>
              </a:rPr>
              <a:t>    External electrons</a:t>
            </a:r>
          </a:p>
          <a:p>
            <a:pPr marL="0" indent="0">
              <a:lnSpc>
                <a:spcPct val="80000"/>
              </a:lnSpc>
              <a:buFont typeface="Wingdings" charset="0"/>
              <a:buNone/>
              <a:defRPr/>
            </a:pPr>
            <a:r>
              <a:rPr lang="en-US" altLang="it-IT" sz="2000" b="1" dirty="0">
                <a:ea typeface="+mn-ea"/>
                <a:cs typeface="+mn-cs"/>
              </a:rPr>
              <a:t>    External photons</a:t>
            </a:r>
          </a:p>
          <a:p>
            <a:pPr marL="0" indent="0">
              <a:lnSpc>
                <a:spcPct val="80000"/>
              </a:lnSpc>
              <a:buFont typeface="Wingdings" charset="0"/>
              <a:buNone/>
              <a:defRPr/>
            </a:pPr>
            <a:r>
              <a:rPr lang="en-US" altLang="it-IT" sz="2000" b="1" dirty="0">
                <a:ea typeface="+mn-ea"/>
                <a:cs typeface="+mn-cs"/>
              </a:rPr>
              <a:t>    Proton and heavy ion therapy</a:t>
            </a:r>
          </a:p>
          <a:p>
            <a:pPr marL="0" indent="0">
              <a:lnSpc>
                <a:spcPct val="80000"/>
              </a:lnSpc>
              <a:buFont typeface="Wingdings" charset="0"/>
              <a:buNone/>
              <a:defRPr/>
            </a:pPr>
            <a:r>
              <a:rPr lang="en-US" altLang="it-IT" sz="2000" b="1" dirty="0">
                <a:ea typeface="+mn-ea"/>
                <a:cs typeface="+mn-cs"/>
              </a:rPr>
              <a:t>    Brachytherapy</a:t>
            </a:r>
          </a:p>
          <a:p>
            <a:pPr marL="0" indent="0">
              <a:lnSpc>
                <a:spcPct val="80000"/>
              </a:lnSpc>
              <a:buFont typeface="Wingdings" charset="0"/>
              <a:buNone/>
              <a:defRPr/>
            </a:pPr>
            <a:r>
              <a:rPr lang="en-US" altLang="it-IT" sz="2000" b="1" dirty="0">
                <a:ea typeface="+mn-ea"/>
                <a:cs typeface="+mn-cs"/>
              </a:rPr>
              <a:t>    </a:t>
            </a:r>
            <a:r>
              <a:rPr lang="en-US" altLang="it-IT" sz="2000" dirty="0" smtClean="0">
                <a:ea typeface="+mn-ea"/>
                <a:cs typeface="+mn-cs"/>
              </a:rPr>
              <a:t>g4beamline</a:t>
            </a:r>
            <a:endParaRPr lang="en-US" altLang="it-IT" sz="2000" dirty="0">
              <a:ea typeface="+mn-ea"/>
              <a:cs typeface="+mn-cs"/>
            </a:endParaRPr>
          </a:p>
          <a:p>
            <a:pPr marL="0" indent="0">
              <a:lnSpc>
                <a:spcPct val="80000"/>
              </a:lnSpc>
              <a:buFont typeface="Wingdings" charset="0"/>
              <a:buNone/>
              <a:defRPr/>
            </a:pPr>
            <a:r>
              <a:rPr lang="en-US" altLang="it-IT" sz="2000" dirty="0">
                <a:ea typeface="+mn-ea"/>
                <a:cs typeface="+mn-cs"/>
              </a:rPr>
              <a:t>    Therapeutic Irradiation Simulator (</a:t>
            </a:r>
            <a:r>
              <a:rPr lang="en-US" altLang="it-IT" sz="2000" dirty="0" err="1">
                <a:ea typeface="+mn-ea"/>
                <a:cs typeface="+mn-cs"/>
              </a:rPr>
              <a:t>ThIS</a:t>
            </a:r>
            <a:r>
              <a:rPr lang="en-US" altLang="it-IT" sz="2000" dirty="0">
                <a:ea typeface="+mn-ea"/>
                <a:cs typeface="+mn-cs"/>
              </a:rPr>
              <a:t>) home page </a:t>
            </a:r>
            <a:endParaRPr lang="en-US" altLang="it-IT" sz="2000" dirty="0" smtClean="0">
              <a:ea typeface="+mn-ea"/>
              <a:cs typeface="+mn-cs"/>
            </a:endParaRPr>
          </a:p>
          <a:p>
            <a:pPr marL="0" indent="0">
              <a:lnSpc>
                <a:spcPct val="80000"/>
              </a:lnSpc>
              <a:buFont typeface="Wingdings" charset="0"/>
              <a:buNone/>
              <a:defRPr/>
            </a:pPr>
            <a:endParaRPr lang="en-US" altLang="it-IT" sz="2000" dirty="0">
              <a:ea typeface="+mn-ea"/>
              <a:cs typeface="+mn-cs"/>
            </a:endParaRPr>
          </a:p>
          <a:p>
            <a:pPr marL="0" indent="0">
              <a:lnSpc>
                <a:spcPct val="80000"/>
              </a:lnSpc>
              <a:buFont typeface="Wingdings" charset="0"/>
              <a:buNone/>
              <a:defRPr/>
            </a:pPr>
            <a:r>
              <a:rPr lang="en-US" altLang="it-IT" sz="2000" dirty="0" err="1" smtClean="0"/>
              <a:t>Microdosimetry</a:t>
            </a:r>
            <a:endParaRPr lang="en-US" altLang="it-IT" sz="2000" dirty="0"/>
          </a:p>
          <a:p>
            <a:pPr marL="457200" lvl="1" indent="0">
              <a:lnSpc>
                <a:spcPct val="80000"/>
              </a:lnSpc>
              <a:buFont typeface="Wingdings" charset="0"/>
              <a:buNone/>
              <a:defRPr/>
            </a:pPr>
            <a:endParaRPr lang="en-US" altLang="it-IT" sz="2000" dirty="0" smtClean="0"/>
          </a:p>
        </p:txBody>
      </p:sp>
      <p:sp>
        <p:nvSpPr>
          <p:cNvPr id="8" name="Rectangle 3"/>
          <p:cNvSpPr txBox="1">
            <a:spLocks noChangeArrowheads="1"/>
          </p:cNvSpPr>
          <p:nvPr/>
        </p:nvSpPr>
        <p:spPr bwMode="auto">
          <a:xfrm>
            <a:off x="5364163" y="1897063"/>
            <a:ext cx="3600450" cy="4845050"/>
          </a:xfrm>
          <a:prstGeom prst="rect">
            <a:avLst/>
          </a:prstGeom>
          <a:solidFill>
            <a:srgbClr val="FFCF01"/>
          </a:solidFill>
          <a:ln w="9525">
            <a:solidFill>
              <a:schemeClr val="tx1"/>
            </a:solidFill>
            <a:miter lim="800000"/>
            <a:headEnd/>
            <a:tailEnd/>
          </a:ln>
          <a:effectLst/>
          <a:extLst>
            <a:ext uri="{FAA26D3D-D897-4be2-8F04-BA451C77F1D7}">
              <ma14:placeholderFlag xmlns:ma14="http://schemas.microsoft.com/office/mac/drawingml/2011/main" val="1"/>
            </a:ext>
          </a:extLst>
        </p:spPr>
        <p:txBody>
          <a:bodyPr>
            <a:normAutofit lnSpcReduction="10000"/>
          </a:bodyPr>
          <a:lst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nSpc>
                <a:spcPct val="80000"/>
              </a:lnSpc>
              <a:buFont typeface="Wingdings" charset="0"/>
              <a:buNone/>
              <a:defRPr/>
            </a:pPr>
            <a:r>
              <a:rPr lang="en-US" altLang="it-IT" sz="2000" b="1" dirty="0" smtClean="0">
                <a:ea typeface="+mn-ea"/>
                <a:cs typeface="+mn-cs"/>
              </a:rPr>
              <a:t>	</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G4DNA</a:t>
            </a:r>
          </a:p>
          <a:p>
            <a:pPr marL="0" indent="0">
              <a:lnSpc>
                <a:spcPct val="80000"/>
              </a:lnSpc>
              <a:buFont typeface="Wingdings" charset="0"/>
              <a:buNone/>
              <a:defRPr/>
            </a:pPr>
            <a:r>
              <a:rPr lang="en-US" altLang="it-IT" sz="1400" dirty="0">
                <a:ea typeface="+mn-ea"/>
                <a:cs typeface="+mn-cs"/>
              </a:rPr>
              <a:t>    Geant4-DNA project</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G4MED (in Japanese)</a:t>
            </a:r>
          </a:p>
          <a:p>
            <a:pPr marL="0" indent="0">
              <a:lnSpc>
                <a:spcPct val="80000"/>
              </a:lnSpc>
              <a:buFont typeface="Wingdings" charset="0"/>
              <a:buNone/>
              <a:defRPr/>
            </a:pPr>
            <a:r>
              <a:rPr lang="en-US" altLang="it-IT" sz="1400" dirty="0">
                <a:ea typeface="+mn-ea"/>
                <a:cs typeface="+mn-cs"/>
              </a:rPr>
              <a:t>    Geant4 Medical Physics in Japan</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G4NAMU</a:t>
            </a:r>
          </a:p>
          <a:p>
            <a:pPr marL="0" indent="0">
              <a:lnSpc>
                <a:spcPct val="80000"/>
              </a:lnSpc>
              <a:buFont typeface="Wingdings" charset="0"/>
              <a:buNone/>
              <a:defRPr/>
            </a:pPr>
            <a:r>
              <a:rPr lang="en-US" altLang="it-IT" sz="1400" dirty="0">
                <a:ea typeface="+mn-ea"/>
                <a:cs typeface="+mn-cs"/>
              </a:rPr>
              <a:t>    Geant4 North American Medical User Organization</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GAMOS</a:t>
            </a:r>
          </a:p>
          <a:p>
            <a:pPr marL="0" indent="0">
              <a:lnSpc>
                <a:spcPct val="80000"/>
              </a:lnSpc>
              <a:buFont typeface="Wingdings" charset="0"/>
              <a:buNone/>
              <a:defRPr/>
            </a:pPr>
            <a:r>
              <a:rPr lang="en-US" altLang="it-IT" sz="1400" dirty="0">
                <a:ea typeface="+mn-ea"/>
                <a:cs typeface="+mn-cs"/>
              </a:rPr>
              <a:t>    Geant4-based Architecture for Medicine-Oriented Simulations</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GATE</a:t>
            </a:r>
          </a:p>
          <a:p>
            <a:pPr marL="0" indent="0">
              <a:lnSpc>
                <a:spcPct val="80000"/>
              </a:lnSpc>
              <a:buFont typeface="Wingdings" charset="0"/>
              <a:buNone/>
              <a:defRPr/>
            </a:pPr>
            <a:r>
              <a:rPr lang="en-US" altLang="it-IT" sz="1400" dirty="0">
                <a:ea typeface="+mn-ea"/>
                <a:cs typeface="+mn-cs"/>
              </a:rPr>
              <a:t>    Geant4 Application for Tomographic Emission</a:t>
            </a:r>
          </a:p>
          <a:p>
            <a:pPr marL="0" indent="0">
              <a:lnSpc>
                <a:spcPct val="80000"/>
              </a:lnSpc>
              <a:buFont typeface="Wingdings" charset="0"/>
              <a:buNone/>
              <a:defRPr/>
            </a:pPr>
            <a:endParaRPr lang="en-US" altLang="it-IT" sz="1400" dirty="0">
              <a:ea typeface="+mn-ea"/>
              <a:cs typeface="+mn-cs"/>
            </a:endParaRPr>
          </a:p>
          <a:p>
            <a:pPr marL="0" indent="0">
              <a:lnSpc>
                <a:spcPct val="80000"/>
              </a:lnSpc>
              <a:buFont typeface="Wingdings" charset="0"/>
              <a:buNone/>
              <a:defRPr/>
            </a:pPr>
            <a:r>
              <a:rPr lang="en-US" altLang="it-IT" sz="1400" b="1" dirty="0">
                <a:ea typeface="+mn-ea"/>
                <a:cs typeface="+mn-cs"/>
              </a:rPr>
              <a:t>GHOST</a:t>
            </a:r>
          </a:p>
          <a:p>
            <a:pPr marL="0" indent="0">
              <a:lnSpc>
                <a:spcPct val="80000"/>
              </a:lnSpc>
              <a:buFont typeface="Wingdings" charset="0"/>
              <a:buNone/>
              <a:defRPr/>
            </a:pPr>
            <a:r>
              <a:rPr lang="en-US" altLang="it-IT" sz="1400" dirty="0">
                <a:ea typeface="+mn-ea"/>
                <a:cs typeface="+mn-cs"/>
              </a:rPr>
              <a:t>    Geant4 Human Oncology Simulation Tool </a:t>
            </a:r>
            <a:endParaRPr lang="en-US" altLang="it-IT" sz="1400" dirty="0" smtClean="0"/>
          </a:p>
        </p:txBody>
      </p:sp>
    </p:spTree>
    <p:extLst>
      <p:ext uri="{BB962C8B-B14F-4D97-AF65-F5344CB8AC3E}">
        <p14:creationId xmlns:p14="http://schemas.microsoft.com/office/powerpoint/2010/main" val="2588219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60th-anniversary-carousel.jpg"/>
          <p:cNvPicPr>
            <a:picLocks noGrp="1" noChangeAspect="1"/>
          </p:cNvPicPr>
          <p:nvPr>
            <p:ph idx="1"/>
          </p:nvPr>
        </p:nvPicPr>
        <p:blipFill>
          <a:blip r:embed="rId2">
            <a:extLst>
              <a:ext uri="{28A0092B-C50C-407E-A947-70E740481C1C}">
                <a14:useLocalDpi xmlns:a14="http://schemas.microsoft.com/office/drawing/2010/main" val="0"/>
              </a:ext>
            </a:extLst>
          </a:blip>
          <a:srcRect l="14873" r="14873"/>
          <a:stretch>
            <a:fillRect/>
          </a:stretch>
        </p:blipFill>
        <p:spPr>
          <a:xfrm>
            <a:off x="1331913" y="476250"/>
            <a:ext cx="2303462" cy="1220788"/>
          </a:xfrm>
        </p:spPr>
      </p:pic>
      <p:sp>
        <p:nvSpPr>
          <p:cNvPr id="33795" name="TextBox 8"/>
          <p:cNvSpPr txBox="1">
            <a:spLocks noChangeArrowheads="1"/>
          </p:cNvSpPr>
          <p:nvPr/>
        </p:nvSpPr>
        <p:spPr bwMode="auto">
          <a:xfrm>
            <a:off x="3779838" y="836613"/>
            <a:ext cx="5113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2016 IAEA Scientific Forum – Nuclear Technology for Sustainable Development Goals</a:t>
            </a:r>
          </a:p>
          <a:p>
            <a:pPr eaLnBrk="1" hangingPunct="1"/>
            <a:r>
              <a:rPr lang="en-US" sz="1600" i="1"/>
              <a:t>International Atomic Energy Agency</a:t>
            </a:r>
          </a:p>
        </p:txBody>
      </p:sp>
      <p:pic>
        <p:nvPicPr>
          <p:cNvPr id="33796" name="Picture 10" descr="Screen Shot 2017-05-21 at 23.45.2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420938"/>
            <a:ext cx="49561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9"/>
          <p:cNvSpPr>
            <a:spLocks noChangeArrowheads="1"/>
          </p:cNvSpPr>
          <p:nvPr/>
        </p:nvSpPr>
        <p:spPr bwMode="auto">
          <a:xfrm>
            <a:off x="1258888" y="1773238"/>
            <a:ext cx="6877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50% of all cancer patients globally require radiotherapy</a:t>
            </a:r>
          </a:p>
        </p:txBody>
      </p:sp>
      <p:sp>
        <p:nvSpPr>
          <p:cNvPr id="33798" name="TextBox 11"/>
          <p:cNvSpPr txBox="1">
            <a:spLocks noChangeArrowheads="1"/>
          </p:cNvSpPr>
          <p:nvPr/>
        </p:nvSpPr>
        <p:spPr bwMode="auto">
          <a:xfrm>
            <a:off x="5148263" y="2636838"/>
            <a:ext cx="3960812"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The cancer epidemic will lead to a substantial increase in</a:t>
            </a:r>
          </a:p>
          <a:p>
            <a:pPr eaLnBrk="1" hangingPunct="1"/>
            <a:r>
              <a:rPr lang="en-US" sz="1800"/>
              <a:t>radiotherapy indications from 7 to 12 million by 2035</a:t>
            </a:r>
          </a:p>
          <a:p>
            <a:pPr eaLnBrk="1" hangingPunct="1"/>
            <a:r>
              <a:rPr lang="en-US" sz="1800"/>
              <a:t>• </a:t>
            </a:r>
            <a:r>
              <a:rPr lang="en-US" sz="1800">
                <a:solidFill>
                  <a:srgbClr val="FF0000"/>
                </a:solidFill>
              </a:rPr>
              <a:t>Radiotherapy is a critical and inseparable component of</a:t>
            </a:r>
          </a:p>
          <a:p>
            <a:pPr eaLnBrk="1" hangingPunct="1"/>
            <a:r>
              <a:rPr lang="en-US" sz="1800">
                <a:solidFill>
                  <a:srgbClr val="FF0000"/>
                </a:solidFill>
              </a:rPr>
              <a:t>comprehensive cancer treatment</a:t>
            </a:r>
            <a:r>
              <a:rPr lang="en-US" sz="1800"/>
              <a:t>. It is an effective</a:t>
            </a:r>
          </a:p>
          <a:p>
            <a:pPr eaLnBrk="1" hangingPunct="1"/>
            <a:r>
              <a:rPr lang="en-US" sz="1800"/>
              <a:t>treatment modality providing 2.5 million local controls and</a:t>
            </a:r>
          </a:p>
          <a:p>
            <a:pPr eaLnBrk="1" hangingPunct="1"/>
            <a:r>
              <a:rPr lang="en-US" sz="1800"/>
              <a:t>saving 1 million life years each year.</a:t>
            </a:r>
          </a:p>
          <a:p>
            <a:pPr eaLnBrk="1" hangingPunct="1"/>
            <a:endParaRPr lang="en-US" sz="1200"/>
          </a:p>
          <a:p>
            <a:pPr eaLnBrk="1" hangingPunct="1"/>
            <a:r>
              <a:rPr lang="en-US" sz="1200"/>
              <a:t>(</a:t>
            </a:r>
            <a:r>
              <a:rPr lang="en-US" sz="1200" i="1"/>
              <a:t>Mary Gospodarowicz MD</a:t>
            </a:r>
          </a:p>
          <a:p>
            <a:pPr eaLnBrk="1" hangingPunct="1"/>
            <a:r>
              <a:rPr lang="en-US" sz="1200" i="1"/>
              <a:t>Princess Margaret Cancer Centre, University of Toronto</a:t>
            </a:r>
          </a:p>
          <a:p>
            <a:pPr eaLnBrk="1" hangingPunct="1"/>
            <a:r>
              <a:rPr lang="en-US" sz="1200" i="1"/>
              <a:t>Union for International Cancer Control – IAEA2016</a:t>
            </a:r>
            <a:r>
              <a:rPr lang="en-US" sz="1200"/>
              <a:t>)</a:t>
            </a:r>
          </a:p>
        </p:txBody>
      </p:sp>
      <p:sp>
        <p:nvSpPr>
          <p:cNvPr id="8"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60th-anniversary-carousel.jpg"/>
          <p:cNvPicPr>
            <a:picLocks noGrp="1" noChangeAspect="1"/>
          </p:cNvPicPr>
          <p:nvPr>
            <p:ph idx="1"/>
          </p:nvPr>
        </p:nvPicPr>
        <p:blipFill>
          <a:blip r:embed="rId2">
            <a:extLst>
              <a:ext uri="{28A0092B-C50C-407E-A947-70E740481C1C}">
                <a14:useLocalDpi xmlns:a14="http://schemas.microsoft.com/office/drawing/2010/main" val="0"/>
              </a:ext>
            </a:extLst>
          </a:blip>
          <a:srcRect l="14873" r="14873"/>
          <a:stretch>
            <a:fillRect/>
          </a:stretch>
        </p:blipFill>
        <p:spPr>
          <a:xfrm>
            <a:off x="1331913" y="476250"/>
            <a:ext cx="2303462" cy="1220788"/>
          </a:xfrm>
        </p:spPr>
      </p:pic>
      <p:sp>
        <p:nvSpPr>
          <p:cNvPr id="34819" name="TextBox 8"/>
          <p:cNvSpPr txBox="1">
            <a:spLocks noChangeArrowheads="1"/>
          </p:cNvSpPr>
          <p:nvPr/>
        </p:nvSpPr>
        <p:spPr bwMode="auto">
          <a:xfrm>
            <a:off x="3779838" y="836613"/>
            <a:ext cx="5113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2016 IAEA Scientific Forum – Nuclear Technology for Sustainable Development Goals</a:t>
            </a:r>
          </a:p>
          <a:p>
            <a:pPr eaLnBrk="1" hangingPunct="1"/>
            <a:r>
              <a:rPr lang="en-US" sz="1600" i="1"/>
              <a:t>International Atomic Energy Agency</a:t>
            </a:r>
          </a:p>
        </p:txBody>
      </p:sp>
      <p:sp>
        <p:nvSpPr>
          <p:cNvPr id="34820" name="Rectangle 9"/>
          <p:cNvSpPr>
            <a:spLocks noChangeArrowheads="1"/>
          </p:cNvSpPr>
          <p:nvPr/>
        </p:nvSpPr>
        <p:spPr bwMode="auto">
          <a:xfrm>
            <a:off x="4572000" y="1916113"/>
            <a:ext cx="4176713"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t>Monte Carlo Simulation in Treatment Planning for Radiation Oncology</a:t>
            </a:r>
            <a:endParaRPr lang="en-US" dirty="0"/>
          </a:p>
          <a:p>
            <a:pPr algn="just"/>
            <a:r>
              <a:rPr lang="en-US" dirty="0"/>
              <a:t>I</a:t>
            </a:r>
            <a:r>
              <a:rPr lang="en-US" dirty="0" smtClean="0"/>
              <a:t>t is necessary to have an accurate method for predicting the dose distribution</a:t>
            </a:r>
            <a:endParaRPr lang="en-US" dirty="0"/>
          </a:p>
        </p:txBody>
      </p:sp>
      <p:sp>
        <p:nvSpPr>
          <p:cNvPr id="2" name="TextBox 1"/>
          <p:cNvSpPr txBox="1"/>
          <p:nvPr/>
        </p:nvSpPr>
        <p:spPr>
          <a:xfrm>
            <a:off x="468313" y="1844675"/>
            <a:ext cx="4248150" cy="2032000"/>
          </a:xfrm>
          <a:prstGeom prst="rect">
            <a:avLst/>
          </a:prstGeom>
          <a:noFill/>
        </p:spPr>
        <p:txBody>
          <a:bodyPr>
            <a:spAutoFit/>
          </a:bodyPr>
          <a:lstStyle/>
          <a:p>
            <a:pPr>
              <a:defRPr/>
            </a:pPr>
            <a:r>
              <a:rPr lang="en-US" b="1" dirty="0"/>
              <a:t>Flight simulator</a:t>
            </a:r>
          </a:p>
          <a:p>
            <a:pPr marL="285750" indent="-285750">
              <a:buFont typeface="Arial"/>
              <a:buChar char="•"/>
              <a:defRPr/>
            </a:pPr>
            <a:r>
              <a:rPr lang="en-US" dirty="0"/>
              <a:t>Can be used at will</a:t>
            </a:r>
          </a:p>
          <a:p>
            <a:pPr marL="285750" indent="-285750">
              <a:buFont typeface="Arial"/>
              <a:buChar char="•"/>
              <a:defRPr/>
            </a:pPr>
            <a:r>
              <a:rPr lang="en-US" dirty="0"/>
              <a:t>Never fails</a:t>
            </a:r>
          </a:p>
          <a:p>
            <a:pPr marL="285750" indent="-285750">
              <a:buFont typeface="Arial"/>
              <a:buChar char="•"/>
              <a:defRPr/>
            </a:pPr>
            <a:r>
              <a:rPr lang="en-US" dirty="0"/>
              <a:t>Trains pilots effectively before the first flight in whatever flying conditions</a:t>
            </a:r>
          </a:p>
          <a:p>
            <a:pPr marL="285750" indent="-285750">
              <a:buFont typeface="Arial"/>
              <a:buChar char="•"/>
              <a:defRPr/>
            </a:pPr>
            <a:r>
              <a:rPr lang="en-US" dirty="0"/>
              <a:t>No danger no risk</a:t>
            </a:r>
          </a:p>
        </p:txBody>
      </p:sp>
      <p:pic>
        <p:nvPicPr>
          <p:cNvPr id="34822" name="Picture 2" descr="flight_sim_1142x8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005263"/>
            <a:ext cx="267017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3" descr="TOMOtherapy.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1583" y="3708673"/>
            <a:ext cx="3552825"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9"/>
          <p:cNvSpPr>
            <a:spLocks noChangeArrowheads="1"/>
          </p:cNvSpPr>
          <p:nvPr/>
        </p:nvSpPr>
        <p:spPr bwMode="auto">
          <a:xfrm>
            <a:off x="755650" y="1916113"/>
            <a:ext cx="79930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t>Monte Carlo Simulation in Treatment Planning for Radiation Oncology</a:t>
            </a:r>
            <a:endParaRPr lang="en-US" dirty="0"/>
          </a:p>
          <a:p>
            <a:r>
              <a:rPr lang="en-US" dirty="0"/>
              <a:t> In radiotherapy, the dose delivered to patients needs to be determined before the treatment.</a:t>
            </a:r>
          </a:p>
          <a:p>
            <a:r>
              <a:rPr lang="en-US" dirty="0"/>
              <a:t>Therefore, it is necessary to have an accurate method for predicting the dose distribution. In the situations where inhomogeneity and lateral electron disequilibrium occur, especially in small field sizes, lead to about 3% to 10% error. </a:t>
            </a:r>
          </a:p>
        </p:txBody>
      </p:sp>
      <p:sp>
        <p:nvSpPr>
          <p:cNvPr id="6" name="Titolo 1"/>
          <p:cNvSpPr>
            <a:spLocks noGrp="1"/>
          </p:cNvSpPr>
          <p:nvPr>
            <p:ph type="title"/>
          </p:nvPr>
        </p:nvSpPr>
        <p:spPr>
          <a:xfrm>
            <a:off x="755650" y="214313"/>
            <a:ext cx="8188325" cy="1462087"/>
          </a:xfrm>
        </p:spPr>
        <p:txBody>
          <a:bodyPr/>
          <a:lstStyle/>
          <a:p>
            <a:pPr>
              <a:defRPr/>
            </a:pPr>
            <a:r>
              <a:rPr lang="en-US" dirty="0">
                <a:cs typeface="+mj-cs"/>
              </a:rPr>
              <a:t>MC-</a:t>
            </a:r>
            <a:r>
              <a:rPr lang="en-US" dirty="0" smtClean="0">
                <a:cs typeface="+mj-cs"/>
              </a:rPr>
              <a:t>INFN_</a:t>
            </a:r>
            <a:r>
              <a:rPr lang="en-US" sz="3200" dirty="0" smtClean="0">
                <a:cs typeface="+mj-cs"/>
              </a:rPr>
              <a:t>Geant4_medical applications</a:t>
            </a:r>
            <a:endParaRPr lang="it-IT" sz="3200" dirty="0">
              <a:cs typeface="+mj-cs"/>
            </a:endParaRPr>
          </a:p>
        </p:txBody>
      </p:sp>
      <p:pic>
        <p:nvPicPr>
          <p:cNvPr id="35844" name="Picture 1" descr="Acc1_Dicom0-_Converted_.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005064"/>
            <a:ext cx="291147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
        <p:nvSpPr>
          <p:cNvPr id="2" name="TextBox 1"/>
          <p:cNvSpPr txBox="1"/>
          <p:nvPr/>
        </p:nvSpPr>
        <p:spPr>
          <a:xfrm>
            <a:off x="899593" y="4437112"/>
            <a:ext cx="4248472" cy="1200329"/>
          </a:xfrm>
          <a:prstGeom prst="rect">
            <a:avLst/>
          </a:prstGeom>
          <a:noFill/>
        </p:spPr>
        <p:txBody>
          <a:bodyPr wrap="square" rtlCol="0">
            <a:spAutoFit/>
          </a:bodyPr>
          <a:lstStyle/>
          <a:p>
            <a:pPr algn="just"/>
            <a:r>
              <a:rPr lang="en-US" dirty="0" smtClean="0"/>
              <a:t>For these situations, Monte Carlo Simulation (MCS) has been proposed to give the most accurate solution.</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214313"/>
            <a:ext cx="8188325" cy="1462087"/>
          </a:xfrm>
        </p:spPr>
        <p:txBody>
          <a:bodyPr/>
          <a:lstStyle/>
          <a:p>
            <a:pPr>
              <a:defRPr/>
            </a:pPr>
            <a:r>
              <a:rPr lang="en-US" sz="3600" dirty="0"/>
              <a:t>MC-INFN_Geant4 </a:t>
            </a:r>
            <a:r>
              <a:rPr lang="it-IT" sz="3600" dirty="0" err="1" smtClean="0"/>
              <a:t>Medical</a:t>
            </a:r>
            <a:r>
              <a:rPr lang="it-IT" sz="3600" dirty="0"/>
              <a:t> </a:t>
            </a:r>
            <a:r>
              <a:rPr lang="it-IT" sz="3600" dirty="0" err="1" smtClean="0"/>
              <a:t>applications</a:t>
            </a:r>
            <a:r>
              <a:rPr lang="it-IT" sz="3600" dirty="0" smtClean="0"/>
              <a:t/>
            </a:r>
            <a:br>
              <a:rPr lang="it-IT" sz="3600" dirty="0" smtClean="0"/>
            </a:br>
            <a:r>
              <a:rPr lang="it-IT" sz="2800" i="1" dirty="0" smtClean="0"/>
              <a:t>Bremsstrahlung</a:t>
            </a:r>
            <a:endParaRPr lang="en-US" sz="2800" i="1" dirty="0">
              <a:cs typeface="+mj-cs"/>
            </a:endParaRPr>
          </a:p>
        </p:txBody>
      </p:sp>
      <p:pic>
        <p:nvPicPr>
          <p:cNvPr id="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4688" y="2133600"/>
            <a:ext cx="224155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68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5"/>
            <a:ext cx="54356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468313" y="4365625"/>
            <a:ext cx="8207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just" eaLnBrk="1" hangingPunct="1"/>
            <a:r>
              <a:rPr lang="en-US" sz="1800" dirty="0"/>
              <a:t>The simulation of the bremsstrahlung emission is especially relevant in medical physics applications, where the clinical X-ray beams are produced by electrons of kinetic energies between 10 </a:t>
            </a:r>
            <a:r>
              <a:rPr lang="en-US" sz="1800" dirty="0" err="1"/>
              <a:t>keV</a:t>
            </a:r>
            <a:r>
              <a:rPr lang="en-US" sz="1800" dirty="0"/>
              <a:t> and 50 MeV decelerated in metallic targets.</a:t>
            </a:r>
          </a:p>
          <a:p>
            <a:pPr algn="just" eaLnBrk="1" hangingPunct="1"/>
            <a:endParaRPr lang="en-US" sz="1800" dirty="0"/>
          </a:p>
          <a:p>
            <a:pPr algn="just" eaLnBrk="1" hangingPunct="1"/>
            <a:r>
              <a:rPr lang="en-US" sz="1800" dirty="0"/>
              <a:t>A fraction of the electrons kinetic energy is transformed in the target into heat,</a:t>
            </a:r>
          </a:p>
          <a:p>
            <a:pPr algn="just" eaLnBrk="1" hangingPunct="1"/>
            <a:r>
              <a:rPr lang="en-US" sz="1800" dirty="0"/>
              <a:t>and a fraction of the energy is emitted in the form of bremsstrahlung photons.</a:t>
            </a:r>
          </a:p>
        </p:txBody>
      </p:sp>
      <p:sp>
        <p:nvSpPr>
          <p:cNvPr id="7"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450" y="188913"/>
            <a:ext cx="7793038" cy="1462087"/>
          </a:xfrm>
        </p:spPr>
        <p:txBody>
          <a:bodyPr/>
          <a:lstStyle/>
          <a:p>
            <a:pPr>
              <a:defRPr/>
            </a:pPr>
            <a:r>
              <a:rPr lang="en-US" sz="3600" dirty="0" err="1" smtClean="0">
                <a:cs typeface="+mj-cs"/>
              </a:rPr>
              <a:t>Istituto</a:t>
            </a:r>
            <a:r>
              <a:rPr lang="en-US" sz="3600" dirty="0" smtClean="0">
                <a:cs typeface="+mj-cs"/>
              </a:rPr>
              <a:t> </a:t>
            </a:r>
            <a:r>
              <a:rPr lang="en-US" sz="3600" dirty="0" err="1" smtClean="0">
                <a:cs typeface="+mj-cs"/>
              </a:rPr>
              <a:t>Superiore</a:t>
            </a:r>
            <a:r>
              <a:rPr lang="en-US" sz="3600" dirty="0" smtClean="0">
                <a:cs typeface="+mj-cs"/>
              </a:rPr>
              <a:t> di </a:t>
            </a:r>
            <a:r>
              <a:rPr lang="en-US" sz="3600" dirty="0" err="1" smtClean="0">
                <a:cs typeface="+mj-cs"/>
              </a:rPr>
              <a:t>Sanità</a:t>
            </a:r>
            <a:endParaRPr lang="en-US" sz="3600" dirty="0">
              <a:cs typeface="+mj-cs"/>
            </a:endParaRPr>
          </a:p>
        </p:txBody>
      </p:sp>
      <p:sp>
        <p:nvSpPr>
          <p:cNvPr id="3" name="Content Placeholder 2"/>
          <p:cNvSpPr>
            <a:spLocks noGrp="1"/>
          </p:cNvSpPr>
          <p:nvPr>
            <p:ph idx="1"/>
          </p:nvPr>
        </p:nvSpPr>
        <p:spPr>
          <a:xfrm>
            <a:off x="21960" y="4941168"/>
            <a:ext cx="9144000" cy="1656184"/>
          </a:xfrm>
          <a:solidFill>
            <a:schemeClr val="bg1"/>
          </a:solidFill>
          <a:ln>
            <a:noFill/>
          </a:ln>
        </p:spPr>
        <p:txBody>
          <a:bodyPr/>
          <a:lstStyle/>
          <a:p>
            <a:pPr marL="0" indent="0" algn="just">
              <a:buNone/>
            </a:pPr>
            <a:endParaRPr lang="en-US" sz="2000" dirty="0" smtClean="0">
              <a:latin typeface="Tahoma" charset="0"/>
            </a:endParaRPr>
          </a:p>
          <a:p>
            <a:pPr marL="0" indent="0" algn="just">
              <a:buNone/>
            </a:pPr>
            <a:r>
              <a:rPr lang="en-US" sz="2000" dirty="0" err="1" smtClean="0">
                <a:latin typeface="Tahoma" charset="0"/>
              </a:rPr>
              <a:t>Promozione</a:t>
            </a:r>
            <a:r>
              <a:rPr lang="en-US" sz="2000" dirty="0" smtClean="0">
                <a:latin typeface="Tahoma" charset="0"/>
              </a:rPr>
              <a:t> e </a:t>
            </a:r>
            <a:r>
              <a:rPr lang="en-US" sz="2000" dirty="0" err="1" smtClean="0">
                <a:latin typeface="Tahoma" charset="0"/>
              </a:rPr>
              <a:t>tutela</a:t>
            </a:r>
            <a:r>
              <a:rPr lang="en-US" sz="2000" dirty="0" smtClean="0">
                <a:latin typeface="Tahoma" charset="0"/>
              </a:rPr>
              <a:t> </a:t>
            </a:r>
            <a:r>
              <a:rPr lang="en-US" sz="2000" dirty="0" err="1" smtClean="0">
                <a:latin typeface="Tahoma" charset="0"/>
              </a:rPr>
              <a:t>della</a:t>
            </a:r>
            <a:r>
              <a:rPr lang="en-US" sz="2000" dirty="0" smtClean="0">
                <a:latin typeface="Tahoma" charset="0"/>
              </a:rPr>
              <a:t> salute </a:t>
            </a:r>
            <a:r>
              <a:rPr lang="en-US" sz="2000" dirty="0" err="1" smtClean="0">
                <a:latin typeface="Tahoma" charset="0"/>
              </a:rPr>
              <a:t>pubblica</a:t>
            </a:r>
            <a:r>
              <a:rPr lang="en-US" sz="2000" dirty="0">
                <a:latin typeface="Tahoma" charset="0"/>
              </a:rPr>
              <a:t> </a:t>
            </a:r>
            <a:r>
              <a:rPr lang="en-US" sz="2000" dirty="0" err="1" smtClean="0">
                <a:latin typeface="Tahoma" charset="0"/>
              </a:rPr>
              <a:t>nazionale</a:t>
            </a:r>
            <a:r>
              <a:rPr lang="en-US" sz="2000" dirty="0" smtClean="0">
                <a:latin typeface="Tahoma" charset="0"/>
              </a:rPr>
              <a:t> </a:t>
            </a:r>
            <a:r>
              <a:rPr lang="en-US" sz="2000" dirty="0" err="1" smtClean="0">
                <a:latin typeface="Tahoma" charset="0"/>
              </a:rPr>
              <a:t>attraverso</a:t>
            </a:r>
            <a:r>
              <a:rPr lang="en-US" sz="2000" dirty="0" smtClean="0">
                <a:latin typeface="Tahoma" charset="0"/>
              </a:rPr>
              <a:t> </a:t>
            </a:r>
            <a:r>
              <a:rPr lang="en-US" sz="2000" dirty="0" err="1" smtClean="0">
                <a:latin typeface="Tahoma" charset="0"/>
              </a:rPr>
              <a:t>attività</a:t>
            </a:r>
            <a:r>
              <a:rPr lang="en-US" sz="2000" dirty="0" smtClean="0">
                <a:latin typeface="Tahoma" charset="0"/>
              </a:rPr>
              <a:t> di</a:t>
            </a:r>
          </a:p>
          <a:p>
            <a:pPr marL="0" indent="0" algn="just">
              <a:buNone/>
            </a:pPr>
            <a:r>
              <a:rPr lang="en-US" sz="2000" dirty="0" err="1" smtClean="0">
                <a:latin typeface="Tahoma" charset="0"/>
              </a:rPr>
              <a:t>ricerca</a:t>
            </a:r>
            <a:r>
              <a:rPr lang="en-US" sz="2000" dirty="0" smtClean="0">
                <a:latin typeface="Tahoma" charset="0"/>
              </a:rPr>
              <a:t>, </a:t>
            </a:r>
            <a:r>
              <a:rPr lang="en-US" sz="2000" dirty="0" err="1" smtClean="0">
                <a:latin typeface="Tahoma" charset="0"/>
              </a:rPr>
              <a:t>sorveglianza</a:t>
            </a:r>
            <a:r>
              <a:rPr lang="en-US" sz="2000" dirty="0" smtClean="0">
                <a:latin typeface="Tahoma" charset="0"/>
              </a:rPr>
              <a:t>, </a:t>
            </a:r>
            <a:r>
              <a:rPr lang="en-US" sz="2000" dirty="0" err="1" smtClean="0">
                <a:latin typeface="Tahoma" charset="0"/>
              </a:rPr>
              <a:t>regolazione</a:t>
            </a:r>
            <a:r>
              <a:rPr lang="en-US" sz="2000" dirty="0" smtClean="0">
                <a:latin typeface="Tahoma" charset="0"/>
              </a:rPr>
              <a:t>, </a:t>
            </a:r>
            <a:r>
              <a:rPr lang="en-US" sz="2000" dirty="0" err="1" smtClean="0">
                <a:latin typeface="Tahoma" charset="0"/>
              </a:rPr>
              <a:t>prevenzione</a:t>
            </a:r>
            <a:r>
              <a:rPr lang="en-US" sz="2000" dirty="0" smtClean="0">
                <a:latin typeface="Tahoma" charset="0"/>
              </a:rPr>
              <a:t>, </a:t>
            </a:r>
            <a:r>
              <a:rPr lang="en-US" sz="2000" dirty="0" err="1" smtClean="0">
                <a:latin typeface="Tahoma" charset="0"/>
              </a:rPr>
              <a:t>comunicazione</a:t>
            </a:r>
            <a:r>
              <a:rPr lang="en-US" sz="2000" dirty="0" smtClean="0">
                <a:latin typeface="Tahoma" charset="0"/>
              </a:rPr>
              <a:t> e </a:t>
            </a:r>
            <a:r>
              <a:rPr lang="en-US" sz="2000" dirty="0" err="1" smtClean="0">
                <a:latin typeface="Tahoma" charset="0"/>
              </a:rPr>
              <a:t>formazione</a:t>
            </a:r>
            <a:r>
              <a:rPr lang="en-US" sz="2000" dirty="0" smtClean="0">
                <a:latin typeface="Tahoma" charset="0"/>
              </a:rPr>
              <a:t>.</a:t>
            </a:r>
          </a:p>
          <a:p>
            <a:pPr marL="0" indent="0" algn="just">
              <a:buNone/>
            </a:pPr>
            <a:endParaRPr lang="en-US" sz="2000" dirty="0">
              <a:latin typeface="Tahoma" charset="0"/>
            </a:endParaRPr>
          </a:p>
          <a:p>
            <a:pPr marL="0" indent="0" algn="just">
              <a:buNone/>
            </a:pPr>
            <a:r>
              <a:rPr lang="en-US" sz="2000" dirty="0">
                <a:latin typeface="Tahoma" charset="0"/>
              </a:rPr>
              <a:t>	</a:t>
            </a:r>
          </a:p>
        </p:txBody>
      </p:sp>
      <p:sp>
        <p:nvSpPr>
          <p:cNvPr id="5"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pic>
        <p:nvPicPr>
          <p:cNvPr id="8" name="Picture 7" descr="Screen Shot 2017-05-23 at 22.35.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808419" cy="4581129"/>
          </a:xfrm>
          <a:prstGeom prst="rect">
            <a:avLst/>
          </a:prstGeom>
        </p:spPr>
      </p:pic>
    </p:spTree>
    <p:extLst>
      <p:ext uri="{BB962C8B-B14F-4D97-AF65-F5344CB8AC3E}">
        <p14:creationId xmlns:p14="http://schemas.microsoft.com/office/powerpoint/2010/main" val="17266499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214313"/>
            <a:ext cx="8188325" cy="1462087"/>
          </a:xfrm>
        </p:spPr>
        <p:txBody>
          <a:bodyPr/>
          <a:lstStyle/>
          <a:p>
            <a:pPr>
              <a:defRPr/>
            </a:pPr>
            <a:r>
              <a:rPr lang="en-US" sz="3600" dirty="0"/>
              <a:t>MC-INFN_Geant4 </a:t>
            </a:r>
            <a:r>
              <a:rPr lang="it-IT" sz="3600" dirty="0" err="1" smtClean="0"/>
              <a:t>Medical</a:t>
            </a:r>
            <a:r>
              <a:rPr lang="it-IT" sz="3600" dirty="0"/>
              <a:t> </a:t>
            </a:r>
            <a:r>
              <a:rPr lang="it-IT" sz="3600" dirty="0" err="1" smtClean="0"/>
              <a:t>applications</a:t>
            </a:r>
            <a:r>
              <a:rPr lang="it-IT" sz="3600" dirty="0" smtClean="0"/>
              <a:t/>
            </a:r>
            <a:br>
              <a:rPr lang="it-IT" sz="3600" dirty="0" smtClean="0"/>
            </a:br>
            <a:r>
              <a:rPr lang="it-IT" sz="2800" i="1" dirty="0"/>
              <a:t>Bremsstrahlung</a:t>
            </a:r>
            <a:endParaRPr lang="en-US" sz="2800" i="1" dirty="0">
              <a:cs typeface="+mj-cs"/>
            </a:endParaRPr>
          </a:p>
        </p:txBody>
      </p:sp>
      <p:sp>
        <p:nvSpPr>
          <p:cNvPr id="7"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cxnSp>
        <p:nvCxnSpPr>
          <p:cNvPr id="8" name="Straight Arrow Connector 7"/>
          <p:cNvCxnSpPr/>
          <p:nvPr/>
        </p:nvCxnSpPr>
        <p:spPr>
          <a:xfrm flipH="1" flipV="1">
            <a:off x="6085271" y="4577063"/>
            <a:ext cx="690004" cy="543610"/>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10" name="Arc 9"/>
          <p:cNvSpPr/>
          <p:nvPr/>
        </p:nvSpPr>
        <p:spPr>
          <a:xfrm rot="17369932">
            <a:off x="6330774" y="4634994"/>
            <a:ext cx="889000" cy="698667"/>
          </a:xfrm>
          <a:prstGeom prst="arc">
            <a:avLst/>
          </a:prstGeom>
          <a:ln>
            <a:solidFill>
              <a:srgbClr val="4F81BD"/>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427671" y="4145096"/>
            <a:ext cx="127000" cy="191770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847271" y="4145096"/>
            <a:ext cx="127000" cy="191770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1487871" y="4500696"/>
            <a:ext cx="850900" cy="749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Arc 15"/>
          <p:cNvSpPr/>
          <p:nvPr/>
        </p:nvSpPr>
        <p:spPr>
          <a:xfrm rot="16200000">
            <a:off x="2097471" y="4329413"/>
            <a:ext cx="660400" cy="1079500"/>
          </a:xfrm>
          <a:prstGeom prst="arc">
            <a:avLst/>
          </a:prstGeom>
          <a:ln>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TextBox 16"/>
          <p:cNvSpPr txBox="1"/>
          <p:nvPr/>
        </p:nvSpPr>
        <p:spPr>
          <a:xfrm>
            <a:off x="1951421" y="4614996"/>
            <a:ext cx="493269" cy="369332"/>
          </a:xfrm>
          <a:prstGeom prst="rect">
            <a:avLst/>
          </a:prstGeom>
          <a:noFill/>
        </p:spPr>
        <p:txBody>
          <a:bodyPr wrap="none" rtlCol="0">
            <a:spAutoFit/>
          </a:bodyPr>
          <a:lstStyle/>
          <a:p>
            <a:r>
              <a:rPr lang="en-US" dirty="0" smtClean="0"/>
              <a:t>45°</a:t>
            </a:r>
            <a:endParaRPr lang="en-US" dirty="0"/>
          </a:p>
        </p:txBody>
      </p:sp>
      <p:sp>
        <p:nvSpPr>
          <p:cNvPr id="18" name="TextBox 17"/>
          <p:cNvSpPr txBox="1"/>
          <p:nvPr/>
        </p:nvSpPr>
        <p:spPr>
          <a:xfrm>
            <a:off x="467544" y="4221088"/>
            <a:ext cx="1301750" cy="707886"/>
          </a:xfrm>
          <a:prstGeom prst="rect">
            <a:avLst/>
          </a:prstGeom>
          <a:noFill/>
        </p:spPr>
        <p:txBody>
          <a:bodyPr wrap="square" rtlCol="0">
            <a:spAutoFit/>
          </a:bodyPr>
          <a:lstStyle/>
          <a:p>
            <a:r>
              <a:rPr lang="en-US" sz="2000" dirty="0" err="1" smtClean="0"/>
              <a:t>Elettroni</a:t>
            </a:r>
            <a:endParaRPr lang="en-US" sz="2000" dirty="0" smtClean="0"/>
          </a:p>
          <a:p>
            <a:r>
              <a:rPr lang="en-US" sz="2000" dirty="0" smtClean="0"/>
              <a:t>70keV</a:t>
            </a:r>
            <a:endParaRPr lang="en-US" sz="2800" dirty="0"/>
          </a:p>
        </p:txBody>
      </p:sp>
      <p:sp>
        <p:nvSpPr>
          <p:cNvPr id="19" name="TextBox 18"/>
          <p:cNvSpPr txBox="1"/>
          <p:nvPr/>
        </p:nvSpPr>
        <p:spPr>
          <a:xfrm>
            <a:off x="1833961" y="6011996"/>
            <a:ext cx="1441420" cy="369332"/>
          </a:xfrm>
          <a:prstGeom prst="rect">
            <a:avLst/>
          </a:prstGeom>
          <a:noFill/>
        </p:spPr>
        <p:txBody>
          <a:bodyPr wrap="none" rtlCol="0">
            <a:spAutoFit/>
          </a:bodyPr>
          <a:lstStyle/>
          <a:p>
            <a:r>
              <a:rPr lang="en-US" dirty="0" smtClean="0"/>
              <a:t>Al, </a:t>
            </a:r>
            <a:r>
              <a:rPr lang="en-US" dirty="0" err="1" smtClean="0"/>
              <a:t>Pb</a:t>
            </a:r>
            <a:r>
              <a:rPr lang="en-US" dirty="0" smtClean="0"/>
              <a:t>, W, Ag</a:t>
            </a:r>
            <a:endParaRPr lang="en-US" dirty="0"/>
          </a:p>
        </p:txBody>
      </p:sp>
      <p:sp>
        <p:nvSpPr>
          <p:cNvPr id="20" name="TextBox 19"/>
          <p:cNvSpPr txBox="1"/>
          <p:nvPr/>
        </p:nvSpPr>
        <p:spPr>
          <a:xfrm>
            <a:off x="6558361" y="5979730"/>
            <a:ext cx="723989" cy="369332"/>
          </a:xfrm>
          <a:prstGeom prst="rect">
            <a:avLst/>
          </a:prstGeom>
          <a:noFill/>
        </p:spPr>
        <p:txBody>
          <a:bodyPr wrap="none" rtlCol="0">
            <a:spAutoFit/>
          </a:bodyPr>
          <a:lstStyle/>
          <a:p>
            <a:r>
              <a:rPr lang="en-US" dirty="0" smtClean="0"/>
              <a:t>Al, Fe</a:t>
            </a:r>
            <a:endParaRPr lang="en-US" dirty="0"/>
          </a:p>
        </p:txBody>
      </p:sp>
      <p:cxnSp>
        <p:nvCxnSpPr>
          <p:cNvPr id="21" name="Straight Arrow Connector 20"/>
          <p:cNvCxnSpPr/>
          <p:nvPr/>
        </p:nvCxnSpPr>
        <p:spPr>
          <a:xfrm>
            <a:off x="2643571" y="5199363"/>
            <a:ext cx="889000" cy="0"/>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2643571" y="4272096"/>
            <a:ext cx="889000" cy="712232"/>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699841" y="4845420"/>
            <a:ext cx="1448929" cy="707886"/>
          </a:xfrm>
          <a:prstGeom prst="rect">
            <a:avLst/>
          </a:prstGeom>
          <a:noFill/>
        </p:spPr>
        <p:txBody>
          <a:bodyPr wrap="square" rtlCol="0">
            <a:spAutoFit/>
          </a:bodyPr>
          <a:lstStyle/>
          <a:p>
            <a:r>
              <a:rPr lang="en-US" sz="2000" dirty="0" err="1" smtClean="0"/>
              <a:t>Elettroni</a:t>
            </a:r>
            <a:endParaRPr lang="en-US" sz="2000" dirty="0" smtClean="0"/>
          </a:p>
          <a:p>
            <a:r>
              <a:rPr lang="en-US" sz="2000" dirty="0" smtClean="0"/>
              <a:t>0.5-2.8MeV</a:t>
            </a:r>
            <a:endParaRPr lang="en-US" sz="2800" dirty="0"/>
          </a:p>
        </p:txBody>
      </p:sp>
      <p:cxnSp>
        <p:nvCxnSpPr>
          <p:cNvPr id="24" name="Straight Arrow Connector 23"/>
          <p:cNvCxnSpPr/>
          <p:nvPr/>
        </p:nvCxnSpPr>
        <p:spPr>
          <a:xfrm>
            <a:off x="7067376" y="5199363"/>
            <a:ext cx="889000" cy="0"/>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7067376" y="4332241"/>
            <a:ext cx="889000" cy="712232"/>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886275" y="5249996"/>
            <a:ext cx="889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Arc 26"/>
          <p:cNvSpPr/>
          <p:nvPr/>
        </p:nvSpPr>
        <p:spPr>
          <a:xfrm>
            <a:off x="6390071" y="4538962"/>
            <a:ext cx="1320800" cy="1231733"/>
          </a:xfrm>
          <a:prstGeom prst="arc">
            <a:avLst>
              <a:gd name="adj1" fmla="val 16200000"/>
              <a:gd name="adj2" fmla="val 287969"/>
            </a:avLst>
          </a:prstGeom>
          <a:ln>
            <a:solidFill>
              <a:srgbClr val="4F81BD"/>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7050766" y="3972254"/>
            <a:ext cx="842110" cy="369332"/>
          </a:xfrm>
          <a:prstGeom prst="rect">
            <a:avLst/>
          </a:prstGeom>
          <a:noFill/>
        </p:spPr>
        <p:txBody>
          <a:bodyPr wrap="none" rtlCol="0">
            <a:spAutoFit/>
          </a:bodyPr>
          <a:lstStyle/>
          <a:p>
            <a:r>
              <a:rPr lang="en-US" dirty="0" smtClean="0"/>
              <a:t>0°-150°</a:t>
            </a:r>
            <a:endParaRPr lang="en-US" dirty="0"/>
          </a:p>
        </p:txBody>
      </p:sp>
      <p:sp>
        <p:nvSpPr>
          <p:cNvPr id="3" name="TextBox 2"/>
          <p:cNvSpPr txBox="1"/>
          <p:nvPr/>
        </p:nvSpPr>
        <p:spPr>
          <a:xfrm>
            <a:off x="323528" y="2060848"/>
            <a:ext cx="8568952" cy="1938992"/>
          </a:xfrm>
          <a:prstGeom prst="rect">
            <a:avLst/>
          </a:prstGeom>
          <a:noFill/>
        </p:spPr>
        <p:txBody>
          <a:bodyPr wrap="square" rtlCol="0">
            <a:spAutoFit/>
          </a:bodyPr>
          <a:lstStyle/>
          <a:p>
            <a:r>
              <a:rPr lang="en-US" sz="2000" dirty="0" err="1"/>
              <a:t>Validazione</a:t>
            </a:r>
            <a:r>
              <a:rPr lang="en-US" sz="2000" dirty="0"/>
              <a:t> con </a:t>
            </a:r>
            <a:r>
              <a:rPr lang="en-US" sz="2000" dirty="0" err="1"/>
              <a:t>dati</a:t>
            </a:r>
            <a:r>
              <a:rPr lang="en-US" sz="2000" dirty="0"/>
              <a:t> </a:t>
            </a:r>
            <a:r>
              <a:rPr lang="en-US" sz="2000" dirty="0" err="1"/>
              <a:t>sperimentali</a:t>
            </a:r>
            <a:r>
              <a:rPr lang="en-US" sz="2000" dirty="0"/>
              <a:t> di </a:t>
            </a:r>
            <a:r>
              <a:rPr lang="en-US" sz="2000" dirty="0" err="1"/>
              <a:t>modelli</a:t>
            </a:r>
            <a:r>
              <a:rPr lang="en-US" sz="2000" dirty="0"/>
              <a:t> </a:t>
            </a:r>
            <a:r>
              <a:rPr lang="en-US" sz="2000" dirty="0" smtClean="0"/>
              <a:t>di bremsstrahlung </a:t>
            </a:r>
            <a:r>
              <a:rPr lang="en-US" sz="2000" dirty="0"/>
              <a:t>in </a:t>
            </a:r>
            <a:r>
              <a:rPr lang="en-US" sz="2000" dirty="0" smtClean="0"/>
              <a:t>Geant4</a:t>
            </a:r>
          </a:p>
          <a:p>
            <a:r>
              <a:rPr lang="en-US" sz="2000" i="1" dirty="0" err="1" smtClean="0"/>
              <a:t>Lavoro</a:t>
            </a:r>
            <a:r>
              <a:rPr lang="en-US" sz="2000" i="1" dirty="0" smtClean="0"/>
              <a:t> in </a:t>
            </a:r>
            <a:r>
              <a:rPr lang="en-US" sz="2000" i="1" dirty="0" err="1" smtClean="0"/>
              <a:t>collaborazione</a:t>
            </a:r>
            <a:r>
              <a:rPr lang="en-US" sz="2000" i="1" dirty="0" smtClean="0"/>
              <a:t> ISS-LNGS-LNS</a:t>
            </a:r>
          </a:p>
          <a:p>
            <a:endParaRPr lang="en-US" sz="2000" i="1" dirty="0" smtClean="0"/>
          </a:p>
          <a:p>
            <a:pPr marL="342900" indent="-342900">
              <a:buFont typeface="Arial"/>
              <a:buChar char="•"/>
            </a:pPr>
            <a:r>
              <a:rPr lang="en-US" sz="2000" dirty="0"/>
              <a:t> </a:t>
            </a:r>
            <a:r>
              <a:rPr lang="en-US" sz="2000" dirty="0" err="1"/>
              <a:t>sezioni</a:t>
            </a:r>
            <a:r>
              <a:rPr lang="en-US" sz="2000" dirty="0"/>
              <a:t> </a:t>
            </a:r>
            <a:r>
              <a:rPr lang="en-US" sz="2000" dirty="0" err="1"/>
              <a:t>d’urto</a:t>
            </a:r>
            <a:r>
              <a:rPr lang="en-US" sz="2000" dirty="0"/>
              <a:t> </a:t>
            </a:r>
            <a:r>
              <a:rPr lang="en-US" sz="2000" dirty="0" err="1"/>
              <a:t>differenziali</a:t>
            </a:r>
            <a:r>
              <a:rPr lang="en-US" sz="2000" dirty="0"/>
              <a:t> (E,Ω) e </a:t>
            </a:r>
            <a:r>
              <a:rPr lang="en-US" sz="2000" dirty="0" err="1"/>
              <a:t>doppio</a:t>
            </a:r>
            <a:r>
              <a:rPr lang="en-US" sz="2000" dirty="0"/>
              <a:t> </a:t>
            </a:r>
            <a:r>
              <a:rPr lang="en-US" sz="2000" dirty="0" err="1"/>
              <a:t>differenziali</a:t>
            </a:r>
            <a:endParaRPr lang="en-US" sz="2000" dirty="0"/>
          </a:p>
          <a:p>
            <a:pPr marL="342900" indent="-342900">
              <a:buFont typeface="Arial"/>
              <a:buChar char="•"/>
            </a:pPr>
            <a:r>
              <a:rPr lang="en-US" sz="2000" dirty="0"/>
              <a:t> </a:t>
            </a:r>
            <a:r>
              <a:rPr lang="en-US" sz="2000" dirty="0" err="1"/>
              <a:t>bersagli</a:t>
            </a:r>
            <a:r>
              <a:rPr lang="en-US" sz="2000" dirty="0"/>
              <a:t> </a:t>
            </a:r>
            <a:r>
              <a:rPr lang="en-US" sz="2000" dirty="0" err="1">
                <a:solidFill>
                  <a:srgbClr val="0000FF"/>
                </a:solidFill>
              </a:rPr>
              <a:t>spessi</a:t>
            </a:r>
            <a:r>
              <a:rPr lang="en-US" sz="2000" dirty="0">
                <a:solidFill>
                  <a:srgbClr val="0000FF"/>
                </a:solidFill>
              </a:rPr>
              <a:t> </a:t>
            </a:r>
          </a:p>
          <a:p>
            <a:pPr marL="342900" indent="-342900">
              <a:buFont typeface="Arial"/>
              <a:buChar char="•"/>
            </a:pPr>
            <a:r>
              <a:rPr lang="en-US" sz="2000" dirty="0"/>
              <a:t> </a:t>
            </a:r>
            <a:r>
              <a:rPr lang="en-US" sz="2000" dirty="0" err="1"/>
              <a:t>intero</a:t>
            </a:r>
            <a:r>
              <a:rPr lang="en-US" sz="2000" dirty="0"/>
              <a:t> range di </a:t>
            </a:r>
            <a:r>
              <a:rPr lang="en-US" sz="2000" dirty="0">
                <a:solidFill>
                  <a:srgbClr val="0000FF"/>
                </a:solidFill>
              </a:rPr>
              <a:t>Z</a:t>
            </a:r>
          </a:p>
        </p:txBody>
      </p:sp>
    </p:spTree>
    <p:extLst>
      <p:ext uri="{BB962C8B-B14F-4D97-AF65-F5344CB8AC3E}">
        <p14:creationId xmlns:p14="http://schemas.microsoft.com/office/powerpoint/2010/main" val="29388834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214313"/>
            <a:ext cx="8188325" cy="1462087"/>
          </a:xfrm>
        </p:spPr>
        <p:txBody>
          <a:bodyPr/>
          <a:lstStyle/>
          <a:p>
            <a:pPr>
              <a:defRPr/>
            </a:pPr>
            <a:r>
              <a:rPr lang="en-US" sz="3600" dirty="0"/>
              <a:t>MC-INFN_Geant4 </a:t>
            </a:r>
            <a:r>
              <a:rPr lang="it-IT" sz="3600" dirty="0" err="1" smtClean="0"/>
              <a:t>Medical</a:t>
            </a:r>
            <a:r>
              <a:rPr lang="it-IT" sz="3600" dirty="0"/>
              <a:t> </a:t>
            </a:r>
            <a:r>
              <a:rPr lang="it-IT" sz="3600" dirty="0" err="1" smtClean="0"/>
              <a:t>applications</a:t>
            </a:r>
            <a:r>
              <a:rPr lang="it-IT" sz="3600" dirty="0" smtClean="0"/>
              <a:t/>
            </a:r>
            <a:br>
              <a:rPr lang="it-IT" sz="3600" dirty="0" smtClean="0"/>
            </a:br>
            <a:r>
              <a:rPr lang="it-IT" sz="2800" i="1" dirty="0"/>
              <a:t>Bremsstrahlung</a:t>
            </a:r>
            <a:endParaRPr lang="en-US" sz="2800" i="1" dirty="0">
              <a:cs typeface="+mj-cs"/>
            </a:endParaRPr>
          </a:p>
        </p:txBody>
      </p:sp>
      <p:sp>
        <p:nvSpPr>
          <p:cNvPr id="7"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pic>
        <p:nvPicPr>
          <p:cNvPr id="5" name="Picture 4" descr="Screen Shot 2017-05-23 at 23.27.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1700808"/>
            <a:ext cx="6135092" cy="4781088"/>
          </a:xfrm>
          <a:prstGeom prst="rect">
            <a:avLst/>
          </a:prstGeom>
        </p:spPr>
      </p:pic>
      <p:sp>
        <p:nvSpPr>
          <p:cNvPr id="6" name="TextBox 5"/>
          <p:cNvSpPr txBox="1"/>
          <p:nvPr/>
        </p:nvSpPr>
        <p:spPr>
          <a:xfrm>
            <a:off x="0" y="2636912"/>
            <a:ext cx="2483768" cy="2308324"/>
          </a:xfrm>
          <a:prstGeom prst="rect">
            <a:avLst/>
          </a:prstGeom>
          <a:noFill/>
        </p:spPr>
        <p:txBody>
          <a:bodyPr wrap="square" rtlCol="0">
            <a:spAutoFit/>
          </a:bodyPr>
          <a:lstStyle/>
          <a:p>
            <a:r>
              <a:rPr lang="en-US" dirty="0"/>
              <a:t>Absolute energy spectra of photons emitted by electrons </a:t>
            </a:r>
            <a:r>
              <a:rPr lang="en-US" dirty="0" smtClean="0"/>
              <a:t>of three different energies on iron targets. </a:t>
            </a:r>
          </a:p>
          <a:p>
            <a:r>
              <a:rPr lang="en-US" dirty="0" smtClean="0"/>
              <a:t>Geant4 with Penelope model.</a:t>
            </a:r>
            <a:endParaRPr lang="en-US" dirty="0"/>
          </a:p>
        </p:txBody>
      </p:sp>
    </p:spTree>
    <p:extLst>
      <p:ext uri="{BB962C8B-B14F-4D97-AF65-F5344CB8AC3E}">
        <p14:creationId xmlns:p14="http://schemas.microsoft.com/office/powerpoint/2010/main" val="17711858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214313"/>
            <a:ext cx="8116887" cy="1462087"/>
          </a:xfrm>
        </p:spPr>
        <p:txBody>
          <a:bodyPr/>
          <a:lstStyle/>
          <a:p>
            <a:pPr>
              <a:defRPr/>
            </a:pPr>
            <a:r>
              <a:rPr lang="en-US" sz="3600" dirty="0">
                <a:cs typeface="+mj-cs"/>
              </a:rPr>
              <a:t>MC-INFN_</a:t>
            </a:r>
            <a:r>
              <a:rPr lang="en-US" sz="2800" dirty="0">
                <a:cs typeface="+mj-cs"/>
              </a:rPr>
              <a:t>Geant4 Medical applications</a:t>
            </a:r>
            <a:br>
              <a:rPr lang="en-US" sz="2800" dirty="0">
                <a:cs typeface="+mj-cs"/>
              </a:rPr>
            </a:br>
            <a:r>
              <a:rPr lang="en-US" sz="2800" dirty="0" err="1" smtClean="0">
                <a:cs typeface="+mj-cs"/>
              </a:rPr>
              <a:t>Tomotherapy</a:t>
            </a:r>
            <a:r>
              <a:rPr lang="en-US" sz="2800" dirty="0" smtClean="0">
                <a:cs typeface="+mj-cs"/>
              </a:rPr>
              <a:t> example</a:t>
            </a:r>
            <a:endParaRPr lang="en-US" sz="2800" dirty="0">
              <a:cs typeface="+mj-cs"/>
            </a:endParaRPr>
          </a:p>
        </p:txBody>
      </p:sp>
      <p:pic>
        <p:nvPicPr>
          <p:cNvPr id="37891" name="Picture 4" descr="Screen shot 2014-03-09 at 7.50.2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573016"/>
            <a:ext cx="3600400" cy="221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3"/>
          <p:cNvSpPr txBox="1">
            <a:spLocks noChangeArrowheads="1"/>
          </p:cNvSpPr>
          <p:nvPr/>
        </p:nvSpPr>
        <p:spPr bwMode="auto">
          <a:xfrm>
            <a:off x="323850" y="1990725"/>
            <a:ext cx="88201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dirty="0" smtClean="0"/>
              <a:t>Helical </a:t>
            </a:r>
            <a:r>
              <a:rPr lang="en-US" sz="2000" dirty="0" err="1" smtClean="0"/>
              <a:t>Tomotherapy</a:t>
            </a:r>
            <a:r>
              <a:rPr lang="en-US" sz="2000" dirty="0" smtClean="0"/>
              <a:t>: a Geant4 computational </a:t>
            </a:r>
            <a:r>
              <a:rPr lang="en-US" sz="2000" dirty="0"/>
              <a:t>model as a tool </a:t>
            </a:r>
            <a:endParaRPr lang="en-US" sz="2000" dirty="0" smtClean="0"/>
          </a:p>
          <a:p>
            <a:pPr algn="ctr" eaLnBrk="1" hangingPunct="1"/>
            <a:r>
              <a:rPr lang="en-US" sz="2000" dirty="0" smtClean="0"/>
              <a:t>for </a:t>
            </a:r>
            <a:r>
              <a:rPr lang="en-US" sz="2000" dirty="0"/>
              <a:t>3D dose distribution </a:t>
            </a:r>
            <a:r>
              <a:rPr lang="en-US" sz="2000" dirty="0" smtClean="0"/>
              <a:t>evaluation</a:t>
            </a:r>
            <a:r>
              <a:rPr lang="en-GB" sz="2000" dirty="0" smtClean="0"/>
              <a:t>. </a:t>
            </a:r>
          </a:p>
          <a:p>
            <a:pPr algn="ctr" eaLnBrk="1" hangingPunct="1"/>
            <a:endParaRPr lang="en-GB" sz="2000" i="1" dirty="0"/>
          </a:p>
          <a:p>
            <a:pPr eaLnBrk="1" hangingPunct="1"/>
            <a:r>
              <a:rPr lang="en-GB" sz="1800" i="1" dirty="0" smtClean="0"/>
              <a:t>Collaboration: ISS + some Italian oncological hospitals for MC_INFN</a:t>
            </a:r>
            <a:endParaRPr lang="en-US" sz="1800" i="1" dirty="0"/>
          </a:p>
        </p:txBody>
      </p:sp>
      <p:pic>
        <p:nvPicPr>
          <p:cNvPr id="37894" name="Picture 7" descr="helic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29000"/>
            <a:ext cx="1187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pic>
        <p:nvPicPr>
          <p:cNvPr id="15" name="Picture 14" descr="Tomo_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3212976"/>
            <a:ext cx="3120168" cy="317950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3555323008"/>
              </p:ext>
            </p:extLst>
          </p:nvPr>
        </p:nvGraphicFramePr>
        <p:xfrm>
          <a:off x="141111" y="636409"/>
          <a:ext cx="9002887" cy="1651000"/>
        </p:xfrm>
        <a:graphic>
          <a:graphicData uri="http://schemas.openxmlformats.org/drawingml/2006/table">
            <a:tbl>
              <a:tblPr firstRow="1" bandRow="1">
                <a:tableStyleId>{5C22544A-7EE6-4342-B048-85BDC9FD1C3A}</a:tableStyleId>
              </a:tblPr>
              <a:tblGrid>
                <a:gridCol w="2441222"/>
                <a:gridCol w="1362707"/>
                <a:gridCol w="1732986"/>
                <a:gridCol w="1732986"/>
                <a:gridCol w="1732986"/>
              </a:tblGrid>
              <a:tr h="370840">
                <a:tc gridSpan="5">
                  <a:txBody>
                    <a:bodyPr/>
                    <a:lstStyle/>
                    <a:p>
                      <a:pPr algn="ctr"/>
                      <a:r>
                        <a:rPr lang="en-US" dirty="0" smtClean="0">
                          <a:solidFill>
                            <a:srgbClr val="FCD5B5"/>
                          </a:solidFill>
                        </a:rPr>
                        <a:t>Physics</a:t>
                      </a:r>
                      <a:endParaRPr lang="en-US" dirty="0">
                        <a:solidFill>
                          <a:srgbClr val="FCD5B5"/>
                        </a:solidFill>
                      </a:endParaRPr>
                    </a:p>
                  </a:txBody>
                  <a:tcPr anchor="ctr"/>
                </a:tc>
                <a:tc hMerge="1">
                  <a:txBody>
                    <a:bodyPr/>
                    <a:lstStyle/>
                    <a:p>
                      <a:endParaRPr lang="en-US" baseline="0" dirty="0"/>
                    </a:p>
                  </a:txBody>
                  <a:tcPr/>
                </a:tc>
                <a:tc hMerge="1">
                  <a:txBody>
                    <a:bodyPr/>
                    <a:lstStyle/>
                    <a:p>
                      <a:pPr algn="ctr"/>
                      <a:endParaRPr lang="en-US" dirty="0"/>
                    </a:p>
                  </a:txBody>
                  <a:tcPr/>
                </a:tc>
                <a:tc hMerge="1">
                  <a:txBody>
                    <a:bodyPr/>
                    <a:lstStyle/>
                    <a:p>
                      <a:pPr algn="ctr"/>
                      <a:endParaRPr lang="en-US" dirty="0">
                        <a:solidFill>
                          <a:srgbClr val="FCD5B5"/>
                        </a:solidFill>
                      </a:endParaRPr>
                    </a:p>
                  </a:txBody>
                  <a:tcPr anchor="ctr"/>
                </a:tc>
                <a:tc hMerge="1">
                  <a:txBody>
                    <a:bodyPr/>
                    <a:lstStyle/>
                    <a:p>
                      <a:pPr algn="ctr"/>
                      <a:endParaRPr lang="en-US" dirty="0">
                        <a:solidFill>
                          <a:srgbClr val="FCD5B5"/>
                        </a:solidFill>
                      </a:endParaRPr>
                    </a:p>
                  </a:txBody>
                  <a:tcPr anchor="ctr"/>
                </a:tc>
              </a:tr>
              <a:tr h="370840">
                <a:tc>
                  <a:txBody>
                    <a:bodyPr/>
                    <a:lstStyle/>
                    <a:p>
                      <a:pPr algn="ctr"/>
                      <a:r>
                        <a:rPr lang="en-US" b="1" dirty="0" smtClean="0"/>
                        <a:t>Physics</a:t>
                      </a:r>
                      <a:endParaRPr lang="en-US" b="1" dirty="0"/>
                    </a:p>
                  </a:txBody>
                  <a:tcPr anchor="ctr"/>
                </a:tc>
                <a:tc>
                  <a:txBody>
                    <a:bodyPr/>
                    <a:lstStyle/>
                    <a:p>
                      <a:pPr algn="ctr"/>
                      <a:r>
                        <a:rPr lang="en-US" b="1" baseline="0" dirty="0" smtClean="0"/>
                        <a:t>World Cut</a:t>
                      </a:r>
                      <a:endParaRPr lang="en-US" b="1" baseline="0" dirty="0"/>
                    </a:p>
                  </a:txBody>
                  <a:tcPr anchor="ctr"/>
                </a:tc>
                <a:tc>
                  <a:txBody>
                    <a:bodyPr/>
                    <a:lstStyle/>
                    <a:p>
                      <a:pPr algn="ctr"/>
                      <a:r>
                        <a:rPr lang="en-US" b="1" baseline="0" dirty="0" smtClean="0"/>
                        <a:t>Primary e- Energy</a:t>
                      </a:r>
                      <a:endParaRPr lang="en-US" b="1" baseline="0" dirty="0"/>
                    </a:p>
                  </a:txBody>
                  <a:tcPr anchor="ctr"/>
                </a:tc>
                <a:tc>
                  <a:txBody>
                    <a:bodyPr/>
                    <a:lstStyle/>
                    <a:p>
                      <a:pPr algn="ctr"/>
                      <a:r>
                        <a:rPr lang="en-US" b="1" baseline="0" dirty="0" smtClean="0"/>
                        <a:t>Primary e- Direction</a:t>
                      </a:r>
                      <a:endParaRPr lang="en-US" b="1" baseline="0" dirty="0"/>
                    </a:p>
                  </a:txBody>
                  <a:tcPr anchor="ctr"/>
                </a:tc>
                <a:tc>
                  <a:txBody>
                    <a:bodyPr/>
                    <a:lstStyle/>
                    <a:p>
                      <a:pPr algn="ctr"/>
                      <a:r>
                        <a:rPr lang="en-US" b="1" baseline="0" dirty="0" smtClean="0"/>
                        <a:t>Dim. e- source</a:t>
                      </a:r>
                      <a:endParaRPr lang="en-US" b="1" baseline="0" dirty="0"/>
                    </a:p>
                  </a:txBody>
                  <a:tcPr anchor="ctr"/>
                </a:tc>
              </a:tr>
              <a:tr h="370840">
                <a:tc>
                  <a:txBody>
                    <a:bodyPr/>
                    <a:lstStyle/>
                    <a:p>
                      <a:pPr algn="ctr"/>
                      <a:r>
                        <a:rPr lang="en-US" dirty="0" smtClean="0"/>
                        <a:t>Standard_em_option_3</a:t>
                      </a:r>
                      <a:endParaRPr lang="en-US" dirty="0"/>
                    </a:p>
                  </a:txBody>
                  <a:tcPr anchor="ctr"/>
                </a:tc>
                <a:tc>
                  <a:txBody>
                    <a:bodyPr/>
                    <a:lstStyle/>
                    <a:p>
                      <a:pPr algn="ctr"/>
                      <a:r>
                        <a:rPr lang="en-US" dirty="0" smtClean="0"/>
                        <a:t>0.1 mm</a:t>
                      </a:r>
                      <a:endParaRPr lang="en-US" dirty="0"/>
                    </a:p>
                  </a:txBody>
                  <a:tcPr anchor="ctr"/>
                </a:tc>
                <a:tc>
                  <a:txBody>
                    <a:bodyPr/>
                    <a:lstStyle/>
                    <a:p>
                      <a:pPr algn="ctr"/>
                      <a:r>
                        <a:rPr lang="en-US" dirty="0" smtClean="0"/>
                        <a:t>(5.7 ±</a:t>
                      </a:r>
                      <a:r>
                        <a:rPr lang="en-US" baseline="0" dirty="0" smtClean="0"/>
                        <a:t> </a:t>
                      </a:r>
                      <a:r>
                        <a:rPr lang="en-US" dirty="0" smtClean="0"/>
                        <a:t>0.2) MeV</a:t>
                      </a:r>
                      <a:endParaRPr lang="en-US" dirty="0"/>
                    </a:p>
                  </a:txBody>
                  <a:tcPr anchor="ctr"/>
                </a:tc>
                <a:tc>
                  <a:txBody>
                    <a:bodyPr/>
                    <a:lstStyle/>
                    <a:p>
                      <a:pPr algn="ctr"/>
                      <a:r>
                        <a:rPr lang="el-GR" dirty="0" smtClean="0"/>
                        <a:t>Θ</a:t>
                      </a:r>
                      <a:r>
                        <a:rPr lang="en-US" dirty="0" smtClean="0"/>
                        <a:t> = (0±1.5)°</a:t>
                      </a:r>
                      <a:endParaRPr lang="en-US" dirty="0"/>
                    </a:p>
                  </a:txBody>
                  <a:tcPr anchor="ctr"/>
                </a:tc>
                <a:tc>
                  <a:txBody>
                    <a:bodyPr/>
                    <a:lstStyle/>
                    <a:p>
                      <a:pPr algn="ctr"/>
                      <a:r>
                        <a:rPr lang="en-US" dirty="0" smtClean="0"/>
                        <a:t>1.5mm</a:t>
                      </a:r>
                      <a:endParaRPr lang="en-US" dirty="0"/>
                    </a:p>
                  </a:txBody>
                  <a:tcPr anchor="ct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32898471"/>
              </p:ext>
            </p:extLst>
          </p:nvPr>
        </p:nvGraphicFramePr>
        <p:xfrm>
          <a:off x="5390735" y="2174088"/>
          <a:ext cx="3753263" cy="4161971"/>
        </p:xfrm>
        <a:graphic>
          <a:graphicData uri="http://schemas.openxmlformats.org/drawingml/2006/table">
            <a:tbl>
              <a:tblPr firstRow="1" bandRow="1">
                <a:tableStyleId>{5C22544A-7EE6-4342-B048-85BDC9FD1C3A}</a:tableStyleId>
              </a:tblPr>
              <a:tblGrid>
                <a:gridCol w="1580154"/>
                <a:gridCol w="2173109"/>
              </a:tblGrid>
              <a:tr h="484689">
                <a:tc gridSpan="2">
                  <a:txBody>
                    <a:bodyPr/>
                    <a:lstStyle/>
                    <a:p>
                      <a:pPr algn="ctr"/>
                      <a:r>
                        <a:rPr lang="en-US" dirty="0" smtClean="0">
                          <a:solidFill>
                            <a:schemeClr val="accent6">
                              <a:lumMod val="40000"/>
                              <a:lumOff val="60000"/>
                            </a:schemeClr>
                          </a:solidFill>
                        </a:rPr>
                        <a:t>The</a:t>
                      </a:r>
                      <a:r>
                        <a:rPr lang="en-US" baseline="0" dirty="0" smtClean="0">
                          <a:solidFill>
                            <a:schemeClr val="accent6">
                              <a:lumMod val="40000"/>
                              <a:lumOff val="60000"/>
                            </a:schemeClr>
                          </a:solidFill>
                        </a:rPr>
                        <a:t> Phantom</a:t>
                      </a:r>
                      <a:endParaRPr lang="en-US" dirty="0">
                        <a:solidFill>
                          <a:schemeClr val="accent6">
                            <a:lumMod val="40000"/>
                            <a:lumOff val="60000"/>
                          </a:schemeClr>
                        </a:solidFill>
                      </a:endParaRPr>
                    </a:p>
                  </a:txBody>
                  <a:tcPr anchor="ctr"/>
                </a:tc>
                <a:tc hMerge="1">
                  <a:txBody>
                    <a:bodyPr/>
                    <a:lstStyle/>
                    <a:p>
                      <a:endParaRPr lang="en-US" dirty="0"/>
                    </a:p>
                  </a:txBody>
                  <a:tcPr/>
                </a:tc>
              </a:tr>
              <a:tr h="484689">
                <a:tc>
                  <a:txBody>
                    <a:bodyPr/>
                    <a:lstStyle/>
                    <a:p>
                      <a:pPr algn="ctr"/>
                      <a:r>
                        <a:rPr lang="en-US" b="1" dirty="0" smtClean="0"/>
                        <a:t>Dimensions (cm</a:t>
                      </a:r>
                      <a:r>
                        <a:rPr lang="en-US" b="1" baseline="30000" dirty="0" smtClean="0"/>
                        <a:t>3</a:t>
                      </a:r>
                      <a:r>
                        <a:rPr lang="en-US" b="1" dirty="0" smtClean="0"/>
                        <a:t>)</a:t>
                      </a:r>
                      <a:endParaRPr lang="en-US" b="1" dirty="0"/>
                    </a:p>
                  </a:txBody>
                  <a:tcPr anchor="ctr"/>
                </a:tc>
                <a:tc>
                  <a:txBody>
                    <a:bodyPr/>
                    <a:lstStyle/>
                    <a:p>
                      <a:pPr algn="ctr"/>
                      <a:r>
                        <a:rPr lang="en-US" b="1" dirty="0" smtClean="0"/>
                        <a:t>Material</a:t>
                      </a:r>
                      <a:endParaRPr lang="en-US" b="1" dirty="0"/>
                    </a:p>
                  </a:txBody>
                  <a:tcPr anchor="ctr"/>
                </a:tc>
              </a:tr>
              <a:tr h="484689">
                <a:tc>
                  <a:txBody>
                    <a:bodyPr/>
                    <a:lstStyle/>
                    <a:p>
                      <a:pPr algn="ctr"/>
                      <a:r>
                        <a:rPr lang="en-US" dirty="0" smtClean="0"/>
                        <a:t>60x30x30</a:t>
                      </a:r>
                      <a:endParaRPr lang="en-US" dirty="0"/>
                    </a:p>
                  </a:txBody>
                  <a:tcPr anchor="ctr"/>
                </a:tc>
                <a:tc>
                  <a:txBody>
                    <a:bodyPr/>
                    <a:lstStyle/>
                    <a:p>
                      <a:pPr algn="ctr"/>
                      <a:r>
                        <a:rPr lang="en-US" dirty="0" smtClean="0"/>
                        <a:t>G4_WATER</a:t>
                      </a:r>
                      <a:endParaRPr lang="en-US" dirty="0"/>
                    </a:p>
                  </a:txBody>
                  <a:tcPr anchor="ctr"/>
                </a:tc>
              </a:tr>
              <a:tr h="616124">
                <a:tc>
                  <a:txBody>
                    <a:bodyPr/>
                    <a:lstStyle/>
                    <a:p>
                      <a:pPr algn="ctr"/>
                      <a:r>
                        <a:rPr lang="en-US" b="1" dirty="0" smtClean="0"/>
                        <a:t>voxels</a:t>
                      </a:r>
                      <a:endParaRPr lang="en-US" b="1" baseline="-25000" dirty="0"/>
                    </a:p>
                  </a:txBody>
                  <a:tcPr anchor="ctr"/>
                </a:tc>
                <a:tc>
                  <a:txBody>
                    <a:bodyPr/>
                    <a:lstStyle/>
                    <a:p>
                      <a:pPr algn="ctr"/>
                      <a:r>
                        <a:rPr lang="en-US" b="1" baseline="0" dirty="0" smtClean="0"/>
                        <a:t>Cut</a:t>
                      </a:r>
                      <a:endParaRPr lang="en-US" b="1" baseline="0" dirty="0"/>
                    </a:p>
                  </a:txBody>
                  <a:tcPr anchor="ctr"/>
                </a:tc>
              </a:tr>
              <a:tr h="1936389">
                <a:tc>
                  <a:txBody>
                    <a:bodyPr/>
                    <a:lstStyle/>
                    <a:p>
                      <a:pPr algn="ctr"/>
                      <a:r>
                        <a:rPr lang="en-US" dirty="0" smtClean="0"/>
                        <a:t>120x60x60</a:t>
                      </a:r>
                      <a:endParaRPr lang="en-US" baseline="30000" dirty="0"/>
                    </a:p>
                  </a:txBody>
                  <a:tcPr anchor="ctr"/>
                </a:tc>
                <a:tc>
                  <a:txBody>
                    <a:bodyPr/>
                    <a:lstStyle/>
                    <a:p>
                      <a:pPr algn="ctr"/>
                      <a:r>
                        <a:rPr lang="en-US" dirty="0" smtClean="0"/>
                        <a:t>0.01 mm</a:t>
                      </a:r>
                      <a:endParaRPr lang="en-US" dirty="0" smtClean="0">
                        <a:sym typeface="Wingdings"/>
                      </a:endParaRPr>
                    </a:p>
                    <a:p>
                      <a:pPr algn="ctr"/>
                      <a:r>
                        <a:rPr lang="en-US" dirty="0" smtClean="0">
                          <a:sym typeface="Wingdings"/>
                        </a:rPr>
                        <a:t>Gamma  990eV</a:t>
                      </a:r>
                    </a:p>
                    <a:p>
                      <a:pPr algn="ctr"/>
                      <a:r>
                        <a:rPr lang="en-US" dirty="0" smtClean="0">
                          <a:sym typeface="Wingdings"/>
                        </a:rPr>
                        <a:t>e- 14.09 </a:t>
                      </a:r>
                      <a:r>
                        <a:rPr lang="en-US" dirty="0" err="1" smtClean="0">
                          <a:sym typeface="Wingdings"/>
                        </a:rPr>
                        <a:t>keV</a:t>
                      </a:r>
                      <a:endParaRPr lang="en-US" dirty="0" smtClean="0">
                        <a:sym typeface="Wingdings"/>
                      </a:endParaRPr>
                    </a:p>
                    <a:p>
                      <a:pPr algn="ctr"/>
                      <a:r>
                        <a:rPr lang="en-US" dirty="0" smtClean="0">
                          <a:sym typeface="Wingdings"/>
                        </a:rPr>
                        <a:t>e+  14.09 </a:t>
                      </a:r>
                      <a:r>
                        <a:rPr lang="en-US" dirty="0" err="1" smtClean="0">
                          <a:sym typeface="Wingdings"/>
                        </a:rPr>
                        <a:t>keV</a:t>
                      </a:r>
                      <a:endParaRPr lang="en-US" dirty="0"/>
                    </a:p>
                  </a:txBody>
                  <a:tcPr anchor="ctr"/>
                </a:tc>
              </a:tr>
            </a:tbl>
          </a:graphicData>
        </a:graphic>
      </p:graphicFrame>
      <p:pic>
        <p:nvPicPr>
          <p:cNvPr id="3" name="Picture 2" descr="PDD_Bordeau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74088"/>
            <a:ext cx="5390735" cy="4683912"/>
          </a:xfrm>
          <a:prstGeom prst="rect">
            <a:avLst/>
          </a:prstGeom>
        </p:spPr>
      </p:pic>
      <p:sp>
        <p:nvSpPr>
          <p:cNvPr id="2" name="TextBox 1"/>
          <p:cNvSpPr txBox="1"/>
          <p:nvPr/>
        </p:nvSpPr>
        <p:spPr>
          <a:xfrm>
            <a:off x="4148667" y="6505222"/>
            <a:ext cx="4995331" cy="307777"/>
          </a:xfrm>
          <a:prstGeom prst="rect">
            <a:avLst/>
          </a:prstGeom>
          <a:noFill/>
        </p:spPr>
        <p:txBody>
          <a:bodyPr wrap="square" rtlCol="0">
            <a:spAutoFit/>
          </a:bodyPr>
          <a:lstStyle/>
          <a:p>
            <a:pPr algn="r"/>
            <a:r>
              <a:rPr lang="en-US" sz="1400" dirty="0" smtClean="0"/>
              <a:t>Experimental data provided by A.O. </a:t>
            </a:r>
            <a:r>
              <a:rPr lang="en-US" sz="1400" dirty="0" err="1" smtClean="0"/>
              <a:t>S.Camillo</a:t>
            </a:r>
            <a:r>
              <a:rPr lang="en-US" sz="1400" dirty="0" smtClean="0"/>
              <a:t> – Roma - Italy</a:t>
            </a:r>
            <a:endParaRPr lang="en-US" sz="1400" dirty="0"/>
          </a:p>
        </p:txBody>
      </p:sp>
    </p:spTree>
    <p:extLst>
      <p:ext uri="{BB962C8B-B14F-4D97-AF65-F5344CB8AC3E}">
        <p14:creationId xmlns:p14="http://schemas.microsoft.com/office/powerpoint/2010/main" val="5896421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214313"/>
            <a:ext cx="8116887" cy="1462087"/>
          </a:xfrm>
        </p:spPr>
        <p:txBody>
          <a:bodyPr/>
          <a:lstStyle/>
          <a:p>
            <a:pPr>
              <a:defRPr/>
            </a:pPr>
            <a:r>
              <a:rPr lang="en-US" sz="3600" dirty="0">
                <a:cs typeface="+mj-cs"/>
              </a:rPr>
              <a:t>MC-INFN_</a:t>
            </a:r>
            <a:r>
              <a:rPr lang="en-US" sz="2800" dirty="0">
                <a:cs typeface="+mj-cs"/>
              </a:rPr>
              <a:t>Geant4 Medical applications</a:t>
            </a:r>
            <a:br>
              <a:rPr lang="en-US" sz="2800" dirty="0">
                <a:cs typeface="+mj-cs"/>
              </a:rPr>
            </a:br>
            <a:r>
              <a:rPr lang="en-US" sz="2800" dirty="0" err="1" smtClean="0">
                <a:cs typeface="+mj-cs"/>
              </a:rPr>
              <a:t>Tomotherapy</a:t>
            </a:r>
            <a:r>
              <a:rPr lang="en-US" sz="2800" dirty="0" smtClean="0">
                <a:cs typeface="+mj-cs"/>
              </a:rPr>
              <a:t> example</a:t>
            </a:r>
            <a:endParaRPr lang="en-US" sz="2800" dirty="0">
              <a:cs typeface="+mj-cs"/>
            </a:endParaRPr>
          </a:p>
        </p:txBody>
      </p:sp>
      <p:sp>
        <p:nvSpPr>
          <p:cNvPr id="13"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
        <p:nvSpPr>
          <p:cNvPr id="5" name="TextBox 4"/>
          <p:cNvSpPr txBox="1"/>
          <p:nvPr/>
        </p:nvSpPr>
        <p:spPr>
          <a:xfrm>
            <a:off x="0" y="1844824"/>
            <a:ext cx="9036496" cy="984885"/>
          </a:xfrm>
          <a:prstGeom prst="rect">
            <a:avLst/>
          </a:prstGeom>
          <a:solidFill>
            <a:schemeClr val="bg1"/>
          </a:solidFill>
        </p:spPr>
        <p:txBody>
          <a:bodyPr wrap="square" rtlCol="0">
            <a:spAutoFit/>
          </a:bodyPr>
          <a:lstStyle/>
          <a:p>
            <a:pPr algn="just"/>
            <a:r>
              <a:rPr lang="en-US" sz="2000" dirty="0" smtClean="0"/>
              <a:t>In the Helical </a:t>
            </a:r>
            <a:r>
              <a:rPr lang="en-US" sz="2000" dirty="0" err="1" smtClean="0"/>
              <a:t>Tomotherapy</a:t>
            </a:r>
            <a:r>
              <a:rPr lang="en-US" sz="2000" dirty="0" smtClean="0"/>
              <a:t> unit the tungsten target suffers from wear effects and needs periodic replacement.</a:t>
            </a:r>
          </a:p>
          <a:p>
            <a:r>
              <a:rPr lang="en-US" dirty="0" smtClean="0"/>
              <a:t> </a:t>
            </a:r>
            <a:endParaRPr lang="en-US" dirty="0"/>
          </a:p>
        </p:txBody>
      </p:sp>
      <p:pic>
        <p:nvPicPr>
          <p:cNvPr id="3" name="Picture 2" descr="targ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996952"/>
            <a:ext cx="1800200" cy="2680973"/>
          </a:xfrm>
          <a:prstGeom prst="rect">
            <a:avLst/>
          </a:prstGeom>
        </p:spPr>
      </p:pic>
      <p:sp>
        <p:nvSpPr>
          <p:cNvPr id="8" name="TextBox 7"/>
          <p:cNvSpPr txBox="1"/>
          <p:nvPr/>
        </p:nvSpPr>
        <p:spPr>
          <a:xfrm>
            <a:off x="179512" y="5807005"/>
            <a:ext cx="8784976" cy="646331"/>
          </a:xfrm>
          <a:prstGeom prst="rect">
            <a:avLst/>
          </a:prstGeom>
          <a:noFill/>
        </p:spPr>
        <p:txBody>
          <a:bodyPr wrap="square" rtlCol="0">
            <a:spAutoFit/>
          </a:bodyPr>
          <a:lstStyle/>
          <a:p>
            <a:r>
              <a:rPr lang="en-US" dirty="0"/>
              <a:t>Ratio between the primary particles and the number of produced photons as a function of the energy for varying target thickness. </a:t>
            </a:r>
          </a:p>
        </p:txBody>
      </p:sp>
      <p:pic>
        <p:nvPicPr>
          <p:cNvPr id="9" name="Picture 8" descr="Fig6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2618797"/>
            <a:ext cx="5940151" cy="3330483"/>
          </a:xfrm>
          <a:prstGeom prst="rect">
            <a:avLst/>
          </a:prstGeom>
        </p:spPr>
      </p:pic>
    </p:spTree>
    <p:extLst>
      <p:ext uri="{BB962C8B-B14F-4D97-AF65-F5344CB8AC3E}">
        <p14:creationId xmlns:p14="http://schemas.microsoft.com/office/powerpoint/2010/main" val="4092436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214313"/>
            <a:ext cx="8116887" cy="1462087"/>
          </a:xfrm>
        </p:spPr>
        <p:txBody>
          <a:bodyPr/>
          <a:lstStyle/>
          <a:p>
            <a:pPr>
              <a:defRPr/>
            </a:pPr>
            <a:r>
              <a:rPr lang="en-US" sz="3600" dirty="0">
                <a:cs typeface="+mj-cs"/>
              </a:rPr>
              <a:t>MC-INFN_</a:t>
            </a:r>
            <a:r>
              <a:rPr lang="en-US" sz="2800" dirty="0">
                <a:cs typeface="+mj-cs"/>
              </a:rPr>
              <a:t>Geant4 Medical applications</a:t>
            </a:r>
            <a:br>
              <a:rPr lang="en-US" sz="2800" dirty="0">
                <a:cs typeface="+mj-cs"/>
              </a:rPr>
            </a:br>
            <a:r>
              <a:rPr lang="en-US" sz="2800" dirty="0" err="1"/>
              <a:t>Tomotherapy</a:t>
            </a:r>
            <a:r>
              <a:rPr lang="en-US" sz="2800" dirty="0"/>
              <a:t> example</a:t>
            </a:r>
            <a:endParaRPr lang="en-US" sz="2800" dirty="0">
              <a:cs typeface="+mj-cs"/>
            </a:endParaRPr>
          </a:p>
        </p:txBody>
      </p:sp>
      <p:pic>
        <p:nvPicPr>
          <p:cNvPr id="37895" name="Picture 9" descr="figurafinale.pdf"/>
          <p:cNvPicPr>
            <a:picLocks noChangeAspect="1"/>
          </p:cNvPicPr>
          <p:nvPr/>
        </p:nvPicPr>
        <p:blipFill>
          <a:blip r:embed="rId2">
            <a:extLst>
              <a:ext uri="{28A0092B-C50C-407E-A947-70E740481C1C}">
                <a14:useLocalDpi xmlns:a14="http://schemas.microsoft.com/office/drawing/2010/main" val="0"/>
              </a:ext>
            </a:extLst>
          </a:blip>
          <a:srcRect t="-2" b="9790"/>
          <a:stretch>
            <a:fillRect/>
          </a:stretch>
        </p:blipFill>
        <p:spPr bwMode="auto">
          <a:xfrm>
            <a:off x="904899" y="3284538"/>
            <a:ext cx="421957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0933" y="3284538"/>
            <a:ext cx="18161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11"/>
          <p:cNvSpPr>
            <a:spLocks noChangeArrowheads="1"/>
          </p:cNvSpPr>
          <p:nvPr/>
        </p:nvSpPr>
        <p:spPr bwMode="auto">
          <a:xfrm>
            <a:off x="5445149" y="4077072"/>
            <a:ext cx="1935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000090"/>
                </a:solidFill>
              </a:rPr>
              <a:t>TPS </a:t>
            </a:r>
            <a:r>
              <a:rPr lang="en-US" dirty="0" smtClean="0">
                <a:solidFill>
                  <a:srgbClr val="000090"/>
                </a:solidFill>
              </a:rPr>
              <a:t>calculation </a:t>
            </a:r>
            <a:endParaRPr lang="en-US" dirty="0">
              <a:solidFill>
                <a:srgbClr val="000090"/>
              </a:solidFill>
            </a:endParaRPr>
          </a:p>
        </p:txBody>
      </p:sp>
      <p:sp>
        <p:nvSpPr>
          <p:cNvPr id="37898" name="Rectangle 12"/>
          <p:cNvSpPr>
            <a:spLocks noChangeArrowheads="1"/>
          </p:cNvSpPr>
          <p:nvPr/>
        </p:nvSpPr>
        <p:spPr bwMode="auto">
          <a:xfrm>
            <a:off x="1403300" y="6092825"/>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000090"/>
                </a:solidFill>
              </a:rPr>
              <a:t>Geant4 calculation</a:t>
            </a:r>
          </a:p>
        </p:txBody>
      </p:sp>
      <p:sp>
        <p:nvSpPr>
          <p:cNvPr id="14" name="TextBox 13"/>
          <p:cNvSpPr txBox="1"/>
          <p:nvPr/>
        </p:nvSpPr>
        <p:spPr>
          <a:xfrm>
            <a:off x="179512" y="1828562"/>
            <a:ext cx="8713663" cy="1231106"/>
          </a:xfrm>
          <a:prstGeom prst="rect">
            <a:avLst/>
          </a:prstGeom>
          <a:solidFill>
            <a:srgbClr val="FFFFFF"/>
          </a:solidFill>
        </p:spPr>
        <p:txBody>
          <a:bodyPr wrap="square">
            <a:spAutoFit/>
          </a:bodyPr>
          <a:lstStyle/>
          <a:p>
            <a:pPr algn="just">
              <a:defRPr/>
            </a:pPr>
            <a:r>
              <a:rPr lang="en-US" sz="2000" dirty="0"/>
              <a:t>Full GEANT4 simulation of </a:t>
            </a:r>
            <a:r>
              <a:rPr lang="en-US" sz="2000" dirty="0" err="1"/>
              <a:t>TomoTherapy</a:t>
            </a:r>
            <a:r>
              <a:rPr lang="en-US" sz="2000" dirty="0"/>
              <a:t> unit for clinical </a:t>
            </a:r>
            <a:r>
              <a:rPr lang="en-US" sz="2000" dirty="0" smtClean="0"/>
              <a:t>application:</a:t>
            </a:r>
          </a:p>
          <a:p>
            <a:pPr algn="just">
              <a:defRPr/>
            </a:pPr>
            <a:r>
              <a:rPr lang="en-US" dirty="0" smtClean="0"/>
              <a:t>a </a:t>
            </a:r>
            <a:r>
              <a:rPr lang="en-US" dirty="0"/>
              <a:t>computational tool for the verification of the 3D dose </a:t>
            </a:r>
            <a:r>
              <a:rPr lang="en-US" dirty="0" smtClean="0"/>
              <a:t>distribution for a Quality </a:t>
            </a:r>
            <a:r>
              <a:rPr lang="en-US" dirty="0"/>
              <a:t>Assurance </a:t>
            </a:r>
            <a:r>
              <a:rPr lang="en-US" dirty="0" smtClean="0"/>
              <a:t>Program.</a:t>
            </a:r>
            <a:endParaRPr lang="en-US" dirty="0"/>
          </a:p>
          <a:p>
            <a:pPr>
              <a:defRPr/>
            </a:pPr>
            <a:endParaRPr lang="en-US" dirty="0"/>
          </a:p>
        </p:txBody>
      </p:sp>
      <p:sp>
        <p:nvSpPr>
          <p:cNvPr id="13"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extLst>
      <p:ext uri="{BB962C8B-B14F-4D97-AF65-F5344CB8AC3E}">
        <p14:creationId xmlns:p14="http://schemas.microsoft.com/office/powerpoint/2010/main" val="978980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214313"/>
            <a:ext cx="8116887" cy="1462087"/>
          </a:xfrm>
        </p:spPr>
        <p:txBody>
          <a:bodyPr/>
          <a:lstStyle/>
          <a:p>
            <a:pPr>
              <a:defRPr/>
            </a:pPr>
            <a:r>
              <a:rPr lang="en-US" sz="3600" dirty="0">
                <a:cs typeface="+mj-cs"/>
              </a:rPr>
              <a:t>MC-INFN_</a:t>
            </a:r>
            <a:r>
              <a:rPr lang="en-US" sz="2800" dirty="0">
                <a:cs typeface="+mj-cs"/>
              </a:rPr>
              <a:t>Geant4 Medical </a:t>
            </a:r>
            <a:r>
              <a:rPr lang="en-US" sz="2800" dirty="0" smtClean="0">
                <a:cs typeface="+mj-cs"/>
              </a:rPr>
              <a:t>applications</a:t>
            </a:r>
            <a:br>
              <a:rPr lang="en-US" sz="2800" dirty="0" smtClean="0">
                <a:cs typeface="+mj-cs"/>
              </a:rPr>
            </a:br>
            <a:r>
              <a:rPr lang="en-US" sz="2800" dirty="0" smtClean="0">
                <a:cs typeface="+mj-cs"/>
              </a:rPr>
              <a:t>beam </a:t>
            </a:r>
            <a:r>
              <a:rPr lang="en-US" sz="2800" dirty="0" err="1" smtClean="0">
                <a:cs typeface="+mj-cs"/>
              </a:rPr>
              <a:t>monitor@CNAO</a:t>
            </a:r>
            <a:r>
              <a:rPr lang="en-US" sz="2800" dirty="0" smtClean="0">
                <a:cs typeface="+mj-cs"/>
              </a:rPr>
              <a:t> (</a:t>
            </a:r>
            <a:r>
              <a:rPr lang="en-US" sz="2800" i="1" dirty="0" smtClean="0">
                <a:cs typeface="+mj-cs"/>
              </a:rPr>
              <a:t>by Adele </a:t>
            </a:r>
            <a:r>
              <a:rPr lang="en-US" sz="2800" i="1" dirty="0" err="1" smtClean="0">
                <a:cs typeface="+mj-cs"/>
              </a:rPr>
              <a:t>Rimoldi</a:t>
            </a:r>
            <a:r>
              <a:rPr lang="en-US" sz="2800" i="1" dirty="0" smtClean="0">
                <a:cs typeface="+mj-cs"/>
              </a:rPr>
              <a:t> and collaborators</a:t>
            </a:r>
            <a:r>
              <a:rPr lang="en-US" sz="2800" dirty="0" smtClean="0">
                <a:cs typeface="+mj-cs"/>
              </a:rPr>
              <a:t>)</a:t>
            </a:r>
            <a:endParaRPr lang="en-US" sz="2800" dirty="0">
              <a:cs typeface="+mj-cs"/>
            </a:endParaRPr>
          </a:p>
        </p:txBody>
      </p:sp>
      <p:sp>
        <p:nvSpPr>
          <p:cNvPr id="38915" name="TextBox 3"/>
          <p:cNvSpPr txBox="1">
            <a:spLocks noChangeArrowheads="1"/>
          </p:cNvSpPr>
          <p:nvPr/>
        </p:nvSpPr>
        <p:spPr bwMode="auto">
          <a:xfrm>
            <a:off x="0" y="19161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Geant4 simulation and measuments of the GEMPix detectors as beam monitor at CNAO</a:t>
            </a:r>
            <a:r>
              <a:rPr lang="en-GB" sz="1800"/>
              <a:t> </a:t>
            </a:r>
            <a:r>
              <a:rPr lang="en-GB" sz="1800" b="1"/>
              <a:t> </a:t>
            </a:r>
            <a:r>
              <a:rPr lang="en-US" sz="1800"/>
              <a:t/>
            </a:r>
            <a:br>
              <a:rPr lang="en-US" sz="1800"/>
            </a:br>
            <a:endParaRPr lang="en-US" sz="1800"/>
          </a:p>
        </p:txBody>
      </p:sp>
      <p:grpSp>
        <p:nvGrpSpPr>
          <p:cNvPr id="38916" name="Gruppo 14"/>
          <p:cNvGrpSpPr>
            <a:grpSpLocks/>
          </p:cNvGrpSpPr>
          <p:nvPr/>
        </p:nvGrpSpPr>
        <p:grpSpPr bwMode="auto">
          <a:xfrm>
            <a:off x="3635375" y="6308725"/>
            <a:ext cx="2808288" cy="520700"/>
            <a:chOff x="536047" y="5279085"/>
            <a:chExt cx="7137213" cy="1155392"/>
          </a:xfrm>
        </p:grpSpPr>
        <p:grpSp>
          <p:nvGrpSpPr>
            <p:cNvPr id="38946" name="Gruppo 15"/>
            <p:cNvGrpSpPr>
              <a:grpSpLocks noChangeAspect="1"/>
            </p:cNvGrpSpPr>
            <p:nvPr/>
          </p:nvGrpSpPr>
          <p:grpSpPr bwMode="auto">
            <a:xfrm>
              <a:off x="3326451" y="5356973"/>
              <a:ext cx="4346809" cy="948805"/>
              <a:chOff x="2353405" y="5412343"/>
              <a:chExt cx="5323745" cy="1162050"/>
            </a:xfrm>
          </p:grpSpPr>
          <p:pic>
            <p:nvPicPr>
              <p:cNvPr id="38949" name="Immagin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3405" y="5412343"/>
                <a:ext cx="116398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0" name="Picture 2" descr="Logo-CNAO-i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5" y="5864603"/>
                <a:ext cx="3992565" cy="70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4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47" y="5279085"/>
              <a:ext cx="1439979" cy="115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8097" y="5319105"/>
              <a:ext cx="1243326" cy="107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17" name="Group 2"/>
          <p:cNvGrpSpPr>
            <a:grpSpLocks/>
          </p:cNvGrpSpPr>
          <p:nvPr/>
        </p:nvGrpSpPr>
        <p:grpSpPr bwMode="auto">
          <a:xfrm>
            <a:off x="0" y="1597025"/>
            <a:ext cx="9142413" cy="5132388"/>
            <a:chOff x="0" y="679451"/>
            <a:chExt cx="9142810" cy="5131825"/>
          </a:xfrm>
        </p:grpSpPr>
        <p:sp>
          <p:nvSpPr>
            <p:cNvPr id="38918" name="CasellaDiTesto 1"/>
            <p:cNvSpPr txBox="1">
              <a:spLocks noChangeArrowheads="1"/>
            </p:cNvSpPr>
            <p:nvPr/>
          </p:nvSpPr>
          <p:spPr bwMode="auto">
            <a:xfrm>
              <a:off x="0" y="679451"/>
              <a:ext cx="9142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Tahoma" charset="0"/>
                  <a:ea typeface="ＭＳ Ｐゴシック" charset="0"/>
                  <a:cs typeface="ＭＳ Ｐゴシック" charset="0"/>
                </a:defRPr>
              </a:lvl1pPr>
              <a:lvl2pPr marL="742950" indent="-285750" defTabSz="912813" eaLnBrk="0" hangingPunct="0">
                <a:defRPr sz="2400">
                  <a:solidFill>
                    <a:schemeClr val="tx1"/>
                  </a:solidFill>
                  <a:latin typeface="Tahoma" charset="0"/>
                  <a:ea typeface="ＭＳ Ｐゴシック" charset="0"/>
                </a:defRPr>
              </a:lvl2pPr>
              <a:lvl3pPr marL="1143000" indent="-228600" defTabSz="912813" eaLnBrk="0" hangingPunct="0">
                <a:defRPr sz="2400">
                  <a:solidFill>
                    <a:schemeClr val="tx1"/>
                  </a:solidFill>
                  <a:latin typeface="Tahoma" charset="0"/>
                  <a:ea typeface="ＭＳ Ｐゴシック" charset="0"/>
                </a:defRPr>
              </a:lvl3pPr>
              <a:lvl4pPr marL="1600200" indent="-228600" defTabSz="912813" eaLnBrk="0" hangingPunct="0">
                <a:defRPr sz="2400">
                  <a:solidFill>
                    <a:schemeClr val="tx1"/>
                  </a:solidFill>
                  <a:latin typeface="Tahoma" charset="0"/>
                  <a:ea typeface="ＭＳ Ｐゴシック" charset="0"/>
                </a:defRPr>
              </a:lvl4pPr>
              <a:lvl5pPr marL="2057400" indent="-228600" defTabSz="912813" eaLnBrk="0" hangingPunct="0">
                <a:defRPr sz="2400">
                  <a:solidFill>
                    <a:schemeClr val="tx1"/>
                  </a:solidFill>
                  <a:latin typeface="Tahom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endParaRPr lang="it-IT" sz="2000">
                <a:solidFill>
                  <a:srgbClr val="0000FF"/>
                </a:solidFill>
                <a:latin typeface="Calibri Light" charset="0"/>
              </a:endParaRPr>
            </a:p>
          </p:txBody>
        </p:sp>
        <p:pic>
          <p:nvPicPr>
            <p:cNvPr id="53" name="Immagine 19"/>
            <p:cNvPicPr>
              <a:picLocks noChangeAspect="1"/>
            </p:cNvPicPr>
            <p:nvPr/>
          </p:nvPicPr>
          <p:blipFill>
            <a:blip r:embed="rId6"/>
            <a:stretch>
              <a:fillRect/>
            </a:stretch>
          </p:blipFill>
          <p:spPr>
            <a:xfrm>
              <a:off x="6949326" y="1754683"/>
              <a:ext cx="1665596" cy="1908547"/>
            </a:xfrm>
            <a:prstGeom prst="rect">
              <a:avLst/>
            </a:prstGeom>
            <a:effectLst>
              <a:softEdge rad="0"/>
            </a:effectLst>
          </p:spPr>
        </p:pic>
        <p:sp>
          <p:nvSpPr>
            <p:cNvPr id="38920" name="CasellaDiTesto 17"/>
            <p:cNvSpPr txBox="1">
              <a:spLocks noChangeArrowheads="1"/>
            </p:cNvSpPr>
            <p:nvPr/>
          </p:nvSpPr>
          <p:spPr bwMode="auto">
            <a:xfrm>
              <a:off x="7009211" y="1430955"/>
              <a:ext cx="15454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Tahoma" charset="0"/>
                  <a:ea typeface="ＭＳ Ｐゴシック" charset="0"/>
                  <a:cs typeface="ＭＳ Ｐゴシック" charset="0"/>
                </a:defRPr>
              </a:lvl1pPr>
              <a:lvl2pPr marL="742950" indent="-285750" defTabSz="912813" eaLnBrk="0" hangingPunct="0">
                <a:defRPr sz="2400">
                  <a:solidFill>
                    <a:schemeClr val="tx1"/>
                  </a:solidFill>
                  <a:latin typeface="Tahoma" charset="0"/>
                  <a:ea typeface="ＭＳ Ｐゴシック" charset="0"/>
                </a:defRPr>
              </a:lvl2pPr>
              <a:lvl3pPr marL="1143000" indent="-228600" defTabSz="912813" eaLnBrk="0" hangingPunct="0">
                <a:defRPr sz="2400">
                  <a:solidFill>
                    <a:schemeClr val="tx1"/>
                  </a:solidFill>
                  <a:latin typeface="Tahoma" charset="0"/>
                  <a:ea typeface="ＭＳ Ｐゴシック" charset="0"/>
                </a:defRPr>
              </a:lvl3pPr>
              <a:lvl4pPr marL="1600200" indent="-228600" defTabSz="912813" eaLnBrk="0" hangingPunct="0">
                <a:defRPr sz="2400">
                  <a:solidFill>
                    <a:schemeClr val="tx1"/>
                  </a:solidFill>
                  <a:latin typeface="Tahoma" charset="0"/>
                  <a:ea typeface="ＭＳ Ｐゴシック" charset="0"/>
                </a:defRPr>
              </a:lvl4pPr>
              <a:lvl5pPr marL="2057400" indent="-228600" defTabSz="912813" eaLnBrk="0" hangingPunct="0">
                <a:defRPr sz="2400">
                  <a:solidFill>
                    <a:schemeClr val="tx1"/>
                  </a:solidFill>
                  <a:latin typeface="Tahom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it-IT" sz="1800">
                  <a:solidFill>
                    <a:srgbClr val="000000"/>
                  </a:solidFill>
                  <a:latin typeface="Calibri Light" charset="0"/>
                </a:rPr>
                <a:t>3D view </a:t>
              </a:r>
            </a:p>
            <a:p>
              <a:pPr algn="ctr" eaLnBrk="1" hangingPunct="1"/>
              <a:r>
                <a:rPr lang="it-IT" sz="1800">
                  <a:solidFill>
                    <a:srgbClr val="000000"/>
                  </a:solidFill>
                  <a:latin typeface="Calibri Light" charset="0"/>
                </a:rPr>
                <a:t>phantom + GEMPix</a:t>
              </a:r>
            </a:p>
          </p:txBody>
        </p:sp>
        <p:grpSp>
          <p:nvGrpSpPr>
            <p:cNvPr id="38921" name="Gruppo 25"/>
            <p:cNvGrpSpPr>
              <a:grpSpLocks/>
            </p:cNvGrpSpPr>
            <p:nvPr/>
          </p:nvGrpSpPr>
          <p:grpSpPr bwMode="auto">
            <a:xfrm>
              <a:off x="50494" y="1277938"/>
              <a:ext cx="8986394" cy="4533338"/>
              <a:chOff x="-167234" y="1544479"/>
              <a:chExt cx="12749834" cy="4701247"/>
            </a:xfrm>
          </p:grpSpPr>
          <p:pic>
            <p:nvPicPr>
              <p:cNvPr id="56" name="Immagine 8"/>
              <p:cNvPicPr/>
              <p:nvPr/>
            </p:nvPicPr>
            <p:blipFill>
              <a:blip r:embed="rId7"/>
              <a:stretch>
                <a:fillRect/>
              </a:stretch>
            </p:blipFill>
            <p:spPr>
              <a:xfrm>
                <a:off x="2069869" y="1852235"/>
                <a:ext cx="6975781" cy="3922701"/>
              </a:xfrm>
              <a:prstGeom prst="rect">
                <a:avLst/>
              </a:prstGeom>
              <a:ln>
                <a:noFill/>
              </a:ln>
              <a:effectLst>
                <a:outerShdw blurRad="50800" dist="38100" dir="2700000" algn="tl" rotWithShape="0">
                  <a:prstClr val="black">
                    <a:alpha val="40000"/>
                  </a:prstClr>
                </a:outerShdw>
              </a:effectLst>
            </p:spPr>
          </p:pic>
          <p:cxnSp>
            <p:nvCxnSpPr>
              <p:cNvPr id="57" name="Connettore 2 3"/>
              <p:cNvCxnSpPr/>
              <p:nvPr/>
            </p:nvCxnSpPr>
            <p:spPr>
              <a:xfrm flipV="1">
                <a:off x="481903" y="4408658"/>
                <a:ext cx="1488858" cy="2353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935" name="CasellaDiTesto 4"/>
              <p:cNvSpPr txBox="1">
                <a:spLocks noChangeArrowheads="1"/>
              </p:cNvSpPr>
              <p:nvPr/>
            </p:nvSpPr>
            <p:spPr bwMode="auto">
              <a:xfrm>
                <a:off x="450991" y="3841626"/>
                <a:ext cx="1649690" cy="67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Tahoma" charset="0"/>
                    <a:ea typeface="ＭＳ Ｐゴシック" charset="0"/>
                    <a:cs typeface="ＭＳ Ｐゴシック" charset="0"/>
                  </a:defRPr>
                </a:lvl1pPr>
                <a:lvl2pPr marL="742950" indent="-285750" defTabSz="912813" eaLnBrk="0" hangingPunct="0">
                  <a:defRPr sz="2400">
                    <a:solidFill>
                      <a:schemeClr val="tx1"/>
                    </a:solidFill>
                    <a:latin typeface="Tahoma" charset="0"/>
                    <a:ea typeface="ＭＳ Ｐゴシック" charset="0"/>
                  </a:defRPr>
                </a:lvl2pPr>
                <a:lvl3pPr marL="1143000" indent="-228600" defTabSz="912813" eaLnBrk="0" hangingPunct="0">
                  <a:defRPr sz="2400">
                    <a:solidFill>
                      <a:schemeClr val="tx1"/>
                    </a:solidFill>
                    <a:latin typeface="Tahoma" charset="0"/>
                    <a:ea typeface="ＭＳ Ｐゴシック" charset="0"/>
                  </a:defRPr>
                </a:lvl3pPr>
                <a:lvl4pPr marL="1600200" indent="-228600" defTabSz="912813" eaLnBrk="0" hangingPunct="0">
                  <a:defRPr sz="2400">
                    <a:solidFill>
                      <a:schemeClr val="tx1"/>
                    </a:solidFill>
                    <a:latin typeface="Tahoma" charset="0"/>
                    <a:ea typeface="ＭＳ Ｐゴシック" charset="0"/>
                  </a:defRPr>
                </a:lvl4pPr>
                <a:lvl5pPr marL="2057400" indent="-228600" defTabSz="912813" eaLnBrk="0" hangingPunct="0">
                  <a:defRPr sz="2400">
                    <a:solidFill>
                      <a:schemeClr val="tx1"/>
                    </a:solidFill>
                    <a:latin typeface="Tahom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1800" b="1">
                    <a:solidFill>
                      <a:srgbClr val="4F81BD"/>
                    </a:solidFill>
                    <a:latin typeface="Calibri Light" charset="0"/>
                  </a:rPr>
                  <a:t>CNAO Beam</a:t>
                </a:r>
              </a:p>
            </p:txBody>
          </p:sp>
          <p:cxnSp>
            <p:nvCxnSpPr>
              <p:cNvPr id="59" name="Connettore 2 6"/>
              <p:cNvCxnSpPr/>
              <p:nvPr/>
            </p:nvCxnSpPr>
            <p:spPr>
              <a:xfrm>
                <a:off x="1182410" y="1977340"/>
                <a:ext cx="1837984" cy="9712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937" name="CasellaDiTesto 7"/>
              <p:cNvSpPr txBox="1">
                <a:spLocks noChangeArrowheads="1"/>
              </p:cNvSpPr>
              <p:nvPr/>
            </p:nvSpPr>
            <p:spPr bwMode="auto">
              <a:xfrm>
                <a:off x="-167234" y="1544479"/>
                <a:ext cx="2022101" cy="105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Tahoma" charset="0"/>
                    <a:ea typeface="ＭＳ Ｐゴシック" charset="0"/>
                    <a:cs typeface="ＭＳ Ｐゴシック" charset="0"/>
                  </a:defRPr>
                </a:lvl1pPr>
                <a:lvl2pPr marL="742950" indent="-285750" defTabSz="912813" eaLnBrk="0" hangingPunct="0">
                  <a:defRPr sz="2400">
                    <a:solidFill>
                      <a:schemeClr val="tx1"/>
                    </a:solidFill>
                    <a:latin typeface="Tahoma" charset="0"/>
                    <a:ea typeface="ＭＳ Ｐゴシック" charset="0"/>
                  </a:defRPr>
                </a:lvl2pPr>
                <a:lvl3pPr marL="1143000" indent="-228600" defTabSz="912813" eaLnBrk="0" hangingPunct="0">
                  <a:defRPr sz="2400">
                    <a:solidFill>
                      <a:schemeClr val="tx1"/>
                    </a:solidFill>
                    <a:latin typeface="Tahoma" charset="0"/>
                    <a:ea typeface="ＭＳ Ｐゴシック" charset="0"/>
                  </a:defRPr>
                </a:lvl3pPr>
                <a:lvl4pPr marL="1600200" indent="-228600" defTabSz="912813" eaLnBrk="0" hangingPunct="0">
                  <a:defRPr sz="2400">
                    <a:solidFill>
                      <a:schemeClr val="tx1"/>
                    </a:solidFill>
                    <a:latin typeface="Tahoma" charset="0"/>
                    <a:ea typeface="ＭＳ Ｐゴシック" charset="0"/>
                  </a:defRPr>
                </a:lvl4pPr>
                <a:lvl5pPr marL="2057400" indent="-228600" defTabSz="912813" eaLnBrk="0" hangingPunct="0">
                  <a:defRPr sz="2400">
                    <a:solidFill>
                      <a:schemeClr val="tx1"/>
                    </a:solidFill>
                    <a:latin typeface="Tahom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2000">
                    <a:solidFill>
                      <a:srgbClr val="4F81BD"/>
                    </a:solidFill>
                    <a:latin typeface="Calibri Light" charset="0"/>
                  </a:rPr>
                  <a:t>Dose delivery chambers</a:t>
                </a:r>
              </a:p>
            </p:txBody>
          </p:sp>
          <p:cxnSp>
            <p:nvCxnSpPr>
              <p:cNvPr id="61" name="Connettore 2 26"/>
              <p:cNvCxnSpPr/>
              <p:nvPr/>
            </p:nvCxnSpPr>
            <p:spPr>
              <a:xfrm>
                <a:off x="1164391" y="3523046"/>
                <a:ext cx="1310915" cy="4971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939" name="CasellaDiTesto 9"/>
              <p:cNvSpPr txBox="1">
                <a:spLocks noChangeArrowheads="1"/>
              </p:cNvSpPr>
              <p:nvPr/>
            </p:nvSpPr>
            <p:spPr bwMode="auto">
              <a:xfrm>
                <a:off x="15827" y="2823445"/>
                <a:ext cx="2043378" cy="7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Tahoma" charset="0"/>
                    <a:ea typeface="ＭＳ Ｐゴシック" charset="0"/>
                    <a:cs typeface="ＭＳ Ｐゴシック" charset="0"/>
                  </a:defRPr>
                </a:lvl1pPr>
                <a:lvl2pPr marL="742950" indent="-285750" defTabSz="912813" eaLnBrk="0" hangingPunct="0">
                  <a:defRPr sz="2400">
                    <a:solidFill>
                      <a:schemeClr val="tx1"/>
                    </a:solidFill>
                    <a:latin typeface="Tahoma" charset="0"/>
                    <a:ea typeface="ＭＳ Ｐゴシック" charset="0"/>
                  </a:defRPr>
                </a:lvl2pPr>
                <a:lvl3pPr marL="1143000" indent="-228600" defTabSz="912813" eaLnBrk="0" hangingPunct="0">
                  <a:defRPr sz="2400">
                    <a:solidFill>
                      <a:schemeClr val="tx1"/>
                    </a:solidFill>
                    <a:latin typeface="Tahoma" charset="0"/>
                    <a:ea typeface="ＭＳ Ｐゴシック" charset="0"/>
                  </a:defRPr>
                </a:lvl3pPr>
                <a:lvl4pPr marL="1600200" indent="-228600" defTabSz="912813" eaLnBrk="0" hangingPunct="0">
                  <a:defRPr sz="2400">
                    <a:solidFill>
                      <a:schemeClr val="tx1"/>
                    </a:solidFill>
                    <a:latin typeface="Tahoma" charset="0"/>
                    <a:ea typeface="ＭＳ Ｐゴシック" charset="0"/>
                  </a:defRPr>
                </a:lvl4pPr>
                <a:lvl5pPr marL="2057400" indent="-228600" defTabSz="912813" eaLnBrk="0" hangingPunct="0">
                  <a:defRPr sz="2400">
                    <a:solidFill>
                      <a:schemeClr val="tx1"/>
                    </a:solidFill>
                    <a:latin typeface="Tahom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2000">
                    <a:solidFill>
                      <a:schemeClr val="accent1"/>
                    </a:solidFill>
                    <a:latin typeface="Calibri Light" charset="0"/>
                  </a:rPr>
                  <a:t>Vacuum </a:t>
                </a:r>
              </a:p>
              <a:p>
                <a:pPr eaLnBrk="1" hangingPunct="1"/>
                <a:r>
                  <a:rPr lang="it-IT" sz="2000">
                    <a:solidFill>
                      <a:schemeClr val="accent1"/>
                    </a:solidFill>
                    <a:latin typeface="Calibri Light" charset="0"/>
                  </a:rPr>
                  <a:t>Beam Pipe</a:t>
                </a:r>
              </a:p>
            </p:txBody>
          </p:sp>
          <p:cxnSp>
            <p:nvCxnSpPr>
              <p:cNvPr id="63" name="Connettore 2 29"/>
              <p:cNvCxnSpPr/>
              <p:nvPr/>
            </p:nvCxnSpPr>
            <p:spPr>
              <a:xfrm flipH="1" flipV="1">
                <a:off x="8257298" y="3562553"/>
                <a:ext cx="1547421" cy="3456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941" name="CasellaDiTesto 12"/>
              <p:cNvSpPr txBox="1">
                <a:spLocks noChangeArrowheads="1"/>
              </p:cNvSpPr>
              <p:nvPr/>
            </p:nvSpPr>
            <p:spPr bwMode="auto">
              <a:xfrm>
                <a:off x="9824040" y="3570114"/>
                <a:ext cx="2758560" cy="7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Tahoma" charset="0"/>
                    <a:ea typeface="ＭＳ Ｐゴシック" charset="0"/>
                    <a:cs typeface="ＭＳ Ｐゴシック" charset="0"/>
                  </a:defRPr>
                </a:lvl1pPr>
                <a:lvl2pPr marL="742950" indent="-285750" defTabSz="912813" eaLnBrk="0" hangingPunct="0">
                  <a:defRPr sz="2400">
                    <a:solidFill>
                      <a:schemeClr val="tx1"/>
                    </a:solidFill>
                    <a:latin typeface="Tahoma" charset="0"/>
                    <a:ea typeface="ＭＳ Ｐゴシック" charset="0"/>
                  </a:defRPr>
                </a:lvl2pPr>
                <a:lvl3pPr marL="1143000" indent="-228600" defTabSz="912813" eaLnBrk="0" hangingPunct="0">
                  <a:defRPr sz="2400">
                    <a:solidFill>
                      <a:schemeClr val="tx1"/>
                    </a:solidFill>
                    <a:latin typeface="Tahoma" charset="0"/>
                    <a:ea typeface="ＭＳ Ｐゴシック" charset="0"/>
                  </a:defRPr>
                </a:lvl3pPr>
                <a:lvl4pPr marL="1600200" indent="-228600" defTabSz="912813" eaLnBrk="0" hangingPunct="0">
                  <a:defRPr sz="2400">
                    <a:solidFill>
                      <a:schemeClr val="tx1"/>
                    </a:solidFill>
                    <a:latin typeface="Tahoma" charset="0"/>
                    <a:ea typeface="ＭＳ Ｐゴシック" charset="0"/>
                  </a:defRPr>
                </a:lvl4pPr>
                <a:lvl5pPr marL="2057400" indent="-228600" defTabSz="912813" eaLnBrk="0" hangingPunct="0">
                  <a:defRPr sz="2400">
                    <a:solidFill>
                      <a:schemeClr val="tx1"/>
                    </a:solidFill>
                    <a:latin typeface="Tahom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2000">
                    <a:latin typeface="Calibri Light" charset="0"/>
                  </a:rPr>
                  <a:t>PTW PMMA water phantom</a:t>
                </a:r>
              </a:p>
            </p:txBody>
          </p:sp>
          <p:cxnSp>
            <p:nvCxnSpPr>
              <p:cNvPr id="65" name="Connettore 2 33"/>
              <p:cNvCxnSpPr/>
              <p:nvPr/>
            </p:nvCxnSpPr>
            <p:spPr>
              <a:xfrm flipH="1" flipV="1">
                <a:off x="7097296" y="3689303"/>
                <a:ext cx="2612821" cy="13860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943" name="CasellaDiTesto 14"/>
              <p:cNvSpPr txBox="1">
                <a:spLocks noChangeArrowheads="1"/>
              </p:cNvSpPr>
              <p:nvPr/>
            </p:nvSpPr>
            <p:spPr bwMode="auto">
              <a:xfrm>
                <a:off x="9721871" y="4764784"/>
                <a:ext cx="2036190" cy="73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Tahoma" charset="0"/>
                    <a:ea typeface="ＭＳ Ｐゴシック" charset="0"/>
                    <a:cs typeface="ＭＳ Ｐゴシック" charset="0"/>
                  </a:defRPr>
                </a:lvl1pPr>
                <a:lvl2pPr marL="742950" indent="-285750" defTabSz="912813" eaLnBrk="0" hangingPunct="0">
                  <a:defRPr sz="2400">
                    <a:solidFill>
                      <a:schemeClr val="tx1"/>
                    </a:solidFill>
                    <a:latin typeface="Tahoma" charset="0"/>
                    <a:ea typeface="ＭＳ Ｐゴシック" charset="0"/>
                  </a:defRPr>
                </a:lvl2pPr>
                <a:lvl3pPr marL="1143000" indent="-228600" defTabSz="912813" eaLnBrk="0" hangingPunct="0">
                  <a:defRPr sz="2400">
                    <a:solidFill>
                      <a:schemeClr val="tx1"/>
                    </a:solidFill>
                    <a:latin typeface="Tahoma" charset="0"/>
                    <a:ea typeface="ＭＳ Ｐゴシック" charset="0"/>
                  </a:defRPr>
                </a:lvl3pPr>
                <a:lvl4pPr marL="1600200" indent="-228600" defTabSz="912813" eaLnBrk="0" hangingPunct="0">
                  <a:defRPr sz="2400">
                    <a:solidFill>
                      <a:schemeClr val="tx1"/>
                    </a:solidFill>
                    <a:latin typeface="Tahoma" charset="0"/>
                    <a:ea typeface="ＭＳ Ｐゴシック" charset="0"/>
                  </a:defRPr>
                </a:lvl4pPr>
                <a:lvl5pPr marL="2057400" indent="-228600" defTabSz="912813" eaLnBrk="0" hangingPunct="0">
                  <a:defRPr sz="2400">
                    <a:solidFill>
                      <a:schemeClr val="tx1"/>
                    </a:solidFill>
                    <a:latin typeface="Tahom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2000">
                    <a:solidFill>
                      <a:srgbClr val="FF0000"/>
                    </a:solidFill>
                    <a:latin typeface="Calibri Light" charset="0"/>
                  </a:rPr>
                  <a:t>GEMPix active area</a:t>
                </a:r>
              </a:p>
            </p:txBody>
          </p:sp>
          <p:cxnSp>
            <p:nvCxnSpPr>
              <p:cNvPr id="67" name="Connettore 2 36"/>
              <p:cNvCxnSpPr/>
              <p:nvPr/>
            </p:nvCxnSpPr>
            <p:spPr>
              <a:xfrm flipH="1" flipV="1">
                <a:off x="7198655" y="3993836"/>
                <a:ext cx="2619579" cy="18568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945" name="CasellaDiTesto 21"/>
              <p:cNvSpPr txBox="1">
                <a:spLocks noChangeArrowheads="1"/>
              </p:cNvSpPr>
              <p:nvPr/>
            </p:nvSpPr>
            <p:spPr bwMode="auto">
              <a:xfrm>
                <a:off x="9823604" y="5511621"/>
                <a:ext cx="2255905" cy="73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Tahoma" charset="0"/>
                    <a:ea typeface="ＭＳ Ｐゴシック" charset="0"/>
                    <a:cs typeface="ＭＳ Ｐゴシック" charset="0"/>
                  </a:defRPr>
                </a:lvl1pPr>
                <a:lvl2pPr marL="742950" indent="-285750" defTabSz="912813" eaLnBrk="0" hangingPunct="0">
                  <a:defRPr sz="2400">
                    <a:solidFill>
                      <a:schemeClr val="tx1"/>
                    </a:solidFill>
                    <a:latin typeface="Tahoma" charset="0"/>
                    <a:ea typeface="ＭＳ Ｐゴシック" charset="0"/>
                  </a:defRPr>
                </a:lvl2pPr>
                <a:lvl3pPr marL="1143000" indent="-228600" defTabSz="912813" eaLnBrk="0" hangingPunct="0">
                  <a:defRPr sz="2400">
                    <a:solidFill>
                      <a:schemeClr val="tx1"/>
                    </a:solidFill>
                    <a:latin typeface="Tahoma" charset="0"/>
                    <a:ea typeface="ＭＳ Ｐゴシック" charset="0"/>
                  </a:defRPr>
                </a:lvl3pPr>
                <a:lvl4pPr marL="1600200" indent="-228600" defTabSz="912813" eaLnBrk="0" hangingPunct="0">
                  <a:defRPr sz="2400">
                    <a:solidFill>
                      <a:schemeClr val="tx1"/>
                    </a:solidFill>
                    <a:latin typeface="Tahoma" charset="0"/>
                    <a:ea typeface="ＭＳ Ｐゴシック" charset="0"/>
                  </a:defRPr>
                </a:lvl4pPr>
                <a:lvl5pPr marL="2057400" indent="-228600" defTabSz="912813" eaLnBrk="0" hangingPunct="0">
                  <a:defRPr sz="2400">
                    <a:solidFill>
                      <a:schemeClr val="tx1"/>
                    </a:solidFill>
                    <a:latin typeface="Tahoma"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ahoma"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ahoma"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ahoma"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2000">
                    <a:solidFill>
                      <a:srgbClr val="000000"/>
                    </a:solidFill>
                    <a:latin typeface="Calibri Light" charset="0"/>
                  </a:rPr>
                  <a:t>PMMA box for GEMPix</a:t>
                </a:r>
              </a:p>
            </p:txBody>
          </p:sp>
        </p:grpSp>
        <p:cxnSp>
          <p:nvCxnSpPr>
            <p:cNvPr id="69" name="Connettore diritto 5"/>
            <p:cNvCxnSpPr/>
            <p:nvPr/>
          </p:nvCxnSpPr>
          <p:spPr bwMode="auto">
            <a:xfrm flipH="1">
              <a:off x="1646309" y="3584257"/>
              <a:ext cx="417530" cy="87303"/>
            </a:xfrm>
            <a:prstGeom prst="line">
              <a:avLst/>
            </a:prstGeom>
            <a:ln w="31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diritto 38"/>
            <p:cNvCxnSpPr/>
            <p:nvPr/>
          </p:nvCxnSpPr>
          <p:spPr bwMode="auto">
            <a:xfrm flipH="1">
              <a:off x="1682823" y="4308078"/>
              <a:ext cx="485796" cy="107938"/>
            </a:xfrm>
            <a:prstGeom prst="line">
              <a:avLst/>
            </a:prstGeom>
            <a:ln w="31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Connettore diritto 39"/>
            <p:cNvCxnSpPr/>
            <p:nvPr/>
          </p:nvCxnSpPr>
          <p:spPr bwMode="auto">
            <a:xfrm flipH="1">
              <a:off x="1649485" y="3925533"/>
              <a:ext cx="519135" cy="109525"/>
            </a:xfrm>
            <a:prstGeom prst="line">
              <a:avLst/>
            </a:prstGeom>
            <a:ln w="31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2" name="Ovale 13"/>
            <p:cNvSpPr/>
            <p:nvPr/>
          </p:nvSpPr>
          <p:spPr bwMode="auto">
            <a:xfrm rot="21100781">
              <a:off x="1987636" y="3573147"/>
              <a:ext cx="304813" cy="739694"/>
            </a:xfrm>
            <a:prstGeom prst="ellipse">
              <a:avLst/>
            </a:prstGeom>
            <a:noFill/>
            <a:ln w="31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it-IT">
                <a:solidFill>
                  <a:prstClr val="white"/>
                </a:solidFill>
                <a:latin typeface="Arial"/>
              </a:endParaRPr>
            </a:p>
          </p:txBody>
        </p:sp>
        <p:grpSp>
          <p:nvGrpSpPr>
            <p:cNvPr id="38926" name="Gruppo 22"/>
            <p:cNvGrpSpPr>
              <a:grpSpLocks/>
            </p:cNvGrpSpPr>
            <p:nvPr/>
          </p:nvGrpSpPr>
          <p:grpSpPr bwMode="auto">
            <a:xfrm>
              <a:off x="90118" y="3820556"/>
              <a:ext cx="1021516" cy="1323894"/>
              <a:chOff x="120157" y="3820556"/>
              <a:chExt cx="1362021" cy="1323894"/>
            </a:xfrm>
          </p:grpSpPr>
          <p:cxnSp>
            <p:nvCxnSpPr>
              <p:cNvPr id="74" name="Connettore 2 4"/>
              <p:cNvCxnSpPr/>
              <p:nvPr/>
            </p:nvCxnSpPr>
            <p:spPr>
              <a:xfrm flipH="1" flipV="1">
                <a:off x="150290" y="3827118"/>
                <a:ext cx="4234" cy="7746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ttore 2 30"/>
              <p:cNvCxnSpPr/>
              <p:nvPr/>
            </p:nvCxnSpPr>
            <p:spPr>
              <a:xfrm>
                <a:off x="152406" y="4592209"/>
                <a:ext cx="747216" cy="3841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32"/>
              <p:cNvCxnSpPr/>
              <p:nvPr/>
            </p:nvCxnSpPr>
            <p:spPr>
              <a:xfrm flipV="1">
                <a:off x="160873" y="4416016"/>
                <a:ext cx="982175" cy="1587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930" name="CasellaDiTesto 16"/>
              <p:cNvSpPr txBox="1">
                <a:spLocks noChangeArrowheads="1"/>
              </p:cNvSpPr>
              <p:nvPr/>
            </p:nvSpPr>
            <p:spPr bwMode="auto">
              <a:xfrm>
                <a:off x="481350" y="4775118"/>
                <a:ext cx="35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1800"/>
                  <a:t>z</a:t>
                </a:r>
              </a:p>
            </p:txBody>
          </p:sp>
          <p:sp>
            <p:nvSpPr>
              <p:cNvPr id="38931" name="CasellaDiTesto 17"/>
              <p:cNvSpPr txBox="1">
                <a:spLocks noChangeArrowheads="1"/>
              </p:cNvSpPr>
              <p:nvPr/>
            </p:nvSpPr>
            <p:spPr bwMode="auto">
              <a:xfrm>
                <a:off x="786605" y="4347504"/>
                <a:ext cx="6955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1800"/>
                  <a:t>x</a:t>
                </a:r>
              </a:p>
            </p:txBody>
          </p:sp>
          <p:sp>
            <p:nvSpPr>
              <p:cNvPr id="38932" name="CasellaDiTesto 18"/>
              <p:cNvSpPr txBox="1">
                <a:spLocks noChangeArrowheads="1"/>
              </p:cNvSpPr>
              <p:nvPr/>
            </p:nvSpPr>
            <p:spPr bwMode="auto">
              <a:xfrm>
                <a:off x="120157" y="3820556"/>
                <a:ext cx="4684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it-IT" sz="1800"/>
                  <a:t>y</a:t>
                </a:r>
              </a:p>
            </p:txBody>
          </p:sp>
        </p:grpSp>
      </p:grpSp>
      <p:sp>
        <p:nvSpPr>
          <p:cNvPr id="40"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214313"/>
            <a:ext cx="8964612" cy="1054100"/>
          </a:xfrm>
        </p:spPr>
        <p:txBody>
          <a:bodyPr/>
          <a:lstStyle/>
          <a:p>
            <a:pPr algn="just">
              <a:defRPr/>
            </a:pPr>
            <a:r>
              <a:rPr lang="en-US" sz="3600" dirty="0">
                <a:cs typeface="+mj-cs"/>
              </a:rPr>
              <a:t>MC-INFN_</a:t>
            </a:r>
            <a:r>
              <a:rPr lang="en-US" sz="2800" dirty="0">
                <a:cs typeface="+mj-cs"/>
              </a:rPr>
              <a:t>Geant4 Medical </a:t>
            </a:r>
            <a:r>
              <a:rPr lang="en-US" sz="2800" dirty="0" smtClean="0">
                <a:cs typeface="+mj-cs"/>
              </a:rPr>
              <a:t>applications </a:t>
            </a:r>
            <a:br>
              <a:rPr lang="en-US" sz="2800" dirty="0" smtClean="0">
                <a:cs typeface="+mj-cs"/>
              </a:rPr>
            </a:br>
            <a:r>
              <a:rPr lang="en-US" sz="2800" i="1" dirty="0" err="1" smtClean="0">
                <a:cs typeface="+mj-cs"/>
              </a:rPr>
              <a:t>Hadrontherapy@LNS</a:t>
            </a:r>
            <a:endParaRPr lang="en-US" sz="2800" i="1" dirty="0">
              <a:cs typeface="+mj-cs"/>
            </a:endParaRPr>
          </a:p>
        </p:txBody>
      </p:sp>
      <p:pic>
        <p:nvPicPr>
          <p:cNvPr id="39939" name="Picture 2" descr="Screen shot 2017-05-22 at 7.02.0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97013"/>
            <a:ext cx="63373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214313"/>
            <a:ext cx="8964612" cy="1054100"/>
          </a:xfrm>
        </p:spPr>
        <p:txBody>
          <a:bodyPr/>
          <a:lstStyle/>
          <a:p>
            <a:pPr algn="just">
              <a:defRPr/>
            </a:pPr>
            <a:r>
              <a:rPr lang="en-US" sz="3600" dirty="0">
                <a:cs typeface="+mj-cs"/>
              </a:rPr>
              <a:t>MC-INFN_</a:t>
            </a:r>
            <a:r>
              <a:rPr lang="en-US" sz="2800" dirty="0">
                <a:cs typeface="+mj-cs"/>
              </a:rPr>
              <a:t>Geant4 Medical </a:t>
            </a:r>
            <a:r>
              <a:rPr lang="en-US" sz="2800" dirty="0" smtClean="0">
                <a:cs typeface="+mj-cs"/>
              </a:rPr>
              <a:t>applications</a:t>
            </a:r>
            <a:br>
              <a:rPr lang="en-US" sz="2800" dirty="0" smtClean="0">
                <a:cs typeface="+mj-cs"/>
              </a:rPr>
            </a:br>
            <a:r>
              <a:rPr lang="en-US" sz="2800" i="1" dirty="0" smtClean="0">
                <a:cs typeface="+mj-cs"/>
              </a:rPr>
              <a:t>fragmentation for heavy ion therapy </a:t>
            </a:r>
            <a:endParaRPr lang="en-US" sz="2800" i="1" dirty="0">
              <a:cs typeface="+mj-cs"/>
            </a:endParaRPr>
          </a:p>
        </p:txBody>
      </p:sp>
      <p:pic>
        <p:nvPicPr>
          <p:cNvPr id="40963" name="Picture 3" descr="Screen shot 2017-05-22 at 7.04.4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49500"/>
            <a:ext cx="91440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20688"/>
            <a:ext cx="8964612" cy="1054100"/>
          </a:xfrm>
        </p:spPr>
        <p:txBody>
          <a:bodyPr/>
          <a:lstStyle/>
          <a:p>
            <a:pPr algn="just">
              <a:defRPr/>
            </a:pPr>
            <a:r>
              <a:rPr lang="en-US" sz="3600" dirty="0">
                <a:cs typeface="+mj-cs"/>
              </a:rPr>
              <a:t>MC-INFN_</a:t>
            </a:r>
            <a:r>
              <a:rPr lang="en-US" sz="2800" dirty="0">
                <a:cs typeface="+mj-cs"/>
              </a:rPr>
              <a:t>Geant4 Medical </a:t>
            </a:r>
            <a:r>
              <a:rPr lang="en-US" sz="2800" dirty="0" smtClean="0">
                <a:cs typeface="+mj-cs"/>
              </a:rPr>
              <a:t>applications</a:t>
            </a:r>
            <a:br>
              <a:rPr lang="en-US" sz="2800" dirty="0" smtClean="0">
                <a:cs typeface="+mj-cs"/>
              </a:rPr>
            </a:br>
            <a:r>
              <a:rPr lang="en-US" sz="2800" i="1" dirty="0"/>
              <a:t>fragmentation for heavy ion therapy </a:t>
            </a:r>
            <a:endParaRPr lang="en-US" sz="2800" dirty="0">
              <a:cs typeface="+mj-cs"/>
            </a:endParaRPr>
          </a:p>
        </p:txBody>
      </p:sp>
      <p:sp>
        <p:nvSpPr>
          <p:cNvPr id="5" name="Content Placeholder 1"/>
          <p:cNvSpPr>
            <a:spLocks noGrp="1"/>
          </p:cNvSpPr>
          <p:nvPr>
            <p:ph idx="1"/>
          </p:nvPr>
        </p:nvSpPr>
        <p:spPr>
          <a:xfrm>
            <a:off x="323528" y="2348880"/>
            <a:ext cx="8497887" cy="3600400"/>
          </a:xfrm>
        </p:spPr>
        <p:txBody>
          <a:bodyPr/>
          <a:lstStyle/>
          <a:p>
            <a:pPr>
              <a:buFont typeface="Wingdings" charset="2"/>
              <a:buChar char="ü"/>
              <a:defRPr/>
            </a:pPr>
            <a:r>
              <a:rPr lang="en-AU" sz="1800" dirty="0"/>
              <a:t>The accuracy of different fragmentation models in Geant4 where benchmarked for a 400MeV/u </a:t>
            </a:r>
            <a:r>
              <a:rPr lang="en-AU" sz="1800" baseline="30000" dirty="0"/>
              <a:t>12</a:t>
            </a:r>
            <a:r>
              <a:rPr lang="en-AU" sz="1800" dirty="0"/>
              <a:t>C beam </a:t>
            </a:r>
            <a:endParaRPr lang="en-AU" sz="1800" dirty="0" smtClean="0"/>
          </a:p>
          <a:p>
            <a:pPr>
              <a:buFont typeface="Wingdings" charset="2"/>
              <a:buChar char="ü"/>
              <a:defRPr/>
            </a:pPr>
            <a:endParaRPr lang="en-AU" sz="1800" dirty="0" smtClean="0"/>
          </a:p>
          <a:p>
            <a:pPr>
              <a:buFont typeface="Wingdings" charset="2"/>
              <a:buChar char="ü"/>
              <a:defRPr/>
            </a:pPr>
            <a:r>
              <a:rPr lang="en-AU" sz="1800" dirty="0" smtClean="0"/>
              <a:t>Experimental data: </a:t>
            </a:r>
          </a:p>
          <a:p>
            <a:pPr lvl="1">
              <a:buFont typeface="Wingdings" charset="2"/>
              <a:buChar char="ü"/>
              <a:defRPr/>
            </a:pPr>
            <a:r>
              <a:rPr lang="en-AU" sz="1800" dirty="0" smtClean="0"/>
              <a:t>Fragmentation study of a 400MeV/u </a:t>
            </a:r>
            <a:r>
              <a:rPr lang="en-AU" sz="1800" baseline="30000" dirty="0" smtClean="0"/>
              <a:t>12</a:t>
            </a:r>
            <a:r>
              <a:rPr lang="en-AU" sz="1800" dirty="0" smtClean="0"/>
              <a:t>C pencil beam (FWHM 5mm) studied at GSI</a:t>
            </a:r>
          </a:p>
          <a:p>
            <a:pPr lvl="1">
              <a:buFont typeface="Wingdings" charset="2"/>
              <a:buChar char="ü"/>
              <a:defRPr/>
            </a:pPr>
            <a:r>
              <a:rPr lang="en-AU" sz="1800" dirty="0" smtClean="0"/>
              <a:t>Bragg Curve, fragment yields, angular and energy distribution of fragments</a:t>
            </a:r>
          </a:p>
          <a:p>
            <a:pPr lvl="1">
              <a:buFont typeface="Wingdings" charset="2"/>
              <a:buChar char="ü"/>
              <a:defRPr/>
            </a:pPr>
            <a:endParaRPr lang="en-AU" sz="1800" dirty="0"/>
          </a:p>
          <a:p>
            <a:pPr>
              <a:buFont typeface="Wingdings" charset="2"/>
              <a:buChar char="ü"/>
              <a:defRPr/>
            </a:pPr>
            <a:r>
              <a:rPr lang="en-AU" sz="1800" dirty="0" smtClean="0"/>
              <a:t>Alternative approaches investigated</a:t>
            </a:r>
          </a:p>
          <a:p>
            <a:pPr lvl="1">
              <a:buFont typeface="Wingdings" charset="2"/>
              <a:buChar char="ü"/>
              <a:defRPr/>
            </a:pPr>
            <a:r>
              <a:rPr lang="en-US" sz="1800" b="1" dirty="0" smtClean="0">
                <a:solidFill>
                  <a:srgbClr val="008000"/>
                </a:solidFill>
              </a:rPr>
              <a:t>BIC,</a:t>
            </a:r>
            <a:r>
              <a:rPr lang="en-US" sz="1800" dirty="0" smtClean="0">
                <a:solidFill>
                  <a:srgbClr val="008000"/>
                </a:solidFill>
              </a:rPr>
              <a:t> </a:t>
            </a:r>
            <a:r>
              <a:rPr lang="en-US" sz="1800" b="1" dirty="0" smtClean="0">
                <a:solidFill>
                  <a:srgbClr val="008000"/>
                </a:solidFill>
              </a:rPr>
              <a:t>QMD</a:t>
            </a:r>
            <a:r>
              <a:rPr lang="en-US" sz="1800" dirty="0" smtClean="0">
                <a:solidFill>
                  <a:srgbClr val="008000"/>
                </a:solidFill>
              </a:rPr>
              <a:t>, </a:t>
            </a:r>
            <a:r>
              <a:rPr lang="en-US" sz="1800" b="1" dirty="0" smtClean="0">
                <a:solidFill>
                  <a:srgbClr val="008000"/>
                </a:solidFill>
              </a:rPr>
              <a:t>INCL</a:t>
            </a:r>
          </a:p>
        </p:txBody>
      </p:sp>
      <p:sp>
        <p:nvSpPr>
          <p:cNvPr id="8"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450" y="188913"/>
            <a:ext cx="7793038" cy="1462087"/>
          </a:xfrm>
        </p:spPr>
        <p:txBody>
          <a:bodyPr/>
          <a:lstStyle/>
          <a:p>
            <a:pPr>
              <a:defRPr/>
            </a:pPr>
            <a:r>
              <a:rPr lang="en-US" sz="3600" dirty="0" err="1" smtClean="0">
                <a:cs typeface="+mj-cs"/>
              </a:rPr>
              <a:t>Istituto</a:t>
            </a:r>
            <a:r>
              <a:rPr lang="en-US" sz="3600" dirty="0" smtClean="0">
                <a:cs typeface="+mj-cs"/>
              </a:rPr>
              <a:t> </a:t>
            </a:r>
            <a:r>
              <a:rPr lang="en-US" sz="3600" dirty="0" err="1" smtClean="0">
                <a:cs typeface="+mj-cs"/>
              </a:rPr>
              <a:t>Superiore</a:t>
            </a:r>
            <a:r>
              <a:rPr lang="en-US" sz="3600" dirty="0" smtClean="0">
                <a:cs typeface="+mj-cs"/>
              </a:rPr>
              <a:t> di </a:t>
            </a:r>
            <a:r>
              <a:rPr lang="en-US" sz="3600" dirty="0" err="1" smtClean="0">
                <a:cs typeface="+mj-cs"/>
              </a:rPr>
              <a:t>Sanità</a:t>
            </a:r>
            <a:r>
              <a:rPr lang="en-US" sz="3600" dirty="0" smtClean="0">
                <a:cs typeface="+mj-cs"/>
              </a:rPr>
              <a:t> &amp; la </a:t>
            </a:r>
            <a:r>
              <a:rPr lang="en-US" sz="3600" dirty="0" err="1" smtClean="0">
                <a:cs typeface="+mj-cs"/>
              </a:rPr>
              <a:t>Fisica</a:t>
            </a:r>
            <a:endParaRPr lang="en-US" sz="3600" dirty="0">
              <a:cs typeface="+mj-cs"/>
            </a:endParaRPr>
          </a:p>
        </p:txBody>
      </p:sp>
      <p:sp>
        <p:nvSpPr>
          <p:cNvPr id="3" name="Content Placeholder 2"/>
          <p:cNvSpPr>
            <a:spLocks noGrp="1"/>
          </p:cNvSpPr>
          <p:nvPr>
            <p:ph idx="1"/>
          </p:nvPr>
        </p:nvSpPr>
        <p:spPr>
          <a:xfrm>
            <a:off x="323850" y="1772816"/>
            <a:ext cx="8631238" cy="4680520"/>
          </a:xfrm>
          <a:solidFill>
            <a:schemeClr val="bg1"/>
          </a:solidFill>
          <a:ln>
            <a:solidFill>
              <a:srgbClr val="FF0000"/>
            </a:solidFill>
          </a:ln>
        </p:spPr>
        <p:txBody>
          <a:bodyPr/>
          <a:lstStyle/>
          <a:p>
            <a:pPr marL="0" indent="0">
              <a:buNone/>
            </a:pPr>
            <a:r>
              <a:rPr lang="en-US" sz="2000" b="1" dirty="0" smtClean="0">
                <a:latin typeface="Tahoma" charset="0"/>
              </a:rPr>
              <a:t>1934</a:t>
            </a:r>
          </a:p>
          <a:p>
            <a:pPr marL="0" indent="0" algn="just">
              <a:buNone/>
            </a:pPr>
            <a:r>
              <a:rPr lang="en-US" sz="2000" dirty="0" smtClean="0">
                <a:latin typeface="Tahoma" charset="0"/>
              </a:rPr>
              <a:t> Il 21 </a:t>
            </a:r>
            <a:r>
              <a:rPr lang="en-US" sz="2000" dirty="0" err="1" smtClean="0">
                <a:latin typeface="Tahoma" charset="0"/>
              </a:rPr>
              <a:t>aprile</a:t>
            </a:r>
            <a:r>
              <a:rPr lang="en-US" sz="2000" dirty="0" smtClean="0">
                <a:latin typeface="Tahoma" charset="0"/>
              </a:rPr>
              <a:t> </a:t>
            </a:r>
            <a:r>
              <a:rPr lang="en-US" sz="2000" dirty="0" err="1" smtClean="0">
                <a:latin typeface="Tahoma" charset="0"/>
              </a:rPr>
              <a:t>viene</a:t>
            </a:r>
            <a:r>
              <a:rPr lang="en-US" sz="2000" dirty="0" smtClean="0">
                <a:latin typeface="Tahoma" charset="0"/>
              </a:rPr>
              <a:t> </a:t>
            </a:r>
            <a:r>
              <a:rPr lang="en-US" sz="2000" dirty="0" err="1" smtClean="0">
                <a:latin typeface="Tahoma" charset="0"/>
              </a:rPr>
              <a:t>inaugurato</a:t>
            </a:r>
            <a:r>
              <a:rPr lang="en-US" sz="2000" dirty="0" smtClean="0">
                <a:latin typeface="Tahoma" charset="0"/>
              </a:rPr>
              <a:t> </a:t>
            </a:r>
            <a:r>
              <a:rPr lang="en-US" sz="2000" dirty="0" err="1" smtClean="0">
                <a:latin typeface="Tahoma" charset="0"/>
              </a:rPr>
              <a:t>l'Istituto</a:t>
            </a:r>
            <a:r>
              <a:rPr lang="en-US" sz="2000" dirty="0" smtClean="0">
                <a:latin typeface="Tahoma" charset="0"/>
              </a:rPr>
              <a:t> di </a:t>
            </a:r>
            <a:r>
              <a:rPr lang="en-US" sz="2000" dirty="0" err="1" smtClean="0">
                <a:latin typeface="Tahoma" charset="0"/>
              </a:rPr>
              <a:t>Sanità</a:t>
            </a:r>
            <a:r>
              <a:rPr lang="en-US" sz="2000" dirty="0" smtClean="0">
                <a:latin typeface="Tahoma" charset="0"/>
              </a:rPr>
              <a:t> </a:t>
            </a:r>
            <a:r>
              <a:rPr lang="en-US" sz="2000" dirty="0" err="1" smtClean="0">
                <a:latin typeface="Tahoma" charset="0"/>
              </a:rPr>
              <a:t>Pubblica</a:t>
            </a:r>
            <a:r>
              <a:rPr lang="en-US" sz="2000" dirty="0" smtClean="0">
                <a:latin typeface="Tahoma" charset="0"/>
              </a:rPr>
              <a:t> </a:t>
            </a:r>
            <a:r>
              <a:rPr lang="en-US" sz="2000" dirty="0" err="1" smtClean="0">
                <a:latin typeface="Tahoma" charset="0"/>
              </a:rPr>
              <a:t>che</a:t>
            </a:r>
            <a:r>
              <a:rPr lang="en-US" sz="2000" dirty="0" smtClean="0">
                <a:latin typeface="Tahoma" charset="0"/>
              </a:rPr>
              <a:t> "</a:t>
            </a:r>
            <a:r>
              <a:rPr lang="en-US" sz="2000" i="1" dirty="0" smtClean="0">
                <a:latin typeface="Tahoma" charset="0"/>
              </a:rPr>
              <a:t>con </a:t>
            </a:r>
            <a:r>
              <a:rPr lang="en-US" sz="2000" i="1" dirty="0" err="1" smtClean="0">
                <a:latin typeface="Tahoma" charset="0"/>
              </a:rPr>
              <a:t>sede</a:t>
            </a:r>
            <a:r>
              <a:rPr lang="en-US" sz="2000" i="1" dirty="0" smtClean="0">
                <a:latin typeface="Tahoma" charset="0"/>
              </a:rPr>
              <a:t> a Roma, opera al </a:t>
            </a:r>
            <a:r>
              <a:rPr lang="en-US" sz="2000" i="1" dirty="0" err="1" smtClean="0">
                <a:latin typeface="Tahoma" charset="0"/>
              </a:rPr>
              <a:t>servizio</a:t>
            </a:r>
            <a:r>
              <a:rPr lang="en-US" sz="2000" i="1" dirty="0" smtClean="0">
                <a:latin typeface="Tahoma" charset="0"/>
              </a:rPr>
              <a:t> del </a:t>
            </a:r>
            <a:r>
              <a:rPr lang="en-US" sz="2000" i="1" dirty="0" err="1" smtClean="0">
                <a:latin typeface="Tahoma" charset="0"/>
              </a:rPr>
              <a:t>Ministero</a:t>
            </a:r>
            <a:r>
              <a:rPr lang="en-US" sz="2000" i="1" dirty="0" smtClean="0">
                <a:latin typeface="Tahoma" charset="0"/>
              </a:rPr>
              <a:t> </a:t>
            </a:r>
            <a:r>
              <a:rPr lang="en-US" sz="2000" i="1" dirty="0" err="1" smtClean="0">
                <a:latin typeface="Tahoma" charset="0"/>
              </a:rPr>
              <a:t>dell'Interno</a:t>
            </a:r>
            <a:r>
              <a:rPr lang="en-US" sz="2000" i="1" dirty="0" smtClean="0">
                <a:latin typeface="Tahoma" charset="0"/>
              </a:rPr>
              <a:t> come </a:t>
            </a:r>
            <a:r>
              <a:rPr lang="en-US" sz="2000" i="1" dirty="0" err="1" smtClean="0">
                <a:latin typeface="Tahoma" charset="0"/>
              </a:rPr>
              <a:t>centro</a:t>
            </a:r>
            <a:r>
              <a:rPr lang="en-US" sz="2000" i="1" dirty="0" smtClean="0">
                <a:latin typeface="Tahoma" charset="0"/>
              </a:rPr>
              <a:t> di </a:t>
            </a:r>
            <a:r>
              <a:rPr lang="en-US" sz="2000" i="1" dirty="0" err="1" smtClean="0">
                <a:latin typeface="Tahoma" charset="0"/>
              </a:rPr>
              <a:t>ricerca</a:t>
            </a:r>
            <a:r>
              <a:rPr lang="en-US" sz="2000" i="1" dirty="0" smtClean="0">
                <a:latin typeface="Tahoma" charset="0"/>
              </a:rPr>
              <a:t>, </a:t>
            </a:r>
            <a:r>
              <a:rPr lang="en-US" sz="2000" i="1" dirty="0" err="1" smtClean="0">
                <a:latin typeface="Tahoma" charset="0"/>
              </a:rPr>
              <a:t>indagini</a:t>
            </a:r>
            <a:r>
              <a:rPr lang="en-US" sz="2000" i="1" dirty="0" smtClean="0">
                <a:latin typeface="Tahoma" charset="0"/>
              </a:rPr>
              <a:t> e </a:t>
            </a:r>
            <a:r>
              <a:rPr lang="en-US" sz="2000" i="1" dirty="0" err="1" smtClean="0">
                <a:latin typeface="Tahoma" charset="0"/>
              </a:rPr>
              <a:t>accertamenti</a:t>
            </a:r>
            <a:r>
              <a:rPr lang="en-US" sz="2000" i="1" dirty="0" smtClean="0">
                <a:latin typeface="Tahoma" charset="0"/>
              </a:rPr>
              <a:t> </a:t>
            </a:r>
            <a:r>
              <a:rPr lang="en-US" sz="2000" i="1" dirty="0" err="1" smtClean="0">
                <a:latin typeface="Tahoma" charset="0"/>
              </a:rPr>
              <a:t>riguardanti</a:t>
            </a:r>
            <a:r>
              <a:rPr lang="en-US" sz="2000" i="1" dirty="0" smtClean="0">
                <a:latin typeface="Tahoma" charset="0"/>
              </a:rPr>
              <a:t> </a:t>
            </a:r>
            <a:r>
              <a:rPr lang="en-US" sz="2000" i="1" dirty="0" err="1" smtClean="0">
                <a:latin typeface="Tahoma" charset="0"/>
              </a:rPr>
              <a:t>i</a:t>
            </a:r>
            <a:r>
              <a:rPr lang="en-US" sz="2000" i="1" dirty="0" smtClean="0">
                <a:latin typeface="Tahoma" charset="0"/>
              </a:rPr>
              <a:t> </a:t>
            </a:r>
            <a:r>
              <a:rPr lang="en-US" sz="2000" i="1" dirty="0" err="1" smtClean="0">
                <a:latin typeface="Tahoma" charset="0"/>
              </a:rPr>
              <a:t>servizi</a:t>
            </a:r>
            <a:r>
              <a:rPr lang="en-US" sz="2000" i="1" dirty="0" smtClean="0">
                <a:latin typeface="Tahoma" charset="0"/>
              </a:rPr>
              <a:t> per la </a:t>
            </a:r>
            <a:r>
              <a:rPr lang="en-US" sz="2000" i="1" dirty="0" err="1" smtClean="0">
                <a:latin typeface="Tahoma" charset="0"/>
              </a:rPr>
              <a:t>pubblica</a:t>
            </a:r>
            <a:r>
              <a:rPr lang="en-US" sz="2000" i="1" dirty="0" smtClean="0">
                <a:latin typeface="Tahoma" charset="0"/>
              </a:rPr>
              <a:t> </a:t>
            </a:r>
            <a:r>
              <a:rPr lang="en-US" sz="2000" i="1" dirty="0" err="1" smtClean="0">
                <a:latin typeface="Tahoma" charset="0"/>
              </a:rPr>
              <a:t>sanità</a:t>
            </a:r>
            <a:r>
              <a:rPr lang="en-US" sz="2000" i="1" dirty="0" smtClean="0">
                <a:latin typeface="Tahoma" charset="0"/>
              </a:rPr>
              <a:t> e per la </a:t>
            </a:r>
            <a:r>
              <a:rPr lang="en-US" sz="2000" i="1" dirty="0" err="1" smtClean="0">
                <a:latin typeface="Tahoma" charset="0"/>
              </a:rPr>
              <a:t>specializzazione</a:t>
            </a:r>
            <a:r>
              <a:rPr lang="en-US" sz="2000" i="1" dirty="0" smtClean="0">
                <a:latin typeface="Tahoma" charset="0"/>
              </a:rPr>
              <a:t> del </a:t>
            </a:r>
            <a:r>
              <a:rPr lang="en-US" sz="2000" i="1" dirty="0" err="1" smtClean="0">
                <a:latin typeface="Tahoma" charset="0"/>
              </a:rPr>
              <a:t>personale</a:t>
            </a:r>
            <a:r>
              <a:rPr lang="en-US" sz="2000" i="1" dirty="0" smtClean="0">
                <a:latin typeface="Tahoma" charset="0"/>
              </a:rPr>
              <a:t> del </a:t>
            </a:r>
            <a:r>
              <a:rPr lang="en-US" sz="2000" i="1" dirty="0" err="1" smtClean="0">
                <a:latin typeface="Tahoma" charset="0"/>
              </a:rPr>
              <a:t>suddetto</a:t>
            </a:r>
            <a:r>
              <a:rPr lang="en-US" sz="2000" i="1" dirty="0" smtClean="0">
                <a:latin typeface="Tahoma" charset="0"/>
              </a:rPr>
              <a:t> </a:t>
            </a:r>
            <a:r>
              <a:rPr lang="en-US" sz="2000" i="1" dirty="0" err="1" smtClean="0">
                <a:latin typeface="Tahoma" charset="0"/>
              </a:rPr>
              <a:t>servizio</a:t>
            </a:r>
            <a:r>
              <a:rPr lang="en-US" sz="2000" i="1" dirty="0" smtClean="0">
                <a:latin typeface="Tahoma" charset="0"/>
              </a:rPr>
              <a:t> </a:t>
            </a:r>
            <a:r>
              <a:rPr lang="en-US" sz="2000" i="1" dirty="0" err="1" smtClean="0">
                <a:latin typeface="Tahoma" charset="0"/>
              </a:rPr>
              <a:t>nel</a:t>
            </a:r>
            <a:r>
              <a:rPr lang="en-US" sz="2000" i="1" dirty="0" smtClean="0">
                <a:latin typeface="Tahoma" charset="0"/>
              </a:rPr>
              <a:t> </a:t>
            </a:r>
            <a:r>
              <a:rPr lang="en-US" sz="2000" i="1" dirty="0" err="1" smtClean="0">
                <a:latin typeface="Tahoma" charset="0"/>
              </a:rPr>
              <a:t>Regno</a:t>
            </a:r>
            <a:r>
              <a:rPr lang="en-US" sz="2000" dirty="0" smtClean="0">
                <a:latin typeface="Tahoma" charset="0"/>
              </a:rPr>
              <a:t>".</a:t>
            </a:r>
          </a:p>
          <a:p>
            <a:pPr marL="0" indent="0" algn="just">
              <a:buNone/>
            </a:pPr>
            <a:r>
              <a:rPr lang="en-US" sz="2000" b="1" dirty="0" smtClean="0">
                <a:latin typeface="Tahoma" charset="0"/>
              </a:rPr>
              <a:t>1935</a:t>
            </a:r>
            <a:endParaRPr lang="en-US" sz="2000" dirty="0" smtClean="0">
              <a:latin typeface="Tahoma" charset="0"/>
            </a:endParaRPr>
          </a:p>
          <a:p>
            <a:pPr marL="0" indent="0" algn="just">
              <a:buNone/>
            </a:pPr>
            <a:r>
              <a:rPr lang="en-US" sz="2000" dirty="0" err="1" smtClean="0">
                <a:latin typeface="Tahoma" charset="0"/>
              </a:rPr>
              <a:t>L'Ufficio</a:t>
            </a:r>
            <a:r>
              <a:rPr lang="en-US" sz="2000" dirty="0" smtClean="0">
                <a:latin typeface="Tahoma" charset="0"/>
              </a:rPr>
              <a:t> del Radio, </a:t>
            </a:r>
            <a:r>
              <a:rPr lang="en-US" sz="2000" dirty="0" err="1" smtClean="0">
                <a:latin typeface="Tahoma" charset="0"/>
              </a:rPr>
              <a:t>presso</a:t>
            </a:r>
            <a:r>
              <a:rPr lang="en-US" sz="2000" dirty="0" smtClean="0">
                <a:latin typeface="Tahoma" charset="0"/>
              </a:rPr>
              <a:t> cui </a:t>
            </a:r>
            <a:r>
              <a:rPr lang="en-US" sz="2000" dirty="0" err="1" smtClean="0">
                <a:latin typeface="Tahoma" charset="0"/>
              </a:rPr>
              <a:t>lavoravano</a:t>
            </a:r>
            <a:r>
              <a:rPr lang="en-US" sz="2000" dirty="0" smtClean="0">
                <a:latin typeface="Tahoma" charset="0"/>
              </a:rPr>
              <a:t>, </a:t>
            </a:r>
            <a:r>
              <a:rPr lang="en-US" sz="2000" dirty="0" err="1" smtClean="0">
                <a:latin typeface="Tahoma" charset="0"/>
              </a:rPr>
              <a:t>guidati</a:t>
            </a:r>
            <a:r>
              <a:rPr lang="en-US" sz="2000" dirty="0" smtClean="0">
                <a:latin typeface="Tahoma" charset="0"/>
              </a:rPr>
              <a:t> da Enrico Fermi, Franco </a:t>
            </a:r>
            <a:r>
              <a:rPr lang="en-US" sz="2000" dirty="0" err="1" smtClean="0">
                <a:latin typeface="Tahoma" charset="0"/>
              </a:rPr>
              <a:t>Rasetti</a:t>
            </a:r>
            <a:r>
              <a:rPr lang="en-US" sz="2000" dirty="0" smtClean="0">
                <a:latin typeface="Tahoma" charset="0"/>
              </a:rPr>
              <a:t>, Emilio </a:t>
            </a:r>
            <a:r>
              <a:rPr lang="en-US" sz="2000" dirty="0" err="1" smtClean="0">
                <a:latin typeface="Tahoma" charset="0"/>
              </a:rPr>
              <a:t>Segrè</a:t>
            </a:r>
            <a:r>
              <a:rPr lang="en-US" sz="2000" dirty="0" smtClean="0">
                <a:latin typeface="Tahoma" charset="0"/>
              </a:rPr>
              <a:t>, </a:t>
            </a:r>
            <a:r>
              <a:rPr lang="en-US" sz="2000" dirty="0" err="1" smtClean="0">
                <a:latin typeface="Tahoma" charset="0"/>
              </a:rPr>
              <a:t>Edoardo</a:t>
            </a:r>
            <a:r>
              <a:rPr lang="en-US" sz="2000" dirty="0" smtClean="0">
                <a:latin typeface="Tahoma" charset="0"/>
              </a:rPr>
              <a:t> </a:t>
            </a:r>
            <a:r>
              <a:rPr lang="en-US" sz="2000" dirty="0" err="1" smtClean="0">
                <a:latin typeface="Tahoma" charset="0"/>
              </a:rPr>
              <a:t>Amaldi</a:t>
            </a:r>
            <a:r>
              <a:rPr lang="en-US" sz="2000" dirty="0" smtClean="0">
                <a:latin typeface="Tahoma" charset="0"/>
              </a:rPr>
              <a:t> e Bruno </a:t>
            </a:r>
            <a:r>
              <a:rPr lang="en-US" sz="2000" dirty="0" err="1" smtClean="0">
                <a:latin typeface="Tahoma" charset="0"/>
              </a:rPr>
              <a:t>Pontecorvo</a:t>
            </a:r>
            <a:r>
              <a:rPr lang="en-US" sz="2000" dirty="0" smtClean="0">
                <a:latin typeface="Tahoma" charset="0"/>
              </a:rPr>
              <a:t>, </a:t>
            </a:r>
            <a:r>
              <a:rPr lang="en-US" sz="2000" dirty="0" err="1" smtClean="0">
                <a:latin typeface="Tahoma" charset="0"/>
              </a:rPr>
              <a:t>si</a:t>
            </a:r>
            <a:r>
              <a:rPr lang="en-US" sz="2000" dirty="0" smtClean="0">
                <a:latin typeface="Tahoma" charset="0"/>
              </a:rPr>
              <a:t> </a:t>
            </a:r>
            <a:r>
              <a:rPr lang="en-US" sz="2000" dirty="0" err="1" smtClean="0">
                <a:latin typeface="Tahoma" charset="0"/>
              </a:rPr>
              <a:t>trasferisce</a:t>
            </a:r>
            <a:r>
              <a:rPr lang="en-US" sz="2000" dirty="0" smtClean="0">
                <a:latin typeface="Tahoma" charset="0"/>
              </a:rPr>
              <a:t> da via </a:t>
            </a:r>
            <a:r>
              <a:rPr lang="en-US" sz="2000" dirty="0" err="1" smtClean="0">
                <a:latin typeface="Tahoma" charset="0"/>
              </a:rPr>
              <a:t>Panisperna</a:t>
            </a:r>
            <a:r>
              <a:rPr lang="en-US" sz="2000" dirty="0" smtClean="0">
                <a:latin typeface="Tahoma" charset="0"/>
              </a:rPr>
              <a:t> </a:t>
            </a:r>
            <a:r>
              <a:rPr lang="en-US" sz="2000" dirty="0" err="1" smtClean="0">
                <a:latin typeface="Tahoma" charset="0"/>
              </a:rPr>
              <a:t>all'Istituto</a:t>
            </a:r>
            <a:r>
              <a:rPr lang="en-US" sz="2000" dirty="0" smtClean="0">
                <a:latin typeface="Tahoma" charset="0"/>
              </a:rPr>
              <a:t> di </a:t>
            </a:r>
            <a:r>
              <a:rPr lang="en-US" sz="2000" dirty="0" err="1" smtClean="0">
                <a:latin typeface="Tahoma" charset="0"/>
              </a:rPr>
              <a:t>Sanità</a:t>
            </a:r>
            <a:r>
              <a:rPr lang="en-US" sz="2000" dirty="0" smtClean="0">
                <a:latin typeface="Tahoma" charset="0"/>
              </a:rPr>
              <a:t> </a:t>
            </a:r>
            <a:r>
              <a:rPr lang="en-US" sz="2000" dirty="0" err="1" smtClean="0">
                <a:latin typeface="Tahoma" charset="0"/>
              </a:rPr>
              <a:t>Pubblica</a:t>
            </a:r>
            <a:r>
              <a:rPr lang="en-US" sz="2000" dirty="0" smtClean="0">
                <a:latin typeface="Tahoma" charset="0"/>
              </a:rPr>
              <a:t>. </a:t>
            </a:r>
            <a:r>
              <a:rPr lang="en-US" sz="2000" dirty="0" err="1" smtClean="0">
                <a:latin typeface="Tahoma" charset="0"/>
              </a:rPr>
              <a:t>L’Ufficio</a:t>
            </a:r>
            <a:r>
              <a:rPr lang="en-US" sz="2000" dirty="0" smtClean="0">
                <a:latin typeface="Tahoma" charset="0"/>
              </a:rPr>
              <a:t> del Radio era </a:t>
            </a:r>
            <a:r>
              <a:rPr lang="en-US" sz="2000" dirty="0" err="1" smtClean="0">
                <a:latin typeface="Tahoma" charset="0"/>
              </a:rPr>
              <a:t>incaricato</a:t>
            </a:r>
            <a:r>
              <a:rPr lang="en-US" sz="2000" dirty="0" smtClean="0">
                <a:latin typeface="Tahoma" charset="0"/>
              </a:rPr>
              <a:t> del </a:t>
            </a:r>
            <a:r>
              <a:rPr lang="en-US" sz="2000" dirty="0" err="1" smtClean="0">
                <a:latin typeface="Tahoma" charset="0"/>
              </a:rPr>
              <a:t>controllo</a:t>
            </a:r>
            <a:r>
              <a:rPr lang="en-US" sz="2000" dirty="0" smtClean="0">
                <a:latin typeface="Tahoma" charset="0"/>
              </a:rPr>
              <a:t> e </a:t>
            </a:r>
            <a:r>
              <a:rPr lang="en-US" sz="2000" dirty="0" err="1" smtClean="0">
                <a:latin typeface="Tahoma" charset="0"/>
              </a:rPr>
              <a:t>della</a:t>
            </a:r>
            <a:r>
              <a:rPr lang="en-US" sz="2000" dirty="0" smtClean="0">
                <a:latin typeface="Tahoma" charset="0"/>
              </a:rPr>
              <a:t> </a:t>
            </a:r>
            <a:r>
              <a:rPr lang="en-US" sz="2000" dirty="0" err="1" smtClean="0">
                <a:latin typeface="Tahoma" charset="0"/>
              </a:rPr>
              <a:t>calibrazione</a:t>
            </a:r>
            <a:r>
              <a:rPr lang="en-US" sz="2000" dirty="0" smtClean="0">
                <a:latin typeface="Tahoma" charset="0"/>
              </a:rPr>
              <a:t> </a:t>
            </a:r>
            <a:r>
              <a:rPr lang="en-US" sz="2000" dirty="0" err="1" smtClean="0">
                <a:latin typeface="Tahoma" charset="0"/>
              </a:rPr>
              <a:t>dei</a:t>
            </a:r>
            <a:r>
              <a:rPr lang="en-US" sz="2000" dirty="0" smtClean="0">
                <a:latin typeface="Tahoma" charset="0"/>
              </a:rPr>
              <a:t> </a:t>
            </a:r>
            <a:r>
              <a:rPr lang="en-US" sz="2000" dirty="0" err="1" smtClean="0">
                <a:latin typeface="Tahoma" charset="0"/>
              </a:rPr>
              <a:t>preparati</a:t>
            </a:r>
            <a:r>
              <a:rPr lang="en-US" sz="2000" dirty="0" smtClean="0">
                <a:latin typeface="Tahoma" charset="0"/>
              </a:rPr>
              <a:t> di radio </a:t>
            </a:r>
            <a:r>
              <a:rPr lang="en-US" sz="2000" dirty="0" err="1" smtClean="0">
                <a:latin typeface="Tahoma" charset="0"/>
              </a:rPr>
              <a:t>usati</a:t>
            </a:r>
            <a:r>
              <a:rPr lang="en-US" sz="2000" dirty="0" smtClean="0">
                <a:latin typeface="Tahoma" charset="0"/>
              </a:rPr>
              <a:t> in </a:t>
            </a:r>
            <a:r>
              <a:rPr lang="en-US" sz="2000" dirty="0" err="1" smtClean="0">
                <a:latin typeface="Tahoma" charset="0"/>
              </a:rPr>
              <a:t>medicina</a:t>
            </a:r>
            <a:r>
              <a:rPr lang="en-US" sz="2000" dirty="0" smtClean="0">
                <a:latin typeface="Tahoma" charset="0"/>
              </a:rPr>
              <a:t> e </a:t>
            </a:r>
            <a:r>
              <a:rPr lang="en-US" sz="2000" dirty="0" err="1" smtClean="0">
                <a:latin typeface="Tahoma" charset="0"/>
              </a:rPr>
              <a:t>della</a:t>
            </a:r>
            <a:r>
              <a:rPr lang="en-US" sz="2000" dirty="0" smtClean="0">
                <a:latin typeface="Tahoma" charset="0"/>
              </a:rPr>
              <a:t> </a:t>
            </a:r>
            <a:r>
              <a:rPr lang="en-US" sz="2000" dirty="0" err="1" smtClean="0">
                <a:latin typeface="Tahoma" charset="0"/>
              </a:rPr>
              <a:t>loro</a:t>
            </a:r>
            <a:r>
              <a:rPr lang="en-US" sz="2000" dirty="0" smtClean="0">
                <a:latin typeface="Tahoma" charset="0"/>
              </a:rPr>
              <a:t> </a:t>
            </a:r>
            <a:r>
              <a:rPr lang="en-US" sz="2000" dirty="0" err="1" smtClean="0">
                <a:latin typeface="Tahoma" charset="0"/>
              </a:rPr>
              <a:t>distribuzione</a:t>
            </a:r>
            <a:r>
              <a:rPr lang="en-US" sz="2000" dirty="0" smtClean="0">
                <a:latin typeface="Tahoma" charset="0"/>
              </a:rPr>
              <a:t> </a:t>
            </a:r>
            <a:r>
              <a:rPr lang="en-US" sz="2000" dirty="0" err="1" smtClean="0">
                <a:latin typeface="Tahoma" charset="0"/>
              </a:rPr>
              <a:t>agli</a:t>
            </a:r>
            <a:r>
              <a:rPr lang="en-US" sz="2000" dirty="0" smtClean="0">
                <a:latin typeface="Tahoma" charset="0"/>
              </a:rPr>
              <a:t> </a:t>
            </a:r>
            <a:r>
              <a:rPr lang="en-US" sz="2000" dirty="0" err="1" smtClean="0">
                <a:latin typeface="Tahoma" charset="0"/>
              </a:rPr>
              <a:t>ospedali</a:t>
            </a:r>
            <a:r>
              <a:rPr lang="en-US" sz="2000" dirty="0" smtClean="0">
                <a:latin typeface="Tahoma" charset="0"/>
              </a:rPr>
              <a:t>. </a:t>
            </a:r>
          </a:p>
          <a:p>
            <a:pPr marL="0" indent="0" algn="just">
              <a:buNone/>
            </a:pPr>
            <a:r>
              <a:rPr lang="en-US" sz="2000" dirty="0" smtClean="0">
                <a:latin typeface="Tahoma" charset="0"/>
              </a:rPr>
              <a:t>Al </a:t>
            </a:r>
            <a:r>
              <a:rPr lang="en-US" sz="2000" dirty="0" err="1" smtClean="0">
                <a:latin typeface="Tahoma" charset="0"/>
              </a:rPr>
              <a:t>momento</a:t>
            </a:r>
            <a:r>
              <a:rPr lang="en-US" sz="2000" dirty="0" smtClean="0">
                <a:latin typeface="Tahoma" charset="0"/>
              </a:rPr>
              <a:t> </a:t>
            </a:r>
            <a:r>
              <a:rPr lang="en-US" sz="2000" dirty="0" err="1" smtClean="0">
                <a:latin typeface="Tahoma" charset="0"/>
              </a:rPr>
              <a:t>della</a:t>
            </a:r>
            <a:r>
              <a:rPr lang="en-US" sz="2000" dirty="0" smtClean="0">
                <a:latin typeface="Tahoma" charset="0"/>
              </a:rPr>
              <a:t> </a:t>
            </a:r>
            <a:r>
              <a:rPr lang="en-US" sz="2000" dirty="0" err="1" smtClean="0">
                <a:latin typeface="Tahoma" charset="0"/>
              </a:rPr>
              <a:t>sua</a:t>
            </a:r>
            <a:r>
              <a:rPr lang="en-US" sz="2000" dirty="0" smtClean="0">
                <a:latin typeface="Tahoma" charset="0"/>
              </a:rPr>
              <a:t> </a:t>
            </a:r>
            <a:r>
              <a:rPr lang="en-US" sz="2000" dirty="0" err="1" smtClean="0">
                <a:latin typeface="Tahoma" charset="0"/>
              </a:rPr>
              <a:t>inaugurazione</a:t>
            </a:r>
            <a:r>
              <a:rPr lang="en-US" sz="2000" dirty="0" smtClean="0">
                <a:latin typeface="Tahoma" charset="0"/>
              </a:rPr>
              <a:t> </a:t>
            </a:r>
            <a:r>
              <a:rPr lang="en-US" sz="2000" dirty="0" err="1" smtClean="0">
                <a:latin typeface="Tahoma" charset="0"/>
              </a:rPr>
              <a:t>l’Istituto</a:t>
            </a:r>
            <a:r>
              <a:rPr lang="en-US" sz="2000" dirty="0" smtClean="0">
                <a:latin typeface="Tahoma" charset="0"/>
              </a:rPr>
              <a:t> di </a:t>
            </a:r>
            <a:r>
              <a:rPr lang="en-US" sz="2000" dirty="0" err="1" smtClean="0">
                <a:latin typeface="Tahoma" charset="0"/>
              </a:rPr>
              <a:t>Sanità</a:t>
            </a:r>
            <a:r>
              <a:rPr lang="en-US" sz="2000" dirty="0" smtClean="0">
                <a:latin typeface="Tahoma" charset="0"/>
              </a:rPr>
              <a:t> </a:t>
            </a:r>
            <a:r>
              <a:rPr lang="en-US" sz="2000" dirty="0" err="1" smtClean="0">
                <a:latin typeface="Tahoma" charset="0"/>
              </a:rPr>
              <a:t>Pubblica</a:t>
            </a:r>
            <a:r>
              <a:rPr lang="en-US" sz="2000" dirty="0" smtClean="0">
                <a:latin typeface="Tahoma" charset="0"/>
              </a:rPr>
              <a:t> era </a:t>
            </a:r>
            <a:r>
              <a:rPr lang="en-US" sz="2000" dirty="0" err="1" smtClean="0">
                <a:latin typeface="Tahoma" charset="0"/>
              </a:rPr>
              <a:t>costituito</a:t>
            </a:r>
            <a:r>
              <a:rPr lang="en-US" sz="2000" dirty="0" smtClean="0">
                <a:latin typeface="Tahoma" charset="0"/>
              </a:rPr>
              <a:t> da </a:t>
            </a:r>
            <a:r>
              <a:rPr lang="en-US" sz="2000" dirty="0" err="1" smtClean="0">
                <a:latin typeface="Tahoma" charset="0"/>
              </a:rPr>
              <a:t>quattro</a:t>
            </a:r>
            <a:r>
              <a:rPr lang="en-US" sz="2000" dirty="0" smtClean="0">
                <a:latin typeface="Tahoma" charset="0"/>
              </a:rPr>
              <a:t> </a:t>
            </a:r>
            <a:r>
              <a:rPr lang="en-US" sz="2000" dirty="0" err="1" smtClean="0">
                <a:latin typeface="Tahoma" charset="0"/>
              </a:rPr>
              <a:t>Laboratori</a:t>
            </a:r>
            <a:r>
              <a:rPr lang="en-US" sz="2000" dirty="0" smtClean="0">
                <a:latin typeface="Tahoma" charset="0"/>
              </a:rPr>
              <a:t>: </a:t>
            </a:r>
            <a:r>
              <a:rPr lang="en-US" sz="2000" dirty="0" err="1" smtClean="0">
                <a:latin typeface="Tahoma" charset="0"/>
              </a:rPr>
              <a:t>Chimica</a:t>
            </a:r>
            <a:r>
              <a:rPr lang="en-US" sz="2000" dirty="0" smtClean="0">
                <a:latin typeface="Tahoma" charset="0"/>
              </a:rPr>
              <a:t>, </a:t>
            </a:r>
            <a:r>
              <a:rPr lang="en-US" sz="2000" dirty="0" err="1" smtClean="0">
                <a:latin typeface="Tahoma" charset="0"/>
              </a:rPr>
              <a:t>Fisica</a:t>
            </a:r>
            <a:r>
              <a:rPr lang="en-US" sz="2000" dirty="0" smtClean="0">
                <a:latin typeface="Tahoma" charset="0"/>
              </a:rPr>
              <a:t>, </a:t>
            </a:r>
            <a:r>
              <a:rPr lang="en-US" sz="2000" dirty="0" err="1" smtClean="0">
                <a:latin typeface="Tahoma" charset="0"/>
              </a:rPr>
              <a:t>Malariologia</a:t>
            </a:r>
            <a:r>
              <a:rPr lang="en-US" sz="2000" dirty="0" smtClean="0">
                <a:latin typeface="Tahoma" charset="0"/>
              </a:rPr>
              <a:t> e </a:t>
            </a:r>
            <a:r>
              <a:rPr lang="en-US" sz="2000" dirty="0" err="1" smtClean="0">
                <a:latin typeface="Tahoma" charset="0"/>
              </a:rPr>
              <a:t>Microbiologia</a:t>
            </a:r>
            <a:r>
              <a:rPr lang="en-US" sz="2000" dirty="0" smtClean="0">
                <a:latin typeface="Tahoma" charset="0"/>
              </a:rPr>
              <a:t>. </a:t>
            </a:r>
          </a:p>
          <a:p>
            <a:pPr marL="0" indent="0">
              <a:buFont typeface="Wingdings" charset="0"/>
              <a:buNone/>
            </a:pPr>
            <a:r>
              <a:rPr lang="en-US" sz="2000" dirty="0">
                <a:latin typeface="Tahoma" charset="0"/>
              </a:rPr>
              <a:t>			</a:t>
            </a:r>
          </a:p>
        </p:txBody>
      </p:sp>
      <p:sp>
        <p:nvSpPr>
          <p:cNvPr id="5"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extLst>
      <p:ext uri="{BB962C8B-B14F-4D97-AF65-F5344CB8AC3E}">
        <p14:creationId xmlns:p14="http://schemas.microsoft.com/office/powerpoint/2010/main" val="11354631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476672"/>
            <a:ext cx="8964612" cy="622399"/>
          </a:xfrm>
        </p:spPr>
        <p:txBody>
          <a:bodyPr/>
          <a:lstStyle/>
          <a:p>
            <a:pPr algn="just">
              <a:defRPr/>
            </a:pPr>
            <a:r>
              <a:rPr lang="en-US" sz="3600" dirty="0">
                <a:cs typeface="+mj-cs"/>
              </a:rPr>
              <a:t>MC-INFN_</a:t>
            </a:r>
            <a:r>
              <a:rPr lang="en-US" sz="2800" dirty="0">
                <a:cs typeface="+mj-cs"/>
              </a:rPr>
              <a:t>Geant4 Medical </a:t>
            </a:r>
            <a:r>
              <a:rPr lang="en-US" sz="2800" dirty="0" smtClean="0">
                <a:cs typeface="+mj-cs"/>
              </a:rPr>
              <a:t>applications </a:t>
            </a:r>
            <a:br>
              <a:rPr lang="en-US" sz="2800" dirty="0" smtClean="0">
                <a:cs typeface="+mj-cs"/>
              </a:rPr>
            </a:br>
            <a:r>
              <a:rPr lang="en-US" sz="2800" i="1" dirty="0"/>
              <a:t>fragmentation for heavy ion therapy </a:t>
            </a:r>
            <a:endParaRPr lang="en-US" sz="2800" dirty="0">
              <a:cs typeface="+mj-cs"/>
            </a:endParaRPr>
          </a:p>
        </p:txBody>
      </p:sp>
      <p:sp>
        <p:nvSpPr>
          <p:cNvPr id="7" name="Title 2"/>
          <p:cNvSpPr txBox="1">
            <a:spLocks/>
          </p:cNvSpPr>
          <p:nvPr/>
        </p:nvSpPr>
        <p:spPr bwMode="auto">
          <a:xfrm>
            <a:off x="395288" y="180340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pPr>
              <a:defRPr/>
            </a:pPr>
            <a:r>
              <a:rPr lang="en-AU" sz="3200" dirty="0" smtClean="0"/>
              <a:t>Fragment Yields</a:t>
            </a:r>
            <a:endParaRPr lang="en-AU" sz="3200" dirty="0"/>
          </a:p>
        </p:txBody>
      </p:sp>
      <p:pic>
        <p:nvPicPr>
          <p:cNvPr id="43012" name="Picture 3" descr="C:\Users\db001\Documents\fragHaul-v10.2p1\VanillaFragYeild-with10.4degAngRestric-sphrCollection-noErrBarsOnPE-newerRestric-Z1-Geant10.1-PE-diffErr-linModScale.png"/>
          <p:cNvPicPr>
            <a:picLocks noChangeAspect="1" noChangeArrowheads="1"/>
          </p:cNvPicPr>
          <p:nvPr/>
        </p:nvPicPr>
        <p:blipFill>
          <a:blip r:embed="rId2">
            <a:extLst>
              <a:ext uri="{28A0092B-C50C-407E-A947-70E740481C1C}">
                <a14:useLocalDpi xmlns:a14="http://schemas.microsoft.com/office/drawing/2010/main" val="0"/>
              </a:ext>
            </a:extLst>
          </a:blip>
          <a:srcRect b="1703"/>
          <a:stretch>
            <a:fillRect/>
          </a:stretch>
        </p:blipFill>
        <p:spPr bwMode="auto">
          <a:xfrm>
            <a:off x="684213" y="2845519"/>
            <a:ext cx="2541587"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C:\Users\db001\Documents\fragHaul-v10.2p1\VanillaFragYeild-with10.4degAngRestric-sphrCollection-noErrBarsOnPE-newerRestric-Z2-Geant10.1-PE-diffErr-linModScale.png"/>
          <p:cNvPicPr>
            <a:picLocks noChangeAspect="1" noChangeArrowheads="1"/>
          </p:cNvPicPr>
          <p:nvPr/>
        </p:nvPicPr>
        <p:blipFill>
          <a:blip r:embed="rId3">
            <a:extLst>
              <a:ext uri="{28A0092B-C50C-407E-A947-70E740481C1C}">
                <a14:useLocalDpi xmlns:a14="http://schemas.microsoft.com/office/drawing/2010/main" val="0"/>
              </a:ext>
            </a:extLst>
          </a:blip>
          <a:srcRect b="2332"/>
          <a:stretch>
            <a:fillRect/>
          </a:stretch>
        </p:blipFill>
        <p:spPr bwMode="auto">
          <a:xfrm>
            <a:off x="2987675" y="2845519"/>
            <a:ext cx="2535238"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descr="C:\Users\db001\Documents\fragHaul-v10.2p1\VanillaFragYeild-with10.4degAngRestric-sphrCollection-noErrBarsOnPE-newerRestric-Z3-Geant10.1-PE-diffErr-linModScale.png"/>
          <p:cNvPicPr>
            <a:picLocks noChangeAspect="1" noChangeArrowheads="1"/>
          </p:cNvPicPr>
          <p:nvPr/>
        </p:nvPicPr>
        <p:blipFill>
          <a:blip r:embed="rId4">
            <a:extLst>
              <a:ext uri="{28A0092B-C50C-407E-A947-70E740481C1C}">
                <a14:useLocalDpi xmlns:a14="http://schemas.microsoft.com/office/drawing/2010/main" val="0"/>
              </a:ext>
            </a:extLst>
          </a:blip>
          <a:srcRect b="2332"/>
          <a:stretch>
            <a:fillRect/>
          </a:stretch>
        </p:blipFill>
        <p:spPr bwMode="auto">
          <a:xfrm>
            <a:off x="5292725" y="2845519"/>
            <a:ext cx="2535238"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3" descr="Screen shot 2017-05-22 at 7.13.3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094110"/>
            <a:ext cx="45386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11"/>
          <p:cNvSpPr txBox="1">
            <a:spLocks noChangeArrowheads="1"/>
          </p:cNvSpPr>
          <p:nvPr/>
        </p:nvSpPr>
        <p:spPr bwMode="auto">
          <a:xfrm>
            <a:off x="6948488" y="2565400"/>
            <a:ext cx="1547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200" i="1"/>
              <a:t>Haettner et al 2013</a:t>
            </a:r>
          </a:p>
        </p:txBody>
      </p:sp>
      <p:sp>
        <p:nvSpPr>
          <p:cNvPr id="10"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259632" y="476672"/>
            <a:ext cx="8188325" cy="1462087"/>
          </a:xfrm>
        </p:spPr>
        <p:txBody>
          <a:bodyPr/>
          <a:lstStyle/>
          <a:p>
            <a:pPr>
              <a:defRPr/>
            </a:pPr>
            <a:r>
              <a:rPr lang="en-US" dirty="0" smtClean="0"/>
              <a:t/>
            </a:r>
            <a:br>
              <a:rPr lang="en-US" dirty="0" smtClean="0"/>
            </a:br>
            <a:r>
              <a:rPr lang="en-US" sz="2800" dirty="0" smtClean="0"/>
              <a:t> Council Directive 2013/59/</a:t>
            </a:r>
            <a:r>
              <a:rPr lang="en-US" sz="2800" dirty="0" err="1" smtClean="0"/>
              <a:t>Euratom</a:t>
            </a:r>
            <a:r>
              <a:rPr lang="en-US" sz="2800" dirty="0" smtClean="0"/>
              <a:t/>
            </a:r>
            <a:br>
              <a:rPr lang="en-US" sz="2800" dirty="0" smtClean="0"/>
            </a:br>
            <a:endParaRPr lang="it-IT" sz="2800" dirty="0">
              <a:cs typeface="+mj-cs"/>
            </a:endParaRPr>
          </a:p>
        </p:txBody>
      </p:sp>
      <p:pic>
        <p:nvPicPr>
          <p:cNvPr id="4505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692150"/>
            <a:ext cx="12906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8"/>
          <p:cNvSpPr txBox="1">
            <a:spLocks noChangeArrowheads="1"/>
          </p:cNvSpPr>
          <p:nvPr/>
        </p:nvSpPr>
        <p:spPr bwMode="auto">
          <a:xfrm>
            <a:off x="539552" y="3068960"/>
            <a:ext cx="77048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sz="1800" dirty="0"/>
          </a:p>
          <a:p>
            <a:pPr eaLnBrk="1" hangingPunct="1"/>
            <a:r>
              <a:rPr lang="en-US" sz="1800" i="1" dirty="0" err="1" smtClean="0"/>
              <a:t>Nuovi</a:t>
            </a:r>
            <a:r>
              <a:rPr lang="en-US" sz="1800" i="1" dirty="0" smtClean="0"/>
              <a:t> </a:t>
            </a:r>
            <a:r>
              <a:rPr lang="en-US" sz="1800" i="1" dirty="0" err="1" smtClean="0"/>
              <a:t>scenari</a:t>
            </a:r>
            <a:r>
              <a:rPr lang="en-US" sz="1800" i="1" dirty="0" smtClean="0"/>
              <a:t> e </a:t>
            </a:r>
            <a:r>
              <a:rPr lang="en-US" sz="1800" i="1" dirty="0" err="1" smtClean="0"/>
              <a:t>settori</a:t>
            </a:r>
            <a:r>
              <a:rPr lang="en-US" sz="1800" i="1" dirty="0" smtClean="0"/>
              <a:t> di </a:t>
            </a:r>
            <a:r>
              <a:rPr lang="en-US" sz="1800" i="1" dirty="0" err="1" smtClean="0"/>
              <a:t>applicazione</a:t>
            </a:r>
            <a:r>
              <a:rPr lang="en-US" sz="1800" i="1" dirty="0"/>
              <a:t> </a:t>
            </a:r>
            <a:r>
              <a:rPr lang="en-US" sz="1800" i="1" dirty="0" err="1" smtClean="0"/>
              <a:t>si</a:t>
            </a:r>
            <a:r>
              <a:rPr lang="en-US" sz="1800" i="1" dirty="0" smtClean="0"/>
              <a:t> </a:t>
            </a:r>
            <a:r>
              <a:rPr lang="en-US" sz="1800" i="1" dirty="0" err="1" smtClean="0"/>
              <a:t>preparano</a:t>
            </a:r>
            <a:r>
              <a:rPr lang="en-US" sz="1800" i="1" dirty="0" smtClean="0"/>
              <a:t> per la </a:t>
            </a:r>
            <a:r>
              <a:rPr lang="en-US" sz="1800" i="1" dirty="0" err="1" smtClean="0"/>
              <a:t>dosimetria</a:t>
            </a:r>
            <a:r>
              <a:rPr lang="en-US" sz="1800" i="1" dirty="0" smtClean="0"/>
              <a:t> </a:t>
            </a:r>
            <a:r>
              <a:rPr lang="en-US" sz="1800" i="1" dirty="0" err="1" smtClean="0"/>
              <a:t>computazionale</a:t>
            </a:r>
            <a:r>
              <a:rPr lang="en-US" sz="1800" i="1" dirty="0" smtClean="0"/>
              <a:t> e </a:t>
            </a:r>
            <a:r>
              <a:rPr lang="en-US" sz="1800" i="1" dirty="0" err="1" smtClean="0"/>
              <a:t>l’uso</a:t>
            </a:r>
            <a:r>
              <a:rPr lang="en-US" sz="1800" i="1" dirty="0" smtClean="0"/>
              <a:t> di </a:t>
            </a:r>
            <a:r>
              <a:rPr lang="en-US" sz="1800" i="1" dirty="0" err="1" smtClean="0"/>
              <a:t>tecniche</a:t>
            </a:r>
            <a:r>
              <a:rPr lang="en-US" sz="1800" i="1" dirty="0" smtClean="0"/>
              <a:t> di </a:t>
            </a:r>
            <a:r>
              <a:rPr lang="en-US" sz="1800" i="1" dirty="0" err="1" smtClean="0"/>
              <a:t>simulazione</a:t>
            </a:r>
            <a:r>
              <a:rPr lang="en-US" sz="1800" i="1" dirty="0" smtClean="0"/>
              <a:t> </a:t>
            </a:r>
            <a:r>
              <a:rPr lang="en-US" sz="1800" i="1" dirty="0" err="1" smtClean="0"/>
              <a:t>numerica</a:t>
            </a:r>
            <a:r>
              <a:rPr lang="en-US" sz="1800" i="1" dirty="0" smtClean="0"/>
              <a:t> per la </a:t>
            </a:r>
            <a:r>
              <a:rPr lang="en-US" sz="1800" i="1" dirty="0" err="1" smtClean="0"/>
              <a:t>fisica</a:t>
            </a:r>
            <a:r>
              <a:rPr lang="en-US" sz="1800" i="1" dirty="0" smtClean="0"/>
              <a:t> </a:t>
            </a:r>
            <a:r>
              <a:rPr lang="en-US" sz="1800" i="1" dirty="0" err="1" smtClean="0"/>
              <a:t>medica</a:t>
            </a:r>
            <a:r>
              <a:rPr lang="en-US" sz="1800" i="1" dirty="0" smtClean="0"/>
              <a:t> e la </a:t>
            </a:r>
            <a:r>
              <a:rPr lang="en-US" sz="1800" i="1" dirty="0" err="1" smtClean="0"/>
              <a:t>radioprotezione</a:t>
            </a:r>
            <a:endParaRPr lang="en-US" sz="1400" i="1" dirty="0"/>
          </a:p>
        </p:txBody>
      </p:sp>
      <p:sp>
        <p:nvSpPr>
          <p:cNvPr id="9"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extLst>
      <p:ext uri="{BB962C8B-B14F-4D97-AF65-F5344CB8AC3E}">
        <p14:creationId xmlns:p14="http://schemas.microsoft.com/office/powerpoint/2010/main" val="22558121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755650" y="214313"/>
            <a:ext cx="8188325" cy="1462087"/>
          </a:xfrm>
        </p:spPr>
        <p:txBody>
          <a:bodyPr/>
          <a:lstStyle/>
          <a:p>
            <a:pPr>
              <a:defRPr/>
            </a:pPr>
            <a:r>
              <a:rPr lang="en-US" dirty="0" smtClean="0"/>
              <a:t/>
            </a:r>
            <a:br>
              <a:rPr lang="en-US" dirty="0" smtClean="0"/>
            </a:br>
            <a:r>
              <a:rPr lang="en-US" sz="2800" dirty="0" smtClean="0"/>
              <a:t> Council Directive 2013/59/</a:t>
            </a:r>
            <a:r>
              <a:rPr lang="en-US" sz="2800" dirty="0" err="1" smtClean="0"/>
              <a:t>Euratom</a:t>
            </a:r>
            <a:r>
              <a:rPr lang="en-US" sz="2800" dirty="0" smtClean="0"/>
              <a:t/>
            </a:r>
            <a:br>
              <a:rPr lang="en-US" sz="2800" dirty="0" smtClean="0"/>
            </a:br>
            <a:endParaRPr lang="it-IT" sz="2800" dirty="0">
              <a:cs typeface="+mj-cs"/>
            </a:endParaRPr>
          </a:p>
        </p:txBody>
      </p:sp>
      <p:pic>
        <p:nvPicPr>
          <p:cNvPr id="4505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692150"/>
            <a:ext cx="12906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 descr="Screen shot 2017-05-22 at 5.58.0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700213"/>
            <a:ext cx="8255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3" descr="Screen shot 2017-05-22 at 6.04.5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284538"/>
            <a:ext cx="42227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8"/>
          <p:cNvSpPr txBox="1">
            <a:spLocks noChangeArrowheads="1"/>
          </p:cNvSpPr>
          <p:nvPr/>
        </p:nvSpPr>
        <p:spPr bwMode="auto">
          <a:xfrm>
            <a:off x="4932363" y="4365625"/>
            <a:ext cx="41767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endParaRPr lang="en-US" sz="1800"/>
          </a:p>
          <a:p>
            <a:pPr eaLnBrk="1" hangingPunct="1"/>
            <a:r>
              <a:rPr lang="en-US" sz="1800" i="1"/>
              <a:t>"Therefore, computational methods need to be further developed and connected to the results of corresponding research on measurements and calibration procedures" </a:t>
            </a:r>
            <a:r>
              <a:rPr lang="en-US" sz="1400" i="1"/>
              <a:t>(Insights Imaging 2017, Feb 15)</a:t>
            </a:r>
          </a:p>
        </p:txBody>
      </p:sp>
      <p:pic>
        <p:nvPicPr>
          <p:cNvPr id="45063" name="Picture 11" descr="Screen shot 2017-05-22 at 6.15.2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500438"/>
            <a:ext cx="32099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extLst>
      <p:ext uri="{BB962C8B-B14F-4D97-AF65-F5344CB8AC3E}">
        <p14:creationId xmlns:p14="http://schemas.microsoft.com/office/powerpoint/2010/main" val="2772490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pPr>
              <a:defRPr/>
            </a:pPr>
            <a:r>
              <a:rPr lang="it-IT" dirty="0" err="1" smtClean="0">
                <a:latin typeface="Tahoma" charset="0"/>
                <a:cs typeface="+mj-cs"/>
              </a:rPr>
              <a:t>Next</a:t>
            </a:r>
            <a:r>
              <a:rPr lang="it-IT" dirty="0" smtClean="0">
                <a:latin typeface="Tahoma" charset="0"/>
                <a:cs typeface="+mj-cs"/>
              </a:rPr>
              <a:t> Collaboration Meeting + User workshop</a:t>
            </a:r>
            <a:endParaRPr lang="it-IT" dirty="0">
              <a:latin typeface="Tahoma" charset="0"/>
              <a:cs typeface="+mj-cs"/>
            </a:endParaRPr>
          </a:p>
        </p:txBody>
      </p:sp>
      <p:sp>
        <p:nvSpPr>
          <p:cNvPr id="3" name="Segnaposto contenuto 2"/>
          <p:cNvSpPr>
            <a:spLocks noGrp="1"/>
          </p:cNvSpPr>
          <p:nvPr>
            <p:ph idx="1"/>
          </p:nvPr>
        </p:nvSpPr>
        <p:spPr>
          <a:xfrm>
            <a:off x="179388" y="2232025"/>
            <a:ext cx="8785225" cy="4581525"/>
          </a:xfrm>
        </p:spPr>
        <p:txBody>
          <a:bodyPr>
            <a:normAutofit/>
          </a:bodyPr>
          <a:lstStyle/>
          <a:p>
            <a:pPr marL="0" indent="0" algn="ctr">
              <a:buFont typeface="Wingdings" charset="0"/>
              <a:buNone/>
              <a:defRPr/>
            </a:pPr>
            <a:r>
              <a:rPr lang="it-IT" sz="2000" dirty="0" smtClean="0">
                <a:ea typeface="+mn-ea"/>
                <a:cs typeface="+mn-cs"/>
              </a:rPr>
              <a:t>Geant4 </a:t>
            </a:r>
            <a:r>
              <a:rPr lang="it-IT" sz="2000" dirty="0" smtClean="0">
                <a:solidFill>
                  <a:srgbClr val="0000FF"/>
                </a:solidFill>
                <a:ea typeface="+mn-ea"/>
                <a:cs typeface="+mn-cs"/>
              </a:rPr>
              <a:t>Collaboration meeting 2017</a:t>
            </a:r>
            <a:endParaRPr lang="it-IT" sz="2000" dirty="0">
              <a:solidFill>
                <a:srgbClr val="0000FF"/>
              </a:solidFill>
              <a:ea typeface="+mn-ea"/>
              <a:cs typeface="+mn-cs"/>
            </a:endParaRPr>
          </a:p>
          <a:p>
            <a:pPr marL="457200" lvl="1" indent="0" algn="ctr">
              <a:buFont typeface="Wingdings" charset="0"/>
              <a:buNone/>
              <a:defRPr/>
            </a:pPr>
            <a:r>
              <a:rPr lang="it-IT" sz="2000" dirty="0" err="1" smtClean="0"/>
              <a:t>Hosted</a:t>
            </a:r>
            <a:r>
              <a:rPr lang="it-IT" sz="2000" dirty="0" smtClean="0"/>
              <a:t> by Susanna </a:t>
            </a:r>
            <a:r>
              <a:rPr lang="it-IT" sz="2000" dirty="0" err="1" smtClean="0"/>
              <a:t>Guatelli</a:t>
            </a:r>
            <a:r>
              <a:rPr lang="it-IT" sz="2000" dirty="0" smtClean="0"/>
              <a:t> (</a:t>
            </a:r>
            <a:r>
              <a:rPr lang="it-IT" sz="2000" dirty="0" err="1" smtClean="0"/>
              <a:t>University</a:t>
            </a:r>
            <a:r>
              <a:rPr lang="it-IT" sz="2000" dirty="0" smtClean="0"/>
              <a:t> of Wollongong, Australia), </a:t>
            </a:r>
          </a:p>
          <a:p>
            <a:pPr marL="457200" lvl="1" indent="0" algn="ctr">
              <a:buFont typeface="Wingdings" charset="0"/>
              <a:buNone/>
              <a:defRPr/>
            </a:pPr>
            <a:r>
              <a:rPr lang="it-IT" sz="2000" dirty="0" err="1" smtClean="0"/>
              <a:t>Sept</a:t>
            </a:r>
            <a:r>
              <a:rPr lang="it-IT" sz="2000" dirty="0" smtClean="0"/>
              <a:t>. 25</a:t>
            </a:r>
            <a:r>
              <a:rPr lang="it-IT" sz="2000" baseline="30000" dirty="0" smtClean="0"/>
              <a:t>th</a:t>
            </a:r>
            <a:r>
              <a:rPr lang="it-IT" sz="2000" dirty="0" smtClean="0"/>
              <a:t>-29</a:t>
            </a:r>
            <a:r>
              <a:rPr lang="it-IT" sz="2000" baseline="30000" dirty="0" smtClean="0"/>
              <a:t>th</a:t>
            </a:r>
            <a:r>
              <a:rPr lang="it-IT" sz="2000" dirty="0" smtClean="0"/>
              <a:t>, 2017</a:t>
            </a:r>
          </a:p>
          <a:p>
            <a:pPr marL="457200" lvl="1" indent="0" algn="ctr">
              <a:buFont typeface="Wingdings" charset="0"/>
              <a:buNone/>
              <a:defRPr/>
            </a:pPr>
            <a:endParaRPr lang="it-IT" sz="2000" dirty="0" smtClean="0"/>
          </a:p>
          <a:p>
            <a:pPr marL="914400" lvl="2" indent="0" algn="ctr">
              <a:buFont typeface="Wingdings" charset="0"/>
              <a:buNone/>
              <a:defRPr/>
            </a:pPr>
            <a:r>
              <a:rPr lang="it-IT" sz="2000" dirty="0" err="1" smtClean="0">
                <a:solidFill>
                  <a:srgbClr val="FF0000"/>
                </a:solidFill>
              </a:rPr>
              <a:t>Restricted</a:t>
            </a:r>
            <a:r>
              <a:rPr lang="it-IT" sz="2000" dirty="0" smtClean="0">
                <a:solidFill>
                  <a:srgbClr val="FF0000"/>
                </a:solidFill>
              </a:rPr>
              <a:t> </a:t>
            </a:r>
            <a:r>
              <a:rPr lang="it-IT" sz="2000" dirty="0" smtClean="0"/>
              <a:t>to Collaboration </a:t>
            </a:r>
            <a:r>
              <a:rPr lang="it-IT" sz="2000" dirty="0" err="1" smtClean="0"/>
              <a:t>members</a:t>
            </a:r>
            <a:r>
              <a:rPr lang="it-IT" sz="2000" dirty="0" smtClean="0"/>
              <a:t>, </a:t>
            </a:r>
            <a:r>
              <a:rPr lang="it-IT" sz="2000" dirty="0" err="1" smtClean="0"/>
              <a:t>as</a:t>
            </a:r>
            <a:r>
              <a:rPr lang="it-IT" sz="2000" dirty="0" smtClean="0"/>
              <a:t> </a:t>
            </a:r>
            <a:r>
              <a:rPr lang="it-IT" sz="2000" dirty="0" err="1" smtClean="0"/>
              <a:t>usual</a:t>
            </a:r>
            <a:endParaRPr lang="it-IT" sz="2000" dirty="0" smtClean="0"/>
          </a:p>
          <a:p>
            <a:pPr lvl="1">
              <a:buFont typeface="Wingdings" pitchFamily="2" charset="2"/>
              <a:buChar char="n"/>
              <a:defRPr/>
            </a:pPr>
            <a:endParaRPr lang="it-IT" sz="2000" dirty="0" smtClean="0"/>
          </a:p>
          <a:p>
            <a:pPr marL="457200" lvl="1" indent="0" algn="ctr">
              <a:buFont typeface="Wingdings" charset="0"/>
              <a:buNone/>
              <a:defRPr/>
            </a:pPr>
            <a:r>
              <a:rPr lang="it-IT" sz="2000" dirty="0" err="1" smtClean="0">
                <a:solidFill>
                  <a:srgbClr val="FF0000"/>
                </a:solidFill>
              </a:rPr>
              <a:t>Coupled</a:t>
            </a:r>
            <a:r>
              <a:rPr lang="it-IT" sz="2000" dirty="0" smtClean="0"/>
              <a:t> to a Geant4 User Workshop (</a:t>
            </a:r>
            <a:r>
              <a:rPr lang="it-IT" sz="2000" dirty="0" err="1" smtClean="0"/>
              <a:t>Sep</a:t>
            </a:r>
            <a:r>
              <a:rPr lang="it-IT" sz="2000" dirty="0" smtClean="0"/>
              <a:t> 20</a:t>
            </a:r>
            <a:r>
              <a:rPr lang="it-IT" sz="2000" baseline="30000" dirty="0" smtClean="0"/>
              <a:t>th</a:t>
            </a:r>
            <a:r>
              <a:rPr lang="it-IT" sz="2000" dirty="0" smtClean="0"/>
              <a:t>- 22</a:t>
            </a:r>
            <a:r>
              <a:rPr lang="it-IT" sz="2000" baseline="30000" dirty="0" smtClean="0"/>
              <a:t>nd</a:t>
            </a:r>
            <a:r>
              <a:rPr lang="it-IT" sz="2000" dirty="0" smtClean="0"/>
              <a:t>)</a:t>
            </a:r>
          </a:p>
          <a:p>
            <a:pPr marL="914400" lvl="2" indent="0" algn="ctr">
              <a:buFont typeface="Wingdings" charset="0"/>
              <a:buNone/>
              <a:defRPr/>
            </a:pPr>
            <a:r>
              <a:rPr lang="it-IT" sz="2000" dirty="0" smtClean="0"/>
              <a:t>Call for </a:t>
            </a:r>
            <a:r>
              <a:rPr lang="it-IT" sz="2000" dirty="0" err="1" smtClean="0"/>
              <a:t>abstract</a:t>
            </a:r>
            <a:r>
              <a:rPr lang="it-IT" sz="2000" dirty="0" smtClean="0"/>
              <a:t> and </a:t>
            </a:r>
            <a:r>
              <a:rPr lang="it-IT" sz="2000" dirty="0" err="1" smtClean="0"/>
              <a:t>user</a:t>
            </a:r>
            <a:r>
              <a:rPr lang="it-IT" sz="2000" dirty="0" smtClean="0"/>
              <a:t> </a:t>
            </a:r>
            <a:r>
              <a:rPr lang="it-IT" sz="2000" dirty="0" err="1" smtClean="0"/>
              <a:t>contributions</a:t>
            </a:r>
            <a:endParaRPr lang="it-IT" sz="2000" dirty="0" smtClean="0"/>
          </a:p>
          <a:p>
            <a:pPr marL="457200" lvl="1" indent="0" algn="ctr">
              <a:buFont typeface="Wingdings" charset="0"/>
              <a:buNone/>
              <a:defRPr/>
            </a:pPr>
            <a:r>
              <a:rPr lang="it-IT" sz="2000" b="1" dirty="0">
                <a:cs typeface="Courier New" panose="02070309020205020404" pitchFamily="49" charset="0"/>
              </a:rPr>
              <a:t>http://geant4workshop-2017.com</a:t>
            </a:r>
            <a:r>
              <a:rPr lang="it-IT" sz="2000" b="1" dirty="0" smtClean="0">
                <a:cs typeface="Courier New" panose="02070309020205020404" pitchFamily="49" charset="0"/>
              </a:rPr>
              <a:t>/</a:t>
            </a:r>
          </a:p>
          <a:p>
            <a:pPr marL="0" indent="0">
              <a:buFont typeface="Wingdings" pitchFamily="2" charset="2"/>
              <a:buNone/>
              <a:defRPr/>
            </a:pPr>
            <a:endParaRPr lang="it-IT" dirty="0" smtClean="0">
              <a:ea typeface="+mn-ea"/>
              <a:cs typeface="+mn-cs"/>
            </a:endParaRPr>
          </a:p>
          <a:p>
            <a:pPr lvl="1">
              <a:buFont typeface="Wingdings" pitchFamily="2" charset="2"/>
              <a:buChar char="n"/>
              <a:defRPr/>
            </a:pPr>
            <a:endParaRPr lang="it-IT" dirty="0" smtClean="0"/>
          </a:p>
          <a:p>
            <a:pPr lvl="1">
              <a:buFont typeface="Wingdings" pitchFamily="2" charset="2"/>
              <a:buChar char="n"/>
              <a:defRPr/>
            </a:pPr>
            <a:endParaRPr lang="it-IT" dirty="0"/>
          </a:p>
        </p:txBody>
      </p:sp>
      <p:sp>
        <p:nvSpPr>
          <p:cNvPr id="6"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pPr>
              <a:defRPr/>
            </a:pPr>
            <a:r>
              <a:rPr lang="it-IT" dirty="0" err="1" smtClean="0">
                <a:latin typeface="Tahoma" charset="0"/>
                <a:cs typeface="+mj-cs"/>
              </a:rPr>
              <a:t>Next</a:t>
            </a:r>
            <a:r>
              <a:rPr lang="it-IT" dirty="0" smtClean="0">
                <a:latin typeface="Tahoma" charset="0"/>
                <a:cs typeface="+mj-cs"/>
              </a:rPr>
              <a:t> Collaboration Meeting + User workshop</a:t>
            </a:r>
            <a:endParaRPr lang="it-IT" dirty="0">
              <a:latin typeface="Tahoma" charset="0"/>
              <a:cs typeface="+mj-cs"/>
            </a:endParaRPr>
          </a:p>
        </p:txBody>
      </p:sp>
      <p:pic>
        <p:nvPicPr>
          <p:cNvPr id="481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420938"/>
            <a:ext cx="6300788"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p:cNvSpPr txBox="1">
            <a:spLocks/>
          </p:cNvSpPr>
          <p:nvPr/>
        </p:nvSpPr>
        <p:spPr bwMode="auto">
          <a:xfrm>
            <a:off x="34924" y="6381328"/>
            <a:ext cx="410502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a:lstStyle>
          <a:p>
            <a:pPr>
              <a:defRPr/>
            </a:pPr>
            <a:r>
              <a:rPr lang="en-US" sz="1100" i="1" smtClean="0"/>
              <a:t>B.Caccia, ISS – Workshop CCR, LNGS, 22-26 Maggio 2017 </a:t>
            </a:r>
            <a:endParaRPr lang="en-US" sz="1100" i="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8" descr="muse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292600"/>
            <a:ext cx="331311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olo 1"/>
          <p:cNvSpPr>
            <a:spLocks noGrp="1"/>
          </p:cNvSpPr>
          <p:nvPr>
            <p:ph type="title"/>
          </p:nvPr>
        </p:nvSpPr>
        <p:spPr/>
        <p:txBody>
          <a:bodyPr/>
          <a:lstStyle/>
          <a:p>
            <a:pPr>
              <a:defRPr/>
            </a:pPr>
            <a:r>
              <a:rPr lang="it-IT" dirty="0" smtClean="0">
                <a:latin typeface="Tahoma" charset="0"/>
                <a:cs typeface="+mj-cs"/>
              </a:rPr>
              <a:t>Ringraziamenti</a:t>
            </a:r>
            <a:endParaRPr lang="it-IT" dirty="0">
              <a:latin typeface="Tahoma" charset="0"/>
              <a:cs typeface="+mj-cs"/>
            </a:endParaRPr>
          </a:p>
        </p:txBody>
      </p:sp>
      <p:sp>
        <p:nvSpPr>
          <p:cNvPr id="50180" name="TextBox 1"/>
          <p:cNvSpPr txBox="1">
            <a:spLocks noChangeArrowheads="1"/>
          </p:cNvSpPr>
          <p:nvPr/>
        </p:nvSpPr>
        <p:spPr bwMode="auto">
          <a:xfrm>
            <a:off x="1187450" y="2060575"/>
            <a:ext cx="67691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just" eaLnBrk="1" hangingPunct="1"/>
            <a:r>
              <a:rPr lang="en-US" sz="1800" dirty="0"/>
              <a:t>Hanno </a:t>
            </a:r>
            <a:r>
              <a:rPr lang="en-US" sz="1800" dirty="0" err="1"/>
              <a:t>contribuito</a:t>
            </a:r>
            <a:r>
              <a:rPr lang="en-US" sz="1800" dirty="0"/>
              <a:t> a </a:t>
            </a:r>
            <a:r>
              <a:rPr lang="en-US" sz="1800" dirty="0" err="1"/>
              <a:t>questa</a:t>
            </a:r>
            <a:r>
              <a:rPr lang="en-US" sz="1800" dirty="0"/>
              <a:t> </a:t>
            </a:r>
            <a:r>
              <a:rPr lang="en-US" sz="1800" dirty="0" err="1"/>
              <a:t>presentazione</a:t>
            </a:r>
            <a:r>
              <a:rPr lang="en-US" sz="1800" dirty="0"/>
              <a:t> </a:t>
            </a:r>
            <a:r>
              <a:rPr lang="en-US" sz="1800" dirty="0" err="1"/>
              <a:t>i</a:t>
            </a:r>
            <a:r>
              <a:rPr lang="en-US" sz="1800" dirty="0"/>
              <a:t> </a:t>
            </a:r>
            <a:r>
              <a:rPr lang="en-US" sz="1800" dirty="0" err="1"/>
              <a:t>colleghi</a:t>
            </a:r>
            <a:r>
              <a:rPr lang="en-US" sz="1800" dirty="0"/>
              <a:t> e le </a:t>
            </a:r>
            <a:r>
              <a:rPr lang="en-US" sz="1800" dirty="0" err="1"/>
              <a:t>colleghe</a:t>
            </a:r>
            <a:r>
              <a:rPr lang="en-US" sz="1800" dirty="0"/>
              <a:t> </a:t>
            </a:r>
            <a:r>
              <a:rPr lang="en-US" sz="1800" dirty="0" err="1"/>
              <a:t>della</a:t>
            </a:r>
            <a:r>
              <a:rPr lang="en-US" sz="1800" dirty="0"/>
              <a:t> </a:t>
            </a:r>
            <a:r>
              <a:rPr lang="en-US" sz="1800" dirty="0" err="1"/>
              <a:t>collaborazione</a:t>
            </a:r>
            <a:r>
              <a:rPr lang="en-US" sz="1800" dirty="0"/>
              <a:t> </a:t>
            </a:r>
            <a:r>
              <a:rPr lang="en-US" sz="1800" dirty="0" err="1"/>
              <a:t>italiana</a:t>
            </a:r>
            <a:r>
              <a:rPr lang="en-US" sz="1800" dirty="0"/>
              <a:t> di Geant4 </a:t>
            </a:r>
            <a:r>
              <a:rPr lang="en-US" sz="1800" dirty="0" err="1"/>
              <a:t>all’interno</a:t>
            </a:r>
            <a:r>
              <a:rPr lang="en-US" sz="1800" dirty="0"/>
              <a:t> del </a:t>
            </a:r>
            <a:r>
              <a:rPr lang="en-US" sz="1800" dirty="0" err="1"/>
              <a:t>progetto</a:t>
            </a:r>
            <a:r>
              <a:rPr lang="en-US" sz="1800" dirty="0"/>
              <a:t> MC-INFN, in </a:t>
            </a:r>
            <a:r>
              <a:rPr lang="en-US" sz="1800" dirty="0" err="1"/>
              <a:t>particolare</a:t>
            </a:r>
            <a:r>
              <a:rPr lang="en-US" sz="1800" dirty="0"/>
              <a:t> Pablo </a:t>
            </a:r>
            <a:r>
              <a:rPr lang="en-US" sz="1800" dirty="0" err="1"/>
              <a:t>Cirrone,Luciano</a:t>
            </a:r>
            <a:r>
              <a:rPr lang="en-US" sz="1800" dirty="0"/>
              <a:t> </a:t>
            </a:r>
            <a:r>
              <a:rPr lang="en-US" sz="1800" dirty="0" err="1"/>
              <a:t>Pandola</a:t>
            </a:r>
            <a:r>
              <a:rPr lang="en-US" sz="1800" dirty="0"/>
              <a:t> (LNS-INFN</a:t>
            </a:r>
            <a:r>
              <a:rPr lang="en-US" sz="1800" dirty="0" smtClean="0"/>
              <a:t>), Adele </a:t>
            </a:r>
            <a:r>
              <a:rPr lang="en-US" sz="1800" dirty="0" err="1"/>
              <a:t>Rimoldi</a:t>
            </a:r>
            <a:r>
              <a:rPr lang="en-US" sz="1800" dirty="0"/>
              <a:t> (</a:t>
            </a:r>
            <a:r>
              <a:rPr lang="en-US" sz="1800" dirty="0" err="1"/>
              <a:t>Univ.Pavia</a:t>
            </a:r>
            <a:r>
              <a:rPr lang="en-US" sz="1800" dirty="0" smtClean="0"/>
              <a:t>) ma </a:t>
            </a:r>
            <a:r>
              <a:rPr lang="en-US" sz="1800" dirty="0" err="1" smtClean="0"/>
              <a:t>anche</a:t>
            </a:r>
            <a:r>
              <a:rPr lang="en-US" sz="1800" dirty="0" smtClean="0"/>
              <a:t> Susanna </a:t>
            </a:r>
            <a:r>
              <a:rPr lang="en-US" sz="1800" dirty="0" err="1" smtClean="0"/>
              <a:t>Guatelli</a:t>
            </a:r>
            <a:r>
              <a:rPr lang="en-US" sz="1800" dirty="0"/>
              <a:t> </a:t>
            </a:r>
            <a:r>
              <a:rPr lang="en-US" sz="1800" dirty="0" smtClean="0"/>
              <a:t>(</a:t>
            </a:r>
            <a:r>
              <a:rPr lang="en-US" sz="1800" dirty="0" err="1" smtClean="0"/>
              <a:t>Università</a:t>
            </a:r>
            <a:r>
              <a:rPr lang="en-US" sz="1800" dirty="0" smtClean="0"/>
              <a:t> </a:t>
            </a:r>
            <a:r>
              <a:rPr lang="en-US" sz="1800" dirty="0"/>
              <a:t>di </a:t>
            </a:r>
            <a:r>
              <a:rPr lang="en-US" sz="1800" dirty="0" smtClean="0"/>
              <a:t>Wollongong).</a:t>
            </a:r>
            <a:endParaRPr lang="en-US" sz="1800" dirty="0"/>
          </a:p>
          <a:p>
            <a:pPr algn="just" eaLnBrk="1" hangingPunct="1"/>
            <a:endParaRPr lang="en-US" sz="1800" dirty="0"/>
          </a:p>
          <a:p>
            <a:pPr algn="just" eaLnBrk="1" hangingPunct="1"/>
            <a:r>
              <a:rPr lang="en-US" sz="1800" dirty="0"/>
              <a:t>Grazie a </a:t>
            </a:r>
            <a:r>
              <a:rPr lang="en-US" sz="1800" dirty="0" err="1"/>
              <a:t>voi</a:t>
            </a:r>
            <a:r>
              <a:rPr lang="en-US" sz="1800" dirty="0"/>
              <a:t> per </a:t>
            </a:r>
            <a:r>
              <a:rPr lang="en-US" sz="1800" dirty="0" err="1"/>
              <a:t>l’attenzione</a:t>
            </a:r>
            <a:r>
              <a:rPr lang="en-US" sz="1800" dirty="0"/>
              <a:t>.</a:t>
            </a:r>
          </a:p>
        </p:txBody>
      </p:sp>
      <p:sp>
        <p:nvSpPr>
          <p:cNvPr id="50181" name="TextBox 6"/>
          <p:cNvSpPr txBox="1">
            <a:spLocks noChangeArrowheads="1"/>
          </p:cNvSpPr>
          <p:nvPr/>
        </p:nvSpPr>
        <p:spPr bwMode="auto">
          <a:xfrm>
            <a:off x="5435600" y="4292600"/>
            <a:ext cx="3313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400" i="1">
                <a:solidFill>
                  <a:schemeClr val="bg1"/>
                </a:solidFill>
              </a:rPr>
              <a:t>Museo di Sanità Pubblica dell'Istituto Superiore di Sanità – 21 aprile 2017</a:t>
            </a:r>
          </a:p>
        </p:txBody>
      </p:sp>
      <p:pic>
        <p:nvPicPr>
          <p:cNvPr id="5018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2588" y="5381625"/>
            <a:ext cx="1150937"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5229225"/>
            <a:ext cx="341471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4365625"/>
            <a:ext cx="34131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p:txBody>
          <a:bodyPr/>
          <a:lstStyle/>
          <a:p>
            <a:pPr>
              <a:defRPr/>
            </a:pPr>
            <a:r>
              <a:rPr lang="it-IT">
                <a:latin typeface="Tahoma" charset="0"/>
                <a:cs typeface="+mj-cs"/>
              </a:rPr>
              <a:t>Main developments</a:t>
            </a:r>
            <a:endParaRPr lang="en-US">
              <a:latin typeface="Tahoma" charset="0"/>
              <a:cs typeface="+mj-cs"/>
            </a:endParaRPr>
          </a:p>
        </p:txBody>
      </p:sp>
      <p:sp>
        <p:nvSpPr>
          <p:cNvPr id="3" name="Segnaposto contenuto 2"/>
          <p:cNvSpPr>
            <a:spLocks noGrp="1"/>
          </p:cNvSpPr>
          <p:nvPr>
            <p:ph idx="1"/>
          </p:nvPr>
        </p:nvSpPr>
        <p:spPr>
          <a:xfrm>
            <a:off x="34925" y="2165350"/>
            <a:ext cx="9001125" cy="4792663"/>
          </a:xfrm>
        </p:spPr>
        <p:txBody>
          <a:bodyPr>
            <a:normAutofit/>
          </a:bodyPr>
          <a:lstStyle/>
          <a:p>
            <a:pPr>
              <a:lnSpc>
                <a:spcPct val="80000"/>
              </a:lnSpc>
              <a:defRPr/>
            </a:pPr>
            <a:r>
              <a:rPr lang="it-IT" sz="2200">
                <a:latin typeface="Tahoma" charset="0"/>
                <a:cs typeface="+mn-cs"/>
              </a:rPr>
              <a:t>Toolkit in a "</a:t>
            </a:r>
            <a:r>
              <a:rPr lang="it-IT" sz="2200" b="1">
                <a:solidFill>
                  <a:srgbClr val="0000FF"/>
                </a:solidFill>
                <a:latin typeface="Tahoma" charset="0"/>
                <a:cs typeface="+mn-cs"/>
              </a:rPr>
              <a:t>stationary</a:t>
            </a:r>
            <a:r>
              <a:rPr lang="it-IT" sz="2200">
                <a:latin typeface="Tahoma" charset="0"/>
                <a:cs typeface="+mn-cs"/>
              </a:rPr>
              <a:t>" status</a:t>
            </a:r>
          </a:p>
          <a:p>
            <a:pPr lvl="1">
              <a:lnSpc>
                <a:spcPct val="80000"/>
              </a:lnSpc>
              <a:defRPr/>
            </a:pPr>
            <a:r>
              <a:rPr lang="it-IT" sz="2000">
                <a:latin typeface="Tahoma" charset="0"/>
              </a:rPr>
              <a:t>Mostly </a:t>
            </a:r>
            <a:r>
              <a:rPr lang="it-IT" sz="2000">
                <a:solidFill>
                  <a:srgbClr val="FF0000"/>
                </a:solidFill>
                <a:latin typeface="Tahoma" charset="0"/>
              </a:rPr>
              <a:t>mantainance</a:t>
            </a:r>
            <a:r>
              <a:rPr lang="it-IT" sz="2000">
                <a:latin typeface="Tahoma" charset="0"/>
              </a:rPr>
              <a:t>, but still a few </a:t>
            </a:r>
            <a:r>
              <a:rPr lang="it-IT" sz="2000">
                <a:solidFill>
                  <a:srgbClr val="FF0000"/>
                </a:solidFill>
                <a:latin typeface="Tahoma" charset="0"/>
              </a:rPr>
              <a:t>active development topics</a:t>
            </a:r>
          </a:p>
          <a:p>
            <a:pPr>
              <a:lnSpc>
                <a:spcPct val="80000"/>
              </a:lnSpc>
              <a:defRPr/>
            </a:pPr>
            <a:r>
              <a:rPr lang="it-IT" sz="2200">
                <a:latin typeface="Tahoma" charset="0"/>
                <a:cs typeface="+mn-cs"/>
              </a:rPr>
              <a:t>Kernel</a:t>
            </a:r>
          </a:p>
          <a:p>
            <a:pPr lvl="1">
              <a:lnSpc>
                <a:spcPct val="80000"/>
              </a:lnSpc>
              <a:defRPr/>
            </a:pPr>
            <a:r>
              <a:rPr lang="it-IT" sz="2000">
                <a:latin typeface="Tahoma" charset="0"/>
              </a:rPr>
              <a:t>Improve </a:t>
            </a:r>
            <a:r>
              <a:rPr lang="it-IT" sz="2000">
                <a:solidFill>
                  <a:srgbClr val="0000FF"/>
                </a:solidFill>
                <a:latin typeface="Tahoma" charset="0"/>
              </a:rPr>
              <a:t>MT performance </a:t>
            </a:r>
            <a:r>
              <a:rPr lang="it-IT" sz="2000">
                <a:latin typeface="Tahoma" charset="0"/>
              </a:rPr>
              <a:t>(memory footprint, locks), etc.</a:t>
            </a:r>
          </a:p>
          <a:p>
            <a:pPr lvl="1">
              <a:lnSpc>
                <a:spcPct val="80000"/>
              </a:lnSpc>
              <a:defRPr/>
            </a:pPr>
            <a:r>
              <a:rPr lang="it-IT" sz="2000">
                <a:latin typeface="Tahoma" charset="0"/>
              </a:rPr>
              <a:t>Handling of </a:t>
            </a:r>
            <a:r>
              <a:rPr lang="it-IT" sz="2000" b="1">
                <a:solidFill>
                  <a:srgbClr val="FF0000"/>
                </a:solidFill>
                <a:latin typeface="Tahoma" charset="0"/>
              </a:rPr>
              <a:t>crystalline materials </a:t>
            </a:r>
            <a:r>
              <a:rPr lang="it-IT" sz="2000">
                <a:latin typeface="Tahoma" charset="0"/>
              </a:rPr>
              <a:t>(</a:t>
            </a:r>
            <a:r>
              <a:rPr lang="it-IT" sz="2000">
                <a:latin typeface="Tahoma" charset="0"/>
                <a:sym typeface="Wingdings" charset="0"/>
              </a:rPr>
              <a:t> GECO)</a:t>
            </a:r>
          </a:p>
          <a:p>
            <a:pPr lvl="1">
              <a:lnSpc>
                <a:spcPct val="80000"/>
              </a:lnSpc>
              <a:defRPr/>
            </a:pPr>
            <a:r>
              <a:rPr lang="it-IT" sz="2000">
                <a:latin typeface="Tahoma" charset="0"/>
                <a:sym typeface="Wingdings" charset="0"/>
              </a:rPr>
              <a:t>Biasing</a:t>
            </a:r>
            <a:endParaRPr lang="it-IT" sz="2000">
              <a:latin typeface="Tahoma" charset="0"/>
            </a:endParaRPr>
          </a:p>
          <a:p>
            <a:pPr>
              <a:lnSpc>
                <a:spcPct val="80000"/>
              </a:lnSpc>
              <a:defRPr/>
            </a:pPr>
            <a:r>
              <a:rPr lang="it-IT" sz="2200">
                <a:latin typeface="Tahoma" charset="0"/>
                <a:cs typeface="+mn-cs"/>
              </a:rPr>
              <a:t>Physics</a:t>
            </a:r>
          </a:p>
          <a:p>
            <a:pPr lvl="1">
              <a:lnSpc>
                <a:spcPct val="80000"/>
              </a:lnSpc>
              <a:defRPr/>
            </a:pPr>
            <a:r>
              <a:rPr lang="it-IT" sz="2000">
                <a:solidFill>
                  <a:srgbClr val="0000FF"/>
                </a:solidFill>
                <a:latin typeface="Tahoma" charset="0"/>
              </a:rPr>
              <a:t>ParticleHP</a:t>
            </a:r>
            <a:r>
              <a:rPr lang="it-IT" sz="2000">
                <a:latin typeface="Tahoma" charset="0"/>
              </a:rPr>
              <a:t>. Extension of NeutronHP, </a:t>
            </a:r>
            <a:r>
              <a:rPr lang="it-IT" sz="2000">
                <a:solidFill>
                  <a:srgbClr val="0000FF"/>
                </a:solidFill>
                <a:latin typeface="Tahoma" charset="0"/>
              </a:rPr>
              <a:t>data-driven</a:t>
            </a:r>
            <a:r>
              <a:rPr lang="it-IT" sz="2000">
                <a:latin typeface="Tahoma" charset="0"/>
              </a:rPr>
              <a:t> cross sections and final states for other particles (p, t, </a:t>
            </a:r>
            <a:r>
              <a:rPr lang="el-GR" sz="2000">
                <a:latin typeface="Tahoma" charset="0"/>
              </a:rPr>
              <a:t>α</a:t>
            </a:r>
            <a:r>
              <a:rPr lang="it-IT" sz="2000">
                <a:latin typeface="Tahoma" charset="0"/>
              </a:rPr>
              <a:t> and </a:t>
            </a:r>
            <a:r>
              <a:rPr lang="it-IT" sz="2000" baseline="30000">
                <a:latin typeface="Tahoma" charset="0"/>
              </a:rPr>
              <a:t>3</a:t>
            </a:r>
            <a:r>
              <a:rPr lang="it-IT" sz="2000">
                <a:latin typeface="Tahoma" charset="0"/>
              </a:rPr>
              <a:t>He)</a:t>
            </a:r>
          </a:p>
          <a:p>
            <a:pPr lvl="1">
              <a:lnSpc>
                <a:spcPct val="80000"/>
              </a:lnSpc>
              <a:defRPr/>
            </a:pPr>
            <a:r>
              <a:rPr lang="it-IT" sz="2000">
                <a:solidFill>
                  <a:srgbClr val="0000FF"/>
                </a:solidFill>
                <a:latin typeface="Tahoma" charset="0"/>
              </a:rPr>
              <a:t>Radioactive Decay</a:t>
            </a:r>
            <a:r>
              <a:rPr lang="it-IT" sz="2000">
                <a:latin typeface="Tahoma" charset="0"/>
              </a:rPr>
              <a:t>. Completely </a:t>
            </a:r>
            <a:r>
              <a:rPr lang="it-IT" sz="2000">
                <a:solidFill>
                  <a:srgbClr val="0000FF"/>
                </a:solidFill>
                <a:latin typeface="Tahoma" charset="0"/>
              </a:rPr>
              <a:t>reviewed </a:t>
            </a:r>
            <a:r>
              <a:rPr lang="it-IT" sz="2000">
                <a:latin typeface="Tahoma" charset="0"/>
              </a:rPr>
              <a:t>(long-standing bugs)</a:t>
            </a:r>
          </a:p>
          <a:p>
            <a:pPr lvl="1">
              <a:lnSpc>
                <a:spcPct val="80000"/>
              </a:lnSpc>
              <a:defRPr/>
            </a:pPr>
            <a:r>
              <a:rPr lang="it-IT" sz="2000">
                <a:solidFill>
                  <a:srgbClr val="0000FF"/>
                </a:solidFill>
                <a:latin typeface="Tahoma" charset="0"/>
              </a:rPr>
              <a:t>Geant4-DNA</a:t>
            </a:r>
          </a:p>
          <a:p>
            <a:pPr lvl="1">
              <a:lnSpc>
                <a:spcPct val="80000"/>
              </a:lnSpc>
              <a:defRPr/>
            </a:pPr>
            <a:r>
              <a:rPr lang="it-IT" sz="2000">
                <a:solidFill>
                  <a:srgbClr val="0000FF"/>
                </a:solidFill>
                <a:latin typeface="Tahoma" charset="0"/>
              </a:rPr>
              <a:t>Coulomb</a:t>
            </a:r>
            <a:r>
              <a:rPr lang="it-IT" sz="2000">
                <a:latin typeface="Tahoma" charset="0"/>
              </a:rPr>
              <a:t> scattering (single and multiple)</a:t>
            </a:r>
          </a:p>
          <a:p>
            <a:pPr>
              <a:lnSpc>
                <a:spcPct val="80000"/>
              </a:lnSpc>
              <a:defRPr/>
            </a:pPr>
            <a:r>
              <a:rPr lang="it-IT" sz="2200">
                <a:latin typeface="Tahoma" charset="0"/>
                <a:cs typeface="+mn-cs"/>
              </a:rPr>
              <a:t>g4analysis (built-in analysis tools)</a:t>
            </a:r>
          </a:p>
          <a:p>
            <a:pPr>
              <a:lnSpc>
                <a:spcPct val="80000"/>
              </a:lnSpc>
              <a:defRPr/>
            </a:pPr>
            <a:r>
              <a:rPr lang="it-IT" sz="2200">
                <a:latin typeface="Tahoma" charset="0"/>
                <a:cs typeface="+mn-cs"/>
              </a:rPr>
              <a:t>(Some) examples</a:t>
            </a:r>
          </a:p>
        </p:txBody>
      </p:sp>
      <p:sp>
        <p:nvSpPr>
          <p:cNvPr id="6"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450" y="188913"/>
            <a:ext cx="7793038" cy="1462087"/>
          </a:xfrm>
        </p:spPr>
        <p:txBody>
          <a:bodyPr/>
          <a:lstStyle/>
          <a:p>
            <a:pPr>
              <a:defRPr/>
            </a:pPr>
            <a:r>
              <a:rPr lang="en-US" sz="3600" dirty="0" err="1" smtClean="0">
                <a:cs typeface="+mj-cs"/>
              </a:rPr>
              <a:t>Istituto</a:t>
            </a:r>
            <a:r>
              <a:rPr lang="en-US" sz="3600" dirty="0" smtClean="0">
                <a:cs typeface="+mj-cs"/>
              </a:rPr>
              <a:t> </a:t>
            </a:r>
            <a:r>
              <a:rPr lang="en-US" sz="3600" dirty="0" err="1" smtClean="0">
                <a:cs typeface="+mj-cs"/>
              </a:rPr>
              <a:t>Superiore</a:t>
            </a:r>
            <a:r>
              <a:rPr lang="en-US" sz="3600" dirty="0" smtClean="0">
                <a:cs typeface="+mj-cs"/>
              </a:rPr>
              <a:t> di </a:t>
            </a:r>
            <a:r>
              <a:rPr lang="en-US" sz="3600" dirty="0" err="1" smtClean="0">
                <a:cs typeface="+mj-cs"/>
              </a:rPr>
              <a:t>Sanità</a:t>
            </a:r>
            <a:r>
              <a:rPr lang="en-US" sz="3600" dirty="0" smtClean="0">
                <a:cs typeface="+mj-cs"/>
              </a:rPr>
              <a:t> &amp; INFN</a:t>
            </a:r>
            <a:endParaRPr lang="en-US" sz="3600" dirty="0">
              <a:cs typeface="+mj-cs"/>
            </a:endParaRPr>
          </a:p>
        </p:txBody>
      </p:sp>
      <p:sp>
        <p:nvSpPr>
          <p:cNvPr id="3" name="Content Placeholder 2"/>
          <p:cNvSpPr>
            <a:spLocks noGrp="1"/>
          </p:cNvSpPr>
          <p:nvPr>
            <p:ph idx="1"/>
          </p:nvPr>
        </p:nvSpPr>
        <p:spPr>
          <a:xfrm>
            <a:off x="323850" y="1772816"/>
            <a:ext cx="8631238" cy="4680520"/>
          </a:xfrm>
          <a:solidFill>
            <a:schemeClr val="bg1"/>
          </a:solidFill>
          <a:ln>
            <a:solidFill>
              <a:srgbClr val="FF0000"/>
            </a:solidFill>
          </a:ln>
        </p:spPr>
        <p:txBody>
          <a:bodyPr/>
          <a:lstStyle/>
          <a:p>
            <a:pPr marL="0" indent="0">
              <a:buNone/>
            </a:pPr>
            <a:r>
              <a:rPr lang="en-US" sz="2000" b="1" dirty="0" smtClean="0">
                <a:latin typeface="Tahoma" charset="0"/>
              </a:rPr>
              <a:t>1951 - 2015</a:t>
            </a:r>
          </a:p>
          <a:p>
            <a:pPr marL="0" indent="0">
              <a:buNone/>
            </a:pPr>
            <a:r>
              <a:rPr lang="en-US" sz="2000" dirty="0" err="1" smtClean="0">
                <a:latin typeface="Tahoma" charset="0"/>
              </a:rPr>
              <a:t>Nel</a:t>
            </a:r>
            <a:r>
              <a:rPr lang="en-US" sz="2000" dirty="0" smtClean="0">
                <a:latin typeface="Tahoma" charset="0"/>
              </a:rPr>
              <a:t> 1951 </a:t>
            </a:r>
            <a:r>
              <a:rPr lang="en-US" sz="2000" dirty="0" err="1" smtClean="0">
                <a:latin typeface="Tahoma" charset="0"/>
              </a:rPr>
              <a:t>nasce</a:t>
            </a:r>
            <a:r>
              <a:rPr lang="en-US" sz="2000" dirty="0" smtClean="0">
                <a:latin typeface="Tahoma" charset="0"/>
              </a:rPr>
              <a:t> </a:t>
            </a:r>
            <a:r>
              <a:rPr lang="en-US" sz="2000" dirty="0" err="1" smtClean="0">
                <a:latin typeface="Tahoma" charset="0"/>
              </a:rPr>
              <a:t>l’Istituto</a:t>
            </a:r>
            <a:r>
              <a:rPr lang="en-US" sz="2000" dirty="0" smtClean="0">
                <a:latin typeface="Tahoma" charset="0"/>
              </a:rPr>
              <a:t> </a:t>
            </a:r>
            <a:r>
              <a:rPr lang="en-US" sz="2000" dirty="0" err="1" smtClean="0">
                <a:latin typeface="Tahoma" charset="0"/>
              </a:rPr>
              <a:t>Nazionale</a:t>
            </a:r>
            <a:r>
              <a:rPr lang="en-US" sz="2000" dirty="0" smtClean="0">
                <a:latin typeface="Tahoma" charset="0"/>
              </a:rPr>
              <a:t> di </a:t>
            </a:r>
            <a:r>
              <a:rPr lang="en-US" sz="2000" dirty="0" err="1" smtClean="0">
                <a:latin typeface="Tahoma" charset="0"/>
              </a:rPr>
              <a:t>Fisica</a:t>
            </a:r>
            <a:r>
              <a:rPr lang="en-US" sz="2000" dirty="0" smtClean="0">
                <a:latin typeface="Tahoma" charset="0"/>
              </a:rPr>
              <a:t> </a:t>
            </a:r>
            <a:r>
              <a:rPr lang="en-US" sz="2000" dirty="0" err="1" smtClean="0">
                <a:latin typeface="Tahoma" charset="0"/>
              </a:rPr>
              <a:t>Nucleare</a:t>
            </a:r>
            <a:r>
              <a:rPr lang="en-US" sz="2000" dirty="0" smtClean="0">
                <a:latin typeface="Tahoma" charset="0"/>
              </a:rPr>
              <a:t>. </a:t>
            </a:r>
            <a:r>
              <a:rPr lang="en-US" sz="2000" dirty="0" err="1" smtClean="0">
                <a:latin typeface="Tahoma" charset="0"/>
              </a:rPr>
              <a:t>Nel</a:t>
            </a:r>
            <a:r>
              <a:rPr lang="en-US" sz="2000" dirty="0" smtClean="0">
                <a:latin typeface="Tahoma" charset="0"/>
              </a:rPr>
              <a:t> 1957 </a:t>
            </a:r>
            <a:r>
              <a:rPr lang="en-US" sz="2000" dirty="0" err="1" smtClean="0">
                <a:latin typeface="Tahoma" charset="0"/>
              </a:rPr>
              <a:t>viene</a:t>
            </a:r>
            <a:r>
              <a:rPr lang="en-US" sz="2000" dirty="0" smtClean="0">
                <a:latin typeface="Tahoma" charset="0"/>
              </a:rPr>
              <a:t> </a:t>
            </a:r>
            <a:r>
              <a:rPr lang="en-US" sz="2000" dirty="0" err="1" smtClean="0">
                <a:latin typeface="Tahoma" charset="0"/>
              </a:rPr>
              <a:t>aperta</a:t>
            </a:r>
            <a:r>
              <a:rPr lang="en-US" sz="2000" dirty="0" smtClean="0">
                <a:latin typeface="Tahoma" charset="0"/>
              </a:rPr>
              <a:t> </a:t>
            </a:r>
            <a:r>
              <a:rPr lang="en-US" sz="2000" dirty="0" err="1" smtClean="0">
                <a:latin typeface="Tahoma" charset="0"/>
              </a:rPr>
              <a:t>una</a:t>
            </a:r>
            <a:r>
              <a:rPr lang="en-US" sz="2000" dirty="0" smtClean="0">
                <a:latin typeface="Tahoma" charset="0"/>
              </a:rPr>
              <a:t> </a:t>
            </a:r>
            <a:r>
              <a:rPr lang="en-US" sz="2000" dirty="0" err="1" smtClean="0">
                <a:latin typeface="Tahoma" charset="0"/>
              </a:rPr>
              <a:t>sua</a:t>
            </a:r>
            <a:r>
              <a:rPr lang="en-US" sz="2000" dirty="0" smtClean="0">
                <a:latin typeface="Tahoma" charset="0"/>
              </a:rPr>
              <a:t> </a:t>
            </a:r>
            <a:r>
              <a:rPr lang="en-US" sz="2000" dirty="0" err="1" smtClean="0">
                <a:latin typeface="Tahoma" charset="0"/>
              </a:rPr>
              <a:t>sezione</a:t>
            </a:r>
            <a:r>
              <a:rPr lang="en-US" sz="2000" dirty="0" smtClean="0">
                <a:latin typeface="Tahoma" charset="0"/>
              </a:rPr>
              <a:t> </a:t>
            </a:r>
            <a:r>
              <a:rPr lang="en-US" sz="2000" dirty="0" err="1" smtClean="0">
                <a:latin typeface="Tahoma" charset="0"/>
              </a:rPr>
              <a:t>presso</a:t>
            </a:r>
            <a:r>
              <a:rPr lang="en-US" sz="2000" dirty="0" smtClean="0">
                <a:latin typeface="Tahoma" charset="0"/>
              </a:rPr>
              <a:t> </a:t>
            </a:r>
            <a:r>
              <a:rPr lang="en-US" sz="2000" dirty="0" err="1" smtClean="0">
                <a:latin typeface="Tahoma" charset="0"/>
              </a:rPr>
              <a:t>il</a:t>
            </a:r>
            <a:r>
              <a:rPr lang="en-US" sz="2000" dirty="0" smtClean="0">
                <a:latin typeface="Tahoma" charset="0"/>
              </a:rPr>
              <a:t> </a:t>
            </a:r>
            <a:r>
              <a:rPr lang="en-US" sz="2000" dirty="0" err="1" smtClean="0">
                <a:latin typeface="Tahoma" charset="0"/>
              </a:rPr>
              <a:t>Laboratorio</a:t>
            </a:r>
            <a:r>
              <a:rPr lang="en-US" sz="2000" dirty="0" smtClean="0">
                <a:latin typeface="Tahoma" charset="0"/>
              </a:rPr>
              <a:t> di </a:t>
            </a:r>
            <a:r>
              <a:rPr lang="en-US" sz="2000" dirty="0" err="1" smtClean="0">
                <a:latin typeface="Tahoma" charset="0"/>
              </a:rPr>
              <a:t>Fisica</a:t>
            </a:r>
            <a:r>
              <a:rPr lang="en-US" sz="2000" dirty="0" smtClean="0">
                <a:latin typeface="Tahoma" charset="0"/>
              </a:rPr>
              <a:t> </a:t>
            </a:r>
            <a:r>
              <a:rPr lang="en-US" sz="2000" dirty="0" err="1" smtClean="0">
                <a:latin typeface="Tahoma" charset="0"/>
              </a:rPr>
              <a:t>dell’Istituto</a:t>
            </a:r>
            <a:r>
              <a:rPr lang="en-US" sz="2000" dirty="0" smtClean="0">
                <a:latin typeface="Tahoma" charset="0"/>
              </a:rPr>
              <a:t> </a:t>
            </a:r>
            <a:r>
              <a:rPr lang="en-US" sz="2000" dirty="0" err="1" smtClean="0">
                <a:latin typeface="Tahoma" charset="0"/>
              </a:rPr>
              <a:t>Superiore</a:t>
            </a:r>
            <a:r>
              <a:rPr lang="en-US" sz="2000" dirty="0" smtClean="0">
                <a:latin typeface="Tahoma" charset="0"/>
              </a:rPr>
              <a:t> di </a:t>
            </a:r>
            <a:r>
              <a:rPr lang="en-US" sz="2000" dirty="0" err="1" smtClean="0">
                <a:latin typeface="Tahoma" charset="0"/>
              </a:rPr>
              <a:t>Sanità</a:t>
            </a:r>
            <a:r>
              <a:rPr lang="en-US" sz="2000" dirty="0" smtClean="0">
                <a:latin typeface="Tahoma" charset="0"/>
              </a:rPr>
              <a:t>, poi </a:t>
            </a:r>
            <a:r>
              <a:rPr lang="en-US" sz="2000" dirty="0" err="1" smtClean="0">
                <a:latin typeface="Tahoma" charset="0"/>
              </a:rPr>
              <a:t>Gruppo</a:t>
            </a:r>
            <a:r>
              <a:rPr lang="en-US" sz="2000" dirty="0" smtClean="0">
                <a:latin typeface="Tahoma" charset="0"/>
              </a:rPr>
              <a:t> </a:t>
            </a:r>
            <a:r>
              <a:rPr lang="en-US" sz="2000" dirty="0" err="1" smtClean="0">
                <a:latin typeface="Tahoma" charset="0"/>
              </a:rPr>
              <a:t>Collegato</a:t>
            </a:r>
            <a:r>
              <a:rPr lang="en-US" sz="2000" dirty="0" smtClean="0">
                <a:latin typeface="Tahoma" charset="0"/>
              </a:rPr>
              <a:t> </a:t>
            </a:r>
            <a:r>
              <a:rPr lang="en-US" sz="2000" dirty="0" err="1" smtClean="0">
                <a:latin typeface="Tahoma" charset="0"/>
              </a:rPr>
              <a:t>Sanità</a:t>
            </a:r>
            <a:r>
              <a:rPr lang="en-US" sz="2000" dirty="0" smtClean="0">
                <a:latin typeface="Tahoma" charset="0"/>
              </a:rPr>
              <a:t>.</a:t>
            </a:r>
          </a:p>
          <a:p>
            <a:pPr marL="0" indent="0">
              <a:buFont typeface="Wingdings" charset="0"/>
              <a:buNone/>
            </a:pPr>
            <a:r>
              <a:rPr lang="en-US" sz="2000" dirty="0">
                <a:latin typeface="Tahoma" charset="0"/>
              </a:rPr>
              <a:t>		</a:t>
            </a:r>
            <a:endParaRPr lang="en-US" sz="2000" dirty="0" smtClean="0">
              <a:latin typeface="Tahoma" charset="0"/>
            </a:endParaRPr>
          </a:p>
          <a:p>
            <a:pPr marL="0" lvl="0" indent="0">
              <a:buNone/>
            </a:pPr>
            <a:r>
              <a:rPr lang="en-US" sz="2000" b="1" dirty="0" smtClean="0">
                <a:solidFill>
                  <a:srgbClr val="FF0000"/>
                </a:solidFill>
              </a:rPr>
              <a:t>	</a:t>
            </a:r>
            <a:r>
              <a:rPr lang="en-US" sz="2000" b="1" dirty="0" err="1" smtClean="0">
                <a:solidFill>
                  <a:srgbClr val="0000FF"/>
                </a:solidFill>
              </a:rPr>
              <a:t>Temi</a:t>
            </a:r>
            <a:r>
              <a:rPr lang="en-US" sz="2000" b="1" dirty="0" smtClean="0">
                <a:solidFill>
                  <a:srgbClr val="0000FF"/>
                </a:solidFill>
              </a:rPr>
              <a:t> </a:t>
            </a:r>
            <a:r>
              <a:rPr lang="en-US" sz="2000" b="1" dirty="0" err="1" smtClean="0">
                <a:solidFill>
                  <a:srgbClr val="0000FF"/>
                </a:solidFill>
              </a:rPr>
              <a:t>attuali</a:t>
            </a:r>
            <a:r>
              <a:rPr lang="en-US" sz="2000" b="1" dirty="0" smtClean="0">
                <a:solidFill>
                  <a:srgbClr val="0000FF"/>
                </a:solidFill>
              </a:rPr>
              <a:t> di </a:t>
            </a:r>
            <a:r>
              <a:rPr lang="en-US" sz="2000" b="1" dirty="0" err="1" smtClean="0">
                <a:solidFill>
                  <a:srgbClr val="0000FF"/>
                </a:solidFill>
              </a:rPr>
              <a:t>collaborazione</a:t>
            </a:r>
            <a:r>
              <a:rPr lang="en-US" sz="2000" b="1" dirty="0" smtClean="0">
                <a:solidFill>
                  <a:srgbClr val="0000FF"/>
                </a:solidFill>
              </a:rPr>
              <a:t> </a:t>
            </a:r>
            <a:r>
              <a:rPr lang="en-US" sz="2000" b="1" dirty="0" err="1" smtClean="0">
                <a:solidFill>
                  <a:srgbClr val="0000FF"/>
                </a:solidFill>
              </a:rPr>
              <a:t>tra</a:t>
            </a:r>
            <a:r>
              <a:rPr lang="en-US" sz="2000" b="1" dirty="0" smtClean="0">
                <a:solidFill>
                  <a:srgbClr val="0000FF"/>
                </a:solidFill>
              </a:rPr>
              <a:t> ISS e INFN</a:t>
            </a:r>
          </a:p>
          <a:p>
            <a:pPr marL="0" indent="0">
              <a:buNone/>
            </a:pPr>
            <a:r>
              <a:rPr lang="en-US" sz="2000" dirty="0" smtClean="0">
                <a:latin typeface="Tahoma" charset="0"/>
              </a:rPr>
              <a:t>ISS e INFN </a:t>
            </a:r>
            <a:r>
              <a:rPr lang="en-US" sz="2000" dirty="0" err="1" smtClean="0">
                <a:latin typeface="Tahoma" charset="0"/>
              </a:rPr>
              <a:t>collaborano</a:t>
            </a:r>
            <a:r>
              <a:rPr lang="en-US" sz="2000" dirty="0" smtClean="0">
                <a:latin typeface="Tahoma" charset="0"/>
              </a:rPr>
              <a:t> in </a:t>
            </a:r>
            <a:r>
              <a:rPr lang="en-US" sz="2000" dirty="0" err="1" smtClean="0">
                <a:latin typeface="Tahoma" charset="0"/>
              </a:rPr>
              <a:t>modo</a:t>
            </a:r>
            <a:r>
              <a:rPr lang="en-US" sz="2000" dirty="0" smtClean="0">
                <a:latin typeface="Tahoma" charset="0"/>
              </a:rPr>
              <a:t> </a:t>
            </a:r>
            <a:r>
              <a:rPr lang="en-US" sz="2000" dirty="0" err="1" smtClean="0">
                <a:latin typeface="Tahoma" charset="0"/>
              </a:rPr>
              <a:t>sinergico</a:t>
            </a:r>
            <a:r>
              <a:rPr lang="en-US" sz="2000" dirty="0" smtClean="0">
                <a:latin typeface="Tahoma" charset="0"/>
              </a:rPr>
              <a:t> (per </a:t>
            </a:r>
            <a:r>
              <a:rPr lang="en-US" sz="2000" dirty="0" err="1" smtClean="0">
                <a:latin typeface="Tahoma" charset="0"/>
              </a:rPr>
              <a:t>ricerca</a:t>
            </a:r>
            <a:r>
              <a:rPr lang="en-US" sz="2000" dirty="0" smtClean="0">
                <a:latin typeface="Tahoma" charset="0"/>
              </a:rPr>
              <a:t> e </a:t>
            </a:r>
            <a:r>
              <a:rPr lang="en-US" sz="2000" dirty="0" err="1" smtClean="0">
                <a:latin typeface="Tahoma" charset="0"/>
              </a:rPr>
              <a:t>formazione</a:t>
            </a:r>
            <a:r>
              <a:rPr lang="en-US" sz="2000" dirty="0" smtClean="0">
                <a:latin typeface="Tahoma" charset="0"/>
              </a:rPr>
              <a:t>) </a:t>
            </a:r>
            <a:r>
              <a:rPr lang="en-US" sz="2000" dirty="0" err="1" smtClean="0">
                <a:latin typeface="Tahoma" charset="0"/>
              </a:rPr>
              <a:t>su</a:t>
            </a:r>
            <a:r>
              <a:rPr lang="en-US" sz="2000" dirty="0" smtClean="0">
                <a:latin typeface="Tahoma" charset="0"/>
              </a:rPr>
              <a:t>: </a:t>
            </a:r>
            <a:br>
              <a:rPr lang="en-US" sz="2000" dirty="0" smtClean="0">
                <a:latin typeface="Tahoma" charset="0"/>
              </a:rPr>
            </a:br>
            <a:r>
              <a:rPr lang="en-US" sz="2000" dirty="0" err="1" smtClean="0">
                <a:latin typeface="Tahoma" charset="0"/>
              </a:rPr>
              <a:t>Fisica</a:t>
            </a:r>
            <a:r>
              <a:rPr lang="en-US" sz="2000" dirty="0" smtClean="0">
                <a:latin typeface="Tahoma" charset="0"/>
              </a:rPr>
              <a:t> </a:t>
            </a:r>
            <a:r>
              <a:rPr lang="en-US" sz="2000" dirty="0" err="1" smtClean="0">
                <a:latin typeface="Tahoma" charset="0"/>
              </a:rPr>
              <a:t>nucleare</a:t>
            </a:r>
            <a:r>
              <a:rPr lang="en-US" sz="2000" dirty="0" smtClean="0">
                <a:latin typeface="Tahoma" charset="0"/>
              </a:rPr>
              <a:t>, </a:t>
            </a:r>
            <a:r>
              <a:rPr lang="en-US" sz="2000" dirty="0" err="1" smtClean="0">
                <a:latin typeface="Tahoma" charset="0"/>
              </a:rPr>
              <a:t>radioprotezione</a:t>
            </a:r>
            <a:r>
              <a:rPr lang="en-US" sz="2000" dirty="0" smtClean="0">
                <a:latin typeface="Tahoma" charset="0"/>
              </a:rPr>
              <a:t>, </a:t>
            </a:r>
            <a:r>
              <a:rPr lang="en-US" sz="2000" dirty="0" err="1" smtClean="0">
                <a:latin typeface="Tahoma" charset="0"/>
              </a:rPr>
              <a:t>neuroscienze</a:t>
            </a:r>
            <a:r>
              <a:rPr lang="en-US" sz="2000" dirty="0" smtClean="0">
                <a:latin typeface="Tahoma" charset="0"/>
              </a:rPr>
              <a:t>, </a:t>
            </a:r>
            <a:r>
              <a:rPr lang="en-US" sz="2000" dirty="0" err="1" smtClean="0">
                <a:latin typeface="Tahoma" charset="0"/>
              </a:rPr>
              <a:t>fisica</a:t>
            </a:r>
            <a:r>
              <a:rPr lang="en-US" sz="2000" dirty="0" smtClean="0">
                <a:latin typeface="Tahoma" charset="0"/>
              </a:rPr>
              <a:t> </a:t>
            </a:r>
            <a:r>
              <a:rPr lang="en-US" sz="2000" dirty="0" err="1" smtClean="0">
                <a:latin typeface="Tahoma" charset="0"/>
              </a:rPr>
              <a:t>computazionale</a:t>
            </a:r>
            <a:r>
              <a:rPr lang="en-US" sz="2000" dirty="0" smtClean="0">
                <a:latin typeface="Tahoma" charset="0"/>
              </a:rPr>
              <a:t> per </a:t>
            </a:r>
            <a:r>
              <a:rPr lang="en-US" sz="2000" dirty="0" err="1" smtClean="0">
                <a:latin typeface="Tahoma" charset="0"/>
              </a:rPr>
              <a:t>applicazioni</a:t>
            </a:r>
            <a:r>
              <a:rPr lang="en-US" sz="2000" dirty="0" smtClean="0">
                <a:latin typeface="Tahoma" charset="0"/>
              </a:rPr>
              <a:t> </a:t>
            </a:r>
            <a:r>
              <a:rPr lang="en-US" sz="2000" dirty="0" err="1" smtClean="0">
                <a:latin typeface="Tahoma" charset="0"/>
              </a:rPr>
              <a:t>mediche</a:t>
            </a:r>
            <a:r>
              <a:rPr lang="en-US" sz="2000" dirty="0" smtClean="0">
                <a:latin typeface="Tahoma" charset="0"/>
              </a:rPr>
              <a:t>, </a:t>
            </a:r>
            <a:r>
              <a:rPr lang="en-US" sz="2000" dirty="0" err="1" smtClean="0">
                <a:latin typeface="Tahoma" charset="0"/>
              </a:rPr>
              <a:t>dosimetria</a:t>
            </a:r>
            <a:r>
              <a:rPr lang="en-US" sz="2000" dirty="0" smtClean="0">
                <a:latin typeface="Tahoma" charset="0"/>
              </a:rPr>
              <a:t> </a:t>
            </a:r>
            <a:r>
              <a:rPr lang="en-US" sz="2000" dirty="0" err="1" smtClean="0">
                <a:latin typeface="Tahoma" charset="0"/>
              </a:rPr>
              <a:t>delle</a:t>
            </a:r>
            <a:r>
              <a:rPr lang="en-US" sz="2000" dirty="0" smtClean="0">
                <a:latin typeface="Tahoma" charset="0"/>
              </a:rPr>
              <a:t> </a:t>
            </a:r>
            <a:r>
              <a:rPr lang="en-US" sz="2000" dirty="0" err="1" smtClean="0">
                <a:latin typeface="Tahoma" charset="0"/>
              </a:rPr>
              <a:t>radiazioni</a:t>
            </a:r>
            <a:r>
              <a:rPr lang="en-US" sz="2000" dirty="0" smtClean="0">
                <a:latin typeface="Tahoma" charset="0"/>
              </a:rPr>
              <a:t>, </a:t>
            </a:r>
            <a:r>
              <a:rPr lang="en-US" sz="2000" dirty="0" err="1" smtClean="0">
                <a:latin typeface="Tahoma" charset="0"/>
              </a:rPr>
              <a:t>radiobiologia</a:t>
            </a:r>
            <a:r>
              <a:rPr lang="en-US" sz="2000" dirty="0" smtClean="0">
                <a:latin typeface="Tahoma" charset="0"/>
              </a:rPr>
              <a:t>, </a:t>
            </a:r>
            <a:r>
              <a:rPr lang="en-US" sz="2000" dirty="0" err="1" smtClean="0">
                <a:latin typeface="Tahoma" charset="0"/>
              </a:rPr>
              <a:t>tecnologie</a:t>
            </a:r>
            <a:r>
              <a:rPr lang="en-US" sz="2000" dirty="0" smtClean="0">
                <a:latin typeface="Tahoma" charset="0"/>
              </a:rPr>
              <a:t> </a:t>
            </a:r>
            <a:r>
              <a:rPr lang="en-US" sz="2000" dirty="0" err="1" smtClean="0">
                <a:latin typeface="Tahoma" charset="0"/>
              </a:rPr>
              <a:t>fisiche</a:t>
            </a:r>
            <a:r>
              <a:rPr lang="en-US" sz="2000" dirty="0" smtClean="0">
                <a:latin typeface="Tahoma" charset="0"/>
              </a:rPr>
              <a:t> per la salute, …</a:t>
            </a:r>
            <a:br>
              <a:rPr lang="en-US" sz="2000" dirty="0" smtClean="0">
                <a:latin typeface="Tahoma" charset="0"/>
              </a:rPr>
            </a:br>
            <a:endParaRPr lang="en-US" sz="2000" dirty="0" smtClean="0">
              <a:latin typeface="Tahoma" charset="0"/>
            </a:endParaRPr>
          </a:p>
          <a:p>
            <a:pPr marL="0" indent="0">
              <a:buFont typeface="Wingdings" charset="0"/>
              <a:buNone/>
            </a:pPr>
            <a:endParaRPr lang="en-US" sz="2000" dirty="0">
              <a:solidFill>
                <a:srgbClr val="FF0000"/>
              </a:solidFill>
              <a:latin typeface="Tahoma" charset="0"/>
            </a:endParaRPr>
          </a:p>
        </p:txBody>
      </p:sp>
      <p:sp>
        <p:nvSpPr>
          <p:cNvPr id="5"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pic>
        <p:nvPicPr>
          <p:cNvPr id="4" name="Picture 3" descr="HB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5229200"/>
            <a:ext cx="1447800" cy="1158855"/>
          </a:xfrm>
          <a:prstGeom prst="rect">
            <a:avLst/>
          </a:prstGeom>
        </p:spPr>
      </p:pic>
      <p:pic>
        <p:nvPicPr>
          <p:cNvPr id="22" name="Picture 21" descr="Untitl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4941168"/>
            <a:ext cx="1812156" cy="1497368"/>
          </a:xfrm>
          <a:prstGeom prst="rect">
            <a:avLst/>
          </a:prstGeom>
        </p:spPr>
      </p:pic>
      <p:pic>
        <p:nvPicPr>
          <p:cNvPr id="23" name="Picture 22" descr="Untitled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232" y="5589240"/>
            <a:ext cx="1258835" cy="838200"/>
          </a:xfrm>
          <a:prstGeom prst="rect">
            <a:avLst/>
          </a:prstGeom>
        </p:spPr>
      </p:pic>
      <p:pic>
        <p:nvPicPr>
          <p:cNvPr id="21" name="Picture 20" descr="Untitled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8184" y="4941168"/>
            <a:ext cx="2298948" cy="753753"/>
          </a:xfrm>
          <a:prstGeom prst="rect">
            <a:avLst/>
          </a:prstGeom>
        </p:spPr>
      </p:pic>
      <p:pic>
        <p:nvPicPr>
          <p:cNvPr id="20" name="Picture 19" descr="Untitl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2080" y="5373216"/>
            <a:ext cx="1307555" cy="984512"/>
          </a:xfrm>
          <a:prstGeom prst="rect">
            <a:avLst/>
          </a:prstGeom>
        </p:spPr>
      </p:pic>
    </p:spTree>
    <p:extLst>
      <p:ext uri="{BB962C8B-B14F-4D97-AF65-F5344CB8AC3E}">
        <p14:creationId xmlns:p14="http://schemas.microsoft.com/office/powerpoint/2010/main" val="29187846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450" y="188913"/>
            <a:ext cx="7793038" cy="1462087"/>
          </a:xfrm>
        </p:spPr>
        <p:txBody>
          <a:bodyPr/>
          <a:lstStyle/>
          <a:p>
            <a:pPr>
              <a:defRPr/>
            </a:pPr>
            <a:r>
              <a:rPr lang="en-US" dirty="0">
                <a:cs typeface="+mj-cs"/>
              </a:rPr>
              <a:t>MC-INFN: Geant4 e </a:t>
            </a:r>
            <a:br>
              <a:rPr lang="en-US" dirty="0">
                <a:cs typeface="+mj-cs"/>
              </a:rPr>
            </a:br>
            <a:r>
              <a:rPr lang="en-US" dirty="0" err="1">
                <a:cs typeface="+mj-cs"/>
              </a:rPr>
              <a:t>applicazioni</a:t>
            </a:r>
            <a:r>
              <a:rPr lang="en-US" dirty="0">
                <a:cs typeface="+mj-cs"/>
              </a:rPr>
              <a:t> in </a:t>
            </a:r>
            <a:r>
              <a:rPr lang="en-US" dirty="0" err="1">
                <a:cs typeface="+mj-cs"/>
              </a:rPr>
              <a:t>fisica</a:t>
            </a:r>
            <a:r>
              <a:rPr lang="en-US" dirty="0">
                <a:cs typeface="+mj-cs"/>
              </a:rPr>
              <a:t> </a:t>
            </a:r>
            <a:r>
              <a:rPr lang="en-US" dirty="0" err="1">
                <a:cs typeface="+mj-cs"/>
              </a:rPr>
              <a:t>medica</a:t>
            </a:r>
            <a:endParaRPr lang="en-US" dirty="0">
              <a:cs typeface="+mj-cs"/>
            </a:endParaRPr>
          </a:p>
        </p:txBody>
      </p:sp>
      <p:sp>
        <p:nvSpPr>
          <p:cNvPr id="3" name="Content Placeholder 2"/>
          <p:cNvSpPr>
            <a:spLocks noGrp="1"/>
          </p:cNvSpPr>
          <p:nvPr>
            <p:ph idx="1"/>
          </p:nvPr>
        </p:nvSpPr>
        <p:spPr>
          <a:xfrm>
            <a:off x="323850" y="1772816"/>
            <a:ext cx="8631238" cy="4464645"/>
          </a:xfrm>
          <a:solidFill>
            <a:schemeClr val="bg1"/>
          </a:solidFill>
          <a:ln>
            <a:solidFill>
              <a:srgbClr val="FF0000"/>
            </a:solidFill>
          </a:ln>
        </p:spPr>
        <p:txBody>
          <a:bodyPr/>
          <a:lstStyle/>
          <a:p>
            <a:pPr marL="0" indent="0" algn="just">
              <a:buFont typeface="Wingdings" charset="0"/>
              <a:buNone/>
            </a:pPr>
            <a:r>
              <a:rPr lang="en-US" sz="2000" b="1" dirty="0" err="1" smtClean="0">
                <a:latin typeface="Tahoma" charset="0"/>
              </a:rPr>
              <a:t>M</a:t>
            </a:r>
            <a:r>
              <a:rPr lang="en-US" sz="2000" dirty="0" err="1" smtClean="0">
                <a:latin typeface="Tahoma" charset="0"/>
              </a:rPr>
              <a:t>onte</a:t>
            </a:r>
            <a:r>
              <a:rPr lang="en-US" sz="2000" b="1" dirty="0" err="1" smtClean="0">
                <a:latin typeface="Tahoma" charset="0"/>
              </a:rPr>
              <a:t>C</a:t>
            </a:r>
            <a:r>
              <a:rPr lang="en-US" sz="2000" dirty="0" err="1" smtClean="0">
                <a:latin typeface="Tahoma" charset="0"/>
              </a:rPr>
              <a:t>arlo</a:t>
            </a:r>
            <a:r>
              <a:rPr lang="en-US" sz="2000" dirty="0" smtClean="0">
                <a:latin typeface="Tahoma" charset="0"/>
              </a:rPr>
              <a:t>-</a:t>
            </a:r>
            <a:r>
              <a:rPr lang="en-US" sz="2000" dirty="0">
                <a:latin typeface="Tahoma" charset="0"/>
              </a:rPr>
              <a:t>INFN </a:t>
            </a:r>
            <a:r>
              <a:rPr lang="en-US" sz="2000" dirty="0" err="1">
                <a:latin typeface="Tahoma" charset="0"/>
              </a:rPr>
              <a:t>nasce</a:t>
            </a:r>
            <a:r>
              <a:rPr lang="en-US" sz="2000" dirty="0">
                <a:latin typeface="Tahoma" charset="0"/>
              </a:rPr>
              <a:t> in </a:t>
            </a:r>
            <a:r>
              <a:rPr lang="en-US" sz="2000" dirty="0" err="1">
                <a:latin typeface="Tahoma" charset="0"/>
              </a:rPr>
              <a:t>Commissione</a:t>
            </a:r>
            <a:r>
              <a:rPr lang="en-US" sz="2000" dirty="0">
                <a:latin typeface="Tahoma" charset="0"/>
              </a:rPr>
              <a:t> V </a:t>
            </a:r>
            <a:r>
              <a:rPr lang="en-US" sz="2000" dirty="0" err="1">
                <a:latin typeface="Tahoma" charset="0"/>
              </a:rPr>
              <a:t>nel</a:t>
            </a:r>
            <a:r>
              <a:rPr lang="en-US" sz="2000" dirty="0">
                <a:latin typeface="Tahoma" charset="0"/>
              </a:rPr>
              <a:t> </a:t>
            </a:r>
            <a:r>
              <a:rPr lang="en-US" sz="2000" dirty="0" smtClean="0">
                <a:latin typeface="Tahoma" charset="0"/>
              </a:rPr>
              <a:t>2012.</a:t>
            </a:r>
            <a:endParaRPr lang="en-US" sz="2000" dirty="0">
              <a:latin typeface="Tahoma" charset="0"/>
            </a:endParaRPr>
          </a:p>
          <a:p>
            <a:pPr marL="0" indent="0" algn="just">
              <a:buFont typeface="Wingdings" charset="0"/>
              <a:buNone/>
            </a:pPr>
            <a:r>
              <a:rPr lang="en-US" sz="2000" dirty="0" err="1">
                <a:latin typeface="Tahoma" charset="0"/>
              </a:rPr>
              <a:t>Raggruppa</a:t>
            </a:r>
            <a:r>
              <a:rPr lang="en-US" sz="2000" dirty="0">
                <a:latin typeface="Tahoma" charset="0"/>
              </a:rPr>
              <a:t> le </a:t>
            </a:r>
            <a:r>
              <a:rPr lang="en-US" sz="2000" dirty="0" err="1">
                <a:latin typeface="Tahoma" charset="0"/>
              </a:rPr>
              <a:t>attività</a:t>
            </a:r>
            <a:r>
              <a:rPr lang="en-US" sz="2000" dirty="0">
                <a:latin typeface="Tahoma" charset="0"/>
              </a:rPr>
              <a:t> di </a:t>
            </a:r>
            <a:r>
              <a:rPr lang="en-US" sz="2000" dirty="0" err="1">
                <a:latin typeface="Tahoma" charset="0"/>
              </a:rPr>
              <a:t>sviluppo</a:t>
            </a:r>
            <a:r>
              <a:rPr lang="en-US" sz="2000" dirty="0">
                <a:latin typeface="Tahoma" charset="0"/>
              </a:rPr>
              <a:t> e </a:t>
            </a:r>
            <a:r>
              <a:rPr lang="en-US" sz="2000" dirty="0" err="1">
                <a:latin typeface="Tahoma" charset="0"/>
              </a:rPr>
              <a:t>mantenimento</a:t>
            </a:r>
            <a:r>
              <a:rPr lang="en-US" sz="2000" dirty="0">
                <a:latin typeface="Tahoma" charset="0"/>
              </a:rPr>
              <a:t> </a:t>
            </a:r>
            <a:r>
              <a:rPr lang="en-US" sz="2000" dirty="0" err="1">
                <a:latin typeface="Tahoma" charset="0"/>
              </a:rPr>
              <a:t>dei</a:t>
            </a:r>
            <a:r>
              <a:rPr lang="en-US" sz="2000" dirty="0">
                <a:latin typeface="Tahoma" charset="0"/>
              </a:rPr>
              <a:t> </a:t>
            </a:r>
            <a:r>
              <a:rPr lang="en-US" sz="2000" dirty="0" err="1">
                <a:latin typeface="Tahoma" charset="0"/>
              </a:rPr>
              <a:t>codici</a:t>
            </a:r>
            <a:r>
              <a:rPr lang="en-US" sz="2000" dirty="0">
                <a:latin typeface="Tahoma" charset="0"/>
              </a:rPr>
              <a:t> MC in cui </a:t>
            </a:r>
            <a:r>
              <a:rPr lang="en-US" sz="2000" dirty="0" err="1">
                <a:latin typeface="Tahoma" charset="0"/>
              </a:rPr>
              <a:t>c’è</a:t>
            </a:r>
            <a:r>
              <a:rPr lang="en-US" sz="2000" dirty="0">
                <a:latin typeface="Tahoma" charset="0"/>
              </a:rPr>
              <a:t> forte </a:t>
            </a:r>
            <a:r>
              <a:rPr lang="en-US" sz="2000" dirty="0" err="1">
                <a:latin typeface="Tahoma" charset="0"/>
              </a:rPr>
              <a:t>partecipazione</a:t>
            </a:r>
            <a:r>
              <a:rPr lang="en-US" sz="2000" dirty="0">
                <a:latin typeface="Tahoma" charset="0"/>
              </a:rPr>
              <a:t> INFN (FLUKA e GEANT4) e </a:t>
            </a:r>
            <a:r>
              <a:rPr lang="en-US" sz="2000" dirty="0" err="1">
                <a:latin typeface="Tahoma" charset="0"/>
              </a:rPr>
              <a:t>inquadra</a:t>
            </a:r>
            <a:r>
              <a:rPr lang="en-US" sz="2000" dirty="0">
                <a:latin typeface="Tahoma" charset="0"/>
              </a:rPr>
              <a:t> la </a:t>
            </a:r>
            <a:r>
              <a:rPr lang="en-US" sz="2000" dirty="0" err="1">
                <a:latin typeface="Tahoma" charset="0"/>
              </a:rPr>
              <a:t>loro</a:t>
            </a:r>
            <a:r>
              <a:rPr lang="en-US" sz="2000" dirty="0">
                <a:latin typeface="Tahoma" charset="0"/>
              </a:rPr>
              <a:t> </a:t>
            </a:r>
            <a:r>
              <a:rPr lang="en-US" sz="2000" dirty="0" err="1">
                <a:latin typeface="Tahoma" charset="0"/>
              </a:rPr>
              <a:t>partecipazione</a:t>
            </a:r>
            <a:r>
              <a:rPr lang="en-US" sz="2000" dirty="0">
                <a:latin typeface="Tahoma" charset="0"/>
              </a:rPr>
              <a:t> </a:t>
            </a:r>
            <a:r>
              <a:rPr lang="en-US" sz="2000" dirty="0" err="1">
                <a:latin typeface="Tahoma" charset="0"/>
              </a:rPr>
              <a:t>alle</a:t>
            </a:r>
            <a:r>
              <a:rPr lang="en-US" sz="2000" dirty="0">
                <a:latin typeface="Tahoma" charset="0"/>
              </a:rPr>
              <a:t> </a:t>
            </a:r>
            <a:r>
              <a:rPr lang="en-US" sz="2000" dirty="0" err="1">
                <a:latin typeface="Tahoma" charset="0"/>
              </a:rPr>
              <a:t>rispettive</a:t>
            </a:r>
            <a:r>
              <a:rPr lang="en-US" sz="2000" dirty="0">
                <a:latin typeface="Tahoma" charset="0"/>
              </a:rPr>
              <a:t> </a:t>
            </a:r>
            <a:r>
              <a:rPr lang="en-US" sz="2000" dirty="0" err="1">
                <a:latin typeface="Tahoma" charset="0"/>
              </a:rPr>
              <a:t>collaborazioni</a:t>
            </a:r>
            <a:r>
              <a:rPr lang="en-US" sz="2000" dirty="0">
                <a:latin typeface="Tahoma" charset="0"/>
              </a:rPr>
              <a:t> </a:t>
            </a:r>
            <a:r>
              <a:rPr lang="en-US" sz="2000" dirty="0" err="1">
                <a:latin typeface="Tahoma" charset="0"/>
              </a:rPr>
              <a:t>internazionali</a:t>
            </a:r>
            <a:r>
              <a:rPr lang="en-US" sz="2000" dirty="0">
                <a:latin typeface="Tahoma" charset="0"/>
              </a:rPr>
              <a:t> e ad </a:t>
            </a:r>
            <a:r>
              <a:rPr lang="en-US" sz="2000" dirty="0" err="1">
                <a:latin typeface="Tahoma" charset="0"/>
              </a:rPr>
              <a:t>eventuali</a:t>
            </a:r>
            <a:r>
              <a:rPr lang="en-US" sz="2000" dirty="0">
                <a:latin typeface="Tahoma" charset="0"/>
              </a:rPr>
              <a:t> </a:t>
            </a:r>
            <a:r>
              <a:rPr lang="en-US" sz="2000" dirty="0" err="1">
                <a:latin typeface="Tahoma" charset="0"/>
              </a:rPr>
              <a:t>annessi</a:t>
            </a:r>
            <a:r>
              <a:rPr lang="en-US" sz="2000" dirty="0">
                <a:latin typeface="Tahoma" charset="0"/>
              </a:rPr>
              <a:t> </a:t>
            </a:r>
            <a:r>
              <a:rPr lang="en-US" sz="2000" dirty="0" err="1">
                <a:latin typeface="Tahoma" charset="0"/>
              </a:rPr>
              <a:t>progetti</a:t>
            </a:r>
            <a:r>
              <a:rPr lang="en-US" sz="2000" dirty="0">
                <a:latin typeface="Tahoma" charset="0"/>
              </a:rPr>
              <a:t> </a:t>
            </a:r>
            <a:r>
              <a:rPr lang="en-US" sz="2000" dirty="0" err="1">
                <a:latin typeface="Tahoma" charset="0"/>
              </a:rPr>
              <a:t>europei</a:t>
            </a:r>
            <a:r>
              <a:rPr lang="en-US" sz="2000" dirty="0">
                <a:latin typeface="Tahoma" charset="0"/>
              </a:rPr>
              <a:t>.</a:t>
            </a:r>
          </a:p>
          <a:p>
            <a:pPr marL="0" indent="0" algn="just">
              <a:buFont typeface="Wingdings" charset="0"/>
              <a:buNone/>
            </a:pPr>
            <a:endParaRPr lang="en-US" sz="2000" dirty="0">
              <a:latin typeface="Tahoma" charset="0"/>
            </a:endParaRPr>
          </a:p>
          <a:p>
            <a:pPr marL="0" indent="0" algn="just">
              <a:buFont typeface="Wingdings" charset="0"/>
              <a:buNone/>
            </a:pPr>
            <a:r>
              <a:rPr lang="en-US" sz="2000" i="1" dirty="0" err="1">
                <a:latin typeface="Tahoma" charset="0"/>
              </a:rPr>
              <a:t>Sezioni</a:t>
            </a:r>
            <a:r>
              <a:rPr lang="en-US" sz="2000" i="1" dirty="0">
                <a:latin typeface="Tahoma" charset="0"/>
              </a:rPr>
              <a:t> e Lab </a:t>
            </a:r>
            <a:r>
              <a:rPr lang="en-US" sz="2000" i="1" dirty="0" err="1">
                <a:latin typeface="Tahoma" charset="0"/>
              </a:rPr>
              <a:t>partecipanti</a:t>
            </a:r>
            <a:r>
              <a:rPr lang="en-US" sz="2000" i="1" dirty="0">
                <a:latin typeface="Tahoma" charset="0"/>
              </a:rPr>
              <a:t>:</a:t>
            </a:r>
          </a:p>
          <a:p>
            <a:pPr marL="0" indent="0" algn="just">
              <a:buFont typeface="Wingdings" charset="0"/>
              <a:buNone/>
            </a:pPr>
            <a:r>
              <a:rPr lang="en-US" sz="2000" dirty="0" err="1">
                <a:latin typeface="Tahoma" charset="0"/>
              </a:rPr>
              <a:t>Laboratori</a:t>
            </a:r>
            <a:r>
              <a:rPr lang="en-US" sz="2000" dirty="0">
                <a:latin typeface="Tahoma" charset="0"/>
              </a:rPr>
              <a:t> </a:t>
            </a:r>
            <a:r>
              <a:rPr lang="en-US" sz="2000" dirty="0" err="1">
                <a:latin typeface="Tahoma" charset="0"/>
              </a:rPr>
              <a:t>Nazionali</a:t>
            </a:r>
            <a:r>
              <a:rPr lang="en-US" sz="2000" dirty="0">
                <a:latin typeface="Tahoma" charset="0"/>
              </a:rPr>
              <a:t> del </a:t>
            </a:r>
            <a:r>
              <a:rPr lang="en-US" sz="2000" dirty="0" err="1">
                <a:latin typeface="Tahoma" charset="0"/>
              </a:rPr>
              <a:t>Sud</a:t>
            </a:r>
            <a:r>
              <a:rPr lang="en-US" sz="2000" dirty="0">
                <a:latin typeface="Tahoma" charset="0"/>
              </a:rPr>
              <a:t>, Milano, Roma II, Pavia, Ferrara, Roma I (in </a:t>
            </a:r>
            <a:r>
              <a:rPr lang="en-US" sz="2000" dirty="0" err="1">
                <a:latin typeface="Tahoma" charset="0"/>
              </a:rPr>
              <a:t>particolare</a:t>
            </a:r>
            <a:r>
              <a:rPr lang="en-US" sz="2000" dirty="0">
                <a:latin typeface="Tahoma" charset="0"/>
              </a:rPr>
              <a:t> ex-</a:t>
            </a:r>
            <a:r>
              <a:rPr lang="en-US" sz="2000" dirty="0" err="1">
                <a:latin typeface="Tahoma" charset="0"/>
              </a:rPr>
              <a:t>gruppo</a:t>
            </a:r>
            <a:r>
              <a:rPr lang="en-US" sz="2000" dirty="0">
                <a:latin typeface="Tahoma" charset="0"/>
              </a:rPr>
              <a:t> </a:t>
            </a:r>
            <a:r>
              <a:rPr lang="en-US" sz="2000" dirty="0" err="1">
                <a:latin typeface="Tahoma" charset="0"/>
              </a:rPr>
              <a:t>collegato</a:t>
            </a:r>
            <a:r>
              <a:rPr lang="en-US" sz="2000" dirty="0">
                <a:latin typeface="Tahoma" charset="0"/>
              </a:rPr>
              <a:t> </a:t>
            </a:r>
            <a:r>
              <a:rPr lang="en-US" sz="2000" dirty="0" err="1">
                <a:latin typeface="Tahoma" charset="0"/>
              </a:rPr>
              <a:t>Sanità</a:t>
            </a:r>
            <a:r>
              <a:rPr lang="en-US" sz="2000" dirty="0">
                <a:latin typeface="Tahoma" charset="0"/>
              </a:rPr>
              <a:t>), Napoli (</a:t>
            </a:r>
            <a:r>
              <a:rPr lang="en-US" sz="2000" i="1" dirty="0">
                <a:latin typeface="Tahoma" charset="0"/>
              </a:rPr>
              <a:t>in </a:t>
            </a:r>
            <a:r>
              <a:rPr lang="en-US" sz="2000" i="1" dirty="0" err="1">
                <a:latin typeface="Tahoma" charset="0"/>
              </a:rPr>
              <a:t>ingresso</a:t>
            </a:r>
            <a:r>
              <a:rPr lang="en-US" sz="2000" i="1" dirty="0">
                <a:latin typeface="Tahoma" charset="0"/>
              </a:rPr>
              <a:t> </a:t>
            </a:r>
            <a:r>
              <a:rPr lang="en-US" sz="2000" i="1" dirty="0" err="1">
                <a:latin typeface="Tahoma" charset="0"/>
              </a:rPr>
              <a:t>probabilmente</a:t>
            </a:r>
            <a:r>
              <a:rPr lang="en-US" sz="2000" i="1" dirty="0">
                <a:latin typeface="Tahoma" charset="0"/>
              </a:rPr>
              <a:t> da </a:t>
            </a:r>
            <a:r>
              <a:rPr lang="en-US" sz="2000" i="1" dirty="0" err="1">
                <a:latin typeface="Tahoma" charset="0"/>
              </a:rPr>
              <a:t>quest’anno</a:t>
            </a:r>
            <a:r>
              <a:rPr lang="en-US" sz="2000" dirty="0">
                <a:latin typeface="Tahoma" charset="0"/>
              </a:rPr>
              <a:t>)</a:t>
            </a:r>
          </a:p>
          <a:p>
            <a:pPr marL="0" indent="0" algn="just">
              <a:buFont typeface="Wingdings" charset="0"/>
              <a:buNone/>
            </a:pPr>
            <a:r>
              <a:rPr lang="en-US" sz="2000" dirty="0">
                <a:latin typeface="Tahoma" charset="0"/>
              </a:rPr>
              <a:t>			</a:t>
            </a:r>
          </a:p>
          <a:p>
            <a:pPr marL="0" indent="0" algn="just">
              <a:buFont typeface="Wingdings" charset="0"/>
              <a:buNone/>
            </a:pPr>
            <a:r>
              <a:rPr lang="en-US" sz="2000" dirty="0" err="1">
                <a:latin typeface="Tahoma" charset="0"/>
              </a:rPr>
              <a:t>Peculiarità</a:t>
            </a:r>
            <a:r>
              <a:rPr lang="en-US" sz="2000" dirty="0">
                <a:latin typeface="Tahoma" charset="0"/>
              </a:rPr>
              <a:t> del </a:t>
            </a:r>
            <a:r>
              <a:rPr lang="en-US" sz="2000" dirty="0" err="1">
                <a:latin typeface="Tahoma" charset="0"/>
              </a:rPr>
              <a:t>progetto</a:t>
            </a:r>
            <a:r>
              <a:rPr lang="en-US" sz="2000" dirty="0">
                <a:latin typeface="Tahoma" charset="0"/>
              </a:rPr>
              <a:t> </a:t>
            </a:r>
            <a:r>
              <a:rPr lang="en-US" sz="2000" dirty="0" err="1">
                <a:latin typeface="Tahoma" charset="0"/>
              </a:rPr>
              <a:t>è</a:t>
            </a:r>
            <a:r>
              <a:rPr lang="en-US" sz="2000" dirty="0">
                <a:latin typeface="Tahoma" charset="0"/>
              </a:rPr>
              <a:t> la forte </a:t>
            </a:r>
            <a:r>
              <a:rPr lang="en-US" sz="2000" dirty="0" err="1">
                <a:latin typeface="Tahoma" charset="0"/>
              </a:rPr>
              <a:t>trasversalità</a:t>
            </a:r>
            <a:r>
              <a:rPr lang="en-US" sz="2000" dirty="0">
                <a:latin typeface="Tahoma" charset="0"/>
              </a:rPr>
              <a:t> </a:t>
            </a:r>
            <a:r>
              <a:rPr lang="en-US" sz="2000" dirty="0" err="1">
                <a:latin typeface="Tahoma" charset="0"/>
              </a:rPr>
              <a:t>che</a:t>
            </a:r>
            <a:r>
              <a:rPr lang="en-US" sz="2000" dirty="0">
                <a:latin typeface="Tahoma" charset="0"/>
              </a:rPr>
              <a:t> </a:t>
            </a:r>
            <a:r>
              <a:rPr lang="en-US" sz="2000" dirty="0" err="1">
                <a:latin typeface="Tahoma" charset="0"/>
              </a:rPr>
              <a:t>tende</a:t>
            </a:r>
            <a:r>
              <a:rPr lang="en-US" sz="2000" dirty="0">
                <a:latin typeface="Tahoma" charset="0"/>
              </a:rPr>
              <a:t> a </a:t>
            </a:r>
            <a:r>
              <a:rPr lang="en-US" sz="2000" dirty="0" err="1">
                <a:latin typeface="Tahoma" charset="0"/>
              </a:rPr>
              <a:t>coinvolgere</a:t>
            </a:r>
            <a:r>
              <a:rPr lang="en-US" sz="2000" dirty="0">
                <a:latin typeface="Tahoma" charset="0"/>
              </a:rPr>
              <a:t> </a:t>
            </a:r>
            <a:r>
              <a:rPr lang="en-US" sz="2000" dirty="0" err="1">
                <a:latin typeface="Tahoma" charset="0"/>
              </a:rPr>
              <a:t>altre</a:t>
            </a:r>
            <a:r>
              <a:rPr lang="en-US" sz="2000" dirty="0">
                <a:latin typeface="Tahoma" charset="0"/>
              </a:rPr>
              <a:t> </a:t>
            </a:r>
            <a:r>
              <a:rPr lang="en-US" sz="2000" dirty="0" err="1">
                <a:latin typeface="Tahoma" charset="0"/>
              </a:rPr>
              <a:t>sezioni</a:t>
            </a:r>
            <a:r>
              <a:rPr lang="en-US" sz="2000" dirty="0">
                <a:latin typeface="Tahoma" charset="0"/>
              </a:rPr>
              <a:t>/</a:t>
            </a:r>
            <a:r>
              <a:rPr lang="en-US" sz="2000" dirty="0" err="1">
                <a:latin typeface="Tahoma" charset="0"/>
              </a:rPr>
              <a:t>esperimenti</a:t>
            </a:r>
            <a:endParaRPr lang="en-US" sz="2000" dirty="0">
              <a:latin typeface="Tahoma" charset="0"/>
            </a:endParaRPr>
          </a:p>
        </p:txBody>
      </p:sp>
      <p:sp>
        <p:nvSpPr>
          <p:cNvPr id="6"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a:xfrm>
            <a:off x="1042988" y="31750"/>
            <a:ext cx="7793037" cy="695325"/>
          </a:xfrm>
        </p:spPr>
        <p:txBody>
          <a:bodyPr/>
          <a:lstStyle/>
          <a:p>
            <a:pPr eaLnBrk="1" hangingPunct="1">
              <a:defRPr/>
            </a:pPr>
            <a:r>
              <a:rPr lang="en-US" sz="3200" dirty="0" smtClean="0">
                <a:cs typeface="+mj-cs"/>
              </a:rPr>
              <a:t>The FLUKA International Collaboration</a:t>
            </a:r>
          </a:p>
        </p:txBody>
      </p:sp>
      <p:sp>
        <p:nvSpPr>
          <p:cNvPr id="22530" name="Picture 3"/>
          <p:cNvSpPr>
            <a:spLocks noChangeArrowheads="1"/>
          </p:cNvSpPr>
          <p:nvPr/>
        </p:nvSpPr>
        <p:spPr bwMode="white">
          <a:xfrm>
            <a:off x="4508500" y="1871663"/>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50000"/>
              </a:spcBef>
            </a:pPr>
            <a:endParaRPr lang="en-US" b="1"/>
          </a:p>
        </p:txBody>
      </p:sp>
      <p:sp>
        <p:nvSpPr>
          <p:cNvPr id="22531" name="Picture 4"/>
          <p:cNvSpPr>
            <a:spLocks noChangeArrowheads="1"/>
          </p:cNvSpPr>
          <p:nvPr/>
        </p:nvSpPr>
        <p:spPr bwMode="white">
          <a:xfrm>
            <a:off x="4508500" y="1871663"/>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50000"/>
              </a:spcBef>
            </a:pPr>
            <a:endParaRPr lang="en-US" b="1"/>
          </a:p>
        </p:txBody>
      </p:sp>
      <p:sp>
        <p:nvSpPr>
          <p:cNvPr id="21512" name="Rectangle 9"/>
          <p:cNvSpPr>
            <a:spLocks noChangeArrowheads="1"/>
          </p:cNvSpPr>
          <p:nvPr/>
        </p:nvSpPr>
        <p:spPr bwMode="auto">
          <a:xfrm>
            <a:off x="250825" y="998538"/>
            <a:ext cx="8626475" cy="5980112"/>
          </a:xfrm>
          <a:prstGeom prst="rect">
            <a:avLst/>
          </a:prstGeom>
          <a:noFill/>
          <a:ln w="9525">
            <a:noFill/>
            <a:miter lim="800000"/>
            <a:headEnd/>
            <a:tailEnd/>
          </a:ln>
        </p:spPr>
        <p:txBody>
          <a:bodyPr lIns="92075" tIns="46038" rIns="92075" bIns="46038"/>
          <a:lstStyle/>
          <a:p>
            <a:pPr algn="ctr" eaLnBrk="0" hangingPunct="0">
              <a:spcBef>
                <a:spcPts val="0"/>
              </a:spcBef>
              <a:defRPr/>
            </a:pPr>
            <a:r>
              <a:rPr lang="en-US" sz="1200" dirty="0">
                <a:latin typeface="Tahoma" pitchFamily="34" charset="0"/>
                <a:cs typeface="+mn-cs"/>
              </a:rPr>
              <a:t>C. </a:t>
            </a:r>
            <a:r>
              <a:rPr lang="en-US" sz="1200" dirty="0" err="1">
                <a:latin typeface="Tahoma" pitchFamily="34" charset="0"/>
                <a:cs typeface="+mn-cs"/>
              </a:rPr>
              <a:t>Bahamonde</a:t>
            </a:r>
            <a:r>
              <a:rPr lang="en-US" sz="1200" dirty="0">
                <a:latin typeface="Tahoma" pitchFamily="34" charset="0"/>
                <a:cs typeface="+mn-cs"/>
              </a:rPr>
              <a:t>, M.I. Besana, M. Brugger</a:t>
            </a:r>
            <a:r>
              <a:rPr lang="en-US" sz="1200" dirty="0">
                <a:cs typeface="+mn-cs"/>
              </a:rPr>
              <a:t>, F. Cerutti</a:t>
            </a:r>
            <a:r>
              <a:rPr lang="en-US" sz="1200" dirty="0">
                <a:latin typeface="Tahoma" pitchFamily="34" charset="0"/>
                <a:cs typeface="+mn-cs"/>
              </a:rPr>
              <a:t>, R. Dos Santos, L. Esposito, Alfredo Ferrari, R. Garcia Alia, </a:t>
            </a:r>
            <a:r>
              <a:rPr lang="en-US" sz="1200" dirty="0" err="1">
                <a:latin typeface="Tahoma" pitchFamily="34" charset="0"/>
                <a:cs typeface="+mn-cs"/>
              </a:rPr>
              <a:t>W.Kozlowska</a:t>
            </a:r>
            <a:r>
              <a:rPr lang="en-US" sz="1200" dirty="0">
                <a:latin typeface="Tahoma" pitchFamily="34" charset="0"/>
                <a:cs typeface="+mn-cs"/>
              </a:rPr>
              <a:t>, </a:t>
            </a:r>
            <a:r>
              <a:rPr lang="en-US" sz="1200" dirty="0">
                <a:cs typeface="+mn-cs"/>
              </a:rPr>
              <a:t>A. </a:t>
            </a:r>
            <a:r>
              <a:rPr lang="en-US" sz="1200" dirty="0" err="1">
                <a:cs typeface="+mn-cs"/>
              </a:rPr>
              <a:t>Lechner</a:t>
            </a:r>
            <a:r>
              <a:rPr lang="en-US" sz="1200" dirty="0">
                <a:cs typeface="+mn-cs"/>
              </a:rPr>
              <a:t>,  </a:t>
            </a:r>
            <a:r>
              <a:rPr lang="en-US" sz="1200" dirty="0" err="1">
                <a:cs typeface="+mn-cs"/>
              </a:rPr>
              <a:t>M.Magistris</a:t>
            </a:r>
            <a:r>
              <a:rPr lang="en-US" sz="1200" dirty="0">
                <a:cs typeface="+mn-cs"/>
              </a:rPr>
              <a:t>, A. </a:t>
            </a:r>
            <a:r>
              <a:rPr lang="en-US" sz="1200" dirty="0" err="1">
                <a:cs typeface="+mn-cs"/>
              </a:rPr>
              <a:t>Mereghetti</a:t>
            </a:r>
            <a:r>
              <a:rPr lang="en-US" sz="1200" dirty="0">
                <a:cs typeface="+mn-cs"/>
              </a:rPr>
              <a:t>, E. Nowak, S. </a:t>
            </a:r>
            <a:r>
              <a:rPr lang="en-US" sz="1200" dirty="0" err="1">
                <a:cs typeface="+mn-cs"/>
              </a:rPr>
              <a:t>Roesler</a:t>
            </a:r>
            <a:r>
              <a:rPr lang="en-US" sz="1200" dirty="0">
                <a:cs typeface="+mn-cs"/>
              </a:rPr>
              <a:t>, F. Salvat-Pujol,  E. </a:t>
            </a:r>
            <a:r>
              <a:rPr lang="en-US" sz="1200" dirty="0" err="1">
                <a:cs typeface="+mn-cs"/>
              </a:rPr>
              <a:t>Skordis</a:t>
            </a:r>
            <a:r>
              <a:rPr lang="en-US" sz="1200" dirty="0">
                <a:cs typeface="+mn-cs"/>
              </a:rPr>
              <a:t>, </a:t>
            </a:r>
            <a:r>
              <a:rPr lang="en-US" sz="1200" dirty="0">
                <a:latin typeface="Tahoma" pitchFamily="34" charset="0"/>
                <a:cs typeface="+mn-cs"/>
              </a:rPr>
              <a:t>G. Smirnov, C. </a:t>
            </a:r>
            <a:r>
              <a:rPr lang="en-US" sz="1200" dirty="0" err="1">
                <a:latin typeface="Tahoma" pitchFamily="34" charset="0"/>
                <a:cs typeface="+mn-cs"/>
              </a:rPr>
              <a:t>Theis</a:t>
            </a:r>
            <a:r>
              <a:rPr lang="en-US" sz="1200" dirty="0">
                <a:latin typeface="Tahoma" pitchFamily="34" charset="0"/>
                <a:cs typeface="+mn-cs"/>
              </a:rPr>
              <a:t>,  A. </a:t>
            </a:r>
            <a:r>
              <a:rPr lang="en-US" sz="1200" dirty="0" err="1">
                <a:latin typeface="Tahoma" pitchFamily="34" charset="0"/>
                <a:cs typeface="+mn-cs"/>
              </a:rPr>
              <a:t>Tsinganis</a:t>
            </a:r>
            <a:r>
              <a:rPr lang="en-US" sz="1200" dirty="0">
                <a:latin typeface="Tahoma" pitchFamily="34" charset="0"/>
                <a:cs typeface="+mn-cs"/>
              </a:rPr>
              <a:t>, Heinz </a:t>
            </a:r>
            <a:r>
              <a:rPr lang="en-US" sz="1200" dirty="0" err="1">
                <a:latin typeface="Tahoma" pitchFamily="34" charset="0"/>
                <a:cs typeface="+mn-cs"/>
              </a:rPr>
              <a:t>Vincke</a:t>
            </a:r>
            <a:r>
              <a:rPr lang="en-US" sz="1200" dirty="0">
                <a:latin typeface="Tahoma" pitchFamily="34" charset="0"/>
                <a:cs typeface="+mn-cs"/>
              </a:rPr>
              <a:t>, Helmut </a:t>
            </a:r>
            <a:r>
              <a:rPr lang="en-US" sz="1200" dirty="0" err="1">
                <a:latin typeface="Tahoma" pitchFamily="34" charset="0"/>
                <a:cs typeface="+mn-cs"/>
              </a:rPr>
              <a:t>Vincke</a:t>
            </a:r>
            <a:r>
              <a:rPr lang="en-US" sz="1200" dirty="0">
                <a:latin typeface="Tahoma" pitchFamily="34" charset="0"/>
                <a:cs typeface="+mn-cs"/>
              </a:rPr>
              <a:t>, </a:t>
            </a:r>
            <a:r>
              <a:rPr lang="en-US" sz="1200" dirty="0">
                <a:cs typeface="+mn-cs"/>
              </a:rPr>
              <a:t>V. </a:t>
            </a:r>
            <a:r>
              <a:rPr lang="en-US" sz="1200" dirty="0" err="1">
                <a:cs typeface="+mn-cs"/>
              </a:rPr>
              <a:t>Vlachoudis</a:t>
            </a:r>
            <a:r>
              <a:rPr lang="en-US" sz="1200" dirty="0">
                <a:cs typeface="+mn-cs"/>
              </a:rPr>
              <a:t>, </a:t>
            </a:r>
            <a:r>
              <a:rPr lang="en-US" sz="1200" dirty="0" err="1">
                <a:cs typeface="+mn-cs"/>
              </a:rPr>
              <a:t>J.Vollaire</a:t>
            </a:r>
            <a:r>
              <a:rPr lang="en-US" sz="1200" dirty="0">
                <a:cs typeface="+mn-cs"/>
              </a:rPr>
              <a:t> </a:t>
            </a:r>
            <a:r>
              <a:rPr lang="en-US" sz="1200" dirty="0">
                <a:solidFill>
                  <a:srgbClr val="00B050"/>
                </a:solidFill>
                <a:cs typeface="+mn-cs"/>
              </a:rPr>
              <a:t>CERN</a:t>
            </a:r>
          </a:p>
          <a:p>
            <a:pPr algn="ctr" eaLnBrk="0" hangingPunct="0">
              <a:spcBef>
                <a:spcPts val="0"/>
              </a:spcBef>
              <a:defRPr/>
            </a:pPr>
            <a:endParaRPr lang="en-US" sz="1200" dirty="0">
              <a:latin typeface="Tahoma" pitchFamily="34" charset="0"/>
              <a:cs typeface="+mn-cs"/>
            </a:endParaRPr>
          </a:p>
          <a:p>
            <a:pPr algn="ctr" eaLnBrk="0" hangingPunct="0">
              <a:spcBef>
                <a:spcPts val="0"/>
              </a:spcBef>
              <a:defRPr/>
            </a:pPr>
            <a:r>
              <a:rPr lang="en-US" sz="1200" dirty="0">
                <a:latin typeface="Tahoma" pitchFamily="34" charset="0"/>
                <a:cs typeface="+mn-cs"/>
              </a:rPr>
              <a:t>G. Battistoni, F. </a:t>
            </a:r>
            <a:r>
              <a:rPr lang="en-US" sz="1200" dirty="0" err="1">
                <a:latin typeface="Tahoma" pitchFamily="34" charset="0"/>
                <a:cs typeface="+mn-cs"/>
              </a:rPr>
              <a:t>Broggi</a:t>
            </a:r>
            <a:r>
              <a:rPr lang="en-US" sz="1200" dirty="0">
                <a:latin typeface="Tahoma" pitchFamily="34" charset="0"/>
                <a:cs typeface="+mn-cs"/>
              </a:rPr>
              <a:t>,  M. </a:t>
            </a:r>
            <a:r>
              <a:rPr lang="en-US" sz="1200" dirty="0" err="1">
                <a:latin typeface="Tahoma" pitchFamily="34" charset="0"/>
                <a:cs typeface="+mn-cs"/>
              </a:rPr>
              <a:t>Campanella</a:t>
            </a:r>
            <a:r>
              <a:rPr lang="en-US" sz="1200" dirty="0">
                <a:latin typeface="Tahoma" pitchFamily="34" charset="0"/>
                <a:cs typeface="+mn-cs"/>
              </a:rPr>
              <a:t>, I. </a:t>
            </a:r>
            <a:r>
              <a:rPr lang="en-US" sz="1200" dirty="0" err="1">
                <a:latin typeface="Tahoma" pitchFamily="34" charset="0"/>
                <a:cs typeface="+mn-cs"/>
              </a:rPr>
              <a:t>Mattei</a:t>
            </a:r>
            <a:r>
              <a:rPr lang="en-US" sz="1200" dirty="0">
                <a:latin typeface="Tahoma" pitchFamily="34" charset="0"/>
                <a:cs typeface="+mn-cs"/>
              </a:rPr>
              <a:t>, S. </a:t>
            </a:r>
            <a:r>
              <a:rPr lang="en-US" sz="1200" dirty="0" err="1">
                <a:latin typeface="Tahoma" pitchFamily="34" charset="0"/>
                <a:cs typeface="+mn-cs"/>
              </a:rPr>
              <a:t>Muraro</a:t>
            </a:r>
            <a:r>
              <a:rPr lang="en-US" sz="1200" dirty="0">
                <a:latin typeface="Tahoma" pitchFamily="34" charset="0"/>
                <a:cs typeface="+mn-cs"/>
              </a:rPr>
              <a:t>, </a:t>
            </a:r>
            <a:r>
              <a:rPr lang="en-US" sz="1200" dirty="0">
                <a:solidFill>
                  <a:srgbClr val="C00000"/>
                </a:solidFill>
                <a:cs typeface="+mn-cs"/>
              </a:rPr>
              <a:t>P.R. Sala</a:t>
            </a:r>
            <a:r>
              <a:rPr lang="en-US" sz="1200" dirty="0">
                <a:solidFill>
                  <a:srgbClr val="00B050"/>
                </a:solidFill>
                <a:latin typeface="Tahoma" pitchFamily="34" charset="0"/>
                <a:cs typeface="+mn-cs"/>
              </a:rPr>
              <a:t>, </a:t>
            </a:r>
            <a:r>
              <a:rPr lang="en-US" sz="1200" dirty="0">
                <a:solidFill>
                  <a:srgbClr val="00B050"/>
                </a:solidFill>
                <a:cs typeface="+mn-cs"/>
              </a:rPr>
              <a:t>INFN. Milano, Italy  </a:t>
            </a:r>
            <a:r>
              <a:rPr lang="en-US" sz="1200" dirty="0">
                <a:cs typeface="+mn-cs"/>
              </a:rPr>
              <a:t>N. Mazziotta </a:t>
            </a:r>
            <a:r>
              <a:rPr lang="en-US" sz="1200" dirty="0">
                <a:solidFill>
                  <a:srgbClr val="00B050"/>
                </a:solidFill>
                <a:cs typeface="+mn-cs"/>
              </a:rPr>
              <a:t>, INFN Bari, Italy</a:t>
            </a:r>
            <a:r>
              <a:rPr lang="en-US" sz="1200" dirty="0">
                <a:solidFill>
                  <a:srgbClr val="006600"/>
                </a:solidFill>
                <a:cs typeface="+mn-cs"/>
              </a:rPr>
              <a:t>        </a:t>
            </a:r>
            <a:r>
              <a:rPr lang="en-US" sz="1200" dirty="0">
                <a:cs typeface="+mn-cs"/>
              </a:rPr>
              <a:t>A. </a:t>
            </a:r>
            <a:r>
              <a:rPr lang="en-US" sz="1200" dirty="0" err="1">
                <a:cs typeface="+mn-cs"/>
              </a:rPr>
              <a:t>Margiotta</a:t>
            </a:r>
            <a:r>
              <a:rPr lang="en-US" sz="1200" dirty="0">
                <a:cs typeface="+mn-cs"/>
              </a:rPr>
              <a:t>, </a:t>
            </a:r>
            <a:r>
              <a:rPr lang="en-US" sz="1200" dirty="0">
                <a:solidFill>
                  <a:srgbClr val="00B050"/>
                </a:solidFill>
                <a:cs typeface="+mn-cs"/>
              </a:rPr>
              <a:t>INFN &amp; Univ. Bologna, Italy  </a:t>
            </a:r>
            <a:r>
              <a:rPr lang="en-US" sz="1200" dirty="0">
                <a:cs typeface="+mn-cs"/>
              </a:rPr>
              <a:t>M.C. </a:t>
            </a:r>
            <a:r>
              <a:rPr lang="en-US" sz="1200" dirty="0" err="1">
                <a:cs typeface="+mn-cs"/>
              </a:rPr>
              <a:t>Morone</a:t>
            </a:r>
            <a:r>
              <a:rPr lang="en-US" sz="1200" dirty="0">
                <a:solidFill>
                  <a:srgbClr val="00B050"/>
                </a:solidFill>
                <a:cs typeface="+mn-cs"/>
              </a:rPr>
              <a:t>, Univ. Roma II, Italy </a:t>
            </a:r>
            <a:r>
              <a:rPr lang="en-US" sz="1200" dirty="0">
                <a:cs typeface="+mn-cs"/>
              </a:rPr>
              <a:t>L. </a:t>
            </a:r>
            <a:r>
              <a:rPr lang="en-US" sz="1200" dirty="0" err="1">
                <a:cs typeface="+mn-cs"/>
              </a:rPr>
              <a:t>Sarchiapone</a:t>
            </a:r>
            <a:r>
              <a:rPr lang="en-US" sz="1200" dirty="0">
                <a:cs typeface="+mn-cs"/>
              </a:rPr>
              <a:t>, </a:t>
            </a:r>
            <a:r>
              <a:rPr lang="en-US" sz="1200" dirty="0">
                <a:solidFill>
                  <a:srgbClr val="00B050"/>
                </a:solidFill>
                <a:cs typeface="+mn-cs"/>
              </a:rPr>
              <a:t>INFN </a:t>
            </a:r>
            <a:r>
              <a:rPr lang="en-US" sz="1200" dirty="0" err="1">
                <a:solidFill>
                  <a:srgbClr val="00B050"/>
                </a:solidFill>
                <a:cs typeface="+mn-cs"/>
              </a:rPr>
              <a:t>Legnaro</a:t>
            </a:r>
            <a:r>
              <a:rPr lang="en-US" sz="1200" dirty="0">
                <a:solidFill>
                  <a:srgbClr val="00B050"/>
                </a:solidFill>
                <a:cs typeface="+mn-cs"/>
              </a:rPr>
              <a:t>, Italy, </a:t>
            </a:r>
          </a:p>
          <a:p>
            <a:pPr algn="ctr" eaLnBrk="0" hangingPunct="0">
              <a:spcBef>
                <a:spcPts val="0"/>
              </a:spcBef>
              <a:defRPr/>
            </a:pPr>
            <a:r>
              <a:rPr lang="en-US" sz="1200" dirty="0">
                <a:solidFill>
                  <a:schemeClr val="tx2">
                    <a:lumMod val="60000"/>
                    <a:lumOff val="40000"/>
                  </a:schemeClr>
                </a:solidFill>
                <a:cs typeface="+mn-cs"/>
              </a:rPr>
              <a:t>F. </a:t>
            </a:r>
            <a:r>
              <a:rPr lang="en-US" sz="1200" dirty="0" err="1">
                <a:solidFill>
                  <a:schemeClr val="tx2">
                    <a:lumMod val="60000"/>
                    <a:lumOff val="40000"/>
                  </a:schemeClr>
                </a:solidFill>
                <a:cs typeface="+mn-cs"/>
              </a:rPr>
              <a:t>Ballarini</a:t>
            </a:r>
            <a:r>
              <a:rPr lang="en-US" sz="1200" dirty="0">
                <a:cs typeface="+mn-cs"/>
              </a:rPr>
              <a:t>, E. </a:t>
            </a:r>
            <a:r>
              <a:rPr lang="en-US" sz="1200" dirty="0" err="1">
                <a:cs typeface="+mn-cs"/>
              </a:rPr>
              <a:t>Bellinzona</a:t>
            </a:r>
            <a:r>
              <a:rPr lang="en-US" sz="1200" dirty="0">
                <a:cs typeface="+mn-cs"/>
              </a:rPr>
              <a:t>, </a:t>
            </a:r>
            <a:r>
              <a:rPr lang="en-US" sz="1200" dirty="0">
                <a:solidFill>
                  <a:schemeClr val="tx2">
                    <a:lumMod val="60000"/>
                    <a:lumOff val="40000"/>
                  </a:schemeClr>
                </a:solidFill>
                <a:cs typeface="+mn-cs"/>
              </a:rPr>
              <a:t>M. </a:t>
            </a:r>
            <a:r>
              <a:rPr lang="en-US" sz="1200" dirty="0" err="1">
                <a:solidFill>
                  <a:schemeClr val="tx2">
                    <a:lumMod val="60000"/>
                    <a:lumOff val="40000"/>
                  </a:schemeClr>
                </a:solidFill>
                <a:cs typeface="+mn-cs"/>
              </a:rPr>
              <a:t>Carante</a:t>
            </a:r>
            <a:r>
              <a:rPr lang="en-US" sz="1200" dirty="0">
                <a:cs typeface="+mn-cs"/>
              </a:rPr>
              <a:t>, A. </a:t>
            </a:r>
            <a:r>
              <a:rPr lang="en-US" sz="1200" dirty="0" err="1">
                <a:cs typeface="+mn-cs"/>
              </a:rPr>
              <a:t>Embriaco</a:t>
            </a:r>
            <a:r>
              <a:rPr lang="en-US" sz="1200" dirty="0">
                <a:cs typeface="+mn-cs"/>
              </a:rPr>
              <a:t>, A. Fontana, </a:t>
            </a:r>
            <a:r>
              <a:rPr lang="en-US" sz="1200" dirty="0">
                <a:solidFill>
                  <a:srgbClr val="00B050"/>
                </a:solidFill>
                <a:cs typeface="+mn-cs"/>
              </a:rPr>
              <a:t>INFN &amp; Univ. Pavia, Italy </a:t>
            </a:r>
          </a:p>
          <a:p>
            <a:pPr algn="ctr" eaLnBrk="0" hangingPunct="0">
              <a:spcBef>
                <a:spcPts val="0"/>
              </a:spcBef>
              <a:defRPr/>
            </a:pPr>
            <a:r>
              <a:rPr lang="en-US" sz="1200" dirty="0">
                <a:latin typeface="Tahoma" pitchFamily="34" charset="0"/>
                <a:cs typeface="+mn-cs"/>
              </a:rPr>
              <a:t>V. </a:t>
            </a:r>
            <a:r>
              <a:rPr lang="en-US" sz="1200" dirty="0" err="1">
                <a:latin typeface="Tahoma" pitchFamily="34" charset="0"/>
                <a:cs typeface="+mn-cs"/>
              </a:rPr>
              <a:t>Patera</a:t>
            </a:r>
            <a:r>
              <a:rPr lang="en-US" sz="1200" dirty="0">
                <a:latin typeface="Tahoma" pitchFamily="34" charset="0"/>
                <a:cs typeface="+mn-cs"/>
              </a:rPr>
              <a:t>,  S. Pioli </a:t>
            </a:r>
            <a:r>
              <a:rPr lang="en-US" sz="1200" dirty="0">
                <a:solidFill>
                  <a:srgbClr val="00B050"/>
                </a:solidFill>
                <a:cs typeface="+mn-cs"/>
              </a:rPr>
              <a:t>INFN </a:t>
            </a:r>
            <a:r>
              <a:rPr lang="en-US" sz="1200" dirty="0" err="1">
                <a:solidFill>
                  <a:srgbClr val="00B050"/>
                </a:solidFill>
                <a:cs typeface="+mn-cs"/>
              </a:rPr>
              <a:t>Frascati</a:t>
            </a:r>
            <a:r>
              <a:rPr lang="en-US" sz="1200" dirty="0">
                <a:solidFill>
                  <a:srgbClr val="00B050"/>
                </a:solidFill>
                <a:cs typeface="+mn-cs"/>
              </a:rPr>
              <a:t> &amp; Univ. Roma I , Italy   </a:t>
            </a:r>
            <a:r>
              <a:rPr lang="en-US" sz="1200" dirty="0">
                <a:cs typeface="+mn-cs"/>
              </a:rPr>
              <a:t>M. </a:t>
            </a:r>
            <a:r>
              <a:rPr lang="en-US" sz="1200" dirty="0" err="1">
                <a:cs typeface="+mn-cs"/>
              </a:rPr>
              <a:t>Pelliccioni</a:t>
            </a:r>
            <a:r>
              <a:rPr lang="en-US" sz="1200" dirty="0">
                <a:cs typeface="+mn-cs"/>
              </a:rPr>
              <a:t>, </a:t>
            </a:r>
            <a:r>
              <a:rPr lang="en-US" sz="1200" dirty="0">
                <a:solidFill>
                  <a:schemeClr val="tx2">
                    <a:lumMod val="60000"/>
                    <a:lumOff val="40000"/>
                  </a:schemeClr>
                </a:solidFill>
                <a:cs typeface="+mn-cs"/>
              </a:rPr>
              <a:t>A. </a:t>
            </a:r>
            <a:r>
              <a:rPr lang="en-US" sz="1200" dirty="0" err="1">
                <a:solidFill>
                  <a:schemeClr val="tx2">
                    <a:lumMod val="60000"/>
                    <a:lumOff val="40000"/>
                  </a:schemeClr>
                </a:solidFill>
                <a:cs typeface="+mn-cs"/>
              </a:rPr>
              <a:t>Mairani</a:t>
            </a:r>
            <a:r>
              <a:rPr lang="en-US" sz="1200" dirty="0">
                <a:cs typeface="+mn-cs"/>
              </a:rPr>
              <a:t>,</a:t>
            </a:r>
            <a:r>
              <a:rPr lang="en-US" sz="1200" dirty="0">
                <a:solidFill>
                  <a:srgbClr val="006600"/>
                </a:solidFill>
                <a:cs typeface="+mn-cs"/>
              </a:rPr>
              <a:t> </a:t>
            </a:r>
            <a:r>
              <a:rPr lang="en-US" sz="1200" dirty="0">
                <a:solidFill>
                  <a:schemeClr val="tx2">
                    <a:lumMod val="60000"/>
                    <a:lumOff val="40000"/>
                  </a:schemeClr>
                </a:solidFill>
                <a:cs typeface="+mn-cs"/>
              </a:rPr>
              <a:t>G. </a:t>
            </a:r>
            <a:r>
              <a:rPr lang="en-US" sz="1200" dirty="0" err="1">
                <a:solidFill>
                  <a:schemeClr val="tx2">
                    <a:lumMod val="60000"/>
                    <a:lumOff val="40000"/>
                  </a:schemeClr>
                </a:solidFill>
                <a:cs typeface="+mn-cs"/>
              </a:rPr>
              <a:t>Magro</a:t>
            </a:r>
            <a:r>
              <a:rPr lang="en-US" sz="1200" dirty="0">
                <a:solidFill>
                  <a:schemeClr val="tx2">
                    <a:lumMod val="60000"/>
                    <a:lumOff val="40000"/>
                  </a:schemeClr>
                </a:solidFill>
                <a:cs typeface="+mn-cs"/>
              </a:rPr>
              <a:t> </a:t>
            </a:r>
            <a:r>
              <a:rPr lang="en-US" sz="1200" dirty="0">
                <a:solidFill>
                  <a:srgbClr val="00B050"/>
                </a:solidFill>
                <a:cs typeface="+mn-cs"/>
              </a:rPr>
              <a:t>CNAO  Pavia, Italy       </a:t>
            </a:r>
          </a:p>
          <a:p>
            <a:pPr algn="ctr" eaLnBrk="0" hangingPunct="0">
              <a:spcBef>
                <a:spcPts val="0"/>
              </a:spcBef>
              <a:defRPr/>
            </a:pPr>
            <a:endParaRPr lang="en-US" sz="1200" dirty="0">
              <a:cs typeface="+mn-cs"/>
            </a:endParaRPr>
          </a:p>
          <a:p>
            <a:pPr algn="ctr" eaLnBrk="0" hangingPunct="0">
              <a:spcBef>
                <a:spcPts val="0"/>
              </a:spcBef>
              <a:defRPr/>
            </a:pPr>
            <a:r>
              <a:rPr lang="en-US" sz="1200" dirty="0">
                <a:cs typeface="+mn-cs"/>
              </a:rPr>
              <a:t>P. </a:t>
            </a:r>
            <a:r>
              <a:rPr lang="en-US" sz="1200" dirty="0" err="1">
                <a:solidFill>
                  <a:srgbClr val="000000"/>
                </a:solidFill>
                <a:cs typeface="+mn-cs"/>
              </a:rPr>
              <a:t>Degtiarenko</a:t>
            </a:r>
            <a:r>
              <a:rPr lang="en-US" sz="1200" dirty="0">
                <a:solidFill>
                  <a:srgbClr val="000000"/>
                </a:solidFill>
                <a:cs typeface="+mn-cs"/>
              </a:rPr>
              <a:t>, </a:t>
            </a:r>
            <a:r>
              <a:rPr lang="en-US" sz="1200" dirty="0">
                <a:cs typeface="+mn-cs"/>
              </a:rPr>
              <a:t>G. </a:t>
            </a:r>
            <a:r>
              <a:rPr lang="en-US" sz="1200" dirty="0" err="1">
                <a:cs typeface="+mn-cs"/>
              </a:rPr>
              <a:t>Kharashvili</a:t>
            </a:r>
            <a:r>
              <a:rPr lang="en-US" sz="1200" dirty="0">
                <a:solidFill>
                  <a:srgbClr val="006600"/>
                </a:solidFill>
                <a:cs typeface="+mn-cs"/>
              </a:rPr>
              <a:t>, </a:t>
            </a:r>
            <a:r>
              <a:rPr lang="en-US" sz="1200" dirty="0" err="1">
                <a:solidFill>
                  <a:srgbClr val="00B050"/>
                </a:solidFill>
                <a:cs typeface="+mn-cs"/>
              </a:rPr>
              <a:t>JLab</a:t>
            </a:r>
            <a:r>
              <a:rPr lang="en-US" sz="1200" dirty="0">
                <a:solidFill>
                  <a:srgbClr val="00B050"/>
                </a:solidFill>
                <a:cs typeface="+mn-cs"/>
              </a:rPr>
              <a:t>, USA   </a:t>
            </a:r>
            <a:r>
              <a:rPr lang="en-US" sz="1200" dirty="0">
                <a:cs typeface="+mn-cs"/>
              </a:rPr>
              <a:t>M. Santana</a:t>
            </a:r>
            <a:r>
              <a:rPr lang="en-US" sz="1200" dirty="0">
                <a:solidFill>
                  <a:srgbClr val="00B050"/>
                </a:solidFill>
                <a:cs typeface="+mn-cs"/>
              </a:rPr>
              <a:t>, SLAC, USA </a:t>
            </a:r>
            <a:r>
              <a:rPr lang="en-US" sz="1200" dirty="0">
                <a:cs typeface="+mn-cs"/>
              </a:rPr>
              <a:t>L. </a:t>
            </a:r>
            <a:r>
              <a:rPr lang="en-US" sz="1200" dirty="0" err="1">
                <a:cs typeface="+mn-cs"/>
              </a:rPr>
              <a:t>Lari</a:t>
            </a:r>
            <a:r>
              <a:rPr lang="en-US" sz="1200" dirty="0">
                <a:cs typeface="+mn-cs"/>
              </a:rPr>
              <a:t> </a:t>
            </a:r>
            <a:r>
              <a:rPr lang="en-US" sz="1200" dirty="0">
                <a:solidFill>
                  <a:srgbClr val="00B050"/>
                </a:solidFill>
                <a:cs typeface="+mn-cs"/>
              </a:rPr>
              <a:t>,FNAL USA  </a:t>
            </a:r>
            <a:r>
              <a:rPr lang="en-US" sz="1200" dirty="0">
                <a:cs typeface="+mn-cs"/>
              </a:rPr>
              <a:t>A. </a:t>
            </a:r>
            <a:r>
              <a:rPr lang="en-US" sz="1200" dirty="0" err="1">
                <a:cs typeface="+mn-cs"/>
              </a:rPr>
              <a:t>Empl</a:t>
            </a:r>
            <a:r>
              <a:rPr lang="en-US" sz="1200" dirty="0">
                <a:cs typeface="+mn-cs"/>
              </a:rPr>
              <a:t>, S. Hoang, M. </a:t>
            </a:r>
            <a:r>
              <a:rPr lang="en-US" sz="1200" dirty="0" err="1">
                <a:cs typeface="+mn-cs"/>
              </a:rPr>
              <a:t>Kroupa</a:t>
            </a:r>
            <a:r>
              <a:rPr lang="en-US" sz="1200" dirty="0">
                <a:cs typeface="+mn-cs"/>
              </a:rPr>
              <a:t>,  J. </a:t>
            </a:r>
            <a:r>
              <a:rPr lang="en-US" sz="1200" dirty="0" err="1">
                <a:cs typeface="+mn-cs"/>
              </a:rPr>
              <a:t>Idarraga</a:t>
            </a:r>
            <a:r>
              <a:rPr lang="en-US" sz="1200" dirty="0">
                <a:cs typeface="+mn-cs"/>
              </a:rPr>
              <a:t>, L. Pinsky,</a:t>
            </a:r>
            <a:r>
              <a:rPr lang="en-US" sz="1200" dirty="0">
                <a:solidFill>
                  <a:srgbClr val="006600"/>
                </a:solidFill>
                <a:cs typeface="+mn-cs"/>
              </a:rPr>
              <a:t> </a:t>
            </a:r>
            <a:r>
              <a:rPr lang="en-US" sz="1200" dirty="0">
                <a:solidFill>
                  <a:srgbClr val="00B050"/>
                </a:solidFill>
                <a:cs typeface="+mn-cs"/>
              </a:rPr>
              <a:t>Univ. of Houston, USA  </a:t>
            </a:r>
            <a:r>
              <a:rPr lang="en-US" sz="1200" dirty="0">
                <a:cs typeface="+mn-cs"/>
              </a:rPr>
              <a:t>K.T. Lee, B. </a:t>
            </a:r>
            <a:r>
              <a:rPr lang="en-US" sz="1200" dirty="0" err="1">
                <a:cs typeface="+mn-cs"/>
              </a:rPr>
              <a:t>Reddell</a:t>
            </a:r>
            <a:r>
              <a:rPr lang="en-US" sz="1200" dirty="0">
                <a:cs typeface="+mn-cs"/>
              </a:rPr>
              <a:t>, E. </a:t>
            </a:r>
            <a:r>
              <a:rPr lang="en-US" sz="1200" dirty="0" err="1">
                <a:cs typeface="+mn-cs"/>
              </a:rPr>
              <a:t>Semones</a:t>
            </a:r>
            <a:r>
              <a:rPr lang="en-US" sz="1200" dirty="0">
                <a:cs typeface="+mn-cs"/>
              </a:rPr>
              <a:t>, N. </a:t>
            </a:r>
            <a:r>
              <a:rPr lang="en-US" sz="1200" dirty="0" err="1">
                <a:cs typeface="+mn-cs"/>
              </a:rPr>
              <a:t>Stoffle</a:t>
            </a:r>
            <a:r>
              <a:rPr lang="en-US" sz="1200" dirty="0">
                <a:cs typeface="+mn-cs"/>
              </a:rPr>
              <a:t>, N. </a:t>
            </a:r>
            <a:r>
              <a:rPr lang="en-US" sz="1200" dirty="0" err="1">
                <a:cs typeface="+mn-cs"/>
              </a:rPr>
              <a:t>Zapp</a:t>
            </a:r>
            <a:r>
              <a:rPr lang="en-US" sz="1200" dirty="0">
                <a:cs typeface="+mn-cs"/>
              </a:rPr>
              <a:t>, </a:t>
            </a:r>
            <a:r>
              <a:rPr lang="en-US" sz="1200" dirty="0">
                <a:solidFill>
                  <a:srgbClr val="00B050"/>
                </a:solidFill>
                <a:cs typeface="+mn-cs"/>
              </a:rPr>
              <a:t>NASA, Houston, USA   </a:t>
            </a:r>
            <a:r>
              <a:rPr lang="en-US" sz="1200" dirty="0" err="1">
                <a:cs typeface="+mn-cs"/>
              </a:rPr>
              <a:t>A.Bahadori</a:t>
            </a:r>
            <a:r>
              <a:rPr lang="en-US" sz="1200" dirty="0">
                <a:cs typeface="+mn-cs"/>
              </a:rPr>
              <a:t> </a:t>
            </a:r>
            <a:r>
              <a:rPr lang="en-US" sz="1200" dirty="0">
                <a:solidFill>
                  <a:srgbClr val="00B050"/>
                </a:solidFill>
                <a:cs typeface="+mn-cs"/>
              </a:rPr>
              <a:t>Kansas Univ. USA   </a:t>
            </a:r>
            <a:r>
              <a:rPr lang="en-US" sz="1200" dirty="0">
                <a:cs typeface="+mn-cs"/>
              </a:rPr>
              <a:t>S. </a:t>
            </a:r>
            <a:r>
              <a:rPr lang="en-US" sz="1200" dirty="0" err="1">
                <a:cs typeface="+mn-cs"/>
              </a:rPr>
              <a:t>Trovati</a:t>
            </a:r>
            <a:r>
              <a:rPr lang="en-US" sz="1200" dirty="0">
                <a:solidFill>
                  <a:srgbClr val="00B050"/>
                </a:solidFill>
                <a:cs typeface="+mn-cs"/>
              </a:rPr>
              <a:t>, Stanford Univ. USA       </a:t>
            </a:r>
            <a:r>
              <a:rPr lang="en-US" sz="1200" dirty="0">
                <a:cs typeface="+mn-cs"/>
              </a:rPr>
              <a:t>M. </a:t>
            </a:r>
            <a:r>
              <a:rPr lang="en-US" sz="1200" dirty="0" err="1">
                <a:cs typeface="+mn-cs"/>
              </a:rPr>
              <a:t>Nozar</a:t>
            </a:r>
            <a:r>
              <a:rPr lang="en-US" sz="1200" dirty="0">
                <a:cs typeface="+mn-cs"/>
              </a:rPr>
              <a:t>, A. </a:t>
            </a:r>
            <a:r>
              <a:rPr lang="en-US" sz="1200" dirty="0" err="1">
                <a:cs typeface="+mn-cs"/>
              </a:rPr>
              <a:t>Trudel</a:t>
            </a:r>
            <a:r>
              <a:rPr lang="en-US" sz="1200" dirty="0">
                <a:cs typeface="+mn-cs"/>
              </a:rPr>
              <a:t>, M. </a:t>
            </a:r>
            <a:r>
              <a:rPr lang="en-US" sz="1200" dirty="0" err="1">
                <a:cs typeface="+mn-cs"/>
              </a:rPr>
              <a:t>Trinczec</a:t>
            </a:r>
            <a:r>
              <a:rPr lang="en-US" sz="1200" dirty="0">
                <a:cs typeface="+mn-cs"/>
              </a:rPr>
              <a:t> </a:t>
            </a:r>
            <a:r>
              <a:rPr lang="en-US" sz="1200" dirty="0">
                <a:solidFill>
                  <a:srgbClr val="00B050"/>
                </a:solidFill>
                <a:cs typeface="+mn-cs"/>
              </a:rPr>
              <a:t>TRIUMF, Canada </a:t>
            </a:r>
          </a:p>
          <a:p>
            <a:pPr algn="ctr" eaLnBrk="0" hangingPunct="0">
              <a:spcBef>
                <a:spcPts val="0"/>
              </a:spcBef>
              <a:defRPr/>
            </a:pPr>
            <a:endParaRPr lang="en-US" sz="1200" dirty="0">
              <a:solidFill>
                <a:srgbClr val="00B050"/>
              </a:solidFill>
              <a:cs typeface="+mn-cs"/>
            </a:endParaRPr>
          </a:p>
          <a:p>
            <a:pPr algn="ctr" eaLnBrk="0" hangingPunct="0">
              <a:spcBef>
                <a:spcPts val="0"/>
              </a:spcBef>
              <a:defRPr/>
            </a:pPr>
            <a:r>
              <a:rPr lang="en-US" sz="1200" dirty="0">
                <a:latin typeface="Tahoma" pitchFamily="34" charset="0"/>
                <a:cs typeface="+mn-cs"/>
              </a:rPr>
              <a:t>K. </a:t>
            </a:r>
            <a:r>
              <a:rPr lang="en-US" sz="1200" dirty="0" err="1">
                <a:latin typeface="Tahoma" pitchFamily="34" charset="0"/>
                <a:cs typeface="+mn-cs"/>
              </a:rPr>
              <a:t>Parodi</a:t>
            </a:r>
            <a:r>
              <a:rPr lang="en-US" sz="1200" dirty="0">
                <a:cs typeface="+mn-cs"/>
              </a:rPr>
              <a:t>, I. Rinaldi, </a:t>
            </a:r>
            <a:r>
              <a:rPr lang="en-US" sz="1200" dirty="0">
                <a:solidFill>
                  <a:srgbClr val="00B050"/>
                </a:solidFill>
                <a:cs typeface="+mn-cs"/>
              </a:rPr>
              <a:t>LMU Munich, Germany  </a:t>
            </a:r>
            <a:r>
              <a:rPr lang="en-US" sz="1200" dirty="0">
                <a:cs typeface="+mn-cs"/>
              </a:rPr>
              <a:t> Anna Ferrari, S. Mueller </a:t>
            </a:r>
            <a:r>
              <a:rPr lang="en-US" sz="1200" dirty="0">
                <a:solidFill>
                  <a:srgbClr val="00B050"/>
                </a:solidFill>
                <a:cs typeface="+mn-cs"/>
              </a:rPr>
              <a:t>HZDR </a:t>
            </a:r>
            <a:r>
              <a:rPr lang="en-US" sz="1200" dirty="0" err="1">
                <a:solidFill>
                  <a:srgbClr val="00B050"/>
                </a:solidFill>
                <a:cs typeface="+mn-cs"/>
              </a:rPr>
              <a:t>Rossendorf</a:t>
            </a:r>
            <a:r>
              <a:rPr lang="en-US" sz="1200" dirty="0">
                <a:solidFill>
                  <a:srgbClr val="00B050"/>
                </a:solidFill>
                <a:cs typeface="+mn-cs"/>
              </a:rPr>
              <a:t>, Germany </a:t>
            </a:r>
          </a:p>
          <a:p>
            <a:pPr algn="ctr" eaLnBrk="0" hangingPunct="0">
              <a:spcBef>
                <a:spcPts val="0"/>
              </a:spcBef>
              <a:defRPr/>
            </a:pPr>
            <a:r>
              <a:rPr lang="en-US" sz="1200" dirty="0">
                <a:solidFill>
                  <a:srgbClr val="00B050"/>
                </a:solidFill>
                <a:cs typeface="+mn-cs"/>
              </a:rPr>
              <a:t> </a:t>
            </a:r>
            <a:r>
              <a:rPr lang="en-US" sz="1200" dirty="0">
                <a:cs typeface="+mn-cs"/>
              </a:rPr>
              <a:t>A. </a:t>
            </a:r>
            <a:r>
              <a:rPr lang="en-US" sz="1200" dirty="0" err="1">
                <a:cs typeface="+mn-cs"/>
              </a:rPr>
              <a:t>Fedynitch</a:t>
            </a:r>
            <a:r>
              <a:rPr lang="en-US" sz="1200" dirty="0">
                <a:cs typeface="+mn-cs"/>
              </a:rPr>
              <a:t>  </a:t>
            </a:r>
            <a:r>
              <a:rPr lang="en-US" sz="1200" dirty="0">
                <a:solidFill>
                  <a:srgbClr val="00B050"/>
                </a:solidFill>
                <a:cs typeface="+mn-cs"/>
              </a:rPr>
              <a:t>DESY</a:t>
            </a:r>
            <a:r>
              <a:rPr lang="en-US" sz="1200" dirty="0">
                <a:cs typeface="+mn-cs"/>
              </a:rPr>
              <a:t> </a:t>
            </a:r>
            <a:r>
              <a:rPr lang="en-US" sz="1200" dirty="0" err="1">
                <a:solidFill>
                  <a:srgbClr val="00B050"/>
                </a:solidFill>
                <a:cs typeface="+mn-cs"/>
              </a:rPr>
              <a:t>Zeuthen</a:t>
            </a:r>
            <a:r>
              <a:rPr lang="en-US" sz="1200" dirty="0">
                <a:solidFill>
                  <a:srgbClr val="00B050"/>
                </a:solidFill>
                <a:cs typeface="+mn-cs"/>
              </a:rPr>
              <a:t>, Germany </a:t>
            </a:r>
          </a:p>
          <a:p>
            <a:pPr algn="ctr" eaLnBrk="0" hangingPunct="0">
              <a:spcBef>
                <a:spcPts val="0"/>
              </a:spcBef>
              <a:defRPr/>
            </a:pPr>
            <a:endParaRPr lang="en-US" sz="1200" dirty="0">
              <a:solidFill>
                <a:srgbClr val="00B050"/>
              </a:solidFill>
              <a:cs typeface="+mn-cs"/>
            </a:endParaRPr>
          </a:p>
          <a:p>
            <a:pPr algn="ctr" eaLnBrk="0" hangingPunct="0">
              <a:spcBef>
                <a:spcPts val="0"/>
              </a:spcBef>
              <a:defRPr/>
            </a:pPr>
            <a:r>
              <a:rPr lang="en-US" sz="1200" dirty="0">
                <a:cs typeface="+mn-cs"/>
              </a:rPr>
              <a:t>P.G. Ortega </a:t>
            </a:r>
            <a:r>
              <a:rPr lang="en-US" sz="1200" dirty="0">
                <a:solidFill>
                  <a:srgbClr val="00B050"/>
                </a:solidFill>
                <a:cs typeface="+mn-cs"/>
              </a:rPr>
              <a:t>Spain        </a:t>
            </a:r>
            <a:r>
              <a:rPr lang="en-US" sz="1200" dirty="0">
                <a:cs typeface="+mn-cs"/>
              </a:rPr>
              <a:t>M. Chin</a:t>
            </a:r>
            <a:r>
              <a:rPr lang="en-US" sz="1200" dirty="0">
                <a:solidFill>
                  <a:srgbClr val="00B050"/>
                </a:solidFill>
                <a:cs typeface="+mn-cs"/>
              </a:rPr>
              <a:t>, Malaysia   </a:t>
            </a:r>
          </a:p>
          <a:p>
            <a:pPr algn="ctr" eaLnBrk="0" hangingPunct="0">
              <a:spcBef>
                <a:spcPts val="0"/>
              </a:spcBef>
              <a:defRPr/>
            </a:pPr>
            <a:r>
              <a:rPr lang="en-US" sz="1200" dirty="0">
                <a:solidFill>
                  <a:srgbClr val="00B050"/>
                </a:solidFill>
                <a:cs typeface="+mn-cs"/>
              </a:rPr>
              <a:t> </a:t>
            </a:r>
            <a:r>
              <a:rPr lang="en-US" sz="1200" dirty="0">
                <a:cs typeface="+mn-cs"/>
              </a:rPr>
              <a:t>I. Rinaldi, </a:t>
            </a:r>
            <a:r>
              <a:rPr lang="en-US" sz="1200" dirty="0">
                <a:solidFill>
                  <a:srgbClr val="00B050"/>
                </a:solidFill>
                <a:cs typeface="+mn-cs"/>
              </a:rPr>
              <a:t>INP Lyon, France   </a:t>
            </a:r>
            <a:r>
              <a:rPr lang="en-US" sz="1200" dirty="0">
                <a:cs typeface="+mn-cs"/>
              </a:rPr>
              <a:t>F. </a:t>
            </a:r>
            <a:r>
              <a:rPr lang="en-US" sz="1200" dirty="0" err="1">
                <a:cs typeface="+mn-cs"/>
              </a:rPr>
              <a:t>Belloni</a:t>
            </a:r>
            <a:r>
              <a:rPr lang="en-US" sz="1200" dirty="0">
                <a:cs typeface="+mn-cs"/>
              </a:rPr>
              <a:t> </a:t>
            </a:r>
            <a:r>
              <a:rPr lang="en-US" sz="1200" dirty="0">
                <a:solidFill>
                  <a:srgbClr val="00B050"/>
                </a:solidFill>
                <a:cs typeface="+mn-cs"/>
              </a:rPr>
              <a:t>CEA, France </a:t>
            </a:r>
          </a:p>
          <a:p>
            <a:pPr algn="ctr" eaLnBrk="0" hangingPunct="0">
              <a:spcBef>
                <a:spcPts val="0"/>
              </a:spcBef>
              <a:defRPr/>
            </a:pPr>
            <a:r>
              <a:rPr lang="en-US" sz="1200" dirty="0">
                <a:solidFill>
                  <a:schemeClr val="tx2">
                    <a:lumMod val="60000"/>
                    <a:lumOff val="40000"/>
                  </a:schemeClr>
                </a:solidFill>
                <a:cs typeface="+mn-cs"/>
              </a:rPr>
              <a:t>T.J. </a:t>
            </a:r>
            <a:r>
              <a:rPr lang="en-US" sz="1200" dirty="0" err="1">
                <a:solidFill>
                  <a:schemeClr val="tx2">
                    <a:lumMod val="60000"/>
                    <a:lumOff val="40000"/>
                  </a:schemeClr>
                </a:solidFill>
                <a:cs typeface="+mn-cs"/>
              </a:rPr>
              <a:t>Dahle</a:t>
            </a:r>
            <a:r>
              <a:rPr lang="en-US" sz="1200" dirty="0">
                <a:solidFill>
                  <a:schemeClr val="tx2">
                    <a:lumMod val="60000"/>
                    <a:lumOff val="40000"/>
                  </a:schemeClr>
                </a:solidFill>
                <a:cs typeface="+mn-cs"/>
              </a:rPr>
              <a:t>, A. </a:t>
            </a:r>
            <a:r>
              <a:rPr lang="en-US" sz="1200" dirty="0" err="1">
                <a:solidFill>
                  <a:schemeClr val="tx2">
                    <a:lumMod val="60000"/>
                    <a:lumOff val="40000"/>
                  </a:schemeClr>
                </a:solidFill>
                <a:cs typeface="+mn-cs"/>
              </a:rPr>
              <a:t>Rorvik</a:t>
            </a:r>
            <a:r>
              <a:rPr lang="en-US" sz="1200" dirty="0">
                <a:solidFill>
                  <a:schemeClr val="tx2">
                    <a:lumMod val="60000"/>
                    <a:lumOff val="40000"/>
                  </a:schemeClr>
                </a:solidFill>
                <a:cs typeface="+mn-cs"/>
              </a:rPr>
              <a:t>, K. </a:t>
            </a:r>
            <a:r>
              <a:rPr lang="en-US" sz="1200" dirty="0" err="1">
                <a:solidFill>
                  <a:schemeClr val="tx2">
                    <a:lumMod val="60000"/>
                    <a:lumOff val="40000"/>
                  </a:schemeClr>
                </a:solidFill>
                <a:cs typeface="+mn-cs"/>
              </a:rPr>
              <a:t>Ytre-Hauge</a:t>
            </a:r>
            <a:r>
              <a:rPr lang="en-US" sz="1200" dirty="0">
                <a:cs typeface="+mn-cs"/>
              </a:rPr>
              <a:t> , </a:t>
            </a:r>
            <a:r>
              <a:rPr lang="en-US" sz="1200" dirty="0">
                <a:solidFill>
                  <a:schemeClr val="tx2">
                    <a:lumMod val="60000"/>
                    <a:lumOff val="40000"/>
                  </a:schemeClr>
                </a:solidFill>
                <a:cs typeface="+mn-cs"/>
              </a:rPr>
              <a:t>Bergen Univ., Norway     </a:t>
            </a:r>
            <a:r>
              <a:rPr lang="en-US" sz="1200" dirty="0">
                <a:cs typeface="+mn-cs"/>
              </a:rPr>
              <a:t>M. Lantz, </a:t>
            </a:r>
            <a:r>
              <a:rPr lang="en-US" sz="1200" dirty="0">
                <a:solidFill>
                  <a:srgbClr val="00B050"/>
                </a:solidFill>
                <a:cs typeface="+mn-cs"/>
              </a:rPr>
              <a:t>Uppsala Univ., Sweden   </a:t>
            </a:r>
          </a:p>
          <a:p>
            <a:pPr algn="ctr" eaLnBrk="0" hangingPunct="0">
              <a:spcBef>
                <a:spcPts val="0"/>
              </a:spcBef>
              <a:defRPr/>
            </a:pPr>
            <a:r>
              <a:rPr lang="en-US" sz="1200" dirty="0">
                <a:solidFill>
                  <a:srgbClr val="00B050"/>
                </a:solidFill>
                <a:cs typeface="+mn-cs"/>
              </a:rPr>
              <a:t>   </a:t>
            </a:r>
            <a:r>
              <a:rPr lang="en-US" sz="1200" dirty="0">
                <a:cs typeface="+mn-cs"/>
              </a:rPr>
              <a:t>F. </a:t>
            </a:r>
            <a:r>
              <a:rPr lang="en-US" sz="1200" dirty="0" err="1">
                <a:cs typeface="+mn-cs"/>
              </a:rPr>
              <a:t>Fiorini</a:t>
            </a:r>
            <a:r>
              <a:rPr lang="en-US" sz="1200" dirty="0">
                <a:cs typeface="+mn-cs"/>
              </a:rPr>
              <a:t>, </a:t>
            </a:r>
            <a:r>
              <a:rPr lang="en-US" sz="1200" dirty="0">
                <a:solidFill>
                  <a:srgbClr val="00B050"/>
                </a:solidFill>
                <a:cs typeface="+mn-cs"/>
              </a:rPr>
              <a:t>Oxford Inst. Rad. </a:t>
            </a:r>
            <a:r>
              <a:rPr lang="en-US" sz="1200" dirty="0" err="1">
                <a:solidFill>
                  <a:srgbClr val="00B050"/>
                </a:solidFill>
                <a:cs typeface="+mn-cs"/>
              </a:rPr>
              <a:t>Oncol</a:t>
            </a:r>
            <a:r>
              <a:rPr lang="en-US" sz="1200" dirty="0">
                <a:solidFill>
                  <a:srgbClr val="00B050"/>
                </a:solidFill>
                <a:cs typeface="+mn-cs"/>
              </a:rPr>
              <a:t>., UK</a:t>
            </a:r>
            <a:endParaRPr lang="en-US" sz="1200" dirty="0">
              <a:cs typeface="+mn-cs"/>
            </a:endParaRPr>
          </a:p>
          <a:p>
            <a:pPr algn="ctr" eaLnBrk="0" hangingPunct="0">
              <a:spcBef>
                <a:spcPts val="0"/>
              </a:spcBef>
              <a:defRPr/>
            </a:pPr>
            <a:endParaRPr lang="en-US" sz="1200" dirty="0">
              <a:latin typeface="Tahoma" pitchFamily="34" charset="0"/>
              <a:cs typeface="+mn-cs"/>
            </a:endParaRPr>
          </a:p>
          <a:p>
            <a:pPr algn="ctr" eaLnBrk="0" hangingPunct="0">
              <a:spcBef>
                <a:spcPts val="0"/>
              </a:spcBef>
              <a:defRPr/>
            </a:pPr>
            <a:r>
              <a:rPr lang="en-US" sz="1200" dirty="0">
                <a:cs typeface="+mn-cs"/>
              </a:rPr>
              <a:t>T. T. </a:t>
            </a:r>
            <a:r>
              <a:rPr lang="en-US" sz="1200" dirty="0" err="1">
                <a:cs typeface="+mn-cs"/>
              </a:rPr>
              <a:t>Boehlen</a:t>
            </a:r>
            <a:r>
              <a:rPr lang="en-US" sz="1200" dirty="0">
                <a:solidFill>
                  <a:srgbClr val="00B050"/>
                </a:solidFill>
                <a:cs typeface="+mn-cs"/>
              </a:rPr>
              <a:t>, </a:t>
            </a:r>
            <a:r>
              <a:rPr lang="en-US" sz="1200" dirty="0" err="1">
                <a:solidFill>
                  <a:srgbClr val="00B050"/>
                </a:solidFill>
                <a:cs typeface="+mn-cs"/>
              </a:rPr>
              <a:t>Medaustron</a:t>
            </a:r>
            <a:r>
              <a:rPr lang="en-US" sz="1200" dirty="0">
                <a:solidFill>
                  <a:srgbClr val="00B050"/>
                </a:solidFill>
                <a:cs typeface="+mn-cs"/>
              </a:rPr>
              <a:t> , Austria    </a:t>
            </a:r>
            <a:r>
              <a:rPr lang="en-US" sz="1200" dirty="0">
                <a:cs typeface="+mn-cs"/>
              </a:rPr>
              <a:t>S</a:t>
            </a:r>
            <a:r>
              <a:rPr lang="en-US" sz="1200" dirty="0">
                <a:latin typeface="Tahoma" pitchFamily="34" charset="0"/>
                <a:cs typeface="+mn-cs"/>
              </a:rPr>
              <a:t>. </a:t>
            </a:r>
            <a:r>
              <a:rPr lang="en-US" sz="1200" dirty="0" err="1">
                <a:latin typeface="Tahoma" pitchFamily="34" charset="0"/>
                <a:cs typeface="+mn-cs"/>
              </a:rPr>
              <a:t>Rollet</a:t>
            </a:r>
            <a:r>
              <a:rPr lang="en-US" sz="1200" dirty="0">
                <a:solidFill>
                  <a:srgbClr val="00B050"/>
                </a:solidFill>
                <a:latin typeface="Tahoma" pitchFamily="34" charset="0"/>
                <a:cs typeface="+mn-cs"/>
              </a:rPr>
              <a:t>, </a:t>
            </a:r>
            <a:r>
              <a:rPr lang="en-US" sz="1200" dirty="0">
                <a:solidFill>
                  <a:srgbClr val="00B050"/>
                </a:solidFill>
                <a:cs typeface="+mn-cs"/>
              </a:rPr>
              <a:t>AIT, Austria</a:t>
            </a:r>
          </a:p>
          <a:p>
            <a:pPr algn="ctr" eaLnBrk="0" hangingPunct="0">
              <a:spcBef>
                <a:spcPts val="0"/>
              </a:spcBef>
              <a:defRPr/>
            </a:pPr>
            <a:r>
              <a:rPr lang="en-US" sz="1200" dirty="0">
                <a:cs typeface="+mn-cs"/>
              </a:rPr>
              <a:t>C. </a:t>
            </a:r>
            <a:r>
              <a:rPr lang="en-US" sz="1200" dirty="0" err="1">
                <a:cs typeface="+mn-cs"/>
              </a:rPr>
              <a:t>Cuccagna</a:t>
            </a:r>
            <a:r>
              <a:rPr lang="en-US" sz="1200" dirty="0">
                <a:cs typeface="+mn-cs"/>
              </a:rPr>
              <a:t>, </a:t>
            </a:r>
            <a:r>
              <a:rPr lang="en-US" sz="1200" dirty="0">
                <a:solidFill>
                  <a:srgbClr val="00B050"/>
                </a:solidFill>
                <a:cs typeface="+mn-cs"/>
              </a:rPr>
              <a:t>TERA Switzerland  </a:t>
            </a:r>
            <a:r>
              <a:rPr lang="en-US" sz="1200" dirty="0">
                <a:cs typeface="+mn-cs"/>
              </a:rPr>
              <a:t>T. Miranda Lima </a:t>
            </a:r>
            <a:r>
              <a:rPr lang="en-US" sz="1200" dirty="0" err="1">
                <a:solidFill>
                  <a:srgbClr val="00B050"/>
                </a:solidFill>
                <a:cs typeface="+mn-cs"/>
              </a:rPr>
              <a:t>Kantonhospital</a:t>
            </a:r>
            <a:r>
              <a:rPr lang="en-US" sz="1200" dirty="0">
                <a:solidFill>
                  <a:srgbClr val="00B050"/>
                </a:solidFill>
                <a:cs typeface="+mn-cs"/>
              </a:rPr>
              <a:t> Aarau, Switzerland </a:t>
            </a:r>
          </a:p>
          <a:p>
            <a:pPr algn="ctr" eaLnBrk="0" hangingPunct="0">
              <a:spcBef>
                <a:spcPts val="0"/>
              </a:spcBef>
              <a:defRPr/>
            </a:pPr>
            <a:endParaRPr lang="en-US" sz="1200" dirty="0">
              <a:solidFill>
                <a:srgbClr val="C00000"/>
              </a:solidFill>
              <a:cs typeface="+mn-cs"/>
            </a:endParaRPr>
          </a:p>
          <a:p>
            <a:pPr algn="ctr" eaLnBrk="0" hangingPunct="0">
              <a:spcBef>
                <a:spcPts val="0"/>
              </a:spcBef>
              <a:defRPr/>
            </a:pPr>
            <a:r>
              <a:rPr lang="en-US" sz="1200" dirty="0">
                <a:cs typeface="+mn-cs"/>
              </a:rPr>
              <a:t>S. </a:t>
            </a:r>
            <a:r>
              <a:rPr lang="en-US" sz="1200" dirty="0" err="1">
                <a:cs typeface="+mn-cs"/>
              </a:rPr>
              <a:t>Brechet</a:t>
            </a:r>
            <a:r>
              <a:rPr lang="en-US" sz="1200" dirty="0">
                <a:cs typeface="+mn-cs"/>
              </a:rPr>
              <a:t>, L. </a:t>
            </a:r>
            <a:r>
              <a:rPr lang="en-US" sz="1200" dirty="0" err="1">
                <a:cs typeface="+mn-cs"/>
              </a:rPr>
              <a:t>Morejon</a:t>
            </a:r>
            <a:r>
              <a:rPr lang="en-US" sz="1200" dirty="0">
                <a:cs typeface="+mn-cs"/>
              </a:rPr>
              <a:t>, N. Shetty, R. </a:t>
            </a:r>
            <a:r>
              <a:rPr lang="en-US" sz="1200" dirty="0" err="1">
                <a:cs typeface="+mn-cs"/>
              </a:rPr>
              <a:t>Versaci</a:t>
            </a:r>
            <a:r>
              <a:rPr lang="en-US" sz="1200" dirty="0">
                <a:cs typeface="+mn-cs"/>
              </a:rPr>
              <a:t>, </a:t>
            </a:r>
            <a:r>
              <a:rPr lang="en-US" sz="1200" dirty="0">
                <a:solidFill>
                  <a:srgbClr val="00B050"/>
                </a:solidFill>
                <a:cs typeface="+mn-cs"/>
              </a:rPr>
              <a:t>ELI-Beamlines, Prague, CR</a:t>
            </a:r>
            <a:endParaRPr lang="en-US" sz="1200" dirty="0">
              <a:cs typeface="+mn-cs"/>
            </a:endParaRPr>
          </a:p>
          <a:p>
            <a:pPr algn="ctr" eaLnBrk="0" hangingPunct="0">
              <a:spcBef>
                <a:spcPts val="0"/>
              </a:spcBef>
              <a:defRPr/>
            </a:pPr>
            <a:r>
              <a:rPr lang="en-US" sz="1200" dirty="0">
                <a:cs typeface="+mn-cs"/>
              </a:rPr>
              <a:t>P. </a:t>
            </a:r>
            <a:r>
              <a:rPr lang="en-US" sz="1200" dirty="0" err="1">
                <a:cs typeface="+mn-cs"/>
              </a:rPr>
              <a:t>Colleoni</a:t>
            </a:r>
            <a:r>
              <a:rPr lang="en-US" sz="1200" dirty="0">
                <a:solidFill>
                  <a:srgbClr val="00B050"/>
                </a:solidFill>
                <a:cs typeface="+mn-cs"/>
              </a:rPr>
              <a:t>, </a:t>
            </a:r>
            <a:r>
              <a:rPr lang="en-US" sz="1200" dirty="0" err="1">
                <a:solidFill>
                  <a:srgbClr val="00B050"/>
                </a:solidFill>
                <a:cs typeface="+mn-cs"/>
              </a:rPr>
              <a:t>Ospedali</a:t>
            </a:r>
            <a:r>
              <a:rPr lang="en-US" sz="1200" dirty="0">
                <a:solidFill>
                  <a:srgbClr val="00B050"/>
                </a:solidFill>
                <a:cs typeface="+mn-cs"/>
              </a:rPr>
              <a:t> </a:t>
            </a:r>
            <a:r>
              <a:rPr lang="en-US" sz="1200" dirty="0" err="1">
                <a:solidFill>
                  <a:srgbClr val="00B050"/>
                </a:solidFill>
                <a:cs typeface="+mn-cs"/>
              </a:rPr>
              <a:t>Riuniti</a:t>
            </a:r>
            <a:r>
              <a:rPr lang="en-US" sz="1200" dirty="0">
                <a:solidFill>
                  <a:srgbClr val="00B050"/>
                </a:solidFill>
                <a:cs typeface="+mn-cs"/>
              </a:rPr>
              <a:t> </a:t>
            </a:r>
            <a:r>
              <a:rPr lang="en-US" sz="1200" dirty="0" err="1">
                <a:solidFill>
                  <a:srgbClr val="00B050"/>
                </a:solidFill>
                <a:cs typeface="+mn-cs"/>
              </a:rPr>
              <a:t>di</a:t>
            </a:r>
            <a:r>
              <a:rPr lang="en-US" sz="1200" dirty="0">
                <a:solidFill>
                  <a:srgbClr val="00B050"/>
                </a:solidFill>
                <a:cs typeface="+mn-cs"/>
              </a:rPr>
              <a:t> Bergamo, Italy</a:t>
            </a:r>
          </a:p>
          <a:p>
            <a:pPr algn="ctr" eaLnBrk="0" hangingPunct="0">
              <a:spcBef>
                <a:spcPts val="0"/>
              </a:spcBef>
              <a:defRPr/>
            </a:pPr>
            <a:endParaRPr lang="en-US" sz="1200" dirty="0">
              <a:cs typeface="+mn-cs"/>
            </a:endParaRPr>
          </a:p>
          <a:p>
            <a:pPr algn="ctr" eaLnBrk="0" hangingPunct="0">
              <a:spcBef>
                <a:spcPts val="0"/>
              </a:spcBef>
              <a:defRPr/>
            </a:pPr>
            <a:r>
              <a:rPr lang="en-US" sz="1200" dirty="0">
                <a:cs typeface="+mn-cs"/>
              </a:rPr>
              <a:t>A. </a:t>
            </a:r>
            <a:r>
              <a:rPr lang="en-US" sz="1200" dirty="0" err="1">
                <a:cs typeface="+mn-cs"/>
              </a:rPr>
              <a:t>Fassò</a:t>
            </a:r>
            <a:r>
              <a:rPr lang="en-US" sz="1200" dirty="0">
                <a:cs typeface="+mn-cs"/>
              </a:rPr>
              <a:t>, M.V. </a:t>
            </a:r>
            <a:r>
              <a:rPr lang="en-US" sz="1200" dirty="0" err="1">
                <a:cs typeface="+mn-cs"/>
              </a:rPr>
              <a:t>Garzelli</a:t>
            </a:r>
            <a:r>
              <a:rPr lang="en-US" sz="1200" dirty="0">
                <a:cs typeface="+mn-cs"/>
              </a:rPr>
              <a:t>, E. </a:t>
            </a:r>
            <a:r>
              <a:rPr lang="en-US" sz="1200" dirty="0" err="1">
                <a:cs typeface="+mn-cs"/>
              </a:rPr>
              <a:t>Gadioli</a:t>
            </a:r>
            <a:r>
              <a:rPr lang="en-US" sz="1200" dirty="0">
                <a:cs typeface="+mn-cs"/>
              </a:rPr>
              <a:t>, J. </a:t>
            </a:r>
            <a:r>
              <a:rPr lang="en-US" sz="1200" dirty="0" err="1">
                <a:cs typeface="+mn-cs"/>
              </a:rPr>
              <a:t>Ranft</a:t>
            </a:r>
            <a:r>
              <a:rPr lang="en-US" sz="1200" dirty="0">
                <a:cs typeface="+mn-cs"/>
              </a:rPr>
              <a:t>. </a:t>
            </a:r>
          </a:p>
        </p:txBody>
      </p:sp>
      <p:pic>
        <p:nvPicPr>
          <p:cNvPr id="22533"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75" y="122238"/>
            <a:ext cx="5492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nasa.jpg"/>
          <p:cNvPicPr>
            <a:picLocks noChangeAspect="1"/>
          </p:cNvPicPr>
          <p:nvPr/>
        </p:nvPicPr>
        <p:blipFill>
          <a:blip r:embed="rId4">
            <a:extLst>
              <a:ext uri="{28A0092B-C50C-407E-A947-70E740481C1C}">
                <a14:useLocalDpi xmlns:a14="http://schemas.microsoft.com/office/drawing/2010/main" val="0"/>
              </a:ext>
            </a:extLst>
          </a:blip>
          <a:srcRect l="17873" t="8109" r="24431" b="10811"/>
          <a:stretch>
            <a:fillRect/>
          </a:stretch>
        </p:blipFill>
        <p:spPr bwMode="auto">
          <a:xfrm>
            <a:off x="61913" y="3054350"/>
            <a:ext cx="6953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uhbig_sh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060575"/>
            <a:ext cx="4349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4" descr="JLab_logo_text_black2.jpg"/>
          <p:cNvPicPr>
            <a:picLocks noChangeAspect="1"/>
          </p:cNvPicPr>
          <p:nvPr/>
        </p:nvPicPr>
        <p:blipFill>
          <a:blip r:embed="rId6">
            <a:extLst>
              <a:ext uri="{28A0092B-C50C-407E-A947-70E740481C1C}">
                <a14:useLocalDpi xmlns:a14="http://schemas.microsoft.com/office/drawing/2010/main" val="0"/>
              </a:ext>
            </a:extLst>
          </a:blip>
          <a:srcRect t="-3" r="26053" b="2901"/>
          <a:stretch>
            <a:fillRect/>
          </a:stretch>
        </p:blipFill>
        <p:spPr bwMode="auto">
          <a:xfrm>
            <a:off x="250825" y="3933825"/>
            <a:ext cx="10969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6" descr="ait_log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6165850"/>
            <a:ext cx="1509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9" descr="image_mini.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500" y="63500"/>
            <a:ext cx="7366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22539" name="Picture 20" descr="ContMan.Pics.SizeType.jpe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49775" y="1930400"/>
            <a:ext cx="44450"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22" descr="ContMan.Pics.SizeType.jpe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49775" y="1930400"/>
            <a:ext cx="44450"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24" descr="uulogo_gre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72450" y="4221163"/>
            <a:ext cx="7318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4652963"/>
            <a:ext cx="1023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26" descr="CNAO.gif"/>
          <p:cNvPicPr>
            <a:picLocks noChangeAspect="1"/>
          </p:cNvPicPr>
          <p:nvPr/>
        </p:nvPicPr>
        <p:blipFill>
          <a:blip r:embed="rId12">
            <a:extLst>
              <a:ext uri="{28A0092B-C50C-407E-A947-70E740481C1C}">
                <a14:useLocalDpi xmlns:a14="http://schemas.microsoft.com/office/drawing/2010/main" val="0"/>
              </a:ext>
            </a:extLst>
          </a:blip>
          <a:srcRect r="22906" b="11658"/>
          <a:stretch>
            <a:fillRect/>
          </a:stretch>
        </p:blipFill>
        <p:spPr bwMode="auto">
          <a:xfrm>
            <a:off x="7019925" y="6165850"/>
            <a:ext cx="201136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31" descr="aobg-logo.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27988" y="5084763"/>
            <a:ext cx="7699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47813" y="3716338"/>
            <a:ext cx="1219200"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56550" y="3573463"/>
            <a:ext cx="931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7" name="Picture 4"/>
          <p:cNvPicPr>
            <a:picLocks noChangeAspect="1" noChangeArrowheads="1"/>
          </p:cNvPicPr>
          <p:nvPr/>
        </p:nvPicPr>
        <p:blipFill>
          <a:blip r:embed="rId16">
            <a:extLst>
              <a:ext uri="{28A0092B-C50C-407E-A947-70E740481C1C}">
                <a14:useLocalDpi xmlns:a14="http://schemas.microsoft.com/office/drawing/2010/main" val="0"/>
              </a:ext>
            </a:extLst>
          </a:blip>
          <a:srcRect t="29713" b="28503"/>
          <a:stretch>
            <a:fillRect/>
          </a:stretch>
        </p:blipFill>
        <p:spPr bwMode="auto">
          <a:xfrm>
            <a:off x="250825" y="5373688"/>
            <a:ext cx="1019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8"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5288" y="6092825"/>
            <a:ext cx="1349375"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88" y="0"/>
            <a:ext cx="7793037" cy="957263"/>
          </a:xfrm>
        </p:spPr>
        <p:txBody>
          <a:bodyPr/>
          <a:lstStyle/>
          <a:p>
            <a:pPr>
              <a:defRPr/>
            </a:pPr>
            <a:r>
              <a:rPr lang="en-US" dirty="0" smtClean="0">
                <a:cs typeface="+mj-cs"/>
              </a:rPr>
              <a:t>MC-INFN_</a:t>
            </a:r>
            <a:r>
              <a:rPr lang="en-US" sz="3200" dirty="0" smtClean="0">
                <a:cs typeface="+mj-cs"/>
              </a:rPr>
              <a:t>Geant4</a:t>
            </a:r>
            <a:endParaRPr lang="en-US" sz="3200" dirty="0">
              <a:cs typeface="+mj-cs"/>
            </a:endParaRPr>
          </a:p>
        </p:txBody>
      </p:sp>
      <p:sp>
        <p:nvSpPr>
          <p:cNvPr id="3" name="Content Placeholder 2"/>
          <p:cNvSpPr>
            <a:spLocks noGrp="1"/>
          </p:cNvSpPr>
          <p:nvPr>
            <p:ph idx="1"/>
          </p:nvPr>
        </p:nvSpPr>
        <p:spPr>
          <a:xfrm>
            <a:off x="611188" y="3386138"/>
            <a:ext cx="7993062" cy="2635250"/>
          </a:xfrm>
        </p:spPr>
        <p:txBody>
          <a:bodyPr/>
          <a:lstStyle/>
          <a:p>
            <a:pPr eaLnBrk="1" hangingPunct="1">
              <a:buFont typeface="Wingdings" charset="2"/>
              <a:buChar char="n"/>
              <a:defRPr/>
            </a:pPr>
            <a:r>
              <a:rPr lang="it-IT" sz="2000" dirty="0" err="1" smtClean="0">
                <a:cs typeface="+mn-cs"/>
              </a:rPr>
              <a:t>Developed</a:t>
            </a:r>
            <a:r>
              <a:rPr lang="it-IT" sz="2000" dirty="0" smtClean="0">
                <a:cs typeface="+mn-cs"/>
              </a:rPr>
              <a:t> </a:t>
            </a:r>
            <a:r>
              <a:rPr lang="it-IT" sz="2000" dirty="0">
                <a:cs typeface="+mn-cs"/>
              </a:rPr>
              <a:t>by an </a:t>
            </a:r>
            <a:r>
              <a:rPr lang="it-IT" sz="2000" dirty="0">
                <a:solidFill>
                  <a:schemeClr val="tx2"/>
                </a:solidFill>
                <a:cs typeface="+mn-cs"/>
              </a:rPr>
              <a:t>International </a:t>
            </a:r>
            <a:r>
              <a:rPr lang="it-IT" sz="2000" dirty="0" smtClean="0">
                <a:solidFill>
                  <a:schemeClr val="tx2"/>
                </a:solidFill>
                <a:cs typeface="+mn-cs"/>
              </a:rPr>
              <a:t>Collaboration (first public release in 1998)</a:t>
            </a:r>
            <a:endParaRPr lang="it-IT" sz="2000" dirty="0">
              <a:cs typeface="+mn-cs"/>
            </a:endParaRPr>
          </a:p>
          <a:p>
            <a:pPr lvl="1" eaLnBrk="1" hangingPunct="1">
              <a:buFont typeface="Wingdings" charset="2"/>
              <a:buChar char="n"/>
              <a:defRPr/>
            </a:pPr>
            <a:r>
              <a:rPr lang="it-IT" sz="2000" dirty="0" err="1" smtClean="0"/>
              <a:t>Approximately</a:t>
            </a:r>
            <a:r>
              <a:rPr lang="it-IT" sz="2000" dirty="0" smtClean="0"/>
              <a:t> </a:t>
            </a:r>
            <a:r>
              <a:rPr lang="it-IT" sz="2000" dirty="0">
                <a:solidFill>
                  <a:srgbClr val="FF0000"/>
                </a:solidFill>
              </a:rPr>
              <a:t>100 </a:t>
            </a:r>
            <a:r>
              <a:rPr lang="it-IT" sz="2000" dirty="0" err="1">
                <a:solidFill>
                  <a:srgbClr val="FF0000"/>
                </a:solidFill>
              </a:rPr>
              <a:t>members</a:t>
            </a:r>
            <a:r>
              <a:rPr lang="it-IT" sz="2000" dirty="0"/>
              <a:t>, from Europe, US and Japan</a:t>
            </a:r>
          </a:p>
          <a:p>
            <a:pPr lvl="1" eaLnBrk="1" hangingPunct="1">
              <a:buFont typeface="Wingdings" charset="2"/>
              <a:buChar char="n"/>
              <a:defRPr/>
            </a:pPr>
            <a:r>
              <a:rPr lang="it-IT" sz="2000" b="1" dirty="0"/>
              <a:t>http://geant4.cern.ch</a:t>
            </a:r>
          </a:p>
          <a:p>
            <a:pPr eaLnBrk="1" hangingPunct="1">
              <a:buFont typeface="Wingdings" charset="2"/>
              <a:buChar char="n"/>
              <a:defRPr/>
            </a:pPr>
            <a:r>
              <a:rPr lang="it-IT" sz="2000" dirty="0" err="1">
                <a:cs typeface="+mn-cs"/>
              </a:rPr>
              <a:t>Written</a:t>
            </a:r>
            <a:r>
              <a:rPr lang="it-IT" sz="2000" dirty="0">
                <a:cs typeface="+mn-cs"/>
              </a:rPr>
              <a:t> in </a:t>
            </a:r>
            <a:r>
              <a:rPr lang="it-IT" sz="2000" dirty="0">
                <a:solidFill>
                  <a:schemeClr val="tx2"/>
                </a:solidFill>
                <a:cs typeface="+mn-cs"/>
              </a:rPr>
              <a:t>C++ </a:t>
            </a:r>
            <a:r>
              <a:rPr lang="it-IT" sz="2000" dirty="0" err="1">
                <a:solidFill>
                  <a:schemeClr val="tx2"/>
                </a:solidFill>
                <a:cs typeface="+mn-cs"/>
              </a:rPr>
              <a:t>language</a:t>
            </a:r>
            <a:endParaRPr lang="it-IT" sz="2000" dirty="0">
              <a:solidFill>
                <a:schemeClr val="tx2"/>
              </a:solidFill>
              <a:cs typeface="+mn-cs"/>
            </a:endParaRPr>
          </a:p>
          <a:p>
            <a:pPr eaLnBrk="1" hangingPunct="1">
              <a:buFont typeface="Wingdings" charset="2"/>
              <a:buChar char="n"/>
              <a:defRPr/>
            </a:pPr>
            <a:r>
              <a:rPr lang="it-IT" sz="2000" dirty="0" smtClean="0">
                <a:solidFill>
                  <a:schemeClr val="tx2"/>
                </a:solidFill>
                <a:cs typeface="+mn-cs"/>
              </a:rPr>
              <a:t>Open</a:t>
            </a:r>
            <a:r>
              <a:rPr lang="it-IT" sz="2000" dirty="0" smtClean="0">
                <a:cs typeface="+mn-cs"/>
              </a:rPr>
              <a:t> </a:t>
            </a:r>
            <a:r>
              <a:rPr lang="it-IT" sz="2000" dirty="0">
                <a:cs typeface="+mn-cs"/>
              </a:rPr>
              <a:t>source</a:t>
            </a:r>
          </a:p>
          <a:p>
            <a:pPr eaLnBrk="1" hangingPunct="1">
              <a:buFont typeface="Wingdings" charset="2"/>
              <a:buChar char="n"/>
              <a:defRPr/>
            </a:pPr>
            <a:r>
              <a:rPr lang="it-IT" sz="2000" dirty="0" err="1">
                <a:cs typeface="+mn-cs"/>
              </a:rPr>
              <a:t>Typically</a:t>
            </a:r>
            <a:r>
              <a:rPr lang="it-IT" sz="2000" dirty="0">
                <a:cs typeface="+mn-cs"/>
              </a:rPr>
              <a:t> </a:t>
            </a:r>
            <a:r>
              <a:rPr lang="it-IT" sz="2000" dirty="0" err="1">
                <a:solidFill>
                  <a:schemeClr val="tx2"/>
                </a:solidFill>
                <a:cs typeface="+mn-cs"/>
              </a:rPr>
              <a:t>two</a:t>
            </a:r>
            <a:r>
              <a:rPr lang="it-IT" sz="2000" dirty="0">
                <a:solidFill>
                  <a:schemeClr val="tx2"/>
                </a:solidFill>
                <a:cs typeface="+mn-cs"/>
              </a:rPr>
              <a:t> </a:t>
            </a:r>
            <a:r>
              <a:rPr lang="it-IT" sz="2000" dirty="0" err="1">
                <a:solidFill>
                  <a:schemeClr val="tx2"/>
                </a:solidFill>
                <a:cs typeface="+mn-cs"/>
              </a:rPr>
              <a:t>releases</a:t>
            </a:r>
            <a:r>
              <a:rPr lang="it-IT" sz="2000" dirty="0">
                <a:cs typeface="+mn-cs"/>
              </a:rPr>
              <a:t> per </a:t>
            </a:r>
            <a:r>
              <a:rPr lang="it-IT" sz="2000" dirty="0" err="1">
                <a:cs typeface="+mn-cs"/>
              </a:rPr>
              <a:t>year</a:t>
            </a:r>
            <a:endParaRPr lang="it-IT" sz="2000" dirty="0">
              <a:cs typeface="+mn-cs"/>
            </a:endParaRPr>
          </a:p>
          <a:p>
            <a:pPr lvl="1" eaLnBrk="1" hangingPunct="1">
              <a:buFont typeface="Wingdings" charset="2"/>
              <a:buChar char="n"/>
              <a:defRPr/>
            </a:pPr>
            <a:r>
              <a:rPr lang="it-IT" sz="2000" dirty="0"/>
              <a:t>Major release, minor release, beta release</a:t>
            </a:r>
          </a:p>
          <a:p>
            <a:pPr>
              <a:defRPr/>
            </a:pPr>
            <a:endParaRPr lang="en-US" sz="1600" dirty="0">
              <a:cs typeface="+mn-cs"/>
            </a:endParaRPr>
          </a:p>
        </p:txBody>
      </p:sp>
      <p:pic>
        <p:nvPicPr>
          <p:cNvPr id="2458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908050"/>
            <a:ext cx="6227763"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Screen Shot 2017-05-21 at 23.04.4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4581525"/>
            <a:ext cx="151130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013" y="260350"/>
            <a:ext cx="7793037" cy="1462088"/>
          </a:xfrm>
        </p:spPr>
        <p:txBody>
          <a:bodyPr/>
          <a:lstStyle/>
          <a:p>
            <a:pPr>
              <a:defRPr/>
            </a:pPr>
            <a:r>
              <a:rPr lang="en-US" dirty="0" smtClean="0">
                <a:cs typeface="+mj-cs"/>
              </a:rPr>
              <a:t>MC-INFN</a:t>
            </a:r>
            <a:br>
              <a:rPr lang="en-US" dirty="0" smtClean="0">
                <a:cs typeface="+mj-cs"/>
              </a:rPr>
            </a:br>
            <a:r>
              <a:rPr lang="en-US" sz="2400" dirty="0" err="1" smtClean="0">
                <a:cs typeface="+mj-cs"/>
              </a:rPr>
              <a:t>Progetti</a:t>
            </a:r>
            <a:r>
              <a:rPr lang="en-US" sz="2400" dirty="0" smtClean="0">
                <a:cs typeface="+mj-cs"/>
              </a:rPr>
              <a:t> *</a:t>
            </a:r>
            <a:r>
              <a:rPr lang="en-US" sz="2400" dirty="0" err="1" smtClean="0">
                <a:solidFill>
                  <a:srgbClr val="FF0000"/>
                </a:solidFill>
                <a:cs typeface="+mj-cs"/>
              </a:rPr>
              <a:t>speciali</a:t>
            </a:r>
            <a:r>
              <a:rPr lang="en-US" sz="2400" dirty="0" smtClean="0">
                <a:cs typeface="+mj-cs"/>
              </a:rPr>
              <a:t>* (2 Grant </a:t>
            </a:r>
            <a:r>
              <a:rPr lang="en-US" sz="2400" dirty="0" err="1" smtClean="0">
                <a:cs typeface="+mj-cs"/>
              </a:rPr>
              <a:t>giovani</a:t>
            </a:r>
            <a:r>
              <a:rPr lang="en-US" sz="2400" dirty="0" smtClean="0">
                <a:cs typeface="+mj-cs"/>
              </a:rPr>
              <a:t> di CN V)</a:t>
            </a:r>
            <a:endParaRPr lang="en-US" dirty="0">
              <a:cs typeface="+mj-cs"/>
            </a:endParaRPr>
          </a:p>
        </p:txBody>
      </p:sp>
      <p:sp>
        <p:nvSpPr>
          <p:cNvPr id="3" name="Content Placeholder 2"/>
          <p:cNvSpPr>
            <a:spLocks noGrp="1"/>
          </p:cNvSpPr>
          <p:nvPr>
            <p:ph idx="1"/>
          </p:nvPr>
        </p:nvSpPr>
        <p:spPr>
          <a:xfrm>
            <a:off x="323850" y="1844675"/>
            <a:ext cx="8631238" cy="4897438"/>
          </a:xfrm>
        </p:spPr>
        <p:txBody>
          <a:bodyPr/>
          <a:lstStyle/>
          <a:p>
            <a:pPr>
              <a:buFont typeface="Wingdings" charset="2"/>
              <a:buChar char="u"/>
              <a:defRPr/>
            </a:pPr>
            <a:r>
              <a:rPr lang="en-US" sz="2000" b="1" dirty="0" err="1" smtClean="0">
                <a:solidFill>
                  <a:srgbClr val="0000FF"/>
                </a:solidFill>
                <a:cs typeface="+mn-cs"/>
              </a:rPr>
              <a:t>GeCo</a:t>
            </a:r>
            <a:r>
              <a:rPr lang="en-US" sz="2000" b="1" dirty="0" smtClean="0">
                <a:solidFill>
                  <a:srgbClr val="0000FF"/>
                </a:solidFill>
                <a:cs typeface="+mn-cs"/>
              </a:rPr>
              <a:t> - </a:t>
            </a:r>
            <a:r>
              <a:rPr lang="en-US" sz="2000" b="1" dirty="0">
                <a:solidFill>
                  <a:srgbClr val="0000FF"/>
                </a:solidFill>
                <a:cs typeface="+mn-cs"/>
              </a:rPr>
              <a:t>Ge</a:t>
            </a:r>
            <a:r>
              <a:rPr lang="en-US" sz="2000" dirty="0">
                <a:cs typeface="+mn-cs"/>
              </a:rPr>
              <a:t>ant4 </a:t>
            </a:r>
            <a:r>
              <a:rPr lang="en-US" sz="2000" b="1" dirty="0">
                <a:solidFill>
                  <a:srgbClr val="0000FF"/>
                </a:solidFill>
                <a:cs typeface="+mn-cs"/>
              </a:rPr>
              <a:t>C</a:t>
            </a:r>
            <a:r>
              <a:rPr lang="en-US" sz="2000" dirty="0">
                <a:cs typeface="+mn-cs"/>
              </a:rPr>
              <a:t>rystal </a:t>
            </a:r>
            <a:r>
              <a:rPr lang="en-US" sz="2000" b="1" dirty="0">
                <a:solidFill>
                  <a:srgbClr val="0000FF"/>
                </a:solidFill>
                <a:cs typeface="+mn-cs"/>
              </a:rPr>
              <a:t>O</a:t>
            </a:r>
            <a:r>
              <a:rPr lang="en-US" sz="2000" dirty="0">
                <a:cs typeface="+mn-cs"/>
              </a:rPr>
              <a:t>bjects</a:t>
            </a:r>
            <a:r>
              <a:rPr lang="en-US" sz="2000" dirty="0" smtClean="0">
                <a:cs typeface="+mn-cs"/>
              </a:rPr>
              <a:t> (Enrico </a:t>
            </a:r>
            <a:r>
              <a:rPr lang="en-US" sz="2000" dirty="0" err="1" smtClean="0">
                <a:cs typeface="+mn-cs"/>
              </a:rPr>
              <a:t>Bagli</a:t>
            </a:r>
            <a:r>
              <a:rPr lang="en-US" sz="2000" dirty="0" smtClean="0">
                <a:cs typeface="+mn-cs"/>
              </a:rPr>
              <a:t>) 		</a:t>
            </a:r>
          </a:p>
          <a:p>
            <a:pPr marL="0" indent="0" algn="ctr">
              <a:buFont typeface="Wingdings" charset="0"/>
              <a:buNone/>
              <a:defRPr/>
            </a:pPr>
            <a:r>
              <a:rPr lang="en-US" sz="2000" dirty="0">
                <a:cs typeface="+mn-cs"/>
              </a:rPr>
              <a:t>Geant4 + Crystal Objects </a:t>
            </a:r>
            <a:r>
              <a:rPr lang="en-US" sz="2000" dirty="0" smtClean="0">
                <a:cs typeface="+mn-cs"/>
              </a:rPr>
              <a:t>= the </a:t>
            </a:r>
            <a:r>
              <a:rPr lang="en-US" sz="2000" dirty="0">
                <a:cs typeface="+mn-cs"/>
              </a:rPr>
              <a:t>exploration of the impact of solid</a:t>
            </a:r>
          </a:p>
          <a:p>
            <a:pPr marL="0" indent="0" algn="ctr">
              <a:buFont typeface="Wingdings" charset="0"/>
              <a:buNone/>
              <a:defRPr/>
            </a:pPr>
            <a:r>
              <a:rPr lang="en-US" sz="2000" dirty="0">
                <a:cs typeface="+mn-cs"/>
              </a:rPr>
              <a:t>state effects on existing simulations</a:t>
            </a:r>
          </a:p>
          <a:p>
            <a:pPr marL="0" indent="0">
              <a:buFont typeface="Wingdings" charset="0"/>
              <a:buNone/>
              <a:defRPr/>
            </a:pPr>
            <a:r>
              <a:rPr lang="en-US" sz="2000" dirty="0">
                <a:cs typeface="+mn-cs"/>
              </a:rPr>
              <a:t>With the GECO project a user will be able to use a crystal structure in Geant4</a:t>
            </a:r>
            <a:r>
              <a:rPr lang="en-US" sz="2000" dirty="0" smtClean="0">
                <a:cs typeface="+mn-cs"/>
              </a:rPr>
              <a:t>. Therefore</a:t>
            </a:r>
            <a:r>
              <a:rPr lang="en-US" sz="2000" dirty="0">
                <a:cs typeface="+mn-cs"/>
              </a:rPr>
              <a:t>, it will be possible to add physical processes related to crystals.</a:t>
            </a:r>
            <a:endParaRPr lang="en-US" sz="2000" dirty="0" smtClean="0">
              <a:cs typeface="+mn-cs"/>
            </a:endParaRPr>
          </a:p>
          <a:p>
            <a:pPr>
              <a:buFont typeface="Wingdings" charset="2"/>
              <a:buChar char="u"/>
              <a:defRPr/>
            </a:pPr>
            <a:r>
              <a:rPr lang="en-US" sz="2000" b="1" dirty="0" err="1" smtClean="0">
                <a:solidFill>
                  <a:srgbClr val="0000FF"/>
                </a:solidFill>
                <a:cs typeface="+mn-cs"/>
              </a:rPr>
              <a:t>Geniale</a:t>
            </a:r>
            <a:r>
              <a:rPr lang="en-US" sz="2000" b="1" dirty="0" smtClean="0">
                <a:solidFill>
                  <a:srgbClr val="0000FF"/>
                </a:solidFill>
                <a:cs typeface="+mn-cs"/>
              </a:rPr>
              <a:t>: </a:t>
            </a:r>
            <a:r>
              <a:rPr lang="en-US" sz="2000" b="1" dirty="0">
                <a:solidFill>
                  <a:srgbClr val="0000FF"/>
                </a:solidFill>
                <a:cs typeface="+mn-cs"/>
              </a:rPr>
              <a:t>Ge</a:t>
            </a:r>
            <a:r>
              <a:rPr lang="en-US" sz="2000" dirty="0">
                <a:cs typeface="+mn-cs"/>
              </a:rPr>
              <a:t>ant4 </a:t>
            </a:r>
            <a:r>
              <a:rPr lang="en-US" sz="2000" b="1" dirty="0">
                <a:solidFill>
                  <a:srgbClr val="0000FF"/>
                </a:solidFill>
                <a:cs typeface="+mn-cs"/>
              </a:rPr>
              <a:t>N</a:t>
            </a:r>
            <a:r>
              <a:rPr lang="en-US" sz="2000" dirty="0">
                <a:cs typeface="+mn-cs"/>
              </a:rPr>
              <a:t>uclear </a:t>
            </a:r>
            <a:r>
              <a:rPr lang="en-US" sz="2000" b="1" dirty="0">
                <a:solidFill>
                  <a:srgbClr val="0000FF"/>
                </a:solidFill>
                <a:cs typeface="+mn-cs"/>
              </a:rPr>
              <a:t>I</a:t>
            </a:r>
            <a:r>
              <a:rPr lang="en-US" sz="2000" dirty="0">
                <a:cs typeface="+mn-cs"/>
              </a:rPr>
              <a:t>nteraction </a:t>
            </a:r>
            <a:r>
              <a:rPr lang="en-US" sz="2000" b="1" dirty="0">
                <a:solidFill>
                  <a:srgbClr val="0000FF"/>
                </a:solidFill>
                <a:cs typeface="+mn-cs"/>
              </a:rPr>
              <a:t>A</a:t>
            </a:r>
            <a:r>
              <a:rPr lang="en-US" sz="2000" dirty="0">
                <a:cs typeface="+mn-cs"/>
              </a:rPr>
              <a:t>t </a:t>
            </a:r>
            <a:r>
              <a:rPr lang="en-US" sz="2000" b="1" dirty="0">
                <a:solidFill>
                  <a:srgbClr val="0000FF"/>
                </a:solidFill>
                <a:cs typeface="+mn-cs"/>
              </a:rPr>
              <a:t>L</a:t>
            </a:r>
            <a:r>
              <a:rPr lang="en-US" sz="2000" dirty="0">
                <a:cs typeface="+mn-cs"/>
              </a:rPr>
              <a:t>ow </a:t>
            </a:r>
            <a:r>
              <a:rPr lang="en-US" sz="2000" b="1" dirty="0">
                <a:solidFill>
                  <a:srgbClr val="0000FF"/>
                </a:solidFill>
                <a:cs typeface="+mn-cs"/>
              </a:rPr>
              <a:t>E</a:t>
            </a:r>
            <a:r>
              <a:rPr lang="en-US" sz="2000" dirty="0">
                <a:cs typeface="+mn-cs"/>
              </a:rPr>
              <a:t>nergy</a:t>
            </a:r>
            <a:r>
              <a:rPr lang="en-US" sz="2000" dirty="0" smtClean="0">
                <a:cs typeface="+mn-cs"/>
              </a:rPr>
              <a:t> (Carlo Mancini </a:t>
            </a:r>
            <a:r>
              <a:rPr lang="en-US" sz="2000" dirty="0" err="1" smtClean="0">
                <a:cs typeface="+mn-cs"/>
              </a:rPr>
              <a:t>Terracciano</a:t>
            </a:r>
            <a:r>
              <a:rPr lang="en-US" sz="2000" dirty="0" smtClean="0">
                <a:cs typeface="+mn-cs"/>
              </a:rPr>
              <a:t>)</a:t>
            </a:r>
          </a:p>
          <a:p>
            <a:pPr marL="0" indent="0">
              <a:buFont typeface="Wingdings" charset="0"/>
              <a:buNone/>
              <a:defRPr/>
            </a:pPr>
            <a:r>
              <a:rPr lang="en-US" sz="2000" dirty="0" smtClean="0">
                <a:cs typeface="+mn-cs"/>
              </a:rPr>
              <a:t>Benchmark and improve the capacity of Geant4 to simulate nuclear fragmentation in the energy range below 100 MeV/A</a:t>
            </a:r>
          </a:p>
          <a:p>
            <a:pPr>
              <a:defRPr/>
            </a:pPr>
            <a:r>
              <a:rPr lang="en-US" sz="2000" dirty="0">
                <a:cs typeface="+mn-cs"/>
              </a:rPr>
              <a:t>I</a:t>
            </a:r>
            <a:r>
              <a:rPr lang="en-US" sz="2000" dirty="0" smtClean="0">
                <a:cs typeface="+mn-cs"/>
              </a:rPr>
              <a:t>mplementation in Geant4 of a new model for the first stage of the interaction between a hadron -or a nucleus- and a target nucleus.</a:t>
            </a:r>
          </a:p>
          <a:p>
            <a:pPr>
              <a:defRPr/>
            </a:pPr>
            <a:r>
              <a:rPr lang="en-US" sz="2000" dirty="0" smtClean="0">
                <a:cs typeface="+mn-cs"/>
              </a:rPr>
              <a:t>Coupling with </a:t>
            </a:r>
            <a:r>
              <a:rPr lang="en-US" sz="2000" dirty="0">
                <a:cs typeface="+mn-cs"/>
              </a:rPr>
              <a:t>the models </a:t>
            </a:r>
            <a:r>
              <a:rPr lang="en-US" sz="2000" dirty="0" smtClean="0">
                <a:cs typeface="+mn-cs"/>
              </a:rPr>
              <a:t>already implemented </a:t>
            </a:r>
            <a:r>
              <a:rPr lang="en-US" sz="2000" dirty="0">
                <a:cs typeface="+mn-cs"/>
              </a:rPr>
              <a:t>in Geant4 for the second stage, and </a:t>
            </a:r>
            <a:r>
              <a:rPr lang="en-US" sz="2000" dirty="0" smtClean="0">
                <a:cs typeface="+mn-cs"/>
              </a:rPr>
              <a:t>with the </a:t>
            </a:r>
            <a:r>
              <a:rPr lang="en-US" sz="2000" dirty="0">
                <a:cs typeface="+mn-cs"/>
              </a:rPr>
              <a:t>Geant4 framework in </a:t>
            </a:r>
            <a:r>
              <a:rPr lang="en-US" sz="2000" dirty="0" smtClean="0">
                <a:cs typeface="+mn-cs"/>
              </a:rPr>
              <a:t>general.			</a:t>
            </a:r>
          </a:p>
        </p:txBody>
      </p:sp>
      <p:pic>
        <p:nvPicPr>
          <p:cNvPr id="204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692150"/>
            <a:ext cx="53816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5" name="Group 10"/>
          <p:cNvGrpSpPr>
            <a:grpSpLocks/>
          </p:cNvGrpSpPr>
          <p:nvPr/>
        </p:nvGrpSpPr>
        <p:grpSpPr bwMode="auto">
          <a:xfrm>
            <a:off x="4284663" y="333375"/>
            <a:ext cx="785812" cy="923925"/>
            <a:chOff x="4283968" y="332656"/>
            <a:chExt cx="787152" cy="925071"/>
          </a:xfrm>
        </p:grpSpPr>
        <p:pic>
          <p:nvPicPr>
            <p:cNvPr id="2048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32656"/>
              <a:ext cx="787152" cy="77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9"/>
            <p:cNvSpPr txBox="1">
              <a:spLocks noChangeArrowheads="1"/>
            </p:cNvSpPr>
            <p:nvPr/>
          </p:nvSpPr>
          <p:spPr bwMode="auto">
            <a:xfrm>
              <a:off x="4355976" y="980728"/>
              <a:ext cx="6863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200"/>
                <a:t>Geniale</a:t>
              </a:r>
            </a:p>
          </p:txBody>
        </p:sp>
      </p:grpSp>
      <p:sp>
        <p:nvSpPr>
          <p:cNvPr id="9"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defRPr/>
            </a:pPr>
            <a:r>
              <a:rPr lang="en-US" dirty="0" smtClean="0">
                <a:cs typeface="+mj-cs"/>
              </a:rPr>
              <a:t>MC-INFN_</a:t>
            </a:r>
            <a:r>
              <a:rPr lang="en-US" sz="3200" dirty="0" smtClean="0">
                <a:cs typeface="+mj-cs"/>
              </a:rPr>
              <a:t>Geant4 news</a:t>
            </a:r>
            <a:endParaRPr lang="en-US" sz="3200" dirty="0">
              <a:latin typeface="Tahoma" charset="0"/>
              <a:cs typeface="+mj-cs"/>
            </a:endParaRPr>
          </a:p>
        </p:txBody>
      </p:sp>
      <p:sp>
        <p:nvSpPr>
          <p:cNvPr id="3" name="Segnaposto contenuto 2"/>
          <p:cNvSpPr>
            <a:spLocks noGrp="1"/>
          </p:cNvSpPr>
          <p:nvPr>
            <p:ph idx="1"/>
          </p:nvPr>
        </p:nvSpPr>
        <p:spPr>
          <a:xfrm>
            <a:off x="107950" y="2060575"/>
            <a:ext cx="8856663" cy="4752975"/>
          </a:xfrm>
        </p:spPr>
        <p:txBody>
          <a:bodyPr>
            <a:normAutofit/>
          </a:bodyPr>
          <a:lstStyle/>
          <a:p>
            <a:pPr>
              <a:buFont typeface="Wingdings" pitchFamily="2" charset="2"/>
              <a:buChar char="n"/>
              <a:defRPr/>
            </a:pPr>
            <a:r>
              <a:rPr lang="it-IT" sz="2000" dirty="0" smtClean="0">
                <a:ea typeface="+mn-ea"/>
                <a:cs typeface="+mn-cs"/>
              </a:rPr>
              <a:t>Last </a:t>
            </a:r>
            <a:r>
              <a:rPr lang="it-IT" sz="2000" dirty="0" err="1" smtClean="0">
                <a:ea typeface="+mn-ea"/>
                <a:cs typeface="+mn-cs"/>
              </a:rPr>
              <a:t>version</a:t>
            </a:r>
            <a:r>
              <a:rPr lang="it-IT" sz="2000" dirty="0" smtClean="0">
                <a:ea typeface="+mn-ea"/>
                <a:cs typeface="+mn-cs"/>
              </a:rPr>
              <a:t>: Geant4 10.3</a:t>
            </a:r>
          </a:p>
          <a:p>
            <a:pPr lvl="1">
              <a:buFont typeface="Wingdings" pitchFamily="2" charset="2"/>
              <a:buChar char="n"/>
              <a:defRPr/>
            </a:pPr>
            <a:r>
              <a:rPr lang="it-IT" sz="2000" dirty="0" err="1" smtClean="0"/>
              <a:t>Released</a:t>
            </a:r>
            <a:r>
              <a:rPr lang="it-IT" sz="2000" dirty="0" smtClean="0"/>
              <a:t> </a:t>
            </a:r>
            <a:r>
              <a:rPr lang="it-IT" sz="2000" dirty="0" err="1" smtClean="0"/>
              <a:t>December</a:t>
            </a:r>
            <a:r>
              <a:rPr lang="it-IT" sz="2000" dirty="0" smtClean="0"/>
              <a:t> 9th, 2016 </a:t>
            </a:r>
          </a:p>
          <a:p>
            <a:pPr lvl="1">
              <a:buFont typeface="Wingdings" pitchFamily="2" charset="2"/>
              <a:buChar char="n"/>
              <a:defRPr/>
            </a:pPr>
            <a:r>
              <a:rPr lang="it-IT" sz="2000" dirty="0" err="1" smtClean="0"/>
              <a:t>Now</a:t>
            </a:r>
            <a:r>
              <a:rPr lang="it-IT" sz="2000" dirty="0" smtClean="0"/>
              <a:t> patch </a:t>
            </a:r>
            <a:r>
              <a:rPr lang="it-IT" sz="2000" b="1" dirty="0" smtClean="0"/>
              <a:t>10.3.p01</a:t>
            </a:r>
            <a:r>
              <a:rPr lang="it-IT" sz="2000" dirty="0" smtClean="0"/>
              <a:t> (</a:t>
            </a:r>
            <a:r>
              <a:rPr lang="it-IT" sz="2000" dirty="0" err="1" smtClean="0"/>
              <a:t>February</a:t>
            </a:r>
            <a:r>
              <a:rPr lang="it-IT" sz="2000" dirty="0" smtClean="0"/>
              <a:t> 24th, 2017)</a:t>
            </a:r>
          </a:p>
          <a:p>
            <a:pPr lvl="1">
              <a:buFont typeface="Wingdings" pitchFamily="2" charset="2"/>
              <a:buChar char="n"/>
              <a:defRPr/>
            </a:pPr>
            <a:endParaRPr lang="it-IT" sz="2000" dirty="0" smtClean="0"/>
          </a:p>
          <a:p>
            <a:pPr>
              <a:buFont typeface="Wingdings" charset="2"/>
              <a:buChar char="n"/>
              <a:defRPr/>
            </a:pPr>
            <a:r>
              <a:rPr lang="it-IT" sz="2000" dirty="0" err="1" smtClean="0">
                <a:ea typeface="+mn-ea"/>
                <a:cs typeface="+mn-cs"/>
              </a:rPr>
              <a:t>Further</a:t>
            </a:r>
            <a:r>
              <a:rPr lang="it-IT" sz="2000" dirty="0" smtClean="0">
                <a:ea typeface="+mn-ea"/>
                <a:cs typeface="+mn-cs"/>
              </a:rPr>
              <a:t> </a:t>
            </a:r>
            <a:r>
              <a:rPr lang="it-IT" sz="2000" dirty="0" err="1">
                <a:solidFill>
                  <a:srgbClr val="FF0000"/>
                </a:solidFill>
                <a:ea typeface="+mn-ea"/>
                <a:cs typeface="+mn-cs"/>
              </a:rPr>
              <a:t>pursues</a:t>
            </a:r>
            <a:r>
              <a:rPr lang="it-IT" sz="2000" dirty="0">
                <a:solidFill>
                  <a:srgbClr val="FF0000"/>
                </a:solidFill>
                <a:ea typeface="+mn-ea"/>
                <a:cs typeface="+mn-cs"/>
              </a:rPr>
              <a:t> </a:t>
            </a:r>
            <a:r>
              <a:rPr lang="it-IT" sz="2000" dirty="0">
                <a:ea typeface="+mn-ea"/>
                <a:cs typeface="+mn-cs"/>
              </a:rPr>
              <a:t>the </a:t>
            </a:r>
            <a:r>
              <a:rPr lang="it-IT" sz="2000" b="1" dirty="0" smtClean="0">
                <a:ea typeface="+mn-ea"/>
                <a:cs typeface="+mn-cs"/>
              </a:rPr>
              <a:t>multi-</a:t>
            </a:r>
            <a:r>
              <a:rPr lang="it-IT" sz="2000" b="1" dirty="0" err="1" smtClean="0">
                <a:ea typeface="+mn-ea"/>
                <a:cs typeface="+mn-cs"/>
              </a:rPr>
              <a:t>thread</a:t>
            </a:r>
            <a:r>
              <a:rPr lang="it-IT" sz="2000" b="1" dirty="0" smtClean="0">
                <a:ea typeface="+mn-ea"/>
                <a:cs typeface="+mn-cs"/>
              </a:rPr>
              <a:t> </a:t>
            </a:r>
            <a:r>
              <a:rPr lang="it-IT" sz="2000" b="1" dirty="0" err="1">
                <a:ea typeface="+mn-ea"/>
                <a:cs typeface="+mn-cs"/>
              </a:rPr>
              <a:t>approach</a:t>
            </a:r>
            <a:r>
              <a:rPr lang="it-IT" sz="2000" b="1" dirty="0">
                <a:ea typeface="+mn-ea"/>
                <a:cs typeface="+mn-cs"/>
              </a:rPr>
              <a:t> </a:t>
            </a:r>
          </a:p>
          <a:p>
            <a:pPr lvl="1">
              <a:buFont typeface="Wingdings" charset="2"/>
              <a:buChar char="n"/>
              <a:defRPr/>
            </a:pPr>
            <a:r>
              <a:rPr lang="it-IT" sz="2000" dirty="0" err="1">
                <a:solidFill>
                  <a:srgbClr val="0000FF"/>
                </a:solidFill>
              </a:rPr>
              <a:t>Sharing</a:t>
            </a:r>
            <a:r>
              <a:rPr lang="it-IT" sz="2000" dirty="0">
                <a:solidFill>
                  <a:srgbClr val="0000FF"/>
                </a:solidFill>
              </a:rPr>
              <a:t> </a:t>
            </a:r>
            <a:r>
              <a:rPr lang="it-IT" sz="2000" dirty="0"/>
              <a:t>of </a:t>
            </a:r>
            <a:r>
              <a:rPr lang="it-IT" sz="2000" dirty="0" err="1">
                <a:solidFill>
                  <a:srgbClr val="0000FF"/>
                </a:solidFill>
              </a:rPr>
              <a:t>physics</a:t>
            </a:r>
            <a:r>
              <a:rPr lang="it-IT" sz="2000" dirty="0">
                <a:solidFill>
                  <a:srgbClr val="0000FF"/>
                </a:solidFill>
              </a:rPr>
              <a:t> </a:t>
            </a:r>
            <a:r>
              <a:rPr lang="it-IT" sz="2000" dirty="0" err="1">
                <a:solidFill>
                  <a:srgbClr val="0000FF"/>
                </a:solidFill>
              </a:rPr>
              <a:t>tables</a:t>
            </a:r>
            <a:r>
              <a:rPr lang="it-IT" sz="2000" dirty="0">
                <a:solidFill>
                  <a:srgbClr val="0000FF"/>
                </a:solidFill>
              </a:rPr>
              <a:t> </a:t>
            </a:r>
            <a:r>
              <a:rPr lang="it-IT" sz="2000" dirty="0"/>
              <a:t>to </a:t>
            </a:r>
            <a:r>
              <a:rPr lang="it-IT" sz="2000" dirty="0" err="1"/>
              <a:t>save</a:t>
            </a:r>
            <a:r>
              <a:rPr lang="it-IT" sz="2000" dirty="0"/>
              <a:t> </a:t>
            </a:r>
            <a:r>
              <a:rPr lang="it-IT" sz="2000" dirty="0" err="1"/>
              <a:t>memory</a:t>
            </a:r>
            <a:r>
              <a:rPr lang="it-IT" sz="2000" dirty="0"/>
              <a:t> </a:t>
            </a:r>
            <a:endParaRPr lang="it-IT" sz="2000" dirty="0" smtClean="0"/>
          </a:p>
          <a:p>
            <a:pPr lvl="1">
              <a:buFont typeface="Wingdings" charset="2"/>
              <a:buChar char="n"/>
              <a:defRPr/>
            </a:pPr>
            <a:r>
              <a:rPr lang="it-IT" sz="2000" dirty="0" err="1" smtClean="0"/>
              <a:t>Many</a:t>
            </a:r>
            <a:r>
              <a:rPr lang="it-IT" sz="2000" dirty="0" smtClean="0"/>
              <a:t> </a:t>
            </a:r>
            <a:r>
              <a:rPr lang="it-IT" sz="2000" dirty="0"/>
              <a:t>small </a:t>
            </a:r>
            <a:r>
              <a:rPr lang="it-IT" sz="2000" dirty="0">
                <a:solidFill>
                  <a:srgbClr val="0000FF"/>
                </a:solidFill>
              </a:rPr>
              <a:t>bug </a:t>
            </a:r>
            <a:r>
              <a:rPr lang="it-IT" sz="2000" dirty="0" err="1">
                <a:solidFill>
                  <a:srgbClr val="0000FF"/>
                </a:solidFill>
              </a:rPr>
              <a:t>fixes</a:t>
            </a:r>
            <a:r>
              <a:rPr lang="it-IT" sz="2000" dirty="0">
                <a:solidFill>
                  <a:srgbClr val="0000FF"/>
                </a:solidFill>
              </a:rPr>
              <a:t> </a:t>
            </a:r>
            <a:r>
              <a:rPr lang="it-IT" sz="2000" dirty="0"/>
              <a:t>and performance </a:t>
            </a:r>
            <a:r>
              <a:rPr lang="it-IT" sz="2000" dirty="0" err="1" smtClean="0"/>
              <a:t>improvements</a:t>
            </a:r>
            <a:endParaRPr lang="it-IT" sz="2000" dirty="0" smtClean="0"/>
          </a:p>
          <a:p>
            <a:pPr lvl="1">
              <a:buFont typeface="Wingdings" charset="2"/>
              <a:buChar char="n"/>
              <a:defRPr/>
            </a:pPr>
            <a:endParaRPr lang="it-IT" sz="2000" dirty="0" smtClean="0"/>
          </a:p>
          <a:p>
            <a:pPr>
              <a:buFont typeface="Wingdings" pitchFamily="2" charset="2"/>
              <a:buChar char="n"/>
              <a:defRPr/>
            </a:pPr>
            <a:r>
              <a:rPr lang="it-IT" sz="2000" dirty="0" smtClean="0">
                <a:ea typeface="+mn-ea"/>
                <a:cs typeface="+mn-cs"/>
              </a:rPr>
              <a:t>The new </a:t>
            </a:r>
            <a:r>
              <a:rPr lang="it-IT" sz="2000" dirty="0" err="1" smtClean="0">
                <a:ea typeface="+mn-ea"/>
                <a:cs typeface="+mn-cs"/>
              </a:rPr>
              <a:t>developments</a:t>
            </a:r>
            <a:r>
              <a:rPr lang="it-IT" sz="2000" dirty="0" smtClean="0">
                <a:ea typeface="+mn-ea"/>
                <a:cs typeface="+mn-cs"/>
              </a:rPr>
              <a:t> are </a:t>
            </a:r>
            <a:r>
              <a:rPr lang="it-IT" sz="2000" dirty="0" err="1" smtClean="0">
                <a:solidFill>
                  <a:srgbClr val="003399"/>
                </a:solidFill>
                <a:ea typeface="+mn-ea"/>
                <a:cs typeface="+mn-cs"/>
              </a:rPr>
              <a:t>backwards</a:t>
            </a:r>
            <a:r>
              <a:rPr lang="it-IT" sz="2000" dirty="0" smtClean="0">
                <a:solidFill>
                  <a:srgbClr val="003399"/>
                </a:solidFill>
                <a:ea typeface="+mn-ea"/>
                <a:cs typeface="+mn-cs"/>
              </a:rPr>
              <a:t> </a:t>
            </a:r>
            <a:r>
              <a:rPr lang="it-IT" sz="2000" dirty="0" err="1" smtClean="0">
                <a:solidFill>
                  <a:srgbClr val="003399"/>
                </a:solidFill>
                <a:ea typeface="+mn-ea"/>
                <a:cs typeface="+mn-cs"/>
              </a:rPr>
              <a:t>compatible</a:t>
            </a:r>
            <a:r>
              <a:rPr lang="it-IT" sz="2000" dirty="0" smtClean="0">
                <a:solidFill>
                  <a:srgbClr val="003399"/>
                </a:solidFill>
                <a:ea typeface="+mn-ea"/>
                <a:cs typeface="+mn-cs"/>
              </a:rPr>
              <a:t> </a:t>
            </a:r>
            <a:r>
              <a:rPr lang="it-IT" sz="2000" dirty="0" smtClean="0">
                <a:ea typeface="+mn-ea"/>
                <a:cs typeface="+mn-cs"/>
              </a:rPr>
              <a:t>with the </a:t>
            </a:r>
            <a:r>
              <a:rPr lang="it-IT" sz="2000" dirty="0" err="1" smtClean="0">
                <a:ea typeface="+mn-ea"/>
                <a:cs typeface="+mn-cs"/>
              </a:rPr>
              <a:t>sequential</a:t>
            </a:r>
            <a:r>
              <a:rPr lang="it-IT" sz="2000" dirty="0" smtClean="0">
                <a:ea typeface="+mn-ea"/>
                <a:cs typeface="+mn-cs"/>
              </a:rPr>
              <a:t> mode</a:t>
            </a:r>
          </a:p>
        </p:txBody>
      </p:sp>
      <p:sp>
        <p:nvSpPr>
          <p:cNvPr id="6" name="Footer Placeholder 3"/>
          <p:cNvSpPr>
            <a:spLocks noGrp="1"/>
          </p:cNvSpPr>
          <p:nvPr>
            <p:ph type="ftr" sz="quarter" idx="11"/>
          </p:nvPr>
        </p:nvSpPr>
        <p:spPr>
          <a:xfrm>
            <a:off x="34924" y="6381328"/>
            <a:ext cx="4105027" cy="457200"/>
          </a:xfrm>
        </p:spPr>
        <p:txBody>
          <a:bodyPr/>
          <a:lstStyle/>
          <a:p>
            <a:pPr>
              <a:defRPr/>
            </a:pPr>
            <a:r>
              <a:rPr lang="en-US" sz="1100" i="1" dirty="0" err="1" smtClean="0"/>
              <a:t>B.Caccia</a:t>
            </a:r>
            <a:r>
              <a:rPr lang="en-US" sz="1100" i="1" dirty="0" smtClean="0"/>
              <a:t>, ISS – Workshop CCR, </a:t>
            </a:r>
            <a:r>
              <a:rPr lang="en-US" sz="1100" i="1" dirty="0"/>
              <a:t>LNGS, 22-26 Maggio 2017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fumature">
  <a:themeElements>
    <a:clrScheme name="Sfumatur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Sfumatur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fumatur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fumatur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fumatur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fumatur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Sfumatur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fumatur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4539</TotalTime>
  <Words>2251</Words>
  <Application>Microsoft Macintosh PowerPoint</Application>
  <PresentationFormat>On-screen Show (4:3)</PresentationFormat>
  <Paragraphs>415</Paragraphs>
  <Slides>37</Slides>
  <Notes>14</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Sfumature</vt:lpstr>
      <vt:lpstr>MC-INFN: Geant4 e  applicazioni in fisica medica</vt:lpstr>
      <vt:lpstr>Istituto Superiore di Sanità</vt:lpstr>
      <vt:lpstr>Istituto Superiore di Sanità &amp; la Fisica</vt:lpstr>
      <vt:lpstr>Istituto Superiore di Sanità &amp; INFN</vt:lpstr>
      <vt:lpstr>MC-INFN: Geant4 e  applicazioni in fisica medica</vt:lpstr>
      <vt:lpstr>The FLUKA International Collaboration</vt:lpstr>
      <vt:lpstr>MC-INFN_Geant4</vt:lpstr>
      <vt:lpstr>MC-INFN Progetti *speciali* (2 Grant giovani di CN V)</vt:lpstr>
      <vt:lpstr>MC-INFN_Geant4 news</vt:lpstr>
      <vt:lpstr>Geant4 Collaboration</vt:lpstr>
      <vt:lpstr>MC-INFN_Geant4 collaboration papers</vt:lpstr>
      <vt:lpstr>MC-INFN_Geant4</vt:lpstr>
      <vt:lpstr>MC-INFN_Geant4</vt:lpstr>
      <vt:lpstr>MC-INFN_Geant4_medical applications</vt:lpstr>
      <vt:lpstr>MC-INFN_Geant4_medical applications</vt:lpstr>
      <vt:lpstr>PowerPoint Presentation</vt:lpstr>
      <vt:lpstr>PowerPoint Presentation</vt:lpstr>
      <vt:lpstr>MC-INFN_Geant4_medical applications</vt:lpstr>
      <vt:lpstr>MC-INFN_Geant4 Medical applications Bremsstrahlung</vt:lpstr>
      <vt:lpstr>MC-INFN_Geant4 Medical applications Bremsstrahlung</vt:lpstr>
      <vt:lpstr>MC-INFN_Geant4 Medical applications Bremsstrahlung</vt:lpstr>
      <vt:lpstr>MC-INFN_Geant4 Medical applications Tomotherapy example</vt:lpstr>
      <vt:lpstr>PowerPoint Presentation</vt:lpstr>
      <vt:lpstr>MC-INFN_Geant4 Medical applications Tomotherapy example</vt:lpstr>
      <vt:lpstr>MC-INFN_Geant4 Medical applications Tomotherapy example</vt:lpstr>
      <vt:lpstr>MC-INFN_Geant4 Medical applications beam monitor@CNAO (by Adele Rimoldi and collaborators)</vt:lpstr>
      <vt:lpstr>MC-INFN_Geant4 Medical applications  Hadrontherapy@LNS</vt:lpstr>
      <vt:lpstr>MC-INFN_Geant4 Medical applications fragmentation for heavy ion therapy </vt:lpstr>
      <vt:lpstr>MC-INFN_Geant4 Medical applications fragmentation for heavy ion therapy </vt:lpstr>
      <vt:lpstr>MC-INFN_Geant4 Medical applications  fragmentation for heavy ion therapy </vt:lpstr>
      <vt:lpstr>  Council Directive 2013/59/Euratom </vt:lpstr>
      <vt:lpstr>  Council Directive 2013/59/Euratom </vt:lpstr>
      <vt:lpstr>Next Collaboration Meeting + User workshop</vt:lpstr>
      <vt:lpstr>Next Collaboration Meeting + User workshop</vt:lpstr>
      <vt:lpstr>Ringraziamenti</vt:lpstr>
      <vt:lpstr>PowerPoint Presentation</vt:lpstr>
      <vt:lpstr>Main developments</vt:lpstr>
    </vt:vector>
  </TitlesOfParts>
  <Manager/>
  <Company>ISS-INFN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CCR_MC-INFN GEant4 e applicazioni mediche</dc:title>
  <dc:subject/>
  <dc:creator>Barbara Caccia</dc:creator>
  <cp:keywords/>
  <dc:description/>
  <cp:lastModifiedBy>B C</cp:lastModifiedBy>
  <cp:revision>579</cp:revision>
  <dcterms:created xsi:type="dcterms:W3CDTF">2009-09-30T14:39:20Z</dcterms:created>
  <dcterms:modified xsi:type="dcterms:W3CDTF">2017-05-23T22:59:40Z</dcterms:modified>
  <cp:category/>
</cp:coreProperties>
</file>