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65"/>
  </p:notesMasterIdLst>
  <p:handoutMasterIdLst>
    <p:handoutMasterId r:id="rId66"/>
  </p:handoutMasterIdLst>
  <p:sldIdLst>
    <p:sldId id="256" r:id="rId2"/>
    <p:sldId id="258" r:id="rId3"/>
    <p:sldId id="257" r:id="rId4"/>
    <p:sldId id="267" r:id="rId5"/>
    <p:sldId id="315" r:id="rId6"/>
    <p:sldId id="263" r:id="rId7"/>
    <p:sldId id="259" r:id="rId8"/>
    <p:sldId id="313" r:id="rId9"/>
    <p:sldId id="260" r:id="rId10"/>
    <p:sldId id="261" r:id="rId11"/>
    <p:sldId id="321" r:id="rId12"/>
    <p:sldId id="262" r:id="rId13"/>
    <p:sldId id="268" r:id="rId14"/>
    <p:sldId id="265" r:id="rId15"/>
    <p:sldId id="266" r:id="rId16"/>
    <p:sldId id="319" r:id="rId17"/>
    <p:sldId id="269" r:id="rId18"/>
    <p:sldId id="318" r:id="rId19"/>
    <p:sldId id="270" r:id="rId20"/>
    <p:sldId id="276" r:id="rId21"/>
    <p:sldId id="272" r:id="rId22"/>
    <p:sldId id="273" r:id="rId23"/>
    <p:sldId id="271" r:id="rId24"/>
    <p:sldId id="311" r:id="rId25"/>
    <p:sldId id="300" r:id="rId26"/>
    <p:sldId id="278" r:id="rId27"/>
    <p:sldId id="274" r:id="rId28"/>
    <p:sldId id="275" r:id="rId29"/>
    <p:sldId id="279" r:id="rId30"/>
    <p:sldId id="280" r:id="rId31"/>
    <p:sldId id="281" r:id="rId32"/>
    <p:sldId id="320" r:id="rId33"/>
    <p:sldId id="283" r:id="rId34"/>
    <p:sldId id="282"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322" r:id="rId49"/>
    <p:sldId id="323" r:id="rId50"/>
    <p:sldId id="297" r:id="rId51"/>
    <p:sldId id="298" r:id="rId52"/>
    <p:sldId id="301" r:id="rId53"/>
    <p:sldId id="302" r:id="rId54"/>
    <p:sldId id="299" r:id="rId55"/>
    <p:sldId id="304" r:id="rId56"/>
    <p:sldId id="305" r:id="rId57"/>
    <p:sldId id="306" r:id="rId58"/>
    <p:sldId id="307" r:id="rId59"/>
    <p:sldId id="310" r:id="rId60"/>
    <p:sldId id="312" r:id="rId61"/>
    <p:sldId id="324" r:id="rId62"/>
    <p:sldId id="308" r:id="rId63"/>
    <p:sldId id="309" r:id="rId64"/>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scaleToFitPaper="1"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2" autoAdjust="0"/>
    <p:restoredTop sz="95324" autoAdjust="0"/>
  </p:normalViewPr>
  <p:slideViewPr>
    <p:cSldViewPr snapToGrid="0" snapToObjects="1">
      <p:cViewPr varScale="1">
        <p:scale>
          <a:sx n="122" d="100"/>
          <a:sy n="122" d="100"/>
        </p:scale>
        <p:origin x="-104" y="-456"/>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printerSettings" Target="printerSettings/printerSettings1.bin"/><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F7998E-8B63-0D41-9EA0-3F6537F384EB}" type="slidenum">
              <a:rPr lang="en-US" smtClean="0"/>
              <a:t>‹#›</a:t>
            </a:fld>
            <a:endParaRPr lang="en-US"/>
          </a:p>
        </p:txBody>
      </p:sp>
    </p:spTree>
    <p:extLst>
      <p:ext uri="{BB962C8B-B14F-4D97-AF65-F5344CB8AC3E}">
        <p14:creationId xmlns:p14="http://schemas.microsoft.com/office/powerpoint/2010/main" val="94966471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6908A9-4ECC-F44F-BB38-95892BF462B3}" type="slidenum">
              <a:rPr lang="en-US" smtClean="0"/>
              <a:t>‹#›</a:t>
            </a:fld>
            <a:endParaRPr lang="en-US"/>
          </a:p>
        </p:txBody>
      </p:sp>
    </p:spTree>
    <p:extLst>
      <p:ext uri="{BB962C8B-B14F-4D97-AF65-F5344CB8AC3E}">
        <p14:creationId xmlns:p14="http://schemas.microsoft.com/office/powerpoint/2010/main" val="1478595906"/>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22</a:t>
            </a:fld>
            <a:endParaRPr lang="en-US"/>
          </a:p>
        </p:txBody>
      </p:sp>
      <p:sp>
        <p:nvSpPr>
          <p:cNvPr id="6" name="Date Placeholder 5"/>
          <p:cNvSpPr>
            <a:spLocks noGrp="1"/>
          </p:cNvSpPr>
          <p:nvPr>
            <p:ph type="dt" idx="12"/>
          </p:nvPr>
        </p:nvSpPr>
        <p:spPr/>
        <p:txBody>
          <a:bodyPr/>
          <a:lstStyle/>
          <a:p>
            <a:endParaRPr lang="en-US"/>
          </a:p>
        </p:txBody>
      </p:sp>
    </p:spTree>
    <p:extLst>
      <p:ext uri="{BB962C8B-B14F-4D97-AF65-F5344CB8AC3E}">
        <p14:creationId xmlns:p14="http://schemas.microsoft.com/office/powerpoint/2010/main" val="2927932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371601"/>
            <a:ext cx="850265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742950" y="3505200"/>
            <a:ext cx="69342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cxnSp>
        <p:nvCxnSpPr>
          <p:cNvPr id="8" name="Straight Connector 7"/>
          <p:cNvCxnSpPr/>
          <p:nvPr/>
        </p:nvCxnSpPr>
        <p:spPr>
          <a:xfrm>
            <a:off x="742950" y="3398520"/>
            <a:ext cx="850265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609600"/>
            <a:ext cx="222885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95300" y="609600"/>
            <a:ext cx="65214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82506" y="2362201"/>
            <a:ext cx="84201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82506" y="4626865"/>
            <a:ext cx="84201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cxnSp>
        <p:nvCxnSpPr>
          <p:cNvPr id="7" name="Straight Connector 6"/>
          <p:cNvCxnSpPr/>
          <p:nvPr/>
        </p:nvCxnSpPr>
        <p:spPr>
          <a:xfrm>
            <a:off x="792480" y="4599432"/>
            <a:ext cx="850265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73352"/>
            <a:ext cx="437515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673352"/>
            <a:ext cx="437515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95300" y="1676400"/>
            <a:ext cx="425958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438400"/>
            <a:ext cx="425958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51120" y="1676400"/>
            <a:ext cx="425958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51120" y="2438400"/>
            <a:ext cx="425958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cxnSp>
        <p:nvCxnSpPr>
          <p:cNvPr id="11" name="Straight Connector 10"/>
          <p:cNvCxnSpPr/>
          <p:nvPr/>
        </p:nvCxnSpPr>
        <p:spPr>
          <a:xfrm rot="5400000">
            <a:off x="2598850" y="4045790"/>
            <a:ext cx="4709160" cy="86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di Formazione INFN inter-struttura</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di Formazione INFN inter-struttura</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792080"/>
            <a:ext cx="2318004"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219450" y="792080"/>
            <a:ext cx="619125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95301" y="2130553"/>
            <a:ext cx="2318004"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cxnSp>
        <p:nvCxnSpPr>
          <p:cNvPr id="9" name="Straight Connector 8"/>
          <p:cNvCxnSpPr/>
          <p:nvPr/>
        </p:nvCxnSpPr>
        <p:spPr>
          <a:xfrm rot="5400000">
            <a:off x="218201" y="3580140"/>
            <a:ext cx="5577840" cy="172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792480"/>
            <a:ext cx="232123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096827" y="838201"/>
            <a:ext cx="6396423"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 y="2133600"/>
            <a:ext cx="2318004"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906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95300" y="533400"/>
            <a:ext cx="89154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95300" y="1600200"/>
            <a:ext cx="89154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906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95300" y="6524596"/>
            <a:ext cx="3136900" cy="329184"/>
          </a:xfrm>
          <a:prstGeom prst="rect">
            <a:avLst/>
          </a:prstGeom>
        </p:spPr>
        <p:txBody>
          <a:bodyPr vert="horz" lIns="91440" tIns="45720" rIns="91440" bIns="45720" rtlCol="0" anchor="ctr"/>
          <a:lstStyle>
            <a:lvl1pPr algn="l">
              <a:defRPr sz="1200">
                <a:ln>
                  <a:solidFill>
                    <a:srgbClr val="376092"/>
                  </a:solidFill>
                </a:ln>
                <a:solidFill>
                  <a:srgbClr val="000000"/>
                </a:solidFill>
              </a:defRPr>
            </a:lvl1pPr>
          </a:lstStyle>
          <a:p>
            <a:r>
              <a:rPr lang="en-US" smtClean="0"/>
              <a:t>Luisella Lari</a:t>
            </a:r>
            <a:endParaRPr lang="en-US" dirty="0"/>
          </a:p>
        </p:txBody>
      </p:sp>
      <p:sp>
        <p:nvSpPr>
          <p:cNvPr id="5" name="Footer Placeholder 4"/>
          <p:cNvSpPr>
            <a:spLocks noGrp="1"/>
          </p:cNvSpPr>
          <p:nvPr>
            <p:ph type="ftr" sz="quarter" idx="3"/>
          </p:nvPr>
        </p:nvSpPr>
        <p:spPr>
          <a:xfrm>
            <a:off x="3714750" y="6524596"/>
            <a:ext cx="4457700" cy="329184"/>
          </a:xfrm>
          <a:prstGeom prst="rect">
            <a:avLst/>
          </a:prstGeom>
        </p:spPr>
        <p:txBody>
          <a:bodyPr vert="horz" lIns="91440" tIns="45720" rIns="91440" bIns="45720" rtlCol="0" anchor="ctr"/>
          <a:lstStyle>
            <a:lvl1pPr algn="r">
              <a:defRPr sz="1200">
                <a:ln>
                  <a:solidFill>
                    <a:schemeClr val="accent1">
                      <a:lumMod val="75000"/>
                    </a:schemeClr>
                  </a:solidFill>
                </a:ln>
                <a:solidFill>
                  <a:schemeClr val="tx1"/>
                </a:solidFill>
              </a:defRPr>
            </a:lvl1pPr>
          </a:lstStyle>
          <a:p>
            <a:r>
              <a:rPr lang="en-US" smtClean="0"/>
              <a:t>Corso di Formazione INFN inter-struttura</a:t>
            </a:r>
            <a:endParaRPr lang="en-US" dirty="0"/>
          </a:p>
        </p:txBody>
      </p:sp>
      <p:sp>
        <p:nvSpPr>
          <p:cNvPr id="6" name="Slide Number Placeholder 5"/>
          <p:cNvSpPr>
            <a:spLocks noGrp="1"/>
          </p:cNvSpPr>
          <p:nvPr>
            <p:ph type="sldNum" sz="quarter" idx="4"/>
          </p:nvPr>
        </p:nvSpPr>
        <p:spPr>
          <a:xfrm>
            <a:off x="8255000" y="6524596"/>
            <a:ext cx="1155700" cy="329184"/>
          </a:xfrm>
          <a:prstGeom prst="rect">
            <a:avLst/>
          </a:prstGeom>
        </p:spPr>
        <p:txBody>
          <a:bodyPr vert="horz" lIns="91440" tIns="45720" rIns="91440" bIns="45720" rtlCol="0" anchor="ctr"/>
          <a:lstStyle>
            <a:lvl1pPr algn="r">
              <a:defRPr sz="1400" b="1">
                <a:ln>
                  <a:solidFill>
                    <a:srgbClr val="376092"/>
                  </a:solidFill>
                </a:ln>
                <a:solidFill>
                  <a:srgbClr val="000000"/>
                </a:solidFill>
              </a:defRPr>
            </a:lvl1pPr>
          </a:lstStyle>
          <a:p>
            <a:fld id="{BA9B540C-44DA-4F69-89C9-7C84606640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llari@cern.ch" TargetMode="Externa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3700" y="1371601"/>
            <a:ext cx="9792301" cy="1927225"/>
          </a:xfrm>
        </p:spPr>
        <p:txBody>
          <a:bodyPr/>
          <a:lstStyle/>
          <a:p>
            <a:pPr algn="ctr"/>
            <a:r>
              <a:rPr lang="en-US" sz="3000" b="1" dirty="0" err="1" smtClean="0">
                <a:solidFill>
                  <a:schemeClr val="accent2"/>
                </a:solidFill>
              </a:rPr>
              <a:t>Fondamenti</a:t>
            </a:r>
            <a:r>
              <a:rPr lang="en-US" sz="3000" b="1" dirty="0" smtClean="0">
                <a:solidFill>
                  <a:schemeClr val="accent2"/>
                </a:solidFill>
              </a:rPr>
              <a:t> di Project Management  E PIANIFICAZIONE OPERAZIONALE </a:t>
            </a:r>
            <a:br>
              <a:rPr lang="en-US" sz="3000" b="1" dirty="0" smtClean="0">
                <a:solidFill>
                  <a:schemeClr val="accent2"/>
                </a:solidFill>
              </a:rPr>
            </a:br>
            <a:r>
              <a:rPr lang="en-US" sz="3000" b="1" dirty="0" smtClean="0">
                <a:solidFill>
                  <a:schemeClr val="accent2"/>
                </a:solidFill>
              </a:rPr>
              <a:t>PER la </a:t>
            </a:r>
            <a:r>
              <a:rPr lang="en-US" sz="3000" b="1" dirty="0" err="1" smtClean="0">
                <a:solidFill>
                  <a:schemeClr val="accent2"/>
                </a:solidFill>
              </a:rPr>
              <a:t>Gestione</a:t>
            </a:r>
            <a:r>
              <a:rPr lang="en-US" sz="3000" b="1" dirty="0" smtClean="0">
                <a:solidFill>
                  <a:schemeClr val="accent2"/>
                </a:solidFill>
              </a:rPr>
              <a:t> DI PROGETTI DI RICERCA</a:t>
            </a:r>
            <a:endParaRPr lang="en-US" sz="3000" b="1" dirty="0">
              <a:solidFill>
                <a:schemeClr val="accent2"/>
              </a:solidFill>
            </a:endParaRPr>
          </a:p>
        </p:txBody>
      </p:sp>
      <p:sp>
        <p:nvSpPr>
          <p:cNvPr id="3" name="Subtitle 2"/>
          <p:cNvSpPr>
            <a:spLocks noGrp="1"/>
          </p:cNvSpPr>
          <p:nvPr>
            <p:ph type="subTitle" idx="1"/>
          </p:nvPr>
        </p:nvSpPr>
        <p:spPr>
          <a:xfrm>
            <a:off x="727672" y="3504646"/>
            <a:ext cx="8572883" cy="2803612"/>
          </a:xfrm>
        </p:spPr>
        <p:txBody>
          <a:bodyPr>
            <a:normAutofit fontScale="92500" lnSpcReduction="10000"/>
          </a:bodyPr>
          <a:lstStyle/>
          <a:p>
            <a:pPr algn="ctr"/>
            <a:r>
              <a:rPr lang="it-IT" i="1" dirty="0" smtClean="0"/>
              <a:t>Luisella Lari</a:t>
            </a:r>
          </a:p>
          <a:p>
            <a:pPr algn="ctr"/>
            <a:r>
              <a:rPr lang="it-IT" dirty="0" smtClean="0">
                <a:solidFill>
                  <a:srgbClr val="3366FF"/>
                </a:solidFill>
                <a:hlinkClick r:id="rId2"/>
              </a:rPr>
              <a:t>llari@cern.ch</a:t>
            </a:r>
            <a:endParaRPr lang="it-IT" dirty="0" smtClean="0">
              <a:solidFill>
                <a:srgbClr val="3366FF"/>
              </a:solidFill>
            </a:endParaRPr>
          </a:p>
          <a:p>
            <a:pPr algn="ctr"/>
            <a:endParaRPr lang="it-IT" dirty="0" smtClean="0">
              <a:solidFill>
                <a:srgbClr val="3366FF"/>
              </a:solidFill>
            </a:endParaRPr>
          </a:p>
          <a:p>
            <a:pPr algn="ctr"/>
            <a:r>
              <a:rPr lang="en-US" i="1" dirty="0" err="1" smtClean="0"/>
              <a:t>Corso</a:t>
            </a:r>
            <a:r>
              <a:rPr lang="en-US" i="1" dirty="0" smtClean="0"/>
              <a:t> di </a:t>
            </a:r>
            <a:r>
              <a:rPr lang="en-US" i="1" dirty="0" err="1" smtClean="0"/>
              <a:t>Formazione</a:t>
            </a:r>
            <a:r>
              <a:rPr lang="en-US" i="1" dirty="0" smtClean="0"/>
              <a:t> INFN inter-</a:t>
            </a:r>
            <a:r>
              <a:rPr lang="en-US" i="1" dirty="0" err="1" smtClean="0"/>
              <a:t>struttura</a:t>
            </a:r>
            <a:r>
              <a:rPr lang="en-US" i="1" dirty="0" smtClean="0"/>
              <a:t>: </a:t>
            </a:r>
          </a:p>
          <a:p>
            <a:pPr algn="ctr"/>
            <a:r>
              <a:rPr lang="en-US" i="1" dirty="0" err="1" smtClean="0"/>
              <a:t>Sezioni</a:t>
            </a:r>
            <a:r>
              <a:rPr lang="en-US" i="1" dirty="0" smtClean="0"/>
              <a:t> di Bologna, Ferrara, LNGS, Perugia e Pisa.</a:t>
            </a:r>
            <a:endParaRPr lang="it-IT" i="1" dirty="0" smtClean="0"/>
          </a:p>
          <a:p>
            <a:pPr algn="ctr"/>
            <a:endParaRPr lang="it-IT" dirty="0" smtClean="0"/>
          </a:p>
          <a:p>
            <a:pPr algn="ctr"/>
            <a:r>
              <a:rPr lang="it-IT" dirty="0" smtClean="0"/>
              <a:t>6-7 </a:t>
            </a:r>
            <a:r>
              <a:rPr lang="it-IT" dirty="0" err="1" smtClean="0"/>
              <a:t>June</a:t>
            </a:r>
            <a:r>
              <a:rPr lang="it-IT" dirty="0" smtClean="0"/>
              <a:t> 2013 - </a:t>
            </a:r>
            <a:r>
              <a:rPr lang="it-IT" i="1" dirty="0" smtClean="0"/>
              <a:t>Hotel </a:t>
            </a:r>
            <a:r>
              <a:rPr lang="it-IT" i="1" dirty="0" err="1" smtClean="0"/>
              <a:t>Giò</a:t>
            </a:r>
            <a:r>
              <a:rPr lang="it-IT" i="1" dirty="0" smtClean="0"/>
              <a:t>, Perugia</a:t>
            </a:r>
            <a:endParaRPr lang="en-US" dirty="0"/>
          </a:p>
        </p:txBody>
      </p:sp>
      <p:pic>
        <p:nvPicPr>
          <p:cNvPr id="4" name="Picture 3"/>
          <p:cNvPicPr>
            <a:picLocks noChangeAspect="1"/>
          </p:cNvPicPr>
          <p:nvPr/>
        </p:nvPicPr>
        <p:blipFill>
          <a:blip r:embed="rId3"/>
          <a:stretch>
            <a:fillRect/>
          </a:stretch>
        </p:blipFill>
        <p:spPr>
          <a:xfrm>
            <a:off x="3990822" y="1"/>
            <a:ext cx="1938730" cy="1426841"/>
          </a:xfrm>
          <a:prstGeom prst="rect">
            <a:avLst/>
          </a:prstGeom>
        </p:spPr>
      </p:pic>
    </p:spTree>
    <p:extLst>
      <p:ext uri="{BB962C8B-B14F-4D97-AF65-F5344CB8AC3E}">
        <p14:creationId xmlns:p14="http://schemas.microsoft.com/office/powerpoint/2010/main" val="93044248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4057330"/>
            <a:ext cx="8915400" cy="2032077"/>
          </a:xfrm>
        </p:spPr>
        <p:txBody>
          <a:bodyPr>
            <a:normAutofit/>
          </a:bodyPr>
          <a:lstStyle/>
          <a:p>
            <a:pPr marL="0" indent="0" algn="just">
              <a:buNone/>
            </a:pPr>
            <a:r>
              <a:rPr lang="en-US" dirty="0" smtClean="0"/>
              <a:t>Since then, the U.S. government has been a leader in developing and promoting project management techniques, for the very good reason that these techniques continue to be necessary to manage its huge defense, space, nuclear and civil projects.</a:t>
            </a:r>
          </a:p>
          <a:p>
            <a:pPr marL="0" indent="0" algn="just">
              <a:buNone/>
            </a:pPr>
            <a:endParaRPr lang="en-US" dirty="0" smtClean="0"/>
          </a:p>
          <a:p>
            <a:pPr marL="0" indent="0">
              <a:buNone/>
            </a:pPr>
            <a:endParaRPr lang="en-US" dirty="0" smtClean="0"/>
          </a:p>
        </p:txBody>
      </p:sp>
      <p:sp>
        <p:nvSpPr>
          <p:cNvPr id="2" name="Title 1"/>
          <p:cNvSpPr>
            <a:spLocks noGrp="1"/>
          </p:cNvSpPr>
          <p:nvPr>
            <p:ph type="title"/>
          </p:nvPr>
        </p:nvSpPr>
        <p:spPr/>
        <p:txBody>
          <a:bodyPr/>
          <a:lstStyle/>
          <a:p>
            <a:pPr algn="ctr"/>
            <a:r>
              <a:rPr lang="en-US" dirty="0" smtClean="0"/>
              <a:t>The evolution of a discipline (6/</a:t>
            </a:r>
            <a:r>
              <a:rPr lang="en-US" dirty="0"/>
              <a:t>7</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10</a:t>
            </a:fld>
            <a:endParaRPr lang="en-US"/>
          </a:p>
        </p:txBody>
      </p:sp>
      <p:pic>
        <p:nvPicPr>
          <p:cNvPr id="7" name="Picture 6"/>
          <p:cNvPicPr>
            <a:picLocks noChangeAspect="1"/>
          </p:cNvPicPr>
          <p:nvPr/>
        </p:nvPicPr>
        <p:blipFill>
          <a:blip r:embed="rId2"/>
          <a:stretch>
            <a:fillRect/>
          </a:stretch>
        </p:blipFill>
        <p:spPr>
          <a:xfrm>
            <a:off x="3163826" y="1626217"/>
            <a:ext cx="3583016" cy="2072187"/>
          </a:xfrm>
          <a:prstGeom prst="rect">
            <a:avLst/>
          </a:prstGeom>
        </p:spPr>
      </p:pic>
    </p:spTree>
    <p:extLst>
      <p:ext uri="{BB962C8B-B14F-4D97-AF65-F5344CB8AC3E}">
        <p14:creationId xmlns:p14="http://schemas.microsoft.com/office/powerpoint/2010/main" val="72376929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r>
              <a:rPr lang="en-US" dirty="0" smtClean="0"/>
              <a:t>During the last half of the XX century, project management evolved from an unacknowledged skill set, into a recognized profession, complete with academic degrees, MBA, certifications and professional associations.</a:t>
            </a:r>
            <a:endParaRPr lang="en-US" dirty="0"/>
          </a:p>
          <a:p>
            <a:pPr marL="0" indent="0">
              <a:buNone/>
            </a:pPr>
            <a:endParaRPr lang="en-US" dirty="0" smtClean="0"/>
          </a:p>
        </p:txBody>
      </p:sp>
      <p:sp>
        <p:nvSpPr>
          <p:cNvPr id="2" name="Title 1"/>
          <p:cNvSpPr>
            <a:spLocks noGrp="1"/>
          </p:cNvSpPr>
          <p:nvPr>
            <p:ph type="title"/>
          </p:nvPr>
        </p:nvSpPr>
        <p:spPr/>
        <p:txBody>
          <a:bodyPr/>
          <a:lstStyle/>
          <a:p>
            <a:pPr algn="ctr"/>
            <a:r>
              <a:rPr lang="en-US" dirty="0" smtClean="0"/>
              <a:t>The evolution of a discipline (</a:t>
            </a:r>
            <a:r>
              <a:rPr lang="en-US" dirty="0"/>
              <a:t>7</a:t>
            </a:r>
            <a:r>
              <a:rPr lang="en-US" dirty="0" smtClean="0"/>
              <a:t>/</a:t>
            </a:r>
            <a:r>
              <a:rPr lang="en-US" dirty="0"/>
              <a:t>7</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11</a:t>
            </a:fld>
            <a:endParaRPr lang="en-US"/>
          </a:p>
        </p:txBody>
      </p:sp>
      <p:sp>
        <p:nvSpPr>
          <p:cNvPr id="8" name="TextBox 7"/>
          <p:cNvSpPr txBox="1"/>
          <p:nvPr/>
        </p:nvSpPr>
        <p:spPr>
          <a:xfrm>
            <a:off x="2289433" y="5707634"/>
            <a:ext cx="6826292" cy="523220"/>
          </a:xfrm>
          <a:prstGeom prst="rect">
            <a:avLst/>
          </a:prstGeom>
          <a:noFill/>
        </p:spPr>
        <p:txBody>
          <a:bodyPr wrap="square" rtlCol="0">
            <a:spAutoFit/>
          </a:bodyPr>
          <a:lstStyle/>
          <a:p>
            <a:pPr algn="r"/>
            <a:r>
              <a:rPr lang="en-US" sz="1400" dirty="0" smtClean="0">
                <a:solidFill>
                  <a:schemeClr val="accent1"/>
                </a:solidFill>
              </a:rPr>
              <a:t>[See also: D. Walker et C. J. </a:t>
            </a:r>
            <a:r>
              <a:rPr lang="en-US" sz="1400" dirty="0">
                <a:solidFill>
                  <a:schemeClr val="accent1"/>
                </a:solidFill>
              </a:rPr>
              <a:t>D</a:t>
            </a:r>
            <a:r>
              <a:rPr lang="en-US" sz="1400" dirty="0" smtClean="0">
                <a:solidFill>
                  <a:schemeClr val="accent1"/>
                </a:solidFill>
              </a:rPr>
              <a:t>art, </a:t>
            </a:r>
            <a:r>
              <a:rPr lang="en-US" sz="1400" i="1" dirty="0" err="1" smtClean="0">
                <a:solidFill>
                  <a:schemeClr val="accent1"/>
                </a:solidFill>
              </a:rPr>
              <a:t>Frontinus</a:t>
            </a:r>
            <a:r>
              <a:rPr lang="en-US" sz="1400" i="1" dirty="0" smtClean="0">
                <a:solidFill>
                  <a:schemeClr val="accent1"/>
                </a:solidFill>
              </a:rPr>
              <a:t>: A Project Manager from the Roman Empire Era, </a:t>
            </a:r>
            <a:r>
              <a:rPr lang="en-US" sz="1400" dirty="0" smtClean="0">
                <a:solidFill>
                  <a:schemeClr val="accent1"/>
                </a:solidFill>
              </a:rPr>
              <a:t>Project Management Journal Engineering (2011)]</a:t>
            </a:r>
            <a:endParaRPr lang="en-US" sz="1400" dirty="0">
              <a:solidFill>
                <a:schemeClr val="accent1"/>
              </a:solidFill>
            </a:endParaRPr>
          </a:p>
        </p:txBody>
      </p:sp>
      <p:pic>
        <p:nvPicPr>
          <p:cNvPr id="7" name="Picture 6"/>
          <p:cNvPicPr>
            <a:picLocks noChangeAspect="1"/>
          </p:cNvPicPr>
          <p:nvPr/>
        </p:nvPicPr>
        <p:blipFill>
          <a:blip r:embed="rId2"/>
          <a:stretch>
            <a:fillRect/>
          </a:stretch>
        </p:blipFill>
        <p:spPr>
          <a:xfrm>
            <a:off x="3361686" y="1295400"/>
            <a:ext cx="2939064" cy="2712982"/>
          </a:xfrm>
          <a:prstGeom prst="rect">
            <a:avLst/>
          </a:prstGeom>
        </p:spPr>
      </p:pic>
    </p:spTree>
    <p:extLst>
      <p:ext uri="{BB962C8B-B14F-4D97-AF65-F5344CB8AC3E}">
        <p14:creationId xmlns:p14="http://schemas.microsoft.com/office/powerpoint/2010/main" val="31738356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495300" y="1671208"/>
            <a:ext cx="891540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endParaRPr lang="en-US" dirty="0"/>
          </a:p>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r>
              <a:rPr lang="en-US" dirty="0" smtClean="0">
                <a:solidFill>
                  <a:schemeClr val="accent4"/>
                </a:solidFill>
              </a:rPr>
              <a:t>A discipline is a developmental path for acquiring certain skills of competencies such as mathematics, engineering medicine, etc...</a:t>
            </a:r>
          </a:p>
          <a:p>
            <a:pPr marL="0" indent="0" algn="just">
              <a:buFont typeface="Arial" pitchFamily="34" charset="0"/>
              <a:buNone/>
            </a:pPr>
            <a:endParaRPr lang="en-US" dirty="0" smtClean="0"/>
          </a:p>
        </p:txBody>
      </p:sp>
      <p:sp>
        <p:nvSpPr>
          <p:cNvPr id="2" name="Title 1"/>
          <p:cNvSpPr>
            <a:spLocks noGrp="1"/>
          </p:cNvSpPr>
          <p:nvPr>
            <p:ph type="title"/>
          </p:nvPr>
        </p:nvSpPr>
        <p:spPr/>
        <p:txBody>
          <a:bodyPr>
            <a:normAutofit/>
          </a:bodyPr>
          <a:lstStyle/>
          <a:p>
            <a:pPr algn="ctr"/>
            <a:r>
              <a:rPr lang="en-US" dirty="0" smtClean="0"/>
              <a:t>Project Management as a discipline (1/2)</a:t>
            </a:r>
            <a:endParaRPr lang="en-US" dirty="0"/>
          </a:p>
        </p:txBody>
      </p:sp>
      <p:sp>
        <p:nvSpPr>
          <p:cNvPr id="3" name="Content Placeholder 2"/>
          <p:cNvSpPr>
            <a:spLocks noGrp="1"/>
          </p:cNvSpPr>
          <p:nvPr>
            <p:ph idx="1"/>
          </p:nvPr>
        </p:nvSpPr>
        <p:spPr>
          <a:xfrm>
            <a:off x="495301" y="1600200"/>
            <a:ext cx="5570572" cy="2509408"/>
          </a:xfrm>
        </p:spPr>
        <p:txBody>
          <a:bodyPr>
            <a:normAutofit/>
          </a:bodyPr>
          <a:lstStyle/>
          <a:p>
            <a:pPr marL="0" indent="0" algn="just">
              <a:buNone/>
            </a:pPr>
            <a:endParaRPr lang="en-US" dirty="0" smtClean="0"/>
          </a:p>
          <a:p>
            <a:pPr marL="0" indent="0" algn="just">
              <a:buNone/>
            </a:pPr>
            <a:r>
              <a:rPr lang="en-US" dirty="0" smtClean="0"/>
              <a:t>By </a:t>
            </a:r>
            <a:r>
              <a:rPr lang="en-US" dirty="0"/>
              <a:t>“discipline”, I do not mean an “enforced order” or </a:t>
            </a:r>
            <a:r>
              <a:rPr lang="en-US" dirty="0" smtClean="0"/>
              <a:t>“means </a:t>
            </a:r>
            <a:r>
              <a:rPr lang="en-US" dirty="0"/>
              <a:t>of </a:t>
            </a:r>
            <a:r>
              <a:rPr lang="en-US" dirty="0" smtClean="0"/>
              <a:t>punishment”</a:t>
            </a:r>
            <a:r>
              <a:rPr lang="en-US" dirty="0"/>
              <a:t> </a:t>
            </a:r>
            <a:r>
              <a:rPr lang="en-US" dirty="0" smtClean="0"/>
              <a:t>but </a:t>
            </a:r>
            <a:r>
              <a:rPr lang="en-US" dirty="0"/>
              <a:t>a body of theory </a:t>
            </a:r>
            <a:r>
              <a:rPr lang="en-US" dirty="0" smtClean="0"/>
              <a:t>and</a:t>
            </a:r>
            <a:r>
              <a:rPr lang="en-US" dirty="0"/>
              <a:t> </a:t>
            </a:r>
            <a:r>
              <a:rPr lang="en-US" dirty="0" smtClean="0"/>
              <a:t>technique </a:t>
            </a:r>
            <a:r>
              <a:rPr lang="en-US" dirty="0"/>
              <a:t>that must be studied and mastered to be put into </a:t>
            </a:r>
            <a:r>
              <a:rPr lang="en-US" dirty="0" smtClean="0"/>
              <a:t>practice</a:t>
            </a:r>
            <a:r>
              <a:rPr lang="en-US" dirty="0"/>
              <a:t>. </a:t>
            </a:r>
          </a:p>
          <a:p>
            <a:pPr marL="0" indent="0" algn="just">
              <a:buNone/>
            </a:pPr>
            <a:endParaRPr lang="en-US" dirty="0" smtClean="0"/>
          </a:p>
          <a:p>
            <a:pPr marL="0" indent="0" algn="just">
              <a:buNone/>
            </a:pP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12</a:t>
            </a:fld>
            <a:endParaRPr lang="en-US"/>
          </a:p>
        </p:txBody>
      </p:sp>
      <p:sp>
        <p:nvSpPr>
          <p:cNvPr id="7" name="TextBox 6"/>
          <p:cNvSpPr txBox="1"/>
          <p:nvPr/>
        </p:nvSpPr>
        <p:spPr>
          <a:xfrm>
            <a:off x="1996262" y="5672693"/>
            <a:ext cx="7119463" cy="523220"/>
          </a:xfrm>
          <a:prstGeom prst="rect">
            <a:avLst/>
          </a:prstGeom>
          <a:noFill/>
        </p:spPr>
        <p:txBody>
          <a:bodyPr wrap="square" rtlCol="0">
            <a:spAutoFit/>
          </a:bodyPr>
          <a:lstStyle/>
          <a:p>
            <a:pPr algn="r"/>
            <a:r>
              <a:rPr lang="en-US" sz="1400" dirty="0" smtClean="0">
                <a:solidFill>
                  <a:schemeClr val="accent1"/>
                </a:solidFill>
              </a:rPr>
              <a:t>[See also: C. </a:t>
            </a:r>
            <a:r>
              <a:rPr lang="en-US" sz="1400" dirty="0" err="1" smtClean="0">
                <a:solidFill>
                  <a:schemeClr val="accent1"/>
                </a:solidFill>
              </a:rPr>
              <a:t>Besner</a:t>
            </a:r>
            <a:r>
              <a:rPr lang="en-US" sz="1400" dirty="0">
                <a:solidFill>
                  <a:schemeClr val="accent1"/>
                </a:solidFill>
              </a:rPr>
              <a:t> </a:t>
            </a:r>
            <a:r>
              <a:rPr lang="en-US" sz="1400" dirty="0" smtClean="0">
                <a:solidFill>
                  <a:schemeClr val="accent1"/>
                </a:solidFill>
              </a:rPr>
              <a:t>et B. </a:t>
            </a:r>
            <a:r>
              <a:rPr lang="en-US" sz="1400" dirty="0">
                <a:solidFill>
                  <a:schemeClr val="accent1"/>
                </a:solidFill>
              </a:rPr>
              <a:t>H</a:t>
            </a:r>
            <a:r>
              <a:rPr lang="en-US" sz="1400" dirty="0" smtClean="0">
                <a:solidFill>
                  <a:schemeClr val="accent1"/>
                </a:solidFill>
              </a:rPr>
              <a:t>obbs, </a:t>
            </a:r>
            <a:r>
              <a:rPr lang="en-US" sz="1400" i="1" dirty="0" smtClean="0">
                <a:solidFill>
                  <a:schemeClr val="accent1"/>
                </a:solidFill>
              </a:rPr>
              <a:t>Contextualized Project Management Practice: A Cluster of Practice and Best Practice, </a:t>
            </a:r>
            <a:r>
              <a:rPr lang="en-US" sz="1400" dirty="0">
                <a:solidFill>
                  <a:schemeClr val="accent1"/>
                </a:solidFill>
              </a:rPr>
              <a:t>Project Management </a:t>
            </a:r>
            <a:r>
              <a:rPr lang="en-US" sz="1400" dirty="0" smtClean="0">
                <a:solidFill>
                  <a:schemeClr val="accent1"/>
                </a:solidFill>
              </a:rPr>
              <a:t>Journal (2012)]</a:t>
            </a:r>
            <a:endParaRPr lang="en-US" sz="1400" dirty="0">
              <a:solidFill>
                <a:schemeClr val="accent1"/>
              </a:solidFill>
            </a:endParaRPr>
          </a:p>
        </p:txBody>
      </p:sp>
      <p:pic>
        <p:nvPicPr>
          <p:cNvPr id="8" name="Picture 7"/>
          <p:cNvPicPr>
            <a:picLocks noChangeAspect="1"/>
          </p:cNvPicPr>
          <p:nvPr/>
        </p:nvPicPr>
        <p:blipFill>
          <a:blip r:embed="rId2"/>
          <a:stretch>
            <a:fillRect/>
          </a:stretch>
        </p:blipFill>
        <p:spPr>
          <a:xfrm>
            <a:off x="6228619" y="1913370"/>
            <a:ext cx="3324688" cy="2042242"/>
          </a:xfrm>
          <a:prstGeom prst="rect">
            <a:avLst/>
          </a:prstGeom>
        </p:spPr>
      </p:pic>
    </p:spTree>
    <p:extLst>
      <p:ext uri="{BB962C8B-B14F-4D97-AF65-F5344CB8AC3E}">
        <p14:creationId xmlns:p14="http://schemas.microsoft.com/office/powerpoint/2010/main" val="2063150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Project Management as a discipline (2/2)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13</a:t>
            </a:fld>
            <a:endParaRPr lang="en-US"/>
          </a:p>
        </p:txBody>
      </p:sp>
      <p:pic>
        <p:nvPicPr>
          <p:cNvPr id="8" name="Picture 7"/>
          <p:cNvPicPr>
            <a:picLocks noChangeAspect="1"/>
          </p:cNvPicPr>
          <p:nvPr/>
        </p:nvPicPr>
        <p:blipFill>
          <a:blip r:embed="rId2"/>
          <a:stretch>
            <a:fillRect/>
          </a:stretch>
        </p:blipFill>
        <p:spPr>
          <a:xfrm>
            <a:off x="1241659" y="1429302"/>
            <a:ext cx="7366055" cy="5099577"/>
          </a:xfrm>
          <a:prstGeom prst="rect">
            <a:avLst/>
          </a:prstGeom>
        </p:spPr>
      </p:pic>
    </p:spTree>
    <p:extLst>
      <p:ext uri="{BB962C8B-B14F-4D97-AF65-F5344CB8AC3E}">
        <p14:creationId xmlns:p14="http://schemas.microsoft.com/office/powerpoint/2010/main" val="330800559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project environment (1/3)</a:t>
            </a:r>
            <a:endParaRPr lang="en-US" dirty="0"/>
          </a:p>
        </p:txBody>
      </p:sp>
      <p:sp>
        <p:nvSpPr>
          <p:cNvPr id="3" name="Content Placeholder 2"/>
          <p:cNvSpPr>
            <a:spLocks noGrp="1"/>
          </p:cNvSpPr>
          <p:nvPr>
            <p:ph idx="1"/>
          </p:nvPr>
        </p:nvSpPr>
        <p:spPr>
          <a:xfrm>
            <a:off x="495300" y="1600200"/>
            <a:ext cx="8915400" cy="833245"/>
          </a:xfrm>
        </p:spPr>
        <p:txBody>
          <a:bodyPr>
            <a:normAutofit/>
          </a:bodyPr>
          <a:lstStyle/>
          <a:p>
            <a:pPr marL="0" indent="0" algn="just">
              <a:buNone/>
            </a:pPr>
            <a:r>
              <a:rPr lang="en-US" dirty="0" smtClean="0">
                <a:solidFill>
                  <a:schemeClr val="accent2"/>
                </a:solidFill>
              </a:rPr>
              <a:t>Scope</a:t>
            </a:r>
            <a:r>
              <a:rPr lang="en-US" dirty="0" smtClean="0"/>
              <a:t>,</a:t>
            </a:r>
            <a:r>
              <a:rPr lang="en-US" dirty="0" smtClean="0">
                <a:solidFill>
                  <a:schemeClr val="accent2"/>
                </a:solidFill>
              </a:rPr>
              <a:t> Cost</a:t>
            </a:r>
            <a:r>
              <a:rPr lang="en-US" dirty="0"/>
              <a:t> </a:t>
            </a:r>
            <a:r>
              <a:rPr lang="en-US" dirty="0" smtClean="0"/>
              <a:t>and </a:t>
            </a:r>
            <a:r>
              <a:rPr lang="en-US" dirty="0" smtClean="0">
                <a:solidFill>
                  <a:srgbClr val="C0504D"/>
                </a:solidFill>
              </a:rPr>
              <a:t>Time</a:t>
            </a:r>
            <a:r>
              <a:rPr lang="en-US" dirty="0" smtClean="0"/>
              <a:t> are the 3 primary variables of a project.</a:t>
            </a:r>
          </a:p>
          <a:p>
            <a:pPr marL="0" indent="0" algn="just">
              <a:buNone/>
            </a:pPr>
            <a:endParaRPr lang="en-US" dirty="0"/>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14</a:t>
            </a:fld>
            <a:endParaRPr lang="en-US"/>
          </a:p>
        </p:txBody>
      </p:sp>
      <p:sp>
        <p:nvSpPr>
          <p:cNvPr id="7" name="Isosceles Triangle 6"/>
          <p:cNvSpPr/>
          <p:nvPr/>
        </p:nvSpPr>
        <p:spPr>
          <a:xfrm>
            <a:off x="495300" y="2524000"/>
            <a:ext cx="3948748" cy="2966669"/>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Isosceles Triangle 7"/>
          <p:cNvSpPr/>
          <p:nvPr/>
        </p:nvSpPr>
        <p:spPr>
          <a:xfrm>
            <a:off x="495301" y="3496220"/>
            <a:ext cx="2680939" cy="1994449"/>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rot="18148124">
            <a:off x="341280" y="3655491"/>
            <a:ext cx="2045465" cy="369332"/>
          </a:xfrm>
          <a:prstGeom prst="rect">
            <a:avLst/>
          </a:prstGeom>
          <a:noFill/>
        </p:spPr>
        <p:txBody>
          <a:bodyPr wrap="square" rtlCol="0">
            <a:spAutoFit/>
          </a:bodyPr>
          <a:lstStyle/>
          <a:p>
            <a:pPr algn="ctr"/>
            <a:r>
              <a:rPr lang="en-US" dirty="0" smtClean="0"/>
              <a:t>Time</a:t>
            </a:r>
            <a:endParaRPr lang="en-US" dirty="0"/>
          </a:p>
        </p:txBody>
      </p:sp>
      <p:sp>
        <p:nvSpPr>
          <p:cNvPr id="10" name="TextBox 9"/>
          <p:cNvSpPr txBox="1"/>
          <p:nvPr/>
        </p:nvSpPr>
        <p:spPr>
          <a:xfrm rot="3482233">
            <a:off x="1838631" y="3728039"/>
            <a:ext cx="3633042" cy="369332"/>
          </a:xfrm>
          <a:prstGeom prst="rect">
            <a:avLst/>
          </a:prstGeom>
          <a:noFill/>
        </p:spPr>
        <p:txBody>
          <a:bodyPr wrap="square" rtlCol="0">
            <a:spAutoFit/>
          </a:bodyPr>
          <a:lstStyle/>
          <a:p>
            <a:pPr algn="ctr"/>
            <a:r>
              <a:rPr lang="en-US" dirty="0" smtClean="0"/>
              <a:t>Scope/Performance/Quality</a:t>
            </a:r>
            <a:endParaRPr lang="en-US" dirty="0"/>
          </a:p>
        </p:txBody>
      </p:sp>
      <p:sp>
        <p:nvSpPr>
          <p:cNvPr id="11" name="TextBox 10"/>
          <p:cNvSpPr txBox="1"/>
          <p:nvPr/>
        </p:nvSpPr>
        <p:spPr>
          <a:xfrm>
            <a:off x="1479040" y="5498168"/>
            <a:ext cx="2215920" cy="369332"/>
          </a:xfrm>
          <a:prstGeom prst="rect">
            <a:avLst/>
          </a:prstGeom>
          <a:noFill/>
        </p:spPr>
        <p:txBody>
          <a:bodyPr wrap="square" rtlCol="0">
            <a:spAutoFit/>
          </a:bodyPr>
          <a:lstStyle/>
          <a:p>
            <a:pPr algn="ctr"/>
            <a:r>
              <a:rPr lang="en-US" dirty="0" smtClean="0"/>
              <a:t>Cost</a:t>
            </a:r>
            <a:endParaRPr lang="en-US" dirty="0"/>
          </a:p>
        </p:txBody>
      </p:sp>
      <p:cxnSp>
        <p:nvCxnSpPr>
          <p:cNvPr id="13" name="Straight Arrow Connector 12"/>
          <p:cNvCxnSpPr>
            <a:stCxn id="7" idx="5"/>
            <a:endCxn id="8" idx="5"/>
          </p:cNvCxnSpPr>
          <p:nvPr/>
        </p:nvCxnSpPr>
        <p:spPr>
          <a:xfrm flipH="1">
            <a:off x="2506005" y="4007334"/>
            <a:ext cx="950857" cy="486110"/>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5515733" y="2258615"/>
            <a:ext cx="3894968" cy="1938992"/>
          </a:xfrm>
          <a:prstGeom prst="rect">
            <a:avLst/>
          </a:prstGeom>
          <a:noFill/>
        </p:spPr>
        <p:txBody>
          <a:bodyPr wrap="square" rtlCol="0">
            <a:spAutoFit/>
          </a:bodyPr>
          <a:lstStyle/>
          <a:p>
            <a:pPr algn="just"/>
            <a:r>
              <a:rPr lang="en-US" sz="1500" dirty="0">
                <a:solidFill>
                  <a:srgbClr val="8064A2"/>
                </a:solidFill>
              </a:rPr>
              <a:t>The product/service/result should be conformant to the requirements</a:t>
            </a:r>
            <a:r>
              <a:rPr lang="en-US" sz="1500" dirty="0" smtClean="0">
                <a:solidFill>
                  <a:srgbClr val="8064A2"/>
                </a:solidFill>
              </a:rPr>
              <a:t>.</a:t>
            </a:r>
          </a:p>
          <a:p>
            <a:pPr algn="just"/>
            <a:endParaRPr lang="en-US" sz="1500" dirty="0" smtClean="0">
              <a:solidFill>
                <a:srgbClr val="8064A2"/>
              </a:solidFill>
            </a:endParaRPr>
          </a:p>
          <a:p>
            <a:pPr algn="just"/>
            <a:r>
              <a:rPr lang="en-US" sz="1500" dirty="0" smtClean="0">
                <a:solidFill>
                  <a:srgbClr val="8064A2"/>
                </a:solidFill>
              </a:rPr>
              <a:t>The project should meet the forecasted cost estimates.</a:t>
            </a:r>
          </a:p>
          <a:p>
            <a:pPr algn="just"/>
            <a:endParaRPr lang="en-US" sz="1500" dirty="0">
              <a:solidFill>
                <a:srgbClr val="8064A2"/>
              </a:solidFill>
            </a:endParaRPr>
          </a:p>
          <a:p>
            <a:pPr algn="just"/>
            <a:r>
              <a:rPr lang="en-US" sz="1500" dirty="0" smtClean="0">
                <a:solidFill>
                  <a:srgbClr val="8064A2"/>
                </a:solidFill>
              </a:rPr>
              <a:t>The product/service/result should be delivered according to schedule.</a:t>
            </a:r>
          </a:p>
        </p:txBody>
      </p:sp>
      <p:pic>
        <p:nvPicPr>
          <p:cNvPr id="22" name="Picture 21"/>
          <p:cNvPicPr>
            <a:picLocks noChangeAspect="1"/>
          </p:cNvPicPr>
          <p:nvPr/>
        </p:nvPicPr>
        <p:blipFill>
          <a:blip r:embed="rId2"/>
          <a:stretch>
            <a:fillRect/>
          </a:stretch>
        </p:blipFill>
        <p:spPr>
          <a:xfrm>
            <a:off x="3957212" y="2524000"/>
            <a:ext cx="1558520" cy="1172725"/>
          </a:xfrm>
          <a:prstGeom prst="rect">
            <a:avLst/>
          </a:prstGeom>
        </p:spPr>
      </p:pic>
      <p:sp>
        <p:nvSpPr>
          <p:cNvPr id="23" name="TextBox 22"/>
          <p:cNvSpPr txBox="1"/>
          <p:nvPr/>
        </p:nvSpPr>
        <p:spPr>
          <a:xfrm>
            <a:off x="5680833" y="4705838"/>
            <a:ext cx="3894968" cy="553998"/>
          </a:xfrm>
          <a:prstGeom prst="rect">
            <a:avLst/>
          </a:prstGeom>
          <a:noFill/>
        </p:spPr>
        <p:txBody>
          <a:bodyPr wrap="square" rtlCol="0">
            <a:spAutoFit/>
          </a:bodyPr>
          <a:lstStyle/>
          <a:p>
            <a:pPr algn="ctr"/>
            <a:r>
              <a:rPr lang="en-US" sz="1500" dirty="0" smtClean="0">
                <a:solidFill>
                  <a:srgbClr val="C0504D"/>
                </a:solidFill>
              </a:rPr>
              <a:t>Change one of more of these variables, and the ones remaining will be also changed.</a:t>
            </a:r>
            <a:endParaRPr lang="en-US" sz="1500" dirty="0">
              <a:solidFill>
                <a:srgbClr val="C0504D"/>
              </a:solidFill>
            </a:endParaRPr>
          </a:p>
        </p:txBody>
      </p:sp>
      <p:sp>
        <p:nvSpPr>
          <p:cNvPr id="26" name="TextBox 25"/>
          <p:cNvSpPr txBox="1"/>
          <p:nvPr/>
        </p:nvSpPr>
        <p:spPr>
          <a:xfrm>
            <a:off x="379078" y="5867500"/>
            <a:ext cx="4253854" cy="738664"/>
          </a:xfrm>
          <a:prstGeom prst="rect">
            <a:avLst/>
          </a:prstGeom>
          <a:noFill/>
        </p:spPr>
        <p:txBody>
          <a:bodyPr wrap="square" rtlCol="0">
            <a:spAutoFit/>
          </a:bodyPr>
          <a:lstStyle/>
          <a:p>
            <a:pPr algn="ctr"/>
            <a:r>
              <a:rPr lang="en-US" sz="1400" b="1" i="1" dirty="0" smtClean="0">
                <a:solidFill>
                  <a:srgbClr val="0000FF"/>
                </a:solidFill>
              </a:rPr>
              <a:t>Project </a:t>
            </a:r>
            <a:r>
              <a:rPr lang="en-US" sz="1400" b="1" i="1" dirty="0">
                <a:solidFill>
                  <a:srgbClr val="0000FF"/>
                </a:solidFill>
              </a:rPr>
              <a:t>Management Triangle</a:t>
            </a:r>
            <a:r>
              <a:rPr lang="en-US" sz="1400" i="1" dirty="0">
                <a:solidFill>
                  <a:srgbClr val="0000FF"/>
                </a:solidFill>
              </a:rPr>
              <a:t> </a:t>
            </a:r>
            <a:endParaRPr lang="en-US" sz="1400" i="1" dirty="0" smtClean="0">
              <a:solidFill>
                <a:srgbClr val="0000FF"/>
              </a:solidFill>
            </a:endParaRPr>
          </a:p>
          <a:p>
            <a:pPr algn="ctr"/>
            <a:r>
              <a:rPr lang="en-US" sz="1400" i="1" dirty="0" smtClean="0">
                <a:solidFill>
                  <a:srgbClr val="0000FF"/>
                </a:solidFill>
              </a:rPr>
              <a:t>(or the </a:t>
            </a:r>
            <a:r>
              <a:rPr lang="en-US" sz="1400" i="1" dirty="0">
                <a:solidFill>
                  <a:srgbClr val="0000FF"/>
                </a:solidFill>
              </a:rPr>
              <a:t>Triple Constraint or the Iron Triangle</a:t>
            </a:r>
            <a:r>
              <a:rPr lang="en-US" sz="1400" i="1" dirty="0" smtClean="0">
                <a:solidFill>
                  <a:srgbClr val="0000FF"/>
                </a:solidFill>
              </a:rPr>
              <a:t>)</a:t>
            </a:r>
          </a:p>
          <a:p>
            <a:pPr algn="ctr"/>
            <a:r>
              <a:rPr lang="en-US" sz="1400" i="1" dirty="0" smtClean="0">
                <a:solidFill>
                  <a:srgbClr val="0000FF"/>
                </a:solidFill>
              </a:rPr>
              <a:t>Invented by Dr. M. Barnes (1969)</a:t>
            </a:r>
            <a:endParaRPr lang="en-US" sz="1400" i="1" dirty="0">
              <a:solidFill>
                <a:srgbClr val="0000FF"/>
              </a:solidFill>
            </a:endParaRPr>
          </a:p>
        </p:txBody>
      </p:sp>
    </p:spTree>
    <p:extLst>
      <p:ext uri="{BB962C8B-B14F-4D97-AF65-F5344CB8AC3E}">
        <p14:creationId xmlns:p14="http://schemas.microsoft.com/office/powerpoint/2010/main" val="1802102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5237441" y="1915899"/>
            <a:ext cx="3459725" cy="2395194"/>
          </a:xfrm>
          <a:prstGeom prst="rect">
            <a:avLst/>
          </a:prstGeom>
        </p:spPr>
      </p:pic>
      <p:sp>
        <p:nvSpPr>
          <p:cNvPr id="3" name="Content Placeholder 2"/>
          <p:cNvSpPr>
            <a:spLocks noGrp="1"/>
          </p:cNvSpPr>
          <p:nvPr>
            <p:ph idx="1"/>
          </p:nvPr>
        </p:nvSpPr>
        <p:spPr>
          <a:xfrm>
            <a:off x="495300" y="1600201"/>
            <a:ext cx="8915400" cy="4423179"/>
          </a:xfrm>
        </p:spPr>
        <p:txBody>
          <a:bodyPr>
            <a:normAutofit fontScale="92500" lnSpcReduction="10000"/>
          </a:bodyPr>
          <a:lstStyle/>
          <a:p>
            <a:pPr marL="0" indent="0" algn="just">
              <a:buNone/>
            </a:pPr>
            <a:r>
              <a:rPr lang="en-US" dirty="0" smtClean="0"/>
              <a:t>Unfortunately, delivering project on time, on budget with high quality doesn’t always mean you are successful….</a:t>
            </a:r>
          </a:p>
          <a:p>
            <a:pPr marL="0" indent="0" algn="just">
              <a:buNone/>
            </a:pPr>
            <a:endParaRPr lang="en-US" dirty="0"/>
          </a:p>
          <a:p>
            <a:pPr marL="0" indent="0" algn="just">
              <a:buNone/>
            </a:pPr>
            <a:endParaRPr lang="en-US" dirty="0" smtClean="0"/>
          </a:p>
          <a:p>
            <a:pPr marL="0" indent="0" algn="just">
              <a:buNone/>
            </a:pPr>
            <a:r>
              <a:rPr lang="en-US" dirty="0" smtClean="0">
                <a:solidFill>
                  <a:srgbClr val="C0504D"/>
                </a:solidFill>
              </a:rPr>
              <a:t>Why?</a:t>
            </a:r>
          </a:p>
          <a:p>
            <a:pPr marL="0" indent="0" algn="just">
              <a:buNone/>
            </a:pPr>
            <a:endParaRPr lang="en-US" dirty="0" smtClean="0"/>
          </a:p>
          <a:p>
            <a:pPr marL="0" indent="0" algn="just">
              <a:buNone/>
            </a:pPr>
            <a:endParaRPr lang="en-US" dirty="0" smtClean="0"/>
          </a:p>
          <a:p>
            <a:pPr marL="0" indent="0" algn="just">
              <a:buNone/>
            </a:pPr>
            <a:r>
              <a:rPr lang="en-US" dirty="0" smtClean="0"/>
              <a:t>Because </a:t>
            </a:r>
            <a:r>
              <a:rPr lang="en-US" b="1" dirty="0" smtClean="0"/>
              <a:t>your</a:t>
            </a:r>
            <a:r>
              <a:rPr lang="en-US" dirty="0" smtClean="0"/>
              <a:t> definition of the cost-time-scope definition equilibrium may not have been the same as your </a:t>
            </a:r>
            <a:r>
              <a:rPr lang="en-US" dirty="0" smtClean="0">
                <a:solidFill>
                  <a:schemeClr val="accent2"/>
                </a:solidFill>
              </a:rPr>
              <a:t>customer</a:t>
            </a:r>
            <a:r>
              <a:rPr lang="en-US" dirty="0" smtClean="0"/>
              <a:t>’s or </a:t>
            </a:r>
            <a:r>
              <a:rPr lang="en-US" dirty="0" smtClean="0">
                <a:solidFill>
                  <a:srgbClr val="C0504D"/>
                </a:solidFill>
              </a:rPr>
              <a:t>executive</a:t>
            </a:r>
            <a:r>
              <a:rPr lang="en-US" dirty="0" smtClean="0"/>
              <a:t> </a:t>
            </a:r>
            <a:r>
              <a:rPr lang="en-US" dirty="0" smtClean="0">
                <a:solidFill>
                  <a:srgbClr val="C0504D"/>
                </a:solidFill>
              </a:rPr>
              <a:t>manager</a:t>
            </a:r>
            <a:r>
              <a:rPr lang="en-US" dirty="0" smtClean="0"/>
              <a:t>’s definition.  </a:t>
            </a:r>
            <a:endParaRPr lang="en-US" dirty="0"/>
          </a:p>
          <a:p>
            <a:pPr marL="0" indent="0" algn="just">
              <a:buNone/>
            </a:pPr>
            <a:endParaRPr lang="en-US" dirty="0" smtClean="0"/>
          </a:p>
          <a:p>
            <a:pPr marL="0" indent="0" algn="just">
              <a:buNone/>
            </a:pPr>
            <a:r>
              <a:rPr lang="en-US" dirty="0" smtClean="0"/>
              <a:t>  </a:t>
            </a:r>
          </a:p>
          <a:p>
            <a:pPr marL="0" indent="0" algn="just">
              <a:buNone/>
            </a:pPr>
            <a:endParaRPr lang="en-US" dirty="0"/>
          </a:p>
          <a:p>
            <a:pPr marL="0" indent="0" algn="just">
              <a:buNone/>
            </a:pPr>
            <a:endParaRPr lang="en-US" dirty="0" smtClean="0"/>
          </a:p>
        </p:txBody>
      </p:sp>
      <p:sp>
        <p:nvSpPr>
          <p:cNvPr id="2" name="Title 1"/>
          <p:cNvSpPr>
            <a:spLocks noGrp="1"/>
          </p:cNvSpPr>
          <p:nvPr>
            <p:ph type="title"/>
          </p:nvPr>
        </p:nvSpPr>
        <p:spPr/>
        <p:txBody>
          <a:bodyPr/>
          <a:lstStyle/>
          <a:p>
            <a:pPr algn="ctr"/>
            <a:r>
              <a:rPr lang="en-US" dirty="0" smtClean="0"/>
              <a:t>The project environment (2/3)</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15</a:t>
            </a:fld>
            <a:endParaRPr lang="en-US"/>
          </a:p>
        </p:txBody>
      </p:sp>
      <p:pic>
        <p:nvPicPr>
          <p:cNvPr id="12" name="Picture 11"/>
          <p:cNvPicPr>
            <a:picLocks noChangeAspect="1"/>
          </p:cNvPicPr>
          <p:nvPr/>
        </p:nvPicPr>
        <p:blipFill>
          <a:blip r:embed="rId3"/>
          <a:stretch>
            <a:fillRect/>
          </a:stretch>
        </p:blipFill>
        <p:spPr>
          <a:xfrm>
            <a:off x="1439388" y="2364104"/>
            <a:ext cx="1875352" cy="1731094"/>
          </a:xfrm>
          <a:prstGeom prst="rect">
            <a:avLst/>
          </a:prstGeom>
        </p:spPr>
      </p:pic>
      <p:sp>
        <p:nvSpPr>
          <p:cNvPr id="17" name="TextBox 16"/>
          <p:cNvSpPr txBox="1"/>
          <p:nvPr/>
        </p:nvSpPr>
        <p:spPr>
          <a:xfrm>
            <a:off x="495300" y="5224873"/>
            <a:ext cx="8620425" cy="1169551"/>
          </a:xfrm>
          <a:prstGeom prst="rect">
            <a:avLst/>
          </a:prstGeom>
          <a:noFill/>
        </p:spPr>
        <p:txBody>
          <a:bodyPr wrap="square" rtlCol="0">
            <a:spAutoFit/>
          </a:bodyPr>
          <a:lstStyle/>
          <a:p>
            <a:r>
              <a:rPr lang="en-US" sz="1400" dirty="0" smtClean="0">
                <a:solidFill>
                  <a:schemeClr val="accent1"/>
                </a:solidFill>
              </a:rPr>
              <a:t>[See also:   R. Atkinson, </a:t>
            </a:r>
            <a:r>
              <a:rPr lang="en-US" sz="1400" i="1" dirty="0">
                <a:solidFill>
                  <a:schemeClr val="accent1"/>
                </a:solidFill>
              </a:rPr>
              <a:t>Project management: cost, time </a:t>
            </a:r>
            <a:r>
              <a:rPr lang="en-US" sz="1400" i="1" dirty="0" smtClean="0">
                <a:solidFill>
                  <a:schemeClr val="accent1"/>
                </a:solidFill>
              </a:rPr>
              <a:t>and quality</a:t>
            </a:r>
            <a:r>
              <a:rPr lang="en-US" sz="1400" i="1" dirty="0">
                <a:solidFill>
                  <a:schemeClr val="accent1"/>
                </a:solidFill>
              </a:rPr>
              <a:t>, two best guesses and </a:t>
            </a:r>
            <a:r>
              <a:rPr lang="en-US" sz="1400" i="1" dirty="0" smtClean="0">
                <a:solidFill>
                  <a:schemeClr val="accent1"/>
                </a:solidFill>
              </a:rPr>
              <a:t>a 	phenomenon</a:t>
            </a:r>
            <a:r>
              <a:rPr lang="en-US" sz="1400" i="1" dirty="0">
                <a:solidFill>
                  <a:schemeClr val="accent1"/>
                </a:solidFill>
              </a:rPr>
              <a:t>, its time to accept </a:t>
            </a:r>
            <a:r>
              <a:rPr lang="en-US" sz="1400" i="1" dirty="0" smtClean="0">
                <a:solidFill>
                  <a:schemeClr val="accent1"/>
                </a:solidFill>
              </a:rPr>
              <a:t>other success criteria, </a:t>
            </a:r>
            <a:r>
              <a:rPr lang="en-US" sz="1400" dirty="0" smtClean="0">
                <a:solidFill>
                  <a:schemeClr val="accent1"/>
                </a:solidFill>
              </a:rPr>
              <a:t>international Journal of Project 	Management, V.17 (1999)</a:t>
            </a:r>
          </a:p>
          <a:p>
            <a:r>
              <a:rPr lang="en-US" sz="1400" dirty="0" smtClean="0">
                <a:solidFill>
                  <a:schemeClr val="accent1"/>
                </a:solidFill>
              </a:rPr>
              <a:t>	A. </a:t>
            </a:r>
            <a:r>
              <a:rPr lang="en-US" sz="1400" dirty="0" err="1" smtClean="0">
                <a:solidFill>
                  <a:schemeClr val="accent1"/>
                </a:solidFill>
              </a:rPr>
              <a:t>Caccamese</a:t>
            </a:r>
            <a:r>
              <a:rPr lang="en-US" sz="1400" dirty="0">
                <a:solidFill>
                  <a:schemeClr val="accent1"/>
                </a:solidFill>
              </a:rPr>
              <a:t> </a:t>
            </a:r>
            <a:r>
              <a:rPr lang="en-US" sz="1400" dirty="0" smtClean="0">
                <a:solidFill>
                  <a:schemeClr val="accent1"/>
                </a:solidFill>
              </a:rPr>
              <a:t>et D. </a:t>
            </a:r>
            <a:r>
              <a:rPr lang="en-US" sz="1400" dirty="0" err="1" smtClean="0">
                <a:solidFill>
                  <a:schemeClr val="accent1"/>
                </a:solidFill>
              </a:rPr>
              <a:t>Bragantini</a:t>
            </a:r>
            <a:r>
              <a:rPr lang="en-US" sz="1400" dirty="0" smtClean="0">
                <a:solidFill>
                  <a:schemeClr val="accent1"/>
                </a:solidFill>
              </a:rPr>
              <a:t>, </a:t>
            </a:r>
            <a:r>
              <a:rPr lang="en-US" sz="1400" i="1" dirty="0" smtClean="0">
                <a:solidFill>
                  <a:schemeClr val="accent1"/>
                </a:solidFill>
              </a:rPr>
              <a:t>Beyond the Iron Triangle: Year Zero, </a:t>
            </a:r>
            <a:r>
              <a:rPr lang="en-US" sz="1400" dirty="0" smtClean="0">
                <a:solidFill>
                  <a:schemeClr val="accent1"/>
                </a:solidFill>
              </a:rPr>
              <a:t>Proc.</a:t>
            </a:r>
            <a:r>
              <a:rPr lang="en-US" sz="1400" i="1" dirty="0" smtClean="0">
                <a:solidFill>
                  <a:schemeClr val="accent1"/>
                </a:solidFill>
              </a:rPr>
              <a:t> </a:t>
            </a:r>
            <a:r>
              <a:rPr lang="en-US" sz="1400" dirty="0" smtClean="0">
                <a:solidFill>
                  <a:schemeClr val="accent1"/>
                </a:solidFill>
              </a:rPr>
              <a:t>PMI Global 	Congress, Marseille, France (2012)]</a:t>
            </a:r>
            <a:endParaRPr lang="en-US" sz="1400" dirty="0">
              <a:solidFill>
                <a:schemeClr val="accent1"/>
              </a:solidFill>
            </a:endParaRPr>
          </a:p>
        </p:txBody>
      </p:sp>
      <p:sp>
        <p:nvSpPr>
          <p:cNvPr id="19" name="TextBox 18"/>
          <p:cNvSpPr txBox="1"/>
          <p:nvPr/>
        </p:nvSpPr>
        <p:spPr>
          <a:xfrm>
            <a:off x="5075633" y="2364104"/>
            <a:ext cx="3895273" cy="1600438"/>
          </a:xfrm>
          <a:prstGeom prst="rect">
            <a:avLst/>
          </a:prstGeom>
          <a:solidFill>
            <a:schemeClr val="bg1">
              <a:alpha val="49000"/>
            </a:schemeClr>
          </a:solidFill>
        </p:spPr>
        <p:txBody>
          <a:bodyPr wrap="square" rtlCol="0">
            <a:spAutoFit/>
          </a:bodyPr>
          <a:lstStyle/>
          <a:p>
            <a:pPr algn="just"/>
            <a:endParaRPr lang="en-US" sz="1400" b="1" dirty="0" smtClean="0"/>
          </a:p>
          <a:p>
            <a:pPr algn="just"/>
            <a:endParaRPr lang="en-US" sz="1400" b="1" dirty="0"/>
          </a:p>
          <a:p>
            <a:pPr algn="just"/>
            <a:r>
              <a:rPr lang="en-US" sz="1400" b="1" dirty="0" smtClean="0"/>
              <a:t>Customers and Executive Managers are the final judges of your project! In their eyes it maybe late, over budget or poor quality!</a:t>
            </a:r>
          </a:p>
          <a:p>
            <a:pPr algn="just"/>
            <a:endParaRPr lang="en-US" sz="1400" b="1" dirty="0"/>
          </a:p>
          <a:p>
            <a:pPr algn="just"/>
            <a:r>
              <a:rPr lang="en-US" sz="1400" b="1" dirty="0" smtClean="0"/>
              <a:t>  </a:t>
            </a:r>
            <a:endParaRPr lang="en-US" sz="1400" b="1" dirty="0"/>
          </a:p>
        </p:txBody>
      </p:sp>
    </p:spTree>
    <p:extLst>
      <p:ext uri="{BB962C8B-B14F-4D97-AF65-F5344CB8AC3E}">
        <p14:creationId xmlns:p14="http://schemas.microsoft.com/office/powerpoint/2010/main" val="1992041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The project environment </a:t>
            </a:r>
            <a:r>
              <a:rPr lang="en-US" dirty="0" smtClean="0"/>
              <a:t>(3/3)</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16</a:t>
            </a:fld>
            <a:endParaRPr lang="en-US"/>
          </a:p>
        </p:txBody>
      </p:sp>
      <p:pic>
        <p:nvPicPr>
          <p:cNvPr id="9" name="Picture 8"/>
          <p:cNvPicPr>
            <a:picLocks noChangeAspect="1"/>
          </p:cNvPicPr>
          <p:nvPr/>
        </p:nvPicPr>
        <p:blipFill>
          <a:blip r:embed="rId2"/>
          <a:stretch>
            <a:fillRect/>
          </a:stretch>
        </p:blipFill>
        <p:spPr>
          <a:xfrm>
            <a:off x="1105846" y="1647072"/>
            <a:ext cx="7882367" cy="4509937"/>
          </a:xfrm>
          <a:prstGeom prst="rect">
            <a:avLst/>
          </a:prstGeom>
        </p:spPr>
      </p:pic>
    </p:spTree>
    <p:extLst>
      <p:ext uri="{BB962C8B-B14F-4D97-AF65-F5344CB8AC3E}">
        <p14:creationId xmlns:p14="http://schemas.microsoft.com/office/powerpoint/2010/main" val="11947883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Traditional Project Management </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t>Traditionally the </a:t>
            </a:r>
            <a:r>
              <a:rPr lang="en-US" dirty="0"/>
              <a:t>P</a:t>
            </a:r>
            <a:r>
              <a:rPr lang="en-US" dirty="0" smtClean="0"/>
              <a:t>roject Management includes 5 process groups:</a:t>
            </a:r>
          </a:p>
          <a:p>
            <a:pPr marL="0" indent="0" algn="just">
              <a:buNone/>
            </a:pPr>
            <a:r>
              <a:rPr lang="en-US" dirty="0" smtClean="0"/>
              <a:t> </a:t>
            </a:r>
          </a:p>
          <a:p>
            <a:pPr marL="457200" indent="-457200" algn="just">
              <a:buFont typeface="+mj-lt"/>
              <a:buAutoNum type="arabicPeriod"/>
            </a:pPr>
            <a:r>
              <a:rPr lang="en-US" dirty="0" smtClean="0"/>
              <a:t>Initiating</a:t>
            </a:r>
          </a:p>
          <a:p>
            <a:pPr marL="457200" indent="-457200" algn="just">
              <a:buFont typeface="+mj-lt"/>
              <a:buAutoNum type="arabicPeriod"/>
            </a:pPr>
            <a:r>
              <a:rPr lang="en-US" dirty="0" smtClean="0"/>
              <a:t>Planning</a:t>
            </a:r>
          </a:p>
          <a:p>
            <a:pPr marL="457200" indent="-457200" algn="just">
              <a:buFont typeface="+mj-lt"/>
              <a:buAutoNum type="arabicPeriod"/>
            </a:pPr>
            <a:r>
              <a:rPr lang="en-US" dirty="0" smtClean="0"/>
              <a:t>Executing</a:t>
            </a:r>
          </a:p>
          <a:p>
            <a:pPr marL="457200" indent="-457200" algn="just">
              <a:buFont typeface="+mj-lt"/>
              <a:buAutoNum type="arabicPeriod"/>
            </a:pPr>
            <a:r>
              <a:rPr lang="en-US" dirty="0" smtClean="0"/>
              <a:t>Monitoring &amp; Controlling</a:t>
            </a:r>
          </a:p>
          <a:p>
            <a:pPr marL="457200" indent="-457200" algn="just">
              <a:buFont typeface="+mj-lt"/>
              <a:buAutoNum type="arabicPeriod"/>
            </a:pPr>
            <a:r>
              <a:rPr lang="en-US" dirty="0" smtClean="0"/>
              <a:t>Closing</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17</a:t>
            </a:fld>
            <a:endParaRPr lang="en-US"/>
          </a:p>
        </p:txBody>
      </p:sp>
      <p:pic>
        <p:nvPicPr>
          <p:cNvPr id="7" name="Picture 6"/>
          <p:cNvPicPr>
            <a:picLocks noChangeAspect="1"/>
          </p:cNvPicPr>
          <p:nvPr/>
        </p:nvPicPr>
        <p:blipFill>
          <a:blip r:embed="rId2"/>
          <a:stretch>
            <a:fillRect/>
          </a:stretch>
        </p:blipFill>
        <p:spPr>
          <a:xfrm>
            <a:off x="4939926" y="2215348"/>
            <a:ext cx="4022741" cy="3672937"/>
          </a:xfrm>
          <a:prstGeom prst="rect">
            <a:avLst/>
          </a:prstGeom>
        </p:spPr>
      </p:pic>
    </p:spTree>
    <p:extLst>
      <p:ext uri="{BB962C8B-B14F-4D97-AF65-F5344CB8AC3E}">
        <p14:creationId xmlns:p14="http://schemas.microsoft.com/office/powerpoint/2010/main" val="305667238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The idea of life-cycles were introduced by Cox in the ‘60 </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18</a:t>
            </a:fld>
            <a:endParaRPr lang="en-US"/>
          </a:p>
        </p:txBody>
      </p:sp>
      <p:sp>
        <p:nvSpPr>
          <p:cNvPr id="9" name="TextBox 8"/>
          <p:cNvSpPr txBox="1"/>
          <p:nvPr/>
        </p:nvSpPr>
        <p:spPr>
          <a:xfrm>
            <a:off x="196101" y="4985160"/>
            <a:ext cx="9214599" cy="1323439"/>
          </a:xfrm>
          <a:prstGeom prst="rect">
            <a:avLst/>
          </a:prstGeom>
          <a:noFill/>
        </p:spPr>
        <p:txBody>
          <a:bodyPr wrap="square" rtlCol="0">
            <a:spAutoFit/>
          </a:bodyPr>
          <a:lstStyle/>
          <a:p>
            <a:pPr algn="just"/>
            <a:r>
              <a:rPr lang="en-US" sz="2000" dirty="0" smtClean="0">
                <a:solidFill>
                  <a:schemeClr val="accent4"/>
                </a:solidFill>
              </a:rPr>
              <a:t>Every </a:t>
            </a:r>
            <a:r>
              <a:rPr lang="en-US" sz="2000" dirty="0">
                <a:solidFill>
                  <a:schemeClr val="accent4"/>
                </a:solidFill>
              </a:rPr>
              <a:t>product passes through a series of stages in its life, with the total of the stages considered as the product life cycle. At any given </a:t>
            </a:r>
            <a:r>
              <a:rPr lang="en-US" sz="2000" dirty="0" smtClean="0">
                <a:solidFill>
                  <a:schemeClr val="accent4"/>
                </a:solidFill>
              </a:rPr>
              <a:t>time</a:t>
            </a:r>
            <a:r>
              <a:rPr lang="en-US" sz="2000" dirty="0">
                <a:solidFill>
                  <a:schemeClr val="accent4"/>
                </a:solidFill>
              </a:rPr>
              <a:t> </a:t>
            </a:r>
            <a:r>
              <a:rPr lang="en-US" sz="2000" dirty="0" smtClean="0">
                <a:solidFill>
                  <a:schemeClr val="accent4"/>
                </a:solidFill>
              </a:rPr>
              <a:t>every </a:t>
            </a:r>
            <a:r>
              <a:rPr lang="en-US" sz="2000" dirty="0">
                <a:solidFill>
                  <a:schemeClr val="accent4"/>
                </a:solidFill>
              </a:rPr>
              <a:t>product is located within one of four life cycle stages - introduction, growth, maturity and decline</a:t>
            </a:r>
            <a:endParaRPr lang="en-US" sz="2000" dirty="0" smtClean="0">
              <a:solidFill>
                <a:schemeClr val="accent4"/>
              </a:solidFill>
            </a:endParaRPr>
          </a:p>
        </p:txBody>
      </p:sp>
      <p:pic>
        <p:nvPicPr>
          <p:cNvPr id="12" name="Picture 11"/>
          <p:cNvPicPr>
            <a:picLocks noChangeAspect="1"/>
          </p:cNvPicPr>
          <p:nvPr/>
        </p:nvPicPr>
        <p:blipFill>
          <a:blip r:embed="rId2"/>
          <a:stretch>
            <a:fillRect/>
          </a:stretch>
        </p:blipFill>
        <p:spPr>
          <a:xfrm>
            <a:off x="2193166" y="2148502"/>
            <a:ext cx="5876414" cy="2825104"/>
          </a:xfrm>
          <a:prstGeom prst="rect">
            <a:avLst/>
          </a:prstGeom>
        </p:spPr>
      </p:pic>
    </p:spTree>
    <p:extLst>
      <p:ext uri="{BB962C8B-B14F-4D97-AF65-F5344CB8AC3E}">
        <p14:creationId xmlns:p14="http://schemas.microsoft.com/office/powerpoint/2010/main" val="49041719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(2/11)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A project life cycle is a collection of generally sequential and sometimes overlapping </a:t>
            </a:r>
            <a:r>
              <a:rPr lang="en-US" b="1" dirty="0">
                <a:solidFill>
                  <a:schemeClr val="accent4"/>
                </a:solidFill>
              </a:rPr>
              <a:t>P</a:t>
            </a:r>
            <a:r>
              <a:rPr lang="en-US" b="1" dirty="0" smtClean="0">
                <a:solidFill>
                  <a:schemeClr val="accent4"/>
                </a:solidFill>
              </a:rPr>
              <a:t>roject </a:t>
            </a:r>
            <a:r>
              <a:rPr lang="en-US" b="1" dirty="0">
                <a:solidFill>
                  <a:schemeClr val="accent4"/>
                </a:solidFill>
              </a:rPr>
              <a:t>P</a:t>
            </a:r>
            <a:r>
              <a:rPr lang="en-US" b="1" dirty="0" smtClean="0">
                <a:solidFill>
                  <a:schemeClr val="accent4"/>
                </a:solidFill>
              </a:rPr>
              <a:t>hases </a:t>
            </a: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19</a:t>
            </a:fld>
            <a:endParaRPr lang="en-US"/>
          </a:p>
        </p:txBody>
      </p:sp>
      <p:sp>
        <p:nvSpPr>
          <p:cNvPr id="9" name="TextBox 8"/>
          <p:cNvSpPr txBox="1"/>
          <p:nvPr/>
        </p:nvSpPr>
        <p:spPr>
          <a:xfrm>
            <a:off x="5635414" y="3155597"/>
            <a:ext cx="3568618" cy="1938992"/>
          </a:xfrm>
          <a:prstGeom prst="rect">
            <a:avLst/>
          </a:prstGeom>
          <a:noFill/>
        </p:spPr>
        <p:txBody>
          <a:bodyPr wrap="square" rtlCol="0">
            <a:spAutoFit/>
          </a:bodyPr>
          <a:lstStyle/>
          <a:p>
            <a:pPr algn="just"/>
            <a:r>
              <a:rPr lang="en-US" sz="2000" dirty="0" smtClean="0">
                <a:solidFill>
                  <a:srgbClr val="8064A2"/>
                </a:solidFill>
              </a:rPr>
              <a:t>The </a:t>
            </a:r>
            <a:r>
              <a:rPr lang="en-US" sz="2000" b="1" dirty="0" smtClean="0">
                <a:solidFill>
                  <a:srgbClr val="8064A2"/>
                </a:solidFill>
              </a:rPr>
              <a:t>Project Phases </a:t>
            </a:r>
            <a:r>
              <a:rPr lang="en-US" sz="2000" dirty="0" smtClean="0">
                <a:solidFill>
                  <a:srgbClr val="8064A2"/>
                </a:solidFill>
              </a:rPr>
              <a:t>are divisions within a project, where extra control is needed to effectively manage the completion of a major deliverable.</a:t>
            </a:r>
          </a:p>
        </p:txBody>
      </p:sp>
      <p:pic>
        <p:nvPicPr>
          <p:cNvPr id="13" name="Picture 12"/>
          <p:cNvPicPr>
            <a:picLocks noChangeAspect="1"/>
          </p:cNvPicPr>
          <p:nvPr/>
        </p:nvPicPr>
        <p:blipFill>
          <a:blip r:embed="rId2"/>
          <a:stretch>
            <a:fillRect/>
          </a:stretch>
        </p:blipFill>
        <p:spPr>
          <a:xfrm>
            <a:off x="1118363" y="2739618"/>
            <a:ext cx="4086256" cy="2798528"/>
          </a:xfrm>
          <a:prstGeom prst="rect">
            <a:avLst/>
          </a:prstGeom>
        </p:spPr>
      </p:pic>
      <p:sp>
        <p:nvSpPr>
          <p:cNvPr id="10" name="TextBox 9"/>
          <p:cNvSpPr txBox="1"/>
          <p:nvPr/>
        </p:nvSpPr>
        <p:spPr>
          <a:xfrm>
            <a:off x="1176475" y="5554819"/>
            <a:ext cx="4028143" cy="954107"/>
          </a:xfrm>
          <a:prstGeom prst="rect">
            <a:avLst/>
          </a:prstGeom>
          <a:noFill/>
        </p:spPr>
        <p:txBody>
          <a:bodyPr wrap="square" rtlCol="0">
            <a:spAutoFit/>
          </a:bodyPr>
          <a:lstStyle/>
          <a:p>
            <a:pPr algn="ctr"/>
            <a:r>
              <a:rPr lang="en-US" sz="1400" b="1" dirty="0" smtClean="0">
                <a:solidFill>
                  <a:srgbClr val="3366FF"/>
                </a:solidFill>
              </a:rPr>
              <a:t>Deming wheel/cycle</a:t>
            </a:r>
          </a:p>
          <a:p>
            <a:pPr algn="ctr"/>
            <a:r>
              <a:rPr lang="en-US" sz="1400" dirty="0" smtClean="0">
                <a:solidFill>
                  <a:srgbClr val="3366FF"/>
                </a:solidFill>
              </a:rPr>
              <a:t>Invented by E. W. Deming (1950) a s a management method for control and continuous improve  of process and products</a:t>
            </a:r>
            <a:endParaRPr lang="en-US" sz="1400" dirty="0">
              <a:solidFill>
                <a:srgbClr val="3366FF"/>
              </a:solidFill>
            </a:endParaRPr>
          </a:p>
        </p:txBody>
      </p:sp>
    </p:spTree>
    <p:extLst>
      <p:ext uri="{BB962C8B-B14F-4D97-AF65-F5344CB8AC3E}">
        <p14:creationId xmlns:p14="http://schemas.microsoft.com/office/powerpoint/2010/main" val="41678991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Lecture 1</a:t>
            </a:r>
            <a:br>
              <a:rPr lang="en-US" dirty="0" smtClean="0"/>
            </a:br>
            <a:r>
              <a:rPr lang="en-US" b="1" i="1" dirty="0" smtClean="0">
                <a:solidFill>
                  <a:schemeClr val="accent6"/>
                </a:solidFill>
              </a:rPr>
              <a:t>Introduction to PM</a:t>
            </a:r>
            <a:endParaRPr lang="en-US" b="1" i="1" dirty="0">
              <a:solidFill>
                <a:schemeClr val="accent6"/>
              </a:solidFill>
            </a:endParaRPr>
          </a:p>
        </p:txBody>
      </p:sp>
      <p:sp>
        <p:nvSpPr>
          <p:cNvPr id="3" name="Content Placeholder 2"/>
          <p:cNvSpPr>
            <a:spLocks noGrp="1"/>
          </p:cNvSpPr>
          <p:nvPr>
            <p:ph idx="1"/>
          </p:nvPr>
        </p:nvSpPr>
        <p:spPr/>
        <p:txBody>
          <a:bodyPr/>
          <a:lstStyle/>
          <a:p>
            <a:pPr marL="0" indent="0">
              <a:buNone/>
            </a:pPr>
            <a:r>
              <a:rPr lang="en-US" i="1" u="sng" dirty="0" smtClean="0">
                <a:solidFill>
                  <a:srgbClr val="C0504D"/>
                </a:solidFill>
              </a:rPr>
              <a:t>Outlook</a:t>
            </a:r>
          </a:p>
          <a:p>
            <a:endParaRPr lang="en-US" i="1" dirty="0"/>
          </a:p>
          <a:p>
            <a:r>
              <a:rPr lang="en-US" i="1" dirty="0" smtClean="0"/>
              <a:t>What is the Project Management (PM)? </a:t>
            </a:r>
            <a:endParaRPr lang="en-US" i="1" dirty="0"/>
          </a:p>
          <a:p>
            <a:r>
              <a:rPr lang="en-US" i="1" dirty="0" smtClean="0"/>
              <a:t>A brief history of PM</a:t>
            </a:r>
          </a:p>
          <a:p>
            <a:r>
              <a:rPr lang="en-US" i="1" dirty="0" smtClean="0"/>
              <a:t>PM Environment &amp; Project Life-Cycle</a:t>
            </a:r>
          </a:p>
          <a:p>
            <a:r>
              <a:rPr lang="en-US" i="1" dirty="0" smtClean="0"/>
              <a:t>PM Organization</a:t>
            </a:r>
          </a:p>
          <a:p>
            <a:r>
              <a:rPr lang="en-US" i="1" dirty="0" smtClean="0"/>
              <a:t>PM Stakeholders</a:t>
            </a:r>
          </a:p>
          <a:p>
            <a:r>
              <a:rPr lang="en-US" i="1" dirty="0" smtClean="0"/>
              <a:t>The role of Project Managers</a:t>
            </a:r>
          </a:p>
          <a:p>
            <a:r>
              <a:rPr lang="en-US" i="1" dirty="0" smtClean="0"/>
              <a:t>The Project Management Office </a:t>
            </a:r>
          </a:p>
          <a:p>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a:t>
            </a:fld>
            <a:endParaRPr lang="en-US"/>
          </a:p>
        </p:txBody>
      </p:sp>
    </p:spTree>
    <p:extLst>
      <p:ext uri="{BB962C8B-B14F-4D97-AF65-F5344CB8AC3E}">
        <p14:creationId xmlns:p14="http://schemas.microsoft.com/office/powerpoint/2010/main" val="1414585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a:t>
            </a:r>
            <a:r>
              <a:rPr lang="en-US" dirty="0"/>
              <a:t>3</a:t>
            </a:r>
            <a:r>
              <a:rPr lang="en-US" dirty="0" smtClean="0"/>
              <a:t>/11)</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20</a:t>
            </a:fld>
            <a:endParaRPr lang="en-US"/>
          </a:p>
        </p:txBody>
      </p:sp>
      <p:pic>
        <p:nvPicPr>
          <p:cNvPr id="7" name="Picture 6"/>
          <p:cNvPicPr>
            <a:picLocks noChangeAspect="1"/>
          </p:cNvPicPr>
          <p:nvPr/>
        </p:nvPicPr>
        <p:blipFill>
          <a:blip r:embed="rId2"/>
          <a:stretch>
            <a:fillRect/>
          </a:stretch>
        </p:blipFill>
        <p:spPr>
          <a:xfrm>
            <a:off x="1671024" y="1844869"/>
            <a:ext cx="6583977" cy="2843966"/>
          </a:xfrm>
          <a:prstGeom prst="rect">
            <a:avLst/>
          </a:prstGeom>
        </p:spPr>
      </p:pic>
      <p:sp>
        <p:nvSpPr>
          <p:cNvPr id="8" name="Rectangle 7"/>
          <p:cNvSpPr/>
          <p:nvPr/>
        </p:nvSpPr>
        <p:spPr>
          <a:xfrm>
            <a:off x="2826911" y="5364405"/>
            <a:ext cx="4953000" cy="646331"/>
          </a:xfrm>
          <a:prstGeom prst="rect">
            <a:avLst/>
          </a:prstGeom>
        </p:spPr>
        <p:txBody>
          <a:bodyPr>
            <a:spAutoFit/>
          </a:bodyPr>
          <a:lstStyle/>
          <a:p>
            <a:pPr algn="ctr"/>
            <a:r>
              <a:rPr lang="en-US" dirty="0">
                <a:solidFill>
                  <a:srgbClr val="0000FF"/>
                </a:solidFill>
              </a:rPr>
              <a:t>A project life cycle involving multiple returns to multiple phases</a:t>
            </a:r>
          </a:p>
        </p:txBody>
      </p:sp>
      <p:sp>
        <p:nvSpPr>
          <p:cNvPr id="11" name="TextBox 10"/>
          <p:cNvSpPr txBox="1"/>
          <p:nvPr/>
        </p:nvSpPr>
        <p:spPr>
          <a:xfrm>
            <a:off x="7951497" y="3100576"/>
            <a:ext cx="607006" cy="430887"/>
          </a:xfrm>
          <a:prstGeom prst="rect">
            <a:avLst/>
          </a:prstGeom>
          <a:noFill/>
        </p:spPr>
        <p:txBody>
          <a:bodyPr wrap="square" rtlCol="0">
            <a:spAutoFit/>
          </a:bodyPr>
          <a:lstStyle/>
          <a:p>
            <a:r>
              <a:rPr lang="en-US" sz="2200" b="1" dirty="0" smtClean="0">
                <a:solidFill>
                  <a:schemeClr val="accent6"/>
                </a:solidFill>
              </a:rPr>
              <a:t>5</a:t>
            </a:r>
            <a:endParaRPr lang="en-US" sz="2200" b="1" dirty="0">
              <a:solidFill>
                <a:schemeClr val="accent6"/>
              </a:solidFill>
            </a:endParaRPr>
          </a:p>
        </p:txBody>
      </p:sp>
    </p:spTree>
    <p:extLst>
      <p:ext uri="{BB962C8B-B14F-4D97-AF65-F5344CB8AC3E}">
        <p14:creationId xmlns:p14="http://schemas.microsoft.com/office/powerpoint/2010/main" val="64267380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(4/11)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Example 1: Engineering project</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21</a:t>
            </a:fld>
            <a:endParaRPr lang="en-US"/>
          </a:p>
        </p:txBody>
      </p:sp>
      <p:grpSp>
        <p:nvGrpSpPr>
          <p:cNvPr id="7" name="Group 6"/>
          <p:cNvGrpSpPr/>
          <p:nvPr/>
        </p:nvGrpSpPr>
        <p:grpSpPr>
          <a:xfrm>
            <a:off x="417107" y="1797822"/>
            <a:ext cx="8733668" cy="3964897"/>
            <a:chOff x="97327" y="2045514"/>
            <a:chExt cx="8286321" cy="4575609"/>
          </a:xfrm>
        </p:grpSpPr>
        <p:grpSp>
          <p:nvGrpSpPr>
            <p:cNvPr id="35" name="Group 34"/>
            <p:cNvGrpSpPr/>
            <p:nvPr/>
          </p:nvGrpSpPr>
          <p:grpSpPr>
            <a:xfrm>
              <a:off x="875998" y="2045514"/>
              <a:ext cx="5361825" cy="4575609"/>
              <a:chOff x="212926" y="2012652"/>
              <a:chExt cx="5361825" cy="4575609"/>
            </a:xfrm>
          </p:grpSpPr>
          <p:grpSp>
            <p:nvGrpSpPr>
              <p:cNvPr id="29" name="Group 28"/>
              <p:cNvGrpSpPr/>
              <p:nvPr/>
            </p:nvGrpSpPr>
            <p:grpSpPr>
              <a:xfrm>
                <a:off x="212926" y="2012652"/>
                <a:ext cx="5242560" cy="4575609"/>
                <a:chOff x="284480" y="1816854"/>
                <a:chExt cx="5582920" cy="4763204"/>
              </a:xfrm>
            </p:grpSpPr>
            <p:sp>
              <p:nvSpPr>
                <p:cNvPr id="12" name="Rounded Rectangle 11"/>
                <p:cNvSpPr/>
                <p:nvPr/>
              </p:nvSpPr>
              <p:spPr>
                <a:xfrm>
                  <a:off x="1803400" y="3200400"/>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Definition</a:t>
                  </a:r>
                  <a:endParaRPr lang="en-US" dirty="0">
                    <a:solidFill>
                      <a:schemeClr val="tx1"/>
                    </a:solidFill>
                  </a:endParaRPr>
                </a:p>
              </p:txBody>
            </p:sp>
            <p:sp>
              <p:nvSpPr>
                <p:cNvPr id="13" name="Rounded Rectangle 12"/>
                <p:cNvSpPr/>
                <p:nvPr/>
              </p:nvSpPr>
              <p:spPr>
                <a:xfrm>
                  <a:off x="990600" y="2387600"/>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Concept</a:t>
                  </a:r>
                  <a:endParaRPr lang="en-US" dirty="0">
                    <a:solidFill>
                      <a:schemeClr val="tx1"/>
                    </a:solidFill>
                  </a:endParaRPr>
                </a:p>
              </p:txBody>
            </p:sp>
            <p:sp>
              <p:nvSpPr>
                <p:cNvPr id="14" name="Rounded Rectangle 13"/>
                <p:cNvSpPr/>
                <p:nvPr/>
              </p:nvSpPr>
              <p:spPr>
                <a:xfrm>
                  <a:off x="2616200" y="40066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Design</a:t>
                  </a:r>
                  <a:endParaRPr lang="en-US" dirty="0">
                    <a:solidFill>
                      <a:schemeClr val="tx1"/>
                    </a:solidFill>
                  </a:endParaRPr>
                </a:p>
              </p:txBody>
            </p:sp>
            <p:sp>
              <p:nvSpPr>
                <p:cNvPr id="15" name="Rounded Rectangle 14"/>
                <p:cNvSpPr/>
                <p:nvPr/>
              </p:nvSpPr>
              <p:spPr>
                <a:xfrm>
                  <a:off x="3429000" y="48194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Manufacture</a:t>
                  </a:r>
                  <a:endParaRPr lang="en-US" dirty="0">
                    <a:solidFill>
                      <a:schemeClr val="tx1"/>
                    </a:solidFill>
                  </a:endParaRPr>
                </a:p>
              </p:txBody>
            </p:sp>
            <p:sp>
              <p:nvSpPr>
                <p:cNvPr id="16" name="Rounded Rectangle 15"/>
                <p:cNvSpPr/>
                <p:nvPr/>
              </p:nvSpPr>
              <p:spPr>
                <a:xfrm>
                  <a:off x="4241800" y="56322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Installation</a:t>
                  </a:r>
                  <a:endParaRPr lang="en-US" dirty="0">
                    <a:solidFill>
                      <a:schemeClr val="tx1"/>
                    </a:solidFill>
                  </a:endParaRPr>
                </a:p>
              </p:txBody>
            </p:sp>
            <p:cxnSp>
              <p:nvCxnSpPr>
                <p:cNvPr id="18" name="Straight Arrow Connector 17"/>
                <p:cNvCxnSpPr/>
                <p:nvPr/>
              </p:nvCxnSpPr>
              <p:spPr>
                <a:xfrm>
                  <a:off x="2616200" y="28143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3429000" y="36271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4241800" y="4433374"/>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69840" y="5246174"/>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282440" y="52461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3429000" y="44333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1803400" y="2814320"/>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5867400" y="60589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990600" y="20015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284480" y="1816854"/>
                  <a:ext cx="1259840" cy="443695"/>
                </a:xfrm>
                <a:prstGeom prst="rect">
                  <a:avLst/>
                </a:prstGeom>
                <a:noFill/>
              </p:spPr>
              <p:txBody>
                <a:bodyPr wrap="square" rtlCol="0">
                  <a:spAutoFit/>
                </a:bodyPr>
                <a:lstStyle/>
                <a:p>
                  <a:r>
                    <a:rPr lang="en-US" dirty="0" smtClean="0">
                      <a:solidFill>
                        <a:schemeClr val="accent1"/>
                      </a:solidFill>
                    </a:rPr>
                    <a:t>Start</a:t>
                  </a:r>
                  <a:endParaRPr lang="en-US" dirty="0">
                    <a:solidFill>
                      <a:schemeClr val="accent1"/>
                    </a:solidFill>
                  </a:endParaRPr>
                </a:p>
              </p:txBody>
            </p:sp>
            <p:sp>
              <p:nvSpPr>
                <p:cNvPr id="28" name="TextBox 27"/>
                <p:cNvSpPr txBox="1"/>
                <p:nvPr/>
              </p:nvSpPr>
              <p:spPr>
                <a:xfrm>
                  <a:off x="2936240" y="6136363"/>
                  <a:ext cx="2854960" cy="443695"/>
                </a:xfrm>
                <a:prstGeom prst="rect">
                  <a:avLst/>
                </a:prstGeom>
                <a:noFill/>
              </p:spPr>
              <p:txBody>
                <a:bodyPr wrap="square" rtlCol="0">
                  <a:spAutoFit/>
                </a:bodyPr>
                <a:lstStyle/>
                <a:p>
                  <a:pPr algn="r"/>
                  <a:r>
                    <a:rPr lang="en-US" dirty="0" smtClean="0">
                      <a:solidFill>
                        <a:schemeClr val="accent1"/>
                      </a:solidFill>
                    </a:rPr>
                    <a:t>Project termination</a:t>
                  </a:r>
                  <a:endParaRPr lang="en-US" dirty="0">
                    <a:solidFill>
                      <a:schemeClr val="accent1"/>
                    </a:solidFill>
                  </a:endParaRPr>
                </a:p>
              </p:txBody>
            </p:sp>
          </p:grpSp>
          <p:pic>
            <p:nvPicPr>
              <p:cNvPr id="30" name="Picture 29"/>
              <p:cNvPicPr>
                <a:picLocks noChangeAspect="1"/>
              </p:cNvPicPr>
              <p:nvPr/>
            </p:nvPicPr>
            <p:blipFill>
              <a:blip r:embed="rId2"/>
              <a:stretch>
                <a:fillRect/>
              </a:stretch>
            </p:blipFill>
            <p:spPr>
              <a:xfrm>
                <a:off x="2402494" y="2697559"/>
                <a:ext cx="868202" cy="644150"/>
              </a:xfrm>
              <a:prstGeom prst="rect">
                <a:avLst/>
              </a:prstGeom>
            </p:spPr>
          </p:pic>
          <p:pic>
            <p:nvPicPr>
              <p:cNvPr id="31" name="Picture 30"/>
              <p:cNvPicPr>
                <a:picLocks noChangeAspect="1"/>
              </p:cNvPicPr>
              <p:nvPr/>
            </p:nvPicPr>
            <p:blipFill>
              <a:blip r:embed="rId2"/>
              <a:stretch>
                <a:fillRect/>
              </a:stretch>
            </p:blipFill>
            <p:spPr>
              <a:xfrm>
                <a:off x="3967152" y="4297601"/>
                <a:ext cx="868202" cy="644150"/>
              </a:xfrm>
              <a:prstGeom prst="rect">
                <a:avLst/>
              </a:prstGeom>
            </p:spPr>
          </p:pic>
          <p:pic>
            <p:nvPicPr>
              <p:cNvPr id="32" name="Picture 31"/>
              <p:cNvPicPr>
                <a:picLocks noChangeAspect="1"/>
              </p:cNvPicPr>
              <p:nvPr/>
            </p:nvPicPr>
            <p:blipFill>
              <a:blip r:embed="rId2"/>
              <a:stretch>
                <a:fillRect/>
              </a:stretch>
            </p:blipFill>
            <p:spPr>
              <a:xfrm>
                <a:off x="4706549" y="5058069"/>
                <a:ext cx="868202" cy="644150"/>
              </a:xfrm>
              <a:prstGeom prst="rect">
                <a:avLst/>
              </a:prstGeom>
            </p:spPr>
          </p:pic>
        </p:grpSp>
        <p:sp>
          <p:nvSpPr>
            <p:cNvPr id="33" name="Right Brace 32"/>
            <p:cNvSpPr/>
            <p:nvPr/>
          </p:nvSpPr>
          <p:spPr>
            <a:xfrm>
              <a:off x="7244080" y="2208470"/>
              <a:ext cx="599440" cy="4268530"/>
            </a:xfrm>
            <a:prstGeom prst="rightBrace">
              <a:avLst/>
            </a:prstGeom>
            <a:ln w="57150" cmpd="sng">
              <a:solidFill>
                <a:srgbClr val="C0504D"/>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TextBox 33"/>
            <p:cNvSpPr txBox="1"/>
            <p:nvPr/>
          </p:nvSpPr>
          <p:spPr>
            <a:xfrm rot="16200000">
              <a:off x="6311140" y="4122393"/>
              <a:ext cx="3794602" cy="350414"/>
            </a:xfrm>
            <a:prstGeom prst="rect">
              <a:avLst/>
            </a:prstGeom>
            <a:noFill/>
          </p:spPr>
          <p:txBody>
            <a:bodyPr wrap="square" rtlCol="0">
              <a:spAutoFit/>
            </a:bodyPr>
            <a:lstStyle/>
            <a:p>
              <a:pPr algn="ctr"/>
              <a:r>
                <a:rPr lang="en-US" dirty="0" smtClean="0">
                  <a:solidFill>
                    <a:schemeClr val="accent2"/>
                  </a:solidFill>
                </a:rPr>
                <a:t>The total project Life-Cycle</a:t>
              </a:r>
              <a:endParaRPr lang="en-US" dirty="0">
                <a:solidFill>
                  <a:schemeClr val="accent2"/>
                </a:solidFill>
              </a:endParaRPr>
            </a:p>
          </p:txBody>
        </p:sp>
        <p:cxnSp>
          <p:nvCxnSpPr>
            <p:cNvPr id="36" name="Straight Arrow Connector 35"/>
            <p:cNvCxnSpPr/>
            <p:nvPr/>
          </p:nvCxnSpPr>
          <p:spPr>
            <a:xfrm>
              <a:off x="473518" y="4968898"/>
              <a:ext cx="0" cy="1421742"/>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H="1" flipV="1">
              <a:off x="457200" y="6390640"/>
              <a:ext cx="1676400" cy="6648"/>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71891" y="5932567"/>
              <a:ext cx="1725869" cy="426220"/>
            </a:xfrm>
            <a:prstGeom prst="rect">
              <a:avLst/>
            </a:prstGeom>
            <a:noFill/>
          </p:spPr>
          <p:txBody>
            <a:bodyPr wrap="square" rtlCol="0">
              <a:spAutoFit/>
            </a:bodyPr>
            <a:lstStyle/>
            <a:p>
              <a:pPr algn="r"/>
              <a:r>
                <a:rPr lang="en-US" dirty="0" smtClean="0">
                  <a:solidFill>
                    <a:schemeClr val="accent1"/>
                  </a:solidFill>
                </a:rPr>
                <a:t>time</a:t>
              </a:r>
              <a:endParaRPr lang="en-US" dirty="0">
                <a:solidFill>
                  <a:schemeClr val="accent1"/>
                </a:solidFill>
              </a:endParaRPr>
            </a:p>
          </p:txBody>
        </p:sp>
        <p:sp>
          <p:nvSpPr>
            <p:cNvPr id="41" name="TextBox 40"/>
            <p:cNvSpPr txBox="1"/>
            <p:nvPr/>
          </p:nvSpPr>
          <p:spPr>
            <a:xfrm rot="16200000">
              <a:off x="-1253784" y="4735783"/>
              <a:ext cx="3052636" cy="350414"/>
            </a:xfrm>
            <a:prstGeom prst="rect">
              <a:avLst/>
            </a:prstGeom>
            <a:noFill/>
          </p:spPr>
          <p:txBody>
            <a:bodyPr wrap="square" rtlCol="0">
              <a:spAutoFit/>
            </a:bodyPr>
            <a:lstStyle/>
            <a:p>
              <a:pPr algn="r"/>
              <a:r>
                <a:rPr lang="en-US" dirty="0" smtClean="0">
                  <a:solidFill>
                    <a:schemeClr val="accent1"/>
                  </a:solidFill>
                </a:rPr>
                <a:t>Project phases</a:t>
              </a:r>
              <a:endParaRPr lang="en-US" dirty="0">
                <a:solidFill>
                  <a:schemeClr val="accent1"/>
                </a:solidFill>
              </a:endParaRPr>
            </a:p>
          </p:txBody>
        </p:sp>
        <p:sp>
          <p:nvSpPr>
            <p:cNvPr id="42" name="TextBox 41"/>
            <p:cNvSpPr txBox="1"/>
            <p:nvPr/>
          </p:nvSpPr>
          <p:spPr>
            <a:xfrm>
              <a:off x="4280495" y="2416389"/>
              <a:ext cx="2680909" cy="745885"/>
            </a:xfrm>
            <a:prstGeom prst="rect">
              <a:avLst/>
            </a:prstGeom>
            <a:noFill/>
          </p:spPr>
          <p:txBody>
            <a:bodyPr wrap="square" rtlCol="0">
              <a:spAutoFit/>
            </a:bodyPr>
            <a:lstStyle/>
            <a:p>
              <a:pPr algn="r"/>
              <a:r>
                <a:rPr lang="en-US" dirty="0" smtClean="0">
                  <a:solidFill>
                    <a:schemeClr val="accent1"/>
                  </a:solidFill>
                </a:rPr>
                <a:t>Each phases includes Review </a:t>
              </a:r>
              <a:r>
                <a:rPr lang="en-US" dirty="0">
                  <a:solidFill>
                    <a:schemeClr val="accent1"/>
                  </a:solidFill>
                </a:rPr>
                <a:t>P</a:t>
              </a:r>
              <a:r>
                <a:rPr lang="en-US" dirty="0" smtClean="0">
                  <a:solidFill>
                    <a:schemeClr val="accent1"/>
                  </a:solidFill>
                </a:rPr>
                <a:t>oints </a:t>
              </a:r>
              <a:endParaRPr lang="en-US" dirty="0">
                <a:solidFill>
                  <a:schemeClr val="accent1"/>
                </a:solidFill>
              </a:endParaRPr>
            </a:p>
          </p:txBody>
        </p:sp>
      </p:grpSp>
      <p:sp>
        <p:nvSpPr>
          <p:cNvPr id="37" name="TextBox 36"/>
          <p:cNvSpPr txBox="1"/>
          <p:nvPr/>
        </p:nvSpPr>
        <p:spPr>
          <a:xfrm>
            <a:off x="407138" y="5807340"/>
            <a:ext cx="9003563" cy="523220"/>
          </a:xfrm>
          <a:prstGeom prst="rect">
            <a:avLst/>
          </a:prstGeom>
          <a:noFill/>
        </p:spPr>
        <p:txBody>
          <a:bodyPr wrap="square" rtlCol="0">
            <a:spAutoFit/>
          </a:bodyPr>
          <a:lstStyle/>
          <a:p>
            <a:pPr algn="ctr"/>
            <a:r>
              <a:rPr lang="en-US" sz="1400" dirty="0" smtClean="0">
                <a:solidFill>
                  <a:schemeClr val="accent1"/>
                </a:solidFill>
              </a:rPr>
              <a:t>[See also: R. Max </a:t>
            </a:r>
            <a:r>
              <a:rPr lang="en-US" sz="1400" dirty="0" err="1" smtClean="0">
                <a:solidFill>
                  <a:schemeClr val="accent1"/>
                </a:solidFill>
              </a:rPr>
              <a:t>Wideman</a:t>
            </a:r>
            <a:r>
              <a:rPr lang="en-US" sz="1400" dirty="0" smtClean="0">
                <a:solidFill>
                  <a:schemeClr val="accent1"/>
                </a:solidFill>
              </a:rPr>
              <a:t>, </a:t>
            </a:r>
            <a:r>
              <a:rPr lang="en-US" sz="1400" i="1" dirty="0">
                <a:solidFill>
                  <a:schemeClr val="accent1"/>
                </a:solidFill>
              </a:rPr>
              <a:t>The Role of the Project Life Cycle (Life Span) in Project Management, </a:t>
            </a:r>
            <a:r>
              <a:rPr lang="en-US" sz="1400" dirty="0">
                <a:solidFill>
                  <a:schemeClr val="accent1"/>
                </a:solidFill>
              </a:rPr>
              <a:t>AEW Services, </a:t>
            </a:r>
            <a:r>
              <a:rPr lang="en-US" sz="1400" dirty="0" smtClean="0">
                <a:solidFill>
                  <a:schemeClr val="accent1"/>
                </a:solidFill>
              </a:rPr>
              <a:t>Vancouver (2004)]</a:t>
            </a:r>
            <a:endParaRPr lang="en-US" sz="1400" dirty="0">
              <a:solidFill>
                <a:schemeClr val="accent1"/>
              </a:solidFill>
            </a:endParaRPr>
          </a:p>
        </p:txBody>
      </p:sp>
    </p:spTree>
    <p:extLst>
      <p:ext uri="{BB962C8B-B14F-4D97-AF65-F5344CB8AC3E}">
        <p14:creationId xmlns:p14="http://schemas.microsoft.com/office/powerpoint/2010/main" val="42463201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(5/11)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Sequential vs. Overlapping </a:t>
            </a:r>
            <a:r>
              <a:rPr lang="en-US" b="1" dirty="0">
                <a:solidFill>
                  <a:schemeClr val="accent4"/>
                </a:solidFill>
              </a:rPr>
              <a:t>P</a:t>
            </a:r>
            <a:r>
              <a:rPr lang="en-US" b="1" dirty="0" smtClean="0">
                <a:solidFill>
                  <a:schemeClr val="accent4"/>
                </a:solidFill>
              </a:rPr>
              <a:t>roject </a:t>
            </a:r>
            <a:r>
              <a:rPr lang="en-US" b="1" dirty="0">
                <a:solidFill>
                  <a:schemeClr val="accent4"/>
                </a:solidFill>
              </a:rPr>
              <a:t>P</a:t>
            </a:r>
            <a:r>
              <a:rPr lang="en-US" b="1" dirty="0" smtClean="0">
                <a:solidFill>
                  <a:schemeClr val="accent4"/>
                </a:solidFill>
              </a:rPr>
              <a:t>hases </a:t>
            </a: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22</a:t>
            </a:fld>
            <a:endParaRPr lang="en-US"/>
          </a:p>
        </p:txBody>
      </p:sp>
      <p:pic>
        <p:nvPicPr>
          <p:cNvPr id="7" name="Picture 6"/>
          <p:cNvPicPr>
            <a:picLocks noChangeAspect="1"/>
          </p:cNvPicPr>
          <p:nvPr/>
        </p:nvPicPr>
        <p:blipFill>
          <a:blip r:embed="rId3"/>
          <a:stretch>
            <a:fillRect/>
          </a:stretch>
        </p:blipFill>
        <p:spPr>
          <a:xfrm>
            <a:off x="1539760" y="2146301"/>
            <a:ext cx="6824209" cy="1760200"/>
          </a:xfrm>
          <a:prstGeom prst="rect">
            <a:avLst/>
          </a:prstGeom>
        </p:spPr>
      </p:pic>
      <p:pic>
        <p:nvPicPr>
          <p:cNvPr id="8" name="Picture 7"/>
          <p:cNvPicPr>
            <a:picLocks noChangeAspect="1"/>
          </p:cNvPicPr>
          <p:nvPr/>
        </p:nvPicPr>
        <p:blipFill>
          <a:blip r:embed="rId4"/>
          <a:stretch>
            <a:fillRect/>
          </a:stretch>
        </p:blipFill>
        <p:spPr>
          <a:xfrm>
            <a:off x="3147060" y="3988842"/>
            <a:ext cx="5216910" cy="2093246"/>
          </a:xfrm>
          <a:prstGeom prst="rect">
            <a:avLst/>
          </a:prstGeom>
        </p:spPr>
      </p:pic>
      <p:pic>
        <p:nvPicPr>
          <p:cNvPr id="9" name="Picture 8"/>
          <p:cNvPicPr>
            <a:picLocks noChangeAspect="1"/>
          </p:cNvPicPr>
          <p:nvPr/>
        </p:nvPicPr>
        <p:blipFill>
          <a:blip r:embed="rId5"/>
          <a:stretch>
            <a:fillRect/>
          </a:stretch>
        </p:blipFill>
        <p:spPr>
          <a:xfrm>
            <a:off x="1013068" y="4858601"/>
            <a:ext cx="1550734" cy="1431447"/>
          </a:xfrm>
          <a:prstGeom prst="rect">
            <a:avLst/>
          </a:prstGeom>
        </p:spPr>
      </p:pic>
      <p:sp>
        <p:nvSpPr>
          <p:cNvPr id="10" name="TextBox 9"/>
          <p:cNvSpPr txBox="1"/>
          <p:nvPr/>
        </p:nvSpPr>
        <p:spPr>
          <a:xfrm>
            <a:off x="164140" y="4494121"/>
            <a:ext cx="3550610" cy="369332"/>
          </a:xfrm>
          <a:prstGeom prst="rect">
            <a:avLst/>
          </a:prstGeom>
          <a:noFill/>
        </p:spPr>
        <p:txBody>
          <a:bodyPr wrap="square" rtlCol="0">
            <a:spAutoFit/>
          </a:bodyPr>
          <a:lstStyle/>
          <a:p>
            <a:pPr algn="ctr"/>
            <a:r>
              <a:rPr lang="en-US" dirty="0" smtClean="0">
                <a:solidFill>
                  <a:schemeClr val="accent2"/>
                </a:solidFill>
              </a:rPr>
              <a:t>Higher Risks!!!</a:t>
            </a:r>
            <a:endParaRPr lang="en-US" dirty="0">
              <a:solidFill>
                <a:schemeClr val="accent2"/>
              </a:solidFill>
            </a:endParaRPr>
          </a:p>
        </p:txBody>
      </p:sp>
      <p:sp>
        <p:nvSpPr>
          <p:cNvPr id="11" name="TextBox 10"/>
          <p:cNvSpPr txBox="1"/>
          <p:nvPr/>
        </p:nvSpPr>
        <p:spPr>
          <a:xfrm>
            <a:off x="5047153" y="6136159"/>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265421563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(6/11)</a:t>
            </a:r>
            <a:endParaRPr lang="en-US" dirty="0"/>
          </a:p>
        </p:txBody>
      </p:sp>
      <p:sp>
        <p:nvSpPr>
          <p:cNvPr id="3" name="Content Placeholder 2"/>
          <p:cNvSpPr>
            <a:spLocks noGrp="1"/>
          </p:cNvSpPr>
          <p:nvPr>
            <p:ph idx="1"/>
          </p:nvPr>
        </p:nvSpPr>
        <p:spPr>
          <a:xfrm>
            <a:off x="498111" y="1381596"/>
            <a:ext cx="8915400" cy="4876800"/>
          </a:xfrm>
        </p:spPr>
        <p:txBody>
          <a:bodyPr>
            <a:normAutofit/>
          </a:bodyPr>
          <a:lstStyle/>
          <a:p>
            <a:pPr marL="0" indent="0" algn="ctr">
              <a:buNone/>
            </a:pPr>
            <a:r>
              <a:rPr lang="en-US" dirty="0" smtClean="0"/>
              <a:t>Example 2: Software Development project</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23</a:t>
            </a:fld>
            <a:endParaRPr lang="en-US"/>
          </a:p>
        </p:txBody>
      </p:sp>
      <p:pic>
        <p:nvPicPr>
          <p:cNvPr id="8" name="Picture 7"/>
          <p:cNvPicPr>
            <a:picLocks noChangeAspect="1"/>
          </p:cNvPicPr>
          <p:nvPr/>
        </p:nvPicPr>
        <p:blipFill>
          <a:blip r:embed="rId2"/>
          <a:stretch>
            <a:fillRect/>
          </a:stretch>
        </p:blipFill>
        <p:spPr>
          <a:xfrm>
            <a:off x="825500" y="2088902"/>
            <a:ext cx="5128157" cy="3944736"/>
          </a:xfrm>
          <a:prstGeom prst="rect">
            <a:avLst/>
          </a:prstGeom>
          <a:solidFill>
            <a:schemeClr val="accent3">
              <a:lumMod val="40000"/>
              <a:lumOff val="60000"/>
            </a:schemeClr>
          </a:solidFill>
        </p:spPr>
      </p:pic>
      <p:sp>
        <p:nvSpPr>
          <p:cNvPr id="10" name="TextBox 9"/>
          <p:cNvSpPr txBox="1"/>
          <p:nvPr/>
        </p:nvSpPr>
        <p:spPr>
          <a:xfrm>
            <a:off x="1127138" y="6068950"/>
            <a:ext cx="4253854" cy="523220"/>
          </a:xfrm>
          <a:prstGeom prst="rect">
            <a:avLst/>
          </a:prstGeom>
          <a:noFill/>
        </p:spPr>
        <p:txBody>
          <a:bodyPr wrap="square" rtlCol="0">
            <a:spAutoFit/>
          </a:bodyPr>
          <a:lstStyle/>
          <a:p>
            <a:pPr algn="ctr"/>
            <a:r>
              <a:rPr lang="en-US" sz="1400" b="1" i="1" dirty="0" smtClean="0">
                <a:solidFill>
                  <a:schemeClr val="accent3">
                    <a:lumMod val="75000"/>
                  </a:schemeClr>
                </a:solidFill>
              </a:rPr>
              <a:t>Spiral Life-Cycle Model</a:t>
            </a:r>
            <a:endParaRPr lang="en-US" sz="1400" i="1" dirty="0" smtClean="0">
              <a:solidFill>
                <a:schemeClr val="accent3">
                  <a:lumMod val="75000"/>
                </a:schemeClr>
              </a:solidFill>
            </a:endParaRPr>
          </a:p>
          <a:p>
            <a:pPr algn="ctr"/>
            <a:r>
              <a:rPr lang="en-US" sz="1400" i="1" dirty="0" smtClean="0">
                <a:solidFill>
                  <a:schemeClr val="accent3">
                    <a:lumMod val="75000"/>
                  </a:schemeClr>
                </a:solidFill>
              </a:rPr>
              <a:t>Invented by Dr. B. Boehm (1986)</a:t>
            </a:r>
          </a:p>
        </p:txBody>
      </p:sp>
      <p:sp>
        <p:nvSpPr>
          <p:cNvPr id="11" name="Left Arrow 10"/>
          <p:cNvSpPr/>
          <p:nvPr/>
        </p:nvSpPr>
        <p:spPr>
          <a:xfrm>
            <a:off x="6180774" y="3533599"/>
            <a:ext cx="3296469" cy="2243553"/>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3 sequential phases: </a:t>
            </a:r>
          </a:p>
          <a:p>
            <a:pPr algn="ctr"/>
            <a:r>
              <a:rPr lang="en-US" dirty="0" smtClean="0"/>
              <a:t>each starts with a design goal and ends with a client review </a:t>
            </a:r>
            <a:endParaRPr lang="en-US" dirty="0"/>
          </a:p>
        </p:txBody>
      </p:sp>
      <p:pic>
        <p:nvPicPr>
          <p:cNvPr id="12" name="Picture 11"/>
          <p:cNvPicPr>
            <a:picLocks noChangeAspect="1"/>
          </p:cNvPicPr>
          <p:nvPr/>
        </p:nvPicPr>
        <p:blipFill>
          <a:blip r:embed="rId3"/>
          <a:stretch>
            <a:fillRect/>
          </a:stretch>
        </p:blipFill>
        <p:spPr>
          <a:xfrm>
            <a:off x="5953657" y="1802504"/>
            <a:ext cx="1875352" cy="1731094"/>
          </a:xfrm>
          <a:prstGeom prst="rect">
            <a:avLst/>
          </a:prstGeom>
        </p:spPr>
      </p:pic>
      <p:sp>
        <p:nvSpPr>
          <p:cNvPr id="13" name="TextBox 12"/>
          <p:cNvSpPr txBox="1"/>
          <p:nvPr/>
        </p:nvSpPr>
        <p:spPr>
          <a:xfrm>
            <a:off x="7678967" y="2088903"/>
            <a:ext cx="2048022" cy="784830"/>
          </a:xfrm>
          <a:prstGeom prst="rect">
            <a:avLst/>
          </a:prstGeom>
          <a:noFill/>
        </p:spPr>
        <p:txBody>
          <a:bodyPr wrap="square" rtlCol="0">
            <a:spAutoFit/>
          </a:bodyPr>
          <a:lstStyle/>
          <a:p>
            <a:r>
              <a:rPr lang="en-US" sz="1500" dirty="0" smtClean="0">
                <a:solidFill>
                  <a:srgbClr val="C0504D"/>
                </a:solidFill>
              </a:rPr>
              <a:t>How many phases?</a:t>
            </a:r>
          </a:p>
          <a:p>
            <a:r>
              <a:rPr lang="en-US" sz="1500" dirty="0" smtClean="0">
                <a:solidFill>
                  <a:srgbClr val="C0504D"/>
                </a:solidFill>
              </a:rPr>
              <a:t>Sequential or overlapping phases?</a:t>
            </a:r>
          </a:p>
        </p:txBody>
      </p:sp>
      <p:sp>
        <p:nvSpPr>
          <p:cNvPr id="14" name="TextBox 13"/>
          <p:cNvSpPr txBox="1"/>
          <p:nvPr/>
        </p:nvSpPr>
        <p:spPr>
          <a:xfrm>
            <a:off x="5584455" y="5807340"/>
            <a:ext cx="4321546" cy="738664"/>
          </a:xfrm>
          <a:prstGeom prst="rect">
            <a:avLst/>
          </a:prstGeom>
          <a:noFill/>
        </p:spPr>
        <p:txBody>
          <a:bodyPr wrap="square" rtlCol="0">
            <a:spAutoFit/>
          </a:bodyPr>
          <a:lstStyle/>
          <a:p>
            <a:pPr algn="r"/>
            <a:r>
              <a:rPr lang="en-US" sz="1400" dirty="0" smtClean="0">
                <a:solidFill>
                  <a:schemeClr val="accent1"/>
                </a:solidFill>
              </a:rPr>
              <a:t>[Ref: B. </a:t>
            </a:r>
            <a:r>
              <a:rPr lang="en-US" sz="1400" dirty="0" err="1" smtClean="0">
                <a:solidFill>
                  <a:schemeClr val="accent1"/>
                </a:solidFill>
              </a:rPr>
              <a:t>Behm</a:t>
            </a:r>
            <a:r>
              <a:rPr lang="en-US" sz="1400" dirty="0" smtClean="0">
                <a:solidFill>
                  <a:schemeClr val="accent1"/>
                </a:solidFill>
              </a:rPr>
              <a:t>, </a:t>
            </a:r>
            <a:r>
              <a:rPr lang="en-US" sz="1400" i="1" dirty="0" smtClean="0">
                <a:solidFill>
                  <a:schemeClr val="accent1"/>
                </a:solidFill>
              </a:rPr>
              <a:t>A spiral Model of software development and enhancement, </a:t>
            </a:r>
            <a:r>
              <a:rPr lang="en-US" sz="1400" dirty="0" smtClean="0">
                <a:solidFill>
                  <a:schemeClr val="accent1"/>
                </a:solidFill>
              </a:rPr>
              <a:t>ACM SIGSOFT Software Engineering notes(1986)]</a:t>
            </a:r>
            <a:endParaRPr lang="en-US" sz="1400" dirty="0">
              <a:solidFill>
                <a:schemeClr val="accent1"/>
              </a:solidFill>
            </a:endParaRPr>
          </a:p>
        </p:txBody>
      </p:sp>
    </p:spTree>
    <p:extLst>
      <p:ext uri="{BB962C8B-B14F-4D97-AF65-F5344CB8AC3E}">
        <p14:creationId xmlns:p14="http://schemas.microsoft.com/office/powerpoint/2010/main" val="42040975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247650" y="1600200"/>
            <a:ext cx="9548283" cy="4876800"/>
          </a:xfrm>
        </p:spPr>
        <p:txBody>
          <a:bodyPr>
            <a:normAutofit/>
          </a:bodyPr>
          <a:lstStyle/>
          <a:p>
            <a:pPr marL="0" indent="0" algn="ctr">
              <a:buNone/>
            </a:pPr>
            <a:r>
              <a:rPr lang="en-US" sz="2000" dirty="0"/>
              <a:t>The V-Model demonstrates the relationships between each phase of the development life cycle and its associated phase of </a:t>
            </a:r>
            <a:r>
              <a:rPr lang="en-US" sz="2000" dirty="0" smtClean="0"/>
              <a:t>testing.</a:t>
            </a:r>
          </a:p>
        </p:txBody>
      </p:sp>
      <p:sp>
        <p:nvSpPr>
          <p:cNvPr id="2" name="Title 1"/>
          <p:cNvSpPr>
            <a:spLocks noGrp="1"/>
          </p:cNvSpPr>
          <p:nvPr>
            <p:ph type="title"/>
          </p:nvPr>
        </p:nvSpPr>
        <p:spPr/>
        <p:txBody>
          <a:bodyPr/>
          <a:lstStyle/>
          <a:p>
            <a:pPr algn="ctr"/>
            <a:r>
              <a:rPr lang="en-US" dirty="0"/>
              <a:t>The project Life-Cycle </a:t>
            </a:r>
            <a:r>
              <a:rPr lang="en-US" dirty="0" smtClean="0"/>
              <a:t>(7/11)</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24</a:t>
            </a:fld>
            <a:endParaRPr lang="en-US"/>
          </a:p>
        </p:txBody>
      </p:sp>
      <p:pic>
        <p:nvPicPr>
          <p:cNvPr id="7" name="Picture 6"/>
          <p:cNvPicPr>
            <a:picLocks noChangeAspect="1"/>
          </p:cNvPicPr>
          <p:nvPr/>
        </p:nvPicPr>
        <p:blipFill>
          <a:blip r:embed="rId2"/>
          <a:stretch>
            <a:fillRect/>
          </a:stretch>
        </p:blipFill>
        <p:spPr>
          <a:xfrm>
            <a:off x="1832469" y="2362370"/>
            <a:ext cx="6119848" cy="4368630"/>
          </a:xfrm>
          <a:prstGeom prst="rect">
            <a:avLst/>
          </a:prstGeom>
        </p:spPr>
      </p:pic>
    </p:spTree>
    <p:extLst>
      <p:ext uri="{BB962C8B-B14F-4D97-AF65-F5344CB8AC3E}">
        <p14:creationId xmlns:p14="http://schemas.microsoft.com/office/powerpoint/2010/main" val="49103194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project Life-Cycle </a:t>
            </a:r>
            <a:r>
              <a:rPr lang="en-US" dirty="0" smtClean="0"/>
              <a:t>(8/11)</a:t>
            </a:r>
            <a:endParaRPr lang="en-US" dirty="0"/>
          </a:p>
        </p:txBody>
      </p:sp>
      <p:sp>
        <p:nvSpPr>
          <p:cNvPr id="3" name="Content Placeholder 2"/>
          <p:cNvSpPr>
            <a:spLocks noGrp="1"/>
          </p:cNvSpPr>
          <p:nvPr>
            <p:ph idx="1"/>
          </p:nvPr>
        </p:nvSpPr>
        <p:spPr>
          <a:xfrm>
            <a:off x="495300" y="3055177"/>
            <a:ext cx="8915400" cy="3421823"/>
          </a:xfrm>
        </p:spPr>
        <p:txBody>
          <a:bodyPr>
            <a:normAutofit/>
          </a:bodyPr>
          <a:lstStyle/>
          <a:p>
            <a:pPr marL="0" indent="0">
              <a:buNone/>
            </a:pPr>
            <a:endParaRPr lang="en-US" dirty="0" smtClean="0"/>
          </a:p>
          <a:p>
            <a:pPr marL="0" indent="0">
              <a:buNone/>
            </a:pPr>
            <a:r>
              <a:rPr lang="en-US" dirty="0" smtClean="0"/>
              <a:t>Main advantage in Phasing </a:t>
            </a:r>
            <a:r>
              <a:rPr lang="en-US" dirty="0"/>
              <a:t>P</a:t>
            </a:r>
            <a:r>
              <a:rPr lang="en-US" dirty="0" smtClean="0"/>
              <a:t>rojects:</a:t>
            </a:r>
          </a:p>
          <a:p>
            <a:pPr marL="0" indent="0">
              <a:buNone/>
            </a:pPr>
            <a:endParaRPr lang="en-US" dirty="0" smtClean="0"/>
          </a:p>
          <a:p>
            <a:r>
              <a:rPr lang="en-US" dirty="0" smtClean="0"/>
              <a:t>Phasing divides deliverables into sets of prioritized features </a:t>
            </a:r>
            <a:r>
              <a:rPr lang="en-US" dirty="0" smtClean="0">
                <a:sym typeface="Wingdings"/>
              </a:rPr>
              <a:t> The most needed features are deployed first and others are delivered later.</a:t>
            </a:r>
          </a:p>
          <a:p>
            <a:endParaRPr lang="en-US" dirty="0" smtClean="0">
              <a:sym typeface="Wingdings"/>
            </a:endParaRPr>
          </a:p>
          <a:p>
            <a:r>
              <a:rPr lang="en-US" dirty="0" smtClean="0">
                <a:sym typeface="Wingdings"/>
              </a:rPr>
              <a:t>Phasing makes the project smaller at any given point in time.</a:t>
            </a:r>
            <a:endParaRPr lang="en-US" dirty="0" smtClean="0"/>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25</a:t>
            </a:fld>
            <a:endParaRPr lang="en-US"/>
          </a:p>
        </p:txBody>
      </p:sp>
      <p:pic>
        <p:nvPicPr>
          <p:cNvPr id="7" name="Picture 6"/>
          <p:cNvPicPr>
            <a:picLocks noChangeAspect="1"/>
          </p:cNvPicPr>
          <p:nvPr/>
        </p:nvPicPr>
        <p:blipFill>
          <a:blip r:embed="rId2"/>
          <a:stretch>
            <a:fillRect/>
          </a:stretch>
        </p:blipFill>
        <p:spPr>
          <a:xfrm>
            <a:off x="495300" y="1524000"/>
            <a:ext cx="8915400" cy="1639952"/>
          </a:xfrm>
          <a:prstGeom prst="rect">
            <a:avLst/>
          </a:prstGeom>
        </p:spPr>
      </p:pic>
    </p:spTree>
    <p:extLst>
      <p:ext uri="{BB962C8B-B14F-4D97-AF65-F5344CB8AC3E}">
        <p14:creationId xmlns:p14="http://schemas.microsoft.com/office/powerpoint/2010/main" val="589556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487611" y="2600348"/>
            <a:ext cx="5119084" cy="3535811"/>
          </a:xfrm>
          <a:prstGeom prst="rect">
            <a:avLst/>
          </a:prstGeom>
        </p:spPr>
      </p:pic>
      <p:sp>
        <p:nvSpPr>
          <p:cNvPr id="2" name="Title 1"/>
          <p:cNvSpPr>
            <a:spLocks noGrp="1"/>
          </p:cNvSpPr>
          <p:nvPr>
            <p:ph type="title"/>
          </p:nvPr>
        </p:nvSpPr>
        <p:spPr/>
        <p:txBody>
          <a:bodyPr>
            <a:normAutofit/>
          </a:bodyPr>
          <a:lstStyle/>
          <a:p>
            <a:pPr algn="ctr"/>
            <a:r>
              <a:rPr lang="en-US" dirty="0" smtClean="0"/>
              <a:t>The project Life-Cycle (9/11)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a:t>Projects vary in size and complexity. No matter how large or small, simple or complex, all projects can be mapped to the following </a:t>
            </a:r>
            <a:r>
              <a:rPr lang="en-US" b="1" dirty="0" smtClean="0">
                <a:solidFill>
                  <a:schemeClr val="accent2"/>
                </a:solidFill>
              </a:rPr>
              <a:t>Life-Cycle Structure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26</a:t>
            </a:fld>
            <a:endParaRPr lang="en-US"/>
          </a:p>
        </p:txBody>
      </p:sp>
      <p:sp>
        <p:nvSpPr>
          <p:cNvPr id="10" name="TextBox 9"/>
          <p:cNvSpPr txBox="1"/>
          <p:nvPr/>
        </p:nvSpPr>
        <p:spPr>
          <a:xfrm>
            <a:off x="5397867" y="6158331"/>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165774738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(10/11)</a:t>
            </a:r>
            <a:endParaRPr lang="en-US" dirty="0"/>
          </a:p>
        </p:txBody>
      </p:sp>
      <p:sp>
        <p:nvSpPr>
          <p:cNvPr id="3" name="Content Placeholder 2"/>
          <p:cNvSpPr>
            <a:spLocks noGrp="1"/>
          </p:cNvSpPr>
          <p:nvPr>
            <p:ph idx="1"/>
          </p:nvPr>
        </p:nvSpPr>
        <p:spPr>
          <a:xfrm>
            <a:off x="495300" y="1493045"/>
            <a:ext cx="8915400" cy="4876800"/>
          </a:xfrm>
        </p:spPr>
        <p:txBody>
          <a:bodyPr>
            <a:normAutofit/>
          </a:bodyPr>
          <a:lstStyle/>
          <a:p>
            <a:pPr marL="0" indent="0" algn="ctr">
              <a:buNone/>
            </a:pPr>
            <a:r>
              <a:rPr lang="en-US" dirty="0" smtClean="0"/>
              <a:t>The NASA </a:t>
            </a:r>
            <a:r>
              <a:rPr lang="en-US" b="1" dirty="0" smtClean="0">
                <a:solidFill>
                  <a:srgbClr val="C0504D"/>
                </a:solidFill>
              </a:rPr>
              <a:t>Program</a:t>
            </a:r>
            <a:r>
              <a:rPr lang="en-US" dirty="0" smtClean="0"/>
              <a:t>/Project Life-Cycle</a:t>
            </a:r>
            <a:endParaRPr lang="en-US" b="1" dirty="0" smtClean="0">
              <a:solidFill>
                <a:schemeClr val="accent4"/>
              </a:solidFill>
            </a:endParaRP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27</a:t>
            </a:fld>
            <a:endParaRPr lang="en-US"/>
          </a:p>
        </p:txBody>
      </p:sp>
      <p:pic>
        <p:nvPicPr>
          <p:cNvPr id="9" name="Picture 8"/>
          <p:cNvPicPr>
            <a:picLocks noChangeAspect="1"/>
          </p:cNvPicPr>
          <p:nvPr/>
        </p:nvPicPr>
        <p:blipFill>
          <a:blip r:embed="rId2"/>
          <a:stretch>
            <a:fillRect/>
          </a:stretch>
        </p:blipFill>
        <p:spPr>
          <a:xfrm>
            <a:off x="0" y="1927485"/>
            <a:ext cx="9906000" cy="4277398"/>
          </a:xfrm>
          <a:prstGeom prst="rect">
            <a:avLst/>
          </a:prstGeom>
        </p:spPr>
      </p:pic>
      <p:sp>
        <p:nvSpPr>
          <p:cNvPr id="7" name="Rectangle 6"/>
          <p:cNvSpPr/>
          <p:nvPr/>
        </p:nvSpPr>
        <p:spPr>
          <a:xfrm>
            <a:off x="88053" y="2103120"/>
            <a:ext cx="9674860" cy="176784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88054" y="3521948"/>
            <a:ext cx="2663613" cy="369332"/>
          </a:xfrm>
          <a:prstGeom prst="rect">
            <a:avLst/>
          </a:prstGeom>
          <a:noFill/>
        </p:spPr>
        <p:txBody>
          <a:bodyPr wrap="square" rtlCol="0">
            <a:spAutoFit/>
          </a:bodyPr>
          <a:lstStyle/>
          <a:p>
            <a:r>
              <a:rPr lang="en-US" dirty="0" smtClean="0">
                <a:solidFill>
                  <a:srgbClr val="FFFF00"/>
                </a:solidFill>
              </a:rPr>
              <a:t>Project Phases</a:t>
            </a:r>
            <a:endParaRPr lang="en-US" dirty="0">
              <a:solidFill>
                <a:srgbClr val="FFFF00"/>
              </a:solidFill>
            </a:endParaRPr>
          </a:p>
        </p:txBody>
      </p:sp>
      <p:sp>
        <p:nvSpPr>
          <p:cNvPr id="10" name="Rectangle 9"/>
          <p:cNvSpPr/>
          <p:nvPr/>
        </p:nvSpPr>
        <p:spPr>
          <a:xfrm>
            <a:off x="88053" y="3881120"/>
            <a:ext cx="9674860" cy="436880"/>
          </a:xfrm>
          <a:prstGeom prst="rect">
            <a:avLst/>
          </a:prstGeom>
          <a:solidFill>
            <a:srgbClr val="FFFF00">
              <a:alpha val="35000"/>
            </a:srgbClr>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1" name="TextBox 10"/>
          <p:cNvSpPr txBox="1"/>
          <p:nvPr/>
        </p:nvSpPr>
        <p:spPr>
          <a:xfrm>
            <a:off x="4765886" y="3897868"/>
            <a:ext cx="4997027" cy="369332"/>
          </a:xfrm>
          <a:prstGeom prst="rect">
            <a:avLst/>
          </a:prstGeom>
          <a:noFill/>
        </p:spPr>
        <p:txBody>
          <a:bodyPr wrap="square" rtlCol="0">
            <a:spAutoFit/>
          </a:bodyPr>
          <a:lstStyle/>
          <a:p>
            <a:r>
              <a:rPr lang="en-US" dirty="0" smtClean="0">
                <a:solidFill>
                  <a:srgbClr val="000000"/>
                </a:solidFill>
              </a:rPr>
              <a:t>Def. of the sub-systems or Project Maturity</a:t>
            </a:r>
            <a:endParaRPr lang="en-US" dirty="0">
              <a:solidFill>
                <a:srgbClr val="000000"/>
              </a:solidFill>
            </a:endParaRPr>
          </a:p>
        </p:txBody>
      </p:sp>
      <p:sp>
        <p:nvSpPr>
          <p:cNvPr id="13" name="Rectangle 12"/>
          <p:cNvSpPr/>
          <p:nvPr/>
        </p:nvSpPr>
        <p:spPr>
          <a:xfrm>
            <a:off x="88053" y="4318000"/>
            <a:ext cx="9674860" cy="68072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4" name="TextBox 13"/>
          <p:cNvSpPr txBox="1"/>
          <p:nvPr/>
        </p:nvSpPr>
        <p:spPr>
          <a:xfrm>
            <a:off x="88054" y="4625816"/>
            <a:ext cx="2663613" cy="369332"/>
          </a:xfrm>
          <a:prstGeom prst="rect">
            <a:avLst/>
          </a:prstGeom>
          <a:noFill/>
        </p:spPr>
        <p:txBody>
          <a:bodyPr wrap="square" rtlCol="0">
            <a:spAutoFit/>
          </a:bodyPr>
          <a:lstStyle/>
          <a:p>
            <a:r>
              <a:rPr lang="en-US" dirty="0" smtClean="0">
                <a:solidFill>
                  <a:srgbClr val="FFFF00"/>
                </a:solidFill>
              </a:rPr>
              <a:t>Staff</a:t>
            </a:r>
            <a:endParaRPr lang="en-US" dirty="0">
              <a:solidFill>
                <a:srgbClr val="FFFF00"/>
              </a:solidFill>
            </a:endParaRPr>
          </a:p>
        </p:txBody>
      </p:sp>
      <p:sp>
        <p:nvSpPr>
          <p:cNvPr id="15" name="Rectangle 14"/>
          <p:cNvSpPr/>
          <p:nvPr/>
        </p:nvSpPr>
        <p:spPr>
          <a:xfrm>
            <a:off x="88053" y="4998720"/>
            <a:ext cx="9674860" cy="802640"/>
          </a:xfrm>
          <a:prstGeom prst="rect">
            <a:avLst/>
          </a:prstGeom>
          <a:solidFill>
            <a:srgbClr val="FFFF00">
              <a:alpha val="35000"/>
            </a:srgbClr>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6" name="TextBox 15"/>
          <p:cNvSpPr txBox="1"/>
          <p:nvPr/>
        </p:nvSpPr>
        <p:spPr>
          <a:xfrm>
            <a:off x="8420100" y="5432028"/>
            <a:ext cx="1342813" cy="369332"/>
          </a:xfrm>
          <a:prstGeom prst="rect">
            <a:avLst/>
          </a:prstGeom>
          <a:noFill/>
        </p:spPr>
        <p:txBody>
          <a:bodyPr wrap="square" rtlCol="0">
            <a:spAutoFit/>
          </a:bodyPr>
          <a:lstStyle/>
          <a:p>
            <a:r>
              <a:rPr lang="en-US" dirty="0" smtClean="0">
                <a:solidFill>
                  <a:srgbClr val="000000"/>
                </a:solidFill>
              </a:rPr>
              <a:t>Reviews</a:t>
            </a:r>
            <a:endParaRPr lang="en-US" dirty="0">
              <a:solidFill>
                <a:srgbClr val="000000"/>
              </a:solidFill>
            </a:endParaRPr>
          </a:p>
        </p:txBody>
      </p:sp>
      <p:sp>
        <p:nvSpPr>
          <p:cNvPr id="17" name="Rectangle 16"/>
          <p:cNvSpPr/>
          <p:nvPr/>
        </p:nvSpPr>
        <p:spPr>
          <a:xfrm>
            <a:off x="88053" y="5801360"/>
            <a:ext cx="9674860" cy="22352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9" name="TextBox 18"/>
          <p:cNvSpPr txBox="1"/>
          <p:nvPr/>
        </p:nvSpPr>
        <p:spPr>
          <a:xfrm>
            <a:off x="88053" y="6031468"/>
            <a:ext cx="3863340" cy="369332"/>
          </a:xfrm>
          <a:prstGeom prst="rect">
            <a:avLst/>
          </a:prstGeom>
          <a:noFill/>
        </p:spPr>
        <p:txBody>
          <a:bodyPr wrap="square" rtlCol="0">
            <a:spAutoFit/>
          </a:bodyPr>
          <a:lstStyle/>
          <a:p>
            <a:r>
              <a:rPr lang="en-US" dirty="0" smtClean="0">
                <a:solidFill>
                  <a:srgbClr val="000000"/>
                </a:solidFill>
              </a:rPr>
              <a:t>Project Macro-Phases summary</a:t>
            </a:r>
            <a:endParaRPr lang="en-US" dirty="0">
              <a:solidFill>
                <a:srgbClr val="000000"/>
              </a:solidFill>
            </a:endParaRPr>
          </a:p>
        </p:txBody>
      </p:sp>
    </p:spTree>
    <p:extLst>
      <p:ext uri="{BB962C8B-B14F-4D97-AF65-F5344CB8AC3E}">
        <p14:creationId xmlns:p14="http://schemas.microsoft.com/office/powerpoint/2010/main" val="37012573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3" grpId="0" animBg="1"/>
      <p:bldP spid="14" grpId="0"/>
      <p:bldP spid="15" grpId="0" animBg="1"/>
      <p:bldP spid="16" grpId="0"/>
      <p:bldP spid="17" grpId="0" animBg="1"/>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(11/11)</a:t>
            </a:r>
            <a:endParaRPr lang="en-US" dirty="0"/>
          </a:p>
        </p:txBody>
      </p:sp>
      <p:sp>
        <p:nvSpPr>
          <p:cNvPr id="3" name="Content Placeholder 2"/>
          <p:cNvSpPr>
            <a:spLocks noGrp="1"/>
          </p:cNvSpPr>
          <p:nvPr>
            <p:ph idx="1"/>
          </p:nvPr>
        </p:nvSpPr>
        <p:spPr>
          <a:xfrm>
            <a:off x="495300" y="1493045"/>
            <a:ext cx="8915400" cy="4876800"/>
          </a:xfrm>
        </p:spPr>
        <p:txBody>
          <a:bodyPr>
            <a:normAutofit/>
          </a:bodyPr>
          <a:lstStyle/>
          <a:p>
            <a:pPr marL="0" indent="0" algn="ctr">
              <a:buNone/>
            </a:pPr>
            <a:r>
              <a:rPr lang="en-US" dirty="0" smtClean="0"/>
              <a:t>The NASA </a:t>
            </a:r>
            <a:r>
              <a:rPr lang="en-US" b="1" dirty="0" smtClean="0">
                <a:solidFill>
                  <a:schemeClr val="accent2"/>
                </a:solidFill>
              </a:rPr>
              <a:t>Program</a:t>
            </a:r>
            <a:r>
              <a:rPr lang="en-US" dirty="0" smtClean="0"/>
              <a:t>/Project Life-Cycle</a:t>
            </a:r>
            <a:endParaRPr lang="en-US" b="1" dirty="0" smtClean="0">
              <a:solidFill>
                <a:schemeClr val="accent4"/>
              </a:solidFill>
            </a:endParaRP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28</a:t>
            </a:fld>
            <a:endParaRPr lang="en-US"/>
          </a:p>
        </p:txBody>
      </p:sp>
      <p:sp>
        <p:nvSpPr>
          <p:cNvPr id="8" name="TextBox 7"/>
          <p:cNvSpPr txBox="1"/>
          <p:nvPr/>
        </p:nvSpPr>
        <p:spPr>
          <a:xfrm>
            <a:off x="1811744" y="6062069"/>
            <a:ext cx="7570168" cy="307777"/>
          </a:xfrm>
          <a:prstGeom prst="rect">
            <a:avLst/>
          </a:prstGeom>
          <a:noFill/>
        </p:spPr>
        <p:txBody>
          <a:bodyPr wrap="square" rtlCol="0">
            <a:spAutoFit/>
          </a:bodyPr>
          <a:lstStyle/>
          <a:p>
            <a:pPr algn="r"/>
            <a:r>
              <a:rPr lang="en-US" sz="1400" dirty="0" smtClean="0">
                <a:solidFill>
                  <a:schemeClr val="accent1"/>
                </a:solidFill>
              </a:rPr>
              <a:t>[Ref: S. J. </a:t>
            </a:r>
            <a:r>
              <a:rPr lang="en-US" sz="1400" dirty="0" err="1" smtClean="0">
                <a:solidFill>
                  <a:schemeClr val="accent1"/>
                </a:solidFill>
              </a:rPr>
              <a:t>Kapurch</a:t>
            </a:r>
            <a:r>
              <a:rPr lang="en-US" sz="1400" dirty="0" smtClean="0">
                <a:solidFill>
                  <a:schemeClr val="accent1"/>
                </a:solidFill>
              </a:rPr>
              <a:t>, </a:t>
            </a:r>
            <a:r>
              <a:rPr lang="en-US" sz="1400" i="1" dirty="0" smtClean="0">
                <a:solidFill>
                  <a:schemeClr val="accent1"/>
                </a:solidFill>
              </a:rPr>
              <a:t>NASA System Engineering Handbook, </a:t>
            </a:r>
            <a:r>
              <a:rPr lang="en-US" sz="1400" dirty="0" smtClean="0">
                <a:solidFill>
                  <a:schemeClr val="accent1"/>
                </a:solidFill>
              </a:rPr>
              <a:t>Chapter 3.0 (2010)]</a:t>
            </a:r>
            <a:endParaRPr lang="en-US" sz="1400" dirty="0">
              <a:solidFill>
                <a:schemeClr val="accent1"/>
              </a:solidFill>
            </a:endParaRPr>
          </a:p>
        </p:txBody>
      </p:sp>
      <p:grpSp>
        <p:nvGrpSpPr>
          <p:cNvPr id="64" name="Group 63"/>
          <p:cNvGrpSpPr/>
          <p:nvPr/>
        </p:nvGrpSpPr>
        <p:grpSpPr>
          <a:xfrm>
            <a:off x="143377" y="2050943"/>
            <a:ext cx="10225904" cy="3702859"/>
            <a:chOff x="132348" y="2004775"/>
            <a:chExt cx="9439296" cy="3702859"/>
          </a:xfrm>
        </p:grpSpPr>
        <p:sp>
          <p:nvSpPr>
            <p:cNvPr id="7" name="Rectangle 6"/>
            <p:cNvSpPr/>
            <p:nvPr/>
          </p:nvSpPr>
          <p:spPr>
            <a:xfrm>
              <a:off x="132348" y="3361302"/>
              <a:ext cx="1308197"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Mission Req. definition</a:t>
              </a:r>
              <a:endParaRPr lang="en-US" sz="1200" dirty="0"/>
            </a:p>
          </p:txBody>
        </p:sp>
        <p:sp>
          <p:nvSpPr>
            <p:cNvPr id="10" name="Rectangle 9"/>
            <p:cNvSpPr/>
            <p:nvPr/>
          </p:nvSpPr>
          <p:spPr>
            <a:xfrm>
              <a:off x="1505240" y="3360687"/>
              <a:ext cx="1308197"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Design Development</a:t>
              </a:r>
              <a:endParaRPr lang="en-US" sz="1200" dirty="0"/>
            </a:p>
          </p:txBody>
        </p:sp>
        <p:cxnSp>
          <p:nvCxnSpPr>
            <p:cNvPr id="15" name="Straight Connector 14"/>
            <p:cNvCxnSpPr/>
            <p:nvPr/>
          </p:nvCxnSpPr>
          <p:spPr>
            <a:xfrm>
              <a:off x="1482290" y="2697273"/>
              <a:ext cx="0" cy="19085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774638" y="2235608"/>
              <a:ext cx="1415303" cy="461665"/>
            </a:xfrm>
            <a:prstGeom prst="rect">
              <a:avLst/>
            </a:prstGeom>
            <a:noFill/>
          </p:spPr>
          <p:txBody>
            <a:bodyPr wrap="square" rtlCol="0">
              <a:spAutoFit/>
            </a:bodyPr>
            <a:lstStyle/>
            <a:p>
              <a:pPr algn="ctr"/>
              <a:r>
                <a:rPr lang="en-US" sz="1200" dirty="0" smtClean="0"/>
                <a:t>Preliminary Design Review</a:t>
              </a:r>
            </a:p>
          </p:txBody>
        </p:sp>
        <p:sp>
          <p:nvSpPr>
            <p:cNvPr id="20" name="TextBox 19"/>
            <p:cNvSpPr txBox="1"/>
            <p:nvPr/>
          </p:nvSpPr>
          <p:spPr>
            <a:xfrm>
              <a:off x="774638" y="4605791"/>
              <a:ext cx="1415303" cy="830997"/>
            </a:xfrm>
            <a:prstGeom prst="rect">
              <a:avLst/>
            </a:prstGeom>
            <a:noFill/>
          </p:spPr>
          <p:txBody>
            <a:bodyPr wrap="square" rtlCol="0">
              <a:spAutoFit/>
            </a:bodyPr>
            <a:lstStyle/>
            <a:p>
              <a:pPr algn="ctr"/>
              <a:r>
                <a:rPr lang="en-US" sz="1200" dirty="0" smtClean="0"/>
                <a:t>Design Requirements</a:t>
              </a:r>
            </a:p>
            <a:p>
              <a:pPr algn="ctr"/>
              <a:r>
                <a:rPr lang="en-US" sz="1200" dirty="0" smtClean="0"/>
                <a:t>Baseline </a:t>
              </a:r>
            </a:p>
            <a:p>
              <a:pPr algn="ctr"/>
              <a:r>
                <a:rPr lang="en-US" sz="1200" dirty="0" smtClean="0"/>
                <a:t>Established</a:t>
              </a:r>
              <a:endParaRPr lang="en-US" sz="1200" dirty="0"/>
            </a:p>
          </p:txBody>
        </p:sp>
        <p:cxnSp>
          <p:nvCxnSpPr>
            <p:cNvPr id="21" name="Straight Connector 20"/>
            <p:cNvCxnSpPr>
              <a:stCxn id="22" idx="2"/>
            </p:cNvCxnSpPr>
            <p:nvPr/>
          </p:nvCxnSpPr>
          <p:spPr>
            <a:xfrm>
              <a:off x="2850017" y="2997750"/>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2142365" y="2536085"/>
              <a:ext cx="1415303" cy="461665"/>
            </a:xfrm>
            <a:prstGeom prst="rect">
              <a:avLst/>
            </a:prstGeom>
            <a:noFill/>
          </p:spPr>
          <p:txBody>
            <a:bodyPr wrap="square" rtlCol="0">
              <a:spAutoFit/>
            </a:bodyPr>
            <a:lstStyle/>
            <a:p>
              <a:pPr algn="ctr"/>
              <a:r>
                <a:rPr lang="en-US" sz="1200" dirty="0" smtClean="0"/>
                <a:t>Critical</a:t>
              </a:r>
            </a:p>
            <a:p>
              <a:pPr algn="ctr"/>
              <a:r>
                <a:rPr lang="en-US" sz="1200" dirty="0" smtClean="0"/>
                <a:t>Design Review </a:t>
              </a:r>
              <a:endParaRPr lang="en-US" sz="1200" dirty="0"/>
            </a:p>
          </p:txBody>
        </p:sp>
        <p:sp>
          <p:nvSpPr>
            <p:cNvPr id="25" name="TextBox 24"/>
            <p:cNvSpPr txBox="1"/>
            <p:nvPr/>
          </p:nvSpPr>
          <p:spPr>
            <a:xfrm>
              <a:off x="2105785" y="4219358"/>
              <a:ext cx="1415303" cy="646331"/>
            </a:xfrm>
            <a:prstGeom prst="rect">
              <a:avLst/>
            </a:prstGeom>
            <a:noFill/>
          </p:spPr>
          <p:txBody>
            <a:bodyPr wrap="square" rtlCol="0">
              <a:spAutoFit/>
            </a:bodyPr>
            <a:lstStyle/>
            <a:p>
              <a:pPr algn="ctr"/>
              <a:r>
                <a:rPr lang="en-US" sz="1200" dirty="0" smtClean="0"/>
                <a:t>Drawing</a:t>
              </a:r>
            </a:p>
            <a:p>
              <a:pPr algn="ctr"/>
              <a:r>
                <a:rPr lang="en-US" sz="1200" dirty="0" smtClean="0"/>
                <a:t>Baseline </a:t>
              </a:r>
            </a:p>
            <a:p>
              <a:pPr algn="ctr"/>
              <a:r>
                <a:rPr lang="en-US" sz="1200" dirty="0" smtClean="0"/>
                <a:t>Established</a:t>
              </a:r>
              <a:endParaRPr lang="en-US" sz="1200" dirty="0"/>
            </a:p>
          </p:txBody>
        </p:sp>
        <p:cxnSp>
          <p:nvCxnSpPr>
            <p:cNvPr id="26" name="Straight Connector 25"/>
            <p:cNvCxnSpPr/>
            <p:nvPr/>
          </p:nvCxnSpPr>
          <p:spPr>
            <a:xfrm>
              <a:off x="3746263" y="2697273"/>
              <a:ext cx="0" cy="19085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038611" y="2050942"/>
              <a:ext cx="1415303" cy="646331"/>
            </a:xfrm>
            <a:prstGeom prst="rect">
              <a:avLst/>
            </a:prstGeom>
            <a:noFill/>
          </p:spPr>
          <p:txBody>
            <a:bodyPr wrap="square" rtlCol="0">
              <a:spAutoFit/>
            </a:bodyPr>
            <a:lstStyle/>
            <a:p>
              <a:pPr algn="ctr"/>
              <a:r>
                <a:rPr lang="en-US" sz="1200" dirty="0" smtClean="0"/>
                <a:t>First Article Configuration Inspections</a:t>
              </a:r>
            </a:p>
          </p:txBody>
        </p:sp>
        <p:sp>
          <p:nvSpPr>
            <p:cNvPr id="11" name="Rectangle 10"/>
            <p:cNvSpPr/>
            <p:nvPr/>
          </p:nvSpPr>
          <p:spPr>
            <a:xfrm>
              <a:off x="2872967" y="3360687"/>
              <a:ext cx="1644810"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Manufacturing</a:t>
              </a:r>
              <a:endParaRPr lang="en-US" sz="1200" dirty="0"/>
            </a:p>
          </p:txBody>
        </p:sp>
        <p:sp>
          <p:nvSpPr>
            <p:cNvPr id="28" name="TextBox 27"/>
            <p:cNvSpPr txBox="1"/>
            <p:nvPr/>
          </p:nvSpPr>
          <p:spPr>
            <a:xfrm>
              <a:off x="3038611" y="4605791"/>
              <a:ext cx="1415303" cy="646331"/>
            </a:xfrm>
            <a:prstGeom prst="rect">
              <a:avLst/>
            </a:prstGeom>
            <a:noFill/>
          </p:spPr>
          <p:txBody>
            <a:bodyPr wrap="square" rtlCol="0">
              <a:spAutoFit/>
            </a:bodyPr>
            <a:lstStyle/>
            <a:p>
              <a:pPr algn="ctr"/>
              <a:r>
                <a:rPr lang="en-US" sz="1200" dirty="0" smtClean="0"/>
                <a:t>Product</a:t>
              </a:r>
            </a:p>
            <a:p>
              <a:pPr algn="ctr"/>
              <a:r>
                <a:rPr lang="en-US" sz="1200" dirty="0" smtClean="0"/>
                <a:t>Baseline </a:t>
              </a:r>
            </a:p>
            <a:p>
              <a:pPr algn="ctr"/>
              <a:r>
                <a:rPr lang="en-US" sz="1200" dirty="0" smtClean="0"/>
                <a:t>Established</a:t>
              </a:r>
              <a:endParaRPr lang="en-US" sz="1200" dirty="0"/>
            </a:p>
          </p:txBody>
        </p:sp>
        <p:cxnSp>
          <p:nvCxnSpPr>
            <p:cNvPr id="29" name="Straight Connector 28"/>
            <p:cNvCxnSpPr/>
            <p:nvPr/>
          </p:nvCxnSpPr>
          <p:spPr>
            <a:xfrm>
              <a:off x="4554309" y="2997750"/>
              <a:ext cx="0" cy="78496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577919" y="2997750"/>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601527" y="2997750"/>
              <a:ext cx="0" cy="78373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4554310" y="4219358"/>
              <a:ext cx="2047217" cy="830997"/>
            </a:xfrm>
            <a:prstGeom prst="rect">
              <a:avLst/>
            </a:prstGeom>
            <a:noFill/>
          </p:spPr>
          <p:txBody>
            <a:bodyPr wrap="square" rtlCol="0">
              <a:spAutoFit/>
            </a:bodyPr>
            <a:lstStyle/>
            <a:p>
              <a:pPr algn="ctr"/>
              <a:r>
                <a:rPr lang="en-US" sz="1200" dirty="0" smtClean="0"/>
                <a:t>Verification of </a:t>
              </a:r>
            </a:p>
            <a:p>
              <a:pPr algn="ctr"/>
              <a:r>
                <a:rPr lang="en-US" sz="1200" dirty="0" smtClean="0"/>
                <a:t>manufacturing vs. design specification and assessment of the test results</a:t>
              </a:r>
              <a:endParaRPr lang="en-US" sz="1200" dirty="0"/>
            </a:p>
          </p:txBody>
        </p:sp>
        <p:sp>
          <p:nvSpPr>
            <p:cNvPr id="12" name="Rectangle 11"/>
            <p:cNvSpPr/>
            <p:nvPr/>
          </p:nvSpPr>
          <p:spPr>
            <a:xfrm>
              <a:off x="4578979" y="3361917"/>
              <a:ext cx="2413983"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Test and checkout</a:t>
              </a:r>
              <a:endParaRPr lang="en-US" sz="1200" dirty="0"/>
            </a:p>
          </p:txBody>
        </p:sp>
        <p:sp>
          <p:nvSpPr>
            <p:cNvPr id="35" name="TextBox 34"/>
            <p:cNvSpPr txBox="1"/>
            <p:nvPr/>
          </p:nvSpPr>
          <p:spPr>
            <a:xfrm>
              <a:off x="4653728" y="2004775"/>
              <a:ext cx="1848382" cy="461665"/>
            </a:xfrm>
            <a:prstGeom prst="rect">
              <a:avLst/>
            </a:prstGeom>
            <a:noFill/>
          </p:spPr>
          <p:txBody>
            <a:bodyPr wrap="square" rtlCol="0">
              <a:spAutoFit/>
            </a:bodyPr>
            <a:lstStyle/>
            <a:p>
              <a:pPr algn="ctr"/>
              <a:r>
                <a:rPr lang="en-US" sz="1200" dirty="0" smtClean="0"/>
                <a:t>Costumer Acceptance Review</a:t>
              </a:r>
            </a:p>
          </p:txBody>
        </p:sp>
        <p:sp>
          <p:nvSpPr>
            <p:cNvPr id="36" name="TextBox 35"/>
            <p:cNvSpPr txBox="1"/>
            <p:nvPr/>
          </p:nvSpPr>
          <p:spPr>
            <a:xfrm>
              <a:off x="4237313" y="2697273"/>
              <a:ext cx="2681212" cy="276999"/>
            </a:xfrm>
            <a:prstGeom prst="rect">
              <a:avLst/>
            </a:prstGeom>
            <a:noFill/>
          </p:spPr>
          <p:txBody>
            <a:bodyPr wrap="square" rtlCol="0">
              <a:spAutoFit/>
            </a:bodyPr>
            <a:lstStyle/>
            <a:p>
              <a:pPr algn="ctr"/>
              <a:r>
                <a:rPr lang="en-US" sz="1200" dirty="0" smtClean="0"/>
                <a:t>1                      2         …..         n</a:t>
              </a:r>
            </a:p>
          </p:txBody>
        </p:sp>
        <p:cxnSp>
          <p:nvCxnSpPr>
            <p:cNvPr id="37" name="Straight Connector 36"/>
            <p:cNvCxnSpPr>
              <a:stCxn id="35" idx="2"/>
            </p:cNvCxnSpPr>
            <p:nvPr/>
          </p:nvCxnSpPr>
          <p:spPr>
            <a:xfrm>
              <a:off x="5577919" y="2466440"/>
              <a:ext cx="1023608"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a:stCxn id="35" idx="2"/>
            </p:cNvCxnSpPr>
            <p:nvPr/>
          </p:nvCxnSpPr>
          <p:spPr>
            <a:xfrm flipH="1">
              <a:off x="4517777" y="2466440"/>
              <a:ext cx="1060142"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endCxn id="36" idx="0"/>
            </p:cNvCxnSpPr>
            <p:nvPr/>
          </p:nvCxnSpPr>
          <p:spPr>
            <a:xfrm>
              <a:off x="5577919" y="2466440"/>
              <a:ext cx="0"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346099" y="4219358"/>
              <a:ext cx="1415303" cy="276999"/>
            </a:xfrm>
            <a:prstGeom prst="rect">
              <a:avLst/>
            </a:prstGeom>
            <a:noFill/>
          </p:spPr>
          <p:txBody>
            <a:bodyPr wrap="square" rtlCol="0">
              <a:spAutoFit/>
            </a:bodyPr>
            <a:lstStyle/>
            <a:p>
              <a:pPr algn="ctr"/>
              <a:r>
                <a:rPr lang="en-US" sz="1200" dirty="0" smtClean="0">
                  <a:solidFill>
                    <a:srgbClr val="FF0000"/>
                  </a:solidFill>
                </a:rPr>
                <a:t>Delivery</a:t>
              </a:r>
              <a:endParaRPr lang="en-US" sz="1200" dirty="0">
                <a:solidFill>
                  <a:srgbClr val="FF0000"/>
                </a:solidFill>
              </a:endParaRPr>
            </a:p>
          </p:txBody>
        </p:sp>
        <p:sp>
          <p:nvSpPr>
            <p:cNvPr id="49" name="TextBox 48"/>
            <p:cNvSpPr txBox="1"/>
            <p:nvPr/>
          </p:nvSpPr>
          <p:spPr>
            <a:xfrm>
              <a:off x="6733756" y="2004775"/>
              <a:ext cx="1415303" cy="461665"/>
            </a:xfrm>
            <a:prstGeom prst="rect">
              <a:avLst/>
            </a:prstGeom>
            <a:noFill/>
          </p:spPr>
          <p:txBody>
            <a:bodyPr wrap="square" rtlCol="0">
              <a:spAutoFit/>
            </a:bodyPr>
            <a:lstStyle/>
            <a:p>
              <a:pPr algn="ctr"/>
              <a:r>
                <a:rPr lang="en-US" sz="1200" dirty="0" smtClean="0"/>
                <a:t>Design Certification Review </a:t>
              </a:r>
              <a:endParaRPr lang="en-US" sz="1200" dirty="0"/>
            </a:p>
          </p:txBody>
        </p:sp>
        <p:sp>
          <p:nvSpPr>
            <p:cNvPr id="52" name="TextBox 51"/>
            <p:cNvSpPr txBox="1"/>
            <p:nvPr/>
          </p:nvSpPr>
          <p:spPr>
            <a:xfrm>
              <a:off x="8156341" y="4225422"/>
              <a:ext cx="1415303" cy="276999"/>
            </a:xfrm>
            <a:prstGeom prst="rect">
              <a:avLst/>
            </a:prstGeom>
            <a:noFill/>
          </p:spPr>
          <p:txBody>
            <a:bodyPr wrap="square" rtlCol="0">
              <a:spAutoFit/>
            </a:bodyPr>
            <a:lstStyle/>
            <a:p>
              <a:pPr algn="ctr"/>
              <a:r>
                <a:rPr lang="en-US" sz="1200" dirty="0" smtClean="0">
                  <a:solidFill>
                    <a:srgbClr val="FF0000"/>
                  </a:solidFill>
                </a:rPr>
                <a:t>Launch</a:t>
              </a:r>
              <a:endParaRPr lang="en-US" sz="1200" dirty="0">
                <a:solidFill>
                  <a:srgbClr val="FF0000"/>
                </a:solidFill>
              </a:endParaRPr>
            </a:p>
          </p:txBody>
        </p:sp>
        <p:cxnSp>
          <p:nvCxnSpPr>
            <p:cNvPr id="53" name="Straight Connector 52"/>
            <p:cNvCxnSpPr>
              <a:endCxn id="58" idx="0"/>
            </p:cNvCxnSpPr>
            <p:nvPr/>
          </p:nvCxnSpPr>
          <p:spPr>
            <a:xfrm flipH="1">
              <a:off x="7427257" y="2651106"/>
              <a:ext cx="14151" cy="241019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7025228" y="3360687"/>
              <a:ext cx="0" cy="858671"/>
            </a:xfrm>
            <a:prstGeom prst="line">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6719605" y="5061303"/>
              <a:ext cx="1415303" cy="646331"/>
            </a:xfrm>
            <a:prstGeom prst="rect">
              <a:avLst/>
            </a:prstGeom>
            <a:noFill/>
          </p:spPr>
          <p:txBody>
            <a:bodyPr wrap="square" rtlCol="0">
              <a:spAutoFit/>
            </a:bodyPr>
            <a:lstStyle/>
            <a:p>
              <a:pPr algn="ctr"/>
              <a:r>
                <a:rPr lang="en-US" sz="1200" dirty="0" smtClean="0"/>
                <a:t>Certify flight and ground systems for manned flight</a:t>
              </a:r>
              <a:endParaRPr lang="en-US" sz="1200" dirty="0"/>
            </a:p>
          </p:txBody>
        </p:sp>
        <p:cxnSp>
          <p:nvCxnSpPr>
            <p:cNvPr id="59" name="Straight Connector 58"/>
            <p:cNvCxnSpPr/>
            <p:nvPr/>
          </p:nvCxnSpPr>
          <p:spPr>
            <a:xfrm>
              <a:off x="8988987" y="3352146"/>
              <a:ext cx="0" cy="858671"/>
            </a:xfrm>
            <a:prstGeom prst="line">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8168694" y="2974272"/>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7053751" y="3361917"/>
              <a:ext cx="1894596"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Operations</a:t>
              </a:r>
              <a:endParaRPr lang="en-US" sz="1200" dirty="0"/>
            </a:p>
          </p:txBody>
        </p:sp>
        <p:sp>
          <p:nvSpPr>
            <p:cNvPr id="61" name="TextBox 60"/>
            <p:cNvSpPr txBox="1"/>
            <p:nvPr/>
          </p:nvSpPr>
          <p:spPr>
            <a:xfrm>
              <a:off x="7461042" y="2375514"/>
              <a:ext cx="1415303" cy="646331"/>
            </a:xfrm>
            <a:prstGeom prst="rect">
              <a:avLst/>
            </a:prstGeom>
            <a:noFill/>
          </p:spPr>
          <p:txBody>
            <a:bodyPr wrap="square" rtlCol="0">
              <a:spAutoFit/>
            </a:bodyPr>
            <a:lstStyle/>
            <a:p>
              <a:pPr algn="ctr"/>
              <a:r>
                <a:rPr lang="en-US" sz="1200" dirty="0" smtClean="0"/>
                <a:t>Flight</a:t>
              </a:r>
            </a:p>
            <a:p>
              <a:pPr algn="ctr"/>
              <a:r>
                <a:rPr lang="en-US" sz="1200" dirty="0" smtClean="0"/>
                <a:t>Readiness</a:t>
              </a:r>
            </a:p>
            <a:p>
              <a:pPr algn="ctr"/>
              <a:r>
                <a:rPr lang="en-US" sz="1200" dirty="0" smtClean="0"/>
                <a:t> Review </a:t>
              </a:r>
              <a:endParaRPr lang="en-US" sz="1200" dirty="0"/>
            </a:p>
          </p:txBody>
        </p:sp>
        <p:sp>
          <p:nvSpPr>
            <p:cNvPr id="62" name="TextBox 61"/>
            <p:cNvSpPr txBox="1"/>
            <p:nvPr/>
          </p:nvSpPr>
          <p:spPr>
            <a:xfrm>
              <a:off x="7461042" y="4144125"/>
              <a:ext cx="1415303" cy="830997"/>
            </a:xfrm>
            <a:prstGeom prst="rect">
              <a:avLst/>
            </a:prstGeom>
            <a:noFill/>
          </p:spPr>
          <p:txBody>
            <a:bodyPr wrap="square" rtlCol="0">
              <a:spAutoFit/>
            </a:bodyPr>
            <a:lstStyle/>
            <a:p>
              <a:pPr algn="ctr"/>
              <a:r>
                <a:rPr lang="en-US" sz="1200" dirty="0" smtClean="0"/>
                <a:t>Det. Flight readiness</a:t>
              </a:r>
            </a:p>
            <a:p>
              <a:pPr algn="ctr"/>
              <a:r>
                <a:rPr lang="en-US" sz="1200" dirty="0" smtClean="0"/>
                <a:t>of spacecraft and release for launch</a:t>
              </a:r>
              <a:endParaRPr lang="en-US" sz="1200" dirty="0"/>
            </a:p>
          </p:txBody>
        </p:sp>
      </p:grpSp>
      <p:pic>
        <p:nvPicPr>
          <p:cNvPr id="9" name="Picture 8"/>
          <p:cNvPicPr>
            <a:picLocks noChangeAspect="1"/>
          </p:cNvPicPr>
          <p:nvPr/>
        </p:nvPicPr>
        <p:blipFill>
          <a:blip r:embed="rId2"/>
          <a:stretch>
            <a:fillRect/>
          </a:stretch>
        </p:blipFill>
        <p:spPr>
          <a:xfrm>
            <a:off x="564092" y="3949700"/>
            <a:ext cx="5085272" cy="2574896"/>
          </a:xfrm>
          <a:prstGeom prst="rect">
            <a:avLst/>
          </a:prstGeom>
        </p:spPr>
      </p:pic>
    </p:spTree>
    <p:extLst>
      <p:ext uri="{BB962C8B-B14F-4D97-AF65-F5344CB8AC3E}">
        <p14:creationId xmlns:p14="http://schemas.microsoft.com/office/powerpoint/2010/main" val="3335444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45248" y="906450"/>
            <a:ext cx="922068" cy="1235100"/>
          </a:xfrm>
          <a:prstGeom prst="rect">
            <a:avLst/>
          </a:prstGeom>
        </p:spPr>
      </p:pic>
      <p:sp>
        <p:nvSpPr>
          <p:cNvPr id="2" name="Title 1"/>
          <p:cNvSpPr>
            <a:spLocks noGrp="1"/>
          </p:cNvSpPr>
          <p:nvPr>
            <p:ph type="title"/>
          </p:nvPr>
        </p:nvSpPr>
        <p:spPr/>
        <p:txBody>
          <a:bodyPr/>
          <a:lstStyle/>
          <a:p>
            <a:pPr algn="ctr"/>
            <a:r>
              <a:rPr lang="en-US" dirty="0" smtClean="0"/>
              <a:t>Definition</a:t>
            </a:r>
            <a:endParaRPr lang="en-US" dirty="0"/>
          </a:p>
        </p:txBody>
      </p:sp>
      <p:sp>
        <p:nvSpPr>
          <p:cNvPr id="3" name="Content Placeholder 2"/>
          <p:cNvSpPr>
            <a:spLocks noGrp="1"/>
          </p:cNvSpPr>
          <p:nvPr>
            <p:ph idx="1"/>
          </p:nvPr>
        </p:nvSpPr>
        <p:spPr>
          <a:xfrm>
            <a:off x="967316" y="1600200"/>
            <a:ext cx="8882437" cy="4876800"/>
          </a:xfrm>
        </p:spPr>
        <p:txBody>
          <a:bodyPr>
            <a:normAutofit lnSpcReduction="10000"/>
          </a:bodyPr>
          <a:lstStyle/>
          <a:p>
            <a:r>
              <a:rPr lang="en-US" dirty="0" smtClean="0">
                <a:solidFill>
                  <a:srgbClr val="C0504D"/>
                </a:solidFill>
              </a:rPr>
              <a:t>Project </a:t>
            </a:r>
            <a:r>
              <a:rPr lang="en-US" dirty="0" smtClean="0"/>
              <a:t>is a temporary endeavor undertaken to create a unique product, service or result.</a:t>
            </a:r>
          </a:p>
          <a:p>
            <a:endParaRPr lang="en-US" dirty="0">
              <a:solidFill>
                <a:srgbClr val="C0504D"/>
              </a:solidFill>
            </a:endParaRPr>
          </a:p>
          <a:p>
            <a:r>
              <a:rPr lang="en-US" dirty="0" smtClean="0">
                <a:solidFill>
                  <a:srgbClr val="C0504D"/>
                </a:solidFill>
              </a:rPr>
              <a:t>Program </a:t>
            </a:r>
            <a:r>
              <a:rPr lang="en-US" dirty="0" smtClean="0"/>
              <a:t>is a collection of correlated projects.</a:t>
            </a:r>
          </a:p>
          <a:p>
            <a:endParaRPr lang="en-US" dirty="0">
              <a:solidFill>
                <a:srgbClr val="C0504D"/>
              </a:solidFill>
            </a:endParaRPr>
          </a:p>
          <a:p>
            <a:endParaRPr lang="en-US" dirty="0" smtClean="0">
              <a:solidFill>
                <a:srgbClr val="C0504D"/>
              </a:solidFill>
            </a:endParaRPr>
          </a:p>
          <a:p>
            <a:endParaRPr lang="en-US" dirty="0">
              <a:solidFill>
                <a:srgbClr val="C0504D"/>
              </a:solidFill>
            </a:endParaRPr>
          </a:p>
          <a:p>
            <a:endParaRPr lang="en-US" dirty="0" smtClean="0">
              <a:solidFill>
                <a:srgbClr val="C0504D"/>
              </a:solidFill>
            </a:endParaRPr>
          </a:p>
          <a:p>
            <a:endParaRPr lang="en-US" dirty="0">
              <a:solidFill>
                <a:srgbClr val="C0504D"/>
              </a:solidFill>
            </a:endParaRPr>
          </a:p>
          <a:p>
            <a:r>
              <a:rPr lang="en-US" dirty="0" smtClean="0">
                <a:solidFill>
                  <a:srgbClr val="3366FF"/>
                </a:solidFill>
              </a:rPr>
              <a:t>Portfolio</a:t>
            </a:r>
            <a:r>
              <a:rPr lang="en-US" dirty="0" smtClean="0">
                <a:solidFill>
                  <a:srgbClr val="9BBB59"/>
                </a:solidFill>
              </a:rPr>
              <a:t> </a:t>
            </a:r>
            <a:r>
              <a:rPr lang="en-US" dirty="0" smtClean="0"/>
              <a:t>is </a:t>
            </a:r>
            <a:r>
              <a:rPr lang="en-US" dirty="0"/>
              <a:t>a collection of projects or programs and other work that are grouped together to facilitate effective management of the work to meet strategic business objectives. </a:t>
            </a:r>
          </a:p>
          <a:p>
            <a:pPr marL="0" indent="0">
              <a:buNone/>
            </a:pPr>
            <a:endParaRPr lang="en-US" dirty="0"/>
          </a:p>
          <a:p>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29</a:t>
            </a:fld>
            <a:endParaRPr lang="en-US"/>
          </a:p>
        </p:txBody>
      </p:sp>
      <p:sp>
        <p:nvSpPr>
          <p:cNvPr id="8" name="TextBox 7"/>
          <p:cNvSpPr txBox="1"/>
          <p:nvPr/>
        </p:nvSpPr>
        <p:spPr>
          <a:xfrm>
            <a:off x="967316" y="3334200"/>
            <a:ext cx="8238337" cy="1631216"/>
          </a:xfrm>
          <a:prstGeom prst="rect">
            <a:avLst/>
          </a:prstGeom>
          <a:solidFill>
            <a:schemeClr val="bg1">
              <a:lumMod val="85000"/>
            </a:schemeClr>
          </a:solidFill>
        </p:spPr>
        <p:txBody>
          <a:bodyPr wrap="square" rtlCol="0">
            <a:spAutoFit/>
          </a:bodyPr>
          <a:lstStyle/>
          <a:p>
            <a:pPr algn="just"/>
            <a:r>
              <a:rPr lang="en-US" sz="2000" dirty="0" err="1" smtClean="0">
                <a:solidFill>
                  <a:srgbClr val="8064A2"/>
                </a:solidFill>
              </a:rPr>
              <a:t>Es</a:t>
            </a:r>
            <a:r>
              <a:rPr lang="en-US" sz="2000" dirty="0" smtClean="0">
                <a:solidFill>
                  <a:srgbClr val="8064A2"/>
                </a:solidFill>
              </a:rPr>
              <a:t>: The </a:t>
            </a:r>
            <a:r>
              <a:rPr lang="en-US" sz="2000" b="1" dirty="0" smtClean="0">
                <a:solidFill>
                  <a:srgbClr val="8064A2"/>
                </a:solidFill>
              </a:rPr>
              <a:t>NASA Space Program</a:t>
            </a:r>
            <a:r>
              <a:rPr lang="en-US" sz="2000" dirty="0" smtClean="0">
                <a:solidFill>
                  <a:srgbClr val="8064A2"/>
                </a:solidFill>
              </a:rPr>
              <a:t> is such that every launch of a new mission includes several dozen projects in the form of scientific experiments. Except for the fact that they are all aboard the same spacecraft, they are independent of one another and together define a program.</a:t>
            </a:r>
          </a:p>
        </p:txBody>
      </p:sp>
      <p:pic>
        <p:nvPicPr>
          <p:cNvPr id="15" name="Picture 14"/>
          <p:cNvPicPr>
            <a:picLocks noChangeAspect="1"/>
          </p:cNvPicPr>
          <p:nvPr/>
        </p:nvPicPr>
        <p:blipFill>
          <a:blip r:embed="rId3"/>
          <a:stretch>
            <a:fillRect/>
          </a:stretch>
        </p:blipFill>
        <p:spPr>
          <a:xfrm>
            <a:off x="-180125" y="2291548"/>
            <a:ext cx="1147441" cy="1543091"/>
          </a:xfrm>
          <a:prstGeom prst="rect">
            <a:avLst/>
          </a:prstGeom>
        </p:spPr>
      </p:pic>
      <p:pic>
        <p:nvPicPr>
          <p:cNvPr id="16" name="Picture 15"/>
          <p:cNvPicPr>
            <a:picLocks noChangeAspect="1"/>
          </p:cNvPicPr>
          <p:nvPr/>
        </p:nvPicPr>
        <p:blipFill>
          <a:blip r:embed="rId4"/>
          <a:stretch>
            <a:fillRect/>
          </a:stretch>
        </p:blipFill>
        <p:spPr>
          <a:xfrm>
            <a:off x="-631469" y="4831166"/>
            <a:ext cx="2253538" cy="2145536"/>
          </a:xfrm>
          <a:prstGeom prst="rect">
            <a:avLst/>
          </a:prstGeom>
        </p:spPr>
      </p:pic>
    </p:spTree>
    <p:extLst>
      <p:ext uri="{BB962C8B-B14F-4D97-AF65-F5344CB8AC3E}">
        <p14:creationId xmlns:p14="http://schemas.microsoft.com/office/powerpoint/2010/main" val="2697943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Definition</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solidFill>
                  <a:schemeClr val="accent3"/>
                </a:solidFill>
              </a:rPr>
              <a:t>Project Management </a:t>
            </a:r>
            <a:r>
              <a:rPr lang="en-US" dirty="0" smtClean="0"/>
              <a:t>is the application of knowledge, skills, tools</a:t>
            </a:r>
            <a:r>
              <a:rPr lang="en-US" dirty="0"/>
              <a:t> </a:t>
            </a:r>
            <a:r>
              <a:rPr lang="en-US" dirty="0" smtClean="0"/>
              <a:t>and techniques to </a:t>
            </a:r>
            <a:r>
              <a:rPr lang="en-US" dirty="0" smtClean="0">
                <a:solidFill>
                  <a:schemeClr val="accent2"/>
                </a:solidFill>
              </a:rPr>
              <a:t>project</a:t>
            </a:r>
            <a:r>
              <a:rPr lang="en-US" dirty="0" smtClean="0"/>
              <a:t> activities to meet the </a:t>
            </a:r>
            <a:r>
              <a:rPr lang="en-US" dirty="0" smtClean="0">
                <a:solidFill>
                  <a:srgbClr val="C0504D"/>
                </a:solidFill>
              </a:rPr>
              <a:t>project</a:t>
            </a:r>
            <a:r>
              <a:rPr lang="en-US" dirty="0" smtClean="0"/>
              <a:t> requirements. </a:t>
            </a:r>
          </a:p>
          <a:p>
            <a:pPr marL="0" indent="0">
              <a:buNone/>
            </a:pPr>
            <a:r>
              <a:rPr lang="en-US" dirty="0"/>
              <a:t>	</a:t>
            </a:r>
            <a:r>
              <a:rPr lang="en-US" dirty="0" smtClean="0"/>
              <a:t>	</a:t>
            </a:r>
          </a:p>
          <a:p>
            <a:pPr marL="0" indent="0">
              <a:buNone/>
            </a:pPr>
            <a:r>
              <a:rPr lang="en-US" dirty="0" smtClean="0">
                <a:solidFill>
                  <a:srgbClr val="C0504D"/>
                </a:solidFill>
              </a:rPr>
              <a:t>	Project </a:t>
            </a:r>
            <a:r>
              <a:rPr lang="en-US" dirty="0" smtClean="0"/>
              <a:t>is a temporary endeavor undertaken to 	 	create a unique product, service or result.</a:t>
            </a:r>
            <a:endParaRPr lang="en-US" dirty="0">
              <a:solidFill>
                <a:srgbClr val="C0504D"/>
              </a:solidFill>
            </a:endParaRPr>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a:t>
            </a:fld>
            <a:endParaRPr lang="en-US"/>
          </a:p>
        </p:txBody>
      </p:sp>
      <p:sp>
        <p:nvSpPr>
          <p:cNvPr id="7" name="TextBox 6"/>
          <p:cNvSpPr txBox="1"/>
          <p:nvPr/>
        </p:nvSpPr>
        <p:spPr>
          <a:xfrm>
            <a:off x="5377017" y="5174668"/>
            <a:ext cx="3738708" cy="738664"/>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a:p>
            <a:pPr algn="ctr"/>
            <a:r>
              <a:rPr lang="en-US" sz="1400" dirty="0" smtClean="0">
                <a:solidFill>
                  <a:schemeClr val="accent1"/>
                </a:solidFill>
              </a:rPr>
              <a:t>The </a:t>
            </a:r>
            <a:r>
              <a:rPr lang="en-US" sz="1400" dirty="0">
                <a:solidFill>
                  <a:schemeClr val="accent1"/>
                </a:solidFill>
              </a:rPr>
              <a:t>PMBOK guide is </a:t>
            </a:r>
            <a:r>
              <a:rPr lang="en-US" sz="1400" dirty="0" smtClean="0">
                <a:solidFill>
                  <a:schemeClr val="accent1"/>
                </a:solidFill>
              </a:rPr>
              <a:t>a recognized  </a:t>
            </a:r>
            <a:r>
              <a:rPr lang="en-US" sz="1400" dirty="0">
                <a:solidFill>
                  <a:schemeClr val="accent1"/>
                </a:solidFill>
              </a:rPr>
              <a:t>standard </a:t>
            </a:r>
            <a:r>
              <a:rPr lang="en-US" sz="1400" dirty="0" smtClean="0">
                <a:solidFill>
                  <a:schemeClr val="accent1"/>
                </a:solidFill>
              </a:rPr>
              <a:t>and a guidelines for managing projects.</a:t>
            </a:r>
            <a:endParaRPr lang="en-US" sz="1400" dirty="0">
              <a:solidFill>
                <a:schemeClr val="accent1"/>
              </a:solidFill>
            </a:endParaRPr>
          </a:p>
        </p:txBody>
      </p:sp>
    </p:spTree>
    <p:extLst>
      <p:ext uri="{BB962C8B-B14F-4D97-AF65-F5344CB8AC3E}">
        <p14:creationId xmlns:p14="http://schemas.microsoft.com/office/powerpoint/2010/main" val="210401906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Definition</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30</a:t>
            </a:fld>
            <a:endParaRPr lang="en-US"/>
          </a:p>
        </p:txBody>
      </p:sp>
      <p:pic>
        <p:nvPicPr>
          <p:cNvPr id="11" name="Picture 10"/>
          <p:cNvPicPr>
            <a:picLocks noChangeAspect="1"/>
          </p:cNvPicPr>
          <p:nvPr/>
        </p:nvPicPr>
        <p:blipFill>
          <a:blip r:embed="rId2"/>
          <a:stretch>
            <a:fillRect/>
          </a:stretch>
        </p:blipFill>
        <p:spPr>
          <a:xfrm>
            <a:off x="3926266" y="5671452"/>
            <a:ext cx="820041" cy="1186549"/>
          </a:xfrm>
          <a:prstGeom prst="rect">
            <a:avLst/>
          </a:prstGeom>
        </p:spPr>
      </p:pic>
      <p:pic>
        <p:nvPicPr>
          <p:cNvPr id="12" name="Picture 11"/>
          <p:cNvPicPr>
            <a:picLocks noChangeAspect="1"/>
          </p:cNvPicPr>
          <p:nvPr/>
        </p:nvPicPr>
        <p:blipFill>
          <a:blip r:embed="rId2"/>
          <a:stretch>
            <a:fillRect/>
          </a:stretch>
        </p:blipFill>
        <p:spPr>
          <a:xfrm>
            <a:off x="2286184" y="5671452"/>
            <a:ext cx="820041" cy="1186549"/>
          </a:xfrm>
          <a:prstGeom prst="rect">
            <a:avLst/>
          </a:prstGeom>
        </p:spPr>
      </p:pic>
      <p:pic>
        <p:nvPicPr>
          <p:cNvPr id="13" name="Picture 12"/>
          <p:cNvPicPr>
            <a:picLocks noChangeAspect="1"/>
          </p:cNvPicPr>
          <p:nvPr/>
        </p:nvPicPr>
        <p:blipFill>
          <a:blip r:embed="rId2"/>
          <a:stretch>
            <a:fillRect/>
          </a:stretch>
        </p:blipFill>
        <p:spPr>
          <a:xfrm>
            <a:off x="3106225" y="5680354"/>
            <a:ext cx="820041" cy="1186549"/>
          </a:xfrm>
          <a:prstGeom prst="rect">
            <a:avLst/>
          </a:prstGeom>
        </p:spPr>
      </p:pic>
      <p:sp>
        <p:nvSpPr>
          <p:cNvPr id="3" name="Content Placeholder 2"/>
          <p:cNvSpPr>
            <a:spLocks noGrp="1"/>
          </p:cNvSpPr>
          <p:nvPr>
            <p:ph idx="1"/>
          </p:nvPr>
        </p:nvSpPr>
        <p:spPr/>
        <p:txBody>
          <a:bodyPr>
            <a:normAutofit fontScale="92500" lnSpcReduction="20000"/>
          </a:bodyPr>
          <a:lstStyle/>
          <a:p>
            <a:pPr algn="just"/>
            <a:r>
              <a:rPr lang="en-US" dirty="0" smtClean="0">
                <a:solidFill>
                  <a:srgbClr val="C0504D"/>
                </a:solidFill>
              </a:rPr>
              <a:t>Project Management </a:t>
            </a:r>
            <a:r>
              <a:rPr lang="en-US" dirty="0"/>
              <a:t>is the application of knowledge, skills, tools and techniques to project activities to meet the project requirements. </a:t>
            </a:r>
          </a:p>
          <a:p>
            <a:pPr algn="just"/>
            <a:endParaRPr lang="en-US" dirty="0">
              <a:solidFill>
                <a:srgbClr val="C0504D"/>
              </a:solidFill>
            </a:endParaRPr>
          </a:p>
          <a:p>
            <a:pPr algn="just"/>
            <a:r>
              <a:rPr lang="en-US" dirty="0" smtClean="0">
                <a:solidFill>
                  <a:srgbClr val="C0504D"/>
                </a:solidFill>
              </a:rPr>
              <a:t>Program Management </a:t>
            </a:r>
            <a:r>
              <a:rPr lang="en-US" dirty="0" smtClean="0"/>
              <a:t>is the centralized coordinated management of a program to achieve the program’s strategic objectives and benefits.</a:t>
            </a:r>
          </a:p>
          <a:p>
            <a:pPr algn="just"/>
            <a:endParaRPr lang="en-US" dirty="0">
              <a:solidFill>
                <a:srgbClr val="C0504D"/>
              </a:solidFill>
            </a:endParaRPr>
          </a:p>
          <a:p>
            <a:pPr algn="just"/>
            <a:r>
              <a:rPr lang="en-US" dirty="0" smtClean="0">
                <a:solidFill>
                  <a:srgbClr val="3366FF"/>
                </a:solidFill>
              </a:rPr>
              <a:t>Portfolio Management </a:t>
            </a:r>
            <a:r>
              <a:rPr lang="en-US" dirty="0" smtClean="0">
                <a:solidFill>
                  <a:srgbClr val="000000"/>
                </a:solidFill>
              </a:rPr>
              <a:t>is the centralized management of one or more portfolios, which includes identifying, prioritizing, authorizing, managing and controlling projects, programs, and other related work, to achieve specific business objectives.</a:t>
            </a:r>
          </a:p>
          <a:p>
            <a:pPr algn="just"/>
            <a:endParaRPr lang="en-US" dirty="0">
              <a:solidFill>
                <a:srgbClr val="000000"/>
              </a:solidFill>
            </a:endParaRPr>
          </a:p>
          <a:p>
            <a:pPr algn="just"/>
            <a:r>
              <a:rPr lang="en-US" dirty="0" smtClean="0">
                <a:solidFill>
                  <a:schemeClr val="accent3">
                    <a:lumMod val="75000"/>
                  </a:schemeClr>
                </a:solidFill>
              </a:rPr>
              <a:t>Operation Management </a:t>
            </a:r>
            <a:r>
              <a:rPr lang="en-US" dirty="0" smtClean="0">
                <a:solidFill>
                  <a:srgbClr val="000000"/>
                </a:solidFill>
              </a:rPr>
              <a:t>for the </a:t>
            </a:r>
            <a:r>
              <a:rPr lang="en-US" dirty="0"/>
              <a:t>area of </a:t>
            </a:r>
            <a:r>
              <a:rPr lang="en-US" dirty="0" smtClean="0"/>
              <a:t>management concerned </a:t>
            </a:r>
            <a:r>
              <a:rPr lang="en-US" dirty="0"/>
              <a:t>with overseeing, designing, and controlling the process of </a:t>
            </a:r>
            <a:r>
              <a:rPr lang="en-US" dirty="0" smtClean="0"/>
              <a:t>production </a:t>
            </a:r>
            <a:r>
              <a:rPr lang="en-US" dirty="0"/>
              <a:t>and redesigning </a:t>
            </a:r>
            <a:r>
              <a:rPr lang="en-US" dirty="0" smtClean="0"/>
              <a:t>business operation in </a:t>
            </a:r>
            <a:r>
              <a:rPr lang="en-US" dirty="0"/>
              <a:t>the production of </a:t>
            </a:r>
            <a:r>
              <a:rPr lang="en-US" dirty="0" smtClean="0"/>
              <a:t>goods </a:t>
            </a:r>
            <a:r>
              <a:rPr lang="en-US" dirty="0"/>
              <a:t>or </a:t>
            </a:r>
            <a:r>
              <a:rPr lang="en-US" dirty="0" smtClean="0"/>
              <a:t>services.</a:t>
            </a:r>
            <a:r>
              <a:rPr lang="en-US" dirty="0" smtClean="0">
                <a:solidFill>
                  <a:srgbClr val="000000"/>
                </a:solidFill>
              </a:rPr>
              <a:t> </a:t>
            </a:r>
            <a:endParaRPr lang="en-US" dirty="0">
              <a:solidFill>
                <a:srgbClr val="000000"/>
              </a:solidFill>
            </a:endParaRPr>
          </a:p>
          <a:p>
            <a:pPr marL="0" indent="0" algn="just">
              <a:buNone/>
            </a:pPr>
            <a:endParaRPr lang="en-US" dirty="0" smtClean="0">
              <a:solidFill>
                <a:schemeClr val="accent4"/>
              </a:solidFill>
            </a:endParaRPr>
          </a:p>
          <a:p>
            <a:pPr marL="0" indent="0" algn="just">
              <a:buNone/>
            </a:pPr>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Tree>
    <p:extLst>
      <p:ext uri="{BB962C8B-B14F-4D97-AF65-F5344CB8AC3E}">
        <p14:creationId xmlns:p14="http://schemas.microsoft.com/office/powerpoint/2010/main" val="1433484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Project Management Organization (1/4)</a:t>
            </a:r>
            <a:endParaRPr lang="en-US" dirty="0"/>
          </a:p>
        </p:txBody>
      </p:sp>
      <p:sp>
        <p:nvSpPr>
          <p:cNvPr id="3" name="Content Placeholder 2"/>
          <p:cNvSpPr>
            <a:spLocks noGrp="1"/>
          </p:cNvSpPr>
          <p:nvPr>
            <p:ph idx="1"/>
          </p:nvPr>
        </p:nvSpPr>
        <p:spPr>
          <a:xfrm>
            <a:off x="495300" y="5234752"/>
            <a:ext cx="8915400" cy="1242248"/>
          </a:xfrm>
        </p:spPr>
        <p:txBody>
          <a:bodyPr>
            <a:normAutofit/>
          </a:bodyPr>
          <a:lstStyle/>
          <a:p>
            <a:pPr marL="0" indent="0" algn="just">
              <a:buNone/>
            </a:pPr>
            <a:r>
              <a:rPr lang="en-US" dirty="0" smtClean="0">
                <a:solidFill>
                  <a:srgbClr val="000000"/>
                </a:solidFill>
              </a:rPr>
              <a:t>The organizational culture, style and structure influence how project are performed.</a:t>
            </a: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31</a:t>
            </a:fld>
            <a:endParaRPr lang="en-US"/>
          </a:p>
        </p:txBody>
      </p:sp>
      <p:pic>
        <p:nvPicPr>
          <p:cNvPr id="7" name="Picture 6"/>
          <p:cNvPicPr>
            <a:picLocks noChangeAspect="1"/>
          </p:cNvPicPr>
          <p:nvPr/>
        </p:nvPicPr>
        <p:blipFill>
          <a:blip r:embed="rId2"/>
          <a:stretch>
            <a:fillRect/>
          </a:stretch>
        </p:blipFill>
        <p:spPr>
          <a:xfrm>
            <a:off x="2077509" y="1599771"/>
            <a:ext cx="5750983" cy="3403600"/>
          </a:xfrm>
          <a:prstGeom prst="rect">
            <a:avLst/>
          </a:prstGeom>
        </p:spPr>
      </p:pic>
    </p:spTree>
    <p:extLst>
      <p:ext uri="{BB962C8B-B14F-4D97-AF65-F5344CB8AC3E}">
        <p14:creationId xmlns:p14="http://schemas.microsoft.com/office/powerpoint/2010/main" val="202005229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1424422"/>
            <a:ext cx="8915400" cy="5052578"/>
          </a:xfrm>
        </p:spPr>
        <p:txBody>
          <a:bodyPr>
            <a:normAutofit lnSpcReduction="10000"/>
          </a:bodyPr>
          <a:lstStyle/>
          <a:p>
            <a:pPr marL="0" indent="0" algn="just">
              <a:buNone/>
            </a:pPr>
            <a:r>
              <a:rPr lang="en-US" dirty="0" smtClean="0">
                <a:solidFill>
                  <a:srgbClr val="000000"/>
                </a:solidFill>
              </a:rPr>
              <a:t>Several </a:t>
            </a:r>
            <a:r>
              <a:rPr lang="en-US" dirty="0">
                <a:solidFill>
                  <a:schemeClr val="accent2"/>
                </a:solidFill>
              </a:rPr>
              <a:t>different forms of project </a:t>
            </a:r>
            <a:r>
              <a:rPr lang="en-US" dirty="0" smtClean="0">
                <a:solidFill>
                  <a:schemeClr val="accent2"/>
                </a:solidFill>
              </a:rPr>
              <a:t>organizations</a:t>
            </a:r>
            <a:r>
              <a:rPr lang="en-US" dirty="0" smtClean="0">
                <a:solidFill>
                  <a:srgbClr val="000000"/>
                </a:solidFill>
              </a:rPr>
              <a:t> </a:t>
            </a:r>
            <a:r>
              <a:rPr lang="en-US" dirty="0">
                <a:solidFill>
                  <a:srgbClr val="000000"/>
                </a:solidFill>
              </a:rPr>
              <a:t>have </a:t>
            </a:r>
            <a:r>
              <a:rPr lang="en-US" dirty="0" smtClean="0">
                <a:solidFill>
                  <a:srgbClr val="000000"/>
                </a:solidFill>
              </a:rPr>
              <a:t>appeared </a:t>
            </a:r>
            <a:r>
              <a:rPr lang="en-US" dirty="0">
                <a:solidFill>
                  <a:srgbClr val="000000"/>
                </a:solidFill>
              </a:rPr>
              <a:t>in professional </a:t>
            </a:r>
            <a:r>
              <a:rPr lang="en-US" dirty="0" smtClean="0">
                <a:solidFill>
                  <a:srgbClr val="000000"/>
                </a:solidFill>
              </a:rPr>
              <a:t>literature</a:t>
            </a:r>
            <a:r>
              <a:rPr lang="en-US" dirty="0">
                <a:solidFill>
                  <a:srgbClr val="000000"/>
                </a:solidFill>
              </a:rPr>
              <a:t>. </a:t>
            </a: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r>
              <a:rPr lang="en-US" dirty="0" smtClean="0">
                <a:solidFill>
                  <a:srgbClr val="000000"/>
                </a:solidFill>
              </a:rPr>
              <a:t>As </a:t>
            </a:r>
            <a:r>
              <a:rPr lang="en-US" dirty="0">
                <a:solidFill>
                  <a:srgbClr val="000000"/>
                </a:solidFill>
              </a:rPr>
              <a:t>a potential </a:t>
            </a:r>
            <a:r>
              <a:rPr lang="en-US" dirty="0" smtClean="0">
                <a:solidFill>
                  <a:srgbClr val="000000"/>
                </a:solidFill>
              </a:rPr>
              <a:t>source </a:t>
            </a:r>
            <a:r>
              <a:rPr lang="en-US" dirty="0">
                <a:solidFill>
                  <a:srgbClr val="000000"/>
                </a:solidFill>
              </a:rPr>
              <a:t>of these organizational </a:t>
            </a:r>
            <a:r>
              <a:rPr lang="en-US" dirty="0" smtClean="0">
                <a:solidFill>
                  <a:srgbClr val="000000"/>
                </a:solidFill>
              </a:rPr>
              <a:t>forms</a:t>
            </a:r>
            <a:r>
              <a:rPr lang="en-US" dirty="0">
                <a:solidFill>
                  <a:srgbClr val="000000"/>
                </a:solidFill>
              </a:rPr>
              <a:t>, fast increasing software industry is </a:t>
            </a:r>
            <a:r>
              <a:rPr lang="en-US" dirty="0" smtClean="0">
                <a:solidFill>
                  <a:srgbClr val="000000"/>
                </a:solidFill>
              </a:rPr>
              <a:t>identified. </a:t>
            </a: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Project Management Organization (2/</a:t>
            </a:r>
            <a:r>
              <a:rPr lang="en-US" dirty="0"/>
              <a:t>4</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32</a:t>
            </a:fld>
            <a:endParaRPr lang="en-US"/>
          </a:p>
        </p:txBody>
      </p:sp>
      <p:pic>
        <p:nvPicPr>
          <p:cNvPr id="7" name="Picture 6"/>
          <p:cNvPicPr>
            <a:picLocks noChangeAspect="1"/>
          </p:cNvPicPr>
          <p:nvPr/>
        </p:nvPicPr>
        <p:blipFill>
          <a:blip r:embed="rId2"/>
          <a:stretch>
            <a:fillRect/>
          </a:stretch>
        </p:blipFill>
        <p:spPr>
          <a:xfrm>
            <a:off x="3129726" y="2122991"/>
            <a:ext cx="3795308" cy="3288780"/>
          </a:xfrm>
          <a:prstGeom prst="rect">
            <a:avLst/>
          </a:prstGeom>
        </p:spPr>
      </p:pic>
    </p:spTree>
    <p:extLst>
      <p:ext uri="{BB962C8B-B14F-4D97-AF65-F5344CB8AC3E}">
        <p14:creationId xmlns:p14="http://schemas.microsoft.com/office/powerpoint/2010/main" val="44269576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210178"/>
            <a:ext cx="9906000" cy="1622930"/>
          </a:xfrm>
          <a:prstGeom prst="rect">
            <a:avLst/>
          </a:prstGeom>
        </p:spPr>
      </p:pic>
      <p:sp>
        <p:nvSpPr>
          <p:cNvPr id="2" name="Title 1"/>
          <p:cNvSpPr>
            <a:spLocks noGrp="1"/>
          </p:cNvSpPr>
          <p:nvPr>
            <p:ph type="title"/>
          </p:nvPr>
        </p:nvSpPr>
        <p:spPr/>
        <p:txBody>
          <a:bodyPr>
            <a:normAutofit/>
          </a:bodyPr>
          <a:lstStyle/>
          <a:p>
            <a:pPr algn="ctr"/>
            <a:r>
              <a:rPr lang="en-US" dirty="0" smtClean="0"/>
              <a:t>Project Management Organization (3/</a:t>
            </a:r>
            <a:r>
              <a:rPr lang="en-US" dirty="0"/>
              <a:t>4</a:t>
            </a:r>
            <a:r>
              <a:rPr lang="en-US" dirty="0" smtClean="0"/>
              <a:t>)</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solidFill>
                  <a:srgbClr val="000000"/>
                </a:solidFill>
              </a:rPr>
              <a:t>Main reasons for the fast increase of number of project-oriented organizations:</a:t>
            </a:r>
          </a:p>
          <a:p>
            <a:pPr marL="457200" indent="-457200" algn="just">
              <a:buFont typeface="+mj-lt"/>
              <a:buAutoNum type="arabicPeriod"/>
            </a:pPr>
            <a:r>
              <a:rPr lang="en-US" dirty="0" smtClean="0">
                <a:solidFill>
                  <a:srgbClr val="000000"/>
                </a:solidFill>
              </a:rPr>
              <a:t>To speed of the answer to the increasing rhythm of market changes </a:t>
            </a:r>
            <a:r>
              <a:rPr lang="en-US" dirty="0" smtClean="0">
                <a:solidFill>
                  <a:srgbClr val="000000"/>
                </a:solidFill>
                <a:sym typeface="Wingdings"/>
              </a:rPr>
              <a:t> reduction of projects life-cycles.</a:t>
            </a:r>
          </a:p>
          <a:p>
            <a:pPr marL="457200" indent="-457200" algn="just">
              <a:buFont typeface="+mj-lt"/>
              <a:buAutoNum type="arabicPeriod"/>
            </a:pPr>
            <a:r>
              <a:rPr lang="en-US" dirty="0" smtClean="0">
                <a:solidFill>
                  <a:srgbClr val="000000"/>
                </a:solidFill>
              </a:rPr>
              <a:t>To create ad-hoc teams of experts needed for the specific project.</a:t>
            </a:r>
          </a:p>
          <a:p>
            <a:pPr marL="457200" indent="-457200" algn="just">
              <a:buFont typeface="+mj-lt"/>
              <a:buAutoNum type="arabicPeriod"/>
            </a:pPr>
            <a:r>
              <a:rPr lang="en-US" dirty="0" smtClean="0">
                <a:solidFill>
                  <a:srgbClr val="000000"/>
                </a:solidFill>
              </a:rPr>
              <a:t>To avoid destabilization of the existing organizational structures, due to the strong development expansion of the technological possibilities.</a:t>
            </a:r>
          </a:p>
          <a:p>
            <a:pPr marL="457200" indent="-457200" algn="just">
              <a:buFont typeface="+mj-lt"/>
              <a:buAutoNum type="arabicPeriod"/>
            </a:pPr>
            <a:r>
              <a:rPr lang="en-US" dirty="0" smtClean="0">
                <a:solidFill>
                  <a:srgbClr val="000000"/>
                </a:solidFill>
              </a:rPr>
              <a:t>To integrate the control of possible non-routine activities in projects, </a:t>
            </a:r>
            <a:r>
              <a:rPr lang="en-US" dirty="0"/>
              <a:t>with a view of using </a:t>
            </a:r>
            <a:r>
              <a:rPr lang="en-US" dirty="0" smtClean="0"/>
              <a:t>chances </a:t>
            </a:r>
            <a:r>
              <a:rPr lang="en-US" dirty="0"/>
              <a:t>and </a:t>
            </a:r>
            <a:r>
              <a:rPr lang="en-US" dirty="0" smtClean="0"/>
              <a:t>evading danger</a:t>
            </a:r>
            <a:r>
              <a:rPr lang="en-US" dirty="0"/>
              <a: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33</a:t>
            </a:fld>
            <a:endParaRPr lang="en-US"/>
          </a:p>
        </p:txBody>
      </p:sp>
    </p:spTree>
    <p:extLst>
      <p:ext uri="{BB962C8B-B14F-4D97-AF65-F5344CB8AC3E}">
        <p14:creationId xmlns:p14="http://schemas.microsoft.com/office/powerpoint/2010/main" val="21471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660400" y="1752601"/>
            <a:ext cx="5008033" cy="204564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dirty="0" smtClean="0">
                <a:solidFill>
                  <a:schemeClr val="accent4"/>
                </a:solidFill>
              </a:rPr>
              <a:t>Identifying the appropriate form of organization structure represents for </a:t>
            </a:r>
            <a:r>
              <a:rPr lang="en-US" dirty="0" smtClean="0">
                <a:solidFill>
                  <a:schemeClr val="accent2"/>
                </a:solidFill>
              </a:rPr>
              <a:t>top management </a:t>
            </a:r>
            <a:r>
              <a:rPr lang="en-US" dirty="0" smtClean="0">
                <a:solidFill>
                  <a:schemeClr val="accent4"/>
                </a:solidFill>
              </a:rPr>
              <a:t>a complex choice.</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sz="1500" dirty="0" smtClean="0">
              <a:solidFill>
                <a:srgbClr val="000000"/>
              </a:solidFill>
            </a:endParaRPr>
          </a:p>
          <a:p>
            <a:pPr marL="0" indent="0" algn="just">
              <a:buFont typeface="Arial" pitchFamily="34" charset="0"/>
              <a:buNone/>
            </a:pP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Project Management Organization (4/</a:t>
            </a:r>
            <a:r>
              <a:rPr lang="en-US" dirty="0"/>
              <a:t>4</a:t>
            </a:r>
            <a:r>
              <a:rPr lang="en-US" dirty="0" smtClean="0"/>
              <a:t>)</a:t>
            </a:r>
            <a:endParaRPr lang="en-US" dirty="0"/>
          </a:p>
        </p:txBody>
      </p:sp>
      <p:sp>
        <p:nvSpPr>
          <p:cNvPr id="3" name="Content Placeholder 2"/>
          <p:cNvSpPr>
            <a:spLocks noGrp="1"/>
          </p:cNvSpPr>
          <p:nvPr>
            <p:ph idx="1"/>
          </p:nvPr>
        </p:nvSpPr>
        <p:spPr>
          <a:xfrm>
            <a:off x="660400" y="1600200"/>
            <a:ext cx="8750300" cy="4876800"/>
          </a:xfrm>
        </p:spPr>
        <p:txBody>
          <a:bodyPr>
            <a:normAutofit/>
          </a:bodyPr>
          <a:lstStyle/>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r>
              <a:rPr lang="en-US" dirty="0" smtClean="0">
                <a:solidFill>
                  <a:srgbClr val="C0504D"/>
                </a:solidFill>
              </a:rPr>
              <a:t>3 Main Organizational Breakdown Structures (O.B.S.):</a:t>
            </a:r>
          </a:p>
          <a:p>
            <a:pPr marL="457200" indent="-457200" algn="just">
              <a:buAutoNum type="arabicPeriod"/>
            </a:pPr>
            <a:r>
              <a:rPr lang="en-US" dirty="0" smtClean="0">
                <a:solidFill>
                  <a:srgbClr val="C0504D"/>
                </a:solidFill>
              </a:rPr>
              <a:t>Functional</a:t>
            </a:r>
          </a:p>
          <a:p>
            <a:pPr marL="457200" indent="-457200" algn="just">
              <a:buAutoNum type="arabicPeriod"/>
            </a:pPr>
            <a:r>
              <a:rPr lang="en-US" dirty="0" smtClean="0">
                <a:solidFill>
                  <a:srgbClr val="C0504D"/>
                </a:solidFill>
              </a:rPr>
              <a:t>Matrix</a:t>
            </a:r>
          </a:p>
          <a:p>
            <a:pPr marL="457200" indent="-457200" algn="just">
              <a:buAutoNum type="arabicPeriod"/>
            </a:pPr>
            <a:r>
              <a:rPr lang="en-US" dirty="0" smtClean="0">
                <a:solidFill>
                  <a:srgbClr val="C0504D"/>
                </a:solidFill>
              </a:rPr>
              <a:t>Pure Project </a:t>
            </a:r>
            <a:r>
              <a:rPr lang="en-US" dirty="0">
                <a:solidFill>
                  <a:srgbClr val="C0504D"/>
                </a:solidFill>
              </a:rPr>
              <a:t>O</a:t>
            </a:r>
            <a:r>
              <a:rPr lang="en-US" dirty="0" smtClean="0">
                <a:solidFill>
                  <a:srgbClr val="C0504D"/>
                </a:solidFill>
              </a:rPr>
              <a:t>rganization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34</a:t>
            </a:fld>
            <a:endParaRPr lang="en-US"/>
          </a:p>
        </p:txBody>
      </p:sp>
      <p:sp>
        <p:nvSpPr>
          <p:cNvPr id="11" name="TextBox 10"/>
          <p:cNvSpPr txBox="1"/>
          <p:nvPr/>
        </p:nvSpPr>
        <p:spPr>
          <a:xfrm>
            <a:off x="5558619" y="5822216"/>
            <a:ext cx="4321546" cy="738664"/>
          </a:xfrm>
          <a:prstGeom prst="rect">
            <a:avLst/>
          </a:prstGeom>
          <a:noFill/>
        </p:spPr>
        <p:txBody>
          <a:bodyPr wrap="square" rtlCol="0">
            <a:spAutoFit/>
          </a:bodyPr>
          <a:lstStyle/>
          <a:p>
            <a:pPr algn="r"/>
            <a:r>
              <a:rPr lang="en-US" sz="1400" dirty="0" smtClean="0">
                <a:solidFill>
                  <a:schemeClr val="accent1"/>
                </a:solidFill>
              </a:rPr>
              <a:t>[see also: </a:t>
            </a:r>
            <a:r>
              <a:rPr lang="en-US" sz="1400" dirty="0">
                <a:solidFill>
                  <a:schemeClr val="accent1"/>
                </a:solidFill>
              </a:rPr>
              <a:t>D</a:t>
            </a:r>
            <a:r>
              <a:rPr lang="en-US" sz="1400" dirty="0" smtClean="0">
                <a:solidFill>
                  <a:schemeClr val="accent1"/>
                </a:solidFill>
              </a:rPr>
              <a:t>. </a:t>
            </a:r>
            <a:r>
              <a:rPr lang="en-US" sz="1400" dirty="0" err="1" smtClean="0">
                <a:solidFill>
                  <a:schemeClr val="accent1"/>
                </a:solidFill>
              </a:rPr>
              <a:t>Bodera</a:t>
            </a:r>
            <a:r>
              <a:rPr lang="en-US" sz="1400" dirty="0" smtClean="0">
                <a:solidFill>
                  <a:schemeClr val="accent1"/>
                </a:solidFill>
              </a:rPr>
              <a:t>, </a:t>
            </a:r>
            <a:r>
              <a:rPr lang="en-US" sz="1400" i="1" dirty="0" err="1" smtClean="0">
                <a:solidFill>
                  <a:schemeClr val="accent1"/>
                </a:solidFill>
              </a:rPr>
              <a:t>Projet</a:t>
            </a:r>
            <a:r>
              <a:rPr lang="en-US" sz="1400" i="1" dirty="0" smtClean="0">
                <a:solidFill>
                  <a:schemeClr val="accent1"/>
                </a:solidFill>
              </a:rPr>
              <a:t> Management Organization, </a:t>
            </a:r>
            <a:r>
              <a:rPr lang="en-US" sz="1400" dirty="0">
                <a:solidFill>
                  <a:schemeClr val="accent1"/>
                </a:solidFill>
              </a:rPr>
              <a:t>Management </a:t>
            </a:r>
            <a:r>
              <a:rPr lang="en-US" sz="1400" dirty="0" smtClean="0">
                <a:solidFill>
                  <a:schemeClr val="accent1"/>
                </a:solidFill>
              </a:rPr>
              <a:t>Information Systems</a:t>
            </a:r>
            <a:r>
              <a:rPr lang="en-US" sz="1400" dirty="0">
                <a:solidFill>
                  <a:schemeClr val="accent1"/>
                </a:solidFill>
              </a:rPr>
              <a:t>, </a:t>
            </a:r>
            <a:r>
              <a:rPr lang="en-US" sz="1400" dirty="0" smtClean="0">
                <a:solidFill>
                  <a:schemeClr val="accent1"/>
                </a:solidFill>
              </a:rPr>
              <a:t>Vol</a:t>
            </a:r>
            <a:r>
              <a:rPr lang="en-US" sz="1400" dirty="0">
                <a:solidFill>
                  <a:schemeClr val="accent1"/>
                </a:solidFill>
              </a:rPr>
              <a:t>. </a:t>
            </a:r>
            <a:r>
              <a:rPr lang="en-US" sz="1400" dirty="0" smtClean="0">
                <a:solidFill>
                  <a:schemeClr val="accent1"/>
                </a:solidFill>
              </a:rPr>
              <a:t>3 (2008)]</a:t>
            </a:r>
            <a:endParaRPr lang="en-US" sz="1400" dirty="0">
              <a:solidFill>
                <a:schemeClr val="accent1"/>
              </a:solidFill>
            </a:endParaRPr>
          </a:p>
        </p:txBody>
      </p:sp>
      <p:sp>
        <p:nvSpPr>
          <p:cNvPr id="12" name="Down Arrow 11"/>
          <p:cNvSpPr/>
          <p:nvPr/>
        </p:nvSpPr>
        <p:spPr>
          <a:xfrm>
            <a:off x="5266331" y="4773957"/>
            <a:ext cx="521889" cy="1183727"/>
          </a:xfrm>
          <a:prstGeom prst="downArrow">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5693331" y="4758250"/>
            <a:ext cx="4321546" cy="707886"/>
          </a:xfrm>
          <a:prstGeom prst="rect">
            <a:avLst/>
          </a:prstGeom>
          <a:noFill/>
        </p:spPr>
        <p:txBody>
          <a:bodyPr wrap="square" rtlCol="0">
            <a:spAutoFit/>
          </a:bodyPr>
          <a:lstStyle/>
          <a:p>
            <a:r>
              <a:rPr lang="en-US" sz="2000" dirty="0">
                <a:solidFill>
                  <a:schemeClr val="accent6"/>
                </a:solidFill>
              </a:rPr>
              <a:t>I</a:t>
            </a:r>
            <a:r>
              <a:rPr lang="en-US" sz="2000" dirty="0" smtClean="0">
                <a:solidFill>
                  <a:schemeClr val="accent6"/>
                </a:solidFill>
              </a:rPr>
              <a:t>mportance of projects in the organization</a:t>
            </a:r>
            <a:endParaRPr lang="en-US" sz="2000" dirty="0">
              <a:solidFill>
                <a:schemeClr val="accent6"/>
              </a:solidFill>
            </a:endParaRPr>
          </a:p>
        </p:txBody>
      </p:sp>
      <p:pic>
        <p:nvPicPr>
          <p:cNvPr id="14" name="Picture 13"/>
          <p:cNvPicPr>
            <a:picLocks noChangeAspect="1"/>
          </p:cNvPicPr>
          <p:nvPr/>
        </p:nvPicPr>
        <p:blipFill>
          <a:blip r:embed="rId2"/>
          <a:stretch>
            <a:fillRect/>
          </a:stretch>
        </p:blipFill>
        <p:spPr>
          <a:xfrm>
            <a:off x="6339326" y="1411755"/>
            <a:ext cx="2933507" cy="2707853"/>
          </a:xfrm>
          <a:prstGeom prst="rect">
            <a:avLst/>
          </a:prstGeom>
        </p:spPr>
      </p:pic>
    </p:spTree>
    <p:extLst>
      <p:ext uri="{BB962C8B-B14F-4D97-AF65-F5344CB8AC3E}">
        <p14:creationId xmlns:p14="http://schemas.microsoft.com/office/powerpoint/2010/main" val="7946203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Functional Organization (1/3)</a:t>
            </a:r>
            <a:endParaRPr lang="en-US" dirty="0"/>
          </a:p>
        </p:txBody>
      </p:sp>
      <p:sp>
        <p:nvSpPr>
          <p:cNvPr id="3" name="Content Placeholder 2"/>
          <p:cNvSpPr>
            <a:spLocks noGrp="1"/>
          </p:cNvSpPr>
          <p:nvPr>
            <p:ph idx="1"/>
          </p:nvPr>
        </p:nvSpPr>
        <p:spPr>
          <a:xfrm>
            <a:off x="495300" y="1372292"/>
            <a:ext cx="8915400" cy="910872"/>
          </a:xfrm>
        </p:spPr>
        <p:txBody>
          <a:bodyPr>
            <a:normAutofit/>
          </a:bodyPr>
          <a:lstStyle/>
          <a:p>
            <a:pPr marL="0" indent="0" algn="just">
              <a:buNone/>
            </a:pPr>
            <a:r>
              <a:rPr lang="en-US" dirty="0" smtClean="0">
                <a:solidFill>
                  <a:srgbClr val="000000"/>
                </a:solidFill>
              </a:rPr>
              <a:t>Staff are grouped per expertise. Projects work independently in each functional department. </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35</a:t>
            </a:fld>
            <a:endParaRPr lang="en-US"/>
          </a:p>
        </p:txBody>
      </p:sp>
      <p:grpSp>
        <p:nvGrpSpPr>
          <p:cNvPr id="59" name="Group 58"/>
          <p:cNvGrpSpPr/>
          <p:nvPr/>
        </p:nvGrpSpPr>
        <p:grpSpPr>
          <a:xfrm>
            <a:off x="183949" y="2306685"/>
            <a:ext cx="9452231" cy="4123028"/>
            <a:chOff x="169799" y="2306685"/>
            <a:chExt cx="8725136" cy="4123028"/>
          </a:xfrm>
        </p:grpSpPr>
        <p:sp>
          <p:nvSpPr>
            <p:cNvPr id="7" name="Rounded Rectangle 6"/>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8" name="Rounded Rectangle 7"/>
            <p:cNvSpPr/>
            <p:nvPr/>
          </p:nvSpPr>
          <p:spPr>
            <a:xfrm>
              <a:off x="655328" y="3364238"/>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Engineering </a:t>
              </a:r>
            </a:p>
            <a:p>
              <a:pPr algn="ctr"/>
              <a:r>
                <a:rPr lang="en-US" dirty="0" smtClean="0">
                  <a:solidFill>
                    <a:schemeClr val="accent1"/>
                  </a:solidFill>
                </a:rPr>
                <a:t>Manager </a:t>
              </a:r>
              <a:endParaRPr lang="en-US" dirty="0">
                <a:solidFill>
                  <a:schemeClr val="accent1"/>
                </a:solidFill>
              </a:endParaRPr>
            </a:p>
          </p:txBody>
        </p:sp>
        <p:sp>
          <p:nvSpPr>
            <p:cNvPr id="9" name="Rounded Rectangle 8"/>
            <p:cNvSpPr/>
            <p:nvPr/>
          </p:nvSpPr>
          <p:spPr>
            <a:xfrm>
              <a:off x="3633372" y="3370645"/>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  </a:t>
              </a:r>
            </a:p>
            <a:p>
              <a:pPr algn="ctr"/>
              <a:r>
                <a:rPr lang="en-US" dirty="0" smtClean="0">
                  <a:solidFill>
                    <a:schemeClr val="accent1"/>
                  </a:solidFill>
                </a:rPr>
                <a:t>Manager </a:t>
              </a:r>
              <a:endParaRPr lang="en-US" dirty="0">
                <a:solidFill>
                  <a:schemeClr val="accent1"/>
                </a:solidFill>
              </a:endParaRPr>
            </a:p>
          </p:txBody>
        </p:sp>
        <p:sp>
          <p:nvSpPr>
            <p:cNvPr id="10" name="Rounded Rectangle 9"/>
            <p:cNvSpPr/>
            <p:nvPr/>
          </p:nvSpPr>
          <p:spPr>
            <a:xfrm>
              <a:off x="6601408" y="3368860"/>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Marketing</a:t>
              </a:r>
            </a:p>
            <a:p>
              <a:pPr algn="ctr"/>
              <a:r>
                <a:rPr lang="en-US" dirty="0" smtClean="0">
                  <a:solidFill>
                    <a:schemeClr val="accent1"/>
                  </a:solidFill>
                </a:rPr>
                <a:t>Manager </a:t>
              </a:r>
              <a:endParaRPr lang="en-US" dirty="0">
                <a:solidFill>
                  <a:schemeClr val="accent1"/>
                </a:solidFill>
              </a:endParaRPr>
            </a:p>
          </p:txBody>
        </p:sp>
        <p:sp>
          <p:nvSpPr>
            <p:cNvPr id="13" name="Rounded Rectangle 12"/>
            <p:cNvSpPr/>
            <p:nvPr/>
          </p:nvSpPr>
          <p:spPr>
            <a:xfrm>
              <a:off x="986284"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Electrical </a:t>
              </a:r>
            </a:p>
            <a:p>
              <a:pPr algn="ctr"/>
              <a:r>
                <a:rPr lang="en-US" dirty="0" smtClean="0">
                  <a:solidFill>
                    <a:schemeClr val="accent1"/>
                  </a:solidFill>
                </a:rPr>
                <a:t>Engineering </a:t>
              </a:r>
              <a:endParaRPr lang="en-US" dirty="0">
                <a:solidFill>
                  <a:schemeClr val="accent1"/>
                </a:solidFill>
              </a:endParaRPr>
            </a:p>
          </p:txBody>
        </p:sp>
        <p:sp>
          <p:nvSpPr>
            <p:cNvPr id="14" name="Rounded Rectangle 13"/>
            <p:cNvSpPr/>
            <p:nvPr/>
          </p:nvSpPr>
          <p:spPr>
            <a:xfrm>
              <a:off x="986283"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Mechanical</a:t>
              </a:r>
            </a:p>
            <a:p>
              <a:pPr algn="ctr"/>
              <a:r>
                <a:rPr lang="en-US" dirty="0" smtClean="0">
                  <a:solidFill>
                    <a:schemeClr val="accent1"/>
                  </a:solidFill>
                </a:rPr>
                <a:t>Engineering </a:t>
              </a:r>
              <a:endParaRPr lang="en-US" dirty="0">
                <a:solidFill>
                  <a:schemeClr val="accent1"/>
                </a:solidFill>
              </a:endParaRPr>
            </a:p>
          </p:txBody>
        </p:sp>
        <p:sp>
          <p:nvSpPr>
            <p:cNvPr id="15" name="Rounded Rectangle 14"/>
            <p:cNvSpPr/>
            <p:nvPr/>
          </p:nvSpPr>
          <p:spPr>
            <a:xfrm>
              <a:off x="986283" y="5735357"/>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Materials</a:t>
              </a:r>
            </a:p>
            <a:p>
              <a:pPr algn="ctr"/>
              <a:r>
                <a:rPr lang="en-US" dirty="0" smtClean="0">
                  <a:solidFill>
                    <a:schemeClr val="accent1"/>
                  </a:solidFill>
                </a:rPr>
                <a:t>Engineering </a:t>
              </a:r>
              <a:endParaRPr lang="en-US" dirty="0">
                <a:solidFill>
                  <a:schemeClr val="accent1"/>
                </a:solidFill>
              </a:endParaRPr>
            </a:p>
          </p:txBody>
        </p:sp>
        <p:sp>
          <p:nvSpPr>
            <p:cNvPr id="16" name="Rounded Rectangle 15"/>
            <p:cNvSpPr/>
            <p:nvPr/>
          </p:nvSpPr>
          <p:spPr>
            <a:xfrm>
              <a:off x="3964327"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Plant </a:t>
              </a:r>
            </a:p>
            <a:p>
              <a:pPr algn="ctr"/>
              <a:r>
                <a:rPr lang="en-US" dirty="0" smtClean="0">
                  <a:solidFill>
                    <a:schemeClr val="accent1"/>
                  </a:solidFill>
                </a:rPr>
                <a:t>Managers</a:t>
              </a:r>
              <a:endParaRPr lang="en-US" dirty="0">
                <a:solidFill>
                  <a:schemeClr val="accent1"/>
                </a:solidFill>
              </a:endParaRPr>
            </a:p>
          </p:txBody>
        </p:sp>
        <p:sp>
          <p:nvSpPr>
            <p:cNvPr id="17" name="Rounded Rectangle 16"/>
            <p:cNvSpPr/>
            <p:nvPr/>
          </p:nvSpPr>
          <p:spPr>
            <a:xfrm>
              <a:off x="3964327"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Quality</a:t>
              </a:r>
            </a:p>
            <a:p>
              <a:pPr algn="ctr"/>
              <a:r>
                <a:rPr lang="en-US" dirty="0" smtClean="0">
                  <a:solidFill>
                    <a:schemeClr val="accent1"/>
                  </a:solidFill>
                </a:rPr>
                <a:t>Control</a:t>
              </a:r>
              <a:endParaRPr lang="en-US" dirty="0">
                <a:solidFill>
                  <a:schemeClr val="accent1"/>
                </a:solidFill>
              </a:endParaRPr>
            </a:p>
          </p:txBody>
        </p:sp>
        <p:sp>
          <p:nvSpPr>
            <p:cNvPr id="18" name="Rounded Rectangle 17"/>
            <p:cNvSpPr/>
            <p:nvPr/>
          </p:nvSpPr>
          <p:spPr>
            <a:xfrm>
              <a:off x="3964327" y="573445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Inventory</a:t>
              </a:r>
            </a:p>
            <a:p>
              <a:pPr algn="ctr"/>
              <a:r>
                <a:rPr lang="en-US" dirty="0" smtClean="0">
                  <a:solidFill>
                    <a:schemeClr val="accent1"/>
                  </a:solidFill>
                </a:rPr>
                <a:t>Management</a:t>
              </a:r>
              <a:endParaRPr lang="en-US" dirty="0">
                <a:solidFill>
                  <a:schemeClr val="accent1"/>
                </a:solidFill>
              </a:endParaRPr>
            </a:p>
          </p:txBody>
        </p:sp>
        <p:sp>
          <p:nvSpPr>
            <p:cNvPr id="19" name="Rounded Rectangle 18"/>
            <p:cNvSpPr/>
            <p:nvPr/>
          </p:nvSpPr>
          <p:spPr>
            <a:xfrm>
              <a:off x="6932363"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Promotion</a:t>
              </a:r>
              <a:endParaRPr lang="en-US" dirty="0">
                <a:solidFill>
                  <a:schemeClr val="accent1"/>
                </a:solidFill>
              </a:endParaRPr>
            </a:p>
          </p:txBody>
        </p:sp>
        <p:sp>
          <p:nvSpPr>
            <p:cNvPr id="20" name="Rounded Rectangle 19"/>
            <p:cNvSpPr/>
            <p:nvPr/>
          </p:nvSpPr>
          <p:spPr>
            <a:xfrm>
              <a:off x="6932363" y="495198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Sales</a:t>
              </a:r>
              <a:endParaRPr lang="en-US" dirty="0">
                <a:solidFill>
                  <a:schemeClr val="accent1"/>
                </a:solidFill>
              </a:endParaRPr>
            </a:p>
          </p:txBody>
        </p:sp>
        <p:sp>
          <p:nvSpPr>
            <p:cNvPr id="21" name="Rounded Rectangle 20"/>
            <p:cNvSpPr/>
            <p:nvPr/>
          </p:nvSpPr>
          <p:spPr>
            <a:xfrm>
              <a:off x="6932363" y="572999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 </a:t>
              </a:r>
            </a:p>
            <a:p>
              <a:pPr algn="ctr"/>
              <a:r>
                <a:rPr lang="en-US" dirty="0" smtClean="0">
                  <a:solidFill>
                    <a:schemeClr val="accent1"/>
                  </a:solidFill>
                </a:rPr>
                <a:t>Research</a:t>
              </a:r>
              <a:endParaRPr lang="en-US" dirty="0">
                <a:solidFill>
                  <a:schemeClr val="accent1"/>
                </a:solidFill>
              </a:endParaRPr>
            </a:p>
          </p:txBody>
        </p:sp>
        <p:cxnSp>
          <p:nvCxnSpPr>
            <p:cNvPr id="23" name="Straight Connector 22"/>
            <p:cNvCxnSpPr>
              <a:stCxn id="7" idx="2"/>
              <a:endCxn id="9" idx="0"/>
            </p:cNvCxnSpPr>
            <p:nvPr/>
          </p:nvCxnSpPr>
          <p:spPr>
            <a:xfrm>
              <a:off x="4780136" y="2803059"/>
              <a:ext cx="0" cy="56758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802092" y="3065844"/>
              <a:ext cx="5946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endCxn id="10" idx="0"/>
            </p:cNvCxnSpPr>
            <p:nvPr/>
          </p:nvCxnSpPr>
          <p:spPr>
            <a:xfrm>
              <a:off x="7748172" y="3059437"/>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endCxn id="8" idx="0"/>
            </p:cNvCxnSpPr>
            <p:nvPr/>
          </p:nvCxnSpPr>
          <p:spPr>
            <a:xfrm>
              <a:off x="1802092" y="3044839"/>
              <a:ext cx="0" cy="319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10" idx="1"/>
            </p:cNvCxnSpPr>
            <p:nvPr/>
          </p:nvCxnSpPr>
          <p:spPr>
            <a:xfrm flipH="1">
              <a:off x="6115879"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H="1">
              <a:off x="3147843"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15879"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153463"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69799" y="3715671"/>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H="1">
              <a:off x="169799" y="3701072"/>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16" idx="1"/>
            </p:cNvCxnSpPr>
            <p:nvPr/>
          </p:nvCxnSpPr>
          <p:spPr>
            <a:xfrm flipH="1">
              <a:off x="3153464" y="449336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a:off x="3147843" y="53027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3153464" y="60732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6115879" y="449620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6121500" y="52998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6095287" y="60761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175420" y="4488014"/>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169799" y="529705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175421" y="6077220"/>
              <a:ext cx="810863" cy="2840"/>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21073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Functional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t>
            </a:r>
            <a:r>
              <a:rPr lang="en-US" dirty="0">
                <a:solidFill>
                  <a:srgbClr val="000000"/>
                </a:solidFill>
              </a:rPr>
              <a:t>a</a:t>
            </a:r>
            <a:r>
              <a:rPr lang="en-US" dirty="0" smtClean="0">
                <a:solidFill>
                  <a:srgbClr val="000000"/>
                </a:solidFill>
              </a:rPr>
              <a:t>dvantages:</a:t>
            </a: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Maximal flexibility in using the staff.</a:t>
            </a:r>
          </a:p>
          <a:p>
            <a:pPr marL="457200" indent="-457200" algn="just">
              <a:buFont typeface="+mj-lt"/>
              <a:buAutoNum type="arabicPeriod"/>
            </a:pPr>
            <a:r>
              <a:rPr lang="en-US" dirty="0" smtClean="0">
                <a:solidFill>
                  <a:srgbClr val="000000"/>
                </a:solidFill>
              </a:rPr>
              <a:t>Experts can be engaged in many different projects.</a:t>
            </a:r>
          </a:p>
          <a:p>
            <a:pPr marL="457200" indent="-457200" algn="just">
              <a:buFont typeface="+mj-lt"/>
              <a:buAutoNum type="arabicPeriod"/>
            </a:pPr>
            <a:r>
              <a:rPr lang="en-US" dirty="0" smtClean="0">
                <a:solidFill>
                  <a:srgbClr val="000000"/>
                </a:solidFill>
              </a:rPr>
              <a:t>Experts can be grouped to exchange knowledge.</a:t>
            </a:r>
          </a:p>
          <a:p>
            <a:pPr marL="457200" indent="-457200" algn="just">
              <a:buFont typeface="+mj-lt"/>
              <a:buAutoNum type="arabicPeriod"/>
            </a:pPr>
            <a:r>
              <a:rPr lang="en-US" dirty="0" smtClean="0">
                <a:solidFill>
                  <a:srgbClr val="000000"/>
                </a:solidFill>
              </a:rPr>
              <a:t>Technological continuity in the functional department assured, if some of the experts decide to quit the project/firm.</a:t>
            </a:r>
          </a:p>
          <a:p>
            <a:pPr marL="457200" indent="-457200" algn="just">
              <a:buFont typeface="+mj-lt"/>
              <a:buAutoNum type="arabicPeriod"/>
            </a:pPr>
            <a:r>
              <a:rPr lang="en-US" dirty="0" smtClean="0">
                <a:solidFill>
                  <a:srgbClr val="000000"/>
                </a:solidFill>
              </a:rPr>
              <a:t>The functional organization brings of advancing individuals as expert in their functional fields.</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36</a:t>
            </a:fld>
            <a:endParaRPr lang="en-US"/>
          </a:p>
        </p:txBody>
      </p:sp>
      <p:pic>
        <p:nvPicPr>
          <p:cNvPr id="11" name="Picture 10"/>
          <p:cNvPicPr>
            <a:picLocks noChangeAspect="1"/>
          </p:cNvPicPr>
          <p:nvPr/>
        </p:nvPicPr>
        <p:blipFill>
          <a:blip r:embed="rId2"/>
          <a:stretch>
            <a:fillRect/>
          </a:stretch>
        </p:blipFill>
        <p:spPr>
          <a:xfrm>
            <a:off x="7211548" y="1343090"/>
            <a:ext cx="2067939" cy="1659575"/>
          </a:xfrm>
          <a:prstGeom prst="rect">
            <a:avLst/>
          </a:prstGeom>
        </p:spPr>
      </p:pic>
    </p:spTree>
    <p:extLst>
      <p:ext uri="{BB962C8B-B14F-4D97-AF65-F5344CB8AC3E}">
        <p14:creationId xmlns:p14="http://schemas.microsoft.com/office/powerpoint/2010/main" val="138759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48" y="1296874"/>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Functional Organization (3/3)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Orientation to specific activities success. </a:t>
            </a:r>
          </a:p>
          <a:p>
            <a:pPr marL="457200" indent="-457200" algn="just">
              <a:buFont typeface="+mj-lt"/>
              <a:buAutoNum type="arabicPeriod"/>
            </a:pPr>
            <a:r>
              <a:rPr lang="en-US" dirty="0" smtClean="0">
                <a:solidFill>
                  <a:srgbClr val="000000"/>
                </a:solidFill>
              </a:rPr>
              <a:t>Weak personal responsibility per projects.</a:t>
            </a:r>
          </a:p>
          <a:p>
            <a:pPr marL="457200" indent="-457200" algn="just">
              <a:buFont typeface="+mj-lt"/>
              <a:buAutoNum type="arabicPeriod"/>
            </a:pPr>
            <a:r>
              <a:rPr lang="en-US" dirty="0" smtClean="0">
                <a:solidFill>
                  <a:srgbClr val="000000"/>
                </a:solidFill>
              </a:rPr>
              <a:t>Week coordination between departments. </a:t>
            </a:r>
          </a:p>
          <a:p>
            <a:pPr marL="457200" indent="-457200" algn="just">
              <a:buFont typeface="+mj-lt"/>
              <a:buAutoNum type="arabicPeriod"/>
            </a:pPr>
            <a:r>
              <a:rPr lang="en-US" dirty="0" smtClean="0">
                <a:solidFill>
                  <a:srgbClr val="000000"/>
                </a:solidFill>
              </a:rPr>
              <a:t>Week motivation of the people working in the project.</a:t>
            </a:r>
          </a:p>
          <a:p>
            <a:pPr marL="457200" indent="-457200" algn="just">
              <a:buFont typeface="+mj-lt"/>
              <a:buAutoNum type="arabicPeriod"/>
            </a:pPr>
            <a:r>
              <a:rPr lang="en-US" dirty="0" smtClean="0">
                <a:solidFill>
                  <a:srgbClr val="000000"/>
                </a:solidFill>
              </a:rPr>
              <a:t>Customer not at the center of activities/attention.</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37</a:t>
            </a:fld>
            <a:endParaRPr lang="en-US"/>
          </a:p>
        </p:txBody>
      </p:sp>
    </p:spTree>
    <p:extLst>
      <p:ext uri="{BB962C8B-B14F-4D97-AF65-F5344CB8AC3E}">
        <p14:creationId xmlns:p14="http://schemas.microsoft.com/office/powerpoint/2010/main" val="2084473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Pure Project Organization (1/3)</a:t>
            </a:r>
            <a:endParaRPr lang="en-US" dirty="0"/>
          </a:p>
        </p:txBody>
      </p:sp>
      <p:sp>
        <p:nvSpPr>
          <p:cNvPr id="3" name="Content Placeholder 2"/>
          <p:cNvSpPr>
            <a:spLocks noGrp="1"/>
          </p:cNvSpPr>
          <p:nvPr>
            <p:ph idx="1"/>
          </p:nvPr>
        </p:nvSpPr>
        <p:spPr>
          <a:xfrm>
            <a:off x="495300" y="1372292"/>
            <a:ext cx="8915400" cy="910872"/>
          </a:xfrm>
        </p:spPr>
        <p:txBody>
          <a:bodyPr>
            <a:normAutofit/>
          </a:bodyPr>
          <a:lstStyle/>
          <a:p>
            <a:pPr marL="0" indent="0" algn="just">
              <a:buNone/>
            </a:pPr>
            <a:r>
              <a:rPr lang="en-US" dirty="0" smtClean="0">
                <a:solidFill>
                  <a:srgbClr val="000000"/>
                </a:solidFill>
              </a:rPr>
              <a:t>Team members are co-located. Projects is an independent segment with its technical, administrative staff.</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38</a:t>
            </a:fld>
            <a:endParaRPr lang="en-US"/>
          </a:p>
        </p:txBody>
      </p:sp>
      <p:grpSp>
        <p:nvGrpSpPr>
          <p:cNvPr id="59" name="Group 58"/>
          <p:cNvGrpSpPr/>
          <p:nvPr/>
        </p:nvGrpSpPr>
        <p:grpSpPr>
          <a:xfrm>
            <a:off x="183949" y="2306685"/>
            <a:ext cx="9452231" cy="4123028"/>
            <a:chOff x="169799" y="2306685"/>
            <a:chExt cx="8725136" cy="4123028"/>
          </a:xfrm>
        </p:grpSpPr>
        <p:sp>
          <p:nvSpPr>
            <p:cNvPr id="7" name="Rounded Rectangle 6"/>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8" name="Rounded Rectangle 7"/>
            <p:cNvSpPr/>
            <p:nvPr/>
          </p:nvSpPr>
          <p:spPr>
            <a:xfrm>
              <a:off x="655328" y="3364238"/>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A</a:t>
              </a:r>
            </a:p>
          </p:txBody>
        </p:sp>
        <p:sp>
          <p:nvSpPr>
            <p:cNvPr id="9" name="Rounded Rectangle 8"/>
            <p:cNvSpPr/>
            <p:nvPr/>
          </p:nvSpPr>
          <p:spPr>
            <a:xfrm>
              <a:off x="3633372" y="3370645"/>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B</a:t>
              </a:r>
              <a:endParaRPr lang="en-US" dirty="0">
                <a:solidFill>
                  <a:schemeClr val="accent1"/>
                </a:solidFill>
              </a:endParaRPr>
            </a:p>
          </p:txBody>
        </p:sp>
        <p:sp>
          <p:nvSpPr>
            <p:cNvPr id="10" name="Rounded Rectangle 9"/>
            <p:cNvSpPr/>
            <p:nvPr/>
          </p:nvSpPr>
          <p:spPr>
            <a:xfrm>
              <a:off x="6601408" y="3368860"/>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C</a:t>
              </a:r>
              <a:endParaRPr lang="en-US" dirty="0">
                <a:solidFill>
                  <a:schemeClr val="accent1"/>
                </a:solidFill>
              </a:endParaRPr>
            </a:p>
          </p:txBody>
        </p:sp>
        <p:sp>
          <p:nvSpPr>
            <p:cNvPr id="13" name="Rounded Rectangle 12"/>
            <p:cNvSpPr/>
            <p:nvPr/>
          </p:nvSpPr>
          <p:spPr>
            <a:xfrm>
              <a:off x="986284"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Production</a:t>
              </a:r>
              <a:endParaRPr lang="en-US" dirty="0">
                <a:solidFill>
                  <a:schemeClr val="accent1"/>
                </a:solidFill>
              </a:endParaRPr>
            </a:p>
          </p:txBody>
        </p:sp>
        <p:sp>
          <p:nvSpPr>
            <p:cNvPr id="14" name="Rounded Rectangle 13"/>
            <p:cNvSpPr/>
            <p:nvPr/>
          </p:nvSpPr>
          <p:spPr>
            <a:xfrm>
              <a:off x="986283"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Finance</a:t>
              </a:r>
              <a:endParaRPr lang="en-US" dirty="0">
                <a:solidFill>
                  <a:schemeClr val="accent1"/>
                </a:solidFill>
              </a:endParaRPr>
            </a:p>
          </p:txBody>
        </p:sp>
        <p:sp>
          <p:nvSpPr>
            <p:cNvPr id="15" name="Rounded Rectangle 14"/>
            <p:cNvSpPr/>
            <p:nvPr/>
          </p:nvSpPr>
          <p:spPr>
            <a:xfrm>
              <a:off x="986283" y="5735357"/>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Human Research, etc.</a:t>
              </a:r>
              <a:endParaRPr lang="en-US" dirty="0">
                <a:solidFill>
                  <a:schemeClr val="accent1"/>
                </a:solidFill>
              </a:endParaRPr>
            </a:p>
          </p:txBody>
        </p:sp>
        <p:sp>
          <p:nvSpPr>
            <p:cNvPr id="16" name="Rounded Rectangle 15"/>
            <p:cNvSpPr/>
            <p:nvPr/>
          </p:nvSpPr>
          <p:spPr>
            <a:xfrm>
              <a:off x="3964327"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Production</a:t>
              </a:r>
            </a:p>
          </p:txBody>
        </p:sp>
        <p:sp>
          <p:nvSpPr>
            <p:cNvPr id="17" name="Rounded Rectangle 16"/>
            <p:cNvSpPr/>
            <p:nvPr/>
          </p:nvSpPr>
          <p:spPr>
            <a:xfrm>
              <a:off x="3964327"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Finance</a:t>
              </a:r>
            </a:p>
          </p:txBody>
        </p:sp>
        <p:sp>
          <p:nvSpPr>
            <p:cNvPr id="18" name="Rounded Rectangle 17"/>
            <p:cNvSpPr/>
            <p:nvPr/>
          </p:nvSpPr>
          <p:spPr>
            <a:xfrm>
              <a:off x="3964327" y="573445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Human Research, </a:t>
              </a:r>
              <a:r>
                <a:rPr lang="en-US" dirty="0" smtClean="0">
                  <a:solidFill>
                    <a:schemeClr val="accent1"/>
                  </a:solidFill>
                </a:rPr>
                <a:t>etc.</a:t>
              </a:r>
              <a:endParaRPr lang="en-US" dirty="0">
                <a:solidFill>
                  <a:schemeClr val="accent1"/>
                </a:solidFill>
              </a:endParaRPr>
            </a:p>
          </p:txBody>
        </p:sp>
        <p:sp>
          <p:nvSpPr>
            <p:cNvPr id="19" name="Rounded Rectangle 18"/>
            <p:cNvSpPr/>
            <p:nvPr/>
          </p:nvSpPr>
          <p:spPr>
            <a:xfrm>
              <a:off x="6932363"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Production</a:t>
              </a:r>
            </a:p>
          </p:txBody>
        </p:sp>
        <p:sp>
          <p:nvSpPr>
            <p:cNvPr id="20" name="Rounded Rectangle 19"/>
            <p:cNvSpPr/>
            <p:nvPr/>
          </p:nvSpPr>
          <p:spPr>
            <a:xfrm>
              <a:off x="6932363" y="495198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Finance</a:t>
              </a:r>
            </a:p>
          </p:txBody>
        </p:sp>
        <p:sp>
          <p:nvSpPr>
            <p:cNvPr id="21" name="Rounded Rectangle 20"/>
            <p:cNvSpPr/>
            <p:nvPr/>
          </p:nvSpPr>
          <p:spPr>
            <a:xfrm>
              <a:off x="6932363" y="572999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Human Research, </a:t>
              </a:r>
              <a:r>
                <a:rPr lang="en-US" dirty="0" smtClean="0">
                  <a:solidFill>
                    <a:schemeClr val="accent1"/>
                  </a:solidFill>
                </a:rPr>
                <a:t>etc.</a:t>
              </a:r>
              <a:endParaRPr lang="en-US" dirty="0">
                <a:solidFill>
                  <a:schemeClr val="accent1"/>
                </a:solidFill>
              </a:endParaRPr>
            </a:p>
          </p:txBody>
        </p:sp>
        <p:cxnSp>
          <p:nvCxnSpPr>
            <p:cNvPr id="23" name="Straight Connector 22"/>
            <p:cNvCxnSpPr>
              <a:stCxn id="7" idx="2"/>
              <a:endCxn id="9" idx="0"/>
            </p:cNvCxnSpPr>
            <p:nvPr/>
          </p:nvCxnSpPr>
          <p:spPr>
            <a:xfrm>
              <a:off x="4780136" y="2803059"/>
              <a:ext cx="0" cy="56758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802092" y="3065844"/>
              <a:ext cx="5946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endCxn id="10" idx="0"/>
            </p:cNvCxnSpPr>
            <p:nvPr/>
          </p:nvCxnSpPr>
          <p:spPr>
            <a:xfrm>
              <a:off x="7748172" y="3059437"/>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endCxn id="8" idx="0"/>
            </p:cNvCxnSpPr>
            <p:nvPr/>
          </p:nvCxnSpPr>
          <p:spPr>
            <a:xfrm>
              <a:off x="1802092" y="3044839"/>
              <a:ext cx="0" cy="319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10" idx="1"/>
            </p:cNvCxnSpPr>
            <p:nvPr/>
          </p:nvCxnSpPr>
          <p:spPr>
            <a:xfrm flipH="1">
              <a:off x="6115879"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H="1">
              <a:off x="3147843"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15879"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153463"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69799" y="3715671"/>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H="1">
              <a:off x="169799" y="3701072"/>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16" idx="1"/>
            </p:cNvCxnSpPr>
            <p:nvPr/>
          </p:nvCxnSpPr>
          <p:spPr>
            <a:xfrm flipH="1">
              <a:off x="3153464" y="449336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a:off x="3147843" y="53027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3153464" y="60732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6115879" y="449620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6121500" y="52998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6095287" y="60761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175420" y="4488014"/>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169799" y="529705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175421" y="6077220"/>
              <a:ext cx="810863" cy="2840"/>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05592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Pure Project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advantages:</a:t>
            </a:r>
          </a:p>
          <a:p>
            <a:pPr marL="0" indent="0" algn="just">
              <a:buNone/>
            </a:pPr>
            <a:endParaRPr lang="en-US" dirty="0" smtClean="0">
              <a:solidFill>
                <a:srgbClr val="000000"/>
              </a:solidFill>
            </a:endParaRPr>
          </a:p>
          <a:p>
            <a:pPr marL="457200" indent="-457200">
              <a:buFont typeface="+mj-lt"/>
              <a:buAutoNum type="arabicPeriod"/>
            </a:pPr>
            <a:r>
              <a:rPr lang="en-US" dirty="0" smtClean="0">
                <a:solidFill>
                  <a:srgbClr val="000000"/>
                </a:solidFill>
              </a:rPr>
              <a:t>Project Manager is fully responsible and                    authorized for the project.</a:t>
            </a:r>
          </a:p>
          <a:p>
            <a:pPr marL="457200" indent="-457200">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Fast decision making (i.e. the whole functional structure is by-passed </a:t>
            </a:r>
            <a:r>
              <a:rPr lang="en-US" dirty="0" smtClean="0">
                <a:solidFill>
                  <a:srgbClr val="000000"/>
                </a:solidFill>
                <a:sym typeface="Wingdings"/>
              </a:rPr>
              <a:t> </a:t>
            </a:r>
            <a:r>
              <a:rPr lang="en-US" dirty="0" smtClean="0">
                <a:solidFill>
                  <a:srgbClr val="000000"/>
                </a:solidFill>
              </a:rPr>
              <a:t>Project Managers communicate directly with the top management.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High level of communications </a:t>
            </a:r>
            <a:r>
              <a:rPr lang="en-US" dirty="0" smtClean="0">
                <a:solidFill>
                  <a:srgbClr val="000000"/>
                </a:solidFill>
                <a:sym typeface="Wingdings"/>
              </a:rPr>
              <a:t> Project team with a strong identity.  </a:t>
            </a: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39</a:t>
            </a:fld>
            <a:endParaRPr lang="en-US"/>
          </a:p>
        </p:txBody>
      </p:sp>
      <p:pic>
        <p:nvPicPr>
          <p:cNvPr id="11" name="Picture 10"/>
          <p:cNvPicPr>
            <a:picLocks noChangeAspect="1"/>
          </p:cNvPicPr>
          <p:nvPr/>
        </p:nvPicPr>
        <p:blipFill>
          <a:blip r:embed="rId2"/>
          <a:stretch>
            <a:fillRect/>
          </a:stretch>
        </p:blipFill>
        <p:spPr>
          <a:xfrm>
            <a:off x="7211548" y="1343090"/>
            <a:ext cx="2067939" cy="1659575"/>
          </a:xfrm>
          <a:prstGeom prst="rect">
            <a:avLst/>
          </a:prstGeom>
        </p:spPr>
      </p:pic>
    </p:spTree>
    <p:extLst>
      <p:ext uri="{BB962C8B-B14F-4D97-AF65-F5344CB8AC3E}">
        <p14:creationId xmlns:p14="http://schemas.microsoft.com/office/powerpoint/2010/main" val="4084253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48013" y="1671098"/>
            <a:ext cx="9041997" cy="4582522"/>
          </a:xfrm>
          <a:prstGeom prst="rect">
            <a:avLst/>
          </a:prstGeom>
        </p:spPr>
      </p:pic>
      <p:sp>
        <p:nvSpPr>
          <p:cNvPr id="2" name="Title 1"/>
          <p:cNvSpPr>
            <a:spLocks noGrp="1"/>
          </p:cNvSpPr>
          <p:nvPr>
            <p:ph type="title"/>
          </p:nvPr>
        </p:nvSpPr>
        <p:spPr/>
        <p:txBody>
          <a:bodyPr/>
          <a:lstStyle/>
          <a:p>
            <a:pPr algn="ctr"/>
            <a:r>
              <a:rPr lang="en-US" dirty="0" smtClean="0"/>
              <a:t>Let’s start with questions….</a:t>
            </a:r>
            <a:endParaRPr lang="en-US" dirty="0"/>
          </a:p>
        </p:txBody>
      </p:sp>
      <p:sp>
        <p:nvSpPr>
          <p:cNvPr id="3" name="Content Placeholder 2"/>
          <p:cNvSpPr>
            <a:spLocks noGrp="1"/>
          </p:cNvSpPr>
          <p:nvPr>
            <p:ph idx="1"/>
          </p:nvPr>
        </p:nvSpPr>
        <p:spPr>
          <a:solidFill>
            <a:srgbClr val="FFFFFF">
              <a:alpha val="77000"/>
            </a:srgbClr>
          </a:solidFill>
        </p:spPr>
        <p:txBody>
          <a:bodyPr>
            <a:normAutofit/>
          </a:bodyPr>
          <a:lstStyle/>
          <a:p>
            <a:r>
              <a:rPr lang="en-US" dirty="0" smtClean="0"/>
              <a:t>The production of the Mercedes Class E cars: Is it a project?</a:t>
            </a:r>
          </a:p>
          <a:p>
            <a:endParaRPr lang="en-US" dirty="0" smtClean="0"/>
          </a:p>
          <a:p>
            <a:r>
              <a:rPr lang="en-US" dirty="0" smtClean="0"/>
              <a:t>Hospital administrators restructure responsibilities for nurses in their maternity ward: is it a project?</a:t>
            </a:r>
          </a:p>
          <a:p>
            <a:endParaRPr lang="en-US" dirty="0" smtClean="0"/>
          </a:p>
          <a:p>
            <a:r>
              <a:rPr lang="en-US" dirty="0" smtClean="0"/>
              <a:t>An insurance company process thousands of claims every day: is it a project?</a:t>
            </a:r>
          </a:p>
          <a:p>
            <a:endParaRPr lang="en-US" dirty="0" smtClean="0"/>
          </a:p>
          <a:p>
            <a:r>
              <a:rPr lang="en-US" dirty="0" smtClean="0"/>
              <a:t>Engineers redesign controls on an automobile dashboard: is it a project? </a:t>
            </a:r>
          </a:p>
          <a:p>
            <a:pPr>
              <a:buFont typeface="Wingdings" charset="2"/>
              <a:buChar char="u"/>
            </a:pPr>
            <a:endParaRPr lang="en-US" dirty="0" smtClean="0"/>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a:t>
            </a:fld>
            <a:endParaRPr lang="en-US"/>
          </a:p>
        </p:txBody>
      </p:sp>
    </p:spTree>
    <p:extLst>
      <p:ext uri="{BB962C8B-B14F-4D97-AF65-F5344CB8AC3E}">
        <p14:creationId xmlns:p14="http://schemas.microsoft.com/office/powerpoint/2010/main" val="21533001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48" y="1296874"/>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Pure Project Organization (3/3)</a:t>
            </a:r>
            <a:endParaRPr lang="en-US" dirty="0"/>
          </a:p>
        </p:txBody>
      </p:sp>
      <p:sp>
        <p:nvSpPr>
          <p:cNvPr id="3" name="Content Placeholder 2"/>
          <p:cNvSpPr>
            <a:spLocks noGrp="1"/>
          </p:cNvSpPr>
          <p:nvPr>
            <p:ph idx="1"/>
          </p:nvPr>
        </p:nvSpPr>
        <p:spPr>
          <a:xfrm>
            <a:off x="495300" y="1600199"/>
            <a:ext cx="8915400" cy="4765075"/>
          </a:xfrm>
        </p:spPr>
        <p:txBody>
          <a:bodyPr>
            <a:normAutofit fontScale="85000" lnSpcReduction="10000"/>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In the field of “high technologies”, it is not simple to identify the minimum number of project team members necessary for the project.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Generally staffs with “critical” technical skills are engaged in the project longer that it is necessary.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For similar project, the independency of all the resources is a lack of money.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What to do after the project?</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40</a:t>
            </a:fld>
            <a:endParaRPr lang="en-US"/>
          </a:p>
        </p:txBody>
      </p:sp>
    </p:spTree>
    <p:extLst>
      <p:ext uri="{BB962C8B-B14F-4D97-AF65-F5344CB8AC3E}">
        <p14:creationId xmlns:p14="http://schemas.microsoft.com/office/powerpoint/2010/main" val="39109594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Matrix Organization (1/3)</a:t>
            </a:r>
            <a:endParaRPr lang="en-US" dirty="0"/>
          </a:p>
        </p:txBody>
      </p:sp>
      <p:sp>
        <p:nvSpPr>
          <p:cNvPr id="3" name="Content Placeholder 2"/>
          <p:cNvSpPr>
            <a:spLocks noGrp="1"/>
          </p:cNvSpPr>
          <p:nvPr>
            <p:ph idx="1"/>
          </p:nvPr>
        </p:nvSpPr>
        <p:spPr>
          <a:xfrm>
            <a:off x="495300" y="1372292"/>
            <a:ext cx="8915400" cy="910872"/>
          </a:xfrm>
        </p:spPr>
        <p:txBody>
          <a:bodyPr>
            <a:normAutofit fontScale="92500" lnSpcReduction="20000"/>
          </a:bodyPr>
          <a:lstStyle/>
          <a:p>
            <a:pPr marL="0" indent="0" algn="just">
              <a:buNone/>
            </a:pPr>
            <a:r>
              <a:rPr lang="en-US" dirty="0" smtClean="0">
                <a:solidFill>
                  <a:srgbClr val="000000"/>
                </a:solidFill>
              </a:rPr>
              <a:t>The Matrix is  the combination of the Functional and Pure Project Organization, that represent the extremes on the spectrum of varieties of possible forms of organization.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41</a:t>
            </a:fld>
            <a:endParaRPr lang="en-US"/>
          </a:p>
        </p:txBody>
      </p:sp>
      <p:grpSp>
        <p:nvGrpSpPr>
          <p:cNvPr id="41" name="Group 40"/>
          <p:cNvGrpSpPr/>
          <p:nvPr/>
        </p:nvGrpSpPr>
        <p:grpSpPr>
          <a:xfrm>
            <a:off x="1112693" y="2471430"/>
            <a:ext cx="8616674" cy="3626654"/>
            <a:chOff x="-801768" y="2306685"/>
            <a:chExt cx="9157434" cy="4123028"/>
          </a:xfrm>
        </p:grpSpPr>
        <p:sp>
          <p:nvSpPr>
            <p:cNvPr id="46" name="Rounded Rectangle 45"/>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47" name="Rounded Rectangle 46"/>
            <p:cNvSpPr/>
            <p:nvPr/>
          </p:nvSpPr>
          <p:spPr>
            <a:xfrm>
              <a:off x="1195075" y="3332461"/>
              <a:ext cx="1849845"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Engineering </a:t>
              </a:r>
            </a:p>
          </p:txBody>
        </p:sp>
        <p:sp>
          <p:nvSpPr>
            <p:cNvPr id="48" name="Rounded Rectangle 47"/>
            <p:cNvSpPr/>
            <p:nvPr/>
          </p:nvSpPr>
          <p:spPr>
            <a:xfrm>
              <a:off x="3843787" y="3329949"/>
              <a:ext cx="1872699"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 support </a:t>
              </a:r>
              <a:endParaRPr lang="en-US" dirty="0">
                <a:solidFill>
                  <a:schemeClr val="accent1"/>
                </a:solidFill>
              </a:endParaRPr>
            </a:p>
          </p:txBody>
        </p:sp>
        <p:sp>
          <p:nvSpPr>
            <p:cNvPr id="50" name="Rounded Rectangle 49"/>
            <p:cNvSpPr/>
            <p:nvPr/>
          </p:nvSpPr>
          <p:spPr>
            <a:xfrm>
              <a:off x="6500719" y="3349215"/>
              <a:ext cx="185494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Marketing</a:t>
              </a:r>
            </a:p>
          </p:txBody>
        </p:sp>
        <p:sp>
          <p:nvSpPr>
            <p:cNvPr id="60" name="Rounded Rectangle 59"/>
            <p:cNvSpPr/>
            <p:nvPr/>
          </p:nvSpPr>
          <p:spPr>
            <a:xfrm>
              <a:off x="1421411" y="4153123"/>
              <a:ext cx="140616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61" name="Rounded Rectangle 60"/>
            <p:cNvSpPr/>
            <p:nvPr/>
          </p:nvSpPr>
          <p:spPr>
            <a:xfrm>
              <a:off x="1421411" y="4947314"/>
              <a:ext cx="1406163"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4</a:t>
              </a:r>
              <a:endParaRPr lang="en-US" dirty="0">
                <a:solidFill>
                  <a:schemeClr val="accent1"/>
                </a:solidFill>
              </a:endParaRPr>
            </a:p>
          </p:txBody>
        </p:sp>
        <p:sp>
          <p:nvSpPr>
            <p:cNvPr id="62" name="Rounded Rectangle 61"/>
            <p:cNvSpPr/>
            <p:nvPr/>
          </p:nvSpPr>
          <p:spPr>
            <a:xfrm>
              <a:off x="1421411" y="5735357"/>
              <a:ext cx="1406163"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0.5</a:t>
              </a:r>
              <a:endParaRPr lang="en-US" dirty="0">
                <a:solidFill>
                  <a:schemeClr val="accent1"/>
                </a:solidFill>
              </a:endParaRPr>
            </a:p>
          </p:txBody>
        </p:sp>
        <p:cxnSp>
          <p:nvCxnSpPr>
            <p:cNvPr id="69" name="Straight Connector 68"/>
            <p:cNvCxnSpPr>
              <a:stCxn id="46" idx="2"/>
              <a:endCxn id="48" idx="0"/>
            </p:cNvCxnSpPr>
            <p:nvPr/>
          </p:nvCxnSpPr>
          <p:spPr>
            <a:xfrm>
              <a:off x="4780136" y="2803059"/>
              <a:ext cx="0" cy="526891"/>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801768" y="3049246"/>
              <a:ext cx="822996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1" name="Straight Connector 70"/>
            <p:cNvCxnSpPr>
              <a:endCxn id="50" idx="0"/>
            </p:cNvCxnSpPr>
            <p:nvPr/>
          </p:nvCxnSpPr>
          <p:spPr>
            <a:xfrm>
              <a:off x="7428193" y="3039792"/>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a:endCxn id="47" idx="0"/>
            </p:cNvCxnSpPr>
            <p:nvPr/>
          </p:nvCxnSpPr>
          <p:spPr>
            <a:xfrm>
              <a:off x="2119998" y="3034066"/>
              <a:ext cx="0" cy="298395"/>
            </a:xfrm>
            <a:prstGeom prst="line">
              <a:avLst/>
            </a:prstGeom>
          </p:spPr>
          <p:style>
            <a:lnRef idx="2">
              <a:schemeClr val="accent1"/>
            </a:lnRef>
            <a:fillRef idx="0">
              <a:schemeClr val="accent1"/>
            </a:fillRef>
            <a:effectRef idx="1">
              <a:schemeClr val="accent1"/>
            </a:effectRef>
            <a:fontRef idx="minor">
              <a:schemeClr val="tx1"/>
            </a:fontRef>
          </p:style>
        </p:cxnSp>
        <p:cxnSp>
          <p:nvCxnSpPr>
            <p:cNvPr id="77" name="Straight Connector 76"/>
            <p:cNvCxnSpPr>
              <a:endCxn id="90" idx="0"/>
            </p:cNvCxnSpPr>
            <p:nvPr/>
          </p:nvCxnSpPr>
          <p:spPr>
            <a:xfrm>
              <a:off x="-801768" y="3034066"/>
              <a:ext cx="0" cy="2705714"/>
            </a:xfrm>
            <a:prstGeom prst="line">
              <a:avLst/>
            </a:prstGeom>
          </p:spPr>
          <p:style>
            <a:lnRef idx="2">
              <a:schemeClr val="accent1"/>
            </a:lnRef>
            <a:fillRef idx="0">
              <a:schemeClr val="accent1"/>
            </a:fillRef>
            <a:effectRef idx="1">
              <a:schemeClr val="accent1"/>
            </a:effectRef>
            <a:fontRef idx="minor">
              <a:schemeClr val="tx1"/>
            </a:fontRef>
          </p:style>
        </p:cxnSp>
        <p:cxnSp>
          <p:nvCxnSpPr>
            <p:cNvPr id="83" name="Straight Connector 82"/>
            <p:cNvCxnSpPr>
              <a:stCxn id="95" idx="1"/>
              <a:endCxn id="92" idx="3"/>
            </p:cNvCxnSpPr>
            <p:nvPr/>
          </p:nvCxnSpPr>
          <p:spPr>
            <a:xfrm flipH="1">
              <a:off x="5483218" y="4502609"/>
              <a:ext cx="1241894" cy="3134"/>
            </a:xfrm>
            <a:prstGeom prst="line">
              <a:avLst/>
            </a:prstGeom>
          </p:spPr>
          <p:style>
            <a:lnRef idx="2">
              <a:schemeClr val="accent1"/>
            </a:lnRef>
            <a:fillRef idx="0">
              <a:schemeClr val="accent1"/>
            </a:fillRef>
            <a:effectRef idx="1">
              <a:schemeClr val="accent1"/>
            </a:effectRef>
            <a:fontRef idx="minor">
              <a:schemeClr val="tx1"/>
            </a:fontRef>
          </p:style>
        </p:cxnSp>
      </p:grpSp>
      <p:sp>
        <p:nvSpPr>
          <p:cNvPr id="88" name="Rounded Rectangle 87"/>
          <p:cNvSpPr/>
          <p:nvPr/>
        </p:nvSpPr>
        <p:spPr>
          <a:xfrm>
            <a:off x="189353" y="4103535"/>
            <a:ext cx="1846679" cy="610762"/>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A </a:t>
            </a:r>
            <a:endParaRPr lang="en-US" dirty="0">
              <a:solidFill>
                <a:schemeClr val="accent1"/>
              </a:solidFill>
            </a:endParaRPr>
          </a:p>
        </p:txBody>
      </p:sp>
      <p:sp>
        <p:nvSpPr>
          <p:cNvPr id="89" name="Rounded Rectangle 88"/>
          <p:cNvSpPr/>
          <p:nvPr/>
        </p:nvSpPr>
        <p:spPr>
          <a:xfrm>
            <a:off x="189353" y="4788638"/>
            <a:ext cx="1846679" cy="610762"/>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B </a:t>
            </a:r>
            <a:endParaRPr lang="en-US" dirty="0">
              <a:solidFill>
                <a:schemeClr val="accent1"/>
              </a:solidFill>
            </a:endParaRPr>
          </a:p>
        </p:txBody>
      </p:sp>
      <p:sp>
        <p:nvSpPr>
          <p:cNvPr id="90" name="Rounded Rectangle 89"/>
          <p:cNvSpPr/>
          <p:nvPr/>
        </p:nvSpPr>
        <p:spPr>
          <a:xfrm>
            <a:off x="189353" y="5491212"/>
            <a:ext cx="1846679" cy="610762"/>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C </a:t>
            </a:r>
            <a:endParaRPr lang="en-US" dirty="0">
              <a:solidFill>
                <a:schemeClr val="accent1"/>
              </a:solidFill>
            </a:endParaRPr>
          </a:p>
        </p:txBody>
      </p:sp>
      <p:sp>
        <p:nvSpPr>
          <p:cNvPr id="92" name="Rounded Rectangle 91"/>
          <p:cNvSpPr/>
          <p:nvPr/>
        </p:nvSpPr>
        <p:spPr>
          <a:xfrm>
            <a:off x="5703414" y="4100361"/>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93" name="Rounded Rectangle 92"/>
          <p:cNvSpPr/>
          <p:nvPr/>
        </p:nvSpPr>
        <p:spPr>
          <a:xfrm>
            <a:off x="5703414" y="479415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0.5</a:t>
            </a:r>
            <a:endParaRPr lang="en-US" dirty="0">
              <a:solidFill>
                <a:schemeClr val="accent1"/>
              </a:solidFill>
            </a:endParaRPr>
          </a:p>
        </p:txBody>
      </p:sp>
      <p:sp>
        <p:nvSpPr>
          <p:cNvPr id="94" name="Rounded Rectangle 93"/>
          <p:cNvSpPr/>
          <p:nvPr/>
        </p:nvSpPr>
        <p:spPr>
          <a:xfrm>
            <a:off x="5703414" y="548732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2</a:t>
            </a:r>
            <a:endParaRPr lang="en-US" dirty="0">
              <a:solidFill>
                <a:schemeClr val="accent1"/>
              </a:solidFill>
            </a:endParaRPr>
          </a:p>
        </p:txBody>
      </p:sp>
      <p:sp>
        <p:nvSpPr>
          <p:cNvPr id="95" name="Rounded Rectangle 94"/>
          <p:cNvSpPr/>
          <p:nvPr/>
        </p:nvSpPr>
        <p:spPr>
          <a:xfrm>
            <a:off x="8195099" y="4097604"/>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96" name="Rounded Rectangle 95"/>
          <p:cNvSpPr/>
          <p:nvPr/>
        </p:nvSpPr>
        <p:spPr>
          <a:xfrm>
            <a:off x="8195099" y="479415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2</a:t>
            </a:r>
          </a:p>
        </p:txBody>
      </p:sp>
      <p:sp>
        <p:nvSpPr>
          <p:cNvPr id="97" name="Rounded Rectangle 96"/>
          <p:cNvSpPr/>
          <p:nvPr/>
        </p:nvSpPr>
        <p:spPr>
          <a:xfrm>
            <a:off x="8195099" y="548732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a:t>
            </a:r>
            <a:endParaRPr lang="en-US" dirty="0">
              <a:solidFill>
                <a:schemeClr val="accent1"/>
              </a:solidFill>
            </a:endParaRPr>
          </a:p>
        </p:txBody>
      </p:sp>
      <p:cxnSp>
        <p:nvCxnSpPr>
          <p:cNvPr id="98" name="Straight Connector 97"/>
          <p:cNvCxnSpPr/>
          <p:nvPr/>
        </p:nvCxnSpPr>
        <p:spPr>
          <a:xfrm flipH="1">
            <a:off x="7037564" y="5096777"/>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H="1">
            <a:off x="7037564" y="5787489"/>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flipH="1">
            <a:off x="4523833" y="4406160"/>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H="1">
            <a:off x="4534857" y="5094020"/>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flipH="1">
            <a:off x="4523833" y="5793837"/>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flipH="1">
            <a:off x="2036032" y="4427108"/>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H="1">
            <a:off x="2036032" y="5117725"/>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H="1">
            <a:off x="2036032" y="5785421"/>
            <a:ext cx="1168558" cy="275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57526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2" grpId="0" animBg="1"/>
      <p:bldP spid="93" grpId="0" animBg="1"/>
      <p:bldP spid="94" grpId="0" animBg="1"/>
      <p:bldP spid="95" grpId="0" animBg="1"/>
      <p:bldP spid="96" grpId="0" animBg="1"/>
      <p:bldP spid="9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Matrix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advantages:</a:t>
            </a:r>
          </a:p>
          <a:p>
            <a:pPr marL="0" indent="0" algn="just">
              <a:buNone/>
            </a:pPr>
            <a:endParaRPr lang="en-US" dirty="0" smtClean="0">
              <a:solidFill>
                <a:srgbClr val="000000"/>
              </a:solidFill>
            </a:endParaRPr>
          </a:p>
          <a:p>
            <a:pPr marL="457200" indent="-457200">
              <a:buFont typeface="+mj-lt"/>
              <a:buAutoNum type="arabicPeriod"/>
            </a:pPr>
            <a:r>
              <a:rPr lang="en-US" dirty="0" smtClean="0">
                <a:solidFill>
                  <a:srgbClr val="000000"/>
                </a:solidFill>
              </a:rPr>
              <a:t>The </a:t>
            </a:r>
            <a:r>
              <a:rPr lang="en-US" dirty="0">
                <a:solidFill>
                  <a:srgbClr val="000000"/>
                </a:solidFill>
              </a:rPr>
              <a:t>P</a:t>
            </a:r>
            <a:r>
              <a:rPr lang="en-US" dirty="0" smtClean="0">
                <a:solidFill>
                  <a:srgbClr val="000000"/>
                </a:solidFill>
              </a:rPr>
              <a:t>roject is paid the central attention. </a:t>
            </a:r>
          </a:p>
          <a:p>
            <a:pPr marL="457200" indent="-457200" algn="just">
              <a:buFont typeface="+mj-lt"/>
              <a:buAutoNum type="arabicPeriod"/>
            </a:pPr>
            <a:r>
              <a:rPr lang="en-US" dirty="0" smtClean="0">
                <a:solidFill>
                  <a:srgbClr val="000000"/>
                </a:solidFill>
              </a:rPr>
              <a:t>Since there are functional departments, staff with specific skills are temporary engaged.</a:t>
            </a:r>
          </a:p>
          <a:p>
            <a:pPr marL="457200" indent="-457200" algn="just">
              <a:buFont typeface="+mj-lt"/>
              <a:buAutoNum type="arabicPeriod"/>
            </a:pPr>
            <a:r>
              <a:rPr lang="en-US" dirty="0" smtClean="0">
                <a:solidFill>
                  <a:srgbClr val="000000"/>
                </a:solidFill>
              </a:rPr>
              <a:t>Team members see a future after the project itself.</a:t>
            </a:r>
          </a:p>
          <a:p>
            <a:pPr marL="457200" indent="-457200" algn="just">
              <a:buFont typeface="+mj-lt"/>
              <a:buAutoNum type="arabicPeriod"/>
            </a:pPr>
            <a:r>
              <a:rPr lang="en-US" dirty="0" smtClean="0">
                <a:solidFill>
                  <a:srgbClr val="000000"/>
                </a:solidFill>
              </a:rPr>
              <a:t>Support/Administrative structures are shared.</a:t>
            </a:r>
          </a:p>
          <a:p>
            <a:pPr marL="457200" indent="-457200" algn="just">
              <a:buFont typeface="+mj-lt"/>
              <a:buAutoNum type="arabicPeriod"/>
            </a:pPr>
            <a:r>
              <a:rPr lang="en-US" dirty="0" smtClean="0">
                <a:solidFill>
                  <a:srgbClr val="000000"/>
                </a:solidFill>
              </a:rPr>
              <a:t>Better resource usage.</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42</a:t>
            </a:fld>
            <a:endParaRPr lang="en-US"/>
          </a:p>
        </p:txBody>
      </p:sp>
      <p:pic>
        <p:nvPicPr>
          <p:cNvPr id="11" name="Picture 10"/>
          <p:cNvPicPr>
            <a:picLocks noChangeAspect="1"/>
          </p:cNvPicPr>
          <p:nvPr/>
        </p:nvPicPr>
        <p:blipFill>
          <a:blip r:embed="rId2"/>
          <a:stretch>
            <a:fillRect/>
          </a:stretch>
        </p:blipFill>
        <p:spPr>
          <a:xfrm>
            <a:off x="7211548" y="1343090"/>
            <a:ext cx="2067939" cy="1659575"/>
          </a:xfrm>
          <a:prstGeom prst="rect">
            <a:avLst/>
          </a:prstGeom>
        </p:spPr>
      </p:pic>
    </p:spTree>
    <p:extLst>
      <p:ext uri="{BB962C8B-B14F-4D97-AF65-F5344CB8AC3E}">
        <p14:creationId xmlns:p14="http://schemas.microsoft.com/office/powerpoint/2010/main" val="3471963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48" y="1296874"/>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Matrix Organization (3/3)</a:t>
            </a:r>
            <a:endParaRPr lang="en-US" dirty="0"/>
          </a:p>
        </p:txBody>
      </p:sp>
      <p:sp>
        <p:nvSpPr>
          <p:cNvPr id="3" name="Content Placeholder 2"/>
          <p:cNvSpPr>
            <a:spLocks noGrp="1"/>
          </p:cNvSpPr>
          <p:nvPr>
            <p:ph idx="1"/>
          </p:nvPr>
        </p:nvSpPr>
        <p:spPr>
          <a:xfrm>
            <a:off x="495300" y="1600199"/>
            <a:ext cx="8915400" cy="4765075"/>
          </a:xfrm>
        </p:spPr>
        <p:txBody>
          <a:bodyPr>
            <a:normAutofit fontScale="92500" lnSpcReduction="10000"/>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Decision-making balanced between Project Managers and Functional Managers </a:t>
            </a:r>
            <a:r>
              <a:rPr lang="en-US" dirty="0" smtClean="0">
                <a:solidFill>
                  <a:srgbClr val="000000"/>
                </a:solidFill>
                <a:sym typeface="Wingdings"/>
              </a:rPr>
              <a:t> In case of doubts about the responsibility, the project suffers.</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Delicate distribution of work, authority in decision-making  and responsibility at all levels of the project.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The staff involved in the project has at least 2 Manager: the Functional, as well as permanent, Manager and the Project one, whose function stops at the end of the project.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43</a:t>
            </a:fld>
            <a:endParaRPr lang="en-US"/>
          </a:p>
        </p:txBody>
      </p:sp>
    </p:spTree>
    <p:extLst>
      <p:ext uri="{BB962C8B-B14F-4D97-AF65-F5344CB8AC3E}">
        <p14:creationId xmlns:p14="http://schemas.microsoft.com/office/powerpoint/2010/main" val="33565775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PM organization summary (</a:t>
            </a:r>
            <a:r>
              <a:rPr lang="en-US" dirty="0"/>
              <a:t>1</a:t>
            </a:r>
            <a:r>
              <a:rPr lang="en-US" dirty="0" smtClean="0"/>
              <a:t>/2)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44</a:t>
            </a:fld>
            <a:endParaRPr lang="en-US"/>
          </a:p>
        </p:txBody>
      </p:sp>
      <p:pic>
        <p:nvPicPr>
          <p:cNvPr id="11" name="Picture 10"/>
          <p:cNvPicPr>
            <a:picLocks noChangeAspect="1"/>
          </p:cNvPicPr>
          <p:nvPr/>
        </p:nvPicPr>
        <p:blipFill>
          <a:blip r:embed="rId2"/>
          <a:stretch>
            <a:fillRect/>
          </a:stretch>
        </p:blipFill>
        <p:spPr>
          <a:xfrm>
            <a:off x="495300" y="1524000"/>
            <a:ext cx="8653992" cy="4864100"/>
          </a:xfrm>
          <a:prstGeom prst="rect">
            <a:avLst/>
          </a:prstGeom>
        </p:spPr>
      </p:pic>
    </p:spTree>
    <p:extLst>
      <p:ext uri="{BB962C8B-B14F-4D97-AF65-F5344CB8AC3E}">
        <p14:creationId xmlns:p14="http://schemas.microsoft.com/office/powerpoint/2010/main" val="187380201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able 34"/>
          <p:cNvGraphicFramePr>
            <a:graphicFrameLocks noGrp="1"/>
          </p:cNvGraphicFramePr>
          <p:nvPr>
            <p:extLst>
              <p:ext uri="{D42A27DB-BD31-4B8C-83A1-F6EECF244321}">
                <p14:modId xmlns:p14="http://schemas.microsoft.com/office/powerpoint/2010/main" val="2310987078"/>
              </p:ext>
            </p:extLst>
          </p:nvPr>
        </p:nvGraphicFramePr>
        <p:xfrm>
          <a:off x="142334" y="1670294"/>
          <a:ext cx="9599589" cy="4261892"/>
        </p:xfrm>
        <a:graphic>
          <a:graphicData uri="http://schemas.openxmlformats.org/drawingml/2006/table">
            <a:tbl>
              <a:tblPr firstRow="1" bandRow="1">
                <a:tableStyleId>{284E427A-3D55-4303-BF80-6455036E1DE7}</a:tableStyleId>
              </a:tblPr>
              <a:tblGrid>
                <a:gridCol w="2271239"/>
                <a:gridCol w="1465670"/>
                <a:gridCol w="1465670"/>
                <a:gridCol w="1465670"/>
                <a:gridCol w="1465670"/>
                <a:gridCol w="1465670"/>
              </a:tblGrid>
              <a:tr h="569227">
                <a:tc>
                  <a:txBody>
                    <a:bodyPr/>
                    <a:lstStyle/>
                    <a:p>
                      <a:pPr algn="ctr"/>
                      <a:r>
                        <a:rPr lang="en-US" dirty="0" smtClean="0"/>
                        <a:t>Project Characteristic</a:t>
                      </a:r>
                      <a:endParaRPr lang="en-US" dirty="0"/>
                    </a:p>
                  </a:txBody>
                  <a:tcPr marL="99060" marR="99060" anchor="ctr"/>
                </a:tc>
                <a:tc gridSpan="5">
                  <a:txBody>
                    <a:bodyPr/>
                    <a:lstStyle/>
                    <a:p>
                      <a:pPr algn="ctr"/>
                      <a:r>
                        <a:rPr lang="en-US" dirty="0" smtClean="0"/>
                        <a:t>Organization Structure</a:t>
                      </a:r>
                      <a:endParaRPr lang="en-US" dirty="0"/>
                    </a:p>
                  </a:txBody>
                  <a:tcPr marL="99060" marR="99060"/>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r>
              <a:tr h="409917">
                <a:tc rowSpan="2">
                  <a:txBody>
                    <a:bodyPr/>
                    <a:lstStyle/>
                    <a:p>
                      <a:pPr algn="ctr"/>
                      <a:endParaRPr lang="en-US" dirty="0"/>
                    </a:p>
                  </a:txBody>
                  <a:tcPr marL="99060" marR="99060" anchor="ctr"/>
                </a:tc>
                <a:tc rowSpan="2">
                  <a:txBody>
                    <a:bodyPr/>
                    <a:lstStyle/>
                    <a:p>
                      <a:pPr algn="ctr"/>
                      <a:r>
                        <a:rPr lang="en-US" dirty="0" smtClean="0"/>
                        <a:t>Functional </a:t>
                      </a:r>
                      <a:endParaRPr lang="en-US" dirty="0"/>
                    </a:p>
                  </a:txBody>
                  <a:tcPr marL="99060" marR="99060" anchor="ctr"/>
                </a:tc>
                <a:tc gridSpan="3">
                  <a:txBody>
                    <a:bodyPr/>
                    <a:lstStyle/>
                    <a:p>
                      <a:pPr algn="ctr"/>
                      <a:r>
                        <a:rPr lang="en-US" dirty="0" smtClean="0"/>
                        <a:t>Matrix</a:t>
                      </a:r>
                      <a:endParaRPr lang="en-US" dirty="0"/>
                    </a:p>
                  </a:txBody>
                  <a:tcPr marL="99060" marR="99060"/>
                </a:tc>
                <a:tc hMerge="1">
                  <a:txBody>
                    <a:bodyPr/>
                    <a:lstStyle/>
                    <a:p>
                      <a:endParaRPr lang="en-US"/>
                    </a:p>
                  </a:txBody>
                  <a:tcPr/>
                </a:tc>
                <a:tc hMerge="1">
                  <a:txBody>
                    <a:bodyPr/>
                    <a:lstStyle/>
                    <a:p>
                      <a:pPr algn="ctr"/>
                      <a:endParaRPr lang="en-US" dirty="0"/>
                    </a:p>
                  </a:txBody>
                  <a:tcPr/>
                </a:tc>
                <a:tc rowSpan="2">
                  <a:txBody>
                    <a:bodyPr/>
                    <a:lstStyle/>
                    <a:p>
                      <a:pPr algn="ctr"/>
                      <a:r>
                        <a:rPr lang="en-US" dirty="0" smtClean="0"/>
                        <a:t>Pure</a:t>
                      </a:r>
                      <a:r>
                        <a:rPr lang="en-US" baseline="0" dirty="0" smtClean="0"/>
                        <a:t> Project</a:t>
                      </a:r>
                      <a:endParaRPr lang="en-US" dirty="0"/>
                    </a:p>
                  </a:txBody>
                  <a:tcPr marL="99060" marR="99060" anchor="ctr"/>
                </a:tc>
              </a:tr>
              <a:tr h="234870">
                <a:tc vMerge="1">
                  <a:txBody>
                    <a:bodyPr/>
                    <a:lstStyle/>
                    <a:p>
                      <a:endParaRPr lang="en-US" dirty="0"/>
                    </a:p>
                  </a:txBody>
                  <a:tcPr/>
                </a:tc>
                <a:tc vMerge="1">
                  <a:txBody>
                    <a:bodyPr/>
                    <a:lstStyle/>
                    <a:p>
                      <a:pPr algn="ctr"/>
                      <a:endParaRPr lang="en-US" dirty="0"/>
                    </a:p>
                  </a:txBody>
                  <a:tcPr/>
                </a:tc>
                <a:tc>
                  <a:txBody>
                    <a:bodyPr/>
                    <a:lstStyle/>
                    <a:p>
                      <a:pPr algn="ctr"/>
                      <a:r>
                        <a:rPr lang="en-US" dirty="0" smtClean="0"/>
                        <a:t>Weak</a:t>
                      </a:r>
                      <a:endParaRPr lang="en-US" dirty="0"/>
                    </a:p>
                  </a:txBody>
                  <a:tcPr marL="99060" marR="99060">
                    <a:solidFill>
                      <a:schemeClr val="accent2">
                        <a:lumMod val="60000"/>
                        <a:lumOff val="40000"/>
                      </a:schemeClr>
                    </a:solidFill>
                  </a:tcPr>
                </a:tc>
                <a:tc>
                  <a:txBody>
                    <a:bodyPr/>
                    <a:lstStyle/>
                    <a:p>
                      <a:pPr algn="ctr"/>
                      <a:r>
                        <a:rPr lang="en-US" dirty="0" smtClean="0"/>
                        <a:t>Balanced</a:t>
                      </a:r>
                      <a:endParaRPr lang="en-US" dirty="0"/>
                    </a:p>
                  </a:txBody>
                  <a:tcPr marL="99060" marR="99060">
                    <a:solidFill>
                      <a:schemeClr val="accent2">
                        <a:lumMod val="60000"/>
                        <a:lumOff val="40000"/>
                      </a:schemeClr>
                    </a:solidFill>
                  </a:tcPr>
                </a:tc>
                <a:tc>
                  <a:txBody>
                    <a:bodyPr/>
                    <a:lstStyle/>
                    <a:p>
                      <a:pPr algn="ctr"/>
                      <a:r>
                        <a:rPr lang="en-US" dirty="0" smtClean="0"/>
                        <a:t>Strong</a:t>
                      </a:r>
                      <a:endParaRPr lang="en-US" dirty="0"/>
                    </a:p>
                  </a:txBody>
                  <a:tcPr marL="99060" marR="99060">
                    <a:solidFill>
                      <a:schemeClr val="accent2">
                        <a:lumMod val="60000"/>
                        <a:lumOff val="40000"/>
                      </a:schemeClr>
                    </a:solidFill>
                  </a:tcPr>
                </a:tc>
                <a:tc vMerge="1">
                  <a:txBody>
                    <a:bodyPr/>
                    <a:lstStyle/>
                    <a:p>
                      <a:pPr algn="ctr"/>
                      <a:endParaRPr lang="en-US" dirty="0"/>
                    </a:p>
                  </a:txBody>
                  <a:tcPr/>
                </a:tc>
              </a:tr>
              <a:tr h="569227">
                <a:tc>
                  <a:txBody>
                    <a:bodyPr/>
                    <a:lstStyle/>
                    <a:p>
                      <a:pPr algn="ctr"/>
                      <a:r>
                        <a:rPr lang="en-US" sz="1500" dirty="0" smtClean="0"/>
                        <a:t>Project Manager authority</a:t>
                      </a:r>
                    </a:p>
                  </a:txBody>
                  <a:tcPr marL="99060" marR="99060" anchor="ctr">
                    <a:solidFill>
                      <a:schemeClr val="bg1">
                        <a:lumMod val="85000"/>
                      </a:schemeClr>
                    </a:solidFill>
                  </a:tcPr>
                </a:tc>
                <a:tc>
                  <a:txBody>
                    <a:bodyPr/>
                    <a:lstStyle/>
                    <a:p>
                      <a:pPr algn="ctr"/>
                      <a:r>
                        <a:rPr lang="en-US" sz="1500" dirty="0" smtClean="0"/>
                        <a:t>Little or none</a:t>
                      </a:r>
                      <a:endParaRPr lang="en-US" sz="1500" dirty="0"/>
                    </a:p>
                  </a:txBody>
                  <a:tcPr marL="99060" marR="99060" anchor="ctr">
                    <a:solidFill>
                      <a:schemeClr val="bg1">
                        <a:lumMod val="85000"/>
                      </a:schemeClr>
                    </a:solidFill>
                  </a:tcPr>
                </a:tc>
                <a:tc>
                  <a:txBody>
                    <a:bodyPr/>
                    <a:lstStyle/>
                    <a:p>
                      <a:pPr algn="ctr"/>
                      <a:r>
                        <a:rPr lang="en-US" sz="1500" dirty="0" smtClean="0"/>
                        <a:t>Limited</a:t>
                      </a:r>
                      <a:endParaRPr lang="en-US" sz="1500" dirty="0"/>
                    </a:p>
                  </a:txBody>
                  <a:tcPr marL="99060" marR="99060" anchor="ctr">
                    <a:solidFill>
                      <a:schemeClr val="bg1">
                        <a:lumMod val="85000"/>
                      </a:schemeClr>
                    </a:solidFill>
                  </a:tcPr>
                </a:tc>
                <a:tc>
                  <a:txBody>
                    <a:bodyPr/>
                    <a:lstStyle/>
                    <a:p>
                      <a:pPr algn="ctr"/>
                      <a:r>
                        <a:rPr lang="en-US" sz="1500" dirty="0" smtClean="0"/>
                        <a:t>Low to moderate</a:t>
                      </a:r>
                    </a:p>
                  </a:txBody>
                  <a:tcPr marL="99060" marR="99060" anchor="ctr">
                    <a:solidFill>
                      <a:schemeClr val="bg1">
                        <a:lumMod val="85000"/>
                      </a:schemeClr>
                    </a:solidFill>
                  </a:tcPr>
                </a:tc>
                <a:tc>
                  <a:txBody>
                    <a:bodyPr/>
                    <a:lstStyle/>
                    <a:p>
                      <a:pPr algn="ctr"/>
                      <a:r>
                        <a:rPr lang="en-US" sz="1500" dirty="0" smtClean="0"/>
                        <a:t>Moderate to high</a:t>
                      </a:r>
                      <a:endParaRPr lang="en-US" sz="1500" dirty="0"/>
                    </a:p>
                  </a:txBody>
                  <a:tcPr marL="99060" marR="99060" anchor="ctr">
                    <a:solidFill>
                      <a:schemeClr val="bg1">
                        <a:lumMod val="85000"/>
                      </a:schemeClr>
                    </a:solidFill>
                  </a:tcPr>
                </a:tc>
                <a:tc>
                  <a:txBody>
                    <a:bodyPr/>
                    <a:lstStyle/>
                    <a:p>
                      <a:pPr algn="ctr"/>
                      <a:r>
                        <a:rPr lang="en-US" sz="1500" dirty="0" smtClean="0"/>
                        <a:t>High to almost total</a:t>
                      </a:r>
                      <a:endParaRPr lang="en-US" sz="1500" dirty="0"/>
                    </a:p>
                  </a:txBody>
                  <a:tcPr marL="99060" marR="99060" anchor="ctr">
                    <a:solidFill>
                      <a:schemeClr val="bg1">
                        <a:lumMod val="85000"/>
                      </a:schemeClr>
                    </a:solidFill>
                  </a:tcPr>
                </a:tc>
              </a:tr>
              <a:tr h="569227">
                <a:tc>
                  <a:txBody>
                    <a:bodyPr/>
                    <a:lstStyle/>
                    <a:p>
                      <a:pPr algn="ctr"/>
                      <a:r>
                        <a:rPr lang="en-US" sz="1500" dirty="0" smtClean="0"/>
                        <a:t>Resource availability</a:t>
                      </a:r>
                      <a:endParaRPr lang="en-US" sz="1500" dirty="0"/>
                    </a:p>
                  </a:txBody>
                  <a:tcPr marL="99060" marR="99060" anchor="ctr">
                    <a:solidFill>
                      <a:schemeClr val="bg1">
                        <a:lumMod val="85000"/>
                      </a:schemeClr>
                    </a:solidFill>
                  </a:tcPr>
                </a:tc>
                <a:tc>
                  <a:txBody>
                    <a:bodyPr/>
                    <a:lstStyle/>
                    <a:p>
                      <a:pPr algn="ctr"/>
                      <a:r>
                        <a:rPr lang="en-US" sz="1500" dirty="0" smtClean="0"/>
                        <a:t>Little or none</a:t>
                      </a:r>
                      <a:endParaRPr lang="en-US" sz="1500" dirty="0"/>
                    </a:p>
                  </a:txBody>
                  <a:tcPr marL="99060" marR="99060" anchor="ctr">
                    <a:solidFill>
                      <a:schemeClr val="bg1">
                        <a:lumMod val="85000"/>
                      </a:schemeClr>
                    </a:solidFill>
                  </a:tcPr>
                </a:tc>
                <a:tc>
                  <a:txBody>
                    <a:bodyPr/>
                    <a:lstStyle/>
                    <a:p>
                      <a:pPr algn="ctr"/>
                      <a:r>
                        <a:rPr lang="en-US" sz="1500" dirty="0" smtClean="0"/>
                        <a:t>Limited</a:t>
                      </a:r>
                      <a:endParaRPr lang="en-US" sz="1500" dirty="0"/>
                    </a:p>
                  </a:txBody>
                  <a:tcPr marL="99060" marR="99060" anchor="ctr">
                    <a:solidFill>
                      <a:schemeClr val="bg1">
                        <a:lumMod val="85000"/>
                      </a:schemeClr>
                    </a:solidFill>
                  </a:tcPr>
                </a:tc>
                <a:tc>
                  <a:txBody>
                    <a:bodyPr/>
                    <a:lstStyle/>
                    <a:p>
                      <a:pPr algn="ctr"/>
                      <a:r>
                        <a:rPr lang="en-US" sz="1500" dirty="0" smtClean="0"/>
                        <a:t>Low</a:t>
                      </a:r>
                      <a:r>
                        <a:rPr lang="en-US" sz="1500" baseline="0" dirty="0" smtClean="0"/>
                        <a:t> to moderate</a:t>
                      </a:r>
                      <a:endParaRPr lang="en-US" sz="1500" dirty="0"/>
                    </a:p>
                  </a:txBody>
                  <a:tcPr marL="99060" marR="99060" anchor="ctr">
                    <a:solidFill>
                      <a:schemeClr val="bg1">
                        <a:lumMod val="85000"/>
                      </a:schemeClr>
                    </a:solidFill>
                  </a:tcPr>
                </a:tc>
                <a:tc>
                  <a:txBody>
                    <a:bodyPr/>
                    <a:lstStyle/>
                    <a:p>
                      <a:pPr algn="ctr"/>
                      <a:r>
                        <a:rPr lang="en-US" sz="1500" dirty="0" smtClean="0"/>
                        <a:t>Moderate to high</a:t>
                      </a:r>
                      <a:endParaRPr lang="en-US" sz="1500" dirty="0"/>
                    </a:p>
                  </a:txBody>
                  <a:tcPr marL="99060" marR="99060" anchor="ctr">
                    <a:solidFill>
                      <a:schemeClr val="bg1">
                        <a:lumMod val="85000"/>
                      </a:schemeClr>
                    </a:solidFill>
                  </a:tcPr>
                </a:tc>
                <a:tc>
                  <a:txBody>
                    <a:bodyPr/>
                    <a:lstStyle/>
                    <a:p>
                      <a:pPr algn="ctr"/>
                      <a:r>
                        <a:rPr lang="en-US" sz="1500" dirty="0" smtClean="0"/>
                        <a:t>High</a:t>
                      </a:r>
                      <a:r>
                        <a:rPr lang="en-US" sz="1500" baseline="0" dirty="0" smtClean="0"/>
                        <a:t> to almost total</a:t>
                      </a:r>
                      <a:endParaRPr lang="en-US" sz="1500" dirty="0"/>
                    </a:p>
                  </a:txBody>
                  <a:tcPr marL="99060" marR="99060" anchor="ctr">
                    <a:solidFill>
                      <a:schemeClr val="bg1">
                        <a:lumMod val="85000"/>
                      </a:schemeClr>
                    </a:solidFill>
                  </a:tcPr>
                </a:tc>
              </a:tr>
              <a:tr h="569227">
                <a:tc>
                  <a:txBody>
                    <a:bodyPr/>
                    <a:lstStyle/>
                    <a:p>
                      <a:pPr algn="ctr"/>
                      <a:r>
                        <a:rPr lang="en-US" sz="1500" dirty="0" smtClean="0"/>
                        <a:t>Who control the project budget</a:t>
                      </a:r>
                      <a:endParaRPr lang="en-US" sz="1500" dirty="0"/>
                    </a:p>
                  </a:txBody>
                  <a:tcPr marL="99060" marR="99060" anchor="ctr">
                    <a:solidFill>
                      <a:schemeClr val="bg1">
                        <a:lumMod val="85000"/>
                      </a:schemeClr>
                    </a:solidFill>
                  </a:tcPr>
                </a:tc>
                <a:tc>
                  <a:txBody>
                    <a:bodyPr/>
                    <a:lstStyle/>
                    <a:p>
                      <a:pPr algn="ctr"/>
                      <a:r>
                        <a:rPr lang="en-US" sz="1500" dirty="0" smtClean="0"/>
                        <a:t>Functional Manager</a:t>
                      </a:r>
                      <a:endParaRPr lang="en-US" sz="1500" dirty="0"/>
                    </a:p>
                  </a:txBody>
                  <a:tcPr marL="99060" marR="99060" anchor="ctr">
                    <a:solidFill>
                      <a:schemeClr val="bg1">
                        <a:lumMod val="85000"/>
                      </a:schemeClr>
                    </a:solidFill>
                  </a:tcPr>
                </a:tc>
                <a:tc>
                  <a:txBody>
                    <a:bodyPr/>
                    <a:lstStyle/>
                    <a:p>
                      <a:pPr algn="ctr"/>
                      <a:r>
                        <a:rPr lang="en-US" sz="1500" dirty="0" smtClean="0"/>
                        <a:t>Functional Manager</a:t>
                      </a:r>
                      <a:endParaRPr lang="en-US" sz="1500" dirty="0"/>
                    </a:p>
                  </a:txBody>
                  <a:tcPr marL="99060" marR="99060" anchor="ctr">
                    <a:solidFill>
                      <a:schemeClr val="bg1">
                        <a:lumMod val="85000"/>
                      </a:schemeClr>
                    </a:solidFill>
                  </a:tcPr>
                </a:tc>
                <a:tc>
                  <a:txBody>
                    <a:bodyPr/>
                    <a:lstStyle/>
                    <a:p>
                      <a:pPr algn="ctr"/>
                      <a:r>
                        <a:rPr lang="en-US" sz="1500" dirty="0" smtClean="0"/>
                        <a:t>Mixed</a:t>
                      </a:r>
                    </a:p>
                  </a:txBody>
                  <a:tcPr marL="99060" marR="99060" anchor="ctr">
                    <a:solidFill>
                      <a:schemeClr val="bg1">
                        <a:lumMod val="85000"/>
                      </a:schemeClr>
                    </a:solidFill>
                  </a:tcPr>
                </a:tc>
                <a:tc>
                  <a:txBody>
                    <a:bodyPr/>
                    <a:lstStyle/>
                    <a:p>
                      <a:pPr algn="ctr"/>
                      <a:r>
                        <a:rPr lang="en-US" sz="1500" dirty="0" smtClean="0"/>
                        <a:t>Project Manager</a:t>
                      </a:r>
                      <a:endParaRPr lang="en-US" sz="1500" dirty="0"/>
                    </a:p>
                  </a:txBody>
                  <a:tcPr marL="99060" marR="99060" anchor="ctr">
                    <a:solidFill>
                      <a:schemeClr val="bg1">
                        <a:lumMod val="85000"/>
                      </a:schemeClr>
                    </a:solidFill>
                  </a:tcPr>
                </a:tc>
                <a:tc>
                  <a:txBody>
                    <a:bodyPr/>
                    <a:lstStyle/>
                    <a:p>
                      <a:pPr algn="ctr"/>
                      <a:r>
                        <a:rPr lang="en-US" sz="1500" dirty="0" smtClean="0"/>
                        <a:t>Project</a:t>
                      </a:r>
                      <a:r>
                        <a:rPr lang="en-US" sz="1500" baseline="0" dirty="0" smtClean="0"/>
                        <a:t> Manager</a:t>
                      </a:r>
                      <a:endParaRPr lang="en-US" sz="1500" dirty="0"/>
                    </a:p>
                  </a:txBody>
                  <a:tcPr marL="99060" marR="99060" anchor="ctr">
                    <a:solidFill>
                      <a:schemeClr val="bg1">
                        <a:lumMod val="85000"/>
                      </a:schemeClr>
                    </a:solidFill>
                  </a:tcPr>
                </a:tc>
              </a:tr>
              <a:tr h="569227">
                <a:tc>
                  <a:txBody>
                    <a:bodyPr/>
                    <a:lstStyle/>
                    <a:p>
                      <a:pPr algn="ctr"/>
                      <a:r>
                        <a:rPr lang="en-US" sz="1500" dirty="0" smtClean="0"/>
                        <a:t>Project</a:t>
                      </a:r>
                      <a:r>
                        <a:rPr lang="en-US" sz="1500" baseline="0" dirty="0" smtClean="0"/>
                        <a:t> Manager’s role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r>
              <a:tr h="569227">
                <a:tc>
                  <a:txBody>
                    <a:bodyPr/>
                    <a:lstStyle/>
                    <a:p>
                      <a:pPr algn="ctr"/>
                      <a:r>
                        <a:rPr lang="en-US" sz="1500" dirty="0" smtClean="0"/>
                        <a:t>Project Management</a:t>
                      </a:r>
                      <a:r>
                        <a:rPr lang="en-US" sz="1500" baseline="0" dirty="0" smtClean="0"/>
                        <a:t> administrative staff</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r>
            </a:tbl>
          </a:graphicData>
        </a:graphic>
      </p:graphicFrame>
      <p:sp>
        <p:nvSpPr>
          <p:cNvPr id="2" name="Title 1"/>
          <p:cNvSpPr>
            <a:spLocks noGrp="1"/>
          </p:cNvSpPr>
          <p:nvPr>
            <p:ph type="title"/>
          </p:nvPr>
        </p:nvSpPr>
        <p:spPr/>
        <p:txBody>
          <a:bodyPr>
            <a:normAutofit/>
          </a:bodyPr>
          <a:lstStyle/>
          <a:p>
            <a:pPr algn="ctr"/>
            <a:r>
              <a:rPr lang="en-US" dirty="0" smtClean="0"/>
              <a:t>PM organization summary (</a:t>
            </a:r>
            <a:r>
              <a:rPr lang="en-US" dirty="0"/>
              <a:t>2</a:t>
            </a:r>
            <a:r>
              <a:rPr lang="en-US" dirty="0" smtClean="0"/>
              <a:t>/2)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45</a:t>
            </a:fld>
            <a:endParaRPr lang="en-US"/>
          </a:p>
        </p:txBody>
      </p:sp>
      <p:sp>
        <p:nvSpPr>
          <p:cNvPr id="7" name="Rectangle 6"/>
          <p:cNvSpPr/>
          <p:nvPr/>
        </p:nvSpPr>
        <p:spPr>
          <a:xfrm>
            <a:off x="2451291" y="310964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88709" y="310964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417540" y="310964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851481" y="310964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8346409" y="310964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451291" y="368542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888709" y="368542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417540" y="368542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851481" y="368542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8346409" y="368542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2451291" y="425479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3888709" y="425479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417540" y="425479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851481" y="425479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8346409" y="425479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2451291" y="482416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3888709" y="482416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5417540" y="482416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6851481" y="482416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8346409" y="4824163"/>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2451291" y="5408135"/>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3888709" y="5408135"/>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5417540" y="5408135"/>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6851481" y="5408135"/>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8346409" y="5408135"/>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p:cNvPicPr>
            <a:picLocks noChangeAspect="1"/>
          </p:cNvPicPr>
          <p:nvPr/>
        </p:nvPicPr>
        <p:blipFill>
          <a:blip r:embed="rId2"/>
          <a:stretch>
            <a:fillRect/>
          </a:stretch>
        </p:blipFill>
        <p:spPr>
          <a:xfrm>
            <a:off x="8060139" y="-35192"/>
            <a:ext cx="1987988" cy="1835066"/>
          </a:xfrm>
          <a:prstGeom prst="rect">
            <a:avLst/>
          </a:prstGeom>
        </p:spPr>
      </p:pic>
      <p:sp>
        <p:nvSpPr>
          <p:cNvPr id="38" name="TextBox 37"/>
          <p:cNvSpPr txBox="1"/>
          <p:nvPr/>
        </p:nvSpPr>
        <p:spPr>
          <a:xfrm>
            <a:off x="5922427" y="6158331"/>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2364597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2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0" nodeType="clickEffect">
                                  <p:stCondLst>
                                    <p:cond delay="0"/>
                                  </p:stCondLst>
                                  <p:childTnLst>
                                    <p:set>
                                      <p:cBhvr>
                                        <p:cTn id="90" dur="1" fill="hold">
                                          <p:stCondLst>
                                            <p:cond delay="0"/>
                                          </p:stCondLst>
                                        </p:cTn>
                                        <p:tgtEl>
                                          <p:spTgt spid="30"/>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0" nodeType="clickEffect">
                                  <p:stCondLst>
                                    <p:cond delay="0"/>
                                  </p:stCondLst>
                                  <p:childTnLst>
                                    <p:set>
                                      <p:cBhvr>
                                        <p:cTn id="94" dur="1" fill="hold">
                                          <p:stCondLst>
                                            <p:cond delay="0"/>
                                          </p:stCondLst>
                                        </p:cTn>
                                        <p:tgtEl>
                                          <p:spTgt spid="31"/>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grpId="0" nodeType="clickEffect">
                                  <p:stCondLst>
                                    <p:cond delay="0"/>
                                  </p:stCondLst>
                                  <p:childTnLst>
                                    <p:set>
                                      <p:cBhvr>
                                        <p:cTn id="98" dur="1" fill="hold">
                                          <p:stCondLst>
                                            <p:cond delay="0"/>
                                          </p:stCondLst>
                                        </p:cTn>
                                        <p:tgtEl>
                                          <p:spTgt spid="3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 presetClass="exit" presetSubtype="0" fill="hold" grpId="0" nodeType="clickEffect">
                                  <p:stCondLst>
                                    <p:cond delay="0"/>
                                  </p:stCondLst>
                                  <p:childTnLst>
                                    <p:set>
                                      <p:cBhvr>
                                        <p:cTn id="102" dur="1" fill="hold">
                                          <p:stCondLst>
                                            <p:cond delay="0"/>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(1/8)</a:t>
            </a:r>
            <a:endParaRPr lang="en-US" dirty="0"/>
          </a:p>
        </p:txBody>
      </p:sp>
      <p:sp>
        <p:nvSpPr>
          <p:cNvPr id="3" name="Content Placeholder 2"/>
          <p:cNvSpPr>
            <a:spLocks noGrp="1"/>
          </p:cNvSpPr>
          <p:nvPr>
            <p:ph idx="1"/>
          </p:nvPr>
        </p:nvSpPr>
        <p:spPr>
          <a:xfrm>
            <a:off x="573357" y="2498386"/>
            <a:ext cx="8915400" cy="3806786"/>
          </a:xfrm>
        </p:spPr>
        <p:txBody>
          <a:bodyPr>
            <a:normAutofit/>
          </a:bodyPr>
          <a:lstStyle/>
          <a:p>
            <a:pPr marL="0" indent="0" algn="just">
              <a:buNone/>
            </a:pPr>
            <a:r>
              <a:rPr lang="en-US" dirty="0" smtClean="0">
                <a:solidFill>
                  <a:srgbClr val="000000"/>
                </a:solidFill>
              </a:rPr>
              <a:t>Stakeholders are people, groups or organizations (i.e. customers, sponsors, etc.) that are involved in the project. They can affect the performance or completion of the project itself. The number of stakeholders vary throughout the project.</a:t>
            </a:r>
          </a:p>
          <a:p>
            <a:pPr marL="0" indent="0" algn="just">
              <a:buNone/>
            </a:pPr>
            <a:endParaRPr lang="en-US" dirty="0">
              <a:solidFill>
                <a:srgbClr val="000000"/>
              </a:solidFill>
            </a:endParaRPr>
          </a:p>
          <a:p>
            <a:pPr marL="0" indent="0" algn="ctr">
              <a:buNone/>
            </a:pPr>
            <a:r>
              <a:rPr lang="en-US" dirty="0" smtClean="0">
                <a:solidFill>
                  <a:srgbClr val="C0504D"/>
                </a:solidFill>
              </a:rPr>
              <a:t>Who and how many?</a:t>
            </a:r>
          </a:p>
          <a:p>
            <a:pPr marL="0" indent="0" algn="ctr">
              <a:buNone/>
            </a:pPr>
            <a:endParaRPr lang="en-US" dirty="0">
              <a:solidFill>
                <a:srgbClr val="C0504D"/>
              </a:solidFill>
            </a:endParaRPr>
          </a:p>
          <a:p>
            <a:pPr marL="0" indent="0" algn="ctr">
              <a:buNone/>
            </a:pPr>
            <a:endParaRPr lang="en-US" dirty="0" smtClean="0">
              <a:solidFill>
                <a:srgbClr val="C0504D"/>
              </a:solidFill>
            </a:endParaRPr>
          </a:p>
          <a:p>
            <a:pPr marL="0" indent="0" algn="ctr">
              <a:buNone/>
            </a:pPr>
            <a:endParaRPr lang="en-US" dirty="0">
              <a:solidFill>
                <a:srgbClr val="C0504D"/>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46</a:t>
            </a:fld>
            <a:endParaRPr lang="en-US"/>
          </a:p>
        </p:txBody>
      </p:sp>
      <p:pic>
        <p:nvPicPr>
          <p:cNvPr id="7" name="Picture 6"/>
          <p:cNvPicPr>
            <a:picLocks noChangeAspect="1"/>
          </p:cNvPicPr>
          <p:nvPr/>
        </p:nvPicPr>
        <p:blipFill>
          <a:blip r:embed="rId2"/>
          <a:stretch>
            <a:fillRect/>
          </a:stretch>
        </p:blipFill>
        <p:spPr>
          <a:xfrm>
            <a:off x="7122734" y="445850"/>
            <a:ext cx="2791867" cy="1706916"/>
          </a:xfrm>
          <a:prstGeom prst="rect">
            <a:avLst/>
          </a:prstGeom>
        </p:spPr>
      </p:pic>
    </p:spTree>
    <p:extLst>
      <p:ext uri="{BB962C8B-B14F-4D97-AF65-F5344CB8AC3E}">
        <p14:creationId xmlns:p14="http://schemas.microsoft.com/office/powerpoint/2010/main" val="150538054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(2/8)</a:t>
            </a:r>
            <a:endParaRPr lang="en-US" dirty="0"/>
          </a:p>
        </p:txBody>
      </p:sp>
      <p:sp>
        <p:nvSpPr>
          <p:cNvPr id="3" name="Content Placeholder 2"/>
          <p:cNvSpPr>
            <a:spLocks noGrp="1"/>
          </p:cNvSpPr>
          <p:nvPr>
            <p:ph idx="1"/>
          </p:nvPr>
        </p:nvSpPr>
        <p:spPr>
          <a:xfrm>
            <a:off x="495300" y="1780529"/>
            <a:ext cx="8915400" cy="4795901"/>
          </a:xfrm>
        </p:spPr>
        <p:txBody>
          <a:bodyPr>
            <a:normAutofit/>
          </a:bodyPr>
          <a:lstStyle/>
          <a:p>
            <a:pPr algn="just"/>
            <a:r>
              <a:rPr lang="en-US" dirty="0" smtClean="0">
                <a:solidFill>
                  <a:schemeClr val="accent2"/>
                </a:solidFill>
              </a:rPr>
              <a:t>Customers/Users </a:t>
            </a:r>
            <a:r>
              <a:rPr lang="en-US" dirty="0" smtClean="0"/>
              <a:t>are persons or organizations that will acquire/use the project’s product or service or results.</a:t>
            </a:r>
          </a:p>
          <a:p>
            <a:pPr algn="just"/>
            <a:endParaRPr lang="en-US" dirty="0" smtClean="0"/>
          </a:p>
          <a:p>
            <a:pPr algn="just"/>
            <a:endParaRPr lang="en-US" dirty="0"/>
          </a:p>
          <a:p>
            <a:pPr algn="just"/>
            <a:endParaRPr lang="en-US" dirty="0" smtClean="0">
              <a:solidFill>
                <a:srgbClr val="000000"/>
              </a:solidFill>
            </a:endParaRPr>
          </a:p>
          <a:p>
            <a:pPr algn="just"/>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47</a:t>
            </a:fld>
            <a:endParaRPr lang="en-US"/>
          </a:p>
        </p:txBody>
      </p:sp>
      <p:pic>
        <p:nvPicPr>
          <p:cNvPr id="7" name="Picture 6"/>
          <p:cNvPicPr>
            <a:picLocks noChangeAspect="1"/>
          </p:cNvPicPr>
          <p:nvPr/>
        </p:nvPicPr>
        <p:blipFill>
          <a:blip r:embed="rId2"/>
          <a:stretch>
            <a:fillRect/>
          </a:stretch>
        </p:blipFill>
        <p:spPr>
          <a:xfrm>
            <a:off x="2534341" y="3152496"/>
            <a:ext cx="4550787" cy="3146490"/>
          </a:xfrm>
          <a:prstGeom prst="rect">
            <a:avLst/>
          </a:prstGeom>
        </p:spPr>
      </p:pic>
    </p:spTree>
    <p:extLst>
      <p:ext uri="{BB962C8B-B14F-4D97-AF65-F5344CB8AC3E}">
        <p14:creationId xmlns:p14="http://schemas.microsoft.com/office/powerpoint/2010/main" val="2946381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(3/</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rgbClr val="C0504D"/>
                </a:solidFill>
              </a:rPr>
              <a:t>Sponsor</a:t>
            </a:r>
            <a:r>
              <a:rPr lang="en-US" dirty="0" smtClean="0"/>
              <a:t> is the person, group or organization that provides the financial resources, in cash or in kind for the project. The sponsor leads the project through the engagement or selection process and plays a significant role in the development of the initial scope.</a:t>
            </a:r>
          </a:p>
          <a:p>
            <a:pPr algn="just"/>
            <a:endParaRPr lang="en-US" dirty="0"/>
          </a:p>
          <a:p>
            <a:pPr algn="just"/>
            <a:endParaRPr lang="en-US" dirty="0" smtClean="0">
              <a:solidFill>
                <a:srgbClr val="000000"/>
              </a:solidFill>
            </a:endParaRPr>
          </a:p>
          <a:p>
            <a:pPr marL="0" indent="0" algn="just">
              <a:buNone/>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48</a:t>
            </a:fld>
            <a:endParaRPr lang="en-US"/>
          </a:p>
        </p:txBody>
      </p:sp>
      <p:pic>
        <p:nvPicPr>
          <p:cNvPr id="8" name="Picture 7"/>
          <p:cNvPicPr>
            <a:picLocks noChangeAspect="1"/>
          </p:cNvPicPr>
          <p:nvPr/>
        </p:nvPicPr>
        <p:blipFill>
          <a:blip r:embed="rId2"/>
          <a:stretch>
            <a:fillRect/>
          </a:stretch>
        </p:blipFill>
        <p:spPr>
          <a:xfrm>
            <a:off x="3294585" y="3408469"/>
            <a:ext cx="3207156" cy="3167960"/>
          </a:xfrm>
          <a:prstGeom prst="rect">
            <a:avLst/>
          </a:prstGeom>
        </p:spPr>
      </p:pic>
    </p:spTree>
    <p:extLst>
      <p:ext uri="{BB962C8B-B14F-4D97-AF65-F5344CB8AC3E}">
        <p14:creationId xmlns:p14="http://schemas.microsoft.com/office/powerpoint/2010/main" val="35480615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(4/</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rgbClr val="C0504D"/>
                </a:solidFill>
              </a:rPr>
              <a:t>Sellers/Business partners </a:t>
            </a:r>
            <a:r>
              <a:rPr lang="en-US" dirty="0" smtClean="0"/>
              <a:t>are external companies that enter into a contractual agreement to provide component or services necessary to the project.</a:t>
            </a:r>
            <a:endParaRPr lang="en-US" dirty="0" smtClean="0">
              <a:solidFill>
                <a:srgbClr val="C0504D"/>
              </a:solidFill>
            </a:endParaRPr>
          </a:p>
          <a:p>
            <a:pPr marL="0" indent="0" algn="just">
              <a:buNone/>
            </a:pPr>
            <a:endParaRPr lang="en-US" dirty="0" smtClean="0">
              <a:solidFill>
                <a:schemeClr val="accent2"/>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49</a:t>
            </a:fld>
            <a:endParaRPr lang="en-US"/>
          </a:p>
        </p:txBody>
      </p:sp>
      <p:pic>
        <p:nvPicPr>
          <p:cNvPr id="7" name="Picture 6"/>
          <p:cNvPicPr>
            <a:picLocks noChangeAspect="1"/>
          </p:cNvPicPr>
          <p:nvPr/>
        </p:nvPicPr>
        <p:blipFill>
          <a:blip r:embed="rId2"/>
          <a:stretch>
            <a:fillRect/>
          </a:stretch>
        </p:blipFill>
        <p:spPr>
          <a:xfrm>
            <a:off x="3259980" y="3078665"/>
            <a:ext cx="3066488" cy="3127739"/>
          </a:xfrm>
          <a:prstGeom prst="rect">
            <a:avLst/>
          </a:prstGeom>
        </p:spPr>
      </p:pic>
    </p:spTree>
    <p:extLst>
      <p:ext uri="{BB962C8B-B14F-4D97-AF65-F5344CB8AC3E}">
        <p14:creationId xmlns:p14="http://schemas.microsoft.com/office/powerpoint/2010/main" val="42391329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2522126"/>
            <a:ext cx="8915400" cy="2012244"/>
          </a:xfrm>
        </p:spPr>
        <p:txBody>
          <a:bodyPr>
            <a:normAutofit/>
          </a:bodyPr>
          <a:lstStyle/>
          <a:p>
            <a:pPr marL="0" indent="0" algn="ctr">
              <a:buNone/>
            </a:pPr>
            <a:r>
              <a:rPr lang="en-US" sz="3000" dirty="0" smtClean="0">
                <a:solidFill>
                  <a:schemeClr val="accent4"/>
                </a:solidFill>
              </a:rPr>
              <a:t>Some degree of PM is needed for any project, and the more complex the project, the greater the need of the management and the more formal the processes become.</a:t>
            </a:r>
          </a:p>
          <a:p>
            <a:pPr marL="0" indent="0" algn="ctr">
              <a:buNone/>
            </a:pPr>
            <a:endParaRPr lang="en-US" sz="3000" dirty="0">
              <a:solidFill>
                <a:schemeClr val="accent4"/>
              </a:solidFill>
            </a:endParaRPr>
          </a:p>
          <a:p>
            <a:pPr marL="0" indent="0" algn="ctr">
              <a:buNone/>
            </a:pPr>
            <a:endParaRPr lang="en-US" sz="3000" dirty="0" smtClean="0">
              <a:solidFill>
                <a:schemeClr val="accent4"/>
              </a:solidFill>
            </a:endParaRPr>
          </a:p>
        </p:txBody>
      </p:sp>
      <p:sp>
        <p:nvSpPr>
          <p:cNvPr id="2" name="Title 1"/>
          <p:cNvSpPr>
            <a:spLocks noGrp="1"/>
          </p:cNvSpPr>
          <p:nvPr>
            <p:ph type="title"/>
          </p:nvPr>
        </p:nvSpPr>
        <p:spPr/>
        <p:txBody>
          <a:bodyPr/>
          <a:lstStyle/>
          <a:p>
            <a:pPr algn="ctr"/>
            <a:r>
              <a:rPr lang="en-US" dirty="0"/>
              <a:t>The evolution of a discipline (1</a:t>
            </a:r>
            <a:r>
              <a:rPr lang="en-US" dirty="0" smtClean="0"/>
              <a:t>/7)</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5</a:t>
            </a:fld>
            <a:endParaRPr lang="en-US"/>
          </a:p>
        </p:txBody>
      </p:sp>
      <p:sp>
        <p:nvSpPr>
          <p:cNvPr id="8" name="TextBox 7"/>
          <p:cNvSpPr txBox="1"/>
          <p:nvPr/>
        </p:nvSpPr>
        <p:spPr>
          <a:xfrm>
            <a:off x="2584408" y="5589862"/>
            <a:ext cx="6826292" cy="523220"/>
          </a:xfrm>
          <a:prstGeom prst="rect">
            <a:avLst/>
          </a:prstGeom>
          <a:noFill/>
        </p:spPr>
        <p:txBody>
          <a:bodyPr wrap="square" rtlCol="0">
            <a:spAutoFit/>
          </a:bodyPr>
          <a:lstStyle/>
          <a:p>
            <a:pPr algn="r"/>
            <a:r>
              <a:rPr lang="en-US" sz="1400" dirty="0" smtClean="0">
                <a:solidFill>
                  <a:schemeClr val="accent1"/>
                </a:solidFill>
              </a:rPr>
              <a:t>[Ref: C. Desmond, </a:t>
            </a:r>
            <a:r>
              <a:rPr lang="en-US" sz="1400" i="1" dirty="0" smtClean="0">
                <a:solidFill>
                  <a:schemeClr val="accent1"/>
                </a:solidFill>
              </a:rPr>
              <a:t>Why is PM important, especially in Engineering Project?, </a:t>
            </a:r>
            <a:r>
              <a:rPr lang="en-US" sz="1400" dirty="0" smtClean="0">
                <a:solidFill>
                  <a:schemeClr val="accent1"/>
                </a:solidFill>
              </a:rPr>
              <a:t>IEEE Engineering Management Review, vol. 40 (2012)</a:t>
            </a:r>
            <a:endParaRPr lang="en-US" sz="1400" dirty="0">
              <a:solidFill>
                <a:schemeClr val="accent1"/>
              </a:solidFill>
            </a:endParaRPr>
          </a:p>
        </p:txBody>
      </p:sp>
    </p:spTree>
    <p:extLst>
      <p:ext uri="{BB962C8B-B14F-4D97-AF65-F5344CB8AC3E}">
        <p14:creationId xmlns:p14="http://schemas.microsoft.com/office/powerpoint/2010/main" val="392290162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(5/</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chemeClr val="accent2"/>
                </a:solidFill>
              </a:rPr>
              <a:t>Portfolio Managers </a:t>
            </a:r>
            <a:r>
              <a:rPr lang="en-US" dirty="0" smtClean="0">
                <a:solidFill>
                  <a:srgbClr val="000000"/>
                </a:solidFill>
              </a:rPr>
              <a:t>are responsible</a:t>
            </a:r>
            <a:r>
              <a:rPr lang="en-US" dirty="0">
                <a:solidFill>
                  <a:srgbClr val="000000"/>
                </a:solidFill>
              </a:rPr>
              <a:t> </a:t>
            </a:r>
            <a:r>
              <a:rPr lang="en-US" dirty="0" smtClean="0">
                <a:solidFill>
                  <a:srgbClr val="000000"/>
                </a:solidFill>
              </a:rPr>
              <a:t>for the high-level governance of a collection of projects. They review each project for its return on investment, the value of the project, risks associated with taking the project and other attribute of the project.</a:t>
            </a:r>
            <a:endParaRPr lang="en-US" dirty="0" smtClean="0">
              <a:solidFill>
                <a:schemeClr val="accent2"/>
              </a:solidFill>
            </a:endParaRPr>
          </a:p>
          <a:p>
            <a:pPr algn="just"/>
            <a:endParaRPr lang="en-US" dirty="0" smtClean="0">
              <a:solidFill>
                <a:schemeClr val="accent2"/>
              </a:solidFill>
            </a:endParaRPr>
          </a:p>
          <a:p>
            <a:pPr algn="just"/>
            <a:r>
              <a:rPr lang="en-US" dirty="0" smtClean="0">
                <a:solidFill>
                  <a:schemeClr val="accent2"/>
                </a:solidFill>
              </a:rPr>
              <a:t>Program Managers </a:t>
            </a:r>
            <a:r>
              <a:rPr lang="en-US" dirty="0" smtClean="0">
                <a:solidFill>
                  <a:srgbClr val="000000"/>
                </a:solidFill>
              </a:rPr>
              <a:t>are responsible for managing related projects in a coordinated way.</a:t>
            </a:r>
            <a:endParaRPr lang="en-US" dirty="0" smtClean="0">
              <a:solidFill>
                <a:schemeClr val="accent2"/>
              </a:solidFill>
            </a:endParaRPr>
          </a:p>
          <a:p>
            <a:pPr algn="just"/>
            <a:endParaRPr lang="en-US" dirty="0">
              <a:solidFill>
                <a:schemeClr val="accent2"/>
              </a:solidFill>
            </a:endParaRPr>
          </a:p>
          <a:p>
            <a:pPr algn="just"/>
            <a:r>
              <a:rPr lang="en-US" dirty="0" smtClean="0">
                <a:solidFill>
                  <a:srgbClr val="C0504D"/>
                </a:solidFill>
              </a:rPr>
              <a:t>Functional Managers </a:t>
            </a:r>
            <a:r>
              <a:rPr lang="en-US" dirty="0" smtClean="0">
                <a:solidFill>
                  <a:srgbClr val="000000"/>
                </a:solidFill>
              </a:rPr>
              <a:t>are key individuals who plays a management role within a functional area of the business (such as HR, finance, accounting, etc.).</a:t>
            </a:r>
            <a:endParaRPr lang="en-US" dirty="0" smtClean="0">
              <a:solidFill>
                <a:srgbClr val="C0504D"/>
              </a:solidFill>
            </a:endParaRPr>
          </a:p>
          <a:p>
            <a:pPr algn="just"/>
            <a:endParaRPr lang="en-US" dirty="0"/>
          </a:p>
          <a:p>
            <a:pPr algn="just"/>
            <a:endParaRPr lang="en-US" dirty="0" smtClean="0">
              <a:solidFill>
                <a:schemeClr val="accent2"/>
              </a:solidFill>
            </a:endParaRPr>
          </a:p>
          <a:p>
            <a:pPr algn="just"/>
            <a:endParaRPr lang="en-US" dirty="0" smtClean="0">
              <a:solidFill>
                <a:srgbClr val="000000"/>
              </a:solidFill>
            </a:endParaRPr>
          </a:p>
          <a:p>
            <a:pPr algn="just"/>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50</a:t>
            </a:fld>
            <a:endParaRPr lang="en-US"/>
          </a:p>
        </p:txBody>
      </p:sp>
    </p:spTree>
    <p:extLst>
      <p:ext uri="{BB962C8B-B14F-4D97-AF65-F5344CB8AC3E}">
        <p14:creationId xmlns:p14="http://schemas.microsoft.com/office/powerpoint/2010/main" val="3881941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(6/</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marL="457200" indent="-457200" algn="just">
              <a:buFont typeface="+mj-lt"/>
              <a:buAutoNum type="arabicPeriod" startAt="7"/>
            </a:pPr>
            <a:r>
              <a:rPr lang="en-US" dirty="0">
                <a:solidFill>
                  <a:schemeClr val="accent2"/>
                </a:solidFill>
              </a:rPr>
              <a:t>Project </a:t>
            </a:r>
            <a:r>
              <a:rPr lang="en-US" dirty="0" smtClean="0">
                <a:solidFill>
                  <a:schemeClr val="accent2"/>
                </a:solidFill>
              </a:rPr>
              <a:t>Team </a:t>
            </a:r>
            <a:r>
              <a:rPr lang="en-US" dirty="0" smtClean="0">
                <a:solidFill>
                  <a:srgbClr val="000000"/>
                </a:solidFill>
              </a:rPr>
              <a:t>is comprised the </a:t>
            </a:r>
            <a:r>
              <a:rPr lang="en-US" dirty="0">
                <a:solidFill>
                  <a:srgbClr val="000000"/>
                </a:solidFill>
              </a:rPr>
              <a:t>P</a:t>
            </a:r>
            <a:r>
              <a:rPr lang="en-US" dirty="0" smtClean="0">
                <a:solidFill>
                  <a:srgbClr val="000000"/>
                </a:solidFill>
              </a:rPr>
              <a:t>roject Manager, the Project Management team and other team members who carry out the work but who are not necessary involved with the management of the project. The team is comprised of individuals from different groups with knowledge of a specific subject matter or with a specific skill set who carry out the work of the project. </a:t>
            </a:r>
            <a:endParaRPr lang="en-US" dirty="0">
              <a:solidFill>
                <a:schemeClr val="accent2"/>
              </a:solidFill>
            </a:endParaRPr>
          </a:p>
          <a:p>
            <a:pPr marL="457200" indent="-457200" algn="just">
              <a:buFont typeface="+mj-lt"/>
              <a:buAutoNum type="arabicPeriod" startAt="7"/>
            </a:pPr>
            <a:endParaRPr lang="en-US" dirty="0" smtClean="0">
              <a:solidFill>
                <a:schemeClr val="accent2"/>
              </a:solidFill>
            </a:endParaRPr>
          </a:p>
          <a:p>
            <a:pPr marL="0" indent="0" algn="just">
              <a:buNone/>
            </a:pPr>
            <a:endParaRPr lang="en-US" dirty="0">
              <a:solidFill>
                <a:schemeClr val="accent2"/>
              </a:solidFill>
            </a:endParaRPr>
          </a:p>
          <a:p>
            <a:pPr marL="457200" indent="-457200" algn="just">
              <a:buFont typeface="+mj-lt"/>
              <a:buAutoNum type="arabicPeriod" startAt="7"/>
            </a:pPr>
            <a:endParaRPr lang="en-US" dirty="0"/>
          </a:p>
          <a:p>
            <a:pPr marL="0" indent="0" algn="just">
              <a:buNone/>
            </a:pPr>
            <a:endParaRPr lang="en-US" dirty="0" smtClean="0">
              <a:solidFill>
                <a:schemeClr val="accent2"/>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51</a:t>
            </a:fld>
            <a:endParaRPr lang="en-US"/>
          </a:p>
        </p:txBody>
      </p:sp>
      <p:pic>
        <p:nvPicPr>
          <p:cNvPr id="7" name="Picture 6"/>
          <p:cNvPicPr>
            <a:picLocks noChangeAspect="1"/>
          </p:cNvPicPr>
          <p:nvPr/>
        </p:nvPicPr>
        <p:blipFill>
          <a:blip r:embed="rId2"/>
          <a:stretch>
            <a:fillRect/>
          </a:stretch>
        </p:blipFill>
        <p:spPr>
          <a:xfrm>
            <a:off x="3533216" y="4142466"/>
            <a:ext cx="3440855" cy="2382131"/>
          </a:xfrm>
          <a:prstGeom prst="rect">
            <a:avLst/>
          </a:prstGeom>
        </p:spPr>
      </p:pic>
    </p:spTree>
    <p:extLst>
      <p:ext uri="{BB962C8B-B14F-4D97-AF65-F5344CB8AC3E}">
        <p14:creationId xmlns:p14="http://schemas.microsoft.com/office/powerpoint/2010/main" val="4045558224"/>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366248" y="1315638"/>
            <a:ext cx="6057517" cy="5308230"/>
          </a:xfrm>
          <a:prstGeom prst="ellipse">
            <a:avLst/>
          </a:prstGeom>
          <a:solidFill>
            <a:schemeClr val="accent3">
              <a:lumMod val="40000"/>
              <a:lumOff val="6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Regulatory Agencies</a:t>
            </a:r>
            <a:endParaRPr lang="en-US" sz="1500" dirty="0">
              <a:solidFill>
                <a:srgbClr val="000000"/>
              </a:solidFill>
            </a:endParaRPr>
          </a:p>
        </p:txBody>
      </p:sp>
      <p:sp>
        <p:nvSpPr>
          <p:cNvPr id="13" name="Oval 12"/>
          <p:cNvSpPr/>
          <p:nvPr/>
        </p:nvSpPr>
        <p:spPr>
          <a:xfrm>
            <a:off x="1217525" y="2421141"/>
            <a:ext cx="4385070" cy="4184454"/>
          </a:xfrm>
          <a:prstGeom prst="ellipse">
            <a:avLst/>
          </a:prstGeom>
          <a:solidFill>
            <a:schemeClr val="accent3"/>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Customers/Users</a:t>
            </a:r>
          </a:p>
          <a:p>
            <a:pPr algn="ctr"/>
            <a:r>
              <a:rPr lang="en-US" sz="1500" dirty="0" smtClean="0">
                <a:solidFill>
                  <a:srgbClr val="000000"/>
                </a:solidFill>
              </a:rPr>
              <a:t>Sellers/Business partners</a:t>
            </a:r>
            <a:endParaRPr lang="en-US" sz="1500" dirty="0">
              <a:solidFill>
                <a:srgbClr val="000000"/>
              </a:solidFill>
            </a:endParaRPr>
          </a:p>
        </p:txBody>
      </p:sp>
      <p:sp>
        <p:nvSpPr>
          <p:cNvPr id="12" name="Oval 11"/>
          <p:cNvSpPr/>
          <p:nvPr/>
        </p:nvSpPr>
        <p:spPr>
          <a:xfrm>
            <a:off x="1732252" y="3572327"/>
            <a:ext cx="3375414" cy="3033269"/>
          </a:xfrm>
          <a:prstGeom prst="ellipse">
            <a:avLst/>
          </a:prstGeom>
          <a:solidFill>
            <a:schemeClr val="accent5">
              <a:lumMod val="20000"/>
              <a:lumOff val="8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Functional Managers</a:t>
            </a:r>
            <a:endParaRPr lang="en-US" sz="1500" dirty="0">
              <a:solidFill>
                <a:srgbClr val="000000"/>
              </a:solidFill>
            </a:endParaRPr>
          </a:p>
        </p:txBody>
      </p:sp>
      <p:sp>
        <p:nvSpPr>
          <p:cNvPr id="11" name="Oval 10"/>
          <p:cNvSpPr/>
          <p:nvPr/>
        </p:nvSpPr>
        <p:spPr>
          <a:xfrm>
            <a:off x="1989614" y="4312374"/>
            <a:ext cx="2791398" cy="2293221"/>
          </a:xfrm>
          <a:prstGeom prst="ellipse">
            <a:avLst/>
          </a:prstGeom>
          <a:solidFill>
            <a:schemeClr val="accent5">
              <a:lumMod val="60000"/>
              <a:lumOff val="4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Portfolio Managers</a:t>
            </a:r>
          </a:p>
          <a:p>
            <a:pPr algn="ctr"/>
            <a:r>
              <a:rPr lang="en-US" sz="1500" dirty="0" smtClean="0">
                <a:solidFill>
                  <a:srgbClr val="000000"/>
                </a:solidFill>
              </a:rPr>
              <a:t>Program Managers</a:t>
            </a:r>
            <a:endParaRPr lang="en-US" sz="1500" dirty="0">
              <a:solidFill>
                <a:srgbClr val="000000"/>
              </a:solidFill>
            </a:endParaRPr>
          </a:p>
        </p:txBody>
      </p:sp>
      <p:sp>
        <p:nvSpPr>
          <p:cNvPr id="10" name="Oval 9"/>
          <p:cNvSpPr/>
          <p:nvPr/>
        </p:nvSpPr>
        <p:spPr>
          <a:xfrm>
            <a:off x="2563731" y="5152920"/>
            <a:ext cx="1672860" cy="1452674"/>
          </a:xfrm>
          <a:prstGeom prst="ellipse">
            <a:avLst/>
          </a:prstGeom>
          <a:solidFill>
            <a:schemeClr val="accent5">
              <a:lumMod val="75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Sponsor</a:t>
            </a: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Stakeholders (7/</a:t>
            </a:r>
            <a:r>
              <a:rPr lang="en-US" dirty="0"/>
              <a:t>8</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52</a:t>
            </a:fld>
            <a:endParaRPr lang="en-US"/>
          </a:p>
        </p:txBody>
      </p:sp>
      <p:sp>
        <p:nvSpPr>
          <p:cNvPr id="9" name="Oval 8"/>
          <p:cNvSpPr/>
          <p:nvPr/>
        </p:nvSpPr>
        <p:spPr>
          <a:xfrm>
            <a:off x="2870590" y="5655422"/>
            <a:ext cx="1098741" cy="968446"/>
          </a:xfrm>
          <a:prstGeom prst="ellipse">
            <a:avLst/>
          </a:prstGeom>
          <a:solidFill>
            <a:schemeClr val="accent4"/>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dirty="0" smtClean="0">
                <a:solidFill>
                  <a:srgbClr val="000000"/>
                </a:solidFill>
              </a:rPr>
              <a:t>PM</a:t>
            </a:r>
          </a:p>
          <a:p>
            <a:pPr algn="ctr"/>
            <a:r>
              <a:rPr lang="en-US" sz="1500" dirty="0" smtClean="0">
                <a:solidFill>
                  <a:srgbClr val="000000"/>
                </a:solidFill>
              </a:rPr>
              <a:t>PM Team</a:t>
            </a:r>
            <a:endParaRPr lang="en-US" sz="1500" dirty="0">
              <a:solidFill>
                <a:srgbClr val="000000"/>
              </a:solidFill>
            </a:endParaRPr>
          </a:p>
        </p:txBody>
      </p:sp>
      <p:sp>
        <p:nvSpPr>
          <p:cNvPr id="15" name="TextBox 14"/>
          <p:cNvSpPr txBox="1"/>
          <p:nvPr/>
        </p:nvSpPr>
        <p:spPr>
          <a:xfrm>
            <a:off x="6761533" y="1451645"/>
            <a:ext cx="2986935" cy="1477328"/>
          </a:xfrm>
          <a:prstGeom prst="rect">
            <a:avLst/>
          </a:prstGeom>
          <a:noFill/>
        </p:spPr>
        <p:txBody>
          <a:bodyPr wrap="square" rtlCol="0">
            <a:spAutoFit/>
          </a:bodyPr>
          <a:lstStyle/>
          <a:p>
            <a:pPr algn="just"/>
            <a:r>
              <a:rPr lang="en-US" sz="1500" dirty="0" smtClean="0">
                <a:solidFill>
                  <a:srgbClr val="8064A2"/>
                </a:solidFill>
              </a:rPr>
              <a:t>People directly working on the project. </a:t>
            </a:r>
          </a:p>
          <a:p>
            <a:pPr algn="just"/>
            <a:endParaRPr lang="en-US" sz="1500" dirty="0" smtClean="0">
              <a:solidFill>
                <a:srgbClr val="8064A2"/>
              </a:solidFill>
            </a:endParaRPr>
          </a:p>
          <a:p>
            <a:pPr algn="just"/>
            <a:r>
              <a:rPr lang="en-US" sz="1500" dirty="0" smtClean="0">
                <a:solidFill>
                  <a:srgbClr val="0000FF"/>
                </a:solidFill>
              </a:rPr>
              <a:t>Within the organization</a:t>
            </a:r>
          </a:p>
          <a:p>
            <a:pPr algn="just"/>
            <a:endParaRPr lang="en-US" sz="1500" dirty="0">
              <a:solidFill>
                <a:srgbClr val="8064A2"/>
              </a:solidFill>
            </a:endParaRPr>
          </a:p>
          <a:p>
            <a:pPr algn="just"/>
            <a:r>
              <a:rPr lang="en-US" sz="1500" dirty="0" smtClean="0">
                <a:solidFill>
                  <a:schemeClr val="accent3"/>
                </a:solidFill>
              </a:rPr>
              <a:t>Outside the organization</a:t>
            </a:r>
          </a:p>
        </p:txBody>
      </p:sp>
      <p:pic>
        <p:nvPicPr>
          <p:cNvPr id="16" name="Picture 15"/>
          <p:cNvPicPr>
            <a:picLocks noChangeAspect="1"/>
          </p:cNvPicPr>
          <p:nvPr/>
        </p:nvPicPr>
        <p:blipFill>
          <a:blip r:embed="rId2"/>
          <a:stretch>
            <a:fillRect/>
          </a:stretch>
        </p:blipFill>
        <p:spPr>
          <a:xfrm>
            <a:off x="6507976" y="4056871"/>
            <a:ext cx="1252507" cy="1156160"/>
          </a:xfrm>
          <a:prstGeom prst="rect">
            <a:avLst/>
          </a:prstGeom>
        </p:spPr>
      </p:pic>
      <p:sp>
        <p:nvSpPr>
          <p:cNvPr id="17" name="TextBox 16"/>
          <p:cNvSpPr txBox="1"/>
          <p:nvPr/>
        </p:nvSpPr>
        <p:spPr>
          <a:xfrm>
            <a:off x="7678966" y="4438720"/>
            <a:ext cx="2227033" cy="553998"/>
          </a:xfrm>
          <a:prstGeom prst="rect">
            <a:avLst/>
          </a:prstGeom>
          <a:noFill/>
        </p:spPr>
        <p:txBody>
          <a:bodyPr wrap="square" rtlCol="0">
            <a:spAutoFit/>
          </a:bodyPr>
          <a:lstStyle/>
          <a:p>
            <a:r>
              <a:rPr lang="en-US" sz="1500" dirty="0" smtClean="0">
                <a:solidFill>
                  <a:srgbClr val="C0504D"/>
                </a:solidFill>
              </a:rPr>
              <a:t>Who are the most critical stakeholders?</a:t>
            </a:r>
          </a:p>
        </p:txBody>
      </p:sp>
      <p:sp>
        <p:nvSpPr>
          <p:cNvPr id="18" name="TextBox 17"/>
          <p:cNvSpPr txBox="1"/>
          <p:nvPr/>
        </p:nvSpPr>
        <p:spPr>
          <a:xfrm>
            <a:off x="6761533" y="5213032"/>
            <a:ext cx="2986935" cy="1015663"/>
          </a:xfrm>
          <a:prstGeom prst="rect">
            <a:avLst/>
          </a:prstGeom>
          <a:noFill/>
        </p:spPr>
        <p:txBody>
          <a:bodyPr wrap="square" rtlCol="0">
            <a:spAutoFit/>
          </a:bodyPr>
          <a:lstStyle/>
          <a:p>
            <a:pPr algn="just"/>
            <a:r>
              <a:rPr lang="en-US" sz="1500" b="1" u="sng" dirty="0" smtClean="0"/>
              <a:t>Not</a:t>
            </a:r>
            <a:r>
              <a:rPr lang="en-US" sz="1500" dirty="0" smtClean="0"/>
              <a:t> the PM Team and </a:t>
            </a:r>
            <a:r>
              <a:rPr lang="en-US" sz="1500" b="1" u="sng" dirty="0" smtClean="0"/>
              <a:t>Not</a:t>
            </a:r>
            <a:r>
              <a:rPr lang="en-US" sz="1500" b="1" dirty="0" smtClean="0"/>
              <a:t> </a:t>
            </a:r>
            <a:r>
              <a:rPr lang="en-US" sz="1500" dirty="0" smtClean="0"/>
              <a:t>the </a:t>
            </a:r>
            <a:r>
              <a:rPr lang="en-US" sz="1500" dirty="0"/>
              <a:t>P</a:t>
            </a:r>
            <a:r>
              <a:rPr lang="en-US" sz="1500" dirty="0" smtClean="0"/>
              <a:t>roject </a:t>
            </a:r>
            <a:r>
              <a:rPr lang="en-US" sz="1500" dirty="0"/>
              <a:t>M</a:t>
            </a:r>
            <a:r>
              <a:rPr lang="en-US" sz="1500" dirty="0" smtClean="0"/>
              <a:t>anager (PM) who has directed the completion of the project.</a:t>
            </a:r>
          </a:p>
        </p:txBody>
      </p:sp>
      <p:sp>
        <p:nvSpPr>
          <p:cNvPr id="3" name="5-Point Star 2"/>
          <p:cNvSpPr/>
          <p:nvPr/>
        </p:nvSpPr>
        <p:spPr>
          <a:xfrm>
            <a:off x="3182146" y="5931938"/>
            <a:ext cx="450054" cy="367976"/>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05228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11" grpId="0" animBg="1"/>
      <p:bldP spid="10" grpId="0" animBg="1"/>
      <p:bldP spid="17" grpId="0"/>
      <p:bldP spid="18" grpId="0"/>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(8/</a:t>
            </a:r>
            <a:r>
              <a:rPr lang="en-US" dirty="0"/>
              <a:t>8</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53</a:t>
            </a:fld>
            <a:endParaRPr lang="en-US"/>
          </a:p>
        </p:txBody>
      </p:sp>
      <p:sp>
        <p:nvSpPr>
          <p:cNvPr id="8" name="TextBox 7"/>
          <p:cNvSpPr txBox="1"/>
          <p:nvPr/>
        </p:nvSpPr>
        <p:spPr>
          <a:xfrm>
            <a:off x="-692396" y="6042322"/>
            <a:ext cx="10664715" cy="523220"/>
          </a:xfrm>
          <a:prstGeom prst="rect">
            <a:avLst/>
          </a:prstGeom>
          <a:noFill/>
        </p:spPr>
        <p:txBody>
          <a:bodyPr wrap="square" rtlCol="0">
            <a:spAutoFit/>
          </a:bodyPr>
          <a:lstStyle/>
          <a:p>
            <a:pPr algn="r"/>
            <a:r>
              <a:rPr lang="en-US" sz="1400" dirty="0" smtClean="0">
                <a:solidFill>
                  <a:schemeClr val="accent1"/>
                </a:solidFill>
              </a:rPr>
              <a:t>[Ref: P. Morris et </a:t>
            </a:r>
            <a:r>
              <a:rPr lang="en-US" sz="1400" dirty="0">
                <a:solidFill>
                  <a:schemeClr val="accent1"/>
                </a:solidFill>
              </a:rPr>
              <a:t>J</a:t>
            </a:r>
            <a:r>
              <a:rPr lang="en-US" sz="1400" dirty="0" smtClean="0">
                <a:solidFill>
                  <a:schemeClr val="accent1"/>
                </a:solidFill>
              </a:rPr>
              <a:t>. </a:t>
            </a:r>
            <a:r>
              <a:rPr lang="en-US" sz="1400" dirty="0" err="1" smtClean="0">
                <a:solidFill>
                  <a:schemeClr val="accent1"/>
                </a:solidFill>
              </a:rPr>
              <a:t>Geraldi</a:t>
            </a:r>
            <a:r>
              <a:rPr lang="en-US" sz="1400" dirty="0" smtClean="0">
                <a:solidFill>
                  <a:schemeClr val="accent1"/>
                </a:solidFill>
              </a:rPr>
              <a:t>, </a:t>
            </a:r>
            <a:r>
              <a:rPr lang="en-US" sz="1400" i="1" dirty="0" smtClean="0">
                <a:solidFill>
                  <a:schemeClr val="accent1"/>
                </a:solidFill>
              </a:rPr>
              <a:t>Managing the Institutional Context of Projects, </a:t>
            </a:r>
            <a:r>
              <a:rPr lang="en-US" sz="1400" dirty="0">
                <a:solidFill>
                  <a:schemeClr val="accent1"/>
                </a:solidFill>
              </a:rPr>
              <a:t>Project Management </a:t>
            </a:r>
            <a:r>
              <a:rPr lang="en-US" sz="1400" dirty="0" smtClean="0">
                <a:solidFill>
                  <a:schemeClr val="accent1"/>
                </a:solidFill>
              </a:rPr>
              <a:t>Journal (2011)</a:t>
            </a:r>
          </a:p>
          <a:p>
            <a:pPr algn="r"/>
            <a:r>
              <a:rPr lang="en-US" sz="1400" dirty="0" smtClean="0">
                <a:solidFill>
                  <a:schemeClr val="accent1"/>
                </a:solidFill>
              </a:rPr>
              <a:t>See also: P. </a:t>
            </a:r>
            <a:r>
              <a:rPr lang="en-US" sz="1400" dirty="0" err="1" smtClean="0">
                <a:solidFill>
                  <a:schemeClr val="accent1"/>
                </a:solidFill>
              </a:rPr>
              <a:t>Serrador</a:t>
            </a:r>
            <a:r>
              <a:rPr lang="en-US" sz="1400" dirty="0" smtClean="0">
                <a:solidFill>
                  <a:schemeClr val="accent1"/>
                </a:solidFill>
              </a:rPr>
              <a:t>, </a:t>
            </a:r>
            <a:r>
              <a:rPr lang="en-US" sz="1400" i="1" dirty="0" smtClean="0">
                <a:solidFill>
                  <a:schemeClr val="accent1"/>
                </a:solidFill>
              </a:rPr>
              <a:t>Stakeholder Management</a:t>
            </a:r>
            <a:r>
              <a:rPr lang="en-US" sz="1400" dirty="0" smtClean="0">
                <a:solidFill>
                  <a:schemeClr val="accent1"/>
                </a:solidFill>
              </a:rPr>
              <a:t>, Proceeding of 2009 PMI Global Congress, Orlando, USA (2009) ]</a:t>
            </a:r>
            <a:endParaRPr lang="en-US" sz="1400" dirty="0">
              <a:solidFill>
                <a:schemeClr val="accent1"/>
              </a:solidFill>
            </a:endParaRPr>
          </a:p>
        </p:txBody>
      </p:sp>
      <p:grpSp>
        <p:nvGrpSpPr>
          <p:cNvPr id="30" name="Group 29"/>
          <p:cNvGrpSpPr/>
          <p:nvPr/>
        </p:nvGrpSpPr>
        <p:grpSpPr>
          <a:xfrm>
            <a:off x="4000497" y="2373538"/>
            <a:ext cx="5718778" cy="1460827"/>
            <a:chOff x="3643904" y="2739051"/>
            <a:chExt cx="5442698" cy="1552128"/>
          </a:xfrm>
        </p:grpSpPr>
        <p:sp>
          <p:nvSpPr>
            <p:cNvPr id="28" name="Rectangle 27"/>
            <p:cNvSpPr/>
            <p:nvPr/>
          </p:nvSpPr>
          <p:spPr>
            <a:xfrm>
              <a:off x="3643904" y="2739051"/>
              <a:ext cx="2855360" cy="155212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9" name="Rectangle 28"/>
            <p:cNvSpPr/>
            <p:nvPr/>
          </p:nvSpPr>
          <p:spPr>
            <a:xfrm>
              <a:off x="6499264" y="3029751"/>
              <a:ext cx="2587338" cy="98752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grpSp>
          <p:nvGrpSpPr>
            <p:cNvPr id="26" name="Group 25"/>
            <p:cNvGrpSpPr/>
            <p:nvPr/>
          </p:nvGrpSpPr>
          <p:grpSpPr>
            <a:xfrm>
              <a:off x="3778040" y="3237255"/>
              <a:ext cx="5308562" cy="539510"/>
              <a:chOff x="3801615" y="2413037"/>
              <a:chExt cx="5308562" cy="539510"/>
            </a:xfrm>
          </p:grpSpPr>
          <p:sp>
            <p:nvSpPr>
              <p:cNvPr id="17" name="Pentagon 16"/>
              <p:cNvSpPr/>
              <p:nvPr/>
            </p:nvSpPr>
            <p:spPr>
              <a:xfrm>
                <a:off x="3801615" y="2413037"/>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Concept</a:t>
                </a:r>
                <a:endParaRPr lang="en-US" sz="1200" dirty="0">
                  <a:solidFill>
                    <a:schemeClr val="bg1"/>
                  </a:solidFill>
                </a:endParaRPr>
              </a:p>
            </p:txBody>
          </p:sp>
          <p:sp>
            <p:nvSpPr>
              <p:cNvPr id="18" name="Chevron 17"/>
              <p:cNvSpPr/>
              <p:nvPr/>
            </p:nvSpPr>
            <p:spPr>
              <a:xfrm>
                <a:off x="4799582"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bg1"/>
                  </a:solidFill>
                </a:endParaRPr>
              </a:p>
            </p:txBody>
          </p:sp>
          <p:sp>
            <p:nvSpPr>
              <p:cNvPr id="19" name="Chevron 18"/>
              <p:cNvSpPr/>
              <p:nvPr/>
            </p:nvSpPr>
            <p:spPr>
              <a:xfrm>
                <a:off x="5798290"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Design</a:t>
                </a:r>
                <a:endParaRPr lang="en-US" sz="1200" dirty="0">
                  <a:solidFill>
                    <a:schemeClr val="bg1"/>
                  </a:solidFill>
                </a:endParaRPr>
              </a:p>
            </p:txBody>
          </p:sp>
          <p:sp>
            <p:nvSpPr>
              <p:cNvPr id="21" name="Chevron 20"/>
              <p:cNvSpPr/>
              <p:nvPr/>
            </p:nvSpPr>
            <p:spPr>
              <a:xfrm>
                <a:off x="7793058"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bg1"/>
                  </a:solidFill>
                </a:endParaRPr>
              </a:p>
            </p:txBody>
          </p:sp>
          <p:sp>
            <p:nvSpPr>
              <p:cNvPr id="22" name="Chevron 21"/>
              <p:cNvSpPr/>
              <p:nvPr/>
            </p:nvSpPr>
            <p:spPr>
              <a:xfrm>
                <a:off x="6786044"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Built</a:t>
                </a:r>
                <a:endParaRPr lang="en-US" sz="1200" dirty="0">
                  <a:solidFill>
                    <a:schemeClr val="bg1"/>
                  </a:solidFill>
                </a:endParaRPr>
              </a:p>
            </p:txBody>
          </p:sp>
          <p:sp>
            <p:nvSpPr>
              <p:cNvPr id="23" name="TextBox 22"/>
              <p:cNvSpPr txBox="1"/>
              <p:nvPr/>
            </p:nvSpPr>
            <p:spPr>
              <a:xfrm>
                <a:off x="5046685" y="2548147"/>
                <a:ext cx="919439" cy="294312"/>
              </a:xfrm>
              <a:prstGeom prst="rect">
                <a:avLst/>
              </a:prstGeom>
              <a:noFill/>
            </p:spPr>
            <p:txBody>
              <a:bodyPr wrap="square" rtlCol="0">
                <a:spAutoFit/>
              </a:bodyPr>
              <a:lstStyle/>
              <a:p>
                <a:r>
                  <a:rPr lang="en-US" sz="1200" dirty="0" smtClean="0">
                    <a:solidFill>
                      <a:schemeClr val="bg1"/>
                    </a:solidFill>
                  </a:rPr>
                  <a:t>Feasibility</a:t>
                </a:r>
                <a:endParaRPr lang="en-US" sz="1200" dirty="0">
                  <a:solidFill>
                    <a:schemeClr val="bg1"/>
                  </a:solidFill>
                </a:endParaRPr>
              </a:p>
            </p:txBody>
          </p:sp>
          <p:sp>
            <p:nvSpPr>
              <p:cNvPr id="24" name="TextBox 23"/>
              <p:cNvSpPr txBox="1"/>
              <p:nvPr/>
            </p:nvSpPr>
            <p:spPr>
              <a:xfrm>
                <a:off x="8033771" y="2548147"/>
                <a:ext cx="1076406" cy="294312"/>
              </a:xfrm>
              <a:prstGeom prst="rect">
                <a:avLst/>
              </a:prstGeom>
              <a:noFill/>
            </p:spPr>
            <p:txBody>
              <a:bodyPr wrap="square" rtlCol="0">
                <a:spAutoFit/>
              </a:bodyPr>
              <a:lstStyle/>
              <a:p>
                <a:r>
                  <a:rPr lang="en-US" sz="1200" dirty="0" smtClean="0">
                    <a:solidFill>
                      <a:schemeClr val="bg1"/>
                    </a:solidFill>
                  </a:rPr>
                  <a:t>Commission</a:t>
                </a:r>
                <a:endParaRPr lang="en-US" sz="1200" dirty="0">
                  <a:solidFill>
                    <a:schemeClr val="bg1"/>
                  </a:solidFill>
                </a:endParaRPr>
              </a:p>
            </p:txBody>
          </p:sp>
        </p:grpSp>
      </p:grpSp>
      <p:grpSp>
        <p:nvGrpSpPr>
          <p:cNvPr id="27" name="Group 26"/>
          <p:cNvGrpSpPr/>
          <p:nvPr/>
        </p:nvGrpSpPr>
        <p:grpSpPr>
          <a:xfrm>
            <a:off x="6330952" y="1524000"/>
            <a:ext cx="3434914" cy="539510"/>
            <a:chOff x="5800947" y="1730581"/>
            <a:chExt cx="3285655" cy="545504"/>
          </a:xfrm>
        </p:grpSpPr>
        <p:sp>
          <p:nvSpPr>
            <p:cNvPr id="13" name="Pentagon 12"/>
            <p:cNvSpPr/>
            <p:nvPr/>
          </p:nvSpPr>
          <p:spPr>
            <a:xfrm>
              <a:off x="5800947" y="1736575"/>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Design</a:t>
              </a:r>
              <a:endParaRPr lang="en-US" sz="1200" dirty="0">
                <a:solidFill>
                  <a:srgbClr val="FFFFFF"/>
                </a:solidFill>
              </a:endParaRPr>
            </a:p>
          </p:txBody>
        </p:sp>
        <p:sp>
          <p:nvSpPr>
            <p:cNvPr id="15" name="Chevron 14"/>
            <p:cNvSpPr/>
            <p:nvPr/>
          </p:nvSpPr>
          <p:spPr>
            <a:xfrm>
              <a:off x="7793057" y="1730581"/>
              <a:ext cx="1242911"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16" name="Chevron 15"/>
            <p:cNvSpPr/>
            <p:nvPr/>
          </p:nvSpPr>
          <p:spPr>
            <a:xfrm>
              <a:off x="6786044" y="1730581"/>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Built</a:t>
              </a:r>
              <a:endParaRPr lang="en-US" sz="1200" dirty="0">
                <a:solidFill>
                  <a:srgbClr val="FFFFFF"/>
                </a:solidFill>
              </a:endParaRPr>
            </a:p>
          </p:txBody>
        </p:sp>
        <p:sp>
          <p:nvSpPr>
            <p:cNvPr id="25" name="TextBox 24"/>
            <p:cNvSpPr txBox="1"/>
            <p:nvPr/>
          </p:nvSpPr>
          <p:spPr>
            <a:xfrm>
              <a:off x="8010196" y="1853933"/>
              <a:ext cx="1076406" cy="280076"/>
            </a:xfrm>
            <a:prstGeom prst="rect">
              <a:avLst/>
            </a:prstGeom>
            <a:noFill/>
          </p:spPr>
          <p:txBody>
            <a:bodyPr wrap="square" rtlCol="0">
              <a:spAutoFit/>
            </a:bodyPr>
            <a:lstStyle/>
            <a:p>
              <a:r>
                <a:rPr lang="en-US" sz="1200" dirty="0" smtClean="0">
                  <a:solidFill>
                    <a:srgbClr val="FFFFFF"/>
                  </a:solidFill>
                </a:rPr>
                <a:t>Commission</a:t>
              </a:r>
              <a:endParaRPr lang="en-US" sz="1200" dirty="0">
                <a:solidFill>
                  <a:srgbClr val="FFFFFF"/>
                </a:solidFill>
              </a:endParaRPr>
            </a:p>
          </p:txBody>
        </p:sp>
      </p:grpSp>
      <p:grpSp>
        <p:nvGrpSpPr>
          <p:cNvPr id="61" name="Group 60"/>
          <p:cNvGrpSpPr/>
          <p:nvPr/>
        </p:nvGrpSpPr>
        <p:grpSpPr>
          <a:xfrm>
            <a:off x="3356655" y="4000673"/>
            <a:ext cx="6536537" cy="1983736"/>
            <a:chOff x="3098451" y="4000673"/>
            <a:chExt cx="6033726" cy="1983736"/>
          </a:xfrm>
        </p:grpSpPr>
        <p:grpSp>
          <p:nvGrpSpPr>
            <p:cNvPr id="55" name="Group 54"/>
            <p:cNvGrpSpPr/>
            <p:nvPr/>
          </p:nvGrpSpPr>
          <p:grpSpPr>
            <a:xfrm>
              <a:off x="3098451" y="4000673"/>
              <a:ext cx="6033726" cy="1983736"/>
              <a:chOff x="3032051" y="4000673"/>
              <a:chExt cx="6033726" cy="1983736"/>
            </a:xfrm>
          </p:grpSpPr>
          <p:sp>
            <p:nvSpPr>
              <p:cNvPr id="54" name="Delay 53"/>
              <p:cNvSpPr/>
              <p:nvPr/>
            </p:nvSpPr>
            <p:spPr>
              <a:xfrm flipH="1">
                <a:off x="3032051" y="4000673"/>
                <a:ext cx="3351862" cy="1983736"/>
              </a:xfrm>
              <a:prstGeom prst="flowChartDelay">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Delay 52"/>
              <p:cNvSpPr/>
              <p:nvPr/>
            </p:nvSpPr>
            <p:spPr>
              <a:xfrm>
                <a:off x="6383956" y="4000673"/>
                <a:ext cx="2681821" cy="1983736"/>
              </a:xfrm>
              <a:prstGeom prst="flowChartDelay">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42" name="Group 41"/>
              <p:cNvGrpSpPr/>
              <p:nvPr/>
            </p:nvGrpSpPr>
            <p:grpSpPr>
              <a:xfrm>
                <a:off x="3614501" y="4285569"/>
                <a:ext cx="5278872" cy="1460827"/>
                <a:chOff x="3643904" y="2739051"/>
                <a:chExt cx="5442698" cy="1552128"/>
              </a:xfrm>
            </p:grpSpPr>
            <p:sp>
              <p:nvSpPr>
                <p:cNvPr id="43" name="Rectangle 42"/>
                <p:cNvSpPr/>
                <p:nvPr/>
              </p:nvSpPr>
              <p:spPr>
                <a:xfrm>
                  <a:off x="3643904" y="2739051"/>
                  <a:ext cx="2855360" cy="155212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Rectangle 43"/>
                <p:cNvSpPr/>
                <p:nvPr/>
              </p:nvSpPr>
              <p:spPr>
                <a:xfrm>
                  <a:off x="6499264" y="3029751"/>
                  <a:ext cx="2587338" cy="98752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45" name="Group 44"/>
                <p:cNvGrpSpPr/>
                <p:nvPr/>
              </p:nvGrpSpPr>
              <p:grpSpPr>
                <a:xfrm>
                  <a:off x="3778040" y="3237255"/>
                  <a:ext cx="5308562" cy="539510"/>
                  <a:chOff x="3801615" y="2413037"/>
                  <a:chExt cx="5308562" cy="539510"/>
                </a:xfrm>
              </p:grpSpPr>
              <p:sp>
                <p:nvSpPr>
                  <p:cNvPr id="46" name="Pentagon 45"/>
                  <p:cNvSpPr/>
                  <p:nvPr/>
                </p:nvSpPr>
                <p:spPr>
                  <a:xfrm>
                    <a:off x="3801615" y="2413037"/>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Concept</a:t>
                    </a:r>
                    <a:endParaRPr lang="en-US" sz="1200" dirty="0">
                      <a:solidFill>
                        <a:srgbClr val="FFFFFF"/>
                      </a:solidFill>
                    </a:endParaRPr>
                  </a:p>
                </p:txBody>
              </p:sp>
              <p:sp>
                <p:nvSpPr>
                  <p:cNvPr id="47" name="Chevron 46"/>
                  <p:cNvSpPr/>
                  <p:nvPr/>
                </p:nvSpPr>
                <p:spPr>
                  <a:xfrm>
                    <a:off x="4799582"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48" name="Chevron 47"/>
                  <p:cNvSpPr/>
                  <p:nvPr/>
                </p:nvSpPr>
                <p:spPr>
                  <a:xfrm>
                    <a:off x="5798290"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Design</a:t>
                    </a:r>
                    <a:endParaRPr lang="en-US" sz="1200" dirty="0">
                      <a:solidFill>
                        <a:srgbClr val="FFFFFF"/>
                      </a:solidFill>
                    </a:endParaRPr>
                  </a:p>
                </p:txBody>
              </p:sp>
              <p:sp>
                <p:nvSpPr>
                  <p:cNvPr id="49" name="Chevron 48"/>
                  <p:cNvSpPr/>
                  <p:nvPr/>
                </p:nvSpPr>
                <p:spPr>
                  <a:xfrm>
                    <a:off x="7793058"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50" name="Chevron 49"/>
                  <p:cNvSpPr/>
                  <p:nvPr/>
                </p:nvSpPr>
                <p:spPr>
                  <a:xfrm>
                    <a:off x="6786044"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Built</a:t>
                    </a:r>
                    <a:endParaRPr lang="en-US" sz="1200" dirty="0">
                      <a:solidFill>
                        <a:srgbClr val="FFFFFF"/>
                      </a:solidFill>
                    </a:endParaRPr>
                  </a:p>
                </p:txBody>
              </p:sp>
              <p:sp>
                <p:nvSpPr>
                  <p:cNvPr id="51" name="TextBox 50"/>
                  <p:cNvSpPr txBox="1"/>
                  <p:nvPr/>
                </p:nvSpPr>
                <p:spPr>
                  <a:xfrm>
                    <a:off x="5046685" y="2548147"/>
                    <a:ext cx="919439" cy="294312"/>
                  </a:xfrm>
                  <a:prstGeom prst="rect">
                    <a:avLst/>
                  </a:prstGeom>
                  <a:noFill/>
                </p:spPr>
                <p:txBody>
                  <a:bodyPr wrap="square" rtlCol="0">
                    <a:spAutoFit/>
                  </a:bodyPr>
                  <a:lstStyle/>
                  <a:p>
                    <a:r>
                      <a:rPr lang="en-US" sz="1200" dirty="0" smtClean="0">
                        <a:solidFill>
                          <a:srgbClr val="FFFFFF"/>
                        </a:solidFill>
                      </a:rPr>
                      <a:t>Feasibility</a:t>
                    </a:r>
                    <a:endParaRPr lang="en-US" sz="1200" dirty="0">
                      <a:solidFill>
                        <a:srgbClr val="FFFFFF"/>
                      </a:solidFill>
                    </a:endParaRPr>
                  </a:p>
                </p:txBody>
              </p:sp>
              <p:sp>
                <p:nvSpPr>
                  <p:cNvPr id="52" name="TextBox 51"/>
                  <p:cNvSpPr txBox="1"/>
                  <p:nvPr/>
                </p:nvSpPr>
                <p:spPr>
                  <a:xfrm>
                    <a:off x="8033771" y="2548147"/>
                    <a:ext cx="1076406" cy="294312"/>
                  </a:xfrm>
                  <a:prstGeom prst="rect">
                    <a:avLst/>
                  </a:prstGeom>
                  <a:noFill/>
                </p:spPr>
                <p:txBody>
                  <a:bodyPr wrap="square" rtlCol="0">
                    <a:spAutoFit/>
                  </a:bodyPr>
                  <a:lstStyle/>
                  <a:p>
                    <a:r>
                      <a:rPr lang="en-US" sz="1200" dirty="0" smtClean="0">
                        <a:solidFill>
                          <a:srgbClr val="FFFFFF"/>
                        </a:solidFill>
                      </a:rPr>
                      <a:t>Commission</a:t>
                    </a:r>
                    <a:endParaRPr lang="en-US" sz="1200" dirty="0">
                      <a:solidFill>
                        <a:srgbClr val="FFFFFF"/>
                      </a:solidFill>
                    </a:endParaRPr>
                  </a:p>
                </p:txBody>
              </p:sp>
            </p:grpSp>
          </p:grpSp>
        </p:grpSp>
        <p:sp>
          <p:nvSpPr>
            <p:cNvPr id="56" name="TextBox 55"/>
            <p:cNvSpPr txBox="1"/>
            <p:nvPr/>
          </p:nvSpPr>
          <p:spPr>
            <a:xfrm>
              <a:off x="7097997" y="4086044"/>
              <a:ext cx="1044006" cy="461665"/>
            </a:xfrm>
            <a:prstGeom prst="rect">
              <a:avLst/>
            </a:prstGeom>
            <a:noFill/>
          </p:spPr>
          <p:txBody>
            <a:bodyPr wrap="square" rtlCol="0">
              <a:spAutoFit/>
            </a:bodyPr>
            <a:lstStyle/>
            <a:p>
              <a:r>
                <a:rPr lang="en-US" sz="1200" dirty="0" smtClean="0"/>
                <a:t>Home Environment</a:t>
              </a:r>
              <a:endParaRPr lang="en-US" sz="1200" dirty="0"/>
            </a:p>
          </p:txBody>
        </p:sp>
        <p:sp>
          <p:nvSpPr>
            <p:cNvPr id="57" name="TextBox 56"/>
            <p:cNvSpPr txBox="1"/>
            <p:nvPr/>
          </p:nvSpPr>
          <p:spPr>
            <a:xfrm>
              <a:off x="4285267" y="4000673"/>
              <a:ext cx="2288701" cy="276999"/>
            </a:xfrm>
            <a:prstGeom prst="rect">
              <a:avLst/>
            </a:prstGeom>
            <a:noFill/>
          </p:spPr>
          <p:txBody>
            <a:bodyPr wrap="square" rtlCol="0">
              <a:spAutoFit/>
            </a:bodyPr>
            <a:lstStyle/>
            <a:p>
              <a:r>
                <a:rPr lang="en-US" sz="1200" dirty="0" smtClean="0"/>
                <a:t>External Environment</a:t>
              </a:r>
              <a:endParaRPr lang="en-US" sz="1200" dirty="0"/>
            </a:p>
          </p:txBody>
        </p:sp>
      </p:grpSp>
      <p:sp>
        <p:nvSpPr>
          <p:cNvPr id="58" name="TextBox 57"/>
          <p:cNvSpPr txBox="1"/>
          <p:nvPr/>
        </p:nvSpPr>
        <p:spPr>
          <a:xfrm>
            <a:off x="116394" y="1358265"/>
            <a:ext cx="2986935" cy="784830"/>
          </a:xfrm>
          <a:prstGeom prst="rect">
            <a:avLst/>
          </a:prstGeom>
          <a:noFill/>
        </p:spPr>
        <p:txBody>
          <a:bodyPr wrap="square" rtlCol="0">
            <a:spAutoFit/>
          </a:bodyPr>
          <a:lstStyle/>
          <a:p>
            <a:pPr algn="just"/>
            <a:r>
              <a:rPr lang="en-US" sz="1500" b="1" dirty="0" smtClean="0"/>
              <a:t>Level 1</a:t>
            </a:r>
            <a:r>
              <a:rPr lang="en-US" sz="1500" dirty="0" smtClean="0"/>
              <a:t>: the </a:t>
            </a:r>
            <a:r>
              <a:rPr lang="en-US" sz="1500" dirty="0" smtClean="0">
                <a:solidFill>
                  <a:schemeClr val="accent2"/>
                </a:solidFill>
              </a:rPr>
              <a:t>Technical Core </a:t>
            </a:r>
            <a:r>
              <a:rPr lang="en-US" sz="1500" dirty="0" smtClean="0"/>
              <a:t>(key concern is how to deliver projects efficiently)</a:t>
            </a:r>
          </a:p>
        </p:txBody>
      </p:sp>
      <p:sp>
        <p:nvSpPr>
          <p:cNvPr id="59" name="TextBox 58"/>
          <p:cNvSpPr txBox="1"/>
          <p:nvPr/>
        </p:nvSpPr>
        <p:spPr>
          <a:xfrm>
            <a:off x="116394" y="2560909"/>
            <a:ext cx="2986935" cy="1015663"/>
          </a:xfrm>
          <a:prstGeom prst="rect">
            <a:avLst/>
          </a:prstGeom>
          <a:noFill/>
        </p:spPr>
        <p:txBody>
          <a:bodyPr wrap="square" rtlCol="0">
            <a:spAutoFit/>
          </a:bodyPr>
          <a:lstStyle/>
          <a:p>
            <a:pPr algn="just"/>
            <a:r>
              <a:rPr lang="en-US" sz="1500" b="1" dirty="0" smtClean="0"/>
              <a:t>Level 2</a:t>
            </a:r>
            <a:r>
              <a:rPr lang="en-US" sz="1500" dirty="0" smtClean="0"/>
              <a:t>: the </a:t>
            </a:r>
            <a:r>
              <a:rPr lang="en-US" sz="1500" dirty="0" smtClean="0">
                <a:solidFill>
                  <a:srgbClr val="C0504D"/>
                </a:solidFill>
              </a:rPr>
              <a:t>Strategic Envelop</a:t>
            </a:r>
            <a:r>
              <a:rPr lang="en-US" sz="1500" dirty="0" smtClean="0"/>
              <a:t>(recognizes the relationship between the project and the various stakeholders strategy)</a:t>
            </a:r>
          </a:p>
        </p:txBody>
      </p:sp>
      <p:sp>
        <p:nvSpPr>
          <p:cNvPr id="60" name="TextBox 59"/>
          <p:cNvSpPr txBox="1"/>
          <p:nvPr/>
        </p:nvSpPr>
        <p:spPr>
          <a:xfrm>
            <a:off x="116394" y="4269068"/>
            <a:ext cx="2986935" cy="1246495"/>
          </a:xfrm>
          <a:prstGeom prst="rect">
            <a:avLst/>
          </a:prstGeom>
          <a:noFill/>
        </p:spPr>
        <p:txBody>
          <a:bodyPr wrap="square" rtlCol="0">
            <a:spAutoFit/>
          </a:bodyPr>
          <a:lstStyle/>
          <a:p>
            <a:pPr algn="just"/>
            <a:r>
              <a:rPr lang="en-US" sz="1500" b="1" dirty="0" smtClean="0"/>
              <a:t>Level 3</a:t>
            </a:r>
            <a:r>
              <a:rPr lang="en-US" sz="1500" dirty="0" smtClean="0"/>
              <a:t>: the </a:t>
            </a:r>
            <a:r>
              <a:rPr lang="en-US" sz="1500" dirty="0" smtClean="0">
                <a:solidFill>
                  <a:srgbClr val="C0504D"/>
                </a:solidFill>
              </a:rPr>
              <a:t>Institutional Context </a:t>
            </a:r>
            <a:r>
              <a:rPr lang="en-US" sz="1500" dirty="0" smtClean="0"/>
              <a:t>(is about developing an appropriate institutional context for projects and programs to enable them to succeed)</a:t>
            </a:r>
          </a:p>
        </p:txBody>
      </p:sp>
      <p:cxnSp>
        <p:nvCxnSpPr>
          <p:cNvPr id="9" name="Straight Arrow Connector 8"/>
          <p:cNvCxnSpPr/>
          <p:nvPr/>
        </p:nvCxnSpPr>
        <p:spPr>
          <a:xfrm>
            <a:off x="4128583" y="5438967"/>
            <a:ext cx="2846403" cy="0"/>
          </a:xfrm>
          <a:prstGeom prst="straightConnector1">
            <a:avLst/>
          </a:prstGeom>
          <a:ln>
            <a:solidFill>
              <a:srgbClr val="0000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919081" y="5463174"/>
            <a:ext cx="1924593" cy="292388"/>
          </a:xfrm>
          <a:prstGeom prst="rect">
            <a:avLst/>
          </a:prstGeom>
          <a:noFill/>
        </p:spPr>
        <p:txBody>
          <a:bodyPr wrap="square" rtlCol="0">
            <a:spAutoFit/>
          </a:bodyPr>
          <a:lstStyle/>
          <a:p>
            <a:r>
              <a:rPr lang="en-US" sz="1300" dirty="0" smtClean="0">
                <a:solidFill>
                  <a:srgbClr val="0000FF"/>
                </a:solidFill>
              </a:rPr>
              <a:t>Initialization</a:t>
            </a:r>
            <a:endParaRPr lang="en-US" sz="1300" dirty="0">
              <a:solidFill>
                <a:srgbClr val="0000FF"/>
              </a:solidFill>
            </a:endParaRPr>
          </a:p>
        </p:txBody>
      </p:sp>
      <p:cxnSp>
        <p:nvCxnSpPr>
          <p:cNvPr id="72" name="Straight Arrow Connector 71"/>
          <p:cNvCxnSpPr/>
          <p:nvPr/>
        </p:nvCxnSpPr>
        <p:spPr>
          <a:xfrm>
            <a:off x="6987886" y="5438967"/>
            <a:ext cx="2731389" cy="0"/>
          </a:xfrm>
          <a:prstGeom prst="straightConnector1">
            <a:avLst/>
          </a:prstGeom>
          <a:ln>
            <a:solidFill>
              <a:srgbClr val="0000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6843674" y="5463174"/>
            <a:ext cx="3489189" cy="292388"/>
          </a:xfrm>
          <a:prstGeom prst="rect">
            <a:avLst/>
          </a:prstGeom>
          <a:noFill/>
        </p:spPr>
        <p:txBody>
          <a:bodyPr wrap="square" rtlCol="0">
            <a:spAutoFit/>
          </a:bodyPr>
          <a:lstStyle/>
          <a:p>
            <a:r>
              <a:rPr lang="en-US" sz="1300" dirty="0" smtClean="0">
                <a:solidFill>
                  <a:srgbClr val="0000FF"/>
                </a:solidFill>
              </a:rPr>
              <a:t>Plan </a:t>
            </a:r>
            <a:r>
              <a:rPr lang="en-US" sz="1300" dirty="0" smtClean="0">
                <a:solidFill>
                  <a:srgbClr val="0000FF"/>
                </a:solidFill>
                <a:sym typeface="Wingdings"/>
              </a:rPr>
              <a:t></a:t>
            </a:r>
            <a:r>
              <a:rPr lang="en-US" sz="1300" dirty="0" smtClean="0">
                <a:solidFill>
                  <a:srgbClr val="0000FF"/>
                </a:solidFill>
              </a:rPr>
              <a:t> Execute </a:t>
            </a:r>
            <a:r>
              <a:rPr lang="en-US" sz="1300" dirty="0" smtClean="0">
                <a:solidFill>
                  <a:srgbClr val="0000FF"/>
                </a:solidFill>
                <a:sym typeface="Wingdings"/>
              </a:rPr>
              <a:t></a:t>
            </a:r>
            <a:r>
              <a:rPr lang="en-US" sz="1300" dirty="0" smtClean="0">
                <a:solidFill>
                  <a:srgbClr val="0000FF"/>
                </a:solidFill>
              </a:rPr>
              <a:t> Control </a:t>
            </a:r>
            <a:r>
              <a:rPr lang="en-US" sz="1300" dirty="0" smtClean="0">
                <a:solidFill>
                  <a:srgbClr val="0000FF"/>
                </a:solidFill>
                <a:sym typeface="Wingdings"/>
              </a:rPr>
              <a:t></a:t>
            </a:r>
            <a:r>
              <a:rPr lang="en-US" sz="1300" dirty="0" smtClean="0">
                <a:solidFill>
                  <a:srgbClr val="0000FF"/>
                </a:solidFill>
              </a:rPr>
              <a:t> Close</a:t>
            </a:r>
            <a:endParaRPr lang="en-US" sz="1300" dirty="0">
              <a:solidFill>
                <a:srgbClr val="0000FF"/>
              </a:solidFill>
            </a:endParaRPr>
          </a:p>
        </p:txBody>
      </p:sp>
    </p:spTree>
    <p:extLst>
      <p:ext uri="{BB962C8B-B14F-4D97-AF65-F5344CB8AC3E}">
        <p14:creationId xmlns:p14="http://schemas.microsoft.com/office/powerpoint/2010/main" val="4229306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59" grpId="1"/>
      <p:bldP spid="60" grpId="0"/>
      <p:bldP spid="10" grpId="0"/>
      <p:bldP spid="7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(1/4)</a:t>
            </a:r>
            <a:endParaRPr lang="en-US" dirty="0"/>
          </a:p>
        </p:txBody>
      </p:sp>
      <p:sp>
        <p:nvSpPr>
          <p:cNvPr id="3" name="Content Placeholder 2"/>
          <p:cNvSpPr>
            <a:spLocks noGrp="1"/>
          </p:cNvSpPr>
          <p:nvPr>
            <p:ph idx="1"/>
          </p:nvPr>
        </p:nvSpPr>
        <p:spPr>
          <a:xfrm>
            <a:off x="414371" y="4684874"/>
            <a:ext cx="8915400" cy="1486339"/>
          </a:xfrm>
        </p:spPr>
        <p:txBody>
          <a:bodyPr>
            <a:normAutofit lnSpcReduction="10000"/>
          </a:bodyPr>
          <a:lstStyle/>
          <a:p>
            <a:pPr marL="0" indent="0" algn="just">
              <a:buNone/>
            </a:pPr>
            <a:r>
              <a:rPr lang="en-US" dirty="0" smtClean="0">
                <a:solidFill>
                  <a:srgbClr val="C0504D"/>
                </a:solidFill>
              </a:rPr>
              <a:t>Project Managers </a:t>
            </a:r>
            <a:r>
              <a:rPr lang="en-US" dirty="0" smtClean="0">
                <a:solidFill>
                  <a:srgbClr val="000000"/>
                </a:solidFill>
              </a:rPr>
              <a:t>are assigned by the performing organizations to achieve the project objectives. He is in charge of all aspects of the projects and in the center of interactions between stakeholders and the project itself.</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54</a:t>
            </a:fld>
            <a:endParaRPr lang="en-US"/>
          </a:p>
        </p:txBody>
      </p:sp>
      <p:pic>
        <p:nvPicPr>
          <p:cNvPr id="8" name="Picture 7"/>
          <p:cNvPicPr>
            <a:picLocks noChangeAspect="1"/>
          </p:cNvPicPr>
          <p:nvPr/>
        </p:nvPicPr>
        <p:blipFill>
          <a:blip r:embed="rId2"/>
          <a:stretch>
            <a:fillRect/>
          </a:stretch>
        </p:blipFill>
        <p:spPr>
          <a:xfrm>
            <a:off x="3296124" y="1524000"/>
            <a:ext cx="3142066" cy="3009938"/>
          </a:xfrm>
          <a:prstGeom prst="rect">
            <a:avLst/>
          </a:prstGeom>
        </p:spPr>
      </p:pic>
    </p:spTree>
    <p:extLst>
      <p:ext uri="{BB962C8B-B14F-4D97-AF65-F5344CB8AC3E}">
        <p14:creationId xmlns:p14="http://schemas.microsoft.com/office/powerpoint/2010/main" val="209011064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(2/</a:t>
            </a:r>
            <a:r>
              <a:rPr lang="en-US" dirty="0"/>
              <a:t>4</a:t>
            </a:r>
            <a:r>
              <a:rPr lang="en-US" dirty="0" smtClean="0"/>
              <a:t>)</a:t>
            </a:r>
            <a:endParaRPr lang="en-US" dirty="0"/>
          </a:p>
        </p:txBody>
      </p:sp>
      <p:sp>
        <p:nvSpPr>
          <p:cNvPr id="3" name="Content Placeholder 2"/>
          <p:cNvSpPr>
            <a:spLocks noGrp="1"/>
          </p:cNvSpPr>
          <p:nvPr>
            <p:ph idx="1"/>
          </p:nvPr>
        </p:nvSpPr>
        <p:spPr>
          <a:xfrm>
            <a:off x="414371" y="3912235"/>
            <a:ext cx="8915400" cy="2612361"/>
          </a:xfrm>
        </p:spPr>
        <p:txBody>
          <a:bodyPr>
            <a:normAutofit lnSpcReduction="10000"/>
          </a:bodyPr>
          <a:lstStyle/>
          <a:p>
            <a:pPr marL="0" indent="0" algn="just">
              <a:buNone/>
            </a:pPr>
            <a:r>
              <a:rPr lang="en-US" dirty="0" smtClean="0"/>
              <a:t>In particular </a:t>
            </a:r>
            <a:r>
              <a:rPr lang="en-US" dirty="0" smtClean="0">
                <a:solidFill>
                  <a:srgbClr val="C0504D"/>
                </a:solidFill>
              </a:rPr>
              <a:t>Project Managers </a:t>
            </a:r>
            <a:r>
              <a:rPr lang="en-US" dirty="0" smtClean="0">
                <a:solidFill>
                  <a:srgbClr val="000000"/>
                </a:solidFill>
              </a:rPr>
              <a:t>are usually responsible of :</a:t>
            </a:r>
          </a:p>
          <a:p>
            <a:pPr algn="just"/>
            <a:endParaRPr lang="en-US" dirty="0" smtClean="0">
              <a:solidFill>
                <a:srgbClr val="000000"/>
              </a:solidFill>
            </a:endParaRPr>
          </a:p>
          <a:p>
            <a:pPr algn="just"/>
            <a:r>
              <a:rPr lang="en-US" dirty="0" smtClean="0">
                <a:solidFill>
                  <a:srgbClr val="000000"/>
                </a:solidFill>
              </a:rPr>
              <a:t>Developing the </a:t>
            </a:r>
            <a:r>
              <a:rPr lang="en-US" i="1" dirty="0" smtClean="0">
                <a:solidFill>
                  <a:srgbClr val="000000"/>
                </a:solidFill>
              </a:rPr>
              <a:t>project management plan </a:t>
            </a:r>
            <a:r>
              <a:rPr lang="en-US" dirty="0" smtClean="0">
                <a:solidFill>
                  <a:srgbClr val="000000"/>
                </a:solidFill>
              </a:rPr>
              <a:t>and all related plans;</a:t>
            </a:r>
          </a:p>
          <a:p>
            <a:pPr algn="just"/>
            <a:r>
              <a:rPr lang="en-US" dirty="0" smtClean="0">
                <a:solidFill>
                  <a:srgbClr val="000000"/>
                </a:solidFill>
              </a:rPr>
              <a:t>Keeping the project on track in terms of schedule and budget;</a:t>
            </a:r>
          </a:p>
          <a:p>
            <a:pPr algn="just"/>
            <a:r>
              <a:rPr lang="en-US" dirty="0" smtClean="0">
                <a:solidFill>
                  <a:srgbClr val="000000"/>
                </a:solidFill>
              </a:rPr>
              <a:t>Identifying, monitoring and responding to risks;</a:t>
            </a:r>
          </a:p>
          <a:p>
            <a:pPr algn="just"/>
            <a:r>
              <a:rPr lang="en-US" dirty="0" smtClean="0">
                <a:solidFill>
                  <a:srgbClr val="000000"/>
                </a:solidFill>
              </a:rPr>
              <a:t>Providing and timely reporting of project metrics;</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55</a:t>
            </a:fld>
            <a:endParaRPr lang="en-US"/>
          </a:p>
        </p:txBody>
      </p:sp>
      <p:pic>
        <p:nvPicPr>
          <p:cNvPr id="8" name="Picture 7"/>
          <p:cNvPicPr>
            <a:picLocks noChangeAspect="1"/>
          </p:cNvPicPr>
          <p:nvPr/>
        </p:nvPicPr>
        <p:blipFill>
          <a:blip r:embed="rId2"/>
          <a:stretch>
            <a:fillRect/>
          </a:stretch>
        </p:blipFill>
        <p:spPr>
          <a:xfrm>
            <a:off x="3632200" y="1399875"/>
            <a:ext cx="2618779" cy="2417334"/>
          </a:xfrm>
          <a:prstGeom prst="rect">
            <a:avLst/>
          </a:prstGeom>
        </p:spPr>
      </p:pic>
    </p:spTree>
    <p:extLst>
      <p:ext uri="{BB962C8B-B14F-4D97-AF65-F5344CB8AC3E}">
        <p14:creationId xmlns:p14="http://schemas.microsoft.com/office/powerpoint/2010/main" val="1492770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277301" y="1254200"/>
            <a:ext cx="6358668" cy="4402155"/>
          </a:xfrm>
          <a:prstGeom prst="rect">
            <a:avLst/>
          </a:prstGeom>
        </p:spPr>
      </p:pic>
      <p:sp>
        <p:nvSpPr>
          <p:cNvPr id="2" name="Title 1"/>
          <p:cNvSpPr>
            <a:spLocks noGrp="1"/>
          </p:cNvSpPr>
          <p:nvPr>
            <p:ph type="title"/>
          </p:nvPr>
        </p:nvSpPr>
        <p:spPr/>
        <p:txBody>
          <a:bodyPr>
            <a:normAutofit/>
          </a:bodyPr>
          <a:lstStyle/>
          <a:p>
            <a:pPr algn="ctr"/>
            <a:r>
              <a:rPr lang="en-US" dirty="0" smtClean="0"/>
              <a:t>The Role of Project Manager (3/</a:t>
            </a:r>
            <a:r>
              <a:rPr lang="en-US" dirty="0"/>
              <a:t>4</a:t>
            </a:r>
            <a:r>
              <a:rPr lang="en-US" dirty="0" smtClean="0"/>
              <a:t>)</a:t>
            </a:r>
            <a:endParaRPr lang="en-US" dirty="0"/>
          </a:p>
        </p:txBody>
      </p:sp>
      <p:sp>
        <p:nvSpPr>
          <p:cNvPr id="3" name="Content Placeholder 2"/>
          <p:cNvSpPr>
            <a:spLocks noGrp="1"/>
          </p:cNvSpPr>
          <p:nvPr>
            <p:ph idx="1"/>
          </p:nvPr>
        </p:nvSpPr>
        <p:spPr>
          <a:xfrm>
            <a:off x="414371" y="2000337"/>
            <a:ext cx="8915400" cy="4170876"/>
          </a:xfrm>
        </p:spPr>
        <p:txBody>
          <a:bodyPr>
            <a:normAutofit/>
          </a:bodyPr>
          <a:lstStyle/>
          <a:p>
            <a:pPr marL="0" indent="0" algn="just">
              <a:buNone/>
            </a:pPr>
            <a:r>
              <a:rPr lang="en-US" dirty="0" smtClean="0">
                <a:solidFill>
                  <a:srgbClr val="C0504D"/>
                </a:solidFill>
              </a:rPr>
              <a:t>3 tiers of Project Managers</a:t>
            </a:r>
            <a:r>
              <a:rPr lang="en-US" dirty="0" smtClean="0">
                <a:solidFill>
                  <a:srgbClr val="000000"/>
                </a:solidFill>
              </a:rPr>
              <a:t>:</a:t>
            </a:r>
          </a:p>
          <a:p>
            <a:pPr algn="just"/>
            <a:endParaRPr lang="en-US" dirty="0" smtClean="0">
              <a:solidFill>
                <a:srgbClr val="000000"/>
              </a:solidFill>
            </a:endParaRPr>
          </a:p>
          <a:p>
            <a:pPr marL="457200" indent="-457200" algn="just">
              <a:buFont typeface="+mj-lt"/>
              <a:buAutoNum type="arabicPeriod"/>
            </a:pPr>
            <a:r>
              <a:rPr lang="en-US" dirty="0" smtClean="0">
                <a:solidFill>
                  <a:srgbClr val="000000"/>
                </a:solidFill>
              </a:rPr>
              <a:t>The Coordinator </a:t>
            </a:r>
            <a:r>
              <a:rPr lang="en-US" dirty="0" smtClean="0">
                <a:solidFill>
                  <a:srgbClr val="000000"/>
                </a:solidFill>
                <a:sym typeface="Wingdings"/>
              </a:rPr>
              <a:t></a:t>
            </a:r>
            <a:r>
              <a:rPr lang="en-US" dirty="0" smtClean="0">
                <a:solidFill>
                  <a:srgbClr val="000000"/>
                </a:solidFill>
              </a:rPr>
              <a:t> they can herd the cats.</a:t>
            </a:r>
          </a:p>
          <a:p>
            <a:pPr marL="457200" indent="-457200" algn="just">
              <a:buFont typeface="+mj-lt"/>
              <a:buAutoNum type="arabicPeriod"/>
            </a:pPr>
            <a:endParaRPr lang="en-US" dirty="0">
              <a:solidFill>
                <a:srgbClr val="000000"/>
              </a:solidFill>
            </a:endParaRPr>
          </a:p>
          <a:p>
            <a:pPr marL="457200" indent="-457200">
              <a:buFont typeface="+mj-lt"/>
              <a:buAutoNum type="arabicPeriod"/>
            </a:pPr>
            <a:r>
              <a:rPr lang="en-US" dirty="0" smtClean="0">
                <a:solidFill>
                  <a:srgbClr val="000000"/>
                </a:solidFill>
              </a:rPr>
              <a:t>The Negotiator </a:t>
            </a:r>
            <a:r>
              <a:rPr lang="en-US" dirty="0" smtClean="0">
                <a:solidFill>
                  <a:srgbClr val="000000"/>
                </a:solidFill>
                <a:sym typeface="Wingdings"/>
              </a:rPr>
              <a:t> </a:t>
            </a:r>
            <a:r>
              <a:rPr lang="en-US" dirty="0" smtClean="0">
                <a:solidFill>
                  <a:srgbClr val="000000"/>
                </a:solidFill>
              </a:rPr>
              <a:t>they run with the cats, applying reason to get them to head the proper direction.</a:t>
            </a:r>
          </a:p>
          <a:p>
            <a:pPr marL="457200" indent="-457200" algn="just">
              <a:buFont typeface="+mj-lt"/>
              <a:buAutoNum type="arabicPeriod"/>
            </a:pPr>
            <a:endParaRPr lang="en-US" dirty="0">
              <a:solidFill>
                <a:srgbClr val="000000"/>
              </a:solidFill>
            </a:endParaRPr>
          </a:p>
          <a:p>
            <a:pPr marL="457200" indent="-457200" algn="just">
              <a:buFont typeface="+mj-lt"/>
              <a:buAutoNum type="arabicPeriod"/>
            </a:pPr>
            <a:r>
              <a:rPr lang="en-US" dirty="0" smtClean="0">
                <a:solidFill>
                  <a:srgbClr val="000000"/>
                </a:solidFill>
              </a:rPr>
              <a:t>The Leader </a:t>
            </a:r>
            <a:r>
              <a:rPr lang="en-US" dirty="0" smtClean="0">
                <a:solidFill>
                  <a:srgbClr val="000000"/>
                </a:solidFill>
                <a:sym typeface="Wingdings"/>
              </a:rPr>
              <a:t></a:t>
            </a:r>
            <a:r>
              <a:rPr lang="en-US" dirty="0" smtClean="0">
                <a:solidFill>
                  <a:srgbClr val="000000"/>
                </a:solidFill>
              </a:rPr>
              <a:t> they inspire cats to follow.</a:t>
            </a:r>
          </a:p>
          <a:p>
            <a:pPr algn="just"/>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56</a:t>
            </a:fld>
            <a:endParaRPr lang="en-US"/>
          </a:p>
        </p:txBody>
      </p:sp>
      <p:sp>
        <p:nvSpPr>
          <p:cNvPr id="7" name="TextBox 6"/>
          <p:cNvSpPr txBox="1"/>
          <p:nvPr/>
        </p:nvSpPr>
        <p:spPr>
          <a:xfrm>
            <a:off x="3461986" y="5851418"/>
            <a:ext cx="6510333" cy="523220"/>
          </a:xfrm>
          <a:prstGeom prst="rect">
            <a:avLst/>
          </a:prstGeom>
          <a:noFill/>
        </p:spPr>
        <p:txBody>
          <a:bodyPr wrap="square" rtlCol="0">
            <a:spAutoFit/>
          </a:bodyPr>
          <a:lstStyle/>
          <a:p>
            <a:pPr algn="r"/>
            <a:r>
              <a:rPr lang="en-US" sz="1400" dirty="0" smtClean="0">
                <a:solidFill>
                  <a:schemeClr val="accent1"/>
                </a:solidFill>
              </a:rPr>
              <a:t>[Ref: T. C. Williams, </a:t>
            </a:r>
            <a:r>
              <a:rPr lang="en-US" sz="1400" i="1" dirty="0" smtClean="0">
                <a:solidFill>
                  <a:schemeClr val="accent1"/>
                </a:solidFill>
              </a:rPr>
              <a:t>Transforming Project Managers into Project Leaders, </a:t>
            </a:r>
            <a:r>
              <a:rPr lang="en-US" sz="1400" dirty="0">
                <a:solidFill>
                  <a:schemeClr val="accent1"/>
                </a:solidFill>
              </a:rPr>
              <a:t>Proceeding of </a:t>
            </a:r>
            <a:r>
              <a:rPr lang="en-US" sz="1400" dirty="0" smtClean="0">
                <a:solidFill>
                  <a:schemeClr val="accent1"/>
                </a:solidFill>
              </a:rPr>
              <a:t>2012 </a:t>
            </a:r>
            <a:r>
              <a:rPr lang="en-US" sz="1400" dirty="0">
                <a:solidFill>
                  <a:schemeClr val="accent1"/>
                </a:solidFill>
              </a:rPr>
              <a:t>PMI Global Congress, </a:t>
            </a:r>
            <a:r>
              <a:rPr lang="en-US" sz="1400" dirty="0" smtClean="0">
                <a:solidFill>
                  <a:schemeClr val="accent1"/>
                </a:solidFill>
              </a:rPr>
              <a:t>Vancouver, Canada </a:t>
            </a:r>
            <a:r>
              <a:rPr lang="en-US" sz="1400" dirty="0">
                <a:solidFill>
                  <a:schemeClr val="accent1"/>
                </a:solidFill>
              </a:rPr>
              <a:t>(</a:t>
            </a:r>
            <a:r>
              <a:rPr lang="en-US" sz="1400" dirty="0" smtClean="0">
                <a:solidFill>
                  <a:schemeClr val="accent1"/>
                </a:solidFill>
              </a:rPr>
              <a:t>2012) ]</a:t>
            </a:r>
          </a:p>
        </p:txBody>
      </p:sp>
    </p:spTree>
    <p:extLst>
      <p:ext uri="{BB962C8B-B14F-4D97-AF65-F5344CB8AC3E}">
        <p14:creationId xmlns:p14="http://schemas.microsoft.com/office/powerpoint/2010/main" val="1381902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(3/</a:t>
            </a:r>
            <a:r>
              <a:rPr lang="en-US" dirty="0"/>
              <a:t>4</a:t>
            </a:r>
            <a:r>
              <a:rPr lang="en-US" dirty="0" smtClean="0"/>
              <a:t>)</a:t>
            </a:r>
            <a:endParaRPr lang="en-US" dirty="0"/>
          </a:p>
        </p:txBody>
      </p:sp>
      <p:sp>
        <p:nvSpPr>
          <p:cNvPr id="3" name="Content Placeholder 2"/>
          <p:cNvSpPr>
            <a:spLocks noGrp="1"/>
          </p:cNvSpPr>
          <p:nvPr>
            <p:ph idx="1"/>
          </p:nvPr>
        </p:nvSpPr>
        <p:spPr>
          <a:xfrm>
            <a:off x="414371" y="1524001"/>
            <a:ext cx="8915400" cy="862617"/>
          </a:xfrm>
        </p:spPr>
        <p:txBody>
          <a:bodyPr>
            <a:normAutofit/>
          </a:bodyPr>
          <a:lstStyle/>
          <a:p>
            <a:pPr marL="0" indent="0" algn="just">
              <a:buNone/>
            </a:pPr>
            <a:r>
              <a:rPr lang="en-US" dirty="0" smtClean="0">
                <a:solidFill>
                  <a:srgbClr val="000000"/>
                </a:solidFill>
              </a:rPr>
              <a:t>The project environment dictates skill requirement for </a:t>
            </a:r>
            <a:r>
              <a:rPr lang="en-US" dirty="0" smtClean="0">
                <a:solidFill>
                  <a:srgbClr val="C0504D"/>
                </a:solidFill>
              </a:rPr>
              <a:t>Project Managers</a:t>
            </a:r>
            <a:r>
              <a:rPr lang="en-US" dirty="0" smtClean="0">
                <a:solidFill>
                  <a:srgbClr val="000000"/>
                </a:solidFill>
              </a:rPr>
              <a:t>.</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57</a:t>
            </a:fld>
            <a:endParaRPr lang="en-US"/>
          </a:p>
        </p:txBody>
      </p:sp>
      <p:grpSp>
        <p:nvGrpSpPr>
          <p:cNvPr id="30" name="Group 29"/>
          <p:cNvGrpSpPr/>
          <p:nvPr/>
        </p:nvGrpSpPr>
        <p:grpSpPr>
          <a:xfrm>
            <a:off x="49270" y="2970661"/>
            <a:ext cx="5400463" cy="2680105"/>
            <a:chOff x="382496" y="3018913"/>
            <a:chExt cx="4985043" cy="2680105"/>
          </a:xfrm>
        </p:grpSpPr>
        <p:cxnSp>
          <p:nvCxnSpPr>
            <p:cNvPr id="9" name="Straight Arrow Connector 8"/>
            <p:cNvCxnSpPr/>
            <p:nvPr/>
          </p:nvCxnSpPr>
          <p:spPr>
            <a:xfrm flipH="1">
              <a:off x="2183642" y="3230571"/>
              <a:ext cx="11141" cy="165984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2183642" y="4890415"/>
              <a:ext cx="1981306" cy="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1247795" y="4890416"/>
              <a:ext cx="946988" cy="808602"/>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226409" y="3018913"/>
              <a:ext cx="1938539" cy="646331"/>
            </a:xfrm>
            <a:prstGeom prst="rect">
              <a:avLst/>
            </a:prstGeom>
            <a:noFill/>
          </p:spPr>
          <p:txBody>
            <a:bodyPr wrap="square" rtlCol="0">
              <a:spAutoFit/>
            </a:bodyPr>
            <a:lstStyle/>
            <a:p>
              <a:r>
                <a:rPr lang="en-US" dirty="0" smtClean="0">
                  <a:solidFill>
                    <a:schemeClr val="accent1"/>
                  </a:solidFill>
                </a:rPr>
                <a:t>Project Management</a:t>
              </a:r>
              <a:endParaRPr lang="en-US" dirty="0">
                <a:solidFill>
                  <a:schemeClr val="accent1"/>
                </a:solidFill>
              </a:endParaRPr>
            </a:p>
          </p:txBody>
        </p:sp>
        <p:sp>
          <p:nvSpPr>
            <p:cNvPr id="15" name="TextBox 14"/>
            <p:cNvSpPr txBox="1"/>
            <p:nvPr/>
          </p:nvSpPr>
          <p:spPr>
            <a:xfrm>
              <a:off x="3429000" y="5036194"/>
              <a:ext cx="1938539" cy="369332"/>
            </a:xfrm>
            <a:prstGeom prst="rect">
              <a:avLst/>
            </a:prstGeom>
            <a:noFill/>
          </p:spPr>
          <p:txBody>
            <a:bodyPr wrap="square" rtlCol="0">
              <a:spAutoFit/>
            </a:bodyPr>
            <a:lstStyle/>
            <a:p>
              <a:r>
                <a:rPr lang="en-US" dirty="0" smtClean="0">
                  <a:solidFill>
                    <a:schemeClr val="accent1"/>
                  </a:solidFill>
                </a:rPr>
                <a:t>Technical</a:t>
              </a:r>
              <a:endParaRPr lang="en-US" dirty="0">
                <a:solidFill>
                  <a:schemeClr val="accent1"/>
                </a:solidFill>
              </a:endParaRPr>
            </a:p>
          </p:txBody>
        </p:sp>
        <p:sp>
          <p:nvSpPr>
            <p:cNvPr id="16" name="TextBox 15"/>
            <p:cNvSpPr txBox="1"/>
            <p:nvPr/>
          </p:nvSpPr>
          <p:spPr>
            <a:xfrm>
              <a:off x="382496" y="5037154"/>
              <a:ext cx="1938539" cy="369332"/>
            </a:xfrm>
            <a:prstGeom prst="rect">
              <a:avLst/>
            </a:prstGeom>
            <a:noFill/>
          </p:spPr>
          <p:txBody>
            <a:bodyPr wrap="square" rtlCol="0">
              <a:spAutoFit/>
            </a:bodyPr>
            <a:lstStyle/>
            <a:p>
              <a:r>
                <a:rPr lang="en-US" dirty="0" smtClean="0">
                  <a:solidFill>
                    <a:schemeClr val="accent1"/>
                  </a:solidFill>
                </a:rPr>
                <a:t>Business</a:t>
              </a:r>
              <a:endParaRPr lang="en-US" dirty="0">
                <a:solidFill>
                  <a:schemeClr val="accent1"/>
                </a:solidFill>
              </a:endParaRPr>
            </a:p>
          </p:txBody>
        </p:sp>
        <p:sp useBgFill="1">
          <p:nvSpPr>
            <p:cNvPr id="18" name="Cube 17"/>
            <p:cNvSpPr/>
            <p:nvPr/>
          </p:nvSpPr>
          <p:spPr>
            <a:xfrm>
              <a:off x="2016527" y="4490339"/>
              <a:ext cx="1815988" cy="545855"/>
            </a:xfrm>
            <a:prstGeom prst="cub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4892589" y="2859153"/>
            <a:ext cx="5705808" cy="3055399"/>
            <a:chOff x="3832515" y="2986913"/>
            <a:chExt cx="5266900" cy="3055399"/>
          </a:xfrm>
        </p:grpSpPr>
        <p:cxnSp>
          <p:nvCxnSpPr>
            <p:cNvPr id="22" name="Straight Arrow Connector 21"/>
            <p:cNvCxnSpPr/>
            <p:nvPr/>
          </p:nvCxnSpPr>
          <p:spPr>
            <a:xfrm flipH="1">
              <a:off x="5915518" y="3230571"/>
              <a:ext cx="11141" cy="165984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915518" y="4890415"/>
              <a:ext cx="1981306" cy="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979671" y="4890416"/>
              <a:ext cx="946988" cy="91347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292514" y="2986913"/>
              <a:ext cx="1938539" cy="646331"/>
            </a:xfrm>
            <a:prstGeom prst="rect">
              <a:avLst/>
            </a:prstGeom>
            <a:noFill/>
          </p:spPr>
          <p:txBody>
            <a:bodyPr wrap="square" rtlCol="0">
              <a:spAutoFit/>
            </a:bodyPr>
            <a:lstStyle/>
            <a:p>
              <a:r>
                <a:rPr lang="en-US" dirty="0" smtClean="0">
                  <a:solidFill>
                    <a:schemeClr val="accent1"/>
                  </a:solidFill>
                </a:rPr>
                <a:t>Project Management</a:t>
              </a:r>
              <a:endParaRPr lang="en-US" dirty="0">
                <a:solidFill>
                  <a:schemeClr val="accent1"/>
                </a:solidFill>
              </a:endParaRPr>
            </a:p>
          </p:txBody>
        </p:sp>
        <p:sp>
          <p:nvSpPr>
            <p:cNvPr id="26" name="TextBox 25"/>
            <p:cNvSpPr txBox="1"/>
            <p:nvPr/>
          </p:nvSpPr>
          <p:spPr>
            <a:xfrm>
              <a:off x="7160876" y="5036194"/>
              <a:ext cx="1938539" cy="369332"/>
            </a:xfrm>
            <a:prstGeom prst="rect">
              <a:avLst/>
            </a:prstGeom>
            <a:noFill/>
          </p:spPr>
          <p:txBody>
            <a:bodyPr wrap="square" rtlCol="0">
              <a:spAutoFit/>
            </a:bodyPr>
            <a:lstStyle/>
            <a:p>
              <a:r>
                <a:rPr lang="en-US" dirty="0" smtClean="0">
                  <a:solidFill>
                    <a:schemeClr val="accent1"/>
                  </a:solidFill>
                </a:rPr>
                <a:t>Technical</a:t>
              </a:r>
              <a:endParaRPr lang="en-US" dirty="0">
                <a:solidFill>
                  <a:schemeClr val="accent1"/>
                </a:solidFill>
              </a:endParaRPr>
            </a:p>
          </p:txBody>
        </p:sp>
        <p:sp>
          <p:nvSpPr>
            <p:cNvPr id="27" name="TextBox 26"/>
            <p:cNvSpPr txBox="1"/>
            <p:nvPr/>
          </p:nvSpPr>
          <p:spPr>
            <a:xfrm>
              <a:off x="3832515" y="5672980"/>
              <a:ext cx="1938539" cy="369332"/>
            </a:xfrm>
            <a:prstGeom prst="rect">
              <a:avLst/>
            </a:prstGeom>
            <a:noFill/>
          </p:spPr>
          <p:txBody>
            <a:bodyPr wrap="square" rtlCol="0">
              <a:spAutoFit/>
            </a:bodyPr>
            <a:lstStyle/>
            <a:p>
              <a:r>
                <a:rPr lang="en-US" dirty="0" smtClean="0">
                  <a:solidFill>
                    <a:schemeClr val="accent1"/>
                  </a:solidFill>
                </a:rPr>
                <a:t>Business</a:t>
              </a:r>
              <a:endParaRPr lang="en-US" dirty="0">
                <a:solidFill>
                  <a:schemeClr val="accent1"/>
                </a:solidFill>
              </a:endParaRPr>
            </a:p>
          </p:txBody>
        </p:sp>
        <p:sp useBgFill="1">
          <p:nvSpPr>
            <p:cNvPr id="28" name="Cube 27"/>
            <p:cNvSpPr/>
            <p:nvPr/>
          </p:nvSpPr>
          <p:spPr>
            <a:xfrm>
              <a:off x="5253591" y="3505526"/>
              <a:ext cx="1038923" cy="2038385"/>
            </a:xfrm>
            <a:prstGeom prst="cube">
              <a:avLst>
                <a:gd name="adj" fmla="val 6463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 name="Rectangle 32"/>
          <p:cNvSpPr/>
          <p:nvPr/>
        </p:nvSpPr>
        <p:spPr>
          <a:xfrm>
            <a:off x="49269" y="2814701"/>
            <a:ext cx="4845669" cy="3661642"/>
          </a:xfrm>
          <a:prstGeom prst="rect">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4975846" y="2814701"/>
            <a:ext cx="4845669" cy="3661642"/>
          </a:xfrm>
          <a:prstGeom prst="rect">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2"/>
          <a:stretch>
            <a:fillRect/>
          </a:stretch>
        </p:blipFill>
        <p:spPr>
          <a:xfrm>
            <a:off x="4169087" y="2001790"/>
            <a:ext cx="1503340" cy="1387698"/>
          </a:xfrm>
          <a:prstGeom prst="rect">
            <a:avLst/>
          </a:prstGeom>
          <a:solidFill>
            <a:srgbClr val="FFFFFF"/>
          </a:solidFill>
        </p:spPr>
      </p:pic>
      <p:sp>
        <p:nvSpPr>
          <p:cNvPr id="35" name="TextBox 34"/>
          <p:cNvSpPr txBox="1"/>
          <p:nvPr/>
        </p:nvSpPr>
        <p:spPr>
          <a:xfrm>
            <a:off x="1819470" y="5632120"/>
            <a:ext cx="2986935" cy="553998"/>
          </a:xfrm>
          <a:prstGeom prst="rect">
            <a:avLst/>
          </a:prstGeom>
          <a:noFill/>
        </p:spPr>
        <p:txBody>
          <a:bodyPr wrap="square" rtlCol="0">
            <a:spAutoFit/>
          </a:bodyPr>
          <a:lstStyle/>
          <a:p>
            <a:pPr algn="just"/>
            <a:r>
              <a:rPr lang="en-US" sz="1500" dirty="0" err="1" smtClean="0">
                <a:solidFill>
                  <a:schemeClr val="accent2"/>
                </a:solidFill>
              </a:rPr>
              <a:t>Es</a:t>
            </a:r>
            <a:r>
              <a:rPr lang="en-US" sz="1500" dirty="0" smtClean="0">
                <a:solidFill>
                  <a:schemeClr val="accent2"/>
                </a:solidFill>
              </a:rPr>
              <a:t>: PM of 8 person R&amp;D project </a:t>
            </a:r>
            <a:r>
              <a:rPr lang="en-US" sz="1500" dirty="0">
                <a:solidFill>
                  <a:schemeClr val="accent2"/>
                </a:solidFill>
              </a:rPr>
              <a:t>t</a:t>
            </a:r>
            <a:r>
              <a:rPr lang="en-US" sz="1500" dirty="0" smtClean="0">
                <a:solidFill>
                  <a:schemeClr val="accent2"/>
                </a:solidFill>
              </a:rPr>
              <a:t>o redesign an aircraft wing</a:t>
            </a:r>
          </a:p>
        </p:txBody>
      </p:sp>
      <p:sp>
        <p:nvSpPr>
          <p:cNvPr id="36" name="TextBox 35"/>
          <p:cNvSpPr txBox="1"/>
          <p:nvPr/>
        </p:nvSpPr>
        <p:spPr>
          <a:xfrm>
            <a:off x="6619993" y="5460681"/>
            <a:ext cx="3201521" cy="1015663"/>
          </a:xfrm>
          <a:prstGeom prst="rect">
            <a:avLst/>
          </a:prstGeom>
          <a:noFill/>
        </p:spPr>
        <p:txBody>
          <a:bodyPr wrap="square" rtlCol="0">
            <a:spAutoFit/>
          </a:bodyPr>
          <a:lstStyle/>
          <a:p>
            <a:pPr algn="just"/>
            <a:r>
              <a:rPr lang="en-US" sz="1500" dirty="0" err="1" smtClean="0">
                <a:solidFill>
                  <a:schemeClr val="accent2"/>
                </a:solidFill>
              </a:rPr>
              <a:t>Es</a:t>
            </a:r>
            <a:r>
              <a:rPr lang="en-US" sz="1500" dirty="0" smtClean="0">
                <a:solidFill>
                  <a:schemeClr val="accent2"/>
                </a:solidFill>
              </a:rPr>
              <a:t>: PM for an IT consulting firm, leading 60 person team that is integrating multiple telecommunication technologies </a:t>
            </a:r>
          </a:p>
        </p:txBody>
      </p:sp>
    </p:spTree>
    <p:extLst>
      <p:ext uri="{BB962C8B-B14F-4D97-AF65-F5344CB8AC3E}">
        <p14:creationId xmlns:p14="http://schemas.microsoft.com/office/powerpoint/2010/main" val="804501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Management Office (1/4)</a:t>
            </a:r>
            <a:endParaRPr lang="en-US" dirty="0"/>
          </a:p>
        </p:txBody>
      </p:sp>
      <p:sp>
        <p:nvSpPr>
          <p:cNvPr id="3" name="Content Placeholder 2"/>
          <p:cNvSpPr>
            <a:spLocks noGrp="1"/>
          </p:cNvSpPr>
          <p:nvPr>
            <p:ph idx="1"/>
          </p:nvPr>
        </p:nvSpPr>
        <p:spPr>
          <a:xfrm>
            <a:off x="4914534" y="2399052"/>
            <a:ext cx="4425302" cy="1486339"/>
          </a:xfrm>
        </p:spPr>
        <p:txBody>
          <a:bodyPr>
            <a:normAutofit fontScale="77500" lnSpcReduction="20000"/>
          </a:bodyPr>
          <a:lstStyle/>
          <a:p>
            <a:pPr marL="0" indent="0" algn="just">
              <a:buNone/>
            </a:pPr>
            <a:r>
              <a:rPr lang="en-US" dirty="0" smtClean="0">
                <a:solidFill>
                  <a:srgbClr val="C0504D"/>
                </a:solidFill>
              </a:rPr>
              <a:t>Project Management Office (PMO) </a:t>
            </a:r>
            <a:r>
              <a:rPr lang="en-US" dirty="0" smtClean="0">
                <a:solidFill>
                  <a:srgbClr val="000000"/>
                </a:solidFill>
              </a:rPr>
              <a:t>is an organizational body or entity assigned various responsibilities related to the centralized and coordinated management of those project under its domain.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58</a:t>
            </a:fld>
            <a:endParaRPr lang="en-US"/>
          </a:p>
        </p:txBody>
      </p:sp>
      <p:pic>
        <p:nvPicPr>
          <p:cNvPr id="7" name="Picture 6"/>
          <p:cNvPicPr>
            <a:picLocks noChangeAspect="1"/>
          </p:cNvPicPr>
          <p:nvPr/>
        </p:nvPicPr>
        <p:blipFill>
          <a:blip r:embed="rId2"/>
          <a:stretch>
            <a:fillRect/>
          </a:stretch>
        </p:blipFill>
        <p:spPr>
          <a:xfrm>
            <a:off x="895273" y="1702238"/>
            <a:ext cx="3607505" cy="2497504"/>
          </a:xfrm>
          <a:prstGeom prst="rect">
            <a:avLst/>
          </a:prstGeom>
        </p:spPr>
      </p:pic>
      <p:sp>
        <p:nvSpPr>
          <p:cNvPr id="8" name="TextBox 7"/>
          <p:cNvSpPr txBox="1"/>
          <p:nvPr/>
        </p:nvSpPr>
        <p:spPr>
          <a:xfrm>
            <a:off x="744553" y="5109316"/>
            <a:ext cx="8666147" cy="707886"/>
          </a:xfrm>
          <a:prstGeom prst="rect">
            <a:avLst/>
          </a:prstGeom>
          <a:noFill/>
        </p:spPr>
        <p:txBody>
          <a:bodyPr wrap="square" rtlCol="0">
            <a:spAutoFit/>
          </a:bodyPr>
          <a:lstStyle/>
          <a:p>
            <a:pPr algn="just"/>
            <a:r>
              <a:rPr lang="en-US" sz="2000" dirty="0" smtClean="0">
                <a:solidFill>
                  <a:srgbClr val="8064A2"/>
                </a:solidFill>
              </a:rPr>
              <a:t>The engineering practice of large project recommends the creation of a </a:t>
            </a:r>
            <a:r>
              <a:rPr lang="en-US" sz="2000" dirty="0">
                <a:solidFill>
                  <a:srgbClr val="8064A2"/>
                </a:solidFill>
              </a:rPr>
              <a:t>P</a:t>
            </a:r>
            <a:r>
              <a:rPr lang="en-US" sz="2000" dirty="0" smtClean="0">
                <a:solidFill>
                  <a:srgbClr val="8064A2"/>
                </a:solidFill>
              </a:rPr>
              <a:t>roject Management Office (PMO)</a:t>
            </a:r>
          </a:p>
        </p:txBody>
      </p:sp>
    </p:spTree>
    <p:extLst>
      <p:ext uri="{BB962C8B-B14F-4D97-AF65-F5344CB8AC3E}">
        <p14:creationId xmlns:p14="http://schemas.microsoft.com/office/powerpoint/2010/main" val="2675891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Management Office (4/4)</a:t>
            </a:r>
            <a:endParaRPr lang="en-US" dirty="0"/>
          </a:p>
        </p:txBody>
      </p:sp>
      <p:sp>
        <p:nvSpPr>
          <p:cNvPr id="3" name="Content Placeholder 2"/>
          <p:cNvSpPr>
            <a:spLocks noGrp="1"/>
          </p:cNvSpPr>
          <p:nvPr>
            <p:ph idx="1"/>
          </p:nvPr>
        </p:nvSpPr>
        <p:spPr>
          <a:xfrm>
            <a:off x="2368054" y="1408274"/>
            <a:ext cx="6932579" cy="1486339"/>
          </a:xfrm>
        </p:spPr>
        <p:txBody>
          <a:bodyPr>
            <a:normAutofit/>
          </a:bodyPr>
          <a:lstStyle/>
          <a:p>
            <a:pPr marL="0" indent="0" algn="just">
              <a:buNone/>
            </a:pPr>
            <a:endParaRPr lang="en-US" dirty="0" smtClean="0">
              <a:solidFill>
                <a:srgbClr val="C0504D"/>
              </a:solidFill>
            </a:endParaRPr>
          </a:p>
          <a:p>
            <a:pPr marL="0" indent="0" algn="just">
              <a:buNone/>
            </a:pPr>
            <a:r>
              <a:rPr lang="en-US" dirty="0">
                <a:solidFill>
                  <a:srgbClr val="C0504D"/>
                </a:solidFill>
              </a:rPr>
              <a:t> </a:t>
            </a:r>
            <a:r>
              <a:rPr lang="en-US" dirty="0" smtClean="0">
                <a:solidFill>
                  <a:srgbClr val="C0504D"/>
                </a:solidFill>
              </a:rPr>
              <a:t>      Why do organizations have PMOs ?</a:t>
            </a: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59</a:t>
            </a:fld>
            <a:endParaRPr lang="en-US"/>
          </a:p>
        </p:txBody>
      </p:sp>
      <p:pic>
        <p:nvPicPr>
          <p:cNvPr id="8" name="Picture 7"/>
          <p:cNvPicPr>
            <a:picLocks noChangeAspect="1"/>
          </p:cNvPicPr>
          <p:nvPr/>
        </p:nvPicPr>
        <p:blipFill>
          <a:blip r:embed="rId2"/>
          <a:stretch>
            <a:fillRect/>
          </a:stretch>
        </p:blipFill>
        <p:spPr>
          <a:xfrm>
            <a:off x="495300" y="1260208"/>
            <a:ext cx="1987988" cy="1835066"/>
          </a:xfrm>
          <a:prstGeom prst="rect">
            <a:avLst/>
          </a:prstGeom>
        </p:spPr>
      </p:pic>
      <p:sp>
        <p:nvSpPr>
          <p:cNvPr id="9" name="Content Placeholder 2"/>
          <p:cNvSpPr txBox="1">
            <a:spLocks/>
          </p:cNvSpPr>
          <p:nvPr/>
        </p:nvSpPr>
        <p:spPr>
          <a:xfrm>
            <a:off x="646642" y="3389474"/>
            <a:ext cx="8915400" cy="3011327"/>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r>
              <a:rPr lang="en-US" sz="1800" dirty="0"/>
              <a:t>To reduce the risk of projects failing to deliver to time, cost and quality targets</a:t>
            </a:r>
          </a:p>
          <a:p>
            <a:pPr marL="0" indent="0" algn="just">
              <a:buNone/>
            </a:pPr>
            <a:endParaRPr lang="en-US" sz="1800" dirty="0"/>
          </a:p>
          <a:p>
            <a:pPr algn="just"/>
            <a:r>
              <a:rPr lang="en-US" sz="1800" dirty="0"/>
              <a:t>To increase the success of projects and </a:t>
            </a:r>
            <a:r>
              <a:rPr lang="en-US" sz="1800" dirty="0" err="1"/>
              <a:t>programmes</a:t>
            </a:r>
            <a:r>
              <a:rPr lang="en-US" sz="1800" dirty="0"/>
              <a:t> in delivering the </a:t>
            </a:r>
            <a:r>
              <a:rPr lang="en-US" sz="1800" dirty="0" smtClean="0"/>
              <a:t>business value expected</a:t>
            </a:r>
            <a:endParaRPr lang="en-US" sz="1800" dirty="0"/>
          </a:p>
          <a:p>
            <a:pPr marL="0" indent="0" algn="just">
              <a:buNone/>
            </a:pPr>
            <a:endParaRPr lang="en-US" sz="1800" dirty="0"/>
          </a:p>
          <a:p>
            <a:pPr algn="just"/>
            <a:r>
              <a:rPr lang="en-US" sz="1800" dirty="0"/>
              <a:t>To make more efficient use of project resources by using a “shared service” </a:t>
            </a:r>
          </a:p>
          <a:p>
            <a:pPr marL="0" indent="0" algn="just">
              <a:buNone/>
            </a:pPr>
            <a:endParaRPr lang="en-US" sz="1800" dirty="0"/>
          </a:p>
          <a:p>
            <a:pPr algn="just"/>
            <a:r>
              <a:rPr lang="en-US" sz="1800" dirty="0"/>
              <a:t>To make more effective use of scarce skills and resources across projects and </a:t>
            </a:r>
            <a:r>
              <a:rPr lang="en-US" sz="1800" dirty="0" err="1"/>
              <a:t>programmes</a:t>
            </a:r>
            <a:endParaRPr lang="en-US" sz="1800" dirty="0"/>
          </a:p>
        </p:txBody>
      </p:sp>
      <p:sp>
        <p:nvSpPr>
          <p:cNvPr id="10" name="TextBox 9"/>
          <p:cNvSpPr txBox="1"/>
          <p:nvPr/>
        </p:nvSpPr>
        <p:spPr>
          <a:xfrm>
            <a:off x="5130430" y="2525280"/>
            <a:ext cx="4321546" cy="738664"/>
          </a:xfrm>
          <a:prstGeom prst="rect">
            <a:avLst/>
          </a:prstGeom>
          <a:noFill/>
        </p:spPr>
        <p:txBody>
          <a:bodyPr wrap="square" rtlCol="0">
            <a:spAutoFit/>
          </a:bodyPr>
          <a:lstStyle/>
          <a:p>
            <a:pPr algn="r"/>
            <a:r>
              <a:rPr lang="en-US" sz="1400" dirty="0" smtClean="0">
                <a:solidFill>
                  <a:schemeClr val="accent3"/>
                </a:solidFill>
              </a:rPr>
              <a:t>[see also: </a:t>
            </a:r>
            <a:r>
              <a:rPr lang="en-US" sz="1400" dirty="0">
                <a:solidFill>
                  <a:schemeClr val="accent3"/>
                </a:solidFill>
              </a:rPr>
              <a:t>B</a:t>
            </a:r>
            <a:r>
              <a:rPr lang="en-US" sz="1400" dirty="0" smtClean="0">
                <a:solidFill>
                  <a:schemeClr val="accent3"/>
                </a:solidFill>
              </a:rPr>
              <a:t>. Hobbs et M. </a:t>
            </a:r>
            <a:r>
              <a:rPr lang="en-US" sz="1400" dirty="0" err="1" smtClean="0">
                <a:solidFill>
                  <a:schemeClr val="accent3"/>
                </a:solidFill>
              </a:rPr>
              <a:t>Aubry</a:t>
            </a:r>
            <a:r>
              <a:rPr lang="en-US" sz="1400" dirty="0" smtClean="0">
                <a:solidFill>
                  <a:schemeClr val="accent3"/>
                </a:solidFill>
              </a:rPr>
              <a:t>, </a:t>
            </a:r>
            <a:r>
              <a:rPr lang="en-US" sz="1400" i="1" dirty="0">
                <a:solidFill>
                  <a:schemeClr val="accent3"/>
                </a:solidFill>
              </a:rPr>
              <a:t>The Project Management Office (PMO): A Quest for Understanding, </a:t>
            </a:r>
            <a:r>
              <a:rPr lang="en-US" sz="1400" dirty="0" smtClean="0">
                <a:solidFill>
                  <a:schemeClr val="accent3"/>
                </a:solidFill>
              </a:rPr>
              <a:t>PMI, (2010)]</a:t>
            </a:r>
            <a:endParaRPr lang="en-US" sz="1400" dirty="0">
              <a:solidFill>
                <a:schemeClr val="accent3"/>
              </a:solidFill>
            </a:endParaRPr>
          </a:p>
        </p:txBody>
      </p:sp>
    </p:spTree>
    <p:extLst>
      <p:ext uri="{BB962C8B-B14F-4D97-AF65-F5344CB8AC3E}">
        <p14:creationId xmlns:p14="http://schemas.microsoft.com/office/powerpoint/2010/main" val="341547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r>
              <a:rPr lang="en-US" dirty="0" smtClean="0"/>
              <a:t>Project </a:t>
            </a:r>
            <a:r>
              <a:rPr lang="en-US" dirty="0"/>
              <a:t>Management, in its modern form, began to take root only during and after the World War II. </a:t>
            </a:r>
          </a:p>
          <a:p>
            <a:pPr marL="0" indent="0" algn="just">
              <a:buNone/>
            </a:pPr>
            <a:endParaRPr lang="en-US" dirty="0">
              <a:solidFill>
                <a:schemeClr val="accent4"/>
              </a:solidFill>
            </a:endParaRPr>
          </a:p>
          <a:p>
            <a:pPr marL="0" indent="0" algn="just">
              <a:buNone/>
            </a:pPr>
            <a:endParaRPr lang="en-US" dirty="0" smtClean="0">
              <a:solidFill>
                <a:schemeClr val="accent4"/>
              </a:solidFill>
            </a:endParaRPr>
          </a:p>
        </p:txBody>
      </p:sp>
      <p:pic>
        <p:nvPicPr>
          <p:cNvPr id="13" name="Picture 12"/>
          <p:cNvPicPr>
            <a:picLocks noChangeAspect="1"/>
          </p:cNvPicPr>
          <p:nvPr/>
        </p:nvPicPr>
        <p:blipFill>
          <a:blip r:embed="rId2"/>
          <a:stretch>
            <a:fillRect/>
          </a:stretch>
        </p:blipFill>
        <p:spPr>
          <a:xfrm>
            <a:off x="4800129" y="2502493"/>
            <a:ext cx="4130461" cy="3400406"/>
          </a:xfrm>
          <a:prstGeom prst="rect">
            <a:avLst/>
          </a:prstGeom>
        </p:spPr>
      </p:pic>
      <p:sp>
        <p:nvSpPr>
          <p:cNvPr id="2" name="Title 1"/>
          <p:cNvSpPr>
            <a:spLocks noGrp="1"/>
          </p:cNvSpPr>
          <p:nvPr>
            <p:ph type="title"/>
          </p:nvPr>
        </p:nvSpPr>
        <p:spPr/>
        <p:txBody>
          <a:bodyPr/>
          <a:lstStyle/>
          <a:p>
            <a:pPr algn="ctr"/>
            <a:r>
              <a:rPr lang="en-US" dirty="0"/>
              <a:t>The evolution of a discipline </a:t>
            </a:r>
            <a:r>
              <a:rPr lang="en-US" dirty="0" smtClean="0"/>
              <a:t>(2/7)</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6</a:t>
            </a:fld>
            <a:endParaRPr lang="en-US"/>
          </a:p>
        </p:txBody>
      </p:sp>
      <p:pic>
        <p:nvPicPr>
          <p:cNvPr id="9" name="Picture 8"/>
          <p:cNvPicPr>
            <a:picLocks noChangeAspect="1"/>
          </p:cNvPicPr>
          <p:nvPr/>
        </p:nvPicPr>
        <p:blipFill>
          <a:blip r:embed="rId3"/>
          <a:stretch>
            <a:fillRect/>
          </a:stretch>
        </p:blipFill>
        <p:spPr>
          <a:xfrm>
            <a:off x="2068064" y="2576578"/>
            <a:ext cx="2033629" cy="1454247"/>
          </a:xfrm>
          <a:prstGeom prst="rect">
            <a:avLst/>
          </a:prstGeom>
        </p:spPr>
      </p:pic>
      <p:sp>
        <p:nvSpPr>
          <p:cNvPr id="11" name="TextBox 10"/>
          <p:cNvSpPr txBox="1"/>
          <p:nvPr/>
        </p:nvSpPr>
        <p:spPr>
          <a:xfrm>
            <a:off x="5217977" y="2841776"/>
            <a:ext cx="3393722" cy="2723823"/>
          </a:xfrm>
          <a:prstGeom prst="rect">
            <a:avLst/>
          </a:prstGeom>
          <a:solidFill>
            <a:schemeClr val="bg1">
              <a:alpha val="49000"/>
            </a:schemeClr>
          </a:solidFill>
        </p:spPr>
        <p:txBody>
          <a:bodyPr wrap="square" rtlCol="0">
            <a:spAutoFit/>
          </a:bodyPr>
          <a:lstStyle/>
          <a:p>
            <a:pPr algn="just"/>
            <a:r>
              <a:rPr lang="en-US" sz="1900" b="1" dirty="0" smtClean="0"/>
              <a:t>Why do we recognize Project Management just during/after the World War II?</a:t>
            </a:r>
          </a:p>
          <a:p>
            <a:pPr algn="just"/>
            <a:endParaRPr lang="en-US" sz="1900" b="1" dirty="0" smtClean="0"/>
          </a:p>
          <a:p>
            <a:pPr algn="just"/>
            <a:r>
              <a:rPr lang="en-US" sz="1900" b="1" dirty="0" smtClean="0"/>
              <a:t>For example, were the Pyramids or the Florence Cathedral (Brunelleschi) not so complex projects?</a:t>
            </a:r>
            <a:endParaRPr lang="en-US" sz="1900" b="1" dirty="0"/>
          </a:p>
        </p:txBody>
      </p:sp>
      <p:pic>
        <p:nvPicPr>
          <p:cNvPr id="12" name="Picture 11"/>
          <p:cNvPicPr>
            <a:picLocks noChangeAspect="1"/>
          </p:cNvPicPr>
          <p:nvPr/>
        </p:nvPicPr>
        <p:blipFill>
          <a:blip r:embed="rId4"/>
          <a:stretch>
            <a:fillRect/>
          </a:stretch>
        </p:blipFill>
        <p:spPr>
          <a:xfrm>
            <a:off x="2068064" y="4448653"/>
            <a:ext cx="2033629" cy="1454247"/>
          </a:xfrm>
          <a:prstGeom prst="rect">
            <a:avLst/>
          </a:prstGeom>
        </p:spPr>
      </p:pic>
    </p:spTree>
    <p:extLst>
      <p:ext uri="{BB962C8B-B14F-4D97-AF65-F5344CB8AC3E}">
        <p14:creationId xmlns:p14="http://schemas.microsoft.com/office/powerpoint/2010/main" val="595874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1</a:t>
            </a:r>
            <a:br>
              <a:rPr lang="en-US" dirty="0" smtClean="0"/>
            </a:br>
            <a:r>
              <a:rPr lang="en-US" b="1" i="1" dirty="0" smtClean="0">
                <a:solidFill>
                  <a:schemeClr val="accent6"/>
                </a:solidFill>
              </a:rPr>
              <a:t>Introduction to PM</a:t>
            </a:r>
            <a:endParaRPr lang="en-US" b="1" i="1" dirty="0">
              <a:solidFill>
                <a:schemeClr val="accent6"/>
              </a:solidFill>
            </a:endParaRPr>
          </a:p>
        </p:txBody>
      </p:sp>
      <p:sp>
        <p:nvSpPr>
          <p:cNvPr id="3" name="Content Placeholder 2"/>
          <p:cNvSpPr>
            <a:spLocks noGrp="1"/>
          </p:cNvSpPr>
          <p:nvPr>
            <p:ph idx="1"/>
          </p:nvPr>
        </p:nvSpPr>
        <p:spPr>
          <a:xfrm>
            <a:off x="495300" y="3127486"/>
            <a:ext cx="8915400" cy="3349514"/>
          </a:xfrm>
        </p:spPr>
        <p:txBody>
          <a:bodyPr>
            <a:normAutofit/>
          </a:bodyPr>
          <a:lstStyle/>
          <a:p>
            <a:pPr marL="0" indent="0">
              <a:buNone/>
            </a:pPr>
            <a:r>
              <a:rPr lang="en-US" i="1" u="sng" dirty="0" smtClean="0">
                <a:solidFill>
                  <a:srgbClr val="C0504D"/>
                </a:solidFill>
              </a:rPr>
              <a:t>Summary</a:t>
            </a:r>
          </a:p>
          <a:p>
            <a:pPr marL="0" indent="0">
              <a:buNone/>
            </a:pPr>
            <a:endParaRPr lang="en-US" i="1" dirty="0" smtClean="0"/>
          </a:p>
          <a:p>
            <a:r>
              <a:rPr lang="en-US" i="1" dirty="0" smtClean="0"/>
              <a:t>Project Life-Cycle</a:t>
            </a:r>
          </a:p>
          <a:p>
            <a:r>
              <a:rPr lang="en-US" i="1" dirty="0" smtClean="0"/>
              <a:t>PM Organization</a:t>
            </a:r>
          </a:p>
          <a:p>
            <a:r>
              <a:rPr lang="en-US" i="1" dirty="0" smtClean="0"/>
              <a:t>PM Stakeholders</a:t>
            </a:r>
          </a:p>
          <a:p>
            <a:r>
              <a:rPr lang="en-US" i="1" dirty="0" smtClean="0"/>
              <a:t>The role of Project Managers</a:t>
            </a:r>
          </a:p>
          <a:p>
            <a:r>
              <a:rPr lang="en-US" i="1" dirty="0" smtClean="0"/>
              <a:t>The Project Management Office </a:t>
            </a:r>
          </a:p>
          <a:p>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60</a:t>
            </a:fld>
            <a:endParaRPr lang="en-US"/>
          </a:p>
        </p:txBody>
      </p:sp>
      <p:pic>
        <p:nvPicPr>
          <p:cNvPr id="7" name="Picture 6"/>
          <p:cNvPicPr>
            <a:picLocks noChangeAspect="1"/>
          </p:cNvPicPr>
          <p:nvPr/>
        </p:nvPicPr>
        <p:blipFill>
          <a:blip r:embed="rId2"/>
          <a:stretch>
            <a:fillRect/>
          </a:stretch>
        </p:blipFill>
        <p:spPr>
          <a:xfrm>
            <a:off x="3714750" y="1600200"/>
            <a:ext cx="2688660" cy="1527286"/>
          </a:xfrm>
          <a:prstGeom prst="rect">
            <a:avLst/>
          </a:prstGeom>
        </p:spPr>
      </p:pic>
    </p:spTree>
    <p:extLst>
      <p:ext uri="{BB962C8B-B14F-4D97-AF65-F5344CB8AC3E}">
        <p14:creationId xmlns:p14="http://schemas.microsoft.com/office/powerpoint/2010/main" val="67256474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1</a:t>
            </a:r>
            <a:br>
              <a:rPr lang="en-US" dirty="0" smtClean="0"/>
            </a:br>
            <a:r>
              <a:rPr lang="en-US" b="1" i="1" dirty="0" smtClean="0">
                <a:solidFill>
                  <a:schemeClr val="accent6"/>
                </a:solidFill>
              </a:rPr>
              <a:t>Introduction to PM</a:t>
            </a:r>
            <a:endParaRPr lang="en-US" b="1" i="1" dirty="0">
              <a:solidFill>
                <a:schemeClr val="accent6"/>
              </a:solidFill>
            </a:endParaRP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61</a:t>
            </a:fld>
            <a:endParaRPr lang="en-US"/>
          </a:p>
        </p:txBody>
      </p:sp>
      <p:sp>
        <p:nvSpPr>
          <p:cNvPr id="8" name="Content Placeholder 7"/>
          <p:cNvSpPr>
            <a:spLocks noGrp="1"/>
          </p:cNvSpPr>
          <p:nvPr>
            <p:ph idx="1"/>
          </p:nvPr>
        </p:nvSpPr>
        <p:spPr/>
        <p:txBody>
          <a:bodyPr/>
          <a:lstStyle/>
          <a:p>
            <a:endParaRPr lang="en-US" dirty="0" smtClean="0"/>
          </a:p>
          <a:p>
            <a:endParaRPr lang="en-US" dirty="0" smtClean="0"/>
          </a:p>
          <a:p>
            <a:endParaRPr lang="en-US" dirty="0"/>
          </a:p>
          <a:p>
            <a:endParaRPr lang="en-US" dirty="0"/>
          </a:p>
          <a:p>
            <a:pPr marL="0" indent="0" algn="ctr">
              <a:buNone/>
            </a:pPr>
            <a:r>
              <a:rPr lang="en-US" sz="4200" dirty="0" smtClean="0"/>
              <a:t>Reserve slides</a:t>
            </a:r>
            <a:endParaRPr lang="en-US" sz="4200" dirty="0"/>
          </a:p>
        </p:txBody>
      </p:sp>
    </p:spTree>
    <p:extLst>
      <p:ext uri="{BB962C8B-B14F-4D97-AF65-F5344CB8AC3E}">
        <p14:creationId xmlns:p14="http://schemas.microsoft.com/office/powerpoint/2010/main" val="132356736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858" y="4318000"/>
            <a:ext cx="9534525" cy="2247900"/>
          </a:xfrm>
          <a:prstGeom prst="roundRect">
            <a:avLst/>
          </a:prstGeom>
          <a:solidFill>
            <a:schemeClr val="accent3">
              <a:lumMod val="20000"/>
              <a:lumOff val="80000"/>
            </a:schemeClr>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78858" y="1917700"/>
            <a:ext cx="9534525" cy="2247900"/>
          </a:xfrm>
          <a:prstGeom prst="roundRect">
            <a:avLst/>
          </a:prstGeom>
          <a:solidFill>
            <a:schemeClr val="accent3">
              <a:lumMod val="60000"/>
              <a:lumOff val="40000"/>
            </a:schemeClr>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t>The Project Management Office (2/</a:t>
            </a:r>
            <a:r>
              <a:rPr lang="en-US" dirty="0"/>
              <a:t>4</a:t>
            </a:r>
            <a:r>
              <a:rPr lang="en-US" dirty="0" smtClean="0"/>
              <a:t>)</a:t>
            </a:r>
            <a:endParaRPr lang="en-US" dirty="0"/>
          </a:p>
        </p:txBody>
      </p:sp>
      <p:sp>
        <p:nvSpPr>
          <p:cNvPr id="3" name="Content Placeholder 2"/>
          <p:cNvSpPr>
            <a:spLocks noGrp="1"/>
          </p:cNvSpPr>
          <p:nvPr>
            <p:ph idx="1"/>
          </p:nvPr>
        </p:nvSpPr>
        <p:spPr>
          <a:xfrm>
            <a:off x="797983" y="1420974"/>
            <a:ext cx="8915400" cy="4929027"/>
          </a:xfrm>
        </p:spPr>
        <p:txBody>
          <a:bodyPr>
            <a:noAutofit/>
          </a:bodyPr>
          <a:lstStyle/>
          <a:p>
            <a:pPr marL="0" indent="0" algn="just">
              <a:buNone/>
            </a:pPr>
            <a:r>
              <a:rPr lang="en-US" sz="1800" dirty="0" smtClean="0">
                <a:solidFill>
                  <a:srgbClr val="000000"/>
                </a:solidFill>
              </a:rPr>
              <a:t>The main </a:t>
            </a:r>
            <a:r>
              <a:rPr lang="en-US" sz="1800" dirty="0" smtClean="0">
                <a:solidFill>
                  <a:srgbClr val="C0504D"/>
                </a:solidFill>
              </a:rPr>
              <a:t>Project Management Office (PMO) </a:t>
            </a:r>
            <a:r>
              <a:rPr lang="en-US" sz="1800" dirty="0" smtClean="0">
                <a:solidFill>
                  <a:srgbClr val="000000"/>
                </a:solidFill>
              </a:rPr>
              <a:t>services are:</a:t>
            </a:r>
          </a:p>
          <a:p>
            <a:pPr marL="0" indent="0" algn="just">
              <a:buNone/>
            </a:pPr>
            <a:r>
              <a:rPr lang="en-US" sz="1800" dirty="0" smtClean="0">
                <a:solidFill>
                  <a:srgbClr val="000000"/>
                </a:solidFill>
              </a:rPr>
              <a:t>	</a:t>
            </a:r>
          </a:p>
          <a:p>
            <a:pPr lvl="2"/>
            <a:r>
              <a:rPr lang="en-US" dirty="0" smtClean="0"/>
              <a:t>Administrative </a:t>
            </a:r>
            <a:r>
              <a:rPr lang="en-US" dirty="0"/>
              <a:t>support for project managers</a:t>
            </a:r>
          </a:p>
          <a:p>
            <a:pPr lvl="2"/>
            <a:r>
              <a:rPr lang="en-US" dirty="0"/>
              <a:t>Collating and </a:t>
            </a:r>
            <a:r>
              <a:rPr lang="en-US" dirty="0" smtClean="0"/>
              <a:t>reporting</a:t>
            </a:r>
            <a:r>
              <a:rPr lang="en-US" dirty="0"/>
              <a:t> </a:t>
            </a:r>
            <a:r>
              <a:rPr lang="en-US" dirty="0" smtClean="0"/>
              <a:t>project status </a:t>
            </a:r>
            <a:r>
              <a:rPr lang="en-US" dirty="0"/>
              <a:t>to </a:t>
            </a:r>
            <a:r>
              <a:rPr lang="en-US" dirty="0" smtClean="0"/>
              <a:t>senior management</a:t>
            </a:r>
            <a:endParaRPr lang="en-US" dirty="0"/>
          </a:p>
          <a:p>
            <a:pPr lvl="2"/>
            <a:r>
              <a:rPr lang="en-US" dirty="0"/>
              <a:t>Providing </a:t>
            </a:r>
            <a:r>
              <a:rPr lang="en-US" dirty="0" smtClean="0"/>
              <a:t>standards, methodologies</a:t>
            </a:r>
            <a:r>
              <a:rPr lang="en-US" dirty="0"/>
              <a:t> </a:t>
            </a:r>
            <a:r>
              <a:rPr lang="en-US" dirty="0" smtClean="0"/>
              <a:t>and a </a:t>
            </a:r>
            <a:r>
              <a:rPr lang="en-US" dirty="0"/>
              <a:t>set of PM tools</a:t>
            </a:r>
          </a:p>
          <a:p>
            <a:pPr lvl="2"/>
            <a:r>
              <a:rPr lang="en-US" dirty="0"/>
              <a:t>Managing project documentation (including risk registers, schedules, incident logs </a:t>
            </a:r>
            <a:r>
              <a:rPr lang="en-US" dirty="0" err="1"/>
              <a:t>etc</a:t>
            </a:r>
            <a:r>
              <a:rPr lang="en-US" dirty="0"/>
              <a:t>)</a:t>
            </a:r>
          </a:p>
          <a:p>
            <a:pPr lvl="2"/>
            <a:r>
              <a:rPr lang="en-US" dirty="0" smtClean="0"/>
              <a:t>Promoting</a:t>
            </a:r>
            <a:r>
              <a:rPr lang="en-US" dirty="0"/>
              <a:t> </a:t>
            </a:r>
            <a:r>
              <a:rPr lang="en-US" dirty="0" smtClean="0"/>
              <a:t>project </a:t>
            </a:r>
            <a:r>
              <a:rPr lang="en-US" dirty="0"/>
              <a:t>management within the </a:t>
            </a:r>
            <a:r>
              <a:rPr lang="en-US" dirty="0" smtClean="0"/>
              <a:t>organization</a:t>
            </a:r>
            <a:endParaRPr lang="en-US" dirty="0"/>
          </a:p>
          <a:p>
            <a:endParaRPr lang="en-US" sz="1800" dirty="0" smtClean="0"/>
          </a:p>
          <a:p>
            <a:pPr lvl="2"/>
            <a:endParaRPr lang="en-US" sz="1000" dirty="0" smtClean="0"/>
          </a:p>
          <a:p>
            <a:pPr lvl="2"/>
            <a:r>
              <a:rPr lang="en-US" dirty="0" smtClean="0"/>
              <a:t>Providing </a:t>
            </a:r>
            <a:r>
              <a:rPr lang="en-US" dirty="0"/>
              <a:t>estimating, scheduling and risk management expertise to PMs</a:t>
            </a:r>
          </a:p>
          <a:p>
            <a:pPr lvl="2"/>
            <a:r>
              <a:rPr lang="en-US" dirty="0" smtClean="0"/>
              <a:t>Coordinating</a:t>
            </a:r>
            <a:r>
              <a:rPr lang="en-US" dirty="0"/>
              <a:t> </a:t>
            </a:r>
            <a:r>
              <a:rPr lang="en-US" dirty="0" smtClean="0"/>
              <a:t>plans between projects and </a:t>
            </a:r>
            <a:r>
              <a:rPr lang="en-US" dirty="0"/>
              <a:t>monitoring resource use</a:t>
            </a:r>
          </a:p>
          <a:p>
            <a:pPr lvl="2"/>
            <a:r>
              <a:rPr lang="en-US" dirty="0"/>
              <a:t>Monitoring and </a:t>
            </a:r>
            <a:r>
              <a:rPr lang="en-US" dirty="0" smtClean="0"/>
              <a:t>reviewing</a:t>
            </a:r>
            <a:r>
              <a:rPr lang="en-US" dirty="0"/>
              <a:t> </a:t>
            </a:r>
            <a:r>
              <a:rPr lang="en-US" dirty="0" smtClean="0"/>
              <a:t>project</a:t>
            </a:r>
            <a:r>
              <a:rPr lang="en-US" dirty="0"/>
              <a:t> </a:t>
            </a:r>
            <a:r>
              <a:rPr lang="en-US" dirty="0" smtClean="0"/>
              <a:t>performance</a:t>
            </a:r>
            <a:endParaRPr lang="en-US" dirty="0"/>
          </a:p>
          <a:p>
            <a:pPr lvl="2"/>
            <a:r>
              <a:rPr lang="en-US" dirty="0" smtClean="0"/>
              <a:t>Implementing</a:t>
            </a:r>
            <a:r>
              <a:rPr lang="en-US" dirty="0"/>
              <a:t> </a:t>
            </a:r>
            <a:r>
              <a:rPr lang="en-US" dirty="0" smtClean="0"/>
              <a:t>and operating</a:t>
            </a:r>
            <a:r>
              <a:rPr lang="en-US" dirty="0"/>
              <a:t> </a:t>
            </a:r>
            <a:r>
              <a:rPr lang="en-US" dirty="0" smtClean="0"/>
              <a:t>a </a:t>
            </a:r>
            <a:r>
              <a:rPr lang="en-US" dirty="0"/>
              <a:t>project information system and/or scorecard</a:t>
            </a:r>
          </a:p>
          <a:p>
            <a:pPr lvl="2"/>
            <a:r>
              <a:rPr lang="en-US" dirty="0"/>
              <a:t>Quality monitoring and enforcement of standards</a:t>
            </a:r>
          </a:p>
          <a:p>
            <a:pPr marL="0" indent="0" algn="just">
              <a:buNone/>
            </a:pPr>
            <a:endParaRPr lang="en-US" sz="1800" dirty="0" smtClean="0">
              <a:solidFill>
                <a:srgbClr val="000000"/>
              </a:solidFill>
            </a:endParaRPr>
          </a:p>
          <a:p>
            <a:pPr marL="0" indent="0" algn="just">
              <a:buNone/>
            </a:pPr>
            <a:endParaRPr lang="en-US" sz="1800"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62</a:t>
            </a:fld>
            <a:endParaRPr lang="en-US"/>
          </a:p>
        </p:txBody>
      </p:sp>
      <p:sp>
        <p:nvSpPr>
          <p:cNvPr id="10" name="TextBox 9"/>
          <p:cNvSpPr txBox="1"/>
          <p:nvPr/>
        </p:nvSpPr>
        <p:spPr>
          <a:xfrm rot="16200000">
            <a:off x="-171286" y="2703960"/>
            <a:ext cx="1938539" cy="646331"/>
          </a:xfrm>
          <a:prstGeom prst="rect">
            <a:avLst/>
          </a:prstGeom>
          <a:noFill/>
        </p:spPr>
        <p:txBody>
          <a:bodyPr wrap="square" rtlCol="0">
            <a:spAutoFit/>
          </a:bodyPr>
          <a:lstStyle/>
          <a:p>
            <a:pPr algn="ctr"/>
            <a:r>
              <a:rPr lang="en-US" b="1" dirty="0" smtClean="0">
                <a:solidFill>
                  <a:srgbClr val="0000FF"/>
                </a:solidFill>
              </a:rPr>
              <a:t>Basic support Service</a:t>
            </a:r>
            <a:endParaRPr lang="en-US" b="1" dirty="0">
              <a:solidFill>
                <a:srgbClr val="0000FF"/>
              </a:solidFill>
            </a:endParaRPr>
          </a:p>
        </p:txBody>
      </p:sp>
      <p:sp>
        <p:nvSpPr>
          <p:cNvPr id="11" name="TextBox 10"/>
          <p:cNvSpPr txBox="1"/>
          <p:nvPr/>
        </p:nvSpPr>
        <p:spPr>
          <a:xfrm rot="16200000">
            <a:off x="-260866" y="5142582"/>
            <a:ext cx="2117697" cy="646331"/>
          </a:xfrm>
          <a:prstGeom prst="rect">
            <a:avLst/>
          </a:prstGeom>
          <a:noFill/>
        </p:spPr>
        <p:txBody>
          <a:bodyPr wrap="square" rtlCol="0">
            <a:spAutoFit/>
          </a:bodyPr>
          <a:lstStyle/>
          <a:p>
            <a:pPr algn="ctr"/>
            <a:r>
              <a:rPr lang="en-US" b="1" dirty="0" smtClean="0">
                <a:solidFill>
                  <a:srgbClr val="0000FF"/>
                </a:solidFill>
              </a:rPr>
              <a:t>Advance specialist Service</a:t>
            </a:r>
            <a:endParaRPr lang="en-US" b="1" dirty="0">
              <a:solidFill>
                <a:srgbClr val="0000FF"/>
              </a:solidFill>
            </a:endParaRPr>
          </a:p>
        </p:txBody>
      </p:sp>
    </p:spTree>
    <p:extLst>
      <p:ext uri="{BB962C8B-B14F-4D97-AF65-F5344CB8AC3E}">
        <p14:creationId xmlns:p14="http://schemas.microsoft.com/office/powerpoint/2010/main" val="1770705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3" end="1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build="p"/>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858" y="4318000"/>
            <a:ext cx="9534525" cy="2247900"/>
          </a:xfrm>
          <a:prstGeom prst="roundRect">
            <a:avLst/>
          </a:prstGeom>
          <a:solidFill>
            <a:schemeClr val="accent2"/>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78858" y="1917700"/>
            <a:ext cx="9534525" cy="2247900"/>
          </a:xfrm>
          <a:prstGeom prst="roundRect">
            <a:avLst/>
          </a:prstGeom>
          <a:solidFill>
            <a:schemeClr val="accent2">
              <a:lumMod val="20000"/>
              <a:lumOff val="8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t>The Project Management Office (3/</a:t>
            </a:r>
            <a:r>
              <a:rPr lang="en-US" dirty="0"/>
              <a:t>4</a:t>
            </a:r>
            <a:r>
              <a:rPr lang="en-US" dirty="0" smtClean="0"/>
              <a:t>)</a:t>
            </a:r>
            <a:endParaRPr lang="en-US" dirty="0"/>
          </a:p>
        </p:txBody>
      </p:sp>
      <p:sp>
        <p:nvSpPr>
          <p:cNvPr id="3" name="Content Placeholder 2"/>
          <p:cNvSpPr>
            <a:spLocks noGrp="1"/>
          </p:cNvSpPr>
          <p:nvPr>
            <p:ph idx="1"/>
          </p:nvPr>
        </p:nvSpPr>
        <p:spPr>
          <a:xfrm>
            <a:off x="797983" y="1420974"/>
            <a:ext cx="8915400" cy="5259227"/>
          </a:xfrm>
        </p:spPr>
        <p:txBody>
          <a:bodyPr>
            <a:noAutofit/>
          </a:bodyPr>
          <a:lstStyle/>
          <a:p>
            <a:pPr marL="0" indent="0" algn="just">
              <a:buNone/>
            </a:pPr>
            <a:r>
              <a:rPr lang="en-US" sz="1800" dirty="0" smtClean="0">
                <a:solidFill>
                  <a:srgbClr val="000000"/>
                </a:solidFill>
              </a:rPr>
              <a:t>The main </a:t>
            </a:r>
            <a:r>
              <a:rPr lang="en-US" sz="1800" dirty="0" smtClean="0">
                <a:solidFill>
                  <a:srgbClr val="C0504D"/>
                </a:solidFill>
              </a:rPr>
              <a:t>Project Management Office (PMO) </a:t>
            </a:r>
            <a:r>
              <a:rPr lang="en-US" sz="1800" dirty="0" smtClean="0">
                <a:solidFill>
                  <a:srgbClr val="000000"/>
                </a:solidFill>
              </a:rPr>
              <a:t>services are (cont.):</a:t>
            </a:r>
          </a:p>
          <a:p>
            <a:pPr marL="0" indent="0" algn="just">
              <a:buNone/>
            </a:pPr>
            <a:r>
              <a:rPr lang="en-US" sz="1800" dirty="0" smtClean="0">
                <a:solidFill>
                  <a:srgbClr val="000000"/>
                </a:solidFill>
              </a:rPr>
              <a:t>	</a:t>
            </a:r>
          </a:p>
          <a:p>
            <a:pPr lvl="2"/>
            <a:r>
              <a:rPr lang="en-US" dirty="0" smtClean="0"/>
              <a:t>Developing</a:t>
            </a:r>
            <a:r>
              <a:rPr lang="en-US" dirty="0"/>
              <a:t> </a:t>
            </a:r>
            <a:r>
              <a:rPr lang="en-US" dirty="0" smtClean="0"/>
              <a:t>competencies</a:t>
            </a:r>
            <a:r>
              <a:rPr lang="en-US" dirty="0"/>
              <a:t> </a:t>
            </a:r>
            <a:r>
              <a:rPr lang="en-US" dirty="0" smtClean="0"/>
              <a:t>of </a:t>
            </a:r>
            <a:r>
              <a:rPr lang="en-US" dirty="0"/>
              <a:t>personnel, including training and mentoring for project managers</a:t>
            </a:r>
          </a:p>
          <a:p>
            <a:pPr lvl="2"/>
            <a:r>
              <a:rPr lang="en-US" dirty="0"/>
              <a:t>Advising project and </a:t>
            </a:r>
            <a:r>
              <a:rPr lang="en-US" dirty="0" err="1"/>
              <a:t>programme</a:t>
            </a:r>
            <a:r>
              <a:rPr lang="en-US" dirty="0"/>
              <a:t> managers</a:t>
            </a:r>
          </a:p>
          <a:p>
            <a:pPr lvl="2"/>
            <a:r>
              <a:rPr lang="en-US" dirty="0"/>
              <a:t>Evaluating project managers’ </a:t>
            </a:r>
            <a:r>
              <a:rPr lang="en-US" dirty="0" smtClean="0"/>
              <a:t>performance</a:t>
            </a:r>
          </a:p>
          <a:p>
            <a:pPr lvl="2"/>
            <a:r>
              <a:rPr lang="en-US" dirty="0" smtClean="0"/>
              <a:t>Recruiting, selecting and/or allocating project managers</a:t>
            </a:r>
          </a:p>
          <a:p>
            <a:pPr lvl="2"/>
            <a:r>
              <a:rPr lang="en-US" dirty="0" smtClean="0"/>
              <a:t>Recording, analyzing and disseminating lessons learned</a:t>
            </a:r>
          </a:p>
          <a:p>
            <a:pPr marL="548640" lvl="2" indent="0">
              <a:buNone/>
            </a:pPr>
            <a:endParaRPr lang="en-US" dirty="0"/>
          </a:p>
          <a:p>
            <a:pPr marL="548640" lvl="2" indent="0">
              <a:buNone/>
            </a:pPr>
            <a:endParaRPr lang="en-US" sz="200" dirty="0" smtClean="0"/>
          </a:p>
          <a:p>
            <a:pPr lvl="2"/>
            <a:r>
              <a:rPr lang="en-US" dirty="0" smtClean="0"/>
              <a:t>Identifying, selecting and prioritizing new projects, including involvement in benefits management and business cases, contingencies</a:t>
            </a:r>
            <a:r>
              <a:rPr lang="en-US" smtClean="0"/>
              <a:t>, etc</a:t>
            </a:r>
            <a:r>
              <a:rPr lang="en-US"/>
              <a:t>.</a:t>
            </a:r>
            <a:endParaRPr lang="en-US" dirty="0" smtClean="0"/>
          </a:p>
          <a:p>
            <a:pPr lvl="2"/>
            <a:r>
              <a:rPr lang="en-US" dirty="0" smtClean="0"/>
              <a:t>Allocating </a:t>
            </a:r>
            <a:r>
              <a:rPr lang="en-US" dirty="0"/>
              <a:t>resources between projects and </a:t>
            </a:r>
            <a:r>
              <a:rPr lang="en-US" dirty="0" err="1" smtClean="0"/>
              <a:t>programmes</a:t>
            </a:r>
            <a:r>
              <a:rPr lang="en-US" dirty="0" smtClean="0"/>
              <a:t> </a:t>
            </a:r>
            <a:endParaRPr lang="en-US" dirty="0"/>
          </a:p>
          <a:p>
            <a:pPr lvl="2"/>
            <a:r>
              <a:rPr lang="en-US" dirty="0"/>
              <a:t>Providing advice and recommendations to senior management</a:t>
            </a:r>
          </a:p>
          <a:p>
            <a:pPr lvl="2"/>
            <a:r>
              <a:rPr lang="en-US" dirty="0"/>
              <a:t>Conducting project health checks and </a:t>
            </a:r>
            <a:r>
              <a:rPr lang="en-US" dirty="0" smtClean="0"/>
              <a:t>post-project </a:t>
            </a:r>
            <a:r>
              <a:rPr lang="en-US" dirty="0"/>
              <a:t>reviews </a:t>
            </a:r>
          </a:p>
          <a:p>
            <a:pPr lvl="2"/>
            <a:r>
              <a:rPr lang="en-US" dirty="0"/>
              <a:t>Monitoring and reviewing PMO </a:t>
            </a:r>
            <a:r>
              <a:rPr lang="en-US" dirty="0" smtClean="0"/>
              <a:t>performance </a:t>
            </a:r>
            <a:r>
              <a:rPr lang="en-US" dirty="0"/>
              <a:t>and its effect on project delivery</a:t>
            </a:r>
          </a:p>
          <a:p>
            <a:pPr marL="0" indent="0" algn="just">
              <a:buNone/>
            </a:pPr>
            <a:endParaRPr lang="en-US" sz="1800"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63</a:t>
            </a:fld>
            <a:endParaRPr lang="en-US"/>
          </a:p>
        </p:txBody>
      </p:sp>
      <p:sp>
        <p:nvSpPr>
          <p:cNvPr id="10" name="TextBox 9"/>
          <p:cNvSpPr txBox="1"/>
          <p:nvPr/>
        </p:nvSpPr>
        <p:spPr>
          <a:xfrm rot="16200000">
            <a:off x="-171286" y="2565461"/>
            <a:ext cx="1938539" cy="923330"/>
          </a:xfrm>
          <a:prstGeom prst="rect">
            <a:avLst/>
          </a:prstGeom>
          <a:noFill/>
        </p:spPr>
        <p:txBody>
          <a:bodyPr wrap="square" rtlCol="0">
            <a:spAutoFit/>
          </a:bodyPr>
          <a:lstStyle/>
          <a:p>
            <a:pPr algn="ctr"/>
            <a:r>
              <a:rPr lang="en-US" b="1" dirty="0">
                <a:solidFill>
                  <a:srgbClr val="0000FF"/>
                </a:solidFill>
              </a:rPr>
              <a:t>Consultancy </a:t>
            </a:r>
          </a:p>
          <a:p>
            <a:pPr algn="ctr"/>
            <a:r>
              <a:rPr lang="en-US" b="1" dirty="0">
                <a:solidFill>
                  <a:srgbClr val="0000FF"/>
                </a:solidFill>
              </a:rPr>
              <a:t>and advisory </a:t>
            </a:r>
          </a:p>
          <a:p>
            <a:pPr algn="ctr"/>
            <a:r>
              <a:rPr lang="en-US" b="1" dirty="0">
                <a:solidFill>
                  <a:srgbClr val="0000FF"/>
                </a:solidFill>
              </a:rPr>
              <a:t>services</a:t>
            </a:r>
          </a:p>
        </p:txBody>
      </p:sp>
      <p:sp>
        <p:nvSpPr>
          <p:cNvPr id="11" name="TextBox 10"/>
          <p:cNvSpPr txBox="1"/>
          <p:nvPr/>
        </p:nvSpPr>
        <p:spPr>
          <a:xfrm rot="16200000">
            <a:off x="-260866" y="5004083"/>
            <a:ext cx="2117697" cy="923330"/>
          </a:xfrm>
          <a:prstGeom prst="rect">
            <a:avLst/>
          </a:prstGeom>
          <a:noFill/>
        </p:spPr>
        <p:txBody>
          <a:bodyPr wrap="square" rtlCol="0">
            <a:spAutoFit/>
          </a:bodyPr>
          <a:lstStyle/>
          <a:p>
            <a:pPr algn="ctr"/>
            <a:r>
              <a:rPr lang="en-US" b="1" dirty="0" smtClean="0">
                <a:solidFill>
                  <a:srgbClr val="0000FF"/>
                </a:solidFill>
              </a:rPr>
              <a:t>Strategic and governance  Service</a:t>
            </a:r>
            <a:endParaRPr lang="en-US" b="1" dirty="0">
              <a:solidFill>
                <a:srgbClr val="0000FF"/>
              </a:solidFill>
            </a:endParaRPr>
          </a:p>
        </p:txBody>
      </p:sp>
    </p:spTree>
    <p:extLst>
      <p:ext uri="{BB962C8B-B14F-4D97-AF65-F5344CB8AC3E}">
        <p14:creationId xmlns:p14="http://schemas.microsoft.com/office/powerpoint/2010/main" val="3875325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3" end="1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(3/</a:t>
            </a:r>
            <a:r>
              <a:rPr lang="en-US" dirty="0"/>
              <a:t>7</a:t>
            </a:r>
            <a:r>
              <a:rPr lang="en-US" dirty="0" smtClean="0"/>
              <a: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Before World War II, Project Management was considered as a </a:t>
            </a:r>
            <a:r>
              <a:rPr lang="en-US" dirty="0" smtClean="0">
                <a:solidFill>
                  <a:srgbClr val="8064A2"/>
                </a:solidFill>
              </a:rPr>
              <a:t>subset</a:t>
            </a:r>
            <a:r>
              <a:rPr lang="en-US" dirty="0" smtClean="0"/>
              <a:t> of technical knowledge.</a:t>
            </a:r>
            <a:endParaRPr lang="en-US" dirty="0"/>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dirty="0" smtClean="0">
              <a:solidFill>
                <a:schemeClr val="accent4"/>
              </a:solidFill>
            </a:endParaRPr>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7</a:t>
            </a:fld>
            <a:endParaRPr lang="en-US"/>
          </a:p>
        </p:txBody>
      </p:sp>
      <p:pic>
        <p:nvPicPr>
          <p:cNvPr id="11" name="Picture 10"/>
          <p:cNvPicPr>
            <a:picLocks noChangeAspect="1"/>
          </p:cNvPicPr>
          <p:nvPr/>
        </p:nvPicPr>
        <p:blipFill>
          <a:blip r:embed="rId2"/>
          <a:stretch>
            <a:fillRect/>
          </a:stretch>
        </p:blipFill>
        <p:spPr>
          <a:xfrm>
            <a:off x="4777340" y="2662607"/>
            <a:ext cx="3755231" cy="2078725"/>
          </a:xfrm>
          <a:prstGeom prst="rect">
            <a:avLst/>
          </a:prstGeom>
        </p:spPr>
      </p:pic>
      <p:sp>
        <p:nvSpPr>
          <p:cNvPr id="12" name="TextBox 11"/>
          <p:cNvSpPr txBox="1"/>
          <p:nvPr/>
        </p:nvSpPr>
        <p:spPr>
          <a:xfrm>
            <a:off x="495300" y="5204120"/>
            <a:ext cx="8915400" cy="923330"/>
          </a:xfrm>
          <a:prstGeom prst="rect">
            <a:avLst/>
          </a:prstGeom>
          <a:noFill/>
        </p:spPr>
        <p:txBody>
          <a:bodyPr wrap="square" rtlCol="0">
            <a:spAutoFit/>
          </a:bodyPr>
          <a:lstStyle/>
          <a:p>
            <a:pPr algn="just"/>
            <a:r>
              <a:rPr lang="en-US" dirty="0">
                <a:solidFill>
                  <a:srgbClr val="8064A2"/>
                </a:solidFill>
              </a:rPr>
              <a:t>Similarly, Michelangelo, </a:t>
            </a:r>
            <a:r>
              <a:rPr lang="en-US" dirty="0" smtClean="0">
                <a:solidFill>
                  <a:srgbClr val="8064A2"/>
                </a:solidFill>
              </a:rPr>
              <a:t>in 1546</a:t>
            </a:r>
            <a:r>
              <a:rPr lang="en-US" dirty="0">
                <a:solidFill>
                  <a:srgbClr val="8064A2"/>
                </a:solidFill>
              </a:rPr>
              <a:t>-</a:t>
            </a:r>
            <a:r>
              <a:rPr lang="en-US" dirty="0" smtClean="0">
                <a:solidFill>
                  <a:srgbClr val="8064A2"/>
                </a:solidFill>
              </a:rPr>
              <a:t>1564 responsible for the construction of </a:t>
            </a:r>
            <a:r>
              <a:rPr lang="en-US" dirty="0">
                <a:solidFill>
                  <a:srgbClr val="8064A2"/>
                </a:solidFill>
              </a:rPr>
              <a:t>Saint Peter’s Basilica in Rome, also managed the project, which included tasks such as wrangling with the popes over finances. </a:t>
            </a:r>
          </a:p>
        </p:txBody>
      </p:sp>
      <p:pic>
        <p:nvPicPr>
          <p:cNvPr id="7" name="Picture 6"/>
          <p:cNvPicPr>
            <a:picLocks noChangeAspect="1"/>
          </p:cNvPicPr>
          <p:nvPr/>
        </p:nvPicPr>
        <p:blipFill>
          <a:blip r:embed="rId3"/>
          <a:stretch>
            <a:fillRect/>
          </a:stretch>
        </p:blipFill>
        <p:spPr>
          <a:xfrm>
            <a:off x="1642623" y="2662607"/>
            <a:ext cx="2251952" cy="2078725"/>
          </a:xfrm>
          <a:prstGeom prst="rect">
            <a:avLst/>
          </a:prstGeom>
        </p:spPr>
      </p:pic>
    </p:spTree>
    <p:extLst>
      <p:ext uri="{BB962C8B-B14F-4D97-AF65-F5344CB8AC3E}">
        <p14:creationId xmlns:p14="http://schemas.microsoft.com/office/powerpoint/2010/main" val="3179458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(4/</a:t>
            </a:r>
            <a:r>
              <a:rPr lang="en-US" dirty="0"/>
              <a:t>7</a:t>
            </a:r>
            <a:r>
              <a:rPr lang="en-US" dirty="0" smtClean="0"/>
              <a:t>)</a:t>
            </a:r>
            <a:endParaRPr lang="en-US" dirty="0"/>
          </a:p>
        </p:txBody>
      </p:sp>
      <p:sp>
        <p:nvSpPr>
          <p:cNvPr id="3" name="Content Placeholder 2"/>
          <p:cNvSpPr>
            <a:spLocks noGrp="1"/>
          </p:cNvSpPr>
          <p:nvPr>
            <p:ph idx="1"/>
          </p:nvPr>
        </p:nvSpPr>
        <p:spPr/>
        <p:txBody>
          <a:bodyPr>
            <a:normAutofit/>
          </a:bodyPr>
          <a:lstStyle/>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dirty="0" smtClean="0">
              <a:solidFill>
                <a:schemeClr val="accent4"/>
              </a:solidFill>
            </a:endParaRPr>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8</a:t>
            </a:fld>
            <a:endParaRPr lang="en-US"/>
          </a:p>
        </p:txBody>
      </p:sp>
      <p:pic>
        <p:nvPicPr>
          <p:cNvPr id="9" name="Picture 8"/>
          <p:cNvPicPr>
            <a:picLocks noChangeAspect="1"/>
          </p:cNvPicPr>
          <p:nvPr/>
        </p:nvPicPr>
        <p:blipFill>
          <a:blip r:embed="rId2"/>
          <a:stretch>
            <a:fillRect/>
          </a:stretch>
        </p:blipFill>
        <p:spPr>
          <a:xfrm>
            <a:off x="4336705" y="1683818"/>
            <a:ext cx="3685796" cy="2145368"/>
          </a:xfrm>
          <a:prstGeom prst="rect">
            <a:avLst/>
          </a:prstGeom>
        </p:spPr>
      </p:pic>
      <p:sp>
        <p:nvSpPr>
          <p:cNvPr id="10" name="TextBox 9"/>
          <p:cNvSpPr txBox="1"/>
          <p:nvPr/>
        </p:nvSpPr>
        <p:spPr>
          <a:xfrm>
            <a:off x="495299" y="4449606"/>
            <a:ext cx="8839984" cy="1477328"/>
          </a:xfrm>
          <a:prstGeom prst="rect">
            <a:avLst/>
          </a:prstGeom>
          <a:noFill/>
        </p:spPr>
        <p:txBody>
          <a:bodyPr wrap="square" rtlCol="0">
            <a:spAutoFit/>
          </a:bodyPr>
          <a:lstStyle/>
          <a:p>
            <a:pPr algn="just"/>
            <a:r>
              <a:rPr lang="en-US" dirty="0">
                <a:solidFill>
                  <a:srgbClr val="8064A2"/>
                </a:solidFill>
              </a:rPr>
              <a:t>For example, John </a:t>
            </a:r>
            <a:r>
              <a:rPr lang="en-US" dirty="0" smtClean="0">
                <a:solidFill>
                  <a:srgbClr val="8064A2"/>
                </a:solidFill>
              </a:rPr>
              <a:t>Roebling (1806-1869), </a:t>
            </a:r>
            <a:r>
              <a:rPr lang="en-US" dirty="0">
                <a:solidFill>
                  <a:srgbClr val="8064A2"/>
                </a:solidFill>
              </a:rPr>
              <a:t>who conceived and led the building of the Brooklyn Bridge with his son, Washington, was a civil engineer who pioneered the building of suspension bridges with steel cables. But even though Roebling was known as a great civil engineer, his triumphs building this and other bridges were due at least as much to his management skills. </a:t>
            </a:r>
          </a:p>
        </p:txBody>
      </p:sp>
      <p:pic>
        <p:nvPicPr>
          <p:cNvPr id="7" name="Picture 6"/>
          <p:cNvPicPr>
            <a:picLocks noChangeAspect="1"/>
          </p:cNvPicPr>
          <p:nvPr/>
        </p:nvPicPr>
        <p:blipFill>
          <a:blip r:embed="rId3"/>
          <a:stretch>
            <a:fillRect/>
          </a:stretch>
        </p:blipFill>
        <p:spPr>
          <a:xfrm>
            <a:off x="1635716" y="1702498"/>
            <a:ext cx="1769249" cy="2145368"/>
          </a:xfrm>
          <a:prstGeom prst="rect">
            <a:avLst/>
          </a:prstGeom>
        </p:spPr>
      </p:pic>
      <p:sp>
        <p:nvSpPr>
          <p:cNvPr id="11" name="TextBox 10"/>
          <p:cNvSpPr txBox="1"/>
          <p:nvPr/>
        </p:nvSpPr>
        <p:spPr>
          <a:xfrm>
            <a:off x="108886" y="6169224"/>
            <a:ext cx="9710502" cy="307777"/>
          </a:xfrm>
          <a:prstGeom prst="rect">
            <a:avLst/>
          </a:prstGeom>
          <a:noFill/>
        </p:spPr>
        <p:txBody>
          <a:bodyPr wrap="square" rtlCol="0">
            <a:spAutoFit/>
          </a:bodyPr>
          <a:lstStyle/>
          <a:p>
            <a:pPr algn="r"/>
            <a:r>
              <a:rPr lang="en-US" sz="1400" dirty="0" smtClean="0">
                <a:solidFill>
                  <a:schemeClr val="accent3"/>
                </a:solidFill>
              </a:rPr>
              <a:t>[see also: </a:t>
            </a:r>
            <a:r>
              <a:rPr lang="en-US" sz="1400" dirty="0">
                <a:solidFill>
                  <a:schemeClr val="accent3"/>
                </a:solidFill>
              </a:rPr>
              <a:t>Y</a:t>
            </a:r>
            <a:r>
              <a:rPr lang="en-US" sz="1400" dirty="0" smtClean="0">
                <a:solidFill>
                  <a:schemeClr val="accent3"/>
                </a:solidFill>
              </a:rPr>
              <a:t>. C. Chiu, </a:t>
            </a:r>
            <a:r>
              <a:rPr lang="en-US" sz="1400" i="1" dirty="0" smtClean="0">
                <a:solidFill>
                  <a:schemeClr val="accent3"/>
                </a:solidFill>
              </a:rPr>
              <a:t>An introduction to the history of Project Management, </a:t>
            </a:r>
            <a:r>
              <a:rPr lang="en-US" sz="1400" dirty="0" err="1" smtClean="0">
                <a:solidFill>
                  <a:schemeClr val="accent3"/>
                </a:solidFill>
              </a:rPr>
              <a:t>Eburon</a:t>
            </a:r>
            <a:r>
              <a:rPr lang="en-US" sz="1400" dirty="0" smtClean="0">
                <a:solidFill>
                  <a:schemeClr val="accent3"/>
                </a:solidFill>
              </a:rPr>
              <a:t> Academic Publisher, (2010)]</a:t>
            </a:r>
            <a:endParaRPr lang="en-US" sz="1400" dirty="0">
              <a:solidFill>
                <a:schemeClr val="accent3"/>
              </a:solidFill>
            </a:endParaRPr>
          </a:p>
        </p:txBody>
      </p:sp>
    </p:spTree>
    <p:extLst>
      <p:ext uri="{BB962C8B-B14F-4D97-AF65-F5344CB8AC3E}">
        <p14:creationId xmlns:p14="http://schemas.microsoft.com/office/powerpoint/2010/main" val="1751548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(5/</a:t>
            </a:r>
            <a:r>
              <a:rPr lang="en-US" dirty="0"/>
              <a:t>7</a:t>
            </a:r>
            <a:r>
              <a:rPr lang="en-US" dirty="0" smtClean="0"/>
              <a:t>)</a:t>
            </a:r>
            <a:endParaRPr lang="en-US" dirty="0"/>
          </a:p>
        </p:txBody>
      </p:sp>
      <p:sp>
        <p:nvSpPr>
          <p:cNvPr id="3" name="Content Placeholder 2"/>
          <p:cNvSpPr>
            <a:spLocks noGrp="1"/>
          </p:cNvSpPr>
          <p:nvPr>
            <p:ph idx="1"/>
          </p:nvPr>
        </p:nvSpPr>
        <p:spPr/>
        <p:txBody>
          <a:bodyPr>
            <a:normAutofit lnSpcReduction="10000"/>
          </a:bodyPr>
          <a:lstStyle/>
          <a:p>
            <a:pPr marL="0" indent="0" algn="just">
              <a:buNone/>
            </a:pPr>
            <a:r>
              <a:rPr lang="en-US" dirty="0" smtClean="0"/>
              <a:t>In particular, the </a:t>
            </a:r>
            <a:r>
              <a:rPr lang="en-US" dirty="0" smtClean="0">
                <a:solidFill>
                  <a:srgbClr val="8064A2"/>
                </a:solidFill>
              </a:rPr>
              <a:t>Manhattan Project</a:t>
            </a:r>
            <a:r>
              <a:rPr lang="en-US" dirty="0" smtClean="0">
                <a:solidFill>
                  <a:srgbClr val="000000"/>
                </a:solidFill>
              </a:rPr>
              <a:t>, in which the first </a:t>
            </a:r>
            <a:r>
              <a:rPr lang="en-US" dirty="0" smtClean="0"/>
              <a:t>atomic bomb was designed and built (in </a:t>
            </a:r>
            <a:r>
              <a:rPr lang="en-US" dirty="0"/>
              <a:t>the </a:t>
            </a:r>
            <a:r>
              <a:rPr lang="en-US" dirty="0" smtClean="0"/>
              <a:t>1940s) </a:t>
            </a:r>
            <a:r>
              <a:rPr lang="en-US" dirty="0"/>
              <a:t>is generally considered the </a:t>
            </a:r>
            <a:r>
              <a:rPr lang="en-US" dirty="0" smtClean="0"/>
              <a:t>first project to use modern project management techniques. The </a:t>
            </a:r>
            <a:r>
              <a:rPr lang="en-US" dirty="0"/>
              <a:t>project involved 125,000 labors, and cost nearly $2 billion.</a:t>
            </a:r>
          </a:p>
          <a:p>
            <a:pPr marL="0" indent="0">
              <a:buNone/>
            </a:pPr>
            <a:endParaRPr lang="en-US" dirty="0" smtClean="0"/>
          </a:p>
          <a:p>
            <a:pPr marL="0" indent="0">
              <a:buNone/>
            </a:pPr>
            <a:endParaRPr lang="en-US" dirty="0" smtClean="0"/>
          </a:p>
          <a:p>
            <a:pPr marL="0" indent="0">
              <a:buNone/>
            </a:pPr>
            <a:r>
              <a:rPr lang="en-US" dirty="0" smtClean="0">
                <a:solidFill>
                  <a:schemeClr val="accent2"/>
                </a:solidFill>
              </a:rPr>
              <a:t>Why? </a:t>
            </a:r>
          </a:p>
          <a:p>
            <a:pPr marL="0" indent="0">
              <a:buNone/>
            </a:pPr>
            <a:endParaRPr lang="en-US" dirty="0" smtClean="0"/>
          </a:p>
          <a:p>
            <a:pPr marL="0" indent="0">
              <a:buNone/>
            </a:pPr>
            <a:endParaRPr lang="en-US" dirty="0" smtClean="0"/>
          </a:p>
          <a:p>
            <a:pPr marL="0" indent="0" algn="ctr">
              <a:buNone/>
            </a:pPr>
            <a:r>
              <a:rPr lang="en-US" dirty="0" smtClean="0">
                <a:solidFill>
                  <a:schemeClr val="accent2"/>
                </a:solidFill>
              </a:rPr>
              <a:t>Because there was many facets, no one was able to be responsible for all the technical decision.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9</a:t>
            </a:fld>
            <a:endParaRPr lang="en-US"/>
          </a:p>
        </p:txBody>
      </p:sp>
      <p:pic>
        <p:nvPicPr>
          <p:cNvPr id="7" name="Picture 6"/>
          <p:cNvPicPr>
            <a:picLocks noChangeAspect="1"/>
          </p:cNvPicPr>
          <p:nvPr/>
        </p:nvPicPr>
        <p:blipFill>
          <a:blip r:embed="rId2"/>
          <a:stretch>
            <a:fillRect/>
          </a:stretch>
        </p:blipFill>
        <p:spPr>
          <a:xfrm>
            <a:off x="5668565" y="3453985"/>
            <a:ext cx="3205614" cy="1597875"/>
          </a:xfrm>
          <a:prstGeom prst="rect">
            <a:avLst/>
          </a:prstGeom>
        </p:spPr>
      </p:pic>
      <p:pic>
        <p:nvPicPr>
          <p:cNvPr id="9" name="Picture 8"/>
          <p:cNvPicPr>
            <a:picLocks noChangeAspect="1"/>
          </p:cNvPicPr>
          <p:nvPr/>
        </p:nvPicPr>
        <p:blipFill>
          <a:blip r:embed="rId3"/>
          <a:stretch>
            <a:fillRect/>
          </a:stretch>
        </p:blipFill>
        <p:spPr>
          <a:xfrm>
            <a:off x="1358933" y="3342195"/>
            <a:ext cx="1987988" cy="1835066"/>
          </a:xfrm>
          <a:prstGeom prst="rect">
            <a:avLst/>
          </a:prstGeom>
        </p:spPr>
      </p:pic>
    </p:spTree>
    <p:extLst>
      <p:ext uri="{BB962C8B-B14F-4D97-AF65-F5344CB8AC3E}">
        <p14:creationId xmlns:p14="http://schemas.microsoft.com/office/powerpoint/2010/main" val="4271155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9738</TotalTime>
  <Words>4463</Words>
  <Application>Microsoft Macintosh PowerPoint</Application>
  <PresentationFormat>A4 Paper (210x297 mm)</PresentationFormat>
  <Paragraphs>826</Paragraphs>
  <Slides>63</Slides>
  <Notes>1</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Clarity</vt:lpstr>
      <vt:lpstr>Fondamenti di Project Management  E PIANIFICAZIONE OPERAZIONALE  PER la Gestione DI PROGETTI DI RICERCA</vt:lpstr>
      <vt:lpstr>Lecture 1 Introduction to PM</vt:lpstr>
      <vt:lpstr>Definition</vt:lpstr>
      <vt:lpstr>Let’s start with questions….</vt:lpstr>
      <vt:lpstr>The evolution of a discipline (1/7)</vt:lpstr>
      <vt:lpstr>The evolution of a discipline (2/7)</vt:lpstr>
      <vt:lpstr>The evolution of a discipline (3/7)</vt:lpstr>
      <vt:lpstr>The evolution of a discipline (4/7)</vt:lpstr>
      <vt:lpstr>The evolution of a discipline (5/7)</vt:lpstr>
      <vt:lpstr>The evolution of a discipline (6/7)</vt:lpstr>
      <vt:lpstr>The evolution of a discipline (7/7)</vt:lpstr>
      <vt:lpstr>Project Management as a discipline (1/2)</vt:lpstr>
      <vt:lpstr>Project Management as a discipline (2/2)</vt:lpstr>
      <vt:lpstr>The project environment (1/3)</vt:lpstr>
      <vt:lpstr>The project environment (2/3)</vt:lpstr>
      <vt:lpstr>The project environment (3/3)</vt:lpstr>
      <vt:lpstr>The Traditional Project Management </vt:lpstr>
      <vt:lpstr>The project Life-Cycle (1/11)</vt:lpstr>
      <vt:lpstr>The project Life-Cycle (2/11)</vt:lpstr>
      <vt:lpstr>The project Life-Cycle (3/11)</vt:lpstr>
      <vt:lpstr>The project Life-Cycle (4/11)</vt:lpstr>
      <vt:lpstr>The project Life-Cycle (5/11)</vt:lpstr>
      <vt:lpstr>The project Life-Cycle (6/11)</vt:lpstr>
      <vt:lpstr>The project Life-Cycle (7/11)</vt:lpstr>
      <vt:lpstr>The project Life-Cycle (8/11)</vt:lpstr>
      <vt:lpstr>The project Life-Cycle (9/11)</vt:lpstr>
      <vt:lpstr>The project Life-Cycle (10/11)</vt:lpstr>
      <vt:lpstr>The project Life-Cycle (11/11)</vt:lpstr>
      <vt:lpstr>Definition</vt:lpstr>
      <vt:lpstr>Definition</vt:lpstr>
      <vt:lpstr>Project Management Organization (1/4)</vt:lpstr>
      <vt:lpstr>Project Management Organization (2/4)</vt:lpstr>
      <vt:lpstr>Project Management Organization (3/4)</vt:lpstr>
      <vt:lpstr>Project Management Organization (4/4)</vt:lpstr>
      <vt:lpstr>Functional Organization (1/3)</vt:lpstr>
      <vt:lpstr>Functional Organization (2/3)</vt:lpstr>
      <vt:lpstr>Functional Organization (3/3)</vt:lpstr>
      <vt:lpstr>Pure Project Organization (1/3)</vt:lpstr>
      <vt:lpstr>Pure Project Organization (2/3)</vt:lpstr>
      <vt:lpstr>Pure Project Organization (3/3)</vt:lpstr>
      <vt:lpstr>Matrix Organization (1/3)</vt:lpstr>
      <vt:lpstr>Matrix Organization (2/3)</vt:lpstr>
      <vt:lpstr>Matrix Organization (3/3)</vt:lpstr>
      <vt:lpstr>PM organization summary (1/2)</vt:lpstr>
      <vt:lpstr>PM organization summary (2/2)</vt:lpstr>
      <vt:lpstr>Stakeholders (1/8)</vt:lpstr>
      <vt:lpstr>Stakeholders (2/8)</vt:lpstr>
      <vt:lpstr>Stakeholders (3/8)</vt:lpstr>
      <vt:lpstr>Stakeholders (4/8)</vt:lpstr>
      <vt:lpstr>Stakeholders (5/8)</vt:lpstr>
      <vt:lpstr>Stakeholders (6/8)</vt:lpstr>
      <vt:lpstr>Stakeholders (7/8)</vt:lpstr>
      <vt:lpstr>Stakeholders (8/8)</vt:lpstr>
      <vt:lpstr>The Role of Project Manager (1/4)</vt:lpstr>
      <vt:lpstr>The Role of Project Manager (2/4)</vt:lpstr>
      <vt:lpstr>The Role of Project Manager (3/4)</vt:lpstr>
      <vt:lpstr>The Role of Project Manager (3/4)</vt:lpstr>
      <vt:lpstr>The Project Management Office (1/4)</vt:lpstr>
      <vt:lpstr>The Project Management Office (4/4)</vt:lpstr>
      <vt:lpstr>End - Lecture 1 Introduction to PM</vt:lpstr>
      <vt:lpstr>End - Lecture 1 Introduction to PM</vt:lpstr>
      <vt:lpstr>The Project Management Office (2/4)</vt:lpstr>
      <vt:lpstr>The Project Management Office (3/4)</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Fondamenti di Project Management  E PIANIFICAZIONE OPERAZIONALE  PER la Gestione DI PROGETTI DI RICERCA</dc:title>
  <dc:creator>Luisella Lari</dc:creator>
  <cp:lastModifiedBy>Luisella Lari</cp:lastModifiedBy>
  <cp:revision>211</cp:revision>
  <cp:lastPrinted>2013-06-05T00:59:37Z</cp:lastPrinted>
  <dcterms:created xsi:type="dcterms:W3CDTF">2013-03-24T19:55:28Z</dcterms:created>
  <dcterms:modified xsi:type="dcterms:W3CDTF">2013-06-05T04:01:30Z</dcterms:modified>
</cp:coreProperties>
</file>