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8" r:id="rId12"/>
    <p:sldId id="263" r:id="rId13"/>
    <p:sldId id="269" r:id="rId14"/>
    <p:sldId id="271" r:id="rId15"/>
    <p:sldId id="270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96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3" r:id="rId35"/>
    <p:sldId id="292" r:id="rId36"/>
    <p:sldId id="291" r:id="rId37"/>
    <p:sldId id="294" r:id="rId38"/>
    <p:sldId id="295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FF8000"/>
    <a:srgbClr val="FFF50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5512" autoAdjust="0"/>
    <p:restoredTop sz="95888" autoAdjust="0"/>
  </p:normalViewPr>
  <p:slideViewPr>
    <p:cSldViewPr snapToGrid="0" snapToObjects="1">
      <p:cViewPr varScale="1">
        <p:scale>
          <a:sx n="117" d="100"/>
          <a:sy n="117" d="100"/>
        </p:scale>
        <p:origin x="-21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04/03/15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04/03/15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Appearance and disappearance data sets self-consistent</a:t>
            </a:r>
          </a:p>
          <a:p>
            <a:r>
              <a:rPr lang="en-GB" dirty="0" smtClean="0"/>
              <a:t>Tension between parameter regions in measurements consistent with the null hypothesis and those which are inconsistent with it</a:t>
            </a:r>
          </a:p>
          <a:p>
            <a:r>
              <a:rPr lang="el-GR" dirty="0" smtClean="0"/>
              <a:t>ν</a:t>
            </a:r>
            <a:r>
              <a:rPr lang="en-US" i="1" baseline="-25000" dirty="0" smtClean="0"/>
              <a:t>e</a:t>
            </a:r>
            <a:r>
              <a:rPr lang="en-US" dirty="0" smtClean="0"/>
              <a:t> appearance data in tension with exclusion limits from disappearance searches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89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6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 descr="imp_logo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1581580" cy="47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 descr="STFC_top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2345" y="1"/>
            <a:ext cx="1531654" cy="46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0" y="6488668"/>
            <a:ext cx="2655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K. Long,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t>4 March 2015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50798"/>
            <a:ext cx="4495800" cy="61072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50798"/>
            <a:ext cx="4495800" cy="61072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0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50798"/>
            <a:ext cx="9144000" cy="6107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73456"/>
            <a:ext cx="2133600" cy="284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emf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png"/><Relationship Id="rId5" Type="http://schemas.openxmlformats.org/officeDocument/2006/relationships/image" Target="../media/image63.emf"/><Relationship Id="rId6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New concepts for future neutrino beams, from </a:t>
            </a:r>
            <a:r>
              <a:rPr lang="en-US" sz="4000" dirty="0" err="1" smtClean="0"/>
              <a:t>nuSTORM</a:t>
            </a:r>
            <a:r>
              <a:rPr lang="en-US" sz="4000" dirty="0" smtClean="0"/>
              <a:t> on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Detector and accelerator challenges: innovation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concepts for future neutrino beams, from </a:t>
            </a:r>
            <a:r>
              <a:rPr lang="en-US" dirty="0" err="1"/>
              <a:t>nuSTORM</a:t>
            </a:r>
            <a:r>
              <a:rPr lang="en-US" dirty="0"/>
              <a:t>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Channels and detector </a:t>
            </a:r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0797"/>
            <a:ext cx="9144000" cy="217414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Golden channel:</a:t>
            </a:r>
          </a:p>
          <a:p>
            <a:pPr lvl="1"/>
            <a:r>
              <a:rPr lang="en-US" dirty="0" err="1" smtClean="0"/>
              <a:t>ν</a:t>
            </a:r>
            <a:r>
              <a:rPr lang="en-US" baseline="-25000" dirty="0" err="1" smtClean="0"/>
              <a:t>μ</a:t>
            </a:r>
            <a:r>
              <a:rPr lang="en-US" dirty="0" smtClean="0"/>
              <a:t> appearance;</a:t>
            </a:r>
          </a:p>
          <a:p>
            <a:pPr lvl="2"/>
            <a:r>
              <a:rPr lang="en-US" dirty="0" smtClean="0"/>
              <a:t>Signal: “opposite” sign </a:t>
            </a:r>
            <a:r>
              <a:rPr lang="en-US" dirty="0" err="1" smtClean="0"/>
              <a:t>muon</a:t>
            </a:r>
            <a:endParaRPr lang="en-US" dirty="0" smtClean="0"/>
          </a:p>
          <a:p>
            <a:pPr lvl="1"/>
            <a:r>
              <a:rPr lang="en-US" dirty="0" err="1" smtClean="0"/>
              <a:t>Magnetised</a:t>
            </a:r>
            <a:r>
              <a:rPr lang="en-US" dirty="0" smtClean="0"/>
              <a:t> detector </a:t>
            </a:r>
            <a:br>
              <a:rPr lang="en-US" dirty="0" smtClean="0"/>
            </a:br>
            <a:r>
              <a:rPr lang="en-US" dirty="0" smtClean="0"/>
              <a:t>advantageous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 l="1467" t="1656" r="2265" b="8060"/>
          <a:stretch>
            <a:fillRect/>
          </a:stretch>
        </p:blipFill>
        <p:spPr bwMode="auto">
          <a:xfrm>
            <a:off x="5597675" y="738469"/>
            <a:ext cx="3405104" cy="2133319"/>
          </a:xfrm>
          <a:prstGeom prst="rect">
            <a:avLst/>
          </a:prstGeom>
          <a:solidFill>
            <a:schemeClr val="bg1"/>
          </a:solidFill>
          <a:ln w="38100" cap="flat" cmpd="sng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</p:pic>
      <p:grpSp>
        <p:nvGrpSpPr>
          <p:cNvPr id="11" name="Group 10"/>
          <p:cNvGrpSpPr/>
          <p:nvPr/>
        </p:nvGrpSpPr>
        <p:grpSpPr>
          <a:xfrm>
            <a:off x="0" y="3007407"/>
            <a:ext cx="5067497" cy="3832502"/>
            <a:chOff x="0" y="3007407"/>
            <a:chExt cx="5067497" cy="3832502"/>
          </a:xfrm>
        </p:grpSpPr>
        <p:pic>
          <p:nvPicPr>
            <p:cNvPr id="7" name="Picture 5" descr="100KT_Detector_closeu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70" y="3007407"/>
              <a:ext cx="4007144" cy="2367371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0" y="5362581"/>
              <a:ext cx="47839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b="1" dirty="0" err="1">
                  <a:solidFill>
                    <a:schemeClr val="bg1"/>
                  </a:solidFill>
                </a:rPr>
                <a:t>Magnetised</a:t>
              </a:r>
              <a:r>
                <a:rPr lang="en-US" b="1" dirty="0">
                  <a:solidFill>
                    <a:schemeClr val="bg1"/>
                  </a:solidFill>
                </a:rPr>
                <a:t> Iron neutrino Detector (MIND): 100 </a:t>
              </a:r>
              <a:r>
                <a:rPr lang="en-US" b="1" dirty="0" err="1">
                  <a:solidFill>
                    <a:schemeClr val="bg1"/>
                  </a:solidFill>
                </a:rPr>
                <a:t>kton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b="1" dirty="0">
                  <a:solidFill>
                    <a:schemeClr val="bg1"/>
                  </a:solidFill>
                </a:rPr>
                <a:t>Octagonal plates and </a:t>
              </a:r>
              <a:r>
                <a:rPr lang="en-US" b="1" dirty="0" err="1">
                  <a:solidFill>
                    <a:schemeClr val="bg1"/>
                  </a:solidFill>
                </a:rPr>
                <a:t>toroidal</a:t>
              </a:r>
              <a:r>
                <a:rPr lang="en-US" b="1" dirty="0">
                  <a:solidFill>
                    <a:schemeClr val="bg1"/>
                  </a:solidFill>
                </a:rPr>
                <a:t> field </a:t>
              </a:r>
              <a:r>
                <a:rPr lang="en-US" b="1" dirty="0" smtClean="0">
                  <a:solidFill>
                    <a:schemeClr val="bg1"/>
                  </a:solidFill>
                </a:rPr>
                <a:t/>
              </a:r>
              <a:br>
                <a:rPr lang="en-US" b="1" dirty="0" smtClean="0">
                  <a:solidFill>
                    <a:schemeClr val="bg1"/>
                  </a:solidFill>
                </a:rPr>
              </a:br>
              <a:r>
                <a:rPr lang="en-US" b="1" dirty="0" smtClean="0">
                  <a:solidFill>
                    <a:schemeClr val="bg1"/>
                  </a:solidFill>
                </a:rPr>
                <a:t>(</a:t>
              </a:r>
              <a:r>
                <a:rPr lang="en-US" b="1" dirty="0">
                  <a:solidFill>
                    <a:schemeClr val="bg1"/>
                  </a:solidFill>
                </a:rPr>
                <a:t>as in MINOS)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1" dirty="0" smtClean="0">
                  <a:solidFill>
                    <a:schemeClr val="bg1"/>
                  </a:solidFill>
                </a:rPr>
                <a:t>Magnetic </a:t>
              </a:r>
              <a:r>
                <a:rPr lang="en-US" b="1" dirty="0">
                  <a:solidFill>
                    <a:schemeClr val="bg1"/>
                  </a:solidFill>
                </a:rPr>
                <a:t>field 1.2-2.2 T from 100 kA </a:t>
              </a:r>
              <a:r>
                <a:rPr lang="en-US" b="1" dirty="0" smtClean="0">
                  <a:solidFill>
                    <a:schemeClr val="bg1"/>
                  </a:solidFill>
                </a:rPr>
                <a:t>current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650"/>
            <a:stretch/>
          </p:blipFill>
          <p:spPr bwMode="auto">
            <a:xfrm>
              <a:off x="2996111" y="3940651"/>
              <a:ext cx="2071386" cy="1421771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rgbClr val="FF0000"/>
              </a:solidFill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5597675" y="3011176"/>
            <a:ext cx="3546324" cy="3846824"/>
            <a:chOff x="5597675" y="3011176"/>
            <a:chExt cx="3546324" cy="38468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3081" y="3011176"/>
              <a:ext cx="3279698" cy="2363602"/>
            </a:xfrm>
            <a:prstGeom prst="rect">
              <a:avLst/>
            </a:prstGeom>
            <a:ln w="28575" cmpd="sng">
              <a:solidFill>
                <a:srgbClr val="FF0000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597675" y="5380672"/>
              <a:ext cx="354632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b="1" dirty="0" smtClean="0">
                  <a:solidFill>
                    <a:schemeClr val="bg1"/>
                  </a:solidFill>
                </a:rPr>
                <a:t>&gt; 10 </a:t>
              </a:r>
              <a:r>
                <a:rPr lang="en-US" b="1" dirty="0" err="1" smtClean="0">
                  <a:solidFill>
                    <a:schemeClr val="bg1"/>
                  </a:solidFill>
                </a:rPr>
                <a:t>kT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LAr</a:t>
              </a:r>
              <a:r>
                <a:rPr lang="en-US" b="1" dirty="0" smtClean="0">
                  <a:solidFill>
                    <a:schemeClr val="bg1"/>
                  </a:solidFill>
                </a:rPr>
                <a:t>; (un)</a:t>
              </a:r>
              <a:r>
                <a:rPr lang="en-US" b="1" dirty="0" err="1" smtClean="0">
                  <a:solidFill>
                    <a:schemeClr val="bg1"/>
                  </a:solidFill>
                </a:rPr>
                <a:t>magetised</a:t>
              </a:r>
              <a:endParaRPr lang="en-US" b="1" dirty="0" smtClean="0">
                <a:solidFill>
                  <a:schemeClr val="bg1"/>
                </a:solidFill>
              </a:endParaRPr>
            </a:p>
            <a:p>
              <a:pPr marL="742950" lvl="1" indent="-285750">
                <a:buFont typeface="Arial"/>
                <a:buChar char="•"/>
              </a:pPr>
              <a:r>
                <a:rPr lang="en-US" b="1" dirty="0" err="1" smtClean="0">
                  <a:solidFill>
                    <a:schemeClr val="bg1"/>
                  </a:solidFill>
                </a:rPr>
                <a:t>Magnetisation</a:t>
              </a:r>
              <a:r>
                <a:rPr lang="en-US" b="1" dirty="0" smtClean="0">
                  <a:solidFill>
                    <a:schemeClr val="bg1"/>
                  </a:solidFill>
                </a:rPr>
                <a:t> advantageous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1" dirty="0" smtClean="0">
                  <a:solidFill>
                    <a:schemeClr val="bg1"/>
                  </a:solidFill>
                </a:rPr>
                <a:t>Possible to consider illuminating LBNF far detector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8550" y="2952698"/>
            <a:ext cx="82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IDS-NF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69449" y="3011827"/>
            <a:ext cx="123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LBNF/MAP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12547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Factory &amp; </a:t>
            </a:r>
            <a:r>
              <a:rPr lang="en-US" dirty="0" err="1" smtClean="0"/>
              <a:t>Muon</a:t>
            </a:r>
            <a:r>
              <a:rPr lang="en-US" dirty="0" smtClean="0"/>
              <a:t> Collider concept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 descr="TUPME012_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8" y="1115332"/>
            <a:ext cx="9063833" cy="51054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8978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Accelerator challenges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ln w="28575" cmpd="sng"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High-power, pulsed proton </a:t>
            </a:r>
            <a:r>
              <a:rPr lang="en-GB" dirty="0"/>
              <a:t>driver:</a:t>
            </a:r>
          </a:p>
          <a:p>
            <a:pPr lvl="1"/>
            <a:r>
              <a:rPr lang="en-GB" dirty="0" smtClean="0"/>
              <a:t>Development of high-power, pulsed proton source underway at proton labs</a:t>
            </a:r>
          </a:p>
          <a:p>
            <a:pPr marL="822960" lvl="3" indent="0">
              <a:buNone/>
            </a:pPr>
            <a:endParaRPr lang="en-GB" dirty="0"/>
          </a:p>
          <a:p>
            <a:r>
              <a:rPr lang="en-GB" dirty="0"/>
              <a:t>Pion-production target:</a:t>
            </a:r>
          </a:p>
          <a:p>
            <a:pPr lvl="1"/>
            <a:r>
              <a:rPr lang="en-GB" dirty="0" smtClean="0">
                <a:solidFill>
                  <a:srgbClr val="008000"/>
                </a:solidFill>
              </a:rPr>
              <a:t>MERIT experiment</a:t>
            </a:r>
            <a:r>
              <a:rPr lang="en-GB" dirty="0" smtClean="0">
                <a:solidFill>
                  <a:srgbClr val="D95120"/>
                </a:solidFill>
              </a:rPr>
              <a:t> </a:t>
            </a:r>
          </a:p>
          <a:p>
            <a:pPr lvl="2"/>
            <a:r>
              <a:rPr lang="en-GB" dirty="0" smtClean="0"/>
              <a:t>Proved principle of mercury jet target</a:t>
            </a:r>
            <a:endParaRPr lang="en-GB" dirty="0"/>
          </a:p>
          <a:p>
            <a:pPr marL="822960" lvl="3" indent="0">
              <a:buNone/>
            </a:pPr>
            <a:endParaRPr lang="en-GB" dirty="0"/>
          </a:p>
          <a:p>
            <a:r>
              <a:rPr lang="en-GB" dirty="0" err="1"/>
              <a:t>Muon</a:t>
            </a:r>
            <a:r>
              <a:rPr lang="en-GB" dirty="0"/>
              <a:t> front end: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Chicane (new) to remove secondary hadrons:</a:t>
            </a:r>
          </a:p>
          <a:p>
            <a:pPr lvl="1"/>
            <a:r>
              <a:rPr lang="en-GB" dirty="0" err="1" smtClean="0">
                <a:solidFill>
                  <a:srgbClr val="D95120"/>
                </a:solidFill>
              </a:rPr>
              <a:t>MuCool</a:t>
            </a:r>
            <a:r>
              <a:rPr lang="en-GB" dirty="0" smtClean="0">
                <a:solidFill>
                  <a:srgbClr val="D95120"/>
                </a:solidFill>
              </a:rPr>
              <a:t> programme</a:t>
            </a:r>
            <a:r>
              <a:rPr lang="en-GB" dirty="0" smtClean="0"/>
              <a:t> at FNAL:</a:t>
            </a:r>
            <a:endParaRPr lang="en-GB" dirty="0"/>
          </a:p>
          <a:p>
            <a:pPr lvl="2"/>
            <a:r>
              <a:rPr lang="en-GB" dirty="0" smtClean="0"/>
              <a:t>Study of effect of magnetic field on high-gradient, warm, copper cavities;</a:t>
            </a:r>
            <a:endParaRPr lang="en-GB" dirty="0"/>
          </a:p>
          <a:p>
            <a:pPr lvl="1"/>
            <a:r>
              <a:rPr lang="en-GB" dirty="0" smtClean="0">
                <a:solidFill>
                  <a:srgbClr val="D95120"/>
                </a:solidFill>
              </a:rPr>
              <a:t>MICE experiment </a:t>
            </a:r>
            <a:r>
              <a:rPr lang="en-GB" dirty="0" smtClean="0"/>
              <a:t>at RAL:</a:t>
            </a:r>
            <a:endParaRPr lang="en-GB" dirty="0"/>
          </a:p>
          <a:p>
            <a:pPr lvl="2"/>
            <a:r>
              <a:rPr lang="en-GB" dirty="0" smtClean="0"/>
              <a:t>Proof of principle of ionization-cooling technique</a:t>
            </a:r>
          </a:p>
          <a:p>
            <a:pPr lvl="2"/>
            <a:endParaRPr lang="en-GB" dirty="0"/>
          </a:p>
          <a:p>
            <a:r>
              <a:rPr lang="en-GB" dirty="0"/>
              <a:t>Rapid acceleration:</a:t>
            </a:r>
          </a:p>
          <a:p>
            <a:pPr lvl="1"/>
            <a:r>
              <a:rPr lang="en-GB" dirty="0" smtClean="0">
                <a:solidFill>
                  <a:srgbClr val="008000"/>
                </a:solidFill>
              </a:rPr>
              <a:t>EMMA experiment</a:t>
            </a:r>
            <a:r>
              <a:rPr lang="en-GB" dirty="0" smtClean="0">
                <a:solidFill>
                  <a:srgbClr val="D95120"/>
                </a:solidFill>
              </a:rPr>
              <a:t> </a:t>
            </a:r>
            <a:r>
              <a:rPr lang="en-GB" dirty="0" smtClean="0"/>
              <a:t>at DL:</a:t>
            </a:r>
            <a:endParaRPr lang="en-GB" dirty="0"/>
          </a:p>
          <a:p>
            <a:pPr lvl="2"/>
            <a:r>
              <a:rPr lang="en-GB" dirty="0" smtClean="0"/>
              <a:t>Proved principal of non-scaling FFAG technique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13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5265" y="4565705"/>
            <a:ext cx="6187363" cy="716467"/>
          </a:xfrm>
          <a:prstGeom prst="rect">
            <a:avLst/>
          </a:prstGeom>
          <a:solidFill>
            <a:srgbClr val="FFFF00">
              <a:alpha val="25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9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Muon front-end: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6957"/>
            <a:ext cx="9144000" cy="960331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Optimised bunching, </a:t>
            </a:r>
            <a:br>
              <a:rPr lang="en-GB" dirty="0" smtClean="0"/>
            </a:br>
            <a:r>
              <a:rPr lang="en-GB" dirty="0" smtClean="0"/>
              <a:t>phase-rotator, and ionisation-cooling lattice is reduced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5605" y="3647327"/>
            <a:ext cx="7760105" cy="314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1"/>
          <a:stretch>
            <a:fillRect/>
          </a:stretch>
        </p:blipFill>
        <p:spPr bwMode="auto">
          <a:xfrm>
            <a:off x="5681607" y="1254766"/>
            <a:ext cx="3339102" cy="226674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644" y="1235113"/>
            <a:ext cx="5595791" cy="233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0"/>
            <a:ext cx="149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Neuffer, Rogers</a:t>
            </a:r>
          </a:p>
        </p:txBody>
      </p:sp>
    </p:spTree>
    <p:extLst>
      <p:ext uri="{BB962C8B-B14F-4D97-AF65-F5344CB8AC3E}">
        <p14:creationId xmlns:p14="http://schemas.microsoft.com/office/powerpoint/2010/main" val="191028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Ionisation cooling formalism: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14357"/>
            <a:ext cx="9144000" cy="837717"/>
          </a:xfrm>
        </p:spPr>
        <p:txBody>
          <a:bodyPr>
            <a:normAutofit/>
          </a:bodyPr>
          <a:lstStyle/>
          <a:p>
            <a:r>
              <a:rPr lang="en-GB" dirty="0" smtClean="0"/>
              <a:t>Exponential decrease in normalised </a:t>
            </a:r>
            <a:r>
              <a:rPr lang="en-GB" dirty="0" err="1" smtClean="0"/>
              <a:t>emittance</a:t>
            </a:r>
            <a:r>
              <a:rPr lang="en-GB" dirty="0" smtClean="0"/>
              <a:t>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" y="2767263"/>
            <a:ext cx="9144000" cy="40907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Competition between:</a:t>
            </a:r>
          </a:p>
          <a:p>
            <a:pPr lvl="1"/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r>
              <a:rPr lang="en-US" dirty="0" smtClean="0"/>
              <a:t> [cooling] and MCS [heating]</a:t>
            </a:r>
          </a:p>
          <a:p>
            <a:r>
              <a:rPr lang="en-GB" dirty="0" smtClean="0"/>
              <a:t>Optimum:</a:t>
            </a:r>
          </a:p>
          <a:p>
            <a:pPr lvl="1"/>
            <a:r>
              <a:rPr lang="en-GB" dirty="0" smtClean="0"/>
              <a:t>Low </a:t>
            </a:r>
            <a:r>
              <a:rPr lang="en-GB" i="1" dirty="0" smtClean="0"/>
              <a:t>Z, </a:t>
            </a:r>
            <a:r>
              <a:rPr lang="en-GB" dirty="0" smtClean="0"/>
              <a:t>large</a:t>
            </a:r>
            <a:r>
              <a:rPr lang="en-GB" i="1" dirty="0" smtClean="0"/>
              <a:t> X</a:t>
            </a:r>
            <a:r>
              <a:rPr lang="en-GB" baseline="-25000" dirty="0" smtClean="0"/>
              <a:t>0</a:t>
            </a:r>
          </a:p>
          <a:p>
            <a:pPr lvl="1"/>
            <a:r>
              <a:rPr lang="en-GB" dirty="0" smtClean="0"/>
              <a:t>Tight focus</a:t>
            </a:r>
          </a:p>
          <a:p>
            <a:pPr lvl="1"/>
            <a:r>
              <a:rPr lang="en-GB" dirty="0" smtClean="0"/>
              <a:t>H</a:t>
            </a:r>
            <a:r>
              <a:rPr lang="en-GB" baseline="-25000" dirty="0" smtClean="0"/>
              <a:t>2</a:t>
            </a:r>
            <a:r>
              <a:rPr lang="en-GB" dirty="0" smtClean="0"/>
              <a:t> gives best </a:t>
            </a:r>
            <a:br>
              <a:rPr lang="en-GB" dirty="0" smtClean="0"/>
            </a:br>
            <a:r>
              <a:rPr lang="en-GB" dirty="0" smtClean="0"/>
              <a:t>performance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0312" y="1389777"/>
            <a:ext cx="6886064" cy="1391151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2739190"/>
            <a:ext cx="9144000" cy="411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kumimoji="0" lang="en-GB" sz="36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95356" y="3905756"/>
            <a:ext cx="3750119" cy="281257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2708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/>
          </a:p>
        </p:txBody>
      </p:sp>
      <p:sp>
        <p:nvSpPr>
          <p:cNvPr id="10035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4375"/>
          </a:xfrm>
        </p:spPr>
        <p:txBody>
          <a:bodyPr>
            <a:normAutofit fontScale="90000"/>
          </a:bodyPr>
          <a:lstStyle/>
          <a:p>
            <a:r>
              <a:rPr lang="en-GB" smtClean="0"/>
              <a:t>MICE:</a:t>
            </a:r>
          </a:p>
        </p:txBody>
      </p:sp>
      <p:sp>
        <p:nvSpPr>
          <p:cNvPr id="100355" name="TextBox 10"/>
          <p:cNvSpPr txBox="1">
            <a:spLocks noChangeArrowheads="1"/>
          </p:cNvSpPr>
          <p:nvPr/>
        </p:nvSpPr>
        <p:spPr bwMode="auto">
          <a:xfrm>
            <a:off x="8562975" y="643796"/>
            <a:ext cx="5111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b="1">
                <a:solidFill>
                  <a:prstClr val="black"/>
                </a:solidFill>
                <a:latin typeface="Calibri" pitchFamily="34" charset="0"/>
              </a:rPr>
              <a:t>ISIS</a:t>
            </a:r>
            <a:br>
              <a:rPr lang="en-GB" sz="1600" b="1">
                <a:solidFill>
                  <a:prstClr val="black"/>
                </a:solidFill>
                <a:latin typeface="Calibri" pitchFamily="34" charset="0"/>
              </a:rPr>
            </a:br>
            <a:r>
              <a:rPr lang="en-GB" sz="1600" b="1">
                <a:solidFill>
                  <a:prstClr val="black"/>
                </a:solidFill>
                <a:latin typeface="Calibri" pitchFamily="34" charset="0"/>
              </a:rPr>
              <a:t>RAL</a:t>
            </a:r>
          </a:p>
        </p:txBody>
      </p:sp>
      <p:sp>
        <p:nvSpPr>
          <p:cNvPr id="100357" name="TextBox 12"/>
          <p:cNvSpPr txBox="1">
            <a:spLocks noChangeArrowheads="1"/>
          </p:cNvSpPr>
          <p:nvPr/>
        </p:nvSpPr>
        <p:spPr bwMode="auto">
          <a:xfrm>
            <a:off x="107950" y="3573463"/>
            <a:ext cx="863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solidFill>
                  <a:prstClr val="black"/>
                </a:solidFill>
                <a:latin typeface="Calibri" pitchFamily="34" charset="0"/>
              </a:rPr>
              <a:t>MICE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69137" y="643796"/>
            <a:ext cx="5368253" cy="303024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MICE approved to:</a:t>
            </a:r>
          </a:p>
          <a:p>
            <a:pPr lvl="1"/>
            <a:r>
              <a:rPr lang="en-US" dirty="0" smtClean="0"/>
              <a:t>Design, build, commission and operate a realistic section of cooling channel</a:t>
            </a:r>
          </a:p>
          <a:p>
            <a:pPr lvl="1"/>
            <a:r>
              <a:rPr lang="en-US" dirty="0" smtClean="0"/>
              <a:t>Measure its performance in a variety of modes of operation and beam conditions</a:t>
            </a:r>
          </a:p>
          <a:p>
            <a:pPr lvl="2"/>
            <a:r>
              <a:rPr lang="en-US" dirty="0" smtClean="0"/>
              <a:t>Results will allow Neutrino Factory [and </a:t>
            </a:r>
            <a:r>
              <a:rPr lang="en-US" dirty="0" err="1" smtClean="0"/>
              <a:t>Muon</a:t>
            </a:r>
            <a:r>
              <a:rPr lang="en-US" dirty="0" smtClean="0"/>
              <a:t> Collider] complex to be </a:t>
            </a:r>
            <a:r>
              <a:rPr lang="en-US" dirty="0" err="1" smtClean="0"/>
              <a:t>optimised</a:t>
            </a:r>
            <a:endParaRPr lang="en-US" dirty="0" smtClean="0"/>
          </a:p>
          <a:p>
            <a:r>
              <a:rPr lang="en-US" dirty="0" smtClean="0"/>
              <a:t>Requirements:</a:t>
            </a:r>
          </a:p>
          <a:p>
            <a:pPr lvl="1"/>
            <a:r>
              <a:rPr lang="en-US" dirty="0" err="1" smtClean="0"/>
              <a:t>Normalised</a:t>
            </a:r>
            <a:r>
              <a:rPr lang="en-US" dirty="0" smtClean="0"/>
              <a:t> transverse </a:t>
            </a:r>
            <a:r>
              <a:rPr lang="en-US" dirty="0" err="1" smtClean="0"/>
              <a:t>emittance</a:t>
            </a:r>
            <a:r>
              <a:rPr lang="en-US" dirty="0" smtClean="0"/>
              <a:t>: 0.1%</a:t>
            </a:r>
          </a:p>
          <a:p>
            <a:pPr lvl="2"/>
            <a:r>
              <a:rPr lang="en-US" dirty="0" smtClean="0"/>
              <a:t>Requires selection of 99.9% pure </a:t>
            </a:r>
            <a:r>
              <a:rPr lang="en-US" dirty="0" err="1" smtClean="0"/>
              <a:t>muon</a:t>
            </a:r>
            <a:r>
              <a:rPr lang="en-US" dirty="0" smtClean="0"/>
              <a:t> sample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00" r="1"/>
          <a:stretch/>
        </p:blipFill>
        <p:spPr>
          <a:xfrm>
            <a:off x="5333393" y="594480"/>
            <a:ext cx="3763828" cy="3079559"/>
          </a:xfrm>
          <a:prstGeom prst="rect">
            <a:avLst/>
          </a:prstGeom>
        </p:spPr>
      </p:pic>
      <p:pic>
        <p:nvPicPr>
          <p:cNvPr id="3" name="Picture 2" descr="Cooling-demo-labe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" y="3895815"/>
            <a:ext cx="8992753" cy="255224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308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Cooling demonstration; performance: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17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3" y="2243101"/>
            <a:ext cx="6477000" cy="45212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4" name="Picture 13" descr="Cooling-demo-transmiss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47" y="913630"/>
            <a:ext cx="5465815" cy="382500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674997" y="5362647"/>
            <a:ext cx="2403873" cy="830997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Data taking start: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FFFFF"/>
                </a:solidFill>
              </a:rPr>
              <a:t>    summer 2017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2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Study of factors that affect cooling: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75" y="739942"/>
            <a:ext cx="4283968" cy="2549292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Emittance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MICE </a:t>
            </a:r>
            <a:r>
              <a:rPr lang="en-US" dirty="0" err="1" smtClean="0"/>
              <a:t>Muon</a:t>
            </a:r>
            <a:r>
              <a:rPr lang="en-US" dirty="0" smtClean="0"/>
              <a:t> Beam optics and diffuser settings</a:t>
            </a:r>
          </a:p>
          <a:p>
            <a:r>
              <a:rPr lang="en-US" dirty="0" smtClean="0"/>
              <a:t>Material:</a:t>
            </a:r>
          </a:p>
          <a:p>
            <a:pPr lvl="1"/>
            <a:r>
              <a:rPr lang="en-US" dirty="0" smtClean="0"/>
              <a:t>Absorber change (LH2; </a:t>
            </a:r>
            <a:r>
              <a:rPr lang="en-US" dirty="0" err="1" smtClean="0"/>
              <a:t>LiH</a:t>
            </a:r>
            <a:r>
              <a:rPr lang="en-US" dirty="0" smtClean="0"/>
              <a:t>);</a:t>
            </a:r>
          </a:p>
          <a:p>
            <a:r>
              <a:rPr lang="en-US" i="1" dirty="0" smtClean="0"/>
              <a:t>p</a:t>
            </a:r>
            <a:r>
              <a:rPr lang="en-US" dirty="0" smtClean="0"/>
              <a:t>,</a:t>
            </a:r>
            <a:r>
              <a:rPr lang="en-US" i="1" dirty="0" smtClean="0"/>
              <a:t> E </a:t>
            </a:r>
            <a:r>
              <a:rPr lang="en-US" dirty="0" smtClean="0"/>
              <a:t> and β:</a:t>
            </a:r>
          </a:p>
          <a:p>
            <a:pPr lvl="1"/>
            <a:r>
              <a:rPr lang="en-US" dirty="0" smtClean="0"/>
              <a:t>Vary beam momentum, optics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732136"/>
            <a:ext cx="4769959" cy="234537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 descr="Step-4-labe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8" y="3191518"/>
            <a:ext cx="8845784" cy="262660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2158" y="5940847"/>
            <a:ext cx="8524990" cy="830997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Data taking: summer 2015 to summer 2016   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</a:rPr>
              <a:t>    Commission has started (in parallel to completion of the build)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94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1736"/>
            <a:ext cx="9144000" cy="7143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MICE: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595736"/>
            <a:ext cx="2133600" cy="284544"/>
          </a:xfrm>
        </p:spPr>
        <p:txBody>
          <a:bodyPr/>
          <a:lstStyle/>
          <a:p>
            <a:fld id="{A1DC3ABC-92C2-B748-ABF3-8546144348B4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 descr="14EC3150_MICE_build_1_Au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85" y="54848"/>
            <a:ext cx="4898571" cy="367392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4" y="3807842"/>
            <a:ext cx="4490891" cy="299986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947" y="3807843"/>
            <a:ext cx="4414653" cy="299986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567" y="2262563"/>
            <a:ext cx="4009033" cy="1447163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FF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8267" y="589824"/>
            <a:ext cx="4081433" cy="16008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12716" y="6089961"/>
            <a:ext cx="17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MICE </a:t>
            </a:r>
            <a:r>
              <a:rPr lang="en-US" sz="1600" b="1" dirty="0" smtClean="0"/>
              <a:t>[simulation]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31081" y="4512092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Preliminary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624202" y="1611890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/>
              <a:t>Nucl.Instrum.Meth</a:t>
            </a:r>
            <a:r>
              <a:rPr lang="en-US" sz="800" b="1" dirty="0"/>
              <a:t>. </a:t>
            </a:r>
            <a:br>
              <a:rPr lang="en-US" sz="800" b="1" dirty="0"/>
            </a:br>
            <a:r>
              <a:rPr lang="en-US" sz="800" b="1" dirty="0" smtClean="0"/>
              <a:t>A659 </a:t>
            </a:r>
            <a:r>
              <a:rPr lang="en-US" sz="800" b="1" dirty="0"/>
              <a:t>(2011) 136-153 </a:t>
            </a:r>
          </a:p>
        </p:txBody>
      </p:sp>
    </p:spTree>
    <p:extLst>
      <p:ext uri="{BB962C8B-B14F-4D97-AF65-F5344CB8AC3E}">
        <p14:creationId xmlns:p14="http://schemas.microsoft.com/office/powerpoint/2010/main" val="162137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55"/>
          <p:cNvSpPr>
            <a:spLocks noGrp="1"/>
          </p:cNvSpPr>
          <p:nvPr>
            <p:ph type="title"/>
          </p:nvPr>
        </p:nvSpPr>
        <p:spPr>
          <a:xfrm>
            <a:off x="0" y="-99387"/>
            <a:ext cx="9144000" cy="75079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Historic impact of accelerator-</a:t>
            </a:r>
            <a:r>
              <a:rPr lang="en-US" sz="3200" dirty="0"/>
              <a:t>b</a:t>
            </a:r>
            <a:r>
              <a:rPr lang="en-US" sz="3200" dirty="0" smtClean="0"/>
              <a:t>ased experiments …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69120" y="3295215"/>
            <a:ext cx="9268213" cy="385537"/>
            <a:chOff x="-69120" y="3240000"/>
            <a:chExt cx="9268213" cy="385537"/>
          </a:xfrm>
        </p:grpSpPr>
        <p:grpSp>
          <p:nvGrpSpPr>
            <p:cNvPr id="31" name="Group 30"/>
            <p:cNvGrpSpPr/>
            <p:nvPr/>
          </p:nvGrpSpPr>
          <p:grpSpPr>
            <a:xfrm>
              <a:off x="165100" y="3240000"/>
              <a:ext cx="8912225" cy="146880"/>
              <a:chOff x="165100" y="3240000"/>
              <a:chExt cx="8912225" cy="146880"/>
            </a:xfrm>
          </p:grpSpPr>
          <p:cxnSp>
            <p:nvCxnSpPr>
              <p:cNvPr id="41" name="Straight Arrow Connector 40"/>
              <p:cNvCxnSpPr/>
              <p:nvPr/>
            </p:nvCxnSpPr>
            <p:spPr>
              <a:xfrm>
                <a:off x="165100" y="3240000"/>
                <a:ext cx="8912225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Group 41"/>
              <p:cNvGrpSpPr/>
              <p:nvPr/>
            </p:nvGrpSpPr>
            <p:grpSpPr>
              <a:xfrm>
                <a:off x="207352" y="3248640"/>
                <a:ext cx="8717417" cy="138240"/>
                <a:chOff x="252941" y="3212976"/>
                <a:chExt cx="5742856" cy="138240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252941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971276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689611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406578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3124369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3842704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4561039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5278006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5995797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TextBox 31"/>
            <p:cNvSpPr txBox="1"/>
            <p:nvPr/>
          </p:nvSpPr>
          <p:spPr>
            <a:xfrm>
              <a:off x="-69120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1950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23431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1960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3833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1970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196674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1980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91737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1990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2139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2000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61752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2010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60868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2020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650445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2030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41389" y="2656893"/>
            <a:ext cx="1648541" cy="2312246"/>
            <a:chOff x="1541389" y="2910882"/>
            <a:chExt cx="1648541" cy="2312246"/>
          </a:xfrm>
        </p:grpSpPr>
        <p:sp>
          <p:nvSpPr>
            <p:cNvPr id="19" name="TextBox 18"/>
            <p:cNvSpPr txBox="1"/>
            <p:nvPr/>
          </p:nvSpPr>
          <p:spPr>
            <a:xfrm>
              <a:off x="1541389" y="4299798"/>
              <a:ext cx="10951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00FFFF"/>
                  </a:solidFill>
                </a:rPr>
                <a:t>Neutral</a:t>
              </a:r>
            </a:p>
            <a:p>
              <a:pPr algn="r"/>
              <a:r>
                <a:rPr lang="en-US" b="1" dirty="0" smtClean="0">
                  <a:solidFill>
                    <a:srgbClr val="00FFFF"/>
                  </a:solidFill>
                </a:rPr>
                <a:t>Current</a:t>
              </a:r>
              <a:br>
                <a:rPr lang="en-US" b="1" dirty="0" smtClean="0">
                  <a:solidFill>
                    <a:srgbClr val="00FFFF"/>
                  </a:solidFill>
                </a:rPr>
              </a:br>
              <a:r>
                <a:rPr lang="en-US" b="1" dirty="0" smtClean="0">
                  <a:solidFill>
                    <a:srgbClr val="00FFFF"/>
                  </a:solidFill>
                </a:rPr>
                <a:t>discovery</a:t>
              </a:r>
              <a:endParaRPr lang="en-US" b="1" dirty="0">
                <a:solidFill>
                  <a:srgbClr val="00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72079" y="2910882"/>
              <a:ext cx="161785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CERN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Horn #2 &amp; </a:t>
              </a:r>
              <a:r>
                <a:rPr lang="en-US" sz="1200" i="1" dirty="0" err="1" smtClean="0">
                  <a:solidFill>
                    <a:schemeClr val="bg1"/>
                  </a:solidFill>
                </a:rPr>
                <a:t>Gargamelle</a:t>
              </a:r>
              <a:endParaRPr lang="en-US" sz="1200" i="1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2576081" y="3566484"/>
              <a:ext cx="0" cy="819714"/>
            </a:xfrm>
            <a:prstGeom prst="straightConnector1">
              <a:avLst/>
            </a:prstGeom>
            <a:ln w="12700" cmpd="sng">
              <a:solidFill>
                <a:srgbClr val="00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2707473" y="1262419"/>
            <a:ext cx="2921882" cy="3139960"/>
            <a:chOff x="2707473" y="1516408"/>
            <a:chExt cx="2921882" cy="3139960"/>
          </a:xfrm>
        </p:grpSpPr>
        <p:sp>
          <p:nvSpPr>
            <p:cNvPr id="22" name="TextBox 21"/>
            <p:cNvSpPr txBox="1"/>
            <p:nvPr/>
          </p:nvSpPr>
          <p:spPr>
            <a:xfrm>
              <a:off x="2852360" y="1855556"/>
              <a:ext cx="267583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CERN</a:t>
              </a:r>
            </a:p>
            <a:p>
              <a:pPr algn="ctr"/>
              <a:r>
                <a:rPr lang="en-US" sz="1200" i="1" dirty="0" err="1" smtClean="0">
                  <a:solidFill>
                    <a:schemeClr val="bg1"/>
                  </a:solidFill>
                </a:rPr>
                <a:t>Gargamelle</a:t>
              </a:r>
              <a:r>
                <a:rPr lang="en-US" sz="1200" i="1" dirty="0" smtClean="0">
                  <a:solidFill>
                    <a:schemeClr val="bg1"/>
                  </a:solidFill>
                </a:rPr>
                <a:t>, Aachen/</a:t>
              </a:r>
              <a:r>
                <a:rPr lang="en-US" sz="1200" i="1" dirty="0" err="1" smtClean="0">
                  <a:solidFill>
                    <a:schemeClr val="bg1"/>
                  </a:solidFill>
                </a:rPr>
                <a:t>Padova</a:t>
              </a:r>
              <a:r>
                <a:rPr lang="en-US" sz="1200" i="1" dirty="0" smtClean="0">
                  <a:solidFill>
                    <a:schemeClr val="bg1"/>
                  </a:solidFill>
                </a:rPr>
                <a:t>, CDHS, </a:t>
              </a:r>
              <a:br>
                <a:rPr lang="en-US" sz="1200" i="1" dirty="0" smtClean="0">
                  <a:solidFill>
                    <a:schemeClr val="bg1"/>
                  </a:solidFill>
                </a:rPr>
              </a:br>
              <a:r>
                <a:rPr lang="en-US" sz="1200" i="1" dirty="0" smtClean="0">
                  <a:solidFill>
                    <a:schemeClr val="bg1"/>
                  </a:solidFill>
                </a:rPr>
                <a:t>CHARM, BEBC, CCFR, NOMAD, CHORUS</a:t>
              </a:r>
            </a:p>
          </p:txBody>
        </p:sp>
        <p:sp>
          <p:nvSpPr>
            <p:cNvPr id="23" name="Left Brace 22"/>
            <p:cNvSpPr/>
            <p:nvPr/>
          </p:nvSpPr>
          <p:spPr>
            <a:xfrm rot="5400000">
              <a:off x="4101908" y="2416719"/>
              <a:ext cx="182684" cy="1929254"/>
            </a:xfrm>
            <a:prstGeom prst="leftBrace">
              <a:avLst>
                <a:gd name="adj1" fmla="val 77620"/>
                <a:gd name="adj2" fmla="val 50896"/>
              </a:avLst>
            </a:prstGeom>
            <a:ln w="190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11956" y="2564868"/>
              <a:ext cx="22173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BNL/FNAL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CITF, HPWF, 7’ BC, 15’ BC, E605, </a:t>
              </a:r>
              <a:br>
                <a:rPr lang="en-US" sz="1200" i="1" dirty="0" smtClean="0">
                  <a:solidFill>
                    <a:schemeClr val="bg1"/>
                  </a:solidFill>
                </a:rPr>
              </a:br>
              <a:r>
                <a:rPr lang="en-US" sz="1200" i="1" dirty="0" smtClean="0">
                  <a:solidFill>
                    <a:schemeClr val="bg1"/>
                  </a:solidFill>
                </a:rPr>
                <a:t>E613, E734, E776, </a:t>
              </a:r>
              <a:r>
                <a:rPr lang="en-US" sz="1200" i="1" dirty="0" err="1" smtClean="0">
                  <a:solidFill>
                    <a:schemeClr val="bg1"/>
                  </a:solidFill>
                </a:rPr>
                <a:t>NuTEV</a:t>
              </a:r>
              <a:endParaRPr lang="en-US" sz="1200" i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94160" y="1516408"/>
              <a:ext cx="87794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IHEP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SKAT, JINR</a:t>
              </a:r>
            </a:p>
          </p:txBody>
        </p:sp>
        <p:sp>
          <p:nvSpPr>
            <p:cNvPr id="26" name="Left Brace 25"/>
            <p:cNvSpPr/>
            <p:nvPr/>
          </p:nvSpPr>
          <p:spPr>
            <a:xfrm rot="16200000">
              <a:off x="3841333" y="2779893"/>
              <a:ext cx="182684" cy="2450404"/>
            </a:xfrm>
            <a:prstGeom prst="leftBrace">
              <a:avLst>
                <a:gd name="adj1" fmla="val 77620"/>
                <a:gd name="adj2" fmla="val 50896"/>
              </a:avLst>
            </a:prstGeom>
            <a:ln w="19050" cmpd="sng">
              <a:solidFill>
                <a:srgbClr val="00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24436" y="4010037"/>
              <a:ext cx="2063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FFFF"/>
                  </a:solidFill>
                </a:rPr>
                <a:t>Development of</a:t>
              </a:r>
              <a:br>
                <a:rPr lang="en-US" b="1" dirty="0" smtClean="0">
                  <a:solidFill>
                    <a:srgbClr val="00FFFF"/>
                  </a:solidFill>
                </a:rPr>
              </a:br>
              <a:r>
                <a:rPr lang="en-US" b="1" dirty="0" smtClean="0">
                  <a:solidFill>
                    <a:srgbClr val="00FFFF"/>
                  </a:solidFill>
                </a:rPr>
                <a:t>E/w SM, QPM, QCD</a:t>
              </a:r>
              <a:endParaRPr lang="en-US" b="1" dirty="0">
                <a:solidFill>
                  <a:srgbClr val="00FFFF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21248" y="2370735"/>
            <a:ext cx="1164845" cy="1715983"/>
            <a:chOff x="121248" y="2624724"/>
            <a:chExt cx="1164845" cy="1715983"/>
          </a:xfrm>
        </p:grpSpPr>
        <p:sp>
          <p:nvSpPr>
            <p:cNvPr id="28" name="TextBox 27"/>
            <p:cNvSpPr txBox="1"/>
            <p:nvPr/>
          </p:nvSpPr>
          <p:spPr>
            <a:xfrm>
              <a:off x="121248" y="3694376"/>
              <a:ext cx="1095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00FFFF"/>
                  </a:solidFill>
                  <a:latin typeface="Symbol"/>
                </a:rPr>
                <a:t>n</a:t>
              </a:r>
              <a:r>
                <a:rPr lang="en-US" b="1" baseline="-25000" dirty="0" smtClean="0">
                  <a:solidFill>
                    <a:srgbClr val="00FFFF"/>
                  </a:solidFill>
                  <a:latin typeface="Symbol"/>
                </a:rPr>
                <a:t>m</a:t>
              </a:r>
            </a:p>
            <a:p>
              <a:pPr algn="r"/>
              <a:r>
                <a:rPr lang="en-US" b="1" dirty="0" smtClean="0">
                  <a:solidFill>
                    <a:srgbClr val="00FFFF"/>
                  </a:solidFill>
                </a:rPr>
                <a:t>discovery</a:t>
              </a:r>
              <a:endParaRPr lang="en-US" b="1" dirty="0">
                <a:solidFill>
                  <a:srgbClr val="00FF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0495" y="2624724"/>
              <a:ext cx="103559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BNL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first neutrino</a:t>
              </a:r>
              <a:br>
                <a:rPr lang="en-US" sz="1200" i="1" dirty="0" smtClean="0">
                  <a:solidFill>
                    <a:schemeClr val="bg1"/>
                  </a:solidFill>
                </a:rPr>
              </a:br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</a:rPr>
                <a:t>“beam”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140435" y="3134484"/>
              <a:ext cx="0" cy="414720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1140435" y="3557452"/>
              <a:ext cx="0" cy="388868"/>
            </a:xfrm>
            <a:prstGeom prst="straightConnector1">
              <a:avLst/>
            </a:prstGeom>
            <a:ln w="12700" cmpd="sng">
              <a:solidFill>
                <a:srgbClr val="00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-51840" y="1141879"/>
            <a:ext cx="1843724" cy="3457328"/>
            <a:chOff x="-51840" y="1395868"/>
            <a:chExt cx="1843724" cy="3457328"/>
          </a:xfrm>
        </p:grpSpPr>
        <p:sp>
          <p:nvSpPr>
            <p:cNvPr id="16" name="TextBox 15"/>
            <p:cNvSpPr txBox="1"/>
            <p:nvPr/>
          </p:nvSpPr>
          <p:spPr>
            <a:xfrm>
              <a:off x="-51840" y="1395868"/>
              <a:ext cx="184372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CERN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Horn and bubble chamber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First neutrino beam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459759" y="2134532"/>
              <a:ext cx="0" cy="1414672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85487" y="4206865"/>
              <a:ext cx="1313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FFFF"/>
                  </a:solidFill>
                  <a:latin typeface="Symbol"/>
                </a:rPr>
                <a:t>n</a:t>
              </a:r>
              <a:r>
                <a:rPr lang="en-US" b="1" baseline="-25000" dirty="0" smtClean="0">
                  <a:solidFill>
                    <a:srgbClr val="00FFFF"/>
                  </a:solidFill>
                </a:rPr>
                <a:t>e</a:t>
              </a:r>
              <a:r>
                <a:rPr lang="en-US" b="1" dirty="0" smtClean="0">
                  <a:solidFill>
                    <a:srgbClr val="00FFFF"/>
                  </a:solidFill>
                </a:rPr>
                <a:t>/</a:t>
              </a:r>
              <a:r>
                <a:rPr lang="en-US" b="1" dirty="0" smtClean="0">
                  <a:solidFill>
                    <a:srgbClr val="00FFFF"/>
                  </a:solidFill>
                  <a:latin typeface="Symbol"/>
                </a:rPr>
                <a:t>n</a:t>
              </a:r>
              <a:r>
                <a:rPr lang="en-US" b="1" baseline="-25000" dirty="0" smtClean="0">
                  <a:solidFill>
                    <a:srgbClr val="00FFFF"/>
                  </a:solidFill>
                  <a:latin typeface="Symbol"/>
                </a:rPr>
                <a:t>m</a:t>
              </a:r>
            </a:p>
            <a:p>
              <a:pPr algn="r"/>
              <a:r>
                <a:rPr lang="en-US" b="1" dirty="0" smtClean="0">
                  <a:solidFill>
                    <a:srgbClr val="00FFFF"/>
                  </a:solidFill>
                </a:rPr>
                <a:t>universality</a:t>
              </a:r>
              <a:endParaRPr lang="en-US" b="1" dirty="0">
                <a:solidFill>
                  <a:srgbClr val="00FFFF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1586804" y="3568308"/>
              <a:ext cx="0" cy="819714"/>
            </a:xfrm>
            <a:prstGeom prst="straightConnector1">
              <a:avLst/>
            </a:prstGeom>
            <a:ln w="12700" cmpd="sng">
              <a:solidFill>
                <a:srgbClr val="00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5236550" y="1593698"/>
            <a:ext cx="2598641" cy="3085680"/>
            <a:chOff x="5236550" y="1847687"/>
            <a:chExt cx="2598641" cy="3085680"/>
          </a:xfrm>
        </p:grpSpPr>
        <p:sp>
          <p:nvSpPr>
            <p:cNvPr id="7" name="TextBox 6"/>
            <p:cNvSpPr txBox="1"/>
            <p:nvPr/>
          </p:nvSpPr>
          <p:spPr>
            <a:xfrm>
              <a:off x="5717680" y="2284653"/>
              <a:ext cx="11818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CERN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OPERA, ICARUS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45425" y="1847687"/>
              <a:ext cx="16807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FNAL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MINOS, MINOS+, </a:t>
              </a:r>
              <a:r>
                <a:rPr lang="en-US" sz="1200" i="1" dirty="0" err="1" smtClean="0">
                  <a:solidFill>
                    <a:schemeClr val="bg1"/>
                  </a:solidFill>
                </a:rPr>
                <a:t>NOvA</a:t>
              </a:r>
              <a:endParaRPr lang="en-US" sz="1200" i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9" name="Left Brace 8"/>
            <p:cNvSpPr/>
            <p:nvPr/>
          </p:nvSpPr>
          <p:spPr>
            <a:xfrm rot="5400000">
              <a:off x="6501720" y="2152744"/>
              <a:ext cx="182684" cy="2484259"/>
            </a:xfrm>
            <a:prstGeom prst="leftBrace">
              <a:avLst>
                <a:gd name="adj1" fmla="val 77620"/>
                <a:gd name="adj2" fmla="val 50896"/>
              </a:avLst>
            </a:prstGeom>
            <a:ln w="190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21120" y="2771246"/>
              <a:ext cx="131087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KEK/J-PARC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K2K, T2K</a:t>
              </a:r>
            </a:p>
          </p:txBody>
        </p:sp>
        <p:sp>
          <p:nvSpPr>
            <p:cNvPr id="11" name="Left Brace 10"/>
            <p:cNvSpPr/>
            <p:nvPr/>
          </p:nvSpPr>
          <p:spPr>
            <a:xfrm rot="16200000">
              <a:off x="6176067" y="2974236"/>
              <a:ext cx="182684" cy="2061717"/>
            </a:xfrm>
            <a:prstGeom prst="leftBrace">
              <a:avLst>
                <a:gd name="adj1" fmla="val 77620"/>
                <a:gd name="adj2" fmla="val 50896"/>
              </a:avLst>
            </a:prstGeom>
            <a:ln w="19050" cmpd="sng">
              <a:solidFill>
                <a:srgbClr val="00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85299" y="4010037"/>
              <a:ext cx="19664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FFFF"/>
                  </a:solidFill>
                </a:rPr>
                <a:t>Development of</a:t>
              </a:r>
              <a:br>
                <a:rPr lang="en-US" b="1" dirty="0" smtClean="0">
                  <a:solidFill>
                    <a:srgbClr val="00FFFF"/>
                  </a:solidFill>
                </a:rPr>
              </a:br>
              <a:r>
                <a:rPr lang="en-US" b="1" dirty="0" smtClean="0">
                  <a:solidFill>
                    <a:srgbClr val="00FFFF"/>
                  </a:solidFill>
                </a:rPr>
                <a:t>Standard Neutrino </a:t>
              </a:r>
              <a:br>
                <a:rPr lang="en-US" b="1" dirty="0" smtClean="0">
                  <a:solidFill>
                    <a:srgbClr val="00FFFF"/>
                  </a:solidFill>
                </a:rPr>
              </a:br>
              <a:r>
                <a:rPr lang="en-US" b="1" dirty="0" smtClean="0">
                  <a:solidFill>
                    <a:srgbClr val="00FFFF"/>
                  </a:solidFill>
                </a:rPr>
                <a:t>Model</a:t>
              </a:r>
              <a:endParaRPr lang="en-US" b="1" dirty="0">
                <a:solidFill>
                  <a:srgbClr val="00FFFF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482672" y="1618586"/>
            <a:ext cx="3100608" cy="4200750"/>
            <a:chOff x="6482672" y="1872575"/>
            <a:chExt cx="3100608" cy="4200750"/>
          </a:xfrm>
        </p:grpSpPr>
        <p:sp>
          <p:nvSpPr>
            <p:cNvPr id="52" name="TextBox 51"/>
            <p:cNvSpPr txBox="1"/>
            <p:nvPr/>
          </p:nvSpPr>
          <p:spPr>
            <a:xfrm>
              <a:off x="7483562" y="1872575"/>
              <a:ext cx="171959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</a:rPr>
                <a:t>Global neutrino</a:t>
              </a:r>
              <a:br>
                <a:rPr lang="en-US" b="1" dirty="0" smtClean="0">
                  <a:solidFill>
                    <a:schemeClr val="bg1">
                      <a:lumMod val="65000"/>
                    </a:schemeClr>
                  </a:solidFill>
                </a:rPr>
              </a:br>
              <a:r>
                <a:rPr lang="en-US" b="1" dirty="0" err="1" smtClean="0">
                  <a:solidFill>
                    <a:schemeClr val="bg1">
                      <a:lumMod val="65000"/>
                    </a:schemeClr>
                  </a:solidFill>
                </a:rPr>
                <a:t>progamme</a:t>
              </a:r>
              <a:endParaRPr lang="en-US" b="1" dirty="0" smtClean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ctr"/>
              <a:r>
                <a:rPr lang="en-US" sz="1200" i="1" dirty="0" smtClean="0">
                  <a:solidFill>
                    <a:schemeClr val="bg1">
                      <a:lumMod val="65000"/>
                    </a:schemeClr>
                  </a:solidFill>
                </a:rPr>
                <a:t>Hyper-K</a:t>
              </a:r>
            </a:p>
            <a:p>
              <a:pPr algn="ctr"/>
              <a:r>
                <a:rPr lang="en-US" sz="1200" i="1" dirty="0" smtClean="0">
                  <a:solidFill>
                    <a:schemeClr val="bg1">
                      <a:lumMod val="65000"/>
                    </a:schemeClr>
                  </a:solidFill>
                </a:rPr>
                <a:t>LBNF</a:t>
              </a:r>
            </a:p>
            <a:p>
              <a:pPr algn="ctr"/>
              <a:r>
                <a:rPr lang="en-US" sz="1200" i="1" dirty="0" smtClean="0">
                  <a:solidFill>
                    <a:schemeClr val="bg1">
                      <a:lumMod val="65000"/>
                    </a:schemeClr>
                  </a:solidFill>
                </a:rPr>
                <a:t>CERN Neutrino Platform</a:t>
              </a:r>
            </a:p>
          </p:txBody>
        </p:sp>
        <p:sp>
          <p:nvSpPr>
            <p:cNvPr id="53" name="Left Brace 52"/>
            <p:cNvSpPr/>
            <p:nvPr/>
          </p:nvSpPr>
          <p:spPr>
            <a:xfrm rot="5400000">
              <a:off x="8249809" y="1991773"/>
              <a:ext cx="182684" cy="2484259"/>
            </a:xfrm>
            <a:prstGeom prst="leftBrace">
              <a:avLst>
                <a:gd name="adj1" fmla="val 77620"/>
                <a:gd name="adj2" fmla="val 50896"/>
              </a:avLst>
            </a:prstGeom>
            <a:ln w="1905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482672" y="5426994"/>
              <a:ext cx="24963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00FFFF"/>
                  </a:solidFill>
                </a:rPr>
                <a:t>Discovery of</a:t>
              </a:r>
              <a:br>
                <a:rPr lang="en-US" b="1" dirty="0" smtClean="0">
                  <a:solidFill>
                    <a:srgbClr val="00FFFF"/>
                  </a:solidFill>
                </a:rPr>
              </a:br>
              <a:r>
                <a:rPr lang="en-US" b="1" dirty="0" smtClean="0">
                  <a:solidFill>
                    <a:srgbClr val="00FFFF"/>
                  </a:solidFill>
                </a:rPr>
                <a:t>CP-invariance violation?</a:t>
              </a:r>
              <a:endParaRPr lang="en-US" b="1" dirty="0">
                <a:solidFill>
                  <a:srgbClr val="00FFFF"/>
                </a:solidFill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H="1" flipV="1">
              <a:off x="8917784" y="3889941"/>
              <a:ext cx="6985" cy="1645613"/>
            </a:xfrm>
            <a:prstGeom prst="straightConnector1">
              <a:avLst/>
            </a:prstGeom>
            <a:ln w="12700" cmpd="sng">
              <a:solidFill>
                <a:srgbClr val="00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itle 55"/>
          <p:cNvSpPr txBox="1">
            <a:spLocks/>
          </p:cNvSpPr>
          <p:nvPr/>
        </p:nvSpPr>
        <p:spPr>
          <a:xfrm>
            <a:off x="0" y="6106626"/>
            <a:ext cx="9144000" cy="750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F50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… generated through innovation in beam and detector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9724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Contributing to the present generation </a:t>
            </a:r>
            <a:r>
              <a:rPr lang="en-US" sz="2800" dirty="0" err="1" smtClean="0"/>
              <a:t>programme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concepts for future neutrino beams, from </a:t>
            </a:r>
            <a:r>
              <a:rPr lang="en-US" dirty="0" err="1"/>
              <a:t>nuSTORM</a:t>
            </a:r>
            <a:r>
              <a:rPr lang="en-US" dirty="0"/>
              <a:t>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6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nuSTORM</a:t>
            </a:r>
            <a:r>
              <a:rPr lang="en-US" dirty="0" smtClean="0"/>
              <a:t> concept: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11937"/>
            <a:ext cx="9144000" cy="38460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Proton source:</a:t>
            </a:r>
          </a:p>
          <a:p>
            <a:pPr lvl="1"/>
            <a:r>
              <a:rPr lang="en-US" dirty="0" smtClean="0"/>
              <a:t>Main Injector at FNAL or SPS at CERN sufficient</a:t>
            </a:r>
          </a:p>
          <a:p>
            <a:r>
              <a:rPr lang="en-US" dirty="0" smtClean="0"/>
              <a:t>Pion-production target:</a:t>
            </a:r>
          </a:p>
          <a:p>
            <a:pPr lvl="1"/>
            <a:r>
              <a:rPr lang="en-US" dirty="0" smtClean="0"/>
              <a:t>Conventional target plus horn;</a:t>
            </a:r>
          </a:p>
          <a:p>
            <a:pPr lvl="1"/>
            <a:r>
              <a:rPr lang="en-US" dirty="0" smtClean="0"/>
              <a:t>Magnetic capture and transport of 5 </a:t>
            </a:r>
            <a:r>
              <a:rPr lang="en-US" dirty="0" err="1" smtClean="0"/>
              <a:t>GeV</a:t>
            </a:r>
            <a:r>
              <a:rPr lang="en-US" dirty="0" smtClean="0"/>
              <a:t> pion beam</a:t>
            </a:r>
          </a:p>
          <a:p>
            <a:r>
              <a:rPr lang="en-US" dirty="0" err="1" smtClean="0"/>
              <a:t>Muon</a:t>
            </a:r>
            <a:r>
              <a:rPr lang="en-US" dirty="0" smtClean="0"/>
              <a:t> storage ring:</a:t>
            </a:r>
          </a:p>
          <a:p>
            <a:pPr lvl="1"/>
            <a:r>
              <a:rPr lang="en-US" dirty="0" smtClean="0"/>
              <a:t>Pion -&gt; </a:t>
            </a:r>
            <a:r>
              <a:rPr lang="en-US" dirty="0" err="1" smtClean="0"/>
              <a:t>muon</a:t>
            </a:r>
            <a:r>
              <a:rPr lang="en-US" dirty="0" smtClean="0"/>
              <a:t> transition takes place in injection straight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momentum selection in first bend</a:t>
            </a:r>
          </a:p>
          <a:p>
            <a:pPr lvl="1"/>
            <a:r>
              <a:rPr lang="en-US" dirty="0" smtClean="0"/>
              <a:t>Stored </a:t>
            </a:r>
            <a:r>
              <a:rPr lang="en-US" dirty="0" err="1" smtClean="0"/>
              <a:t>muon</a:t>
            </a:r>
            <a:r>
              <a:rPr lang="en-US" dirty="0" smtClean="0"/>
              <a:t> energy 3.8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Physics </a:t>
            </a:r>
            <a:r>
              <a:rPr lang="en-US" dirty="0" err="1" smtClean="0"/>
              <a:t>programme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Definitive </a:t>
            </a:r>
            <a:r>
              <a:rPr lang="en-US" dirty="0"/>
              <a:t>measurements of </a:t>
            </a:r>
            <a:r>
              <a:rPr lang="en-US" dirty="0" err="1">
                <a:solidFill>
                  <a:srgbClr val="FF0000"/>
                </a:solidFill>
              </a:rPr>
              <a:t>ν</a:t>
            </a:r>
            <a:r>
              <a:rPr lang="en-US" i="1" baseline="-25000" dirty="0" err="1">
                <a:solidFill>
                  <a:srgbClr val="FF0000"/>
                </a:solidFill>
              </a:rPr>
              <a:t>e</a:t>
            </a:r>
            <a:r>
              <a:rPr lang="en-US" i="1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err="1">
                <a:solidFill>
                  <a:srgbClr val="FF0000"/>
                </a:solidFill>
              </a:rPr>
              <a:t>ν</a:t>
            </a:r>
            <a:r>
              <a:rPr lang="en-US" baseline="-25000" dirty="0" err="1">
                <a:solidFill>
                  <a:srgbClr val="FF0000"/>
                </a:solidFill>
              </a:rPr>
              <a:t>μ</a:t>
            </a:r>
            <a:r>
              <a:rPr lang="en-US" i="1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scattering </a:t>
            </a:r>
            <a:r>
              <a:rPr lang="en-US" dirty="0"/>
              <a:t>cross </a:t>
            </a:r>
            <a:r>
              <a:rPr lang="en-US" dirty="0" smtClean="0"/>
              <a:t>sections;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Search </a:t>
            </a:r>
            <a:r>
              <a:rPr lang="en-US" dirty="0">
                <a:solidFill>
                  <a:srgbClr val="FF0000"/>
                </a:solidFill>
              </a:rPr>
              <a:t>for sterile </a:t>
            </a:r>
            <a:r>
              <a:rPr lang="en-US" dirty="0" smtClean="0">
                <a:solidFill>
                  <a:srgbClr val="FF0000"/>
                </a:solidFill>
              </a:rPr>
              <a:t>neutrinos</a:t>
            </a:r>
            <a:r>
              <a:rPr lang="en-US" dirty="0" smtClean="0"/>
              <a:t>; and</a:t>
            </a:r>
          </a:p>
          <a:p>
            <a:pPr lvl="1"/>
            <a:r>
              <a:rPr lang="en-US" dirty="0" smtClean="0"/>
              <a:t>Demonstration of 6D ionization cooling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 descr="nuSTORM-schemati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2" y="769384"/>
            <a:ext cx="9036496" cy="2242553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800876"/>
              </p:ext>
            </p:extLst>
          </p:nvPr>
        </p:nvGraphicFramePr>
        <p:xfrm>
          <a:off x="5220072" y="841392"/>
          <a:ext cx="3779802" cy="629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4" imgW="2133600" imgH="355600" progId="Equation.3">
                  <p:embed/>
                </p:oleObj>
              </mc:Choice>
              <mc:Fallback>
                <p:oleObj name="Equation" r:id="rId4" imgW="21336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20072" y="841392"/>
                        <a:ext cx="3779802" cy="62996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28575" cmpd="sng">
                        <a:solidFill>
                          <a:srgbClr val="00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349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systematics: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5085183"/>
            <a:ext cx="9144000" cy="1772817"/>
          </a:xfrm>
        </p:spPr>
        <p:txBody>
          <a:bodyPr>
            <a:normAutofit/>
          </a:bodyPr>
          <a:lstStyle/>
          <a:p>
            <a:r>
              <a:rPr lang="en-US" dirty="0" smtClean="0"/>
              <a:t>Performance rapidly degrades if systematic error is not controlled at the several % level</a:t>
            </a:r>
          </a:p>
          <a:p>
            <a:pPr lvl="1"/>
            <a:r>
              <a:rPr lang="en-US" dirty="0" smtClean="0"/>
              <a:t>Cross section error makes a critical contribution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4" y="693738"/>
            <a:ext cx="4354803" cy="42949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942" y="748085"/>
            <a:ext cx="4455624" cy="420626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3684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Nuclear effects on parameter extraction: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0798"/>
            <a:ext cx="9144000" cy="180026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Quasi-elastic events allow neutrino-energy to be estimated;</a:t>
            </a:r>
          </a:p>
          <a:p>
            <a:pPr lvl="1"/>
            <a:r>
              <a:rPr lang="en-US" dirty="0" smtClean="0"/>
              <a:t>Analysis requires understanding of contribution of non-QE events to the QE sample;</a:t>
            </a:r>
          </a:p>
          <a:p>
            <a:r>
              <a:rPr lang="en-US" dirty="0" smtClean="0"/>
              <a:t>Lack of understanding of the non-QE </a:t>
            </a:r>
            <a:r>
              <a:rPr lang="en-US" dirty="0" smtClean="0"/>
              <a:t>contamination leads </a:t>
            </a:r>
            <a:r>
              <a:rPr lang="en-US" dirty="0" smtClean="0"/>
              <a:t>to bias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2433586"/>
            <a:ext cx="8820472" cy="357104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3" y="5168157"/>
            <a:ext cx="3528393" cy="3351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9752" y="4204427"/>
            <a:ext cx="926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Nuclear</a:t>
            </a:r>
          </a:p>
          <a:p>
            <a:pPr algn="ctr"/>
            <a:r>
              <a:rPr lang="en-US" b="1" dirty="0" smtClean="0"/>
              <a:t>effects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35696" y="3954145"/>
            <a:ext cx="205439" cy="133040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19990" y="5038906"/>
            <a:ext cx="1168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1200" b="1" dirty="0" smtClean="0"/>
              <a:t>Coloma, Huber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311" y="6288530"/>
            <a:ext cx="2923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bg1"/>
                </a:solidFill>
              </a:rPr>
              <a:t>Coloma, Huber:</a:t>
            </a:r>
          </a:p>
          <a:p>
            <a:r>
              <a:rPr lang="hu-HU" sz="1400" b="1" dirty="0" smtClean="0">
                <a:solidFill>
                  <a:schemeClr val="bg1"/>
                </a:solidFill>
              </a:rPr>
              <a:t>Phys.Rev.Lett</a:t>
            </a:r>
            <a:r>
              <a:rPr lang="hu-HU" sz="1400" b="1" dirty="0">
                <a:solidFill>
                  <a:schemeClr val="bg1"/>
                </a:solidFill>
              </a:rPr>
              <a:t>. 111 (2013) 22, 221802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21571" y="6288530"/>
            <a:ext cx="2868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1400" b="1" dirty="0" smtClean="0">
                <a:solidFill>
                  <a:srgbClr val="FFFFFF"/>
                </a:solidFill>
              </a:rPr>
              <a:t>Also: Coloma, Huber, Jen, Mariani:</a:t>
            </a:r>
            <a:br>
              <a:rPr lang="hu-HU" sz="1400" b="1" dirty="0" smtClean="0">
                <a:solidFill>
                  <a:srgbClr val="FFFFFF"/>
                </a:solidFill>
              </a:rPr>
            </a:br>
            <a:r>
              <a:rPr lang="en-US" sz="1400" b="1" dirty="0" err="1">
                <a:solidFill>
                  <a:srgbClr val="FFFFFF"/>
                </a:solidFill>
              </a:rPr>
              <a:t>Phys.Rev</a:t>
            </a:r>
            <a:r>
              <a:rPr lang="en-US" sz="1400" b="1" dirty="0">
                <a:solidFill>
                  <a:srgbClr val="FFFFFF"/>
                </a:solidFill>
              </a:rPr>
              <a:t>. D89 (2014) 7, 073015</a:t>
            </a:r>
            <a:endParaRPr lang="hu-HU" sz="14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4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660077"/>
            <a:ext cx="4572000" cy="1490507"/>
          </a:xfrm>
        </p:spPr>
        <p:txBody>
          <a:bodyPr>
            <a:normAutofit/>
          </a:bodyPr>
          <a:lstStyle/>
          <a:p>
            <a:r>
              <a:rPr lang="en-US" dirty="0" smtClean="0"/>
              <a:t>Existing </a:t>
            </a:r>
            <a:r>
              <a:rPr lang="en-US" dirty="0" smtClean="0"/>
              <a:t>experiments:</a:t>
            </a:r>
          </a:p>
          <a:p>
            <a:pPr lvl="1"/>
            <a:r>
              <a:rPr lang="en-US" dirty="0" smtClean="0"/>
              <a:t>Sets the goal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4571135" y="764704"/>
            <a:ext cx="4572000" cy="609329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Performance of </a:t>
            </a:r>
            <a:r>
              <a:rPr lang="en-US" dirty="0" err="1" smtClean="0"/>
              <a:t>HiResMnu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Assumed performance of generic detector for evaluation of precision of cross section measurement: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3"/>
            <a:endParaRPr lang="en-US" dirty="0" smtClean="0"/>
          </a:p>
          <a:p>
            <a:r>
              <a:rPr lang="en-US" dirty="0" smtClean="0"/>
              <a:t>Flux </a:t>
            </a:r>
            <a:r>
              <a:rPr lang="en-US" dirty="0" smtClean="0"/>
              <a:t>uncertainty varied:</a:t>
            </a:r>
          </a:p>
          <a:p>
            <a:pPr lvl="1"/>
            <a:r>
              <a:rPr lang="en-US" dirty="0" smtClean="0"/>
              <a:t>1% </a:t>
            </a:r>
            <a:r>
              <a:rPr lang="en-US" dirty="0" err="1" smtClean="0"/>
              <a:t>nuSTORM</a:t>
            </a:r>
            <a:r>
              <a:rPr lang="en-US" dirty="0" smtClean="0"/>
              <a:t> specification</a:t>
            </a:r>
          </a:p>
          <a:p>
            <a:pPr lvl="1"/>
            <a:r>
              <a:rPr lang="en-US" dirty="0" smtClean="0"/>
              <a:t>10% typical of conventional beams for comparison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Cross section measurement performance:</a:t>
            </a:r>
            <a:endParaRPr lang="en-US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2" y="1657486"/>
            <a:ext cx="4333981" cy="464397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4005064"/>
            <a:ext cx="3528392" cy="103131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889" y="1251032"/>
            <a:ext cx="3459665" cy="1321738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451897" y="1758599"/>
            <a:ext cx="390781" cy="4542857"/>
          </a:xfrm>
          <a:prstGeom prst="rect">
            <a:avLst/>
          </a:prstGeom>
          <a:solidFill>
            <a:srgbClr val="FFF50A">
              <a:alpha val="40000"/>
            </a:srgb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1300" y="6361349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Require improved </a:t>
            </a:r>
            <a:r>
              <a:rPr lang="en-US" b="1" i="1" u="sng" dirty="0" smtClean="0">
                <a:solidFill>
                  <a:srgbClr val="FF0000"/>
                </a:solidFill>
              </a:rPr>
              <a:t>flux</a:t>
            </a:r>
            <a:r>
              <a:rPr lang="en-US" b="1" dirty="0" smtClean="0">
                <a:solidFill>
                  <a:srgbClr val="FF0000"/>
                </a:solidFill>
              </a:rPr>
              <a:t> uncertainty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3266" y="5264947"/>
            <a:ext cx="4320417" cy="1465734"/>
          </a:xfrm>
          <a:prstGeom prst="rect">
            <a:avLst/>
          </a:prstGeom>
          <a:solidFill>
            <a:srgbClr val="FFF50A">
              <a:alpha val="40000"/>
            </a:srgb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13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nuSTORM</a:t>
            </a:r>
            <a:r>
              <a:rPr lang="en-US" sz="3600" dirty="0" smtClean="0"/>
              <a:t> and cross section measurement: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80927"/>
            <a:ext cx="9144000" cy="1080121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nuSTORM</a:t>
            </a:r>
            <a:r>
              <a:rPr lang="en-US" dirty="0" smtClean="0"/>
              <a:t> event rate is large:</a:t>
            </a:r>
          </a:p>
          <a:p>
            <a:pPr lvl="1"/>
            <a:r>
              <a:rPr lang="en-US" dirty="0" smtClean="0"/>
              <a:t>Statistical precision high:</a:t>
            </a:r>
          </a:p>
          <a:p>
            <a:pPr lvl="2"/>
            <a:r>
              <a:rPr lang="en-US" dirty="0" smtClean="0"/>
              <a:t>Can measure double-differential cross sections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745325"/>
            <a:ext cx="7462416" cy="1891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5" y="4015501"/>
            <a:ext cx="8964488" cy="265385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332261" y="764704"/>
            <a:ext cx="4033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/>
              <a:t>LOI to FNAL PAC: 1206.0294;</a:t>
            </a:r>
          </a:p>
          <a:p>
            <a:pPr algn="r"/>
            <a:r>
              <a:rPr lang="en-US" sz="1200" b="1" dirty="0" err="1"/>
              <a:t>E</a:t>
            </a:r>
            <a:r>
              <a:rPr lang="en-US" sz="1200" b="1" dirty="0" err="1" smtClean="0"/>
              <a:t>oI</a:t>
            </a:r>
            <a:r>
              <a:rPr lang="en-US" sz="1200" b="1" dirty="0" smtClean="0"/>
              <a:t> to CERN: CERN-SPSC-2013-015, SPSC-EOI-009,1305.1419;</a:t>
            </a:r>
          </a:p>
          <a:p>
            <a:pPr algn="r"/>
            <a:r>
              <a:rPr lang="en-US" sz="1200" b="1" dirty="0" smtClean="0"/>
              <a:t>Proposal to FNAL PAC, May 2013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4149080"/>
            <a:ext cx="2021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6600"/>
                </a:solidFill>
              </a:rPr>
              <a:t>Events per 100 </a:t>
            </a:r>
            <a:r>
              <a:rPr lang="en-US" sz="1600" b="1" dirty="0" err="1" smtClean="0">
                <a:solidFill>
                  <a:srgbClr val="006600"/>
                </a:solidFill>
              </a:rPr>
              <a:t>Tonne</a:t>
            </a:r>
            <a:endParaRPr lang="en-US" sz="1600" b="1" dirty="0" smtClean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120" y="4149080"/>
            <a:ext cx="2021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6600"/>
                </a:solidFill>
              </a:rPr>
              <a:t>Events per 100 </a:t>
            </a:r>
            <a:r>
              <a:rPr lang="en-US" sz="1600" b="1" dirty="0" err="1" smtClean="0">
                <a:solidFill>
                  <a:srgbClr val="006600"/>
                </a:solidFill>
              </a:rPr>
              <a:t>Tonne</a:t>
            </a:r>
            <a:endParaRPr lang="en-US" sz="1600" b="1" dirty="0" smtClean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41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CCQE cross section measurement: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1362429"/>
            <a:ext cx="3923928" cy="4154803"/>
          </a:xfrm>
        </p:spPr>
        <p:txBody>
          <a:bodyPr>
            <a:noAutofit/>
          </a:bodyPr>
          <a:lstStyle/>
          <a:p>
            <a:r>
              <a:rPr lang="en-US" sz="2400" dirty="0" smtClean="0"/>
              <a:t>Systematic uncertainties for CCQE measurement at </a:t>
            </a:r>
            <a:r>
              <a:rPr lang="en-US" sz="2400" dirty="0" err="1" smtClean="0"/>
              <a:t>nuSTORM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Six-fold improvement in systematic uncertainty compared with “state of the art”</a:t>
            </a:r>
          </a:p>
          <a:p>
            <a:pPr lvl="1"/>
            <a:r>
              <a:rPr lang="en-US" sz="2000" dirty="0" smtClean="0"/>
              <a:t>Electron-neutrino cross section measurement unique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692696"/>
            <a:ext cx="4997018" cy="602128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444208" y="723900"/>
            <a:ext cx="2445236" cy="5958181"/>
          </a:xfrm>
          <a:prstGeom prst="rect">
            <a:avLst/>
          </a:prstGeom>
          <a:solidFill>
            <a:srgbClr val="FFFF00">
              <a:alpha val="25000"/>
            </a:srgbClr>
          </a:solidFill>
          <a:ln w="28575" cmpd="sng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7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Sterile neutrino search: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4" y="721165"/>
            <a:ext cx="6376935" cy="1632568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2" name="Content Placeholder 6" descr="nuSTORM_graphic_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3941"/>
          <a:stretch>
            <a:fillRect/>
          </a:stretch>
        </p:blipFill>
        <p:spPr>
          <a:xfrm>
            <a:off x="6429508" y="750799"/>
            <a:ext cx="2638655" cy="1572292"/>
          </a:xfrm>
          <a:ln w="19050" cmpd="sng">
            <a:solidFill>
              <a:srgbClr val="FF0000"/>
            </a:solidFill>
          </a:ln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65342"/>
            <a:ext cx="4413205" cy="3050907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49" y="2865341"/>
            <a:ext cx="4466671" cy="3050907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76200" y="6329004"/>
            <a:ext cx="372745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1600" b="1" i="0" dirty="0" err="1">
                <a:solidFill>
                  <a:srgbClr val="FFFFFF"/>
                </a:solidFill>
                <a:latin typeface="Arial" charset="0"/>
              </a:rPr>
              <a:t>Adey</a:t>
            </a:r>
            <a:r>
              <a:rPr lang="en-GB" sz="1600" b="1" i="0" dirty="0">
                <a:solidFill>
                  <a:srgbClr val="FFFFFF"/>
                </a:solidFill>
                <a:latin typeface="Arial" charset="0"/>
              </a:rPr>
              <a:t> et al., PRD 89 (2014) 071301</a:t>
            </a:r>
            <a:endParaRPr lang="en-GB" sz="1600" b="1" i="0" dirty="0">
              <a:solidFill>
                <a:srgbClr val="FFFFFF"/>
              </a:solidFill>
              <a:latin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7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6D ionization cooling experiment: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185054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Reduction of 6D phase space of </a:t>
            </a:r>
            <a:r>
              <a:rPr lang="en-US" dirty="0" err="1" smtClean="0"/>
              <a:t>muon</a:t>
            </a:r>
            <a:r>
              <a:rPr lang="en-US" dirty="0" smtClean="0"/>
              <a:t> beam essential for future </a:t>
            </a:r>
            <a:br>
              <a:rPr lang="en-US" dirty="0" smtClean="0"/>
            </a:br>
            <a:r>
              <a:rPr lang="en-US" dirty="0" err="1" smtClean="0"/>
              <a:t>Muon</a:t>
            </a:r>
            <a:r>
              <a:rPr lang="en-US" dirty="0" smtClean="0"/>
              <a:t> Collider</a:t>
            </a:r>
          </a:p>
          <a:p>
            <a:pPr lvl="1"/>
            <a:r>
              <a:rPr lang="en-US" dirty="0" smtClean="0"/>
              <a:t>MICE will provide proof of the ionization-cooling principle in 4D using a single-particle technique</a:t>
            </a:r>
          </a:p>
          <a:p>
            <a:r>
              <a:rPr lang="en-US" dirty="0" err="1" smtClean="0"/>
              <a:t>nuSTORM</a:t>
            </a:r>
            <a:r>
              <a:rPr lang="en-US" dirty="0" smtClean="0"/>
              <a:t> will provide the pulsed, high-flux </a:t>
            </a:r>
            <a:r>
              <a:rPr lang="en-US" dirty="0" err="1" smtClean="0"/>
              <a:t>muon</a:t>
            </a:r>
            <a:r>
              <a:rPr lang="en-US" dirty="0" smtClean="0"/>
              <a:t> beam required for the development of ionization cooling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492896"/>
            <a:ext cx="7956376" cy="246221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40798" y="3717032"/>
            <a:ext cx="11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π: 5 GeV/c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7784" y="4149080"/>
            <a:ext cx="358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π: 50% decay in production straight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8430" y="2420888"/>
            <a:ext cx="1672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μ: pass through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degrader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5040560"/>
            <a:ext cx="1806087" cy="170080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181" y="5040816"/>
            <a:ext cx="2859004" cy="169702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0" name="Right Arrow 9"/>
          <p:cNvSpPr/>
          <p:nvPr/>
        </p:nvSpPr>
        <p:spPr>
          <a:xfrm>
            <a:off x="2483768" y="5805264"/>
            <a:ext cx="792088" cy="216024"/>
          </a:xfrm>
          <a:prstGeom prst="rightArrow">
            <a:avLst/>
          </a:prstGeom>
          <a:solidFill>
            <a:srgbClr val="FF6600"/>
          </a:solidFill>
          <a:ln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372200" y="5781280"/>
            <a:ext cx="792088" cy="216024"/>
          </a:xfrm>
          <a:prstGeom prst="rightArrow">
            <a:avLst/>
          </a:prstGeom>
          <a:solidFill>
            <a:srgbClr val="FF6600"/>
          </a:solidFill>
          <a:ln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83721" y="5026107"/>
            <a:ext cx="1674820" cy="175432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6D cooling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FF"/>
                </a:solidFill>
              </a:rPr>
              <a:t>experiment.</a:t>
            </a:r>
          </a:p>
          <a:p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Instrument /</a:t>
            </a:r>
            <a:r>
              <a:rPr lang="en-US" b="1" dirty="0">
                <a:solidFill>
                  <a:srgbClr val="FFFFFF"/>
                </a:solidFill>
              </a:rPr>
              <a:t/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FF"/>
                </a:solidFill>
              </a:rPr>
              <a:t>add cooling to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err="1" smtClean="0">
                <a:solidFill>
                  <a:srgbClr val="FFFFFF"/>
                </a:solidFill>
              </a:rPr>
              <a:t>nuSTORM</a:t>
            </a:r>
            <a:r>
              <a:rPr lang="en-US" b="1" dirty="0" smtClean="0">
                <a:solidFill>
                  <a:srgbClr val="FFFFFF"/>
                </a:solidFill>
              </a:rPr>
              <a:t> ring?</a:t>
            </a:r>
          </a:p>
        </p:txBody>
      </p:sp>
    </p:spTree>
    <p:extLst>
      <p:ext uri="{BB962C8B-B14F-4D97-AF65-F5344CB8AC3E}">
        <p14:creationId xmlns:p14="http://schemas.microsoft.com/office/powerpoint/2010/main" val="136415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Sensitivity beyond next generation experiments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concepts for future neutrino beams, from </a:t>
            </a:r>
            <a:r>
              <a:rPr lang="en-US" dirty="0" err="1"/>
              <a:t>nuSTORM</a:t>
            </a:r>
            <a:r>
              <a:rPr lang="en-US" dirty="0"/>
              <a:t>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02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292224"/>
            <a:ext cx="2149475" cy="335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6349"/>
            <a:ext cx="2211387" cy="33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649538" y="273174"/>
            <a:ext cx="3843337" cy="3354387"/>
            <a:chOff x="1677" y="570"/>
            <a:chExt cx="2421" cy="2113"/>
          </a:xfrm>
        </p:grpSpPr>
        <p:sp>
          <p:nvSpPr>
            <p:cNvPr id="5" name="AutoShape 18"/>
            <p:cNvSpPr>
              <a:spLocks noChangeArrowheads="1"/>
            </p:cNvSpPr>
            <p:nvPr/>
          </p:nvSpPr>
          <p:spPr bwMode="auto">
            <a:xfrm rot="-5400000">
              <a:off x="1232" y="1015"/>
              <a:ext cx="2108" cy="121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 rot="5400000" flipH="1">
              <a:off x="2435" y="1020"/>
              <a:ext cx="2108" cy="121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66FF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238" y="1334883"/>
            <a:ext cx="5297260" cy="1884941"/>
          </a:xfrm>
          <a:prstGeom prst="rect">
            <a:avLst/>
          </a:prstGeom>
          <a:ln w="28575" cmpd="sng">
            <a:solidFill>
              <a:srgbClr val="FFFF00"/>
            </a:solidFill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894" y="3789040"/>
            <a:ext cx="3402211" cy="2921612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4437112"/>
            <a:ext cx="2540982" cy="196900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444208" y="4437112"/>
            <a:ext cx="972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Steriles</a:t>
            </a:r>
            <a:endParaRPr lang="en-US" sz="2000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024" y="4574799"/>
            <a:ext cx="2483768" cy="1734521"/>
          </a:xfrm>
          <a:prstGeom prst="rect">
            <a:avLst/>
          </a:prstGeom>
          <a:ln w="28575" cmpd="sng">
            <a:solidFill>
              <a:srgbClr val="FFFF00"/>
            </a:solidFill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2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Factory: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approaches:</a:t>
            </a:r>
          </a:p>
          <a:p>
            <a:pPr lvl="1"/>
            <a:r>
              <a:rPr lang="en-US" dirty="0" err="1" smtClean="0"/>
              <a:t>Optimise</a:t>
            </a:r>
            <a:r>
              <a:rPr lang="en-US" dirty="0" smtClean="0"/>
              <a:t> </a:t>
            </a:r>
            <a:r>
              <a:rPr lang="en-US" i="1" dirty="0" smtClean="0"/>
              <a:t>L</a:t>
            </a:r>
            <a:r>
              <a:rPr lang="en-US" dirty="0" smtClean="0"/>
              <a:t> and </a:t>
            </a:r>
            <a:r>
              <a:rPr lang="en-US" i="1" dirty="0" smtClean="0"/>
              <a:t>E</a:t>
            </a:r>
            <a:r>
              <a:rPr lang="en-US" dirty="0" smtClean="0"/>
              <a:t> to match detector threshold</a:t>
            </a:r>
          </a:p>
          <a:p>
            <a:pPr lvl="2"/>
            <a:r>
              <a:rPr lang="en-US" dirty="0" smtClean="0"/>
              <a:t>IDS-NF approach:</a:t>
            </a:r>
          </a:p>
          <a:p>
            <a:pPr lvl="3"/>
            <a:r>
              <a:rPr lang="en-US" dirty="0" smtClean="0"/>
              <a:t>1.4% signal</a:t>
            </a:r>
          </a:p>
          <a:p>
            <a:pPr lvl="3"/>
            <a:r>
              <a:rPr lang="en-US" dirty="0" smtClean="0"/>
              <a:t>20% background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771" y="3269951"/>
            <a:ext cx="4447090" cy="3471417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1988306"/>
            <a:ext cx="4974810" cy="115266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-36512" y="-8460"/>
            <a:ext cx="1562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arXiv:1112.2853</a:t>
            </a:r>
          </a:p>
        </p:txBody>
      </p:sp>
      <p:pic>
        <p:nvPicPr>
          <p:cNvPr id="9" name="Picture 8" descr="121025-IDS-N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57" y="3301709"/>
            <a:ext cx="3892603" cy="341757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6179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</a:t>
            </a:r>
            <a:r>
              <a:rPr lang="en-US" dirty="0" smtClean="0"/>
              <a:t>Factory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approaches:</a:t>
            </a:r>
          </a:p>
          <a:p>
            <a:pPr lvl="1"/>
            <a:r>
              <a:rPr lang="en-US" dirty="0" err="1" smtClean="0"/>
              <a:t>Optimise</a:t>
            </a:r>
            <a:r>
              <a:rPr lang="en-US" dirty="0" smtClean="0"/>
              <a:t> </a:t>
            </a:r>
            <a:r>
              <a:rPr lang="en-US" i="1" dirty="0" smtClean="0"/>
              <a:t>L</a:t>
            </a:r>
            <a:r>
              <a:rPr lang="en-US" dirty="0" smtClean="0"/>
              <a:t> and </a:t>
            </a:r>
            <a:r>
              <a:rPr lang="en-US" i="1" dirty="0" smtClean="0"/>
              <a:t>E</a:t>
            </a:r>
            <a:r>
              <a:rPr lang="en-US" dirty="0" smtClean="0"/>
              <a:t> to match detector threshold</a:t>
            </a:r>
          </a:p>
          <a:p>
            <a:pPr lvl="2"/>
            <a:r>
              <a:rPr lang="en-US" dirty="0" smtClean="0"/>
              <a:t>IDS-NF approach: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Exploit </a:t>
            </a:r>
            <a:r>
              <a:rPr lang="en-US" dirty="0" err="1" smtClean="0"/>
              <a:t>LAr</a:t>
            </a:r>
            <a:r>
              <a:rPr lang="en-US" dirty="0" smtClean="0"/>
              <a:t> detector sited 1300 km from FNAL</a:t>
            </a:r>
          </a:p>
          <a:p>
            <a:pPr lvl="2"/>
            <a:r>
              <a:rPr lang="en-US" dirty="0" smtClean="0"/>
              <a:t>MAP/MASS approach: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1988306"/>
            <a:ext cx="4974810" cy="115266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12" y="4290659"/>
            <a:ext cx="3400566" cy="245070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298" y="-8460"/>
            <a:ext cx="2753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arXiv</a:t>
            </a:r>
            <a:r>
              <a:rPr lang="en-US" sz="1600" b="1" dirty="0">
                <a:solidFill>
                  <a:schemeClr val="bg1"/>
                </a:solidFill>
              </a:rPr>
              <a:t>:1112.2853; 1308.0494v1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10" y="3943448"/>
            <a:ext cx="4540673" cy="280380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664174" y="5996603"/>
            <a:ext cx="1121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err="1" smtClean="0"/>
              <a:t>Soler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Neutrino ‘14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8014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</a:t>
            </a:r>
            <a:r>
              <a:rPr lang="en-US" dirty="0" smtClean="0"/>
              <a:t>Factory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7" y="3573016"/>
            <a:ext cx="4546751" cy="3094557"/>
          </a:xfrm>
          <a:prstGeom prst="rect">
            <a:avLst/>
          </a:prstGeom>
        </p:spPr>
      </p:pic>
      <p:pic>
        <p:nvPicPr>
          <p:cNvPr id="10" name="Picture 9" descr="combiplot-N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764704"/>
            <a:ext cx="4392488" cy="25544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1" name="Picture 10" descr="combiplot-NuMA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11" y="807798"/>
            <a:ext cx="4235885" cy="253501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 flipH="1">
            <a:off x="4660780" y="620262"/>
            <a:ext cx="9876" cy="6243036"/>
          </a:xfrm>
          <a:prstGeom prst="line">
            <a:avLst/>
          </a:prstGeom>
          <a:ln w="57150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27584" y="827420"/>
            <a:ext cx="75784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IDS-NF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6096" y="836712"/>
            <a:ext cx="85151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00"/>
                </a:solidFill>
              </a:rPr>
              <a:t>NuMAX</a:t>
            </a:r>
            <a:endParaRPr lang="en-US" sz="1600" b="1" dirty="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664" y="0"/>
            <a:ext cx="2289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Bayes, </a:t>
            </a:r>
            <a:r>
              <a:rPr lang="en-US" b="1" dirty="0" smtClean="0">
                <a:solidFill>
                  <a:srgbClr val="FFFFFF"/>
                </a:solidFill>
              </a:rPr>
              <a:t>Coloma, Huber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2" name="Picture 6" descr="cp-precision-comparison-140217-v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963" y="3586939"/>
            <a:ext cx="4131340" cy="3070735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94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concepts for future neutrino beams, from </a:t>
            </a:r>
            <a:r>
              <a:rPr lang="en-US" dirty="0" err="1"/>
              <a:t>nuSTORM</a:t>
            </a:r>
            <a:r>
              <a:rPr lang="en-US" dirty="0"/>
              <a:t>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Opportunity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99404" y="445005"/>
            <a:ext cx="3685209" cy="3795544"/>
          </a:xfrm>
          <a:prstGeom prst="ellipse">
            <a:avLst/>
          </a:prstGeom>
          <a:noFill/>
          <a:ln w="28575" cmpd="sng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06544" y="445005"/>
            <a:ext cx="3685209" cy="3795544"/>
          </a:xfrm>
          <a:prstGeom prst="ellipse">
            <a:avLst/>
          </a:prstGeom>
          <a:noFill/>
          <a:ln w="28575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565979" y="2918783"/>
            <a:ext cx="3685209" cy="379554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80343" y="4476998"/>
            <a:ext cx="3572913" cy="1200328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Opportunity for discovery: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CP-invariance violation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Sterile neutrinos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458589" y="3129903"/>
            <a:ext cx="1921754" cy="1347095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24423" y="378514"/>
            <a:ext cx="19197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FFFF"/>
                </a:solidFill>
              </a:rPr>
              <a:t>LBNF</a:t>
            </a:r>
            <a:r>
              <a:rPr lang="en-US" sz="2800" dirty="0" smtClean="0">
                <a:solidFill>
                  <a:srgbClr val="00FFFF"/>
                </a:solidFill>
              </a:rPr>
              <a:t/>
            </a:r>
            <a:br>
              <a:rPr lang="en-US" sz="2800" dirty="0" smtClean="0">
                <a:solidFill>
                  <a:srgbClr val="00FFFF"/>
                </a:solidFill>
              </a:rPr>
            </a:br>
            <a:r>
              <a:rPr lang="en-US" b="1" dirty="0" smtClean="0">
                <a:solidFill>
                  <a:srgbClr val="00FFFF"/>
                </a:solidFill>
              </a:rPr>
              <a:t>and the Americas: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9086" y="376577"/>
            <a:ext cx="18910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FF00"/>
                </a:solidFill>
              </a:rPr>
              <a:t>J-PARC</a:t>
            </a:r>
            <a:r>
              <a:rPr lang="en-US" sz="2800" dirty="0" smtClean="0">
                <a:solidFill>
                  <a:srgbClr val="00FF00"/>
                </a:solidFill>
              </a:rPr>
              <a:t/>
            </a:r>
            <a:br>
              <a:rPr lang="en-US" sz="2800" dirty="0" smtClean="0">
                <a:solidFill>
                  <a:srgbClr val="00FF00"/>
                </a:solidFill>
              </a:rPr>
            </a:br>
            <a:r>
              <a:rPr lang="en-US" b="1" dirty="0" smtClean="0">
                <a:solidFill>
                  <a:srgbClr val="00FF00"/>
                </a:solidFill>
              </a:rPr>
              <a:t>Hyper-K and Asia: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2757" y="3853453"/>
            <a:ext cx="1731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CERN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and </a:t>
            </a:r>
            <a:r>
              <a:rPr lang="en-US" sz="2400" b="1" dirty="0" smtClean="0">
                <a:solidFill>
                  <a:srgbClr val="FF0000"/>
                </a:solidFill>
              </a:rPr>
              <a:t>Europe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533" y="1258768"/>
            <a:ext cx="28648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i="1" u="sng" dirty="0" smtClean="0">
                <a:solidFill>
                  <a:srgbClr val="00FFFF"/>
                </a:solidFill>
              </a:rPr>
              <a:t>Short-baseline neutrinos:</a:t>
            </a:r>
            <a:r>
              <a:rPr lang="en-US" b="1" i="1" dirty="0" smtClean="0">
                <a:solidFill>
                  <a:srgbClr val="00FFFF"/>
                </a:solidFill>
              </a:rPr>
              <a:t/>
            </a:r>
            <a:br>
              <a:rPr lang="en-US" b="1" i="1" dirty="0" smtClean="0">
                <a:solidFill>
                  <a:srgbClr val="00FFFF"/>
                </a:solidFill>
              </a:rPr>
            </a:br>
            <a:r>
              <a:rPr lang="en-US" dirty="0" smtClean="0">
                <a:solidFill>
                  <a:srgbClr val="00FFFF"/>
                </a:solidFill>
              </a:rPr>
              <a:t>Sterile-neutrino search</a:t>
            </a:r>
          </a:p>
          <a:p>
            <a:pPr marL="285750" indent="-285750">
              <a:buFont typeface="Arial"/>
              <a:buChar char="•"/>
            </a:pPr>
            <a:r>
              <a:rPr lang="en-US" b="1" i="1" u="sng" dirty="0" smtClean="0">
                <a:solidFill>
                  <a:srgbClr val="00FFFF"/>
                </a:solidFill>
              </a:rPr>
              <a:t>E@LBNF:</a:t>
            </a:r>
            <a:br>
              <a:rPr lang="en-US" b="1" i="1" u="sng" dirty="0" smtClean="0">
                <a:solidFill>
                  <a:srgbClr val="00FFFF"/>
                </a:solidFill>
              </a:rPr>
            </a:br>
            <a:r>
              <a:rPr lang="en-US" b="1" dirty="0" smtClean="0">
                <a:solidFill>
                  <a:srgbClr val="00FFFF"/>
                </a:solidFill>
              </a:rPr>
              <a:t>CP-invariance violation</a:t>
            </a:r>
            <a:br>
              <a:rPr lang="en-US" b="1" dirty="0" smtClean="0">
                <a:solidFill>
                  <a:srgbClr val="00FFFF"/>
                </a:solidFill>
              </a:rPr>
            </a:br>
            <a:r>
              <a:rPr lang="en-US" b="1" dirty="0" smtClean="0">
                <a:solidFill>
                  <a:srgbClr val="00FFFF"/>
                </a:solidFill>
              </a:rPr>
              <a:t>Mass hierarchy</a:t>
            </a:r>
            <a:br>
              <a:rPr lang="en-US" b="1" dirty="0" smtClean="0">
                <a:solidFill>
                  <a:srgbClr val="00FFFF"/>
                </a:solidFill>
              </a:rPr>
            </a:br>
            <a:r>
              <a:rPr lang="en-US" dirty="0" smtClean="0">
                <a:solidFill>
                  <a:srgbClr val="00FFFF"/>
                </a:solidFill>
              </a:rPr>
              <a:t>Atmospheric neutrinos</a:t>
            </a:r>
            <a:br>
              <a:rPr lang="en-US" dirty="0" smtClean="0">
                <a:solidFill>
                  <a:srgbClr val="00FFFF"/>
                </a:solidFill>
              </a:rPr>
            </a:br>
            <a:r>
              <a:rPr lang="en-US" dirty="0" smtClean="0">
                <a:solidFill>
                  <a:srgbClr val="00FFFF"/>
                </a:solidFill>
              </a:rPr>
              <a:t>Proton decay</a:t>
            </a:r>
            <a:br>
              <a:rPr lang="en-US" dirty="0" smtClean="0">
                <a:solidFill>
                  <a:srgbClr val="00FFFF"/>
                </a:solidFill>
              </a:rPr>
            </a:br>
            <a:r>
              <a:rPr lang="en-US" dirty="0" err="1" smtClean="0">
                <a:solidFill>
                  <a:srgbClr val="00FFFF"/>
                </a:solidFill>
              </a:rPr>
              <a:t>Astro</a:t>
            </a:r>
            <a:r>
              <a:rPr lang="en-US" dirty="0" smtClean="0">
                <a:solidFill>
                  <a:srgbClr val="00FFFF"/>
                </a:solidFill>
              </a:rPr>
              <a:t>-particle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44387" y="1236088"/>
            <a:ext cx="267794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i="1" u="sng" dirty="0" smtClean="0">
                <a:solidFill>
                  <a:srgbClr val="00FF00"/>
                </a:solidFill>
              </a:rPr>
              <a:t>Hyper-K:</a:t>
            </a:r>
            <a:br>
              <a:rPr lang="en-US" b="1" i="1" u="sng" dirty="0" smtClean="0">
                <a:solidFill>
                  <a:srgbClr val="00FF00"/>
                </a:solidFill>
              </a:rPr>
            </a:br>
            <a:r>
              <a:rPr lang="en-US" b="1" dirty="0" smtClean="0">
                <a:solidFill>
                  <a:srgbClr val="00FF00"/>
                </a:solidFill>
              </a:rPr>
              <a:t>CP-invariance violation</a:t>
            </a:r>
            <a:br>
              <a:rPr lang="en-US" b="1" dirty="0" smtClean="0">
                <a:solidFill>
                  <a:srgbClr val="00FF00"/>
                </a:solidFill>
              </a:rPr>
            </a:br>
            <a:r>
              <a:rPr lang="en-US" b="1" dirty="0" smtClean="0">
                <a:solidFill>
                  <a:srgbClr val="00FF00"/>
                </a:solidFill>
              </a:rPr>
              <a:t>Mass hierarchy</a:t>
            </a:r>
            <a:br>
              <a:rPr lang="en-US" b="1" dirty="0" smtClean="0">
                <a:solidFill>
                  <a:srgbClr val="00FF00"/>
                </a:solidFill>
              </a:rPr>
            </a:br>
            <a:r>
              <a:rPr lang="en-US" dirty="0" smtClean="0">
                <a:solidFill>
                  <a:srgbClr val="00FF00"/>
                </a:solidFill>
              </a:rPr>
              <a:t>Atmospheric neutrinos</a:t>
            </a:r>
            <a:br>
              <a:rPr lang="en-US" dirty="0" smtClean="0">
                <a:solidFill>
                  <a:srgbClr val="00FF00"/>
                </a:solidFill>
              </a:rPr>
            </a:br>
            <a:r>
              <a:rPr lang="en-US" dirty="0" smtClean="0">
                <a:solidFill>
                  <a:srgbClr val="00FF00"/>
                </a:solidFill>
              </a:rPr>
              <a:t>Proton decay</a:t>
            </a:r>
            <a:br>
              <a:rPr lang="en-US" dirty="0" smtClean="0">
                <a:solidFill>
                  <a:srgbClr val="00FF00"/>
                </a:solidFill>
              </a:rPr>
            </a:br>
            <a:r>
              <a:rPr lang="en-US" dirty="0" err="1" smtClean="0">
                <a:solidFill>
                  <a:srgbClr val="00FF00"/>
                </a:solidFill>
              </a:rPr>
              <a:t>Astro</a:t>
            </a:r>
            <a:r>
              <a:rPr lang="en-US" dirty="0" smtClean="0">
                <a:solidFill>
                  <a:srgbClr val="00FF00"/>
                </a:solidFill>
              </a:rPr>
              <a:t>-particle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17734" y="2930123"/>
            <a:ext cx="1607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i="1" u="sng" dirty="0" smtClean="0">
                <a:solidFill>
                  <a:srgbClr val="00FF00"/>
                </a:solidFill>
              </a:rPr>
              <a:t>Reactor:</a:t>
            </a:r>
            <a:br>
              <a:rPr lang="en-US" b="1" i="1" u="sng" dirty="0" smtClean="0">
                <a:solidFill>
                  <a:srgbClr val="00FF00"/>
                </a:solidFill>
              </a:rPr>
            </a:br>
            <a:r>
              <a:rPr lang="en-US" dirty="0" smtClean="0">
                <a:solidFill>
                  <a:srgbClr val="00FF00"/>
                </a:solidFill>
              </a:rPr>
              <a:t>Precision </a:t>
            </a:r>
            <a:r>
              <a:rPr lang="en-US" dirty="0" err="1" smtClean="0">
                <a:solidFill>
                  <a:srgbClr val="00FF00"/>
                </a:solidFill>
              </a:rPr>
              <a:t>θ</a:t>
            </a:r>
            <a:r>
              <a:rPr lang="en-US" baseline="-25000" dirty="0" err="1" smtClean="0">
                <a:solidFill>
                  <a:srgbClr val="00FF00"/>
                </a:solidFill>
              </a:rPr>
              <a:t>ij</a:t>
            </a:r>
            <a:r>
              <a:rPr lang="en-US" dirty="0" smtClean="0">
                <a:solidFill>
                  <a:srgbClr val="00FF00"/>
                </a:solidFill>
              </a:rPr>
              <a:t/>
            </a:r>
            <a:br>
              <a:rPr lang="en-US" dirty="0" smtClean="0">
                <a:solidFill>
                  <a:srgbClr val="00FF00"/>
                </a:solidFill>
              </a:rPr>
            </a:br>
            <a:r>
              <a:rPr lang="en-US" dirty="0" smtClean="0">
                <a:solidFill>
                  <a:srgbClr val="00FF00"/>
                </a:solidFill>
              </a:rPr>
              <a:t>MH &amp; </a:t>
            </a:r>
            <a:r>
              <a:rPr lang="en-US" dirty="0" err="1" smtClean="0">
                <a:solidFill>
                  <a:srgbClr val="00FF00"/>
                </a:solidFill>
              </a:rPr>
              <a:t>CPiV</a:t>
            </a:r>
            <a:endParaRPr lang="en-US" dirty="0" smtClean="0">
              <a:solidFill>
                <a:srgbClr val="00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54241" y="4656341"/>
            <a:ext cx="321791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i="1" u="sng" dirty="0" smtClean="0">
                <a:solidFill>
                  <a:srgbClr val="FF0000"/>
                </a:solidFill>
              </a:rPr>
              <a:t>CERN neutrino platform:</a:t>
            </a:r>
            <a:br>
              <a:rPr lang="en-US" b="1" i="1" u="sng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Innovation and capability;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beam &amp; detector</a:t>
            </a:r>
          </a:p>
          <a:p>
            <a:pPr marL="533400" defTabSz="533400"/>
            <a:r>
              <a:rPr lang="en-US" b="1" dirty="0" smtClean="0">
                <a:solidFill>
                  <a:srgbClr val="FF0000"/>
                </a:solidFill>
              </a:rPr>
              <a:t>Liquid argon TPC</a:t>
            </a:r>
          </a:p>
          <a:p>
            <a:pPr marL="533400" defTabSz="533400"/>
            <a:r>
              <a:rPr lang="en-US" b="1" dirty="0" err="1" smtClean="0">
                <a:solidFill>
                  <a:srgbClr val="FF0000"/>
                </a:solidFill>
              </a:rPr>
              <a:t>Hadro</a:t>
            </a:r>
            <a:r>
              <a:rPr lang="en-US" b="1" dirty="0" smtClean="0">
                <a:solidFill>
                  <a:srgbClr val="FF0000"/>
                </a:solidFill>
              </a:rPr>
              <a:t>-production (SHINE)</a:t>
            </a:r>
          </a:p>
          <a:p>
            <a:pPr marL="533400" defTabSz="533400"/>
            <a:r>
              <a:rPr lang="en-US" b="1" dirty="0" smtClean="0">
                <a:solidFill>
                  <a:srgbClr val="FF0000"/>
                </a:solidFill>
              </a:rPr>
              <a:t>MICE &amp; </a:t>
            </a:r>
            <a:r>
              <a:rPr lang="en-US" b="1" dirty="0" err="1" smtClean="0">
                <a:solidFill>
                  <a:srgbClr val="FF0000"/>
                </a:solidFill>
              </a:rPr>
              <a:t>nuSTORM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7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accelerators and MICE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8260"/>
            <a:ext cx="9144000" cy="6029739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Muon</a:t>
            </a:r>
            <a:r>
              <a:rPr lang="en-US" dirty="0"/>
              <a:t> accelerators have the potential to:</a:t>
            </a:r>
          </a:p>
          <a:p>
            <a:pPr lvl="1"/>
            <a:r>
              <a:rPr lang="en-US" dirty="0" smtClean="0"/>
              <a:t>Serve the next generatio</a:t>
            </a:r>
            <a:r>
              <a:rPr lang="en-US" dirty="0" smtClean="0"/>
              <a:t>n long- and short-baseline </a:t>
            </a:r>
            <a:r>
              <a:rPr lang="en-US" dirty="0" err="1" smtClean="0"/>
              <a:t>programmes</a:t>
            </a:r>
            <a:r>
              <a:rPr lang="en-US" dirty="0" smtClean="0"/>
              <a:t> by:</a:t>
            </a:r>
            <a:endParaRPr lang="en-US" dirty="0" smtClean="0"/>
          </a:p>
          <a:p>
            <a:pPr lvl="2"/>
            <a:r>
              <a:rPr lang="en-US" dirty="0" smtClean="0"/>
              <a:t>Making precise measurements of </a:t>
            </a:r>
            <a:r>
              <a:rPr lang="en-US" i="1" u="sng" dirty="0" smtClean="0"/>
              <a:t>electron-</a:t>
            </a:r>
            <a:r>
              <a:rPr lang="en-US" dirty="0" smtClean="0"/>
              <a:t> and </a:t>
            </a:r>
            <a:r>
              <a:rPr lang="en-US" dirty="0" err="1" smtClean="0"/>
              <a:t>muon</a:t>
            </a:r>
            <a:r>
              <a:rPr lang="en-US" dirty="0" smtClean="0"/>
              <a:t>-neutrino nucleus cross sections</a:t>
            </a:r>
            <a:endParaRPr lang="en-US" dirty="0" smtClean="0"/>
          </a:p>
          <a:p>
            <a:pPr lvl="1"/>
            <a:r>
              <a:rPr lang="en-US" dirty="0" err="1" smtClean="0"/>
              <a:t>Revolutionise</a:t>
            </a:r>
            <a:r>
              <a:rPr lang="en-US" dirty="0" smtClean="0"/>
              <a:t> </a:t>
            </a:r>
            <a:r>
              <a:rPr lang="en-US" dirty="0"/>
              <a:t>the study of neutrino </a:t>
            </a:r>
            <a:r>
              <a:rPr lang="en-US" dirty="0" smtClean="0"/>
              <a:t>oscillations:</a:t>
            </a:r>
          </a:p>
          <a:p>
            <a:pPr lvl="2"/>
            <a:r>
              <a:rPr lang="en-US" dirty="0" smtClean="0"/>
              <a:t>And make searches for sterile neutrinos of exquisite sensitivity</a:t>
            </a:r>
            <a:endParaRPr lang="en-US" dirty="0"/>
          </a:p>
          <a:p>
            <a:pPr lvl="1"/>
            <a:r>
              <a:rPr lang="en-US" dirty="0"/>
              <a:t>Provide a route to multi-</a:t>
            </a:r>
            <a:r>
              <a:rPr lang="en-US" dirty="0" err="1"/>
              <a:t>TeV</a:t>
            </a:r>
            <a:r>
              <a:rPr lang="en-US" dirty="0"/>
              <a:t> lepton-antilepton collisions;</a:t>
            </a:r>
          </a:p>
          <a:p>
            <a:endParaRPr lang="en-US" dirty="0" smtClean="0"/>
          </a:p>
          <a:p>
            <a:r>
              <a:rPr lang="en-US" dirty="0" smtClean="0"/>
              <a:t>Development </a:t>
            </a:r>
            <a:r>
              <a:rPr lang="en-US" dirty="0"/>
              <a:t>of the capability to deliver the Neutrino Factory is </a:t>
            </a:r>
            <a:r>
              <a:rPr lang="en-US" dirty="0" smtClean="0"/>
              <a:t>required:</a:t>
            </a:r>
            <a:endParaRPr lang="en-US" dirty="0"/>
          </a:p>
          <a:p>
            <a:pPr lvl="1"/>
            <a:r>
              <a:rPr lang="en-US" dirty="0" smtClean="0"/>
              <a:t>To </a:t>
            </a:r>
            <a:r>
              <a:rPr lang="en-US" dirty="0" err="1" smtClean="0"/>
              <a:t>ssudy</a:t>
            </a:r>
            <a:r>
              <a:rPr lang="en-US" dirty="0" smtClean="0"/>
              <a:t> CP</a:t>
            </a:r>
            <a:r>
              <a:rPr lang="en-US" dirty="0"/>
              <a:t>-invariance violation </a:t>
            </a:r>
            <a:r>
              <a:rPr lang="en-US" dirty="0" smtClean="0"/>
              <a:t>in detail if it is </a:t>
            </a:r>
            <a:r>
              <a:rPr lang="en-US" dirty="0"/>
              <a:t>discovered; or</a:t>
            </a:r>
          </a:p>
          <a:p>
            <a:pPr lvl="1"/>
            <a:r>
              <a:rPr lang="en-US" dirty="0" smtClean="0"/>
              <a:t>To continue </a:t>
            </a:r>
            <a:r>
              <a:rPr lang="en-US" dirty="0"/>
              <a:t>the search of it is not; and</a:t>
            </a:r>
          </a:p>
          <a:p>
            <a:pPr lvl="1"/>
            <a:r>
              <a:rPr lang="en-US" dirty="0" smtClean="0"/>
              <a:t>To deliver precision sufficient </a:t>
            </a:r>
            <a:r>
              <a:rPr lang="en-US" dirty="0"/>
              <a:t>to elucidate the underlying physics</a:t>
            </a:r>
          </a:p>
          <a:p>
            <a:endParaRPr lang="en-US" dirty="0"/>
          </a:p>
          <a:p>
            <a:r>
              <a:rPr lang="en-US" dirty="0" smtClean="0"/>
              <a:t>MICE </a:t>
            </a:r>
            <a:r>
              <a:rPr lang="en-US" dirty="0"/>
              <a:t>will </a:t>
            </a:r>
            <a:r>
              <a:rPr lang="en-US" dirty="0" smtClean="0"/>
              <a:t>unlock the exploitation of </a:t>
            </a:r>
            <a:r>
              <a:rPr lang="en-US" dirty="0" err="1" smtClean="0"/>
              <a:t>muon</a:t>
            </a:r>
            <a:r>
              <a:rPr lang="en-US" dirty="0" smtClean="0"/>
              <a:t> accelerators </a:t>
            </a:r>
            <a:r>
              <a:rPr lang="en-US" dirty="0" smtClean="0"/>
              <a:t>by</a:t>
            </a:r>
            <a:r>
              <a:rPr lang="en-US" dirty="0" smtClean="0"/>
              <a:t> providing the essential </a:t>
            </a:r>
            <a:r>
              <a:rPr lang="en-US" dirty="0" smtClean="0"/>
              <a:t>demonstration </a:t>
            </a:r>
            <a:r>
              <a:rPr lang="en-US" dirty="0"/>
              <a:t>of ionization cooling:</a:t>
            </a:r>
          </a:p>
          <a:p>
            <a:pPr lvl="1"/>
            <a:r>
              <a:rPr lang="en-US" dirty="0" smtClean="0"/>
              <a:t>Starting </a:t>
            </a:r>
            <a:r>
              <a:rPr lang="en-US" i="1" u="sng" dirty="0" smtClean="0"/>
              <a:t>now</a:t>
            </a:r>
            <a:r>
              <a:rPr lang="en-US" dirty="0" smtClean="0"/>
              <a:t>:</a:t>
            </a:r>
            <a:endParaRPr lang="en-US" dirty="0" smtClean="0"/>
          </a:p>
          <a:p>
            <a:pPr lvl="2"/>
            <a:r>
              <a:rPr lang="en-US" dirty="0" smtClean="0"/>
              <a:t>Investigation of the effect of material, </a:t>
            </a:r>
            <a:r>
              <a:rPr lang="en-US" dirty="0" err="1" smtClean="0"/>
              <a:t>emittance</a:t>
            </a:r>
            <a:r>
              <a:rPr lang="en-US" dirty="0" smtClean="0"/>
              <a:t>, momentum on the cooling effect</a:t>
            </a:r>
          </a:p>
          <a:p>
            <a:pPr lvl="1"/>
            <a:r>
              <a:rPr lang="en-US" dirty="0" smtClean="0"/>
              <a:t>Starting 2017:</a:t>
            </a:r>
          </a:p>
          <a:p>
            <a:pPr lvl="2"/>
            <a:r>
              <a:rPr lang="en-US" dirty="0" smtClean="0"/>
              <a:t>Demonstration of ionization cooling;</a:t>
            </a:r>
          </a:p>
          <a:p>
            <a:pPr lvl="2"/>
            <a:r>
              <a:rPr lang="en-US" dirty="0" smtClean="0"/>
              <a:t>Systematic study of factors that affect cooling </a:t>
            </a:r>
            <a:r>
              <a:rPr lang="en-US" dirty="0" err="1" smtClean="0"/>
              <a:t>perfomance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accelerator</a:t>
            </a:r>
            <a:r>
              <a:rPr lang="en-US" dirty="0" smtClean="0"/>
              <a:t>-</a:t>
            </a:r>
            <a:r>
              <a:rPr lang="en-US" dirty="0" smtClean="0"/>
              <a:t>based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8658"/>
            <a:ext cx="9144000" cy="599218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Next </a:t>
            </a:r>
            <a:r>
              <a:rPr lang="en-US" dirty="0"/>
              <a:t>generation of short- and long-baseline experiments have the potential to:</a:t>
            </a:r>
          </a:p>
          <a:p>
            <a:pPr lvl="1"/>
            <a:r>
              <a:rPr lang="en-US" dirty="0" smtClean="0"/>
              <a:t>Confirm </a:t>
            </a:r>
            <a:r>
              <a:rPr lang="en-US" dirty="0"/>
              <a:t>or refute the existence of sterile neutrinos;</a:t>
            </a:r>
          </a:p>
          <a:p>
            <a:pPr lvl="1"/>
            <a:r>
              <a:rPr lang="en-US" dirty="0" smtClean="0"/>
              <a:t>Determine </a:t>
            </a:r>
            <a:r>
              <a:rPr lang="en-US" dirty="0"/>
              <a:t>the mass hierarchy;</a:t>
            </a:r>
          </a:p>
          <a:p>
            <a:pPr lvl="1"/>
            <a:r>
              <a:rPr lang="en-US" dirty="0" smtClean="0"/>
              <a:t>Make </a:t>
            </a:r>
            <a:r>
              <a:rPr lang="en-US" dirty="0"/>
              <a:t>a first "sweep" of CP-parameter space;</a:t>
            </a:r>
          </a:p>
          <a:p>
            <a:pPr lvl="1"/>
            <a:r>
              <a:rPr lang="en-US" dirty="0" smtClean="0"/>
              <a:t>Take </a:t>
            </a:r>
            <a:r>
              <a:rPr lang="en-US" dirty="0"/>
              <a:t>a step towards establishing the </a:t>
            </a:r>
            <a:r>
              <a:rPr lang="en-US" dirty="0" err="1"/>
              <a:t>SnuM</a:t>
            </a:r>
            <a:r>
              <a:rPr lang="en-US" dirty="0"/>
              <a:t> as the correct description of nature</a:t>
            </a:r>
            <a:r>
              <a:rPr lang="en-US" dirty="0" smtClean="0"/>
              <a:t>.</a:t>
            </a:r>
            <a:endParaRPr lang="en-US" dirty="0"/>
          </a:p>
          <a:p>
            <a:pPr lvl="4"/>
            <a:endParaRPr lang="en-US" dirty="0" smtClean="0"/>
          </a:p>
          <a:p>
            <a:r>
              <a:rPr lang="en-US" dirty="0" smtClean="0"/>
              <a:t>To </a:t>
            </a:r>
            <a:r>
              <a:rPr lang="en-US" dirty="0"/>
              <a:t>deliver this </a:t>
            </a:r>
            <a:r>
              <a:rPr lang="en-US" dirty="0" err="1"/>
              <a:t>programme</a:t>
            </a:r>
            <a:r>
              <a:rPr lang="en-US" dirty="0"/>
              <a:t> will require:</a:t>
            </a:r>
          </a:p>
          <a:p>
            <a:pPr lvl="1"/>
            <a:r>
              <a:rPr lang="en-US" dirty="0" smtClean="0"/>
              <a:t>Large </a:t>
            </a:r>
            <a:r>
              <a:rPr lang="en-US" dirty="0"/>
              <a:t>data samples (powerful source &amp; large "highly capable" detectors)</a:t>
            </a:r>
          </a:p>
          <a:p>
            <a:pPr lvl="1"/>
            <a:r>
              <a:rPr lang="en-US" dirty="0" smtClean="0"/>
              <a:t>Systematic </a:t>
            </a:r>
            <a:r>
              <a:rPr lang="en-US" dirty="0"/>
              <a:t>uncertainties commensurate with statistical power:</a:t>
            </a:r>
          </a:p>
          <a:p>
            <a:pPr lvl="2"/>
            <a:r>
              <a:rPr lang="en-US" dirty="0" smtClean="0"/>
              <a:t>Implies a </a:t>
            </a:r>
            <a:r>
              <a:rPr lang="en-US" dirty="0"/>
              <a:t>dedicated </a:t>
            </a:r>
            <a:r>
              <a:rPr lang="en-US" dirty="0" err="1" smtClean="0"/>
              <a:t>programme</a:t>
            </a:r>
            <a:r>
              <a:rPr lang="en-US" dirty="0" smtClean="0"/>
              <a:t> </a:t>
            </a:r>
            <a:r>
              <a:rPr lang="en-US" dirty="0"/>
              <a:t>of which </a:t>
            </a:r>
            <a:r>
              <a:rPr lang="en-US" dirty="0" err="1" smtClean="0"/>
              <a:t>nuSTORM</a:t>
            </a:r>
            <a:r>
              <a:rPr lang="en-US" dirty="0" smtClean="0"/>
              <a:t> </a:t>
            </a:r>
            <a:r>
              <a:rPr lang="en-US" dirty="0"/>
              <a:t>will be an essential part</a:t>
            </a:r>
            <a:r>
              <a:rPr lang="en-US" dirty="0" smtClean="0"/>
              <a:t>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Incremental delivery of Neutrino Factory capability </a:t>
            </a:r>
            <a:r>
              <a:rPr lang="en-US" dirty="0"/>
              <a:t>has been described:</a:t>
            </a:r>
          </a:p>
          <a:p>
            <a:pPr lvl="1"/>
            <a:r>
              <a:rPr lang="en-US" dirty="0" smtClean="0"/>
              <a:t>MICE </a:t>
            </a:r>
            <a:r>
              <a:rPr lang="en-US" dirty="0"/>
              <a:t>and </a:t>
            </a:r>
            <a:r>
              <a:rPr lang="en-US" dirty="0" err="1"/>
              <a:t>nuSTORM</a:t>
            </a:r>
            <a:r>
              <a:rPr lang="en-US" dirty="0"/>
              <a:t> are the cornerstones of this </a:t>
            </a:r>
            <a:r>
              <a:rPr lang="en-US" dirty="0" err="1"/>
              <a:t>programme</a:t>
            </a:r>
            <a:r>
              <a:rPr lang="en-US" dirty="0"/>
              <a:t>;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6D cooling demonstration would open the way to the </a:t>
            </a:r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smtClean="0"/>
              <a:t>Collider</a:t>
            </a:r>
            <a:endParaRPr lang="en-US" dirty="0"/>
          </a:p>
          <a:p>
            <a:pPr lvl="4"/>
            <a:endParaRPr lang="en-US" dirty="0" smtClean="0"/>
          </a:p>
          <a:p>
            <a:pPr lvl="4"/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Realisation</a:t>
            </a:r>
            <a:r>
              <a:rPr lang="en-US" dirty="0" smtClean="0"/>
              <a:t> </a:t>
            </a:r>
            <a:r>
              <a:rPr lang="en-US" dirty="0"/>
              <a:t>of this fantastic </a:t>
            </a:r>
            <a:r>
              <a:rPr lang="en-US" dirty="0" err="1"/>
              <a:t>programme</a:t>
            </a:r>
            <a:r>
              <a:rPr lang="en-US" dirty="0"/>
              <a:t> requires international coordination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2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European contribution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85660" y="6573456"/>
            <a:ext cx="2133600" cy="284544"/>
          </a:xfrm>
        </p:spPr>
        <p:txBody>
          <a:bodyPr/>
          <a:lstStyle/>
          <a:p>
            <a:fld id="{A1DC3ABC-92C2-B748-ABF3-8546144348B4}" type="slidenum">
              <a:rPr lang="en-US" smtClean="0"/>
              <a:t>37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95913" y="5934670"/>
            <a:ext cx="5244355" cy="92333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… and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potential to establish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a new </a:t>
            </a:r>
            <a:r>
              <a:rPr lang="en-US" b="1" dirty="0" smtClean="0">
                <a:solidFill>
                  <a:schemeClr val="bg1"/>
                </a:solidFill>
              </a:rPr>
              <a:t>technique </a:t>
            </a:r>
            <a:r>
              <a:rPr lang="en-US" b="1" dirty="0" smtClean="0">
                <a:solidFill>
                  <a:schemeClr val="bg1"/>
                </a:solidFill>
              </a:rPr>
              <a:t>for particle physics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19326">
            <a:off x="652641" y="825755"/>
            <a:ext cx="3478687" cy="20146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934670"/>
            <a:ext cx="3938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Essential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contribution for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programme</a:t>
            </a:r>
            <a:r>
              <a:rPr lang="en-US" b="1" dirty="0" smtClean="0">
                <a:solidFill>
                  <a:schemeClr val="bg1"/>
                </a:solidFill>
              </a:rPr>
              <a:t> to reach its full potential …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996857" y="1261308"/>
            <a:ext cx="5294502" cy="545301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01962" y="1185046"/>
            <a:ext cx="17316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CERN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and Europe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2728" y="2098612"/>
            <a:ext cx="32179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i="1" u="sng" dirty="0" smtClean="0">
                <a:solidFill>
                  <a:srgbClr val="FF0000"/>
                </a:solidFill>
              </a:rPr>
              <a:t>CERN neutrino platform:</a:t>
            </a:r>
            <a:br>
              <a:rPr lang="en-US" b="1" i="1" u="sng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Innovation and capability;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beam &amp; detector</a:t>
            </a:r>
          </a:p>
          <a:p>
            <a:pPr marL="533400" defTabSz="533400"/>
            <a:r>
              <a:rPr lang="en-US" b="1" dirty="0" smtClean="0">
                <a:solidFill>
                  <a:srgbClr val="FF0000"/>
                </a:solidFill>
              </a:rPr>
              <a:t>Liquid argon TPC</a:t>
            </a:r>
          </a:p>
          <a:p>
            <a:pPr marL="533400" defTabSz="533400"/>
            <a:r>
              <a:rPr lang="en-US" b="1" dirty="0" err="1" smtClean="0">
                <a:solidFill>
                  <a:srgbClr val="FF0000"/>
                </a:solidFill>
              </a:rPr>
              <a:t>Hadro</a:t>
            </a:r>
            <a:r>
              <a:rPr lang="en-US" b="1" dirty="0" smtClean="0">
                <a:solidFill>
                  <a:srgbClr val="FF0000"/>
                </a:solidFill>
              </a:rPr>
              <a:t>-production (SHINE)</a:t>
            </a:r>
          </a:p>
          <a:p>
            <a:pPr marL="533400" defTabSz="533400"/>
            <a:r>
              <a:rPr lang="en-US" b="1" dirty="0" smtClean="0">
                <a:solidFill>
                  <a:srgbClr val="FF0000"/>
                </a:solidFill>
              </a:rPr>
              <a:t>MICE &amp; </a:t>
            </a:r>
            <a:r>
              <a:rPr lang="en-US" b="1" dirty="0" err="1" smtClean="0">
                <a:solidFill>
                  <a:srgbClr val="FF0000"/>
                </a:solidFill>
              </a:rPr>
              <a:t>nuSTORM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533400" defTabSz="533400"/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29" y="2620763"/>
            <a:ext cx="1608833" cy="112646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981" y="5295630"/>
            <a:ext cx="1762633" cy="84563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753" y="5295630"/>
            <a:ext cx="1393447" cy="66626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15" name="Picture 14" descr="Cooling-demo-label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56" y="3875434"/>
            <a:ext cx="4574443" cy="1298279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8640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1520" y="620688"/>
            <a:ext cx="8640960" cy="2880320"/>
          </a:xfrm>
          <a:prstGeom prst="roundRect">
            <a:avLst/>
          </a:prstGeom>
          <a:gradFill flip="none" rotWithShape="1">
            <a:gsLst>
              <a:gs pos="0">
                <a:srgbClr val="000090"/>
              </a:gs>
              <a:gs pos="100000">
                <a:srgbClr val="000090"/>
              </a:gs>
              <a:gs pos="50000">
                <a:srgbClr val="A50021"/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All together a wonderful </a:t>
            </a:r>
            <a:r>
              <a:rPr lang="en-US" sz="66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programme</a:t>
            </a:r>
            <a:r>
              <a:rPr lang="en-US" sz="66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en-US" sz="66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18077" y="5837936"/>
            <a:ext cx="3505512" cy="1015663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303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805264"/>
            <a:ext cx="9144000" cy="1052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810" y="102890"/>
            <a:ext cx="6148153" cy="671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1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neutrino beams – and </a:t>
            </a:r>
            <a:r>
              <a:rPr lang="en-US" dirty="0" err="1" smtClean="0"/>
              <a:t>nuSTORM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Present/planned </a:t>
            </a:r>
            <a:r>
              <a:rPr lang="en-US" dirty="0" err="1" smtClean="0"/>
              <a:t>programme</a:t>
            </a:r>
            <a:r>
              <a:rPr lang="en-US" dirty="0" smtClean="0"/>
              <a:t> discussed </a:t>
            </a:r>
            <a:r>
              <a:rPr lang="en-US" dirty="0" smtClean="0"/>
              <a:t>elsewhere</a:t>
            </a:r>
            <a:r>
              <a:rPr lang="en-US" dirty="0"/>
              <a:t> </a:t>
            </a:r>
            <a:r>
              <a:rPr lang="en-US" dirty="0" smtClean="0"/>
              <a:t>at this conference.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My focus: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-based neutrino sources to: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Contribute to the next generation </a:t>
            </a:r>
            <a:r>
              <a:rPr lang="en-US" dirty="0" err="1" smtClean="0"/>
              <a:t>programme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Provide </a:t>
            </a:r>
            <a:r>
              <a:rPr lang="en-US" i="1" u="sng" dirty="0" smtClean="0"/>
              <a:t>sensitivity and precision</a:t>
            </a:r>
            <a:r>
              <a:rPr lang="en-US" dirty="0" smtClean="0"/>
              <a:t> beyond that offered by the next generation </a:t>
            </a:r>
            <a:r>
              <a:rPr lang="en-US" dirty="0" err="1" smtClean="0"/>
              <a:t>programme</a:t>
            </a:r>
            <a:r>
              <a:rPr lang="en-US" dirty="0" smtClean="0"/>
              <a:t>; and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Potentially, to provide a cost-effective route to multi-</a:t>
            </a:r>
            <a:r>
              <a:rPr lang="en-US" dirty="0" err="1" smtClean="0"/>
              <a:t>TeV</a:t>
            </a:r>
            <a:r>
              <a:rPr lang="en-US" dirty="0" smtClean="0"/>
              <a:t> lepton-antilepton collisions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5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1182"/>
            <a:ext cx="9144000" cy="6206818"/>
          </a:xfrm>
        </p:spPr>
        <p:txBody>
          <a:bodyPr>
            <a:normAutofit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-based sources; motivation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Detector &amp; accelerator challenges; innovation</a:t>
            </a:r>
          </a:p>
          <a:p>
            <a:pPr lvl="1"/>
            <a:r>
              <a:rPr lang="en-US" dirty="0" smtClean="0"/>
              <a:t>MICE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Contributing to next-generation </a:t>
            </a:r>
            <a:r>
              <a:rPr lang="en-US" dirty="0" err="1" smtClean="0"/>
              <a:t>programme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nuSTORM</a:t>
            </a:r>
            <a:endParaRPr lang="en-US" dirty="0" smtClean="0"/>
          </a:p>
          <a:p>
            <a:pPr lvl="4"/>
            <a:endParaRPr lang="en-US" dirty="0" smtClean="0"/>
          </a:p>
          <a:p>
            <a:r>
              <a:rPr lang="en-US" dirty="0" smtClean="0"/>
              <a:t>Sensitivity beyond next generation experiments:</a:t>
            </a:r>
          </a:p>
          <a:p>
            <a:pPr lvl="1"/>
            <a:r>
              <a:rPr lang="en-US" dirty="0" smtClean="0"/>
              <a:t>The Neutrino Factory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4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-based sources:</a:t>
            </a:r>
            <a:br>
              <a:rPr lang="en-US" dirty="0" smtClean="0"/>
            </a:br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concepts for future neutrino beams, from </a:t>
            </a:r>
            <a:r>
              <a:rPr lang="en-US" dirty="0" err="1"/>
              <a:t>nuSTORM</a:t>
            </a:r>
            <a:r>
              <a:rPr lang="en-US" dirty="0"/>
              <a:t>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0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Factory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Optimise</a:t>
            </a:r>
            <a:r>
              <a:rPr lang="en-US" dirty="0"/>
              <a:t> discovery potential for CP and MH:</a:t>
            </a:r>
          </a:p>
          <a:p>
            <a:pPr lvl="1"/>
            <a:r>
              <a:rPr lang="en-US" dirty="0"/>
              <a:t>Requirements:</a:t>
            </a:r>
          </a:p>
          <a:p>
            <a:pPr lvl="2"/>
            <a:r>
              <a:rPr lang="en-US" dirty="0"/>
              <a:t>Large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 (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) flux</a:t>
            </a:r>
          </a:p>
          <a:p>
            <a:pPr lvl="2"/>
            <a:r>
              <a:rPr lang="en-US" dirty="0"/>
              <a:t>Detailed study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sub</a:t>
            </a:r>
            <a:r>
              <a:rPr lang="en-US" dirty="0"/>
              <a:t>-leading effects</a:t>
            </a:r>
          </a:p>
          <a:p>
            <a:pPr lvl="3"/>
            <a:endParaRPr lang="en-US" dirty="0"/>
          </a:p>
          <a:p>
            <a:r>
              <a:rPr lang="en-US" dirty="0"/>
              <a:t>Unique:</a:t>
            </a:r>
          </a:p>
          <a:p>
            <a:pPr lvl="1"/>
            <a:r>
              <a:rPr lang="en-US" dirty="0" smtClean="0"/>
              <a:t>Large, </a:t>
            </a:r>
            <a:r>
              <a:rPr lang="en-US" dirty="0"/>
              <a:t>high-energy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) </a:t>
            </a:r>
            <a:r>
              <a:rPr lang="en-US" dirty="0" smtClean="0"/>
              <a:t>flux</a:t>
            </a:r>
          </a:p>
          <a:p>
            <a:pPr lvl="2"/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-beam cooling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huge advantage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/>
              <a:t>Optimise</a:t>
            </a:r>
            <a:r>
              <a:rPr lang="en-US" dirty="0"/>
              <a:t> event rate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at fixed </a:t>
            </a:r>
            <a:r>
              <a:rPr lang="en-US" dirty="0"/>
              <a:t>L/E</a:t>
            </a:r>
          </a:p>
          <a:p>
            <a:pPr lvl="2"/>
            <a:r>
              <a:rPr lang="en-US" dirty="0" err="1"/>
              <a:t>Optimise</a:t>
            </a:r>
            <a:r>
              <a:rPr lang="en-US" dirty="0"/>
              <a:t> MH sensitivity</a:t>
            </a:r>
          </a:p>
          <a:p>
            <a:pPr lvl="2"/>
            <a:r>
              <a:rPr lang="en-US" dirty="0" err="1"/>
              <a:t>Optimise</a:t>
            </a:r>
            <a:r>
              <a:rPr lang="en-US" dirty="0"/>
              <a:t> CP sensitivity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8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297206" y="1783657"/>
            <a:ext cx="114300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7642" y="4041780"/>
            <a:ext cx="1143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30" y="1562879"/>
            <a:ext cx="4430865" cy="423777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434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" y="601374"/>
            <a:ext cx="4763396" cy="6107202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Optimised</a:t>
            </a:r>
            <a:r>
              <a:rPr lang="en-US" dirty="0" smtClean="0"/>
              <a:t> Higgs Factory: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mass; Higgs production rate 10</a:t>
            </a:r>
            <a:r>
              <a:rPr lang="en-US" baseline="30000" dirty="0" smtClean="0"/>
              <a:t>4</a:t>
            </a:r>
            <a:r>
              <a:rPr lang="en-US" dirty="0" smtClean="0"/>
              <a:t> times larger then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</a:p>
          <a:p>
            <a:pPr lvl="4"/>
            <a:endParaRPr lang="en-US" baseline="30000" dirty="0" smtClean="0"/>
          </a:p>
          <a:p>
            <a:r>
              <a:rPr lang="en-US" dirty="0" smtClean="0"/>
              <a:t>Optimum </a:t>
            </a:r>
            <a:r>
              <a:rPr lang="en-US" dirty="0"/>
              <a:t>route to multi-</a:t>
            </a:r>
            <a:r>
              <a:rPr lang="en-US" dirty="0" err="1"/>
              <a:t>TeV</a:t>
            </a:r>
            <a:r>
              <a:rPr lang="en-US" dirty="0"/>
              <a:t> lepton-anti-lepton collisions:</a:t>
            </a:r>
          </a:p>
          <a:p>
            <a:pPr lvl="1"/>
            <a:r>
              <a:rPr lang="en-US" dirty="0" err="1"/>
              <a:t>Muon</a:t>
            </a:r>
            <a:r>
              <a:rPr lang="en-US" dirty="0"/>
              <a:t> mass; 200 times that of the electron mitigates:</a:t>
            </a:r>
          </a:p>
          <a:p>
            <a:pPr lvl="2"/>
            <a:r>
              <a:rPr lang="en-US" dirty="0"/>
              <a:t>Synchrotron radiation;</a:t>
            </a:r>
          </a:p>
          <a:p>
            <a:pPr lvl="2"/>
            <a:r>
              <a:rPr lang="en-US" dirty="0" err="1"/>
              <a:t>Beamsstrahlung</a:t>
            </a:r>
            <a:endParaRPr lang="en-US" dirty="0"/>
          </a:p>
          <a:p>
            <a:pPr lvl="1"/>
            <a:r>
              <a:rPr lang="en-US" dirty="0" err="1"/>
              <a:t>Muon</a:t>
            </a:r>
            <a:r>
              <a:rPr lang="en-US" dirty="0"/>
              <a:t> rigidity allows efficient acceleration</a:t>
            </a:r>
          </a:p>
          <a:p>
            <a:pPr lvl="2"/>
            <a:r>
              <a:rPr lang="en-US" dirty="0"/>
              <a:t>Results in cost-efficient acceleration to very high </a:t>
            </a:r>
            <a:r>
              <a:rPr lang="en-US" dirty="0" smtClean="0"/>
              <a:t>energy</a:t>
            </a:r>
          </a:p>
          <a:p>
            <a:pPr lvl="4"/>
            <a:endParaRPr lang="en-US" dirty="0"/>
          </a:p>
          <a:p>
            <a:r>
              <a:rPr lang="en-US" dirty="0"/>
              <a:t>Luminosity critical: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-beam cooling essential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 dirty="0"/>
          </a:p>
        </p:txBody>
      </p:sp>
      <p:pic>
        <p:nvPicPr>
          <p:cNvPr id="19" name="Picture 18" descr="LC-merit-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749" y="923620"/>
            <a:ext cx="4196067" cy="504693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996511" y="6602545"/>
            <a:ext cx="168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Rubbia, this conference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7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KL-standard-black.potx</Template>
  <TotalTime>2960</TotalTime>
  <Words>1612</Words>
  <Application>Microsoft Macintosh PowerPoint</Application>
  <PresentationFormat>On-screen Show (4:3)</PresentationFormat>
  <Paragraphs>365</Paragraphs>
  <Slides>38</Slides>
  <Notes>2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KL-standard-black</vt:lpstr>
      <vt:lpstr>Equation</vt:lpstr>
      <vt:lpstr>New concepts for future neutrino beams, from nuSTORM on</vt:lpstr>
      <vt:lpstr>Historic impact of accelerator-based experiments …</vt:lpstr>
      <vt:lpstr>PowerPoint Presentation</vt:lpstr>
      <vt:lpstr>PowerPoint Presentation</vt:lpstr>
      <vt:lpstr>Future neutrino beams – and nuSTORM:</vt:lpstr>
      <vt:lpstr>Contents:</vt:lpstr>
      <vt:lpstr>Muon-based sources: motivation</vt:lpstr>
      <vt:lpstr>Neutrino Factory</vt:lpstr>
      <vt:lpstr>Muon Collider:</vt:lpstr>
      <vt:lpstr>Detector and accelerator challenges: innovation</vt:lpstr>
      <vt:lpstr>Channels and detector requirements</vt:lpstr>
      <vt:lpstr>Neutrino Factory &amp; Muon Collider concept</vt:lpstr>
      <vt:lpstr>Accelerator challenges</vt:lpstr>
      <vt:lpstr>Muon front-end:</vt:lpstr>
      <vt:lpstr>Ionisation cooling formalism:</vt:lpstr>
      <vt:lpstr>MICE:</vt:lpstr>
      <vt:lpstr>Cooling demonstration; performance:</vt:lpstr>
      <vt:lpstr>Study of factors that affect cooling:</vt:lpstr>
      <vt:lpstr>MICE:</vt:lpstr>
      <vt:lpstr>Contributing to the present generation programme</vt:lpstr>
      <vt:lpstr>nuSTORM concept:</vt:lpstr>
      <vt:lpstr>Effect of systematics:</vt:lpstr>
      <vt:lpstr>Nuclear effects on parameter extraction:</vt:lpstr>
      <vt:lpstr>Cross section measurement performance:</vt:lpstr>
      <vt:lpstr>nuSTORM and cross section measurement:</vt:lpstr>
      <vt:lpstr>CCQE cross section measurement:</vt:lpstr>
      <vt:lpstr>Sterile neutrino search:</vt:lpstr>
      <vt:lpstr>6D ionization cooling experiment:</vt:lpstr>
      <vt:lpstr>Sensitivity beyond next generation experiments</vt:lpstr>
      <vt:lpstr>Neutrino Factory:</vt:lpstr>
      <vt:lpstr>Neutrino Factory</vt:lpstr>
      <vt:lpstr>Neutrino Factory</vt:lpstr>
      <vt:lpstr>Conclusions</vt:lpstr>
      <vt:lpstr>Opportunity</vt:lpstr>
      <vt:lpstr>Muon accelerators and MICE</vt:lpstr>
      <vt:lpstr>The accelerator-based programme</vt:lpstr>
      <vt:lpstr>European contribution</vt:lpstr>
      <vt:lpstr>PowerPoint Presentation</vt:lpstr>
    </vt:vector>
  </TitlesOfParts>
  <Company>Imperial College London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Long</dc:creator>
  <cp:lastModifiedBy>Kenneth Long</cp:lastModifiedBy>
  <cp:revision>140</cp:revision>
  <dcterms:created xsi:type="dcterms:W3CDTF">2014-12-02T20:44:04Z</dcterms:created>
  <dcterms:modified xsi:type="dcterms:W3CDTF">2015-03-04T11:27:49Z</dcterms:modified>
</cp:coreProperties>
</file>