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</p:sldMasterIdLst>
  <p:notesMasterIdLst>
    <p:notesMasterId r:id="rId100"/>
  </p:notesMasterIdLst>
  <p:handoutMasterIdLst>
    <p:handoutMasterId r:id="rId101"/>
  </p:handoutMasterIdLst>
  <p:sldIdLst>
    <p:sldId id="303" r:id="rId2"/>
    <p:sldId id="257" r:id="rId3"/>
    <p:sldId id="478" r:id="rId4"/>
    <p:sldId id="435" r:id="rId5"/>
    <p:sldId id="436" r:id="rId6"/>
    <p:sldId id="437" r:id="rId7"/>
    <p:sldId id="443" r:id="rId8"/>
    <p:sldId id="438" r:id="rId9"/>
    <p:sldId id="479" r:id="rId10"/>
    <p:sldId id="305" r:id="rId11"/>
    <p:sldId id="319" r:id="rId12"/>
    <p:sldId id="306" r:id="rId13"/>
    <p:sldId id="430" r:id="rId14"/>
    <p:sldId id="480" r:id="rId15"/>
    <p:sldId id="323" r:id="rId16"/>
    <p:sldId id="352" r:id="rId17"/>
    <p:sldId id="327" r:id="rId18"/>
    <p:sldId id="348" r:id="rId19"/>
    <p:sldId id="307" r:id="rId20"/>
    <p:sldId id="324" r:id="rId21"/>
    <p:sldId id="325" r:id="rId22"/>
    <p:sldId id="328" r:id="rId23"/>
    <p:sldId id="329" r:id="rId24"/>
    <p:sldId id="330" r:id="rId25"/>
    <p:sldId id="331" r:id="rId26"/>
    <p:sldId id="326" r:id="rId27"/>
    <p:sldId id="432" r:id="rId28"/>
    <p:sldId id="332" r:id="rId29"/>
    <p:sldId id="481" r:id="rId30"/>
    <p:sldId id="431" r:id="rId31"/>
    <p:sldId id="336" r:id="rId32"/>
    <p:sldId id="380" r:id="rId33"/>
    <p:sldId id="433" r:id="rId34"/>
    <p:sldId id="434" r:id="rId35"/>
    <p:sldId id="482" r:id="rId36"/>
    <p:sldId id="442" r:id="rId37"/>
    <p:sldId id="444" r:id="rId38"/>
    <p:sldId id="445" r:id="rId39"/>
    <p:sldId id="440" r:id="rId40"/>
    <p:sldId id="441" r:id="rId41"/>
    <p:sldId id="446" r:id="rId42"/>
    <p:sldId id="448" r:id="rId43"/>
    <p:sldId id="447" r:id="rId44"/>
    <p:sldId id="505" r:id="rId45"/>
    <p:sldId id="504" r:id="rId46"/>
    <p:sldId id="506" r:id="rId47"/>
    <p:sldId id="452" r:id="rId48"/>
    <p:sldId id="450" r:id="rId49"/>
    <p:sldId id="453" r:id="rId50"/>
    <p:sldId id="454" r:id="rId51"/>
    <p:sldId id="455" r:id="rId52"/>
    <p:sldId id="456" r:id="rId53"/>
    <p:sldId id="457" r:id="rId54"/>
    <p:sldId id="458" r:id="rId55"/>
    <p:sldId id="459" r:id="rId56"/>
    <p:sldId id="460" r:id="rId57"/>
    <p:sldId id="461" r:id="rId58"/>
    <p:sldId id="462" r:id="rId59"/>
    <p:sldId id="463" r:id="rId60"/>
    <p:sldId id="464" r:id="rId61"/>
    <p:sldId id="465" r:id="rId62"/>
    <p:sldId id="466" r:id="rId63"/>
    <p:sldId id="467" r:id="rId64"/>
    <p:sldId id="468" r:id="rId65"/>
    <p:sldId id="470" r:id="rId66"/>
    <p:sldId id="469" r:id="rId67"/>
    <p:sldId id="471" r:id="rId68"/>
    <p:sldId id="472" r:id="rId69"/>
    <p:sldId id="473" r:id="rId70"/>
    <p:sldId id="474" r:id="rId71"/>
    <p:sldId id="475" r:id="rId72"/>
    <p:sldId id="486" r:id="rId73"/>
    <p:sldId id="487" r:id="rId74"/>
    <p:sldId id="488" r:id="rId75"/>
    <p:sldId id="489" r:id="rId76"/>
    <p:sldId id="490" r:id="rId77"/>
    <p:sldId id="491" r:id="rId78"/>
    <p:sldId id="492" r:id="rId79"/>
    <p:sldId id="493" r:id="rId80"/>
    <p:sldId id="494" r:id="rId81"/>
    <p:sldId id="495" r:id="rId82"/>
    <p:sldId id="499" r:id="rId83"/>
    <p:sldId id="496" r:id="rId84"/>
    <p:sldId id="497" r:id="rId85"/>
    <p:sldId id="498" r:id="rId86"/>
    <p:sldId id="502" r:id="rId87"/>
    <p:sldId id="503" r:id="rId88"/>
    <p:sldId id="483" r:id="rId89"/>
    <p:sldId id="409" r:id="rId90"/>
    <p:sldId id="333" r:id="rId91"/>
    <p:sldId id="314" r:id="rId92"/>
    <p:sldId id="477" r:id="rId93"/>
    <p:sldId id="427" r:id="rId94"/>
    <p:sldId id="500" r:id="rId95"/>
    <p:sldId id="485" r:id="rId96"/>
    <p:sldId id="484" r:id="rId97"/>
    <p:sldId id="410" r:id="rId98"/>
    <p:sldId id="411" r:id="rId99"/>
  </p:sldIdLst>
  <p:sldSz cx="9144000" cy="6858000" type="screen4x3"/>
  <p:notesSz cx="7099300" cy="10234613"/>
  <p:defaultTextStyle>
    <a:defPPr>
      <a:defRPr lang="es-ES"/>
    </a:defPPr>
    <a:lvl1pPr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1pPr>
    <a:lvl2pPr marL="4572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2pPr>
    <a:lvl3pPr marL="9144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3200" kern="1200">
        <a:solidFill>
          <a:srgbClr val="006600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99FF"/>
    <a:srgbClr val="000000"/>
    <a:srgbClr val="CCFFCC"/>
    <a:srgbClr val="99FF99"/>
    <a:srgbClr val="006600"/>
    <a:srgbClr val="E3EBF5"/>
    <a:srgbClr val="E9EFF7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83402" autoAdjust="0"/>
  </p:normalViewPr>
  <p:slideViewPr>
    <p:cSldViewPr>
      <p:cViewPr>
        <p:scale>
          <a:sx n="100" d="100"/>
          <a:sy n="100" d="100"/>
        </p:scale>
        <p:origin x="-96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746"/>
    </p:cViewPr>
  </p:sorterViewPr>
  <p:notesViewPr>
    <p:cSldViewPr>
      <p:cViewPr varScale="1">
        <p:scale>
          <a:sx n="52" d="100"/>
          <a:sy n="52" d="100"/>
        </p:scale>
        <p:origin x="-3108" y="-84"/>
      </p:cViewPr>
      <p:guideLst>
        <p:guide orient="horz" pos="3223"/>
        <p:guide pos="2236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notesMaster" Target="notesMasters/notesMaster1.xml"/><Relationship Id="rId105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12D740-D45D-463A-8CB3-1FCC73EF8832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/>
      <dgm:spPr/>
    </dgm:pt>
    <dgm:pt modelId="{9A9BD6B8-6385-4DB6-BF65-81B7679F322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Laboratory Manager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ESA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037F7B5D-E4AC-4740-A5B1-3497BB1C4E49}" type="parTrans" cxnId="{66C509B9-57B9-4F1E-8028-5E7591F77F17}">
      <dgm:prSet/>
      <dgm:spPr/>
    </dgm:pt>
    <dgm:pt modelId="{A235D790-FD4F-46DF-93CA-E75094BD7039}" type="sibTrans" cxnId="{66C509B9-57B9-4F1E-8028-5E7591F77F17}">
      <dgm:prSet/>
      <dgm:spPr/>
    </dgm:pt>
    <dgm:pt modelId="{BFE3FEBB-5C21-431B-BED5-F9C674DB458C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UPV </a:t>
          </a:r>
          <a:r>
            <a:rPr kumimoji="0" lang="en-GB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responsible</a:t>
          </a:r>
        </a:p>
      </dgm:t>
    </dgm:pt>
    <dgm:pt modelId="{FB97301F-1894-45DB-8D57-59D3A0E41EB2}" type="parTrans" cxnId="{82331356-4F14-4B2B-AF27-21AE7E7F2236}">
      <dgm:prSet/>
      <dgm:spPr/>
    </dgm:pt>
    <dgm:pt modelId="{4E96B556-FE5A-4BCD-B490-8BCFA7F1A68D}" type="sibTrans" cxnId="{82331356-4F14-4B2B-AF27-21AE7E7F2236}">
      <dgm:prSet/>
      <dgm:spPr/>
    </dgm:pt>
    <dgm:pt modelId="{9CE06BB7-84A1-4E25-8E4B-D215782305A1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2 senior eng.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40BB8D74-4078-4AEF-A3C9-F2D6BAB1308B}" type="parTrans" cxnId="{7AA4F932-52E3-424E-AD65-7B0D40BFBF11}">
      <dgm:prSet/>
      <dgm:spPr/>
    </dgm:pt>
    <dgm:pt modelId="{23D9D743-4F5B-44FB-830B-B5C54E64BD16}" type="sibTrans" cxnId="{7AA4F932-52E3-424E-AD65-7B0D40BFBF11}">
      <dgm:prSet/>
      <dgm:spPr/>
    </dgm:pt>
    <dgm:pt modelId="{6ED1BF31-EFC1-4E2A-9671-9CF1BC7C3DD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3 junior eng.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A009A4CF-BDE7-4ED0-A88C-BE605455F626}" type="parTrans" cxnId="{BBE25EE8-7373-48BA-B65E-E7B81BA2D5FA}">
      <dgm:prSet/>
      <dgm:spPr/>
    </dgm:pt>
    <dgm:pt modelId="{C8C48EB1-D9F4-4A91-9A4D-28E0F7A2A78D}" type="sibTrans" cxnId="{BBE25EE8-7373-48BA-B65E-E7B81BA2D5FA}">
      <dgm:prSet/>
      <dgm:spPr/>
    </dgm:pt>
    <dgm:pt modelId="{D99D2456-694D-4772-BA5C-3D58011274F2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VSC manager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7DC8069B-86FD-4984-A36A-A78DBF517E33}" type="parTrans" cxnId="{4EE46941-EA04-4548-A1D5-51A6334AB69D}">
      <dgm:prSet/>
      <dgm:spPr/>
    </dgm:pt>
    <dgm:pt modelId="{41BBF502-1C3C-4E94-9EB9-21C57B6FA793}" type="sibTrans" cxnId="{4EE46941-EA04-4548-A1D5-51A6334AB69D}">
      <dgm:prSet/>
      <dgm:spPr/>
    </dgm:pt>
    <dgm:pt modelId="{66B59F6C-9661-465E-A642-BD74279A2B9F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1 Administrative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FE713F06-3406-423E-9625-305B7F2FAE46}" type="parTrans" cxnId="{EE1D23BD-BCAA-47A4-A3F9-60219B677360}">
      <dgm:prSet/>
      <dgm:spPr/>
    </dgm:pt>
    <dgm:pt modelId="{3331211F-A36F-4605-9343-330B335FE7AC}" type="sibTrans" cxnId="{EE1D23BD-BCAA-47A4-A3F9-60219B677360}">
      <dgm:prSet/>
      <dgm:spPr/>
    </dgm:pt>
    <dgm:pt modelId="{1A75B564-46DA-46BB-8B26-AC548C1F2CB4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UVEG responsible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30DBDCB1-E8F5-47A9-BD72-26D07A3DE13F}" type="parTrans" cxnId="{01E00CF2-0E38-442B-A6E0-8EC98AE5B5E2}">
      <dgm:prSet/>
      <dgm:spPr/>
    </dgm:pt>
    <dgm:pt modelId="{D0E5E084-BFE0-440E-A604-7170F806C550}" type="sibTrans" cxnId="{01E00CF2-0E38-442B-A6E0-8EC98AE5B5E2}">
      <dgm:prSet/>
      <dgm:spPr/>
    </dgm:pt>
    <dgm:pt modelId="{EE9CBBA5-CD2F-421B-9937-9887CAE79267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2 senior eng.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EC6E0C31-C505-4A0B-8454-AFE575C6DB77}" type="parTrans" cxnId="{47BE3386-2858-41C3-8FBC-99E827DE4C8F}">
      <dgm:prSet/>
      <dgm:spPr/>
    </dgm:pt>
    <dgm:pt modelId="{FF1A955E-7964-4A28-BC4F-DF34B384318A}" type="sibTrans" cxnId="{47BE3386-2858-41C3-8FBC-99E827DE4C8F}">
      <dgm:prSet/>
      <dgm:spPr/>
    </dgm:pt>
    <dgm:pt modelId="{419591A9-C3BC-43EF-AB52-C45640276569}">
      <dgm:prSet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b="0" i="0" u="none" strike="noStrike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1 junior eng.</a:t>
          </a:r>
          <a:endParaRPr kumimoji="0" lang="en-GB" b="0" i="0" u="none" strike="noStrike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gm:t>
    </dgm:pt>
    <dgm:pt modelId="{0AA604F9-51A2-4FC8-A662-78334C2FFF91}" type="parTrans" cxnId="{6A232514-8C88-4513-B3B1-D20BE83C40EC}">
      <dgm:prSet/>
      <dgm:spPr/>
    </dgm:pt>
    <dgm:pt modelId="{C5920FDD-305B-4B69-A450-4FC898730438}" type="sibTrans" cxnId="{6A232514-8C88-4513-B3B1-D20BE83C40EC}">
      <dgm:prSet/>
      <dgm:spPr/>
    </dgm:pt>
    <dgm:pt modelId="{FACDB8B5-A91E-4A55-BBA3-6EC639B7F7FB}" type="pres">
      <dgm:prSet presAssocID="{F412D740-D45D-463A-8CB3-1FCC73EF8832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7620C6AB-035D-4F95-9E41-F159DB32B316}" type="pres">
      <dgm:prSet presAssocID="{9A9BD6B8-6385-4DB6-BF65-81B7679F3227}" presName="hierRoot1" presStyleCnt="0">
        <dgm:presLayoutVars>
          <dgm:hierBranch/>
        </dgm:presLayoutVars>
      </dgm:prSet>
      <dgm:spPr/>
    </dgm:pt>
    <dgm:pt modelId="{024978E4-940E-4BF6-9FA0-1002C8477BE0}" type="pres">
      <dgm:prSet presAssocID="{9A9BD6B8-6385-4DB6-BF65-81B7679F3227}" presName="rootComposite1" presStyleCnt="0"/>
      <dgm:spPr/>
    </dgm:pt>
    <dgm:pt modelId="{FAC0C675-E612-418A-80FB-6203C3AE9105}" type="pres">
      <dgm:prSet presAssocID="{9A9BD6B8-6385-4DB6-BF65-81B7679F3227}" presName="rootText1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D7EE5191-31A7-4AB9-BBC2-D23B2CDF69D0}" type="pres">
      <dgm:prSet presAssocID="{9A9BD6B8-6385-4DB6-BF65-81B7679F3227}" presName="rootConnector1" presStyleLbl="node1" presStyleIdx="0" presStyleCnt="0"/>
      <dgm:spPr/>
      <dgm:t>
        <a:bodyPr/>
        <a:lstStyle/>
        <a:p>
          <a:endParaRPr lang="es-ES_tradnl"/>
        </a:p>
      </dgm:t>
    </dgm:pt>
    <dgm:pt modelId="{A74DC5EB-C36B-4C44-8434-E8DBE50B9621}" type="pres">
      <dgm:prSet presAssocID="{9A9BD6B8-6385-4DB6-BF65-81B7679F3227}" presName="hierChild2" presStyleCnt="0"/>
      <dgm:spPr/>
    </dgm:pt>
    <dgm:pt modelId="{374410B5-CE00-4554-9487-DEB0EDCAF9C6}" type="pres">
      <dgm:prSet presAssocID="{FB97301F-1894-45DB-8D57-59D3A0E41EB2}" presName="Name35" presStyleLbl="parChTrans1D2" presStyleIdx="0" presStyleCnt="3"/>
      <dgm:spPr/>
    </dgm:pt>
    <dgm:pt modelId="{4A826EEF-869C-47D8-A296-9556AFCF5709}" type="pres">
      <dgm:prSet presAssocID="{BFE3FEBB-5C21-431B-BED5-F9C674DB458C}" presName="hierRoot2" presStyleCnt="0">
        <dgm:presLayoutVars>
          <dgm:hierBranch val="l"/>
        </dgm:presLayoutVars>
      </dgm:prSet>
      <dgm:spPr/>
    </dgm:pt>
    <dgm:pt modelId="{9B6DEA35-E13B-4882-92FC-4E8E8DE28935}" type="pres">
      <dgm:prSet presAssocID="{BFE3FEBB-5C21-431B-BED5-F9C674DB458C}" presName="rootComposite" presStyleCnt="0"/>
      <dgm:spPr/>
    </dgm:pt>
    <dgm:pt modelId="{5690B343-C633-4EB7-9138-A56F43D2C75C}" type="pres">
      <dgm:prSet presAssocID="{BFE3FEBB-5C21-431B-BED5-F9C674DB458C}" presName="rootText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2266AEB0-34FB-47EA-8728-4C83598AA291}" type="pres">
      <dgm:prSet presAssocID="{BFE3FEBB-5C21-431B-BED5-F9C674DB458C}" presName="rootConnector" presStyleLbl="node2" presStyleIdx="0" presStyleCnt="3"/>
      <dgm:spPr/>
      <dgm:t>
        <a:bodyPr/>
        <a:lstStyle/>
        <a:p>
          <a:endParaRPr lang="es-ES_tradnl"/>
        </a:p>
      </dgm:t>
    </dgm:pt>
    <dgm:pt modelId="{2B6ADEE7-7E21-4C48-B8AC-9EE1AB8058F2}" type="pres">
      <dgm:prSet presAssocID="{BFE3FEBB-5C21-431B-BED5-F9C674DB458C}" presName="hierChild4" presStyleCnt="0"/>
      <dgm:spPr/>
    </dgm:pt>
    <dgm:pt modelId="{CA168134-49AD-450C-B4C9-8FFABDF1314D}" type="pres">
      <dgm:prSet presAssocID="{40BB8D74-4078-4AEF-A3C9-F2D6BAB1308B}" presName="Name50" presStyleLbl="parChTrans1D3" presStyleIdx="0" presStyleCnt="5"/>
      <dgm:spPr/>
    </dgm:pt>
    <dgm:pt modelId="{D5FEAA35-51DD-4D8A-A1C5-94CE05BD6E35}" type="pres">
      <dgm:prSet presAssocID="{9CE06BB7-84A1-4E25-8E4B-D215782305A1}" presName="hierRoot2" presStyleCnt="0">
        <dgm:presLayoutVars>
          <dgm:hierBranch val="r"/>
        </dgm:presLayoutVars>
      </dgm:prSet>
      <dgm:spPr/>
    </dgm:pt>
    <dgm:pt modelId="{438AD7CD-C43F-4C1E-B068-0F3BCED9F826}" type="pres">
      <dgm:prSet presAssocID="{9CE06BB7-84A1-4E25-8E4B-D215782305A1}" presName="rootComposite" presStyleCnt="0"/>
      <dgm:spPr/>
    </dgm:pt>
    <dgm:pt modelId="{21147FB5-D1DA-4D82-81D6-06F1B284E227}" type="pres">
      <dgm:prSet presAssocID="{9CE06BB7-84A1-4E25-8E4B-D215782305A1}" presName="rootText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5FF85889-2BF0-4F9B-A1B3-F9B350A2773E}" type="pres">
      <dgm:prSet presAssocID="{9CE06BB7-84A1-4E25-8E4B-D215782305A1}" presName="rootConnector" presStyleLbl="node3" presStyleIdx="0" presStyleCnt="5"/>
      <dgm:spPr/>
      <dgm:t>
        <a:bodyPr/>
        <a:lstStyle/>
        <a:p>
          <a:endParaRPr lang="es-ES_tradnl"/>
        </a:p>
      </dgm:t>
    </dgm:pt>
    <dgm:pt modelId="{CC2B7F19-2CDD-4C3A-8CC7-F1F78448B54B}" type="pres">
      <dgm:prSet presAssocID="{9CE06BB7-84A1-4E25-8E4B-D215782305A1}" presName="hierChild4" presStyleCnt="0"/>
      <dgm:spPr/>
    </dgm:pt>
    <dgm:pt modelId="{7BAAB7E8-8E4B-4E68-AF7D-218F8177F0D8}" type="pres">
      <dgm:prSet presAssocID="{9CE06BB7-84A1-4E25-8E4B-D215782305A1}" presName="hierChild5" presStyleCnt="0"/>
      <dgm:spPr/>
    </dgm:pt>
    <dgm:pt modelId="{3BED3103-DD9E-458A-B2EF-571725CCE8A0}" type="pres">
      <dgm:prSet presAssocID="{A009A4CF-BDE7-4ED0-A88C-BE605455F626}" presName="Name50" presStyleLbl="parChTrans1D3" presStyleIdx="1" presStyleCnt="5"/>
      <dgm:spPr/>
    </dgm:pt>
    <dgm:pt modelId="{041D4281-D456-4003-9FEE-CFEF2919C996}" type="pres">
      <dgm:prSet presAssocID="{6ED1BF31-EFC1-4E2A-9671-9CF1BC7C3DD9}" presName="hierRoot2" presStyleCnt="0">
        <dgm:presLayoutVars>
          <dgm:hierBranch val="r"/>
        </dgm:presLayoutVars>
      </dgm:prSet>
      <dgm:spPr/>
    </dgm:pt>
    <dgm:pt modelId="{7DED494D-7FE1-49E0-A4E0-FF6464327003}" type="pres">
      <dgm:prSet presAssocID="{6ED1BF31-EFC1-4E2A-9671-9CF1BC7C3DD9}" presName="rootComposite" presStyleCnt="0"/>
      <dgm:spPr/>
    </dgm:pt>
    <dgm:pt modelId="{77D9824F-2397-4B2E-95EB-EBE61FF977C5}" type="pres">
      <dgm:prSet presAssocID="{6ED1BF31-EFC1-4E2A-9671-9CF1BC7C3DD9}" presName="rootText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E032DEC4-D1F9-48E8-B6B4-099738051D53}" type="pres">
      <dgm:prSet presAssocID="{6ED1BF31-EFC1-4E2A-9671-9CF1BC7C3DD9}" presName="rootConnector" presStyleLbl="node3" presStyleIdx="1" presStyleCnt="5"/>
      <dgm:spPr/>
      <dgm:t>
        <a:bodyPr/>
        <a:lstStyle/>
        <a:p>
          <a:endParaRPr lang="es-ES_tradnl"/>
        </a:p>
      </dgm:t>
    </dgm:pt>
    <dgm:pt modelId="{B06E2C67-1EB4-41A4-84C7-BC776C91D601}" type="pres">
      <dgm:prSet presAssocID="{6ED1BF31-EFC1-4E2A-9671-9CF1BC7C3DD9}" presName="hierChild4" presStyleCnt="0"/>
      <dgm:spPr/>
    </dgm:pt>
    <dgm:pt modelId="{9F597D35-7776-4E72-834C-D4CF5E102225}" type="pres">
      <dgm:prSet presAssocID="{6ED1BF31-EFC1-4E2A-9671-9CF1BC7C3DD9}" presName="hierChild5" presStyleCnt="0"/>
      <dgm:spPr/>
    </dgm:pt>
    <dgm:pt modelId="{531F7B31-CF56-4821-BA63-24BE446C327C}" type="pres">
      <dgm:prSet presAssocID="{BFE3FEBB-5C21-431B-BED5-F9C674DB458C}" presName="hierChild5" presStyleCnt="0"/>
      <dgm:spPr/>
    </dgm:pt>
    <dgm:pt modelId="{A78780CB-D495-43A6-99E5-7B39788B1877}" type="pres">
      <dgm:prSet presAssocID="{7DC8069B-86FD-4984-A36A-A78DBF517E33}" presName="Name35" presStyleLbl="parChTrans1D2" presStyleIdx="1" presStyleCnt="3"/>
      <dgm:spPr/>
    </dgm:pt>
    <dgm:pt modelId="{39DF32C1-1C85-49F7-A624-5FA45A45EDD9}" type="pres">
      <dgm:prSet presAssocID="{D99D2456-694D-4772-BA5C-3D58011274F2}" presName="hierRoot2" presStyleCnt="0">
        <dgm:presLayoutVars>
          <dgm:hierBranch/>
        </dgm:presLayoutVars>
      </dgm:prSet>
      <dgm:spPr/>
    </dgm:pt>
    <dgm:pt modelId="{19E07532-BCF7-4187-857D-9F0682ABA375}" type="pres">
      <dgm:prSet presAssocID="{D99D2456-694D-4772-BA5C-3D58011274F2}" presName="rootComposite" presStyleCnt="0"/>
      <dgm:spPr/>
    </dgm:pt>
    <dgm:pt modelId="{06107FCA-35C4-42D8-9245-14C379119C68}" type="pres">
      <dgm:prSet presAssocID="{D99D2456-694D-4772-BA5C-3D58011274F2}" presName="rootText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FE1749C3-FBF8-478A-A23F-CB739731AED5}" type="pres">
      <dgm:prSet presAssocID="{D99D2456-694D-4772-BA5C-3D58011274F2}" presName="rootConnector" presStyleLbl="node2" presStyleIdx="1" presStyleCnt="3"/>
      <dgm:spPr/>
      <dgm:t>
        <a:bodyPr/>
        <a:lstStyle/>
        <a:p>
          <a:endParaRPr lang="es-ES_tradnl"/>
        </a:p>
      </dgm:t>
    </dgm:pt>
    <dgm:pt modelId="{65B7CD5B-4D61-478B-83C7-BB7AEAC51339}" type="pres">
      <dgm:prSet presAssocID="{D99D2456-694D-4772-BA5C-3D58011274F2}" presName="hierChild4" presStyleCnt="0"/>
      <dgm:spPr/>
    </dgm:pt>
    <dgm:pt modelId="{65E52D18-625B-4794-9902-15CFE7143F0C}" type="pres">
      <dgm:prSet presAssocID="{FE713F06-3406-423E-9625-305B7F2FAE46}" presName="Name35" presStyleLbl="parChTrans1D3" presStyleIdx="2" presStyleCnt="5"/>
      <dgm:spPr/>
    </dgm:pt>
    <dgm:pt modelId="{6CD0A96C-983D-440F-9468-91704187C543}" type="pres">
      <dgm:prSet presAssocID="{66B59F6C-9661-465E-A642-BD74279A2B9F}" presName="hierRoot2" presStyleCnt="0">
        <dgm:presLayoutVars>
          <dgm:hierBranch val="r"/>
        </dgm:presLayoutVars>
      </dgm:prSet>
      <dgm:spPr/>
    </dgm:pt>
    <dgm:pt modelId="{4729587A-7C80-4928-ACCF-04ECD3A4F5D8}" type="pres">
      <dgm:prSet presAssocID="{66B59F6C-9661-465E-A642-BD74279A2B9F}" presName="rootComposite" presStyleCnt="0"/>
      <dgm:spPr/>
    </dgm:pt>
    <dgm:pt modelId="{1B3932FE-DF79-4756-B18B-A792DB411D50}" type="pres">
      <dgm:prSet presAssocID="{66B59F6C-9661-465E-A642-BD74279A2B9F}" presName="rootText" presStyleLbl="node3" presStyleIdx="2" presStyleCnt="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D0F572AC-0DF8-4DF9-8BD9-4B725520F87F}" type="pres">
      <dgm:prSet presAssocID="{66B59F6C-9661-465E-A642-BD74279A2B9F}" presName="rootConnector" presStyleLbl="node3" presStyleIdx="2" presStyleCnt="5"/>
      <dgm:spPr/>
      <dgm:t>
        <a:bodyPr/>
        <a:lstStyle/>
        <a:p>
          <a:endParaRPr lang="es-ES_tradnl"/>
        </a:p>
      </dgm:t>
    </dgm:pt>
    <dgm:pt modelId="{5A16943B-EEF1-48BD-992E-5F5E57A9A646}" type="pres">
      <dgm:prSet presAssocID="{66B59F6C-9661-465E-A642-BD74279A2B9F}" presName="hierChild4" presStyleCnt="0"/>
      <dgm:spPr/>
    </dgm:pt>
    <dgm:pt modelId="{941FA4B8-2818-4183-8AEA-B4D5EB96E905}" type="pres">
      <dgm:prSet presAssocID="{66B59F6C-9661-465E-A642-BD74279A2B9F}" presName="hierChild5" presStyleCnt="0"/>
      <dgm:spPr/>
    </dgm:pt>
    <dgm:pt modelId="{A5981D90-0254-4CB6-BDB7-9DFFF0D23D15}" type="pres">
      <dgm:prSet presAssocID="{D99D2456-694D-4772-BA5C-3D58011274F2}" presName="hierChild5" presStyleCnt="0"/>
      <dgm:spPr/>
    </dgm:pt>
    <dgm:pt modelId="{76292849-06C5-4E86-975E-CD1CE0E46F25}" type="pres">
      <dgm:prSet presAssocID="{30DBDCB1-E8F5-47A9-BD72-26D07A3DE13F}" presName="Name35" presStyleLbl="parChTrans1D2" presStyleIdx="2" presStyleCnt="3"/>
      <dgm:spPr/>
    </dgm:pt>
    <dgm:pt modelId="{D616BD58-FE25-4280-8D7A-3FA4B66DB81A}" type="pres">
      <dgm:prSet presAssocID="{1A75B564-46DA-46BB-8B26-AC548C1F2CB4}" presName="hierRoot2" presStyleCnt="0">
        <dgm:presLayoutVars>
          <dgm:hierBranch val="r"/>
        </dgm:presLayoutVars>
      </dgm:prSet>
      <dgm:spPr/>
    </dgm:pt>
    <dgm:pt modelId="{67DA01F2-8C08-4B97-8B56-28A6C15BF97D}" type="pres">
      <dgm:prSet presAssocID="{1A75B564-46DA-46BB-8B26-AC548C1F2CB4}" presName="rootComposite" presStyleCnt="0"/>
      <dgm:spPr/>
    </dgm:pt>
    <dgm:pt modelId="{C39F55FF-2E87-4BA3-ACF1-254AB71BC832}" type="pres">
      <dgm:prSet presAssocID="{1A75B564-46DA-46BB-8B26-AC548C1F2CB4}" presName="rootText" presStyleLbl="node2" presStyleIdx="2" presStyleCnt="3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6C532DDD-9A5B-430C-994D-0F22EF549F71}" type="pres">
      <dgm:prSet presAssocID="{1A75B564-46DA-46BB-8B26-AC548C1F2CB4}" presName="rootConnector" presStyleLbl="node2" presStyleIdx="2" presStyleCnt="3"/>
      <dgm:spPr/>
      <dgm:t>
        <a:bodyPr/>
        <a:lstStyle/>
        <a:p>
          <a:endParaRPr lang="es-ES_tradnl"/>
        </a:p>
      </dgm:t>
    </dgm:pt>
    <dgm:pt modelId="{82F66F5A-0E66-4DDF-BAD7-E4A1CD0E8187}" type="pres">
      <dgm:prSet presAssocID="{1A75B564-46DA-46BB-8B26-AC548C1F2CB4}" presName="hierChild4" presStyleCnt="0"/>
      <dgm:spPr/>
    </dgm:pt>
    <dgm:pt modelId="{7F6E9971-259F-4BDC-9FB4-533754787A69}" type="pres">
      <dgm:prSet presAssocID="{EC6E0C31-C505-4A0B-8454-AFE575C6DB77}" presName="Name50" presStyleLbl="parChTrans1D3" presStyleIdx="3" presStyleCnt="5"/>
      <dgm:spPr/>
    </dgm:pt>
    <dgm:pt modelId="{C7AB865C-B6AC-4F48-B35E-5F9AFB06D1E0}" type="pres">
      <dgm:prSet presAssocID="{EE9CBBA5-CD2F-421B-9937-9887CAE79267}" presName="hierRoot2" presStyleCnt="0">
        <dgm:presLayoutVars>
          <dgm:hierBranch val="r"/>
        </dgm:presLayoutVars>
      </dgm:prSet>
      <dgm:spPr/>
    </dgm:pt>
    <dgm:pt modelId="{659D7C47-8950-415D-A77D-B3ADA5A97282}" type="pres">
      <dgm:prSet presAssocID="{EE9CBBA5-CD2F-421B-9937-9887CAE79267}" presName="rootComposite" presStyleCnt="0"/>
      <dgm:spPr/>
    </dgm:pt>
    <dgm:pt modelId="{E387DA67-2048-4B37-BBC6-B2B62B73016A}" type="pres">
      <dgm:prSet presAssocID="{EE9CBBA5-CD2F-421B-9937-9887CAE79267}" presName="rootText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35314C1F-C067-4BC0-8150-600296391DD3}" type="pres">
      <dgm:prSet presAssocID="{EE9CBBA5-CD2F-421B-9937-9887CAE79267}" presName="rootConnector" presStyleLbl="node3" presStyleIdx="3" presStyleCnt="5"/>
      <dgm:spPr/>
      <dgm:t>
        <a:bodyPr/>
        <a:lstStyle/>
        <a:p>
          <a:endParaRPr lang="es-ES_tradnl"/>
        </a:p>
      </dgm:t>
    </dgm:pt>
    <dgm:pt modelId="{CF5968D2-29ED-43D5-B4E0-C9F7E32C875A}" type="pres">
      <dgm:prSet presAssocID="{EE9CBBA5-CD2F-421B-9937-9887CAE79267}" presName="hierChild4" presStyleCnt="0"/>
      <dgm:spPr/>
    </dgm:pt>
    <dgm:pt modelId="{BCCC00FD-007B-48EF-9338-DA1A8B71264E}" type="pres">
      <dgm:prSet presAssocID="{EE9CBBA5-CD2F-421B-9937-9887CAE79267}" presName="hierChild5" presStyleCnt="0"/>
      <dgm:spPr/>
    </dgm:pt>
    <dgm:pt modelId="{758CABFF-C039-4940-9543-172FD0F75B25}" type="pres">
      <dgm:prSet presAssocID="{0AA604F9-51A2-4FC8-A662-78334C2FFF91}" presName="Name50" presStyleLbl="parChTrans1D3" presStyleIdx="4" presStyleCnt="5"/>
      <dgm:spPr/>
    </dgm:pt>
    <dgm:pt modelId="{8F1531F9-CA4A-4C6B-904E-92DE056DE9D2}" type="pres">
      <dgm:prSet presAssocID="{419591A9-C3BC-43EF-AB52-C45640276569}" presName="hierRoot2" presStyleCnt="0">
        <dgm:presLayoutVars>
          <dgm:hierBranch val="r"/>
        </dgm:presLayoutVars>
      </dgm:prSet>
      <dgm:spPr/>
    </dgm:pt>
    <dgm:pt modelId="{C672668D-ED3C-4712-8CAB-1CA231D56833}" type="pres">
      <dgm:prSet presAssocID="{419591A9-C3BC-43EF-AB52-C45640276569}" presName="rootComposite" presStyleCnt="0"/>
      <dgm:spPr/>
    </dgm:pt>
    <dgm:pt modelId="{DECAA8AA-E4BA-49A3-9696-309B556289DD}" type="pres">
      <dgm:prSet presAssocID="{419591A9-C3BC-43EF-AB52-C45640276569}" presName="rootText" presStyleLbl="node3" presStyleIdx="4" presStyleCnt="5">
        <dgm:presLayoutVars>
          <dgm:chPref val="3"/>
        </dgm:presLayoutVars>
      </dgm:prSet>
      <dgm:spPr/>
      <dgm:t>
        <a:bodyPr/>
        <a:lstStyle/>
        <a:p>
          <a:endParaRPr lang="es-ES_tradnl"/>
        </a:p>
      </dgm:t>
    </dgm:pt>
    <dgm:pt modelId="{CDC2244B-F807-4302-B5DA-EBBDA9473CED}" type="pres">
      <dgm:prSet presAssocID="{419591A9-C3BC-43EF-AB52-C45640276569}" presName="rootConnector" presStyleLbl="node3" presStyleIdx="4" presStyleCnt="5"/>
      <dgm:spPr/>
      <dgm:t>
        <a:bodyPr/>
        <a:lstStyle/>
        <a:p>
          <a:endParaRPr lang="es-ES_tradnl"/>
        </a:p>
      </dgm:t>
    </dgm:pt>
    <dgm:pt modelId="{6B91DE45-4FF2-4EE9-998A-E0292439DE41}" type="pres">
      <dgm:prSet presAssocID="{419591A9-C3BC-43EF-AB52-C45640276569}" presName="hierChild4" presStyleCnt="0"/>
      <dgm:spPr/>
    </dgm:pt>
    <dgm:pt modelId="{343DDAEF-CFC9-44A4-A01D-DED53711B780}" type="pres">
      <dgm:prSet presAssocID="{419591A9-C3BC-43EF-AB52-C45640276569}" presName="hierChild5" presStyleCnt="0"/>
      <dgm:spPr/>
    </dgm:pt>
    <dgm:pt modelId="{9942CE21-AE71-49DF-8E84-88BD61FE04D8}" type="pres">
      <dgm:prSet presAssocID="{1A75B564-46DA-46BB-8B26-AC548C1F2CB4}" presName="hierChild5" presStyleCnt="0"/>
      <dgm:spPr/>
    </dgm:pt>
    <dgm:pt modelId="{D5B027B3-71F9-41E6-B8EA-912FF5E00D0E}" type="pres">
      <dgm:prSet presAssocID="{9A9BD6B8-6385-4DB6-BF65-81B7679F3227}" presName="hierChild3" presStyleCnt="0"/>
      <dgm:spPr/>
    </dgm:pt>
  </dgm:ptLst>
  <dgm:cxnLst>
    <dgm:cxn modelId="{918E66E9-D9A0-4113-8DB3-7E1E3D8D75F8}" type="presOf" srcId="{419591A9-C3BC-43EF-AB52-C45640276569}" destId="{DECAA8AA-E4BA-49A3-9696-309B556289DD}" srcOrd="0" destOrd="0" presId="urn:microsoft.com/office/officeart/2005/8/layout/orgChart1"/>
    <dgm:cxn modelId="{36BAE6E6-2C63-4265-95DE-289C06E78634}" type="presOf" srcId="{BFE3FEBB-5C21-431B-BED5-F9C674DB458C}" destId="{5690B343-C633-4EB7-9138-A56F43D2C75C}" srcOrd="0" destOrd="0" presId="urn:microsoft.com/office/officeart/2005/8/layout/orgChart1"/>
    <dgm:cxn modelId="{ADD19635-E87B-4E50-B071-F9F1F2BAEA50}" type="presOf" srcId="{7DC8069B-86FD-4984-A36A-A78DBF517E33}" destId="{A78780CB-D495-43A6-99E5-7B39788B1877}" srcOrd="0" destOrd="0" presId="urn:microsoft.com/office/officeart/2005/8/layout/orgChart1"/>
    <dgm:cxn modelId="{4B27D5A6-08B3-447C-8DAD-BB7E89CC629B}" type="presOf" srcId="{D99D2456-694D-4772-BA5C-3D58011274F2}" destId="{FE1749C3-FBF8-478A-A23F-CB739731AED5}" srcOrd="1" destOrd="0" presId="urn:microsoft.com/office/officeart/2005/8/layout/orgChart1"/>
    <dgm:cxn modelId="{120BDE61-BDBD-48E6-9E96-7192CCA566D0}" type="presOf" srcId="{40BB8D74-4078-4AEF-A3C9-F2D6BAB1308B}" destId="{CA168134-49AD-450C-B4C9-8FFABDF1314D}" srcOrd="0" destOrd="0" presId="urn:microsoft.com/office/officeart/2005/8/layout/orgChart1"/>
    <dgm:cxn modelId="{2B49F9C5-33DC-4890-B3ED-31CDB4858183}" type="presOf" srcId="{9CE06BB7-84A1-4E25-8E4B-D215782305A1}" destId="{21147FB5-D1DA-4D82-81D6-06F1B284E227}" srcOrd="0" destOrd="0" presId="urn:microsoft.com/office/officeart/2005/8/layout/orgChart1"/>
    <dgm:cxn modelId="{82331356-4F14-4B2B-AF27-21AE7E7F2236}" srcId="{9A9BD6B8-6385-4DB6-BF65-81B7679F3227}" destId="{BFE3FEBB-5C21-431B-BED5-F9C674DB458C}" srcOrd="0" destOrd="0" parTransId="{FB97301F-1894-45DB-8D57-59D3A0E41EB2}" sibTransId="{4E96B556-FE5A-4BCD-B490-8BCFA7F1A68D}"/>
    <dgm:cxn modelId="{01E00CF2-0E38-442B-A6E0-8EC98AE5B5E2}" srcId="{9A9BD6B8-6385-4DB6-BF65-81B7679F3227}" destId="{1A75B564-46DA-46BB-8B26-AC548C1F2CB4}" srcOrd="2" destOrd="0" parTransId="{30DBDCB1-E8F5-47A9-BD72-26D07A3DE13F}" sibTransId="{D0E5E084-BFE0-440E-A604-7170F806C550}"/>
    <dgm:cxn modelId="{7AA4F932-52E3-424E-AD65-7B0D40BFBF11}" srcId="{BFE3FEBB-5C21-431B-BED5-F9C674DB458C}" destId="{9CE06BB7-84A1-4E25-8E4B-D215782305A1}" srcOrd="0" destOrd="0" parTransId="{40BB8D74-4078-4AEF-A3C9-F2D6BAB1308B}" sibTransId="{23D9D743-4F5B-44FB-830B-B5C54E64BD16}"/>
    <dgm:cxn modelId="{5C9E6768-68A5-4515-A7EA-5991163D0A59}" type="presOf" srcId="{1A75B564-46DA-46BB-8B26-AC548C1F2CB4}" destId="{6C532DDD-9A5B-430C-994D-0F22EF549F71}" srcOrd="1" destOrd="0" presId="urn:microsoft.com/office/officeart/2005/8/layout/orgChart1"/>
    <dgm:cxn modelId="{C226AB15-06D3-4766-AE7A-347E6F045713}" type="presOf" srcId="{D99D2456-694D-4772-BA5C-3D58011274F2}" destId="{06107FCA-35C4-42D8-9245-14C379119C68}" srcOrd="0" destOrd="0" presId="urn:microsoft.com/office/officeart/2005/8/layout/orgChart1"/>
    <dgm:cxn modelId="{A203B102-8E4E-423F-AA3D-ADEE2E00D1D9}" type="presOf" srcId="{1A75B564-46DA-46BB-8B26-AC548C1F2CB4}" destId="{C39F55FF-2E87-4BA3-ACF1-254AB71BC832}" srcOrd="0" destOrd="0" presId="urn:microsoft.com/office/officeart/2005/8/layout/orgChart1"/>
    <dgm:cxn modelId="{FA7F8725-4D4D-4030-B12C-59690720F86A}" type="presOf" srcId="{6ED1BF31-EFC1-4E2A-9671-9CF1BC7C3DD9}" destId="{77D9824F-2397-4B2E-95EB-EBE61FF977C5}" srcOrd="0" destOrd="0" presId="urn:microsoft.com/office/officeart/2005/8/layout/orgChart1"/>
    <dgm:cxn modelId="{5B4CA5B7-6FB6-432E-B362-B3AFE3FBF746}" type="presOf" srcId="{A009A4CF-BDE7-4ED0-A88C-BE605455F626}" destId="{3BED3103-DD9E-458A-B2EF-571725CCE8A0}" srcOrd="0" destOrd="0" presId="urn:microsoft.com/office/officeart/2005/8/layout/orgChart1"/>
    <dgm:cxn modelId="{47BE3386-2858-41C3-8FBC-99E827DE4C8F}" srcId="{1A75B564-46DA-46BB-8B26-AC548C1F2CB4}" destId="{EE9CBBA5-CD2F-421B-9937-9887CAE79267}" srcOrd="0" destOrd="0" parTransId="{EC6E0C31-C505-4A0B-8454-AFE575C6DB77}" sibTransId="{FF1A955E-7964-4A28-BC4F-DF34B384318A}"/>
    <dgm:cxn modelId="{5E1B162C-A441-4958-8751-06B546ECFD13}" type="presOf" srcId="{EE9CBBA5-CD2F-421B-9937-9887CAE79267}" destId="{E387DA67-2048-4B37-BBC6-B2B62B73016A}" srcOrd="0" destOrd="0" presId="urn:microsoft.com/office/officeart/2005/8/layout/orgChart1"/>
    <dgm:cxn modelId="{CA5A4266-C774-42D9-A848-7079D51F668E}" type="presOf" srcId="{9A9BD6B8-6385-4DB6-BF65-81B7679F3227}" destId="{FAC0C675-E612-418A-80FB-6203C3AE9105}" srcOrd="0" destOrd="0" presId="urn:microsoft.com/office/officeart/2005/8/layout/orgChart1"/>
    <dgm:cxn modelId="{ADF7B886-ADE9-4641-AA83-33CA2ED2642C}" type="presOf" srcId="{EE9CBBA5-CD2F-421B-9937-9887CAE79267}" destId="{35314C1F-C067-4BC0-8150-600296391DD3}" srcOrd="1" destOrd="0" presId="urn:microsoft.com/office/officeart/2005/8/layout/orgChart1"/>
    <dgm:cxn modelId="{3DD5AC48-B829-4051-AB11-B3C93E700957}" type="presOf" srcId="{30DBDCB1-E8F5-47A9-BD72-26D07A3DE13F}" destId="{76292849-06C5-4E86-975E-CD1CE0E46F25}" srcOrd="0" destOrd="0" presId="urn:microsoft.com/office/officeart/2005/8/layout/orgChart1"/>
    <dgm:cxn modelId="{58CD06DE-C6A9-498C-80EA-1D2ECD2F590F}" type="presOf" srcId="{419591A9-C3BC-43EF-AB52-C45640276569}" destId="{CDC2244B-F807-4302-B5DA-EBBDA9473CED}" srcOrd="1" destOrd="0" presId="urn:microsoft.com/office/officeart/2005/8/layout/orgChart1"/>
    <dgm:cxn modelId="{6A232514-8C88-4513-B3B1-D20BE83C40EC}" srcId="{1A75B564-46DA-46BB-8B26-AC548C1F2CB4}" destId="{419591A9-C3BC-43EF-AB52-C45640276569}" srcOrd="1" destOrd="0" parTransId="{0AA604F9-51A2-4FC8-A662-78334C2FFF91}" sibTransId="{C5920FDD-305B-4B69-A450-4FC898730438}"/>
    <dgm:cxn modelId="{6D313438-7AE8-491E-8A75-6AE2227B81DF}" type="presOf" srcId="{EC6E0C31-C505-4A0B-8454-AFE575C6DB77}" destId="{7F6E9971-259F-4BDC-9FB4-533754787A69}" srcOrd="0" destOrd="0" presId="urn:microsoft.com/office/officeart/2005/8/layout/orgChart1"/>
    <dgm:cxn modelId="{DB180B24-D799-486D-A706-9B8602333AA3}" type="presOf" srcId="{9CE06BB7-84A1-4E25-8E4B-D215782305A1}" destId="{5FF85889-2BF0-4F9B-A1B3-F9B350A2773E}" srcOrd="1" destOrd="0" presId="urn:microsoft.com/office/officeart/2005/8/layout/orgChart1"/>
    <dgm:cxn modelId="{221D5D44-4495-4267-8AE2-31D20206919E}" type="presOf" srcId="{FB97301F-1894-45DB-8D57-59D3A0E41EB2}" destId="{374410B5-CE00-4554-9487-DEB0EDCAF9C6}" srcOrd="0" destOrd="0" presId="urn:microsoft.com/office/officeart/2005/8/layout/orgChart1"/>
    <dgm:cxn modelId="{88B38C8E-3C13-453B-8621-E8B504CC7A34}" type="presOf" srcId="{9A9BD6B8-6385-4DB6-BF65-81B7679F3227}" destId="{D7EE5191-31A7-4AB9-BBC2-D23B2CDF69D0}" srcOrd="1" destOrd="0" presId="urn:microsoft.com/office/officeart/2005/8/layout/orgChart1"/>
    <dgm:cxn modelId="{727F076E-9796-4889-9BB8-49E1F34F9871}" type="presOf" srcId="{F412D740-D45D-463A-8CB3-1FCC73EF8832}" destId="{FACDB8B5-A91E-4A55-BBA3-6EC639B7F7FB}" srcOrd="0" destOrd="0" presId="urn:microsoft.com/office/officeart/2005/8/layout/orgChart1"/>
    <dgm:cxn modelId="{C4F8BB8E-779C-4390-A59E-07A271B6E379}" type="presOf" srcId="{BFE3FEBB-5C21-431B-BED5-F9C674DB458C}" destId="{2266AEB0-34FB-47EA-8728-4C83598AA291}" srcOrd="1" destOrd="0" presId="urn:microsoft.com/office/officeart/2005/8/layout/orgChart1"/>
    <dgm:cxn modelId="{2D9DA9FF-63A4-4F2C-BCFD-EF3BBD317662}" type="presOf" srcId="{66B59F6C-9661-465E-A642-BD74279A2B9F}" destId="{D0F572AC-0DF8-4DF9-8BD9-4B725520F87F}" srcOrd="1" destOrd="0" presId="urn:microsoft.com/office/officeart/2005/8/layout/orgChart1"/>
    <dgm:cxn modelId="{C1292CC8-E571-4E11-8E49-E3F5149776D9}" type="presOf" srcId="{6ED1BF31-EFC1-4E2A-9671-9CF1BC7C3DD9}" destId="{E032DEC4-D1F9-48E8-B6B4-099738051D53}" srcOrd="1" destOrd="0" presId="urn:microsoft.com/office/officeart/2005/8/layout/orgChart1"/>
    <dgm:cxn modelId="{D59D5B32-C585-44A0-99B2-D8307FB73965}" type="presOf" srcId="{FE713F06-3406-423E-9625-305B7F2FAE46}" destId="{65E52D18-625B-4794-9902-15CFE7143F0C}" srcOrd="0" destOrd="0" presId="urn:microsoft.com/office/officeart/2005/8/layout/orgChart1"/>
    <dgm:cxn modelId="{883B57E4-665B-4CAB-A27F-94C181E47ACE}" type="presOf" srcId="{0AA604F9-51A2-4FC8-A662-78334C2FFF91}" destId="{758CABFF-C039-4940-9543-172FD0F75B25}" srcOrd="0" destOrd="0" presId="urn:microsoft.com/office/officeart/2005/8/layout/orgChart1"/>
    <dgm:cxn modelId="{4EE46941-EA04-4548-A1D5-51A6334AB69D}" srcId="{9A9BD6B8-6385-4DB6-BF65-81B7679F3227}" destId="{D99D2456-694D-4772-BA5C-3D58011274F2}" srcOrd="1" destOrd="0" parTransId="{7DC8069B-86FD-4984-A36A-A78DBF517E33}" sibTransId="{41BBF502-1C3C-4E94-9EB9-21C57B6FA793}"/>
    <dgm:cxn modelId="{66C509B9-57B9-4F1E-8028-5E7591F77F17}" srcId="{F412D740-D45D-463A-8CB3-1FCC73EF8832}" destId="{9A9BD6B8-6385-4DB6-BF65-81B7679F3227}" srcOrd="0" destOrd="0" parTransId="{037F7B5D-E4AC-4740-A5B1-3497BB1C4E49}" sibTransId="{A235D790-FD4F-46DF-93CA-E75094BD7039}"/>
    <dgm:cxn modelId="{32380486-5859-4FC8-9EE7-A28D1ACF93FA}" type="presOf" srcId="{66B59F6C-9661-465E-A642-BD74279A2B9F}" destId="{1B3932FE-DF79-4756-B18B-A792DB411D50}" srcOrd="0" destOrd="0" presId="urn:microsoft.com/office/officeart/2005/8/layout/orgChart1"/>
    <dgm:cxn modelId="{BBE25EE8-7373-48BA-B65E-E7B81BA2D5FA}" srcId="{BFE3FEBB-5C21-431B-BED5-F9C674DB458C}" destId="{6ED1BF31-EFC1-4E2A-9671-9CF1BC7C3DD9}" srcOrd="1" destOrd="0" parTransId="{A009A4CF-BDE7-4ED0-A88C-BE605455F626}" sibTransId="{C8C48EB1-D9F4-4A91-9A4D-28E0F7A2A78D}"/>
    <dgm:cxn modelId="{EE1D23BD-BCAA-47A4-A3F9-60219B677360}" srcId="{D99D2456-694D-4772-BA5C-3D58011274F2}" destId="{66B59F6C-9661-465E-A642-BD74279A2B9F}" srcOrd="0" destOrd="0" parTransId="{FE713F06-3406-423E-9625-305B7F2FAE46}" sibTransId="{3331211F-A36F-4605-9343-330B335FE7AC}"/>
    <dgm:cxn modelId="{28C96924-B9D8-49B1-9532-045328AFEC5B}" type="presParOf" srcId="{FACDB8B5-A91E-4A55-BBA3-6EC639B7F7FB}" destId="{7620C6AB-035D-4F95-9E41-F159DB32B316}" srcOrd="0" destOrd="0" presId="urn:microsoft.com/office/officeart/2005/8/layout/orgChart1"/>
    <dgm:cxn modelId="{778DDB1B-7CF7-4E8E-901B-B54B82AD79B0}" type="presParOf" srcId="{7620C6AB-035D-4F95-9E41-F159DB32B316}" destId="{024978E4-940E-4BF6-9FA0-1002C8477BE0}" srcOrd="0" destOrd="0" presId="urn:microsoft.com/office/officeart/2005/8/layout/orgChart1"/>
    <dgm:cxn modelId="{7A06704D-6A0A-4440-AF64-70BBD3235091}" type="presParOf" srcId="{024978E4-940E-4BF6-9FA0-1002C8477BE0}" destId="{FAC0C675-E612-418A-80FB-6203C3AE9105}" srcOrd="0" destOrd="0" presId="urn:microsoft.com/office/officeart/2005/8/layout/orgChart1"/>
    <dgm:cxn modelId="{E56F51E3-9E45-4AE0-AF81-788C0AABFD9B}" type="presParOf" srcId="{024978E4-940E-4BF6-9FA0-1002C8477BE0}" destId="{D7EE5191-31A7-4AB9-BBC2-D23B2CDF69D0}" srcOrd="1" destOrd="0" presId="urn:microsoft.com/office/officeart/2005/8/layout/orgChart1"/>
    <dgm:cxn modelId="{E4869158-8412-443D-91E9-4D4FE98D69D3}" type="presParOf" srcId="{7620C6AB-035D-4F95-9E41-F159DB32B316}" destId="{A74DC5EB-C36B-4C44-8434-E8DBE50B9621}" srcOrd="1" destOrd="0" presId="urn:microsoft.com/office/officeart/2005/8/layout/orgChart1"/>
    <dgm:cxn modelId="{B82CE885-3E22-4A79-9257-90F8B188D9B1}" type="presParOf" srcId="{A74DC5EB-C36B-4C44-8434-E8DBE50B9621}" destId="{374410B5-CE00-4554-9487-DEB0EDCAF9C6}" srcOrd="0" destOrd="0" presId="urn:microsoft.com/office/officeart/2005/8/layout/orgChart1"/>
    <dgm:cxn modelId="{EC09B9C9-435A-425D-8140-790DCD67F894}" type="presParOf" srcId="{A74DC5EB-C36B-4C44-8434-E8DBE50B9621}" destId="{4A826EEF-869C-47D8-A296-9556AFCF5709}" srcOrd="1" destOrd="0" presId="urn:microsoft.com/office/officeart/2005/8/layout/orgChart1"/>
    <dgm:cxn modelId="{095DA63F-8081-40E8-A2DF-477CB5057EF3}" type="presParOf" srcId="{4A826EEF-869C-47D8-A296-9556AFCF5709}" destId="{9B6DEA35-E13B-4882-92FC-4E8E8DE28935}" srcOrd="0" destOrd="0" presId="urn:microsoft.com/office/officeart/2005/8/layout/orgChart1"/>
    <dgm:cxn modelId="{D3670C9C-5C34-474D-8465-21F0E3F5F248}" type="presParOf" srcId="{9B6DEA35-E13B-4882-92FC-4E8E8DE28935}" destId="{5690B343-C633-4EB7-9138-A56F43D2C75C}" srcOrd="0" destOrd="0" presId="urn:microsoft.com/office/officeart/2005/8/layout/orgChart1"/>
    <dgm:cxn modelId="{EACB7983-80B5-451A-8EF4-D38121037BAE}" type="presParOf" srcId="{9B6DEA35-E13B-4882-92FC-4E8E8DE28935}" destId="{2266AEB0-34FB-47EA-8728-4C83598AA291}" srcOrd="1" destOrd="0" presId="urn:microsoft.com/office/officeart/2005/8/layout/orgChart1"/>
    <dgm:cxn modelId="{11463BE0-020C-4D21-A04A-1A5FC8993053}" type="presParOf" srcId="{4A826EEF-869C-47D8-A296-9556AFCF5709}" destId="{2B6ADEE7-7E21-4C48-B8AC-9EE1AB8058F2}" srcOrd="1" destOrd="0" presId="urn:microsoft.com/office/officeart/2005/8/layout/orgChart1"/>
    <dgm:cxn modelId="{4CFB142D-4A36-4EEE-94CC-332B02375D5D}" type="presParOf" srcId="{2B6ADEE7-7E21-4C48-B8AC-9EE1AB8058F2}" destId="{CA168134-49AD-450C-B4C9-8FFABDF1314D}" srcOrd="0" destOrd="0" presId="urn:microsoft.com/office/officeart/2005/8/layout/orgChart1"/>
    <dgm:cxn modelId="{3ED26878-C37A-4EF7-9B62-32BA7903FBE6}" type="presParOf" srcId="{2B6ADEE7-7E21-4C48-B8AC-9EE1AB8058F2}" destId="{D5FEAA35-51DD-4D8A-A1C5-94CE05BD6E35}" srcOrd="1" destOrd="0" presId="urn:microsoft.com/office/officeart/2005/8/layout/orgChart1"/>
    <dgm:cxn modelId="{EF635E49-1B6A-4CEB-B087-AA3951FA4D75}" type="presParOf" srcId="{D5FEAA35-51DD-4D8A-A1C5-94CE05BD6E35}" destId="{438AD7CD-C43F-4C1E-B068-0F3BCED9F826}" srcOrd="0" destOrd="0" presId="urn:microsoft.com/office/officeart/2005/8/layout/orgChart1"/>
    <dgm:cxn modelId="{C569BC9E-90E5-40F8-BC03-F6EF57477DB7}" type="presParOf" srcId="{438AD7CD-C43F-4C1E-B068-0F3BCED9F826}" destId="{21147FB5-D1DA-4D82-81D6-06F1B284E227}" srcOrd="0" destOrd="0" presId="urn:microsoft.com/office/officeart/2005/8/layout/orgChart1"/>
    <dgm:cxn modelId="{FB710E59-991B-48B2-841E-75185D3C3F02}" type="presParOf" srcId="{438AD7CD-C43F-4C1E-B068-0F3BCED9F826}" destId="{5FF85889-2BF0-4F9B-A1B3-F9B350A2773E}" srcOrd="1" destOrd="0" presId="urn:microsoft.com/office/officeart/2005/8/layout/orgChart1"/>
    <dgm:cxn modelId="{82A4F160-7876-4C5C-9669-9E4A35B52F26}" type="presParOf" srcId="{D5FEAA35-51DD-4D8A-A1C5-94CE05BD6E35}" destId="{CC2B7F19-2CDD-4C3A-8CC7-F1F78448B54B}" srcOrd="1" destOrd="0" presId="urn:microsoft.com/office/officeart/2005/8/layout/orgChart1"/>
    <dgm:cxn modelId="{861B2FF3-29E5-4AB6-A9A5-2E413B2BFA0E}" type="presParOf" srcId="{D5FEAA35-51DD-4D8A-A1C5-94CE05BD6E35}" destId="{7BAAB7E8-8E4B-4E68-AF7D-218F8177F0D8}" srcOrd="2" destOrd="0" presId="urn:microsoft.com/office/officeart/2005/8/layout/orgChart1"/>
    <dgm:cxn modelId="{196A20B1-D398-4ACE-9349-713F6F0DE095}" type="presParOf" srcId="{2B6ADEE7-7E21-4C48-B8AC-9EE1AB8058F2}" destId="{3BED3103-DD9E-458A-B2EF-571725CCE8A0}" srcOrd="2" destOrd="0" presId="urn:microsoft.com/office/officeart/2005/8/layout/orgChart1"/>
    <dgm:cxn modelId="{222EF2F8-B555-49EE-8FE4-F4245F06AD1C}" type="presParOf" srcId="{2B6ADEE7-7E21-4C48-B8AC-9EE1AB8058F2}" destId="{041D4281-D456-4003-9FEE-CFEF2919C996}" srcOrd="3" destOrd="0" presId="urn:microsoft.com/office/officeart/2005/8/layout/orgChart1"/>
    <dgm:cxn modelId="{D91AC33D-8AB6-49DA-8602-69633E138F23}" type="presParOf" srcId="{041D4281-D456-4003-9FEE-CFEF2919C996}" destId="{7DED494D-7FE1-49E0-A4E0-FF6464327003}" srcOrd="0" destOrd="0" presId="urn:microsoft.com/office/officeart/2005/8/layout/orgChart1"/>
    <dgm:cxn modelId="{76A9BAA8-C56D-4407-BEC3-E65ED159BA88}" type="presParOf" srcId="{7DED494D-7FE1-49E0-A4E0-FF6464327003}" destId="{77D9824F-2397-4B2E-95EB-EBE61FF977C5}" srcOrd="0" destOrd="0" presId="urn:microsoft.com/office/officeart/2005/8/layout/orgChart1"/>
    <dgm:cxn modelId="{8C811928-51D8-4C4B-87DD-829FD44F2904}" type="presParOf" srcId="{7DED494D-7FE1-49E0-A4E0-FF6464327003}" destId="{E032DEC4-D1F9-48E8-B6B4-099738051D53}" srcOrd="1" destOrd="0" presId="urn:microsoft.com/office/officeart/2005/8/layout/orgChart1"/>
    <dgm:cxn modelId="{EB542E5E-4593-43C8-AE26-889973458EA8}" type="presParOf" srcId="{041D4281-D456-4003-9FEE-CFEF2919C996}" destId="{B06E2C67-1EB4-41A4-84C7-BC776C91D601}" srcOrd="1" destOrd="0" presId="urn:microsoft.com/office/officeart/2005/8/layout/orgChart1"/>
    <dgm:cxn modelId="{1AEE932B-4DFC-4BFF-A59D-D0954653AE20}" type="presParOf" srcId="{041D4281-D456-4003-9FEE-CFEF2919C996}" destId="{9F597D35-7776-4E72-834C-D4CF5E102225}" srcOrd="2" destOrd="0" presId="urn:microsoft.com/office/officeart/2005/8/layout/orgChart1"/>
    <dgm:cxn modelId="{A7FD020A-4B45-4448-8E5B-8A9C7B3671DC}" type="presParOf" srcId="{4A826EEF-869C-47D8-A296-9556AFCF5709}" destId="{531F7B31-CF56-4821-BA63-24BE446C327C}" srcOrd="2" destOrd="0" presId="urn:microsoft.com/office/officeart/2005/8/layout/orgChart1"/>
    <dgm:cxn modelId="{445544C6-FBCA-4BC5-A306-FE80D9054B4D}" type="presParOf" srcId="{A74DC5EB-C36B-4C44-8434-E8DBE50B9621}" destId="{A78780CB-D495-43A6-99E5-7B39788B1877}" srcOrd="2" destOrd="0" presId="urn:microsoft.com/office/officeart/2005/8/layout/orgChart1"/>
    <dgm:cxn modelId="{38EFBDCA-75F9-4B20-9788-F7B03ABE62F5}" type="presParOf" srcId="{A74DC5EB-C36B-4C44-8434-E8DBE50B9621}" destId="{39DF32C1-1C85-49F7-A624-5FA45A45EDD9}" srcOrd="3" destOrd="0" presId="urn:microsoft.com/office/officeart/2005/8/layout/orgChart1"/>
    <dgm:cxn modelId="{C3C9BDE3-9313-495A-9C90-68933D150C14}" type="presParOf" srcId="{39DF32C1-1C85-49F7-A624-5FA45A45EDD9}" destId="{19E07532-BCF7-4187-857D-9F0682ABA375}" srcOrd="0" destOrd="0" presId="urn:microsoft.com/office/officeart/2005/8/layout/orgChart1"/>
    <dgm:cxn modelId="{6531C388-CBBF-4A60-A489-16BB04ABC248}" type="presParOf" srcId="{19E07532-BCF7-4187-857D-9F0682ABA375}" destId="{06107FCA-35C4-42D8-9245-14C379119C68}" srcOrd="0" destOrd="0" presId="urn:microsoft.com/office/officeart/2005/8/layout/orgChart1"/>
    <dgm:cxn modelId="{04E3DB7B-1A2E-4527-9826-682F35940CA1}" type="presParOf" srcId="{19E07532-BCF7-4187-857D-9F0682ABA375}" destId="{FE1749C3-FBF8-478A-A23F-CB739731AED5}" srcOrd="1" destOrd="0" presId="urn:microsoft.com/office/officeart/2005/8/layout/orgChart1"/>
    <dgm:cxn modelId="{4E04818E-25F5-483A-8EDE-1FE284BFB37D}" type="presParOf" srcId="{39DF32C1-1C85-49F7-A624-5FA45A45EDD9}" destId="{65B7CD5B-4D61-478B-83C7-BB7AEAC51339}" srcOrd="1" destOrd="0" presId="urn:microsoft.com/office/officeart/2005/8/layout/orgChart1"/>
    <dgm:cxn modelId="{E4CBA672-0C5C-472D-A6CC-E6EFC4C27F88}" type="presParOf" srcId="{65B7CD5B-4D61-478B-83C7-BB7AEAC51339}" destId="{65E52D18-625B-4794-9902-15CFE7143F0C}" srcOrd="0" destOrd="0" presId="urn:microsoft.com/office/officeart/2005/8/layout/orgChart1"/>
    <dgm:cxn modelId="{9CA49A49-0272-465F-A336-075F48F519B2}" type="presParOf" srcId="{65B7CD5B-4D61-478B-83C7-BB7AEAC51339}" destId="{6CD0A96C-983D-440F-9468-91704187C543}" srcOrd="1" destOrd="0" presId="urn:microsoft.com/office/officeart/2005/8/layout/orgChart1"/>
    <dgm:cxn modelId="{4C72FF85-932C-483F-AC99-B817FE55A9F6}" type="presParOf" srcId="{6CD0A96C-983D-440F-9468-91704187C543}" destId="{4729587A-7C80-4928-ACCF-04ECD3A4F5D8}" srcOrd="0" destOrd="0" presId="urn:microsoft.com/office/officeart/2005/8/layout/orgChart1"/>
    <dgm:cxn modelId="{59F18886-36AF-487B-8590-603E6680C0D5}" type="presParOf" srcId="{4729587A-7C80-4928-ACCF-04ECD3A4F5D8}" destId="{1B3932FE-DF79-4756-B18B-A792DB411D50}" srcOrd="0" destOrd="0" presId="urn:microsoft.com/office/officeart/2005/8/layout/orgChart1"/>
    <dgm:cxn modelId="{7D9E102F-F122-4741-8F9F-7A73CDE7F8A8}" type="presParOf" srcId="{4729587A-7C80-4928-ACCF-04ECD3A4F5D8}" destId="{D0F572AC-0DF8-4DF9-8BD9-4B725520F87F}" srcOrd="1" destOrd="0" presId="urn:microsoft.com/office/officeart/2005/8/layout/orgChart1"/>
    <dgm:cxn modelId="{779DD3C2-6869-4120-93A6-CDEDBF789A67}" type="presParOf" srcId="{6CD0A96C-983D-440F-9468-91704187C543}" destId="{5A16943B-EEF1-48BD-992E-5F5E57A9A646}" srcOrd="1" destOrd="0" presId="urn:microsoft.com/office/officeart/2005/8/layout/orgChart1"/>
    <dgm:cxn modelId="{BDBED47A-76BF-41FE-8D60-7BBB4F4873A3}" type="presParOf" srcId="{6CD0A96C-983D-440F-9468-91704187C543}" destId="{941FA4B8-2818-4183-8AEA-B4D5EB96E905}" srcOrd="2" destOrd="0" presId="urn:microsoft.com/office/officeart/2005/8/layout/orgChart1"/>
    <dgm:cxn modelId="{4FFD1DEB-CC96-4CC6-A0DD-1350F9CA4B8E}" type="presParOf" srcId="{39DF32C1-1C85-49F7-A624-5FA45A45EDD9}" destId="{A5981D90-0254-4CB6-BDB7-9DFFF0D23D15}" srcOrd="2" destOrd="0" presId="urn:microsoft.com/office/officeart/2005/8/layout/orgChart1"/>
    <dgm:cxn modelId="{3E81F056-F73F-4A33-AE6B-CCEB7DD534C1}" type="presParOf" srcId="{A74DC5EB-C36B-4C44-8434-E8DBE50B9621}" destId="{76292849-06C5-4E86-975E-CD1CE0E46F25}" srcOrd="4" destOrd="0" presId="urn:microsoft.com/office/officeart/2005/8/layout/orgChart1"/>
    <dgm:cxn modelId="{1A4962D8-EA9D-4DA5-A48D-81681FF12CA7}" type="presParOf" srcId="{A74DC5EB-C36B-4C44-8434-E8DBE50B9621}" destId="{D616BD58-FE25-4280-8D7A-3FA4B66DB81A}" srcOrd="5" destOrd="0" presId="urn:microsoft.com/office/officeart/2005/8/layout/orgChart1"/>
    <dgm:cxn modelId="{94FD86A9-5FE2-4A9B-8DDA-A25A27501AF2}" type="presParOf" srcId="{D616BD58-FE25-4280-8D7A-3FA4B66DB81A}" destId="{67DA01F2-8C08-4B97-8B56-28A6C15BF97D}" srcOrd="0" destOrd="0" presId="urn:microsoft.com/office/officeart/2005/8/layout/orgChart1"/>
    <dgm:cxn modelId="{B6FA7111-BF83-4D92-81C6-55BDB685EC4A}" type="presParOf" srcId="{67DA01F2-8C08-4B97-8B56-28A6C15BF97D}" destId="{C39F55FF-2E87-4BA3-ACF1-254AB71BC832}" srcOrd="0" destOrd="0" presId="urn:microsoft.com/office/officeart/2005/8/layout/orgChart1"/>
    <dgm:cxn modelId="{49EDE5B4-2EFD-4944-908A-0E20915EBAD8}" type="presParOf" srcId="{67DA01F2-8C08-4B97-8B56-28A6C15BF97D}" destId="{6C532DDD-9A5B-430C-994D-0F22EF549F71}" srcOrd="1" destOrd="0" presId="urn:microsoft.com/office/officeart/2005/8/layout/orgChart1"/>
    <dgm:cxn modelId="{398D1FBC-9FA4-4068-9369-9341ECC20EA8}" type="presParOf" srcId="{D616BD58-FE25-4280-8D7A-3FA4B66DB81A}" destId="{82F66F5A-0E66-4DDF-BAD7-E4A1CD0E8187}" srcOrd="1" destOrd="0" presId="urn:microsoft.com/office/officeart/2005/8/layout/orgChart1"/>
    <dgm:cxn modelId="{6AF50F8F-3115-4430-A955-84E29C34B9BF}" type="presParOf" srcId="{82F66F5A-0E66-4DDF-BAD7-E4A1CD0E8187}" destId="{7F6E9971-259F-4BDC-9FB4-533754787A69}" srcOrd="0" destOrd="0" presId="urn:microsoft.com/office/officeart/2005/8/layout/orgChart1"/>
    <dgm:cxn modelId="{8F29AB75-63AD-43D9-9412-90F4C4452712}" type="presParOf" srcId="{82F66F5A-0E66-4DDF-BAD7-E4A1CD0E8187}" destId="{C7AB865C-B6AC-4F48-B35E-5F9AFB06D1E0}" srcOrd="1" destOrd="0" presId="urn:microsoft.com/office/officeart/2005/8/layout/orgChart1"/>
    <dgm:cxn modelId="{ECB485E4-E6C5-4562-AF7E-D44DE861C8D4}" type="presParOf" srcId="{C7AB865C-B6AC-4F48-B35E-5F9AFB06D1E0}" destId="{659D7C47-8950-415D-A77D-B3ADA5A97282}" srcOrd="0" destOrd="0" presId="urn:microsoft.com/office/officeart/2005/8/layout/orgChart1"/>
    <dgm:cxn modelId="{42B8A6E5-9AAB-45E2-82C2-452D50E73A2C}" type="presParOf" srcId="{659D7C47-8950-415D-A77D-B3ADA5A97282}" destId="{E387DA67-2048-4B37-BBC6-B2B62B73016A}" srcOrd="0" destOrd="0" presId="urn:microsoft.com/office/officeart/2005/8/layout/orgChart1"/>
    <dgm:cxn modelId="{96505A7C-4DBE-4401-9D74-8F91D5E0ED1A}" type="presParOf" srcId="{659D7C47-8950-415D-A77D-B3ADA5A97282}" destId="{35314C1F-C067-4BC0-8150-600296391DD3}" srcOrd="1" destOrd="0" presId="urn:microsoft.com/office/officeart/2005/8/layout/orgChart1"/>
    <dgm:cxn modelId="{9B2220FE-3230-4846-AFC9-1FDAFE5EC0E9}" type="presParOf" srcId="{C7AB865C-B6AC-4F48-B35E-5F9AFB06D1E0}" destId="{CF5968D2-29ED-43D5-B4E0-C9F7E32C875A}" srcOrd="1" destOrd="0" presId="urn:microsoft.com/office/officeart/2005/8/layout/orgChart1"/>
    <dgm:cxn modelId="{9559FE21-714B-4956-A277-C869B62109CA}" type="presParOf" srcId="{C7AB865C-B6AC-4F48-B35E-5F9AFB06D1E0}" destId="{BCCC00FD-007B-48EF-9338-DA1A8B71264E}" srcOrd="2" destOrd="0" presId="urn:microsoft.com/office/officeart/2005/8/layout/orgChart1"/>
    <dgm:cxn modelId="{AB533ED0-827A-4239-ACE8-EBE44394F7ED}" type="presParOf" srcId="{82F66F5A-0E66-4DDF-BAD7-E4A1CD0E8187}" destId="{758CABFF-C039-4940-9543-172FD0F75B25}" srcOrd="2" destOrd="0" presId="urn:microsoft.com/office/officeart/2005/8/layout/orgChart1"/>
    <dgm:cxn modelId="{9489209D-CA12-4C9A-9BAE-02D3410BFC74}" type="presParOf" srcId="{82F66F5A-0E66-4DDF-BAD7-E4A1CD0E8187}" destId="{8F1531F9-CA4A-4C6B-904E-92DE056DE9D2}" srcOrd="3" destOrd="0" presId="urn:microsoft.com/office/officeart/2005/8/layout/orgChart1"/>
    <dgm:cxn modelId="{FDB73CA9-5050-4F9E-BA1B-195CDC20CE70}" type="presParOf" srcId="{8F1531F9-CA4A-4C6B-904E-92DE056DE9D2}" destId="{C672668D-ED3C-4712-8CAB-1CA231D56833}" srcOrd="0" destOrd="0" presId="urn:microsoft.com/office/officeart/2005/8/layout/orgChart1"/>
    <dgm:cxn modelId="{511D170D-E8C9-4050-AA32-08484CEF227A}" type="presParOf" srcId="{C672668D-ED3C-4712-8CAB-1CA231D56833}" destId="{DECAA8AA-E4BA-49A3-9696-309B556289DD}" srcOrd="0" destOrd="0" presId="urn:microsoft.com/office/officeart/2005/8/layout/orgChart1"/>
    <dgm:cxn modelId="{A663A805-9599-4F0C-B48A-314ACF841268}" type="presParOf" srcId="{C672668D-ED3C-4712-8CAB-1CA231D56833}" destId="{CDC2244B-F807-4302-B5DA-EBBDA9473CED}" srcOrd="1" destOrd="0" presId="urn:microsoft.com/office/officeart/2005/8/layout/orgChart1"/>
    <dgm:cxn modelId="{5807641F-62B2-480C-98F5-25790A2779B4}" type="presParOf" srcId="{8F1531F9-CA4A-4C6B-904E-92DE056DE9D2}" destId="{6B91DE45-4FF2-4EE9-998A-E0292439DE41}" srcOrd="1" destOrd="0" presId="urn:microsoft.com/office/officeart/2005/8/layout/orgChart1"/>
    <dgm:cxn modelId="{6B496420-41EB-4883-885E-9E5EABEA6739}" type="presParOf" srcId="{8F1531F9-CA4A-4C6B-904E-92DE056DE9D2}" destId="{343DDAEF-CFC9-44A4-A01D-DED53711B780}" srcOrd="2" destOrd="0" presId="urn:microsoft.com/office/officeart/2005/8/layout/orgChart1"/>
    <dgm:cxn modelId="{F4DD9A8B-382F-4789-9C41-0BD3EE4F74EC}" type="presParOf" srcId="{D616BD58-FE25-4280-8D7A-3FA4B66DB81A}" destId="{9942CE21-AE71-49DF-8E84-88BD61FE04D8}" srcOrd="2" destOrd="0" presId="urn:microsoft.com/office/officeart/2005/8/layout/orgChart1"/>
    <dgm:cxn modelId="{4976177A-F4A3-4643-9028-BE9D6961D2D6}" type="presParOf" srcId="{7620C6AB-035D-4F95-9E41-F159DB32B316}" destId="{D5B027B3-71F9-41E6-B8EA-912FF5E00D0E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8CABFF-C039-4940-9543-172FD0F75B25}">
      <dsp:nvSpPr>
        <dsp:cNvPr id="0" name=""/>
        <dsp:cNvSpPr/>
      </dsp:nvSpPr>
      <dsp:spPr>
        <a:xfrm>
          <a:off x="4661636" y="1640468"/>
          <a:ext cx="203277" cy="158556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85564"/>
              </a:lnTo>
              <a:lnTo>
                <a:pt x="203277" y="15855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F6E9971-259F-4BDC-9FB4-533754787A69}">
      <dsp:nvSpPr>
        <dsp:cNvPr id="0" name=""/>
        <dsp:cNvSpPr/>
      </dsp:nvSpPr>
      <dsp:spPr>
        <a:xfrm>
          <a:off x="4661636" y="1640468"/>
          <a:ext cx="203277" cy="62338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623384"/>
              </a:lnTo>
              <a:lnTo>
                <a:pt x="203277" y="6233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6292849-06C5-4E86-975E-CD1CE0E46F25}">
      <dsp:nvSpPr>
        <dsp:cNvPr id="0" name=""/>
        <dsp:cNvSpPr/>
      </dsp:nvSpPr>
      <dsp:spPr>
        <a:xfrm>
          <a:off x="3563937" y="678287"/>
          <a:ext cx="1639772" cy="28458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42294"/>
              </a:lnTo>
              <a:lnTo>
                <a:pt x="1639772" y="142294"/>
              </a:lnTo>
              <a:lnTo>
                <a:pt x="1639772" y="2845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E52D18-625B-4794-9902-15CFE7143F0C}">
      <dsp:nvSpPr>
        <dsp:cNvPr id="0" name=""/>
        <dsp:cNvSpPr/>
      </dsp:nvSpPr>
      <dsp:spPr>
        <a:xfrm>
          <a:off x="3518217" y="1640468"/>
          <a:ext cx="91440" cy="284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88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78780CB-D495-43A6-99E5-7B39788B1877}">
      <dsp:nvSpPr>
        <dsp:cNvPr id="0" name=""/>
        <dsp:cNvSpPr/>
      </dsp:nvSpPr>
      <dsp:spPr>
        <a:xfrm>
          <a:off x="3518217" y="678287"/>
          <a:ext cx="91440" cy="28458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845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BED3103-DD9E-458A-B2EF-571725CCE8A0}">
      <dsp:nvSpPr>
        <dsp:cNvPr id="0" name=""/>
        <dsp:cNvSpPr/>
      </dsp:nvSpPr>
      <dsp:spPr>
        <a:xfrm>
          <a:off x="2262961" y="1640468"/>
          <a:ext cx="203277" cy="1585564"/>
        </a:xfrm>
        <a:custGeom>
          <a:avLst/>
          <a:gdLst/>
          <a:ahLst/>
          <a:cxnLst/>
          <a:rect l="0" t="0" r="0" b="0"/>
          <a:pathLst>
            <a:path>
              <a:moveTo>
                <a:pt x="203277" y="0"/>
              </a:moveTo>
              <a:lnTo>
                <a:pt x="203277" y="1585564"/>
              </a:lnTo>
              <a:lnTo>
                <a:pt x="0" y="158556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168134-49AD-450C-B4C9-8FFABDF1314D}">
      <dsp:nvSpPr>
        <dsp:cNvPr id="0" name=""/>
        <dsp:cNvSpPr/>
      </dsp:nvSpPr>
      <dsp:spPr>
        <a:xfrm>
          <a:off x="2262961" y="1640468"/>
          <a:ext cx="203277" cy="623384"/>
        </a:xfrm>
        <a:custGeom>
          <a:avLst/>
          <a:gdLst/>
          <a:ahLst/>
          <a:cxnLst/>
          <a:rect l="0" t="0" r="0" b="0"/>
          <a:pathLst>
            <a:path>
              <a:moveTo>
                <a:pt x="203277" y="0"/>
              </a:moveTo>
              <a:lnTo>
                <a:pt x="203277" y="623384"/>
              </a:lnTo>
              <a:lnTo>
                <a:pt x="0" y="623384"/>
              </a:lnTo>
            </a:path>
          </a:pathLst>
        </a:custGeom>
        <a:noFill/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4410B5-CE00-4554-9487-DEB0EDCAF9C6}">
      <dsp:nvSpPr>
        <dsp:cNvPr id="0" name=""/>
        <dsp:cNvSpPr/>
      </dsp:nvSpPr>
      <dsp:spPr>
        <a:xfrm>
          <a:off x="1924165" y="678287"/>
          <a:ext cx="1639772" cy="284588"/>
        </a:xfrm>
        <a:custGeom>
          <a:avLst/>
          <a:gdLst/>
          <a:ahLst/>
          <a:cxnLst/>
          <a:rect l="0" t="0" r="0" b="0"/>
          <a:pathLst>
            <a:path>
              <a:moveTo>
                <a:pt x="1639772" y="0"/>
              </a:moveTo>
              <a:lnTo>
                <a:pt x="1639772" y="142294"/>
              </a:lnTo>
              <a:lnTo>
                <a:pt x="0" y="142294"/>
              </a:lnTo>
              <a:lnTo>
                <a:pt x="0" y="284588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AC0C675-E612-418A-80FB-6203C3AE9105}">
      <dsp:nvSpPr>
        <dsp:cNvPr id="0" name=""/>
        <dsp:cNvSpPr/>
      </dsp:nvSpPr>
      <dsp:spPr>
        <a:xfrm>
          <a:off x="2886345" y="695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Laboratory Manager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ESA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2886345" y="695"/>
        <a:ext cx="1355183" cy="677591"/>
      </dsp:txXfrm>
    </dsp:sp>
    <dsp:sp modelId="{5690B343-C633-4EB7-9138-A56F43D2C75C}">
      <dsp:nvSpPr>
        <dsp:cNvPr id="0" name=""/>
        <dsp:cNvSpPr/>
      </dsp:nvSpPr>
      <dsp:spPr>
        <a:xfrm>
          <a:off x="1246573" y="96287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UPV </a:t>
          </a:r>
          <a:r>
            <a:rPr kumimoji="0" lang="en-GB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responsible</a:t>
          </a:r>
        </a:p>
      </dsp:txBody>
      <dsp:txXfrm>
        <a:off x="1246573" y="962876"/>
        <a:ext cx="1355183" cy="677591"/>
      </dsp:txXfrm>
    </dsp:sp>
    <dsp:sp modelId="{21147FB5-D1DA-4D82-81D6-06F1B284E227}">
      <dsp:nvSpPr>
        <dsp:cNvPr id="0" name=""/>
        <dsp:cNvSpPr/>
      </dsp:nvSpPr>
      <dsp:spPr>
        <a:xfrm>
          <a:off x="907777" y="192505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2 senior eng.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907777" y="1925056"/>
        <a:ext cx="1355183" cy="677591"/>
      </dsp:txXfrm>
    </dsp:sp>
    <dsp:sp modelId="{77D9824F-2397-4B2E-95EB-EBE61FF977C5}">
      <dsp:nvSpPr>
        <dsp:cNvPr id="0" name=""/>
        <dsp:cNvSpPr/>
      </dsp:nvSpPr>
      <dsp:spPr>
        <a:xfrm>
          <a:off x="907777" y="2887237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3 junior eng.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907777" y="2887237"/>
        <a:ext cx="1355183" cy="677591"/>
      </dsp:txXfrm>
    </dsp:sp>
    <dsp:sp modelId="{06107FCA-35C4-42D8-9245-14C379119C68}">
      <dsp:nvSpPr>
        <dsp:cNvPr id="0" name=""/>
        <dsp:cNvSpPr/>
      </dsp:nvSpPr>
      <dsp:spPr>
        <a:xfrm>
          <a:off x="2886345" y="96287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VSC manager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2886345" y="962876"/>
        <a:ext cx="1355183" cy="677591"/>
      </dsp:txXfrm>
    </dsp:sp>
    <dsp:sp modelId="{1B3932FE-DF79-4756-B18B-A792DB411D50}">
      <dsp:nvSpPr>
        <dsp:cNvPr id="0" name=""/>
        <dsp:cNvSpPr/>
      </dsp:nvSpPr>
      <dsp:spPr>
        <a:xfrm>
          <a:off x="2886345" y="192505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1 Administrative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2886345" y="1925056"/>
        <a:ext cx="1355183" cy="677591"/>
      </dsp:txXfrm>
    </dsp:sp>
    <dsp:sp modelId="{C39F55FF-2E87-4BA3-ACF1-254AB71BC832}">
      <dsp:nvSpPr>
        <dsp:cNvPr id="0" name=""/>
        <dsp:cNvSpPr/>
      </dsp:nvSpPr>
      <dsp:spPr>
        <a:xfrm>
          <a:off x="4526117" y="96287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UVEG responsible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4526117" y="962876"/>
        <a:ext cx="1355183" cy="677591"/>
      </dsp:txXfrm>
    </dsp:sp>
    <dsp:sp modelId="{E387DA67-2048-4B37-BBC6-B2B62B73016A}">
      <dsp:nvSpPr>
        <dsp:cNvPr id="0" name=""/>
        <dsp:cNvSpPr/>
      </dsp:nvSpPr>
      <dsp:spPr>
        <a:xfrm>
          <a:off x="4864913" y="1925056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2 senior eng.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4864913" y="1925056"/>
        <a:ext cx="1355183" cy="677591"/>
      </dsp:txXfrm>
    </dsp:sp>
    <dsp:sp modelId="{DECAA8AA-E4BA-49A3-9696-309B556289DD}">
      <dsp:nvSpPr>
        <dsp:cNvPr id="0" name=""/>
        <dsp:cNvSpPr/>
      </dsp:nvSpPr>
      <dsp:spPr>
        <a:xfrm>
          <a:off x="4864913" y="2887237"/>
          <a:ext cx="1355183" cy="67759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" tIns="9525" rIns="9525" bIns="9525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es-ES_tradnl" sz="1500" b="0" i="0" u="none" strike="noStrike" kern="1200" cap="none" normalizeH="0" baseline="0" smtClean="0">
              <a:ln>
                <a:noFill/>
              </a:ln>
              <a:solidFill>
                <a:srgbClr val="FFFF00"/>
              </a:solidFill>
              <a:effectLst/>
              <a:latin typeface="Arial" charset="0"/>
            </a:rPr>
            <a:t>1 junior eng.</a:t>
          </a:r>
          <a:endParaRPr kumimoji="0" lang="en-GB" sz="1500" b="0" i="0" u="none" strike="noStrike" kern="1200" cap="none" normalizeH="0" baseline="0" smtClean="0">
            <a:ln>
              <a:noFill/>
            </a:ln>
            <a:solidFill>
              <a:srgbClr val="FFFF00"/>
            </a:solidFill>
            <a:effectLst/>
            <a:latin typeface="Arial" charset="0"/>
          </a:endParaRPr>
        </a:p>
      </dsp:txBody>
      <dsp:txXfrm>
        <a:off x="4864913" y="2887237"/>
        <a:ext cx="1355183" cy="677591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16924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 bwMode="auto">
          <a:xfrm>
            <a:off x="4021138" y="0"/>
            <a:ext cx="3076575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85D4422-0FF0-4C4A-81F2-F41FD73EF886}" type="datetimeFigureOut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990600" y="768350"/>
            <a:ext cx="51181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s-ES" noProof="0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 bwMode="auto">
          <a:xfrm>
            <a:off x="709613" y="4860925"/>
            <a:ext cx="5680075" cy="4605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8" tIns="47384" rIns="94768" bIns="4738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noProof="0" smtClean="0"/>
              <a:t>Haga clic para modificar el estilo de texto del patrón</a:t>
            </a:r>
          </a:p>
          <a:p>
            <a:pPr lvl="1"/>
            <a:r>
              <a:rPr lang="es-ES" noProof="0" smtClean="0"/>
              <a:t>Segundo nivel</a:t>
            </a:r>
          </a:p>
          <a:p>
            <a:pPr lvl="2"/>
            <a:r>
              <a:rPr lang="es-ES" noProof="0" smtClean="0"/>
              <a:t>Tercer nivel</a:t>
            </a:r>
          </a:p>
          <a:p>
            <a:pPr lvl="3"/>
            <a:r>
              <a:rPr lang="es-ES" noProof="0" smtClean="0"/>
              <a:t>Cuarto nivel</a:t>
            </a:r>
          </a:p>
          <a:p>
            <a:pPr lvl="4"/>
            <a:r>
              <a:rPr lang="es-ES" noProof="0" smtClean="0"/>
              <a:t>Quinto nivel</a:t>
            </a:r>
            <a:endParaRPr lang="es-ES" noProof="0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 bwMode="auto">
          <a:xfrm>
            <a:off x="0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l" defTabSz="947738" eaLnBrk="1" hangingPunct="1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4768" tIns="47384" rIns="94768" bIns="47384" numCol="1" anchor="b" anchorCtr="0" compatLnSpc="1">
            <a:prstTxWarp prst="textNoShape">
              <a:avLst/>
            </a:prstTxWarp>
          </a:bodyPr>
          <a:lstStyle>
            <a:lvl1pPr algn="r" defTabSz="947738" eaLnBrk="1" hangingPunct="1">
              <a:defRPr sz="1200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8BAD131-3168-4243-9B93-BEC105F94061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221750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963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68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68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35B8BA58-474D-41BB-A807-F042D72D2979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78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78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B5341A98-1751-4D92-AB2E-961F982B30B8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  <a:p>
            <a:endParaRPr lang="es-ES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4F78A2B-0F87-48C1-875A-5495142F3B4E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089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  <a:p>
            <a:endParaRPr lang="es-ES" smtClean="0"/>
          </a:p>
        </p:txBody>
      </p:sp>
      <p:sp>
        <p:nvSpPr>
          <p:cNvPr id="8090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762D9FB0-040A-4C68-B525-12B19A9D157C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294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397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8C31549F-0B36-47FF-8263-47319ED3923A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499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499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F66C0B70-2735-40DF-8BE2-9912592E231B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602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BC467453-4E52-4F5C-8ABF-5E06964D66E3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19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704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704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FC128F9E-AB1A-4927-8998-E798784F3104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806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928E3A46-A06D-4D0C-932B-79DAF007B509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890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37A71E64-DFC3-4AF3-81F9-B507F9EEC1B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011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011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460015AF-1C2C-4FE1-B358-2E031A6AB34E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114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9EE114C5-E43E-4D1F-94B7-6D74D4C01027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216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5390AED8-29E0-41F7-A0BF-0B08F903731B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318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318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06611D29-CC87-4CC8-9B11-CCBC03B21AEB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421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421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5F9735B1-95A4-4D06-99D2-7D51CFC6F38A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523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5236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5C41A7AB-8B93-4306-89C5-F70CB40BB56E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28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625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626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BEB30182-7491-40C5-8740-D536469A259A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728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Raboso</a:t>
            </a:r>
            <a:endParaRPr lang="es-ES" smtClean="0"/>
          </a:p>
          <a:p>
            <a:endParaRPr lang="es-ES" smtClean="0"/>
          </a:p>
        </p:txBody>
      </p:sp>
      <p:sp>
        <p:nvSpPr>
          <p:cNvPr id="972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142995D-8CF9-4033-ACBE-C948B7C77C20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830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9331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035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39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168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168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1A4E668-330D-4D23-993C-40DDE7D5AF19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342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342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1ABED4F6-29B3-4E72-9607-F8C6B7F0473F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49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2707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2708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88CDD059-98FF-4207-A6F8-5A232F96B1A0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59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83F86464-A694-44DB-83B7-A6D537D6C7FD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69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37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373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83F86464-A694-44DB-83B7-A6D537D6C7FD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79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75780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F614EE9A-5FDF-4D53-80F2-19D448288407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81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82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83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85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86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87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3667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469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</a:t>
            </a:r>
            <a:endParaRPr lang="es-ES" smtClean="0"/>
          </a:p>
        </p:txBody>
      </p:sp>
      <p:sp>
        <p:nvSpPr>
          <p:cNvPr id="114692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E7A71B8E-171E-49AE-9B43-9A8922E173E6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90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571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64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7763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2403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Vicente-Benito-David</a:t>
            </a:r>
            <a:endParaRPr lang="es-ES" smtClean="0"/>
          </a:p>
        </p:txBody>
      </p:sp>
      <p:sp>
        <p:nvSpPr>
          <p:cNvPr id="102404" name="3 Marcador de número de diapositiva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fld id="{CCE5DC28-5FD1-4031-84F6-D2324BE69F21}" type="slidenum">
              <a:rPr lang="es-ES" sz="1200" smtClean="0">
                <a:solidFill>
                  <a:schemeClr val="tx1"/>
                </a:solidFill>
                <a:latin typeface="Calibri" pitchFamily="34" charset="0"/>
              </a:rPr>
              <a:pPr/>
              <a:t>94</a:t>
            </a:fld>
            <a:endParaRPr lang="es-ES" sz="1200" smtClean="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161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5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smtClean="0"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4931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Argilés</a:t>
            </a:r>
            <a:endParaRPr lang="es-ES" smtClean="0"/>
          </a:p>
        </p:txBody>
      </p:sp>
      <p:sp>
        <p:nvSpPr>
          <p:cNvPr id="124932" name="3 Marcador de número de diapositiva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E24AA519-476E-4981-9E5E-60FFEF782312}" type="slidenum">
              <a:rPr lang="es-ES" sz="12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97</a:t>
            </a:fld>
            <a:endParaRPr lang="es-E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92188" y="768350"/>
            <a:ext cx="5114925" cy="3836988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5" name="2 Marcador de notas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s-ES_tradnl" smtClean="0"/>
              <a:t>David Argilés</a:t>
            </a:r>
            <a:endParaRPr lang="es-ES" smtClean="0"/>
          </a:p>
          <a:p>
            <a:endParaRPr lang="es-ES" smtClean="0"/>
          </a:p>
        </p:txBody>
      </p:sp>
      <p:sp>
        <p:nvSpPr>
          <p:cNvPr id="125956" name="3 Marcador de número de diapositiva"/>
          <p:cNvSpPr txBox="1">
            <a:spLocks noGrp="1"/>
          </p:cNvSpPr>
          <p:nvPr/>
        </p:nvSpPr>
        <p:spPr bwMode="auto">
          <a:xfrm>
            <a:off x="4021138" y="9720263"/>
            <a:ext cx="30765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4768" tIns="47384" rIns="94768" bIns="47384" anchor="b"/>
          <a:lstStyle>
            <a:lvl1pPr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 defTabSz="947738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defTabSz="947738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r" eaLnBrk="1" hangingPunct="1"/>
            <a:fld id="{72185C21-70C9-42FE-B7D3-6E9EDF1935D0}" type="slidenum">
              <a:rPr lang="es-ES" sz="1200">
                <a:solidFill>
                  <a:schemeClr val="tx1"/>
                </a:solidFill>
                <a:latin typeface="Calibri" pitchFamily="34" charset="0"/>
              </a:rPr>
              <a:pPr algn="r" eaLnBrk="1" hangingPunct="1"/>
              <a:t>98</a:t>
            </a:fld>
            <a:endParaRPr lang="es-ES" sz="1200">
              <a:solidFill>
                <a:schemeClr val="tx1"/>
              </a:solidFill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Logo VSC 2 tint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44450"/>
            <a:ext cx="1706563" cy="105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Imagen" descr="VSC Compose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6021388"/>
            <a:ext cx="3816350" cy="604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5 Conector recto"/>
          <p:cNvCxnSpPr/>
          <p:nvPr userDrawn="1"/>
        </p:nvCxnSpPr>
        <p:spPr>
          <a:xfrm>
            <a:off x="0" y="1268413"/>
            <a:ext cx="91440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ED934-3038-423C-8C19-F64FFA0D26EB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F6EA7B-B995-45A2-86CB-100DED306E97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00942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609F0D-2298-4E61-A973-A550A263DB00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824F09-3C78-43B4-9ED2-53BE025B49A3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788841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14682E-44B9-40DB-9CC7-AE9086E26D37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978141-31D9-4F73-B168-EA79E59956ED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919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 Imagen" descr="Logo VSC 2 tint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863" y="333375"/>
            <a:ext cx="1368425" cy="846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2 Conector recto"/>
          <p:cNvCxnSpPr/>
          <p:nvPr userDrawn="1"/>
        </p:nvCxnSpPr>
        <p:spPr>
          <a:xfrm>
            <a:off x="438150" y="1268413"/>
            <a:ext cx="83518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3 Conector recto"/>
          <p:cNvCxnSpPr/>
          <p:nvPr userDrawn="1"/>
        </p:nvCxnSpPr>
        <p:spPr>
          <a:xfrm>
            <a:off x="323850" y="6165850"/>
            <a:ext cx="8351838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11 Imagen" descr="VSC Compose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4350" y="6288088"/>
            <a:ext cx="360045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10 Imagen" descr="03_logo_dark_blue.bmp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2775" y="273050"/>
            <a:ext cx="1852613" cy="91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 descr="ECLOUD&quot;12 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8" y="6259513"/>
            <a:ext cx="1979612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1 Título"/>
          <p:cNvSpPr txBox="1">
            <a:spLocks/>
          </p:cNvSpPr>
          <p:nvPr userDrawn="1"/>
        </p:nvSpPr>
        <p:spPr bwMode="auto">
          <a:xfrm>
            <a:off x="992188" y="6351588"/>
            <a:ext cx="3833812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>
              <a:defRPr/>
            </a:pPr>
            <a:r>
              <a:rPr lang="es-ES" sz="1800" dirty="0" smtClean="0">
                <a:solidFill>
                  <a:srgbClr val="006600"/>
                </a:solidFill>
              </a:rPr>
              <a:t/>
            </a:r>
            <a:br>
              <a:rPr lang="es-ES" sz="1800" dirty="0" smtClean="0">
                <a:solidFill>
                  <a:srgbClr val="006600"/>
                </a:solidFill>
              </a:rPr>
            </a:br>
            <a:r>
              <a:rPr lang="es-ES" sz="1200" dirty="0" smtClean="0">
                <a:solidFill>
                  <a:schemeClr val="bg2">
                    <a:lumMod val="10000"/>
                  </a:schemeClr>
                </a:solidFill>
              </a:rPr>
              <a:t>7th June 2012</a:t>
            </a:r>
          </a:p>
          <a:p>
            <a:pPr>
              <a:defRPr/>
            </a:pPr>
            <a:r>
              <a:rPr lang="es-ES" sz="1800" dirty="0" smtClean="0">
                <a:solidFill>
                  <a:srgbClr val="006600"/>
                </a:solidFill>
              </a:rPr>
              <a:t/>
            </a:r>
            <a:br>
              <a:rPr lang="es-ES" sz="1800" dirty="0" smtClean="0">
                <a:solidFill>
                  <a:srgbClr val="006600"/>
                </a:solidFill>
              </a:rPr>
            </a:br>
            <a:endParaRPr lang="es-ES" sz="1800" dirty="0" smtClean="0">
              <a:solidFill>
                <a:srgbClr val="006600"/>
              </a:solidFill>
            </a:endParaRPr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05575" y="6356350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975A52-B43B-4F71-B6F3-11C6FF73E50D}" type="slidenum">
              <a:rPr lang="es-ES"/>
              <a:pPr>
                <a:defRPr/>
              </a:pPr>
              <a:t>‹Nº›</a:t>
            </a:fld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96918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 Imagen" descr="Logo VSC 2 tintas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63" y="127000"/>
            <a:ext cx="1873250" cy="115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Imagen" descr="VSC Composed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263" y="6162675"/>
            <a:ext cx="43751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8 Imagen" descr="03_logo_dark_blue.bmp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513" y="84138"/>
            <a:ext cx="25908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6 Conector recto"/>
          <p:cNvCxnSpPr/>
          <p:nvPr userDrawn="1"/>
        </p:nvCxnSpPr>
        <p:spPr>
          <a:xfrm>
            <a:off x="0" y="1820863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"/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120" t="24991" r="15080" b="70149"/>
          <a:stretch>
            <a:fillRect/>
          </a:stretch>
        </p:blipFill>
        <p:spPr bwMode="auto">
          <a:xfrm>
            <a:off x="1625600" y="1431925"/>
            <a:ext cx="5826125" cy="36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8 Conector recto"/>
          <p:cNvCxnSpPr/>
          <p:nvPr userDrawn="1"/>
        </p:nvCxnSpPr>
        <p:spPr>
          <a:xfrm>
            <a:off x="34925" y="1417638"/>
            <a:ext cx="9144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4 Marcador de pie de página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79916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A32EFC-F003-4675-B234-BDF397F62A2F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9F9517-8156-42BE-9EBA-74DF145E444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27455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7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D5842E-8C83-4B61-B1F8-AF06C5067822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8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BBAC4-7CAE-48D4-BBE8-9FBA2E646E0F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6856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BABCF4-A287-4E37-9821-EE5F4CD3592D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4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93E864-7E83-44BE-8769-6CEC3AEA5662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10647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C862FA-FB28-4B75-A0D3-11EE22B9D0BF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3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487F53-37CD-4388-A10D-629A81979736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3718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55DD1D4-D860-42B2-B61C-92EA35C3AD90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7BF3F5-9764-413C-A979-BFFBA2F557CC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737841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S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82CD8B-58FE-4B51-A0EC-239F9845E82D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6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9685666-965E-4F7B-AE04-E257186D4C05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19758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1 Marcador de título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título del patrón</a:t>
            </a:r>
          </a:p>
        </p:txBody>
      </p:sp>
      <p:sp>
        <p:nvSpPr>
          <p:cNvPr id="2051" name="2 Marcador de texto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D1A4AC5-082C-419B-8DEF-00C3FD4BE223}" type="datetime1">
              <a:rPr lang="es-ES"/>
              <a:pPr>
                <a:defRPr/>
              </a:pPr>
              <a:t>06/06/2012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i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3210CF0-CCD5-4593-ACA9-7D8F2F82D45B}" type="slidenum">
              <a:rPr lang="es-ES"/>
              <a:pPr>
                <a:defRPr/>
              </a:pPr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80" r:id="rId1"/>
    <p:sldLayoutId id="2147483981" r:id="rId2"/>
    <p:sldLayoutId id="2147483982" r:id="rId3"/>
    <p:sldLayoutId id="2147483972" r:id="rId4"/>
    <p:sldLayoutId id="2147483973" r:id="rId5"/>
    <p:sldLayoutId id="2147483974" r:id="rId6"/>
    <p:sldLayoutId id="2147483975" r:id="rId7"/>
    <p:sldLayoutId id="2147483976" r:id="rId8"/>
    <p:sldLayoutId id="2147483977" r:id="rId9"/>
    <p:sldLayoutId id="2147483978" r:id="rId10"/>
    <p:sldLayoutId id="2147483979" r:id="rId11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emf"/><Relationship Id="rId4" Type="http://schemas.openxmlformats.org/officeDocument/2006/relationships/image" Target="../media/image39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wmf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9.jpeg"/><Relationship Id="rId4" Type="http://schemas.openxmlformats.org/officeDocument/2006/relationships/image" Target="../media/image78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gif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e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7.gif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2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4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7.png"/><Relationship Id="rId4" Type="http://schemas.openxmlformats.org/officeDocument/2006/relationships/image" Target="../media/image126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1.png"/><Relationship Id="rId4" Type="http://schemas.openxmlformats.org/officeDocument/2006/relationships/image" Target="../media/image130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png"/><Relationship Id="rId4" Type="http://schemas.openxmlformats.org/officeDocument/2006/relationships/image" Target="../media/image133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6.png"/><Relationship Id="rId4" Type="http://schemas.openxmlformats.org/officeDocument/2006/relationships/image" Target="../media/image145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pn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1.png"/><Relationship Id="rId4" Type="http://schemas.openxmlformats.org/officeDocument/2006/relationships/image" Target="../media/image150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3.png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jpe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8.png"/><Relationship Id="rId4" Type="http://schemas.openxmlformats.org/officeDocument/2006/relationships/image" Target="../media/image157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7" Type="http://schemas.openxmlformats.org/officeDocument/2006/relationships/image" Target="../media/image165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4.png"/><Relationship Id="rId5" Type="http://schemas.openxmlformats.org/officeDocument/2006/relationships/image" Target="../media/image163.png"/><Relationship Id="rId4" Type="http://schemas.openxmlformats.org/officeDocument/2006/relationships/image" Target="../media/image162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7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0.png"/><Relationship Id="rId4" Type="http://schemas.openxmlformats.org/officeDocument/2006/relationships/image" Target="../media/image169.png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/>
          </p:nvPr>
        </p:nvSpPr>
        <p:spPr>
          <a:xfrm>
            <a:off x="3619500" y="5305425"/>
            <a:ext cx="5221288" cy="769938"/>
          </a:xfrm>
        </p:spPr>
        <p:txBody>
          <a:bodyPr/>
          <a:lstStyle/>
          <a:p>
            <a:pPr algn="ctr">
              <a:defRPr/>
            </a:pPr>
            <a: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  <a:t>ECLOUD’12</a:t>
            </a:r>
            <a:b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</a:br>
            <a: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  <a:t>5-9 June 2012, La </a:t>
            </a:r>
            <a:r>
              <a:rPr lang="es-ES" sz="1800" cap="none" dirty="0" err="1" smtClean="0">
                <a:solidFill>
                  <a:schemeClr val="accent1">
                    <a:lumMod val="50000"/>
                  </a:schemeClr>
                </a:solidFill>
              </a:rPr>
              <a:t>Biodola</a:t>
            </a:r>
            <a: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ES" sz="1800" cap="none" dirty="0" err="1" smtClean="0">
                <a:solidFill>
                  <a:schemeClr val="accent1">
                    <a:lumMod val="50000"/>
                  </a:schemeClr>
                </a:solidFill>
              </a:rPr>
              <a:t>Isola</a:t>
            </a:r>
            <a: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es-ES" sz="1800" cap="none" dirty="0" err="1" smtClean="0">
                <a:solidFill>
                  <a:schemeClr val="accent1">
                    <a:lumMod val="50000"/>
                  </a:schemeClr>
                </a:solidFill>
              </a:rPr>
              <a:t>d’Elba</a:t>
            </a:r>
            <a:r>
              <a:rPr lang="es-ES" sz="1800" cap="none" dirty="0" smtClean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es-ES" sz="1800" cap="none" dirty="0" err="1" smtClean="0">
                <a:solidFill>
                  <a:schemeClr val="accent1">
                    <a:lumMod val="50000"/>
                  </a:schemeClr>
                </a:solidFill>
              </a:rPr>
              <a:t>Italy</a:t>
            </a:r>
            <a:r>
              <a:rPr lang="es-ES" sz="1800" cap="none" dirty="0" smtClean="0">
                <a:solidFill>
                  <a:schemeClr val="bg2">
                    <a:lumMod val="25000"/>
                  </a:schemeClr>
                </a:solidFill>
              </a:rPr>
              <a:t/>
            </a:r>
            <a:br>
              <a:rPr lang="es-ES" sz="1800" cap="none" dirty="0" smtClean="0">
                <a:solidFill>
                  <a:schemeClr val="bg2">
                    <a:lumMod val="25000"/>
                  </a:schemeClr>
                </a:solidFill>
              </a:rPr>
            </a:br>
            <a:endParaRPr lang="es-ES" sz="1800" cap="none" dirty="0" smtClean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6147" name="2 Marcador de texto"/>
          <p:cNvSpPr>
            <a:spLocks noGrp="1"/>
          </p:cNvSpPr>
          <p:nvPr>
            <p:ph type="body" idx="1"/>
          </p:nvPr>
        </p:nvSpPr>
        <p:spPr>
          <a:xfrm>
            <a:off x="687388" y="1916113"/>
            <a:ext cx="7772400" cy="3168650"/>
          </a:xfrm>
          <a:solidFill>
            <a:srgbClr val="FFFFFF"/>
          </a:solidFill>
        </p:spPr>
        <p:txBody>
          <a:bodyPr/>
          <a:lstStyle/>
          <a:p>
            <a:pPr marL="609600" indent="-609600" algn="ctr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Activities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of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Val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Consortium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and </a:t>
            </a:r>
          </a:p>
          <a:p>
            <a:pPr marL="609600" indent="-609600" algn="ctr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Agency </a:t>
            </a:r>
          </a:p>
          <a:p>
            <a:pPr marL="609600" indent="-609600" algn="ctr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in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Study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of RF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Breakdown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Phenomena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</a:p>
          <a:p>
            <a:pPr marL="609600" indent="-609600" algn="ctr">
              <a:lnSpc>
                <a:spcPct val="80000"/>
              </a:lnSpc>
              <a:spcAft>
                <a:spcPct val="50000"/>
              </a:spcAft>
              <a:tabLst>
                <a:tab pos="3048000" algn="l"/>
              </a:tabLst>
            </a:pP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in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Microwave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Passive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Components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for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" b="1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b="1" dirty="0" err="1" smtClean="0">
                <a:solidFill>
                  <a:schemeClr val="tx1"/>
                </a:solidFill>
                <a:latin typeface="Arial" charset="0"/>
              </a:rPr>
              <a:t>Applications</a:t>
            </a:r>
            <a:endParaRPr lang="es-ES" b="1" dirty="0" smtClean="0">
              <a:solidFill>
                <a:schemeClr val="tx1"/>
              </a:solidFill>
              <a:latin typeface="Arial" charset="0"/>
            </a:endParaRPr>
          </a:p>
          <a:p>
            <a:pPr marL="609600" indent="-609600" algn="ctr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sz="1600" dirty="0" smtClean="0">
                <a:solidFill>
                  <a:schemeClr val="tx1"/>
                </a:solidFill>
                <a:latin typeface="Arial" charset="0"/>
              </a:rPr>
              <a:t>Benito Gimeno</a:t>
            </a:r>
            <a:r>
              <a:rPr lang="es-ES" sz="1600" baseline="30000" dirty="0" smtClean="0">
                <a:solidFill>
                  <a:schemeClr val="tx1"/>
                </a:solidFill>
                <a:latin typeface="Arial" charset="0"/>
              </a:rPr>
              <a:t>(1,3)</a:t>
            </a:r>
            <a:r>
              <a:rPr lang="es-ES" sz="1600" dirty="0" smtClean="0">
                <a:solidFill>
                  <a:schemeClr val="tx1"/>
                </a:solidFill>
                <a:latin typeface="Arial" charset="0"/>
              </a:rPr>
              <a:t>, Vicente E. </a:t>
            </a:r>
            <a:r>
              <a:rPr lang="es-ES" sz="1600" dirty="0" err="1" smtClean="0">
                <a:solidFill>
                  <a:schemeClr val="tx1"/>
                </a:solidFill>
                <a:latin typeface="Arial" charset="0"/>
              </a:rPr>
              <a:t>Boria</a:t>
            </a:r>
            <a:r>
              <a:rPr lang="es-ES" sz="1600" baseline="30000" dirty="0" smtClean="0">
                <a:solidFill>
                  <a:schemeClr val="tx1"/>
                </a:solidFill>
                <a:latin typeface="Arial" charset="0"/>
              </a:rPr>
              <a:t>(2,3)</a:t>
            </a:r>
            <a:r>
              <a:rPr lang="es-ES" sz="1600" dirty="0" smtClean="0">
                <a:solidFill>
                  <a:schemeClr val="tx1"/>
                </a:solidFill>
                <a:latin typeface="Arial" charset="0"/>
              </a:rPr>
              <a:t>, David </a:t>
            </a:r>
            <a:r>
              <a:rPr lang="es-ES" sz="1600" dirty="0" err="1" smtClean="0">
                <a:solidFill>
                  <a:schemeClr val="tx1"/>
                </a:solidFill>
                <a:latin typeface="Arial" charset="0"/>
              </a:rPr>
              <a:t>Argilés</a:t>
            </a:r>
            <a:r>
              <a:rPr lang="es-ES" sz="1600" baseline="30000" dirty="0" smtClean="0">
                <a:solidFill>
                  <a:schemeClr val="tx1"/>
                </a:solidFill>
                <a:latin typeface="Arial" charset="0"/>
              </a:rPr>
              <a:t>(3)</a:t>
            </a:r>
            <a:r>
              <a:rPr lang="es-ES" sz="1600" dirty="0" smtClean="0">
                <a:solidFill>
                  <a:schemeClr val="tx1"/>
                </a:solidFill>
                <a:latin typeface="Arial" charset="0"/>
              </a:rPr>
              <a:t>, David Raboso</a:t>
            </a:r>
            <a:r>
              <a:rPr lang="es-ES" sz="1600" baseline="30000" dirty="0" smtClean="0">
                <a:solidFill>
                  <a:schemeClr val="tx1"/>
                </a:solidFill>
                <a:latin typeface="Arial" charset="0"/>
              </a:rPr>
              <a:t>(4)</a:t>
            </a:r>
          </a:p>
          <a:p>
            <a:pPr marL="2209800" lvl="4" indent="-381000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(1)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University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of Valencia,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Spain</a:t>
            </a:r>
            <a:endParaRPr lang="es-ES" dirty="0" smtClean="0">
              <a:solidFill>
                <a:schemeClr val="tx1"/>
              </a:solidFill>
              <a:latin typeface="Arial" charset="0"/>
            </a:endParaRPr>
          </a:p>
          <a:p>
            <a:pPr marL="2209800" lvl="4" indent="-381000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(2)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Technical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University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of Valencia,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Spain</a:t>
            </a:r>
            <a:endParaRPr lang="es-ES" dirty="0" smtClean="0">
              <a:solidFill>
                <a:schemeClr val="tx1"/>
              </a:solidFill>
              <a:latin typeface="Arial" charset="0"/>
            </a:endParaRPr>
          </a:p>
          <a:p>
            <a:pPr marL="2209800" lvl="4" indent="-381000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(3) VAL SPACE CONSORTIUM, 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Valencia,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Spain</a:t>
            </a:r>
            <a:endParaRPr lang="es-ES" dirty="0" smtClean="0">
              <a:solidFill>
                <a:schemeClr val="tx1"/>
              </a:solidFill>
              <a:latin typeface="Arial" charset="0"/>
            </a:endParaRPr>
          </a:p>
          <a:p>
            <a:pPr marL="2209800" lvl="4" indent="-381000">
              <a:lnSpc>
                <a:spcPct val="80000"/>
              </a:lnSpc>
              <a:spcAft>
                <a:spcPct val="20000"/>
              </a:spcAft>
              <a:tabLst>
                <a:tab pos="3048000" algn="l"/>
              </a:tabLst>
            </a:pP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(4)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Agency, ESA/ESTEC,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The</a:t>
            </a:r>
            <a:r>
              <a:rPr lang="es-ES" dirty="0" smtClean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dirty="0" err="1" smtClean="0">
                <a:solidFill>
                  <a:schemeClr val="tx1"/>
                </a:solidFill>
                <a:latin typeface="Arial" charset="0"/>
              </a:rPr>
              <a:t>Netherlands</a:t>
            </a:r>
            <a:endParaRPr lang="es-ES" b="1" dirty="0" smtClean="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pPr>
              <a:defRPr/>
            </a:pPr>
            <a:fld id="{866C81E0-917B-4B8D-B95E-61ED38C1633A}" type="slidenum">
              <a:rPr lang="es-ES" smtClean="0"/>
              <a:pPr>
                <a:defRPr/>
              </a:pPr>
              <a:t>1</a:t>
            </a:fld>
            <a:endParaRPr lang="es-ES"/>
          </a:p>
        </p:txBody>
      </p:sp>
      <p:pic>
        <p:nvPicPr>
          <p:cNvPr id="6149" name="Picture 7" descr="ECLOUD&quot;12 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5307013"/>
            <a:ext cx="2736850" cy="71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21 Elipse"/>
          <p:cNvSpPr/>
          <p:nvPr/>
        </p:nvSpPr>
        <p:spPr>
          <a:xfrm>
            <a:off x="2195513" y="3860800"/>
            <a:ext cx="4537075" cy="2089150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hangingPunct="1">
              <a:defRPr/>
            </a:pPr>
            <a:endParaRPr lang="es-ES" sz="1800"/>
          </a:p>
        </p:txBody>
      </p:sp>
      <p:sp>
        <p:nvSpPr>
          <p:cNvPr id="13315" name="2 Marcador de contenido"/>
          <p:cNvSpPr>
            <a:spLocks noGrp="1"/>
          </p:cNvSpPr>
          <p:nvPr>
            <p:ph idx="4294967295"/>
          </p:nvPr>
        </p:nvSpPr>
        <p:spPr>
          <a:xfrm>
            <a:off x="323850" y="1628775"/>
            <a:ext cx="8229600" cy="1728788"/>
          </a:xfrm>
        </p:spPr>
        <p:txBody>
          <a:bodyPr/>
          <a:lstStyle/>
          <a:p>
            <a:pPr algn="just"/>
            <a:r>
              <a:rPr lang="es-ES_tradnl" sz="2400" dirty="0" smtClean="0"/>
              <a:t>Val </a:t>
            </a:r>
            <a:r>
              <a:rPr lang="es-ES_tradnl" sz="2400" dirty="0" err="1" smtClean="0"/>
              <a:t>Space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Consortium</a:t>
            </a:r>
            <a:r>
              <a:rPr lang="es-ES_tradnl" sz="2400" dirty="0" smtClean="0"/>
              <a:t> (VSC)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a </a:t>
            </a:r>
            <a:r>
              <a:rPr lang="es-ES_tradnl" sz="2400" dirty="0" err="1" smtClean="0"/>
              <a:t>public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consortium</a:t>
            </a:r>
            <a:endParaRPr lang="es-ES_tradnl" sz="2400" dirty="0" smtClean="0"/>
          </a:p>
          <a:p>
            <a:pPr algn="just"/>
            <a:r>
              <a:rPr lang="es-ES_tradnl" sz="2400" dirty="0" smtClean="0"/>
              <a:t>Non-</a:t>
            </a:r>
            <a:r>
              <a:rPr lang="es-ES_tradnl" sz="2400" dirty="0" err="1" smtClean="0"/>
              <a:t>profit</a:t>
            </a:r>
            <a:r>
              <a:rPr lang="es-ES_tradnl" sz="2400" dirty="0"/>
              <a:t> </a:t>
            </a:r>
            <a:r>
              <a:rPr lang="es-ES_tradnl" sz="2400" dirty="0" err="1" smtClean="0"/>
              <a:t>organization</a:t>
            </a:r>
            <a:endParaRPr lang="es-ES_tradnl" sz="2400" dirty="0" smtClean="0"/>
          </a:p>
          <a:p>
            <a:pPr algn="just"/>
            <a:r>
              <a:rPr lang="es-ES_tradnl" sz="2400" dirty="0" err="1" smtClean="0"/>
              <a:t>It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focused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providing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testing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services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consultancy</a:t>
            </a:r>
            <a:r>
              <a:rPr lang="es-ES_tradnl" sz="2400" dirty="0" smtClean="0"/>
              <a:t>, training and </a:t>
            </a:r>
            <a:r>
              <a:rPr lang="es-ES_tradnl" sz="2400" dirty="0" err="1" smtClean="0"/>
              <a:t>development</a:t>
            </a:r>
            <a:r>
              <a:rPr lang="es-ES_tradnl" sz="2400" dirty="0" smtClean="0"/>
              <a:t> of R&amp;D </a:t>
            </a:r>
            <a:r>
              <a:rPr lang="es-ES_tradnl" sz="2400" dirty="0" err="1" smtClean="0"/>
              <a:t>activities</a:t>
            </a:r>
            <a:r>
              <a:rPr lang="es-ES_tradnl" sz="2400" dirty="0" smtClean="0"/>
              <a:t> in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Space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field</a:t>
            </a:r>
            <a:endParaRPr lang="es-ES" sz="2400" dirty="0" smtClean="0"/>
          </a:p>
        </p:txBody>
      </p:sp>
      <p:pic>
        <p:nvPicPr>
          <p:cNvPr id="13316" name="6 Imagen" descr="logo_upv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4437063"/>
            <a:ext cx="1584325" cy="520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317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VAL SPACE CONSORTIUM presentation</a:t>
            </a:r>
            <a:endParaRPr lang="es-ES" sz="20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8F5BF62-882C-4B77-BB87-179760520D71}" type="slidenum">
              <a:rPr lang="es-ES" smtClean="0"/>
              <a:pPr>
                <a:defRPr/>
              </a:pPr>
              <a:t>10</a:t>
            </a:fld>
            <a:endParaRPr lang="es-ES" dirty="0"/>
          </a:p>
        </p:txBody>
      </p:sp>
      <p:pic>
        <p:nvPicPr>
          <p:cNvPr id="13319" name="4 Imagen" descr="Ayuntamiento_grande_OFICIA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5589588"/>
            <a:ext cx="1439863" cy="495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5 Imagen" descr="logo_generalit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 b="10001"/>
          <a:stretch>
            <a:fillRect/>
          </a:stretch>
        </p:blipFill>
        <p:spPr bwMode="auto">
          <a:xfrm>
            <a:off x="3757613" y="3500438"/>
            <a:ext cx="1246187" cy="6111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1" name="7 Imagen" descr="logo 2 línies LOGO UNI BUENO_OFICIAL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7400" y="4581525"/>
            <a:ext cx="1728788" cy="431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2" name="8 Imagen" descr="Logo VSC 2 tinta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292600"/>
            <a:ext cx="169386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On 25 March 2010, ESA and VSC signed a contract to jointly manage the European High Power RF Space Laboratory.</a:t>
            </a:r>
            <a:endParaRPr lang="es-ES" sz="240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43331399-485E-487A-91B7-11BCDDB65A2B}" type="slidenum">
              <a:rPr lang="es-ES" smtClean="0"/>
              <a:pPr>
                <a:defRPr/>
              </a:pPr>
              <a:t>11</a:t>
            </a:fld>
            <a:endParaRPr lang="es-ES" dirty="0"/>
          </a:p>
        </p:txBody>
      </p:sp>
      <p:pic>
        <p:nvPicPr>
          <p:cNvPr id="1434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4075" y="2640013"/>
            <a:ext cx="4751388" cy="316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1 Título"/>
          <p:cNvSpPr>
            <a:spLocks/>
          </p:cNvSpPr>
          <p:nvPr/>
        </p:nvSpPr>
        <p:spPr bwMode="auto">
          <a:xfrm>
            <a:off x="1962150" y="3000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VAL SPACE CONSORTIUM presentation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pPr algn="just"/>
            <a:r>
              <a:rPr lang="en-US" sz="2400" dirty="0" smtClean="0"/>
              <a:t>The </a:t>
            </a:r>
            <a:r>
              <a:rPr lang="en-US" sz="2400" b="1" dirty="0" smtClean="0"/>
              <a:t>contract signature </a:t>
            </a:r>
            <a:r>
              <a:rPr lang="en-US" sz="2400" dirty="0" smtClean="0"/>
              <a:t>followed an announcement of opportunity issued during the summer of 2009 by ESA in search of a partner to provide competence and facilities to support to the operation, maintenance and development of the Laboratory. </a:t>
            </a:r>
          </a:p>
          <a:p>
            <a:r>
              <a:rPr lang="en-US" sz="2400" dirty="0" smtClean="0"/>
              <a:t>Among the proposals received, </a:t>
            </a:r>
            <a:r>
              <a:rPr lang="en-US" sz="2400" b="1" dirty="0" smtClean="0"/>
              <a:t>VSC was selected</a:t>
            </a:r>
            <a:r>
              <a:rPr lang="en-US" sz="2400" dirty="0" smtClean="0"/>
              <a:t>.</a:t>
            </a:r>
          </a:p>
          <a:p>
            <a:pPr algn="just"/>
            <a:r>
              <a:rPr lang="en-US" sz="2400" dirty="0" smtClean="0"/>
              <a:t>ESA continues as the </a:t>
            </a:r>
            <a:r>
              <a:rPr lang="en-US" sz="2400" dirty="0" smtClean="0"/>
              <a:t>single </a:t>
            </a:r>
            <a:r>
              <a:rPr lang="en-US" sz="2400" b="1" dirty="0" smtClean="0"/>
              <a:t>interface</a:t>
            </a:r>
            <a:r>
              <a:rPr lang="en-US" sz="2400" dirty="0" smtClean="0"/>
              <a:t> for space-related testing activities. 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56B0ECC-C970-468C-9B81-1B53877407B3}" type="slidenum">
              <a:rPr lang="es-ES" smtClean="0"/>
              <a:pPr>
                <a:defRPr/>
              </a:pPr>
              <a:t>12</a:t>
            </a:fld>
            <a:endParaRPr lang="es-ES" dirty="0"/>
          </a:p>
        </p:txBody>
      </p:sp>
      <p:sp>
        <p:nvSpPr>
          <p:cNvPr id="15364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VAL SPACE CONSORTIUM presentation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711325"/>
            <a:ext cx="8229600" cy="4525963"/>
          </a:xfrm>
        </p:spPr>
        <p:txBody>
          <a:bodyPr/>
          <a:lstStyle/>
          <a:p>
            <a:r>
              <a:rPr lang="en-US" sz="2400" smtClean="0"/>
              <a:t>Human Resources: Laboratory structure</a:t>
            </a:r>
          </a:p>
          <a:p>
            <a:endParaRPr lang="en-US" sz="240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6B5FEDB-146D-4252-8712-C65ABDDF0127}" type="slidenum">
              <a:rPr lang="es-ES" smtClean="0"/>
              <a:pPr>
                <a:defRPr/>
              </a:pPr>
              <a:t>13</a:t>
            </a:fld>
            <a:endParaRPr lang="es-ES" dirty="0"/>
          </a:p>
        </p:txBody>
      </p:sp>
      <p:graphicFrame>
        <p:nvGraphicFramePr>
          <p:cNvPr id="2" name="1 Diagrama"/>
          <p:cNvGraphicFramePr/>
          <p:nvPr/>
        </p:nvGraphicFramePr>
        <p:xfrm>
          <a:off x="1042988" y="2276475"/>
          <a:ext cx="7127875" cy="35655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47" name="1 Título"/>
          <p:cNvSpPr>
            <a:spLocks/>
          </p:cNvSpPr>
          <p:nvPr/>
        </p:nvSpPr>
        <p:spPr bwMode="auto">
          <a:xfrm>
            <a:off x="2122488" y="241300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VAL SPACE CONSORTIUM presentation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14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Conclusions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/>
            </a:r>
            <a:b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endParaRPr lang="es-E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European High Power RF Space Laboratory</a:t>
            </a:r>
            <a:endParaRPr lang="es-ES" sz="2000" smtClean="0">
              <a:latin typeface="Arial" charset="0"/>
            </a:endParaRPr>
          </a:p>
        </p:txBody>
      </p:sp>
      <p:sp>
        <p:nvSpPr>
          <p:cNvPr id="16387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Opening of the Laboratory: 28 June 2010.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8488B17-3E98-4A7C-9841-04441DB1B36E}" type="slidenum">
              <a:rPr lang="es-ES" smtClean="0"/>
              <a:pPr>
                <a:defRPr/>
              </a:pPr>
              <a:t>15</a:t>
            </a:fld>
            <a:endParaRPr lang="es-ES" dirty="0"/>
          </a:p>
        </p:txBody>
      </p:sp>
      <p:pic>
        <p:nvPicPr>
          <p:cNvPr id="1638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2276475"/>
            <a:ext cx="526415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2 Marcador de contenido"/>
          <p:cNvSpPr>
            <a:spLocks noGrp="1"/>
          </p:cNvSpPr>
          <p:nvPr>
            <p:ph idx="4294967295"/>
          </p:nvPr>
        </p:nvSpPr>
        <p:spPr>
          <a:xfrm>
            <a:off x="422275" y="1339850"/>
            <a:ext cx="8229600" cy="4525963"/>
          </a:xfrm>
        </p:spPr>
        <p:txBody>
          <a:bodyPr/>
          <a:lstStyle/>
          <a:p>
            <a:r>
              <a:rPr lang="en-US" sz="2400" dirty="0" smtClean="0"/>
              <a:t>Technical Resources</a:t>
            </a:r>
          </a:p>
          <a:p>
            <a:pPr lvl="1"/>
            <a:r>
              <a:rPr lang="en-US" sz="2000" dirty="0" smtClean="0"/>
              <a:t>Test beds from 400 MHz to 40 GHz </a:t>
            </a:r>
          </a:p>
          <a:p>
            <a:pPr lvl="1"/>
            <a:r>
              <a:rPr lang="en-US" sz="2000" dirty="0" smtClean="0"/>
              <a:t>Around 30 RF power amplifiers (CW and pulsed)</a:t>
            </a:r>
          </a:p>
          <a:p>
            <a:pPr lvl="1"/>
            <a:r>
              <a:rPr lang="en-US" sz="2000" dirty="0" smtClean="0"/>
              <a:t>Waveguide (rectangular and circular), coaxial and </a:t>
            </a:r>
            <a:r>
              <a:rPr lang="en-US" sz="2000" dirty="0" err="1" smtClean="0"/>
              <a:t>microstrip</a:t>
            </a:r>
            <a:endParaRPr lang="en-US" sz="2000" dirty="0" smtClean="0"/>
          </a:p>
          <a:p>
            <a:pPr lvl="1"/>
            <a:r>
              <a:rPr lang="en-US" sz="2000" dirty="0" smtClean="0"/>
              <a:t>Vector network analyzers, Spectrum analyzers, Oscilloscopes, </a:t>
            </a:r>
            <a:r>
              <a:rPr lang="en-US" sz="2000" dirty="0" err="1" smtClean="0"/>
              <a:t>etc</a:t>
            </a:r>
            <a:r>
              <a:rPr lang="en-US" sz="2000" dirty="0" smtClean="0"/>
              <a:t> </a:t>
            </a:r>
            <a:r>
              <a:rPr lang="en-US" sz="2000" dirty="0" smtClean="0"/>
              <a:t>…</a:t>
            </a:r>
            <a:endParaRPr lang="en-US" sz="2000" dirty="0" smtClean="0"/>
          </a:p>
          <a:p>
            <a:pPr marL="457200" lvl="1" indent="0">
              <a:buNone/>
            </a:pPr>
            <a:endParaRPr lang="en-US" sz="2000" dirty="0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638BDB6-9E49-41F8-BD4A-67E80A16B521}" type="slidenum">
              <a:rPr lang="es-ES" sz="1200" i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16</a:t>
            </a:fld>
            <a:endParaRPr lang="es-ES" sz="1200" i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18436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825" y="3344201"/>
            <a:ext cx="6432376" cy="2739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2 Marcador de contenido"/>
          <p:cNvSpPr>
            <a:spLocks noGrp="1"/>
          </p:cNvSpPr>
          <p:nvPr>
            <p:ph idx="4294967295"/>
          </p:nvPr>
        </p:nvSpPr>
        <p:spPr>
          <a:xfrm>
            <a:off x="312738" y="2997200"/>
            <a:ext cx="8229600" cy="4525963"/>
          </a:xfrm>
        </p:spPr>
        <p:txBody>
          <a:bodyPr/>
          <a:lstStyle/>
          <a:p>
            <a:pPr>
              <a:buFont typeface="Arial" charset="0"/>
              <a:buNone/>
            </a:pPr>
            <a:endParaRPr lang="en-US" sz="2400" dirty="0" smtClean="0"/>
          </a:p>
          <a:p>
            <a:r>
              <a:rPr lang="en-US" sz="2400" dirty="0" smtClean="0"/>
              <a:t>Up to date the Laboratory can carry out these </a:t>
            </a:r>
            <a:r>
              <a:rPr lang="en-US" sz="2400" b="1" dirty="0" smtClean="0"/>
              <a:t>tests</a:t>
            </a:r>
            <a:r>
              <a:rPr lang="en-US" sz="2400" dirty="0" smtClean="0"/>
              <a:t>:</a:t>
            </a:r>
          </a:p>
          <a:p>
            <a:pPr lvl="1"/>
            <a:r>
              <a:rPr lang="en-US" sz="2000" dirty="0" err="1" smtClean="0"/>
              <a:t>Multipactor</a:t>
            </a:r>
            <a:r>
              <a:rPr lang="en-US" sz="2000" dirty="0" smtClean="0"/>
              <a:t> effect: </a:t>
            </a:r>
            <a:r>
              <a:rPr lang="en-US" sz="2000" dirty="0" smtClean="0"/>
              <a:t>Single-carrier and Multicarrier</a:t>
            </a:r>
          </a:p>
          <a:p>
            <a:pPr lvl="1"/>
            <a:r>
              <a:rPr lang="en-US" sz="2000" dirty="0" smtClean="0"/>
              <a:t>Corona effect</a:t>
            </a:r>
            <a:endParaRPr lang="en-US" sz="2000" dirty="0" smtClean="0"/>
          </a:p>
          <a:p>
            <a:pPr lvl="1"/>
            <a:r>
              <a:rPr lang="en-US" sz="2000" dirty="0" smtClean="0"/>
              <a:t>Power Handling</a:t>
            </a:r>
          </a:p>
          <a:p>
            <a:pPr lvl="1"/>
            <a:r>
              <a:rPr lang="en-US" sz="2000" dirty="0" smtClean="0"/>
              <a:t>Passive Intermodulation (PIM): guided and </a:t>
            </a:r>
            <a:r>
              <a:rPr lang="en-US" sz="2000" dirty="0" smtClean="0"/>
              <a:t>radiated</a:t>
            </a:r>
            <a:endParaRPr lang="en-US" sz="2000" dirty="0" smtClean="0"/>
          </a:p>
          <a:p>
            <a:r>
              <a:rPr lang="en-US" sz="2400" dirty="0" smtClean="0"/>
              <a:t>Next, the </a:t>
            </a:r>
            <a:r>
              <a:rPr lang="en-US" sz="2400" b="1" dirty="0" smtClean="0"/>
              <a:t>facilities</a:t>
            </a:r>
            <a:r>
              <a:rPr lang="en-US" sz="2400" dirty="0" smtClean="0"/>
              <a:t> of the Laboratory are presented.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9D651FF-0794-4BE2-95B8-FE294CF9318C}" type="slidenum">
              <a:rPr lang="es-ES" smtClean="0"/>
              <a:pPr>
                <a:defRPr/>
              </a:pPr>
              <a:t>17</a:t>
            </a:fld>
            <a:endParaRPr lang="es-ES" dirty="0"/>
          </a:p>
        </p:txBody>
      </p:sp>
      <p:sp>
        <p:nvSpPr>
          <p:cNvPr id="19460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9461" name="Picture 4" descr="C:\Users\David Raboso\Documents\Work\LABORATORY\Administracion\Publicity\Fotos profesionales Feb11\la fot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6238" y="1557338"/>
            <a:ext cx="2519362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2 Marcador de contenido"/>
          <p:cNvSpPr>
            <a:spLocks noGrp="1"/>
          </p:cNvSpPr>
          <p:nvPr>
            <p:ph idx="4294967295"/>
          </p:nvPr>
        </p:nvSpPr>
        <p:spPr>
          <a:xfrm>
            <a:off x="468313" y="1700213"/>
            <a:ext cx="7848600" cy="865187"/>
          </a:xfrm>
        </p:spPr>
        <p:txBody>
          <a:bodyPr/>
          <a:lstStyle/>
          <a:p>
            <a:r>
              <a:rPr lang="en-US" sz="2400" smtClean="0"/>
              <a:t>Installed in the </a:t>
            </a:r>
            <a:r>
              <a:rPr lang="en-US" sz="2400" i="1" smtClean="0"/>
              <a:t>Innovation Polytechnic City </a:t>
            </a:r>
            <a:r>
              <a:rPr lang="en-US" sz="2400" smtClean="0"/>
              <a:t>(Technical University of Valencia):</a:t>
            </a:r>
          </a:p>
          <a:p>
            <a:pPr>
              <a:buFont typeface="Arial" charset="0"/>
              <a:buNone/>
            </a:pPr>
            <a:endParaRPr lang="en-US" sz="2400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4B44117-3C30-46C4-BB1C-D8CD88298832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18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20484" name="Text Box 6"/>
          <p:cNvSpPr txBox="1">
            <a:spLocks noChangeArrowheads="1"/>
          </p:cNvSpPr>
          <p:nvPr/>
        </p:nvSpPr>
        <p:spPr bwMode="auto">
          <a:xfrm>
            <a:off x="-357188" y="5222875"/>
            <a:ext cx="2619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r>
              <a:rPr lang="en-US" sz="1800">
                <a:solidFill>
                  <a:schemeClr val="tx1"/>
                </a:solidFill>
                <a:latin typeface="Arial" charset="0"/>
              </a:rPr>
              <a:t>)</a:t>
            </a:r>
            <a:endParaRPr lang="en-GB" sz="18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048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2705100"/>
            <a:ext cx="4824412" cy="32194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486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Clean room 1 (150m</a:t>
            </a:r>
            <a:r>
              <a:rPr lang="en-US" sz="2400" baseline="30000" smtClean="0"/>
              <a:t>2</a:t>
            </a:r>
            <a:r>
              <a:rPr lang="en-US" sz="2400" smtClean="0"/>
              <a:t>) – Class 10,000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EFC87CD9-46B0-4C93-B120-A9AD609557A9}" type="slidenum">
              <a:rPr lang="es-ES" smtClean="0"/>
              <a:pPr>
                <a:defRPr/>
              </a:pPr>
              <a:t>19</a:t>
            </a:fld>
            <a:endParaRPr lang="es-ES" dirty="0"/>
          </a:p>
        </p:txBody>
      </p:sp>
      <p:pic>
        <p:nvPicPr>
          <p:cNvPr id="2150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205038"/>
            <a:ext cx="5022850" cy="376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9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b="1" dirty="0" smtClean="0">
                <a:solidFill>
                  <a:schemeClr val="accent1">
                    <a:lumMod val="75000"/>
                  </a:schemeClr>
                </a:solidFill>
                <a:latin typeface="Arial" charset="0"/>
              </a:rPr>
              <a:t>INDEX</a:t>
            </a:r>
            <a:endParaRPr lang="es-ES" sz="3600" b="1" dirty="0" smtClean="0">
              <a:solidFill>
                <a:schemeClr val="accent1">
                  <a:lumMod val="75000"/>
                </a:schemeClr>
              </a:solidFill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2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Conclusions</a:t>
            </a:r>
            <a:r>
              <a:rPr lang="es-ES" sz="2000" dirty="0">
                <a:latin typeface="Arial" charset="0"/>
              </a:rPr>
              <a:t/>
            </a:r>
            <a:br>
              <a:rPr lang="es-ES" sz="2000" dirty="0">
                <a:latin typeface="Arial" charset="0"/>
              </a:rPr>
            </a:br>
            <a:endParaRPr lang="es-ES" sz="2000" dirty="0">
              <a:latin typeface="Arial" charset="0"/>
            </a:endParaRPr>
          </a:p>
        </p:txBody>
      </p:sp>
      <p:pic>
        <p:nvPicPr>
          <p:cNvPr id="6" name="Picture 3" descr="C:\Users\Usuario\AppData\Local\Microsoft\Windows\Temporary Internet Files\Content.IE5\ST5LWYOG\MC900434857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768" y="1515227"/>
            <a:ext cx="1224607" cy="12236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Clean room 2 (50m</a:t>
            </a:r>
            <a:r>
              <a:rPr lang="en-US" sz="2400" baseline="30000" smtClean="0"/>
              <a:t>2</a:t>
            </a:r>
            <a:r>
              <a:rPr lang="en-US" sz="2400" smtClean="0"/>
              <a:t>) – Class 10,000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69FE09-EB0A-4288-B2A6-A06E9DB66935}" type="slidenum">
              <a:rPr lang="es-ES" smtClean="0"/>
              <a:pPr>
                <a:defRPr/>
              </a:pPr>
              <a:t>20</a:t>
            </a:fld>
            <a:endParaRPr lang="es-ES" dirty="0"/>
          </a:p>
        </p:txBody>
      </p:sp>
      <p:pic>
        <p:nvPicPr>
          <p:cNvPr id="22532" name="Picture 6" descr="V:\Proyectos\20100001\DOC\Fotos\Fotos lab iTEAM\sala-limp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050" y="2349500"/>
            <a:ext cx="4808538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3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Vacuum system 1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45F5262-1BA2-4BBE-B177-E88C93966600}" type="slidenum">
              <a:rPr lang="es-ES" smtClean="0"/>
              <a:pPr>
                <a:defRPr/>
              </a:pPr>
              <a:t>21</a:t>
            </a:fld>
            <a:endParaRPr lang="es-ES" dirty="0"/>
          </a:p>
        </p:txBody>
      </p:sp>
      <p:pic>
        <p:nvPicPr>
          <p:cNvPr id="23556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21" b="8145"/>
          <a:stretch>
            <a:fillRect/>
          </a:stretch>
        </p:blipFill>
        <p:spPr bwMode="auto">
          <a:xfrm>
            <a:off x="684213" y="2420938"/>
            <a:ext cx="4333875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27" t="21001" r="59589" b="13481"/>
          <a:stretch>
            <a:fillRect/>
          </a:stretch>
        </p:blipFill>
        <p:spPr bwMode="auto">
          <a:xfrm>
            <a:off x="5156200" y="2349500"/>
            <a:ext cx="3736975" cy="324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8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Vacuum system 2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3798F2E9-6B7F-4052-83D5-148A614B8729}" type="slidenum">
              <a:rPr lang="es-ES" smtClean="0"/>
              <a:pPr>
                <a:defRPr/>
              </a:pPr>
              <a:t>22</a:t>
            </a:fld>
            <a:endParaRPr lang="es-ES" dirty="0"/>
          </a:p>
        </p:txBody>
      </p:sp>
      <p:pic>
        <p:nvPicPr>
          <p:cNvPr id="24580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2" r="4672" b="15767"/>
          <a:stretch>
            <a:fillRect/>
          </a:stretch>
        </p:blipFill>
        <p:spPr bwMode="auto">
          <a:xfrm>
            <a:off x="914400" y="2420938"/>
            <a:ext cx="4017963" cy="3055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1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5" t="21840" r="63898" b="10121"/>
          <a:stretch>
            <a:fillRect/>
          </a:stretch>
        </p:blipFill>
        <p:spPr bwMode="auto">
          <a:xfrm>
            <a:off x="5076825" y="2362200"/>
            <a:ext cx="3544888" cy="3227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2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3683000" cy="460375"/>
          </a:xfrm>
        </p:spPr>
        <p:txBody>
          <a:bodyPr/>
          <a:lstStyle/>
          <a:p>
            <a:r>
              <a:rPr lang="en-US" sz="2400" smtClean="0"/>
              <a:t>Vacuum system 3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E494C4C-E949-4AC8-84FC-5A2046FD5931}" type="slidenum">
              <a:rPr lang="es-ES" smtClean="0"/>
              <a:pPr>
                <a:defRPr/>
              </a:pPr>
              <a:t>23</a:t>
            </a:fld>
            <a:endParaRPr lang="es-ES" dirty="0"/>
          </a:p>
        </p:txBody>
      </p:sp>
      <p:pic>
        <p:nvPicPr>
          <p:cNvPr id="2560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24361" r="59587" b="13481"/>
          <a:stretch>
            <a:fillRect/>
          </a:stretch>
        </p:blipFill>
        <p:spPr bwMode="auto">
          <a:xfrm>
            <a:off x="5233988" y="1628775"/>
            <a:ext cx="3678237" cy="309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5606" name="Picture 2" descr="C:\Users\David Raboso\Documents\Work\LABORATORY\Administracion\Publicity\Fotos profesionales Feb11\49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563" y="2174875"/>
            <a:ext cx="4448175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7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8900" y="4802188"/>
            <a:ext cx="2087563" cy="132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608" name="2 Marcador de contenido"/>
          <p:cNvSpPr txBox="1">
            <a:spLocks/>
          </p:cNvSpPr>
          <p:nvPr/>
        </p:nvSpPr>
        <p:spPr bwMode="auto">
          <a:xfrm>
            <a:off x="2493963" y="5229225"/>
            <a:ext cx="478155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None/>
            </a:pPr>
            <a:r>
              <a:rPr lang="en-US" sz="2000">
                <a:solidFill>
                  <a:schemeClr val="tx1"/>
                </a:solidFill>
                <a:latin typeface="Calibri" pitchFamily="34" charset="0"/>
              </a:rPr>
              <a:t>Pressure profile of Arian-5 rocket: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Vacuum system 4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5F70EEAF-B33E-4DE0-9416-2E3CBE1D0D36}" type="slidenum">
              <a:rPr lang="es-ES" smtClean="0"/>
              <a:pPr>
                <a:defRPr/>
              </a:pPr>
              <a:t>24</a:t>
            </a:fld>
            <a:endParaRPr lang="es-ES" dirty="0"/>
          </a:p>
        </p:txBody>
      </p:sp>
      <p:pic>
        <p:nvPicPr>
          <p:cNvPr id="2662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55" t="25200" r="64168" b="10960"/>
          <a:stretch>
            <a:fillRect/>
          </a:stretch>
        </p:blipFill>
        <p:spPr bwMode="auto">
          <a:xfrm>
            <a:off x="5435600" y="1628775"/>
            <a:ext cx="3529013" cy="301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9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6630" name="Picture 2" descr="C:\Users\David Raboso\Documents\Work\LABORATORY\Administracion\Publicity\Fotos profesionales Feb11\484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2205038"/>
            <a:ext cx="5256213" cy="3495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Vacuum system 5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CC589B8-41EB-469B-9675-2D345ED72878}" type="slidenum">
              <a:rPr lang="es-ES" smtClean="0"/>
              <a:pPr>
                <a:defRPr/>
              </a:pPr>
              <a:t>25</a:t>
            </a:fld>
            <a:endParaRPr lang="es-ES" dirty="0"/>
          </a:p>
        </p:txBody>
      </p:sp>
      <p:pic>
        <p:nvPicPr>
          <p:cNvPr id="27652" name="4 Imagen" descr="Camara_vacio_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 r="24268"/>
          <a:stretch>
            <a:fillRect/>
          </a:stretch>
        </p:blipFill>
        <p:spPr bwMode="auto">
          <a:xfrm>
            <a:off x="755650" y="2276475"/>
            <a:ext cx="3524250" cy="345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65" t="15961" r="60126" b="10121"/>
          <a:stretch>
            <a:fillRect/>
          </a:stretch>
        </p:blipFill>
        <p:spPr bwMode="auto">
          <a:xfrm>
            <a:off x="4787900" y="2420938"/>
            <a:ext cx="3529013" cy="3529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4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US" sz="2400" smtClean="0"/>
              <a:t>Anechoic chamber: PIM radiated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9B83D18D-BDB5-4B23-967D-9A9E81362D67}" type="slidenum">
              <a:rPr lang="es-ES" smtClean="0"/>
              <a:pPr>
                <a:defRPr/>
              </a:pPr>
              <a:t>26</a:t>
            </a:fld>
            <a:endParaRPr lang="es-ES" dirty="0"/>
          </a:p>
        </p:txBody>
      </p:sp>
      <p:pic>
        <p:nvPicPr>
          <p:cNvPr id="28676" name="4 Image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63" b="10028"/>
          <a:stretch>
            <a:fillRect/>
          </a:stretch>
        </p:blipFill>
        <p:spPr bwMode="auto">
          <a:xfrm>
            <a:off x="827088" y="2276475"/>
            <a:ext cx="3816350" cy="363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70"/>
          <a:stretch>
            <a:fillRect/>
          </a:stretch>
        </p:blipFill>
        <p:spPr bwMode="auto">
          <a:xfrm>
            <a:off x="4716463" y="2349500"/>
            <a:ext cx="4079875" cy="3490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2 Marcador de contenido"/>
          <p:cNvSpPr>
            <a:spLocks noGrp="1"/>
          </p:cNvSpPr>
          <p:nvPr>
            <p:ph idx="4294967295"/>
          </p:nvPr>
        </p:nvSpPr>
        <p:spPr>
          <a:xfrm>
            <a:off x="531813" y="2668588"/>
            <a:ext cx="3898900" cy="4205287"/>
          </a:xfrm>
        </p:spPr>
        <p:txBody>
          <a:bodyPr/>
          <a:lstStyle/>
          <a:p>
            <a:r>
              <a:rPr lang="en-US" sz="2400" smtClean="0"/>
              <a:t>Dielectric radome for PIM measurements of antennas and radiating elements (</a:t>
            </a:r>
            <a:r>
              <a:rPr lang="es-ES" sz="2400" smtClean="0"/>
              <a:t>10</a:t>
            </a:r>
            <a:r>
              <a:rPr lang="es-ES" sz="2400" baseline="30000" smtClean="0"/>
              <a:t>-6</a:t>
            </a:r>
            <a:r>
              <a:rPr lang="es-ES" sz="2400" smtClean="0"/>
              <a:t> mbar </a:t>
            </a:r>
            <a:r>
              <a:rPr lang="en-US" sz="2400" smtClean="0"/>
              <a:t>)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A46D4F18-A7CC-4F13-A7E1-06843B6CDBD6}" type="slidenum">
              <a:rPr lang="es-ES" smtClean="0"/>
              <a:pPr>
                <a:defRPr/>
              </a:pPr>
              <a:t>27</a:t>
            </a:fld>
            <a:endParaRPr lang="es-ES" dirty="0"/>
          </a:p>
        </p:txBody>
      </p:sp>
      <p:sp>
        <p:nvSpPr>
          <p:cNvPr id="29700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9701" name="Picture 2" descr="C:\Users\David Raboso\Documents\Work\LABORATORY\vacuum chambers\100_13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5563" y="1758950"/>
            <a:ext cx="3225800" cy="4300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2 Marcador de contenido"/>
          <p:cNvSpPr>
            <a:spLocks noGrp="1"/>
          </p:cNvSpPr>
          <p:nvPr>
            <p:ph idx="4294967295"/>
          </p:nvPr>
        </p:nvSpPr>
        <p:spPr>
          <a:xfrm>
            <a:off x="179388" y="1557338"/>
            <a:ext cx="4762500" cy="4525962"/>
          </a:xfrm>
        </p:spPr>
        <p:txBody>
          <a:bodyPr/>
          <a:lstStyle/>
          <a:p>
            <a:r>
              <a:rPr lang="en-US" sz="2400" smtClean="0"/>
              <a:t>Multipactor-Multicarrier facility</a:t>
            </a:r>
          </a:p>
          <a:p>
            <a:pPr lvl="1"/>
            <a:r>
              <a:rPr lang="en-US" sz="2000" smtClean="0"/>
              <a:t>10 carriers of 400 watts each</a:t>
            </a:r>
          </a:p>
          <a:p>
            <a:pPr lvl="1"/>
            <a:r>
              <a:rPr lang="en-US" sz="2000" smtClean="0"/>
              <a:t>Water cooled system</a:t>
            </a:r>
          </a:p>
          <a:p>
            <a:pPr lvl="1"/>
            <a:r>
              <a:rPr lang="en-US" sz="2000" smtClean="0"/>
              <a:t>Fully automatic by software</a:t>
            </a:r>
          </a:p>
          <a:p>
            <a:pPr lvl="1"/>
            <a:r>
              <a:rPr lang="en-US" sz="2000" smtClean="0"/>
              <a:t>Flexible and modular</a:t>
            </a:r>
          </a:p>
          <a:p>
            <a:pPr lvl="1"/>
            <a:r>
              <a:rPr lang="en-US" sz="2000" smtClean="0"/>
              <a:t>State-of-the-art system</a:t>
            </a:r>
          </a:p>
          <a:p>
            <a:pPr lvl="1"/>
            <a:r>
              <a:rPr lang="en-US" sz="2000" smtClean="0"/>
              <a:t>Unique in the World</a:t>
            </a:r>
          </a:p>
          <a:p>
            <a:pPr lvl="1"/>
            <a:r>
              <a:rPr lang="en-US" sz="2000" smtClean="0"/>
              <a:t>Ku-band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B06960D1-30D0-486A-B7AF-261CBA46748F}" type="slidenum">
              <a:rPr lang="es-ES" smtClean="0"/>
              <a:pPr>
                <a:defRPr/>
              </a:pPr>
              <a:t>28</a:t>
            </a:fld>
            <a:endParaRPr lang="es-ES" dirty="0"/>
          </a:p>
        </p:txBody>
      </p:sp>
      <p:sp>
        <p:nvSpPr>
          <p:cNvPr id="30724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RF Space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0725" name="6 Imagen" descr="49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2133600"/>
            <a:ext cx="4733925" cy="345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29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Conclusions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/>
            </a:r>
            <a:b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endParaRPr lang="es-E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3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Conclusions</a:t>
            </a:r>
            <a:r>
              <a:rPr lang="es-ES" sz="2000" dirty="0">
                <a:latin typeface="Arial" charset="0"/>
              </a:rPr>
              <a:t/>
            </a:r>
            <a:br>
              <a:rPr lang="es-ES" sz="2000" dirty="0">
                <a:latin typeface="Arial" charset="0"/>
              </a:rPr>
            </a:br>
            <a:endParaRPr lang="es-E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299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B2E6354-5C90-43AA-B9BB-181191EC872E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30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1747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Space Materials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1748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263775"/>
            <a:ext cx="4752975" cy="3563938"/>
          </a:xfrm>
          <a:prstGeom prst="rect">
            <a:avLst/>
          </a:prstGeom>
          <a:noFill/>
          <a:ln w="63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749" name="2 Marcador de contenido"/>
          <p:cNvSpPr>
            <a:spLocks noGrp="1"/>
          </p:cNvSpPr>
          <p:nvPr>
            <p:ph idx="4294967295"/>
          </p:nvPr>
        </p:nvSpPr>
        <p:spPr>
          <a:xfrm>
            <a:off x="468313" y="1700213"/>
            <a:ext cx="7848600" cy="865187"/>
          </a:xfrm>
        </p:spPr>
        <p:txBody>
          <a:bodyPr/>
          <a:lstStyle/>
          <a:p>
            <a:r>
              <a:rPr lang="en-US" sz="2400" smtClean="0"/>
              <a:t>Installed in the </a:t>
            </a:r>
            <a:r>
              <a:rPr lang="en-US" sz="2400" i="1" smtClean="0"/>
              <a:t>Technical School of Engineering  </a:t>
            </a:r>
            <a:r>
              <a:rPr lang="en-US" sz="2400" smtClean="0"/>
              <a:t>(University of Valencia):</a:t>
            </a:r>
          </a:p>
          <a:p>
            <a:pPr>
              <a:buFont typeface="Arial" charset="0"/>
              <a:buNone/>
            </a:pPr>
            <a:endParaRPr lang="en-US" sz="2400" smtClean="0"/>
          </a:p>
        </p:txBody>
      </p:sp>
      <p:sp>
        <p:nvSpPr>
          <p:cNvPr id="31750" name="2 Marcador de contenido"/>
          <p:cNvSpPr txBox="1">
            <a:spLocks/>
          </p:cNvSpPr>
          <p:nvPr/>
        </p:nvSpPr>
        <p:spPr bwMode="auto">
          <a:xfrm>
            <a:off x="468313" y="4029075"/>
            <a:ext cx="2590800" cy="69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Inauguration:</a:t>
            </a:r>
          </a:p>
          <a:p>
            <a:pPr>
              <a:spcBef>
                <a:spcPct val="20000"/>
              </a:spcBef>
              <a:buFont typeface="Arial" charset="0"/>
              <a:buNone/>
            </a:pP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9</a:t>
            </a:r>
            <a:r>
              <a:rPr lang="en-US" sz="2000" b="1" baseline="30000">
                <a:solidFill>
                  <a:srgbClr val="FF0000"/>
                </a:solidFill>
                <a:latin typeface="Calibri" pitchFamily="34" charset="0"/>
              </a:rPr>
              <a:t>th</a:t>
            </a:r>
            <a:r>
              <a:rPr lang="en-US" sz="2000" b="1">
                <a:solidFill>
                  <a:srgbClr val="FF0000"/>
                </a:solidFill>
                <a:latin typeface="Calibri" pitchFamily="34" charset="0"/>
              </a:rPr>
              <a:t> July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2 Marcador de contenido"/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8291513" cy="4525963"/>
          </a:xfrm>
        </p:spPr>
        <p:txBody>
          <a:bodyPr/>
          <a:lstStyle/>
          <a:p>
            <a:r>
              <a:rPr lang="en-US" sz="2400" smtClean="0"/>
              <a:t>X-Ray/Ultraviolet Photoelectron Spectroscopy (XPS/UPS)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F84A4EC-3714-45AE-A8CE-505D65C90C42}" type="slidenum">
              <a:rPr lang="es-ES" smtClean="0"/>
              <a:pPr>
                <a:defRPr/>
              </a:pPr>
              <a:t>31</a:t>
            </a:fld>
            <a:endParaRPr lang="es-ES" dirty="0"/>
          </a:p>
        </p:txBody>
      </p:sp>
      <p:sp>
        <p:nvSpPr>
          <p:cNvPr id="32772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Space Materials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2773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2174875"/>
            <a:ext cx="5040313" cy="376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88" y="2111375"/>
            <a:ext cx="2784475" cy="1816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2 Marcador de contenido"/>
          <p:cNvSpPr txBox="1">
            <a:spLocks/>
          </p:cNvSpPr>
          <p:nvPr/>
        </p:nvSpPr>
        <p:spPr bwMode="auto">
          <a:xfrm>
            <a:off x="644525" y="4022725"/>
            <a:ext cx="2687638" cy="208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charset="0"/>
              <a:buNone/>
              <a:defRPr/>
            </a:pPr>
            <a:r>
              <a:rPr lang="en-US" sz="2000" dirty="0" smtClean="0"/>
              <a:t>Ultra high-vacuum </a:t>
            </a:r>
          </a:p>
          <a:p>
            <a:pPr marL="0" indent="0" algn="ctr">
              <a:buFont typeface="Arial" charset="0"/>
              <a:buNone/>
              <a:defRPr/>
            </a:pPr>
            <a:r>
              <a:rPr lang="en-US" sz="2000" dirty="0" smtClean="0"/>
              <a:t>(</a:t>
            </a:r>
            <a:r>
              <a:rPr lang="es-ES" sz="2000" dirty="0" smtClean="0"/>
              <a:t>10</a:t>
            </a:r>
            <a:r>
              <a:rPr lang="es-ES" sz="2000" baseline="30000" dirty="0" smtClean="0"/>
              <a:t>-9</a:t>
            </a:r>
            <a:r>
              <a:rPr lang="es-ES" sz="2000" dirty="0" smtClean="0"/>
              <a:t> mbar) </a:t>
            </a:r>
          </a:p>
          <a:p>
            <a:pPr marL="0" indent="0" algn="ctr">
              <a:buFont typeface="Arial" charset="0"/>
              <a:buNone/>
              <a:defRPr/>
            </a:pPr>
            <a:endParaRPr lang="es-ES" sz="2000" dirty="0"/>
          </a:p>
          <a:p>
            <a:pPr marL="0" indent="0" algn="ctr">
              <a:buFont typeface="Arial" charset="0"/>
              <a:buNone/>
              <a:defRPr/>
            </a:pP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Measurement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of SEEY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for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both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metals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and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dielectric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s-ES" sz="2000" b="1" dirty="0" err="1" smtClean="0">
                <a:solidFill>
                  <a:schemeClr val="accent2">
                    <a:lumMod val="75000"/>
                  </a:schemeClr>
                </a:solidFill>
              </a:rPr>
              <a:t>materials</a:t>
            </a:r>
            <a:endParaRPr lang="en-US" sz="2000" b="1" dirty="0" smtClean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8E972CBB-F884-40F0-96F4-82F3D3EA732A}" type="slidenum">
              <a:rPr lang="es-ES" sz="1200" i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32</a:t>
            </a:fld>
            <a:endParaRPr lang="es-ES" sz="1200" i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3795" name="2 Marcador de contenido"/>
          <p:cNvSpPr>
            <a:spLocks/>
          </p:cNvSpPr>
          <p:nvPr/>
        </p:nvSpPr>
        <p:spPr bwMode="auto">
          <a:xfrm>
            <a:off x="468313" y="1557338"/>
            <a:ext cx="8229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Evaporation systems in high-vacuum (10</a:t>
            </a:r>
            <a:r>
              <a:rPr lang="en-GB" sz="2400" baseline="30000">
                <a:solidFill>
                  <a:schemeClr val="tx1"/>
                </a:solidFill>
                <a:latin typeface="Calibri" pitchFamily="34" charset="0"/>
              </a:rPr>
              <a:t>-6</a:t>
            </a: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 mbar)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</a:pPr>
            <a:r>
              <a:rPr lang="es-ES_tradnl" sz="2000" b="1">
                <a:solidFill>
                  <a:schemeClr val="tx1"/>
                </a:solidFill>
                <a:latin typeface="Calibri" pitchFamily="34" charset="0"/>
              </a:rPr>
              <a:t>        </a:t>
            </a:r>
            <a:r>
              <a:rPr lang="es-ES_tradnl" sz="2000" b="1">
                <a:solidFill>
                  <a:srgbClr val="C00000"/>
                </a:solidFill>
                <a:latin typeface="Calibri" pitchFamily="34" charset="0"/>
              </a:rPr>
              <a:t>Sputtering technique for low-SEEY multilayers growthing</a:t>
            </a:r>
            <a:endParaRPr lang="es-ES_tradnl" sz="2000" b="1" u="sng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379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038" y="2997200"/>
            <a:ext cx="2809875" cy="209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797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Space Materials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37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2492375"/>
            <a:ext cx="4679950" cy="350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36B3EE8-C7DD-4E12-B3F3-452400ECC5C5}" type="slidenum">
              <a:rPr lang="es-ES" sz="1200" i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33</a:t>
            </a:fld>
            <a:endParaRPr lang="es-ES" sz="1200" i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4819" name="2 Marcador de contenido"/>
          <p:cNvSpPr>
            <a:spLocks/>
          </p:cNvSpPr>
          <p:nvPr/>
        </p:nvSpPr>
        <p:spPr bwMode="auto">
          <a:xfrm>
            <a:off x="468313" y="1557338"/>
            <a:ext cx="8229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Vacuum chamber for measurements of venting and outgassing phenomena (10</a:t>
            </a:r>
            <a:r>
              <a:rPr lang="en-GB" sz="2400" baseline="30000">
                <a:solidFill>
                  <a:schemeClr val="tx1"/>
                </a:solidFill>
                <a:latin typeface="Calibri" pitchFamily="34" charset="0"/>
              </a:rPr>
              <a:t>-5</a:t>
            </a: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 mbar) with a mass spectrometer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</a:pPr>
            <a:r>
              <a:rPr lang="es-ES_tradnl" sz="2000" b="1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4820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Space Materials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4821" name="Picture 2" descr="C:\Users\RAFA MATA\FISICA 2012\Fotos VSC\30032012\photo 3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17738" y="2603500"/>
            <a:ext cx="4419600" cy="330200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55DA1C19-D270-4AF6-A079-CDD808CC550D}" type="slidenum">
              <a:rPr lang="es-ES" sz="1200" i="1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34</a:t>
            </a:fld>
            <a:endParaRPr lang="es-ES" sz="1200" i="1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35843" name="2 Marcador de contenido"/>
          <p:cNvSpPr>
            <a:spLocks/>
          </p:cNvSpPr>
          <p:nvPr/>
        </p:nvSpPr>
        <p:spPr bwMode="auto">
          <a:xfrm>
            <a:off x="241300" y="1484313"/>
            <a:ext cx="8229600" cy="438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Other activities related with the Space Materials laboratory: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Atomic force microscopy (AFM)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Masses spectrometry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Electronic microscopy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Nuclear magnetic resonance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X-Ray diffraction for mono-crystals and poli-crystals materials</a:t>
            </a:r>
          </a:p>
          <a:p>
            <a:pPr marL="342900" indent="-342900" algn="l">
              <a:spcBef>
                <a:spcPct val="20000"/>
              </a:spcBef>
              <a:buFontTx/>
              <a:buChar char="-"/>
            </a:pPr>
            <a:r>
              <a:rPr lang="en-GB" sz="2400">
                <a:solidFill>
                  <a:schemeClr val="tx1"/>
                </a:solidFill>
                <a:latin typeface="Calibri" pitchFamily="34" charset="0"/>
              </a:rPr>
              <a:t>X-Ray fluorescence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endParaRPr lang="en-GB" sz="240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</a:pPr>
            <a:r>
              <a:rPr lang="es-ES_tradnl" sz="2000" b="1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35844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European High Power Space Materials Laboratory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35845" name="Picture 2" descr="C:\Users\David Raboso\Documents\Work\LABORATORY\Administracion\Publicity\Fotos profesionales Feb11\5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4217988"/>
            <a:ext cx="2819400" cy="1909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35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Conclusions</a:t>
            </a:r>
            <a:r>
              <a:rPr lang="es-ES" sz="2000" dirty="0">
                <a:latin typeface="Arial" charset="0"/>
              </a:rPr>
              <a:t/>
            </a:r>
            <a:br>
              <a:rPr lang="es-ES" sz="2000" dirty="0">
                <a:latin typeface="Arial" charset="0"/>
              </a:rPr>
            </a:br>
            <a:endParaRPr lang="es-E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36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157290" y="1285900"/>
            <a:ext cx="8735190" cy="48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Monte-Carlo method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developed for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simulations: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Electron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tracking by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solving relativistic Lorentz force: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Velocity-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Verlet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algorithm has been used for the numerical solution of the differential equations: </a:t>
            </a:r>
          </a:p>
          <a:p>
            <a:pPr marL="1714500" lvl="3" indent="-342900"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    accurate</a:t>
            </a: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1714500" lvl="3" indent="-342900"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     efficient</a:t>
            </a:r>
          </a:p>
          <a:p>
            <a:pPr marL="1714500" lvl="3" indent="-342900" algn="l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    stable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592831"/>
            <a:ext cx="3663339" cy="993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2283" y="3390183"/>
            <a:ext cx="2664743" cy="368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186"/>
            <a:ext cx="1656631" cy="45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17 Imagen" descr="differential_linear_momentum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2413608"/>
            <a:ext cx="2039560" cy="871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0376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37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157290" y="1336700"/>
            <a:ext cx="8735190" cy="48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Effective electron model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 each individual effective electron represents the charge (and the mass) of a set of electrons generated by itself.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Space charge effect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(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Coulombian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repulsion): It has been considered in simple geometries, as parallel-plate  guide and coaxial lines (planar or cylindrical sheet current with a uniform negative charge distribution)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Nowadays we are using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Darwin </a:t>
            </a:r>
            <a:r>
              <a:rPr lang="en-GB" sz="2400" u="sng" dirty="0" err="1" smtClean="0">
                <a:solidFill>
                  <a:schemeClr val="tx1"/>
                </a:solidFill>
                <a:latin typeface="Calibri" pitchFamily="34" charset="0"/>
              </a:rPr>
              <a:t>lagrangian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for accounting space charge effect in arbitrarily-shaped components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6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60" y="2676017"/>
            <a:ext cx="7957334" cy="10940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098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38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157290" y="1336700"/>
            <a:ext cx="8735190" cy="4866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SEEY model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38100" y="1864258"/>
            <a:ext cx="5832475" cy="4111625"/>
          </a:xfrm>
          <a:prstGeom prst="rect">
            <a:avLst/>
          </a:prstGeom>
          <a:noFill/>
          <a:ln/>
        </p:spPr>
      </p:pic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5834236" y="1412900"/>
            <a:ext cx="3197771" cy="2236316"/>
          </a:xfrm>
          <a:prstGeom prst="rect">
            <a:avLst/>
          </a:prstGeom>
          <a:solidFill>
            <a:srgbClr val="CCFFCC"/>
          </a:solidFill>
          <a:ln w="6350">
            <a:solidFill>
              <a:schemeClr val="tx1"/>
            </a:solidFill>
            <a:miter lim="800000"/>
            <a:headEnd/>
            <a:tailEnd/>
          </a:ln>
          <a:effectLst>
            <a:outerShdw dist="35921" dir="2700000" algn="ctr" rotWithShape="0">
              <a:schemeClr val="bg2"/>
            </a:outerShdw>
          </a:effectLst>
        </p:spPr>
        <p:txBody>
          <a:bodyPr lIns="92075" tIns="46038" rIns="92075" bIns="46038"/>
          <a:lstStyle/>
          <a:p>
            <a:pPr marL="193675" indent="-193675" eaLnBrk="0" hangingPunct="0">
              <a:lnSpc>
                <a:spcPct val="125000"/>
              </a:lnSpc>
              <a:spcBef>
                <a:spcPct val="25000"/>
              </a:spcBef>
              <a:buClr>
                <a:srgbClr val="336699"/>
              </a:buClr>
              <a:buSzPct val="65000"/>
              <a:buFont typeface="Wingdings" pitchFamily="2" charset="2"/>
              <a:buChar char="n"/>
              <a:tabLst>
                <a:tab pos="476250" algn="l"/>
              </a:tabLst>
            </a:pPr>
            <a:r>
              <a:rPr lang="en-US" sz="1400" dirty="0" smtClean="0">
                <a:solidFill>
                  <a:schemeClr val="tx2"/>
                </a:solidFill>
                <a:latin typeface="Arial" charset="0"/>
              </a:rPr>
              <a:t>J.</a:t>
            </a:r>
            <a:r>
              <a:rPr lang="it-IT" sz="1400" dirty="0">
                <a:latin typeface="Arial" charset="0"/>
              </a:rPr>
              <a:t>R.M. Vaughan “Secondary Emission Formulas”, </a:t>
            </a:r>
            <a:r>
              <a:rPr lang="it-IT" sz="1400" i="1" dirty="0">
                <a:latin typeface="Arial" charset="0"/>
              </a:rPr>
              <a:t>IEEE Trans. Electron Devices, vol. 36, no. 9, p. 1963, </a:t>
            </a:r>
            <a:r>
              <a:rPr lang="it-IT" sz="1400" i="1" dirty="0" smtClean="0">
                <a:latin typeface="Arial" charset="0"/>
              </a:rPr>
              <a:t>Sep. </a:t>
            </a:r>
            <a:r>
              <a:rPr lang="it-IT" sz="1400" i="1" dirty="0">
                <a:latin typeface="Arial" charset="0"/>
              </a:rPr>
              <a:t>1989.</a:t>
            </a:r>
          </a:p>
          <a:p>
            <a:pPr marL="193675" indent="-193675" eaLnBrk="0" hangingPunct="0">
              <a:lnSpc>
                <a:spcPct val="125000"/>
              </a:lnSpc>
              <a:spcBef>
                <a:spcPct val="25000"/>
              </a:spcBef>
              <a:buClr>
                <a:srgbClr val="336699"/>
              </a:buClr>
              <a:buSzPct val="65000"/>
              <a:buFont typeface="Wingdings" pitchFamily="2" charset="2"/>
              <a:buChar char="n"/>
              <a:tabLst>
                <a:tab pos="476250" algn="l"/>
              </a:tabLst>
            </a:pPr>
            <a:r>
              <a:rPr lang="en-US" sz="1400" dirty="0" err="1" smtClean="0">
                <a:latin typeface="Arial" charset="0"/>
              </a:rPr>
              <a:t>C.Vicente</a:t>
            </a:r>
            <a:r>
              <a:rPr lang="en-US" sz="1400" dirty="0" smtClean="0">
                <a:latin typeface="Arial" charset="0"/>
              </a:rPr>
              <a:t> </a:t>
            </a:r>
            <a:r>
              <a:rPr lang="en-US" sz="1400" dirty="0">
                <a:latin typeface="Arial" charset="0"/>
              </a:rPr>
              <a:t>et al.  “</a:t>
            </a:r>
            <a:r>
              <a:rPr lang="en-US" sz="1400" dirty="0" err="1">
                <a:latin typeface="Arial" charset="0"/>
              </a:rPr>
              <a:t>Multipactor</a:t>
            </a:r>
            <a:r>
              <a:rPr lang="en-US" sz="1400" dirty="0">
                <a:latin typeface="Arial" charset="0"/>
              </a:rPr>
              <a:t> breakdown prediction in rectangular waveguide based components”,</a:t>
            </a:r>
            <a:r>
              <a:rPr lang="en-US" sz="1400" i="1" dirty="0">
                <a:latin typeface="Arial" charset="0"/>
              </a:rPr>
              <a:t> IEEE </a:t>
            </a:r>
            <a:r>
              <a:rPr lang="en-US" sz="1400" i="1" dirty="0" smtClean="0">
                <a:latin typeface="Arial" charset="0"/>
              </a:rPr>
              <a:t>MTT-S, </a:t>
            </a:r>
            <a:r>
              <a:rPr lang="en-US" sz="1400" dirty="0">
                <a:latin typeface="Arial" charset="0"/>
              </a:rPr>
              <a:t>June </a:t>
            </a:r>
            <a:r>
              <a:rPr lang="en-US" sz="1400" dirty="0" smtClean="0">
                <a:latin typeface="Arial" charset="0"/>
              </a:rPr>
              <a:t>2005</a:t>
            </a:r>
            <a:endParaRPr lang="en-US" sz="1400" dirty="0">
              <a:latin typeface="Arial" charset="0"/>
            </a:endParaRPr>
          </a:p>
        </p:txBody>
      </p:sp>
      <p:pic>
        <p:nvPicPr>
          <p:cNvPr id="14746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3787688"/>
            <a:ext cx="3528392" cy="236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0287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39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in wedge-shaped waveguide: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Proposed in: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E. </a:t>
            </a:r>
            <a:r>
              <a:rPr lang="en-US" sz="2000" dirty="0" err="1">
                <a:solidFill>
                  <a:schemeClr val="tx1"/>
                </a:solidFill>
                <a:latin typeface="Calibri" pitchFamily="34" charset="0"/>
              </a:rPr>
              <a:t>Chojnacki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, PRST-AB, vol. 3, no. 3, p. 032 001,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2000.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Analyzed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in: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V.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Semenov et al., IEEE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Trans. Plasma Sci., vol. 36, no. 2, pp. 488–493, Apr. 2008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.</a:t>
            </a:r>
            <a:endParaRPr lang="en-US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US" sz="2400" dirty="0" smtClean="0">
                <a:solidFill>
                  <a:schemeClr val="tx1"/>
                </a:solidFill>
                <a:latin typeface="Calibri" pitchFamily="34" charset="0"/>
              </a:rPr>
              <a:t>A 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resonant trapped electron trajectory is possible, but it is </a:t>
            </a:r>
            <a:r>
              <a:rPr lang="en-US" sz="2400" b="1" dirty="0">
                <a:solidFill>
                  <a:schemeClr val="tx1"/>
                </a:solidFill>
                <a:latin typeface="Calibri" pitchFamily="34" charset="0"/>
              </a:rPr>
              <a:t>unstable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: </a:t>
            </a:r>
            <a:r>
              <a:rPr lang="en-US" sz="2400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US" sz="2400" dirty="0">
                <a:solidFill>
                  <a:schemeClr val="tx1"/>
                </a:solidFill>
                <a:latin typeface="Calibri" pitchFamily="34" charset="0"/>
              </a:rPr>
              <a:t> threshold is higher than in the corresponding rectangular guide.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3789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7224" y="3536874"/>
            <a:ext cx="3825875" cy="2595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7894" name="4 Imagen" descr="rect_wedge_w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86" y="3850406"/>
            <a:ext cx="3916363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2 Marcador de contenido"/>
          <p:cNvSpPr>
            <a:spLocks noGrp="1"/>
          </p:cNvSpPr>
          <p:nvPr>
            <p:ph idx="4294967295"/>
          </p:nvPr>
        </p:nvSpPr>
        <p:spPr>
          <a:xfrm>
            <a:off x="323850" y="1628775"/>
            <a:ext cx="8229600" cy="1728788"/>
          </a:xfrm>
        </p:spPr>
        <p:txBody>
          <a:bodyPr/>
          <a:lstStyle/>
          <a:p>
            <a:pPr algn="just">
              <a:defRPr/>
            </a:pPr>
            <a:r>
              <a:rPr lang="es-ES_tradnl" sz="2400" dirty="0" err="1" smtClean="0"/>
              <a:t>Space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weather</a:t>
            </a:r>
            <a:r>
              <a:rPr lang="es-ES_tradnl" sz="2400" dirty="0"/>
              <a:t> </a:t>
            </a:r>
            <a:r>
              <a:rPr lang="es-ES_tradnl" sz="2400" dirty="0" err="1" smtClean="0"/>
              <a:t>is</a:t>
            </a:r>
            <a:r>
              <a:rPr lang="es-ES_tradnl" sz="2400" dirty="0" smtClean="0"/>
              <a:t> a </a:t>
            </a:r>
            <a:r>
              <a:rPr lang="es-ES_tradnl" sz="2400" dirty="0" err="1" smtClean="0"/>
              <a:t>very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hostile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environment</a:t>
            </a:r>
            <a:r>
              <a:rPr lang="es-ES_tradnl" sz="2400" dirty="0" smtClean="0"/>
              <a:t> </a:t>
            </a:r>
          </a:p>
          <a:p>
            <a:pPr algn="just">
              <a:defRPr/>
            </a:pPr>
            <a:r>
              <a:rPr lang="en-US" sz="2400" dirty="0" smtClean="0"/>
              <a:t>Solar activity causes a continuous  flux of high energy elemental particles towards the spaceships </a:t>
            </a:r>
          </a:p>
          <a:p>
            <a:pPr marL="0" indent="0" algn="just">
              <a:buFont typeface="Arial" charset="0"/>
              <a:buNone/>
              <a:defRPr/>
            </a:pPr>
            <a:endParaRPr lang="en-US" sz="2400" dirty="0" smtClean="0"/>
          </a:p>
          <a:p>
            <a:pPr algn="just">
              <a:defRPr/>
            </a:pPr>
            <a:endParaRPr lang="es-ES_tradnl" sz="2400" dirty="0" smtClean="0"/>
          </a:p>
        </p:txBody>
      </p:sp>
      <p:sp>
        <p:nvSpPr>
          <p:cNvPr id="2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Introduction</a:t>
            </a:r>
            <a:endParaRPr lang="es-ES" sz="20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C541EEAD-E119-4276-82C8-3252E6550798}" type="slidenum">
              <a:rPr lang="es-ES" smtClean="0"/>
              <a:pPr>
                <a:defRPr/>
              </a:pPr>
              <a:t>4</a:t>
            </a:fld>
            <a:endParaRPr lang="es-ES" dirty="0"/>
          </a:p>
        </p:txBody>
      </p:sp>
      <p:pic>
        <p:nvPicPr>
          <p:cNvPr id="819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3357563"/>
            <a:ext cx="3678237" cy="215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4787900" y="3068638"/>
            <a:ext cx="3613150" cy="28495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40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299" y="1243013"/>
            <a:ext cx="8720031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Two prototypes have been designed, fabricated and tested:</a:t>
            </a:r>
          </a:p>
        </p:txBody>
      </p:sp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4285"/>
            <a:ext cx="7187009" cy="4423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14" y="4293096"/>
            <a:ext cx="2229117" cy="2880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41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300" y="14208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Electrical response has been maintained in both band-pass filters. Simulations with FEST3D and HFSS: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8484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104" y="2485212"/>
            <a:ext cx="4199433" cy="28479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8485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485212"/>
            <a:ext cx="4256660" cy="28825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9869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42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12737" y="1489100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Comparison between measurements and simulations: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950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00" y="2145556"/>
            <a:ext cx="4550918" cy="31045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950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973" y="2096889"/>
            <a:ext cx="4788147" cy="31531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6945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43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3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experimental test-bed: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515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0365" y="1809626"/>
            <a:ext cx="6667500" cy="430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5843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44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3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Diagnostic techniques of the experimental set-up: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Nulling of the forward and the reflected signals (at the carrier frequency, f)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Detection of the second (2*f) and/or third (3*f) harmonics of the carrier frequency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Chamber pressure recording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Detection of the emitted secondary electrons in the discharge by means of a Langmuir probe 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In next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october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we will start a project with</a:t>
            </a:r>
          </a:p>
          <a:p>
            <a:pPr lvl="1" algn="just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Technical University of Madrid for the </a:t>
            </a:r>
          </a:p>
          <a:p>
            <a:pPr lvl="1" algn="just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study of different Langmuir probes…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Temperature recording</a:t>
            </a:r>
          </a:p>
          <a:p>
            <a:pPr lvl="1" algn="just">
              <a:spcBef>
                <a:spcPts val="0"/>
              </a:spcBef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324" y="3861791"/>
            <a:ext cx="2448136" cy="273556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9724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45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53" y="1700808"/>
            <a:ext cx="4320480" cy="324036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7006" y="1740955"/>
            <a:ext cx="4230439" cy="3172829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885566" y="5068416"/>
            <a:ext cx="31556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General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view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test-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bed</a:t>
            </a:r>
            <a:endParaRPr lang="es-ES_tradnl" sz="20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2" name="11 CuadroTexto"/>
          <p:cNvSpPr txBox="1"/>
          <p:nvPr/>
        </p:nvSpPr>
        <p:spPr>
          <a:xfrm>
            <a:off x="4581495" y="5031432"/>
            <a:ext cx="46414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Third-harmonic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detection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waveguide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taper</a:t>
            </a:r>
            <a:endParaRPr lang="es-ES_tradnl" sz="20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31444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46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5" name="4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5" y="1462683"/>
            <a:ext cx="3027196" cy="403626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93628" y="5199796"/>
            <a:ext cx="36824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Detail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waveguides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entering</a:t>
            </a:r>
            <a:endParaRPr lang="es-ES_tradnl" sz="2000" dirty="0" smtClean="0">
              <a:solidFill>
                <a:schemeClr val="tx1"/>
              </a:solidFill>
              <a:latin typeface="+mj-lt"/>
            </a:endParaRPr>
          </a:p>
          <a:p>
            <a:r>
              <a:rPr lang="es-ES_tradnl" sz="2000" dirty="0" err="1">
                <a:solidFill>
                  <a:schemeClr val="tx1"/>
                </a:solidFill>
                <a:latin typeface="+mj-lt"/>
              </a:rPr>
              <a:t>t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o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vacuum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chamber</a:t>
            </a:r>
            <a:endParaRPr lang="es-ES_tradnl" sz="2000" dirty="0" smtClean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5155722" y="5553739"/>
            <a:ext cx="313464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Mr. David 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Raboso in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action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…</a:t>
            </a:r>
            <a:endParaRPr lang="es-ES_tradnl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" name="2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6288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76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47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300" y="12938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Primary electron seeding used in the experimental set-up:</a:t>
            </a: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Theory has not been still developed.</a:t>
            </a:r>
          </a:p>
          <a:p>
            <a:pPr marL="800100" lvl="1" indent="-342900" algn="just">
              <a:spcBef>
                <a:spcPts val="0"/>
              </a:spcBef>
              <a:buFont typeface="Wingdings" pitchFamily="2" charset="2"/>
              <a:buChar char="Ø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Need for theoretical simulations combined with experiments to study the influence of the seeding electron sources in the discharge onset.</a:t>
            </a: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just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325" y="1964903"/>
            <a:ext cx="2879725" cy="150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74663" y="3796878"/>
            <a:ext cx="24844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400">
                <a:solidFill>
                  <a:schemeClr val="tx1"/>
                </a:solidFill>
                <a:latin typeface="Arial" charset="0"/>
              </a:rPr>
              <a:t> PHOTOELECTRIC EFFECT</a:t>
            </a:r>
          </a:p>
        </p:txBody>
      </p:sp>
      <p:pic>
        <p:nvPicPr>
          <p:cNvPr id="9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338" y="2068091"/>
            <a:ext cx="2305050" cy="169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Box 8"/>
          <p:cNvSpPr txBox="1">
            <a:spLocks noChangeArrowheads="1"/>
          </p:cNvSpPr>
          <p:nvPr/>
        </p:nvSpPr>
        <p:spPr bwMode="auto">
          <a:xfrm>
            <a:off x="5730875" y="3941341"/>
            <a:ext cx="27336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400">
                <a:solidFill>
                  <a:schemeClr val="tx1"/>
                </a:solidFill>
                <a:latin typeface="Arial" charset="0"/>
              </a:rPr>
              <a:t>REGULATED ELECTRON GUN</a:t>
            </a:r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3016250" y="4085803"/>
            <a:ext cx="26543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400">
                <a:solidFill>
                  <a:schemeClr val="tx1"/>
                </a:solidFill>
                <a:latin typeface="Arial" charset="0"/>
              </a:rPr>
              <a:t>  </a:t>
            </a:r>
            <a:r>
              <a:rPr lang="es-ES" sz="1400" baseline="30000">
                <a:solidFill>
                  <a:schemeClr val="tx1"/>
                </a:solidFill>
                <a:latin typeface="Arial" charset="0"/>
              </a:rPr>
              <a:t>90</a:t>
            </a:r>
            <a:r>
              <a:rPr lang="es-ES" sz="1400">
                <a:solidFill>
                  <a:schemeClr val="tx1"/>
                </a:solidFill>
                <a:latin typeface="Arial" charset="0"/>
              </a:rPr>
              <a:t>Sr RADIOACTIVE SOURCE</a:t>
            </a:r>
          </a:p>
        </p:txBody>
      </p:sp>
      <p:pic>
        <p:nvPicPr>
          <p:cNvPr id="12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5975" y="1852191"/>
            <a:ext cx="2008188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8535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01573157-0734-4B62-AE7E-1A336AC8CA56}" type="slidenum">
              <a:rPr lang="es-ES" smtClean="0"/>
              <a:pPr>
                <a:defRPr/>
              </a:pPr>
              <a:t>48</a:t>
            </a:fld>
            <a:endParaRPr lang="es-ES" dirty="0"/>
          </a:p>
        </p:txBody>
      </p:sp>
      <p:sp>
        <p:nvSpPr>
          <p:cNvPr id="38915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2413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Comparison between experiment and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simulations (performed with FEST3D):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Potential benefit in the use of wedge-shaped filter: </a:t>
            </a:r>
            <a:r>
              <a:rPr lang="en-GB" sz="2400" dirty="0" smtClean="0">
                <a:solidFill>
                  <a:srgbClr val="FF0000"/>
                </a:solidFill>
                <a:latin typeface="Calibri" pitchFamily="34" charset="0"/>
              </a:rPr>
              <a:t>0.91 dB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Details can be found in:</a:t>
            </a:r>
          </a:p>
          <a:p>
            <a:pPr lvl="1" algn="l">
              <a:spcBef>
                <a:spcPts val="0"/>
              </a:spcBef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J.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Hueso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et al., IEEE Trans.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Electron Devices,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vol.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57,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no.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12,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pp.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3508–3517, Dec. 2010.</a:t>
            </a:r>
          </a:p>
          <a:p>
            <a:pPr lvl="1" algn="l">
              <a:spcBef>
                <a:spcPts val="0"/>
              </a:spcBef>
              <a:defRPr/>
            </a:pP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J. </a:t>
            </a:r>
            <a:r>
              <a:rPr lang="en-US" sz="2000" dirty="0" err="1" smtClean="0">
                <a:solidFill>
                  <a:schemeClr val="tx1"/>
                </a:solidFill>
                <a:latin typeface="Calibri" pitchFamily="34" charset="0"/>
              </a:rPr>
              <a:t>Hueso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 et al.,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IEEE Trans. Electron Devices, vol.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58,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no. 9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Calibri" pitchFamily="34" charset="0"/>
              </a:rPr>
              <a:t>pp. </a:t>
            </a:r>
            <a:r>
              <a:rPr lang="en-US" sz="2000" dirty="0" smtClean="0">
                <a:solidFill>
                  <a:schemeClr val="tx1"/>
                </a:solidFill>
                <a:latin typeface="Calibri" pitchFamily="34" charset="0"/>
              </a:rPr>
              <a:t>3205–3212, Sept. 2011.</a:t>
            </a: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0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8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4750" y="2148681"/>
            <a:ext cx="6362700" cy="1543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41431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49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in coaxial lines considering an axial DC magnetic field:</a:t>
            </a:r>
            <a:endParaRPr lang="en-GB" sz="2400" u="sng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Partial mitigation of the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effect: RF breakdown power threshold can be raised up !!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A big solenoid has been designed, manufactured and calibrated: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9753" y="3691731"/>
            <a:ext cx="1542593" cy="2080082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3247504"/>
            <a:ext cx="3840288" cy="2855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3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dirty="0" err="1" smtClean="0">
                <a:latin typeface="Arial" charset="0"/>
              </a:rPr>
              <a:t>Introduction</a:t>
            </a:r>
            <a:endParaRPr lang="es-ES" sz="2000" dirty="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78D5F1B0-2E16-44DB-877E-58EB8923B1B0}" type="slidenum">
              <a:rPr lang="es-ES" smtClean="0"/>
              <a:pPr>
                <a:defRPr/>
              </a:pPr>
              <a:t>5</a:t>
            </a:fld>
            <a:endParaRPr lang="es-ES" dirty="0"/>
          </a:p>
        </p:txBody>
      </p:sp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323850" y="1268413"/>
            <a:ext cx="2389188" cy="4926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9221" name="2 Marcador de contenido"/>
          <p:cNvSpPr>
            <a:spLocks noGrp="1"/>
          </p:cNvSpPr>
          <p:nvPr>
            <p:ph idx="4294967295"/>
          </p:nvPr>
        </p:nvSpPr>
        <p:spPr>
          <a:xfrm>
            <a:off x="2727325" y="1243013"/>
            <a:ext cx="6118225" cy="1728787"/>
          </a:xfrm>
        </p:spPr>
        <p:txBody>
          <a:bodyPr/>
          <a:lstStyle/>
          <a:p>
            <a:pPr algn="just"/>
            <a:r>
              <a:rPr lang="es-ES_tradnl" sz="2400" dirty="0" err="1"/>
              <a:t>E</a:t>
            </a:r>
            <a:r>
              <a:rPr lang="es-ES_tradnl" sz="2400" dirty="0" err="1" smtClean="0"/>
              <a:t>lectron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density</a:t>
            </a:r>
            <a:r>
              <a:rPr lang="es-ES_tradnl" sz="2400" dirty="0" smtClean="0"/>
              <a:t> versus </a:t>
            </a:r>
            <a:r>
              <a:rPr lang="es-ES_tradnl" sz="2400" dirty="0" err="1" smtClean="0"/>
              <a:t>heigth</a:t>
            </a:r>
            <a:r>
              <a:rPr lang="es-ES_tradnl" sz="2400" dirty="0" smtClean="0"/>
              <a:t> (</a:t>
            </a:r>
            <a:r>
              <a:rPr lang="es-ES_tradnl" sz="2400" dirty="0" err="1" smtClean="0"/>
              <a:t>related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to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Earth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surface</a:t>
            </a:r>
            <a:r>
              <a:rPr lang="es-ES_tradnl" sz="2400" dirty="0" smtClean="0"/>
              <a:t>) </a:t>
            </a:r>
            <a:r>
              <a:rPr lang="es-ES_tradnl" sz="2400" dirty="0" err="1" smtClean="0"/>
              <a:t>for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different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Earth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points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demonstrates</a:t>
            </a:r>
            <a:r>
              <a:rPr lang="es-ES_tradnl" sz="2400" dirty="0" smtClean="0"/>
              <a:t> a </a:t>
            </a:r>
            <a:r>
              <a:rPr lang="es-ES_tradnl" sz="2400" dirty="0" err="1" smtClean="0"/>
              <a:t>very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high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population</a:t>
            </a:r>
            <a:r>
              <a:rPr lang="es-ES_tradnl" sz="2400" dirty="0" smtClean="0"/>
              <a:t>  of </a:t>
            </a:r>
            <a:r>
              <a:rPr lang="es-ES_tradnl" sz="2400" dirty="0" err="1" smtClean="0"/>
              <a:t>electrons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around</a:t>
            </a:r>
            <a:r>
              <a:rPr lang="es-ES_tradnl" sz="2400" dirty="0" smtClean="0"/>
              <a:t> 300 km</a:t>
            </a:r>
          </a:p>
          <a:p>
            <a:pPr algn="just"/>
            <a:r>
              <a:rPr lang="es-ES_tradnl" sz="2400" dirty="0" smtClean="0"/>
              <a:t>In a </a:t>
            </a:r>
            <a:r>
              <a:rPr lang="es-ES_tradnl" sz="2400" dirty="0" err="1" smtClean="0"/>
              <a:t>satellite</a:t>
            </a:r>
            <a:r>
              <a:rPr lang="es-ES_tradnl" sz="2400" dirty="0" smtClean="0"/>
              <a:t>: </a:t>
            </a:r>
            <a:r>
              <a:rPr lang="es-ES_tradnl" sz="2400" dirty="0" err="1" smtClean="0"/>
              <a:t>Cosmic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radiation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Sun</a:t>
            </a:r>
            <a:r>
              <a:rPr lang="es-ES_tradnl" sz="2400" dirty="0" smtClean="0"/>
              <a:t> (</a:t>
            </a:r>
            <a:r>
              <a:rPr lang="es-ES_tradnl" sz="2400" dirty="0" err="1" smtClean="0"/>
              <a:t>fotoelectric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effect</a:t>
            </a:r>
            <a:r>
              <a:rPr lang="es-ES_tradnl" sz="2400" dirty="0" smtClean="0"/>
              <a:t>), and Van Allen </a:t>
            </a:r>
            <a:r>
              <a:rPr lang="es-ES_tradnl" sz="2400" dirty="0" err="1" smtClean="0"/>
              <a:t>rings</a:t>
            </a:r>
            <a:r>
              <a:rPr lang="es-ES_tradnl" sz="2400" dirty="0" smtClean="0"/>
              <a:t> (1000-5000 km)</a:t>
            </a:r>
          </a:p>
        </p:txBody>
      </p:sp>
      <p:pic>
        <p:nvPicPr>
          <p:cNvPr id="922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2750" y="3731419"/>
            <a:ext cx="2433706" cy="22676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843808" y="4275206"/>
            <a:ext cx="330584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_tradnl" sz="2000" dirty="0" err="1" smtClean="0">
                <a:latin typeface="+mj-lt"/>
              </a:rPr>
              <a:t>Initial</a:t>
            </a:r>
            <a:r>
              <a:rPr lang="es-ES_tradnl" sz="2000" dirty="0" smtClean="0">
                <a:latin typeface="+mj-lt"/>
              </a:rPr>
              <a:t> </a:t>
            </a:r>
            <a:r>
              <a:rPr lang="es-ES_tradnl" sz="2000" dirty="0" err="1" smtClean="0">
                <a:latin typeface="+mj-lt"/>
              </a:rPr>
              <a:t>electron</a:t>
            </a:r>
            <a:r>
              <a:rPr lang="es-ES_tradnl" sz="2000" dirty="0" smtClean="0">
                <a:latin typeface="+mj-lt"/>
              </a:rPr>
              <a:t> </a:t>
            </a:r>
            <a:r>
              <a:rPr lang="es-ES_tradnl" sz="2000" dirty="0" err="1" smtClean="0">
                <a:latin typeface="+mj-lt"/>
              </a:rPr>
              <a:t>density</a:t>
            </a:r>
            <a:r>
              <a:rPr lang="es-ES_tradnl" sz="2000" dirty="0" smtClean="0">
                <a:latin typeface="+mj-lt"/>
              </a:rPr>
              <a:t> </a:t>
            </a:r>
            <a:r>
              <a:rPr lang="es-ES_tradnl" sz="2000" dirty="0" err="1" smtClean="0">
                <a:latin typeface="+mj-lt"/>
              </a:rPr>
              <a:t>requested</a:t>
            </a:r>
            <a:r>
              <a:rPr lang="es-ES_tradnl" sz="2000" dirty="0" smtClean="0">
                <a:latin typeface="+mj-lt"/>
              </a:rPr>
              <a:t> </a:t>
            </a:r>
            <a:r>
              <a:rPr lang="es-ES_tradnl" sz="2000" dirty="0" err="1" smtClean="0">
                <a:latin typeface="+mj-lt"/>
              </a:rPr>
              <a:t>for</a:t>
            </a:r>
            <a:r>
              <a:rPr lang="es-ES_tradnl" sz="2000" dirty="0" smtClean="0">
                <a:latin typeface="+mj-lt"/>
              </a:rPr>
              <a:t> a </a:t>
            </a:r>
            <a:r>
              <a:rPr lang="es-ES_tradnl" sz="2000" dirty="0" err="1" smtClean="0">
                <a:latin typeface="+mj-lt"/>
              </a:rPr>
              <a:t>multipactor</a:t>
            </a:r>
            <a:r>
              <a:rPr lang="es-ES_tradnl" sz="2000" dirty="0" smtClean="0">
                <a:latin typeface="+mj-lt"/>
              </a:rPr>
              <a:t> </a:t>
            </a:r>
            <a:r>
              <a:rPr lang="es-ES_tradnl" sz="2000" dirty="0" err="1" smtClean="0">
                <a:latin typeface="+mj-lt"/>
              </a:rPr>
              <a:t>discharge</a:t>
            </a:r>
            <a:r>
              <a:rPr lang="es-ES_tradnl" sz="2000" dirty="0" smtClean="0">
                <a:latin typeface="+mj-lt"/>
              </a:rPr>
              <a:t> in a </a:t>
            </a:r>
            <a:r>
              <a:rPr lang="es-ES_tradnl" sz="2000" dirty="0" err="1" smtClean="0">
                <a:latin typeface="+mj-lt"/>
              </a:rPr>
              <a:t>Ku</a:t>
            </a:r>
            <a:r>
              <a:rPr lang="es-ES_tradnl" sz="2000" dirty="0" smtClean="0">
                <a:latin typeface="+mj-lt"/>
              </a:rPr>
              <a:t> band </a:t>
            </a:r>
            <a:r>
              <a:rPr lang="es-ES_tradnl" sz="2000" dirty="0" err="1" smtClean="0">
                <a:latin typeface="+mj-lt"/>
              </a:rPr>
              <a:t>component</a:t>
            </a:r>
            <a:r>
              <a:rPr lang="es-ES_tradnl" sz="2000" dirty="0" smtClean="0">
                <a:latin typeface="+mj-lt"/>
              </a:rPr>
              <a:t>:</a:t>
            </a:r>
            <a:endParaRPr lang="it-IT" sz="2000" dirty="0">
              <a:latin typeface="+mj-lt"/>
            </a:endParaRPr>
          </a:p>
          <a:p>
            <a:r>
              <a:rPr lang="es-ES" sz="2000" dirty="0">
                <a:latin typeface="+mj-lt"/>
              </a:rPr>
              <a:t>ρ ~ 5 10</a:t>
            </a:r>
            <a:r>
              <a:rPr lang="es-ES" sz="2000" baseline="30000" dirty="0">
                <a:latin typeface="+mj-lt"/>
              </a:rPr>
              <a:t>10</a:t>
            </a:r>
            <a:r>
              <a:rPr lang="es-ES" sz="2000" dirty="0">
                <a:latin typeface="+mj-lt"/>
              </a:rPr>
              <a:t> </a:t>
            </a:r>
            <a:r>
              <a:rPr lang="es-ES" sz="2000" dirty="0" smtClean="0">
                <a:latin typeface="+mj-lt"/>
              </a:rPr>
              <a:t>electrones/m</a:t>
            </a:r>
            <a:r>
              <a:rPr lang="es-ES" sz="2000" baseline="30000" dirty="0" smtClean="0">
                <a:latin typeface="+mj-lt"/>
              </a:rPr>
              <a:t>3</a:t>
            </a:r>
            <a:endParaRPr lang="es-ES_tradnl" sz="2000" baseline="300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50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Calibration curve of the solenoid: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953124" y="3501008"/>
            <a:ext cx="431048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I: DC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current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feeding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solenoid</a:t>
            </a:r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r>
              <a:rPr lang="es-ES" sz="1800" dirty="0">
                <a:solidFill>
                  <a:schemeClr val="tx1"/>
                </a:solidFill>
                <a:latin typeface="+mj-lt"/>
              </a:rPr>
              <a:t>z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: axial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coordinate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in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axis </a:t>
            </a:r>
          </a:p>
          <a:p>
            <a:pPr algn="l"/>
            <a:r>
              <a:rPr lang="es-ES" sz="1800" dirty="0">
                <a:solidFill>
                  <a:schemeClr val="tx1"/>
                </a:solidFill>
                <a:latin typeface="+mj-lt"/>
              </a:rPr>
              <a:t>a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: mean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radius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2.93 cm</a:t>
            </a: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H: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length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30 cm</a:t>
            </a: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N: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number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turns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9248</a:t>
            </a: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(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Electrical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resistance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71.8 </a:t>
            </a:r>
            <a:r>
              <a:rPr lang="es-ES" sz="1800" dirty="0" smtClean="0">
                <a:solidFill>
                  <a:schemeClr val="tx1"/>
                </a:solidFill>
                <a:latin typeface="Symbol" pitchFamily="18" charset="2"/>
              </a:rPr>
              <a:t>W)</a:t>
            </a:r>
          </a:p>
          <a:p>
            <a:pPr algn="l"/>
            <a:endParaRPr lang="es-ES" sz="1800" dirty="0">
              <a:solidFill>
                <a:schemeClr val="tx1"/>
              </a:solidFill>
              <a:latin typeface="Symbol" pitchFamily="18" charset="2"/>
            </a:endParaRP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In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center of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solenoid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a DC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magnetic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field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of 3.8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for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I=100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mA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detected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.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8" name="7 Imagen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64" y="2118753"/>
            <a:ext cx="4877569" cy="3448225"/>
          </a:xfrm>
          <a:prstGeom prst="rect">
            <a:avLst/>
          </a:prstGeom>
        </p:spPr>
      </p:pic>
      <p:pic>
        <p:nvPicPr>
          <p:cNvPr id="1546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7525" y="1700808"/>
            <a:ext cx="4730979" cy="1628577"/>
          </a:xfrm>
          <a:prstGeom prst="rect">
            <a:avLst/>
          </a:prstGeom>
          <a:noFill/>
          <a:ln w="9525" cap="flat" cmpd="sng" algn="ctr">
            <a:solidFill>
              <a:srgbClr val="0000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062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51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370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Coaxial sample: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6112460" y="1463254"/>
            <a:ext cx="285202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a: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inner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radius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1.515 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m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m</a:t>
            </a:r>
          </a:p>
          <a:p>
            <a:pPr algn="l"/>
            <a:r>
              <a:rPr lang="es-ES" sz="1800" dirty="0">
                <a:solidFill>
                  <a:schemeClr val="tx1"/>
                </a:solidFill>
                <a:latin typeface="+mj-lt"/>
              </a:rPr>
              <a:t>b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outer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radius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3.490 mm</a:t>
            </a:r>
          </a:p>
          <a:p>
            <a:pPr algn="l"/>
            <a:r>
              <a:rPr lang="es-ES" sz="1800" dirty="0" smtClean="0">
                <a:solidFill>
                  <a:schemeClr val="tx1"/>
                </a:solidFill>
                <a:latin typeface="+mj-lt"/>
              </a:rPr>
              <a:t>d: gap = b – a = 1.975 mm</a:t>
            </a:r>
          </a:p>
          <a:p>
            <a:pPr algn="l"/>
            <a:r>
              <a:rPr lang="es-ES" sz="1800" dirty="0">
                <a:solidFill>
                  <a:schemeClr val="tx1"/>
                </a:solidFill>
                <a:latin typeface="+mj-lt"/>
              </a:rPr>
              <a:t>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otal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length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= 90.4 mm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56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1988840"/>
            <a:ext cx="5544616" cy="33267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565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444" y="2924943"/>
            <a:ext cx="2203102" cy="30651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54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52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370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The sample is inserted in the middle of the coil: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16832"/>
            <a:ext cx="4105848" cy="4124901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221807" y="2543696"/>
            <a:ext cx="3672409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Multipactor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diagnostic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has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been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performed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using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previous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experimental test-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: </a:t>
            </a:r>
          </a:p>
          <a:p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RF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breakdown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power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threshold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has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been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measured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as a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function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of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axial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magnetic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field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(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modifying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I DC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driven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current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)…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88750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53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370013"/>
            <a:ext cx="8782372" cy="4579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Comparison between experiment and simulations (FEST3D):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000" b="1" dirty="0">
                <a:solidFill>
                  <a:schemeClr val="tx1"/>
                </a:solidFill>
                <a:latin typeface="Calibri" pitchFamily="34" charset="0"/>
              </a:rPr>
              <a:t>        </a:t>
            </a:r>
            <a:endParaRPr lang="es-ES_tradnl" sz="2000" b="1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156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44824"/>
            <a:ext cx="5181600" cy="428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66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5731" y="2627509"/>
            <a:ext cx="3718569" cy="1688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27062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54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pic>
        <p:nvPicPr>
          <p:cNvPr id="1576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060" y="1296653"/>
            <a:ext cx="3458344" cy="48000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283968" y="1700808"/>
            <a:ext cx="417646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rgbClr val="0070C0"/>
                </a:solidFill>
                <a:latin typeface="+mj-lt"/>
              </a:rPr>
              <a:t>Point A: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W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 find a double-surface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multipactor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mode of order 3.</a:t>
            </a:r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283968" y="3670293"/>
            <a:ext cx="417646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chemeClr val="accent1"/>
                </a:solidFill>
                <a:latin typeface="+mj-lt"/>
              </a:rPr>
              <a:t>Point B: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W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 have observed a mixing between double- and single-surface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multipactor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regimes: the DC magnetic field tends to bend the electron orbits around</a:t>
            </a: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the magnetic field flux lines. Threshold is higher than for the point A !</a:t>
            </a:r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06647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55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3995936" y="2228422"/>
            <a:ext cx="4752528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chemeClr val="accent1"/>
                </a:solidFill>
                <a:latin typeface="+mj-lt"/>
              </a:rPr>
              <a:t>Point C:</a:t>
            </a:r>
          </a:p>
          <a:p>
            <a:endParaRPr lang="es-ES" sz="1800" b="1" dirty="0" smtClean="0">
              <a:solidFill>
                <a:schemeClr val="accent1"/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Electrons launched from the inner conductor: the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dc magnetic field is strong enough to avoid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electrons reaching the opposite conductor so that there are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only single-surface orbits. Discharge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is generated only on the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inner wall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Electrons launched from the outer conductor: they impact with low energy so they do no generate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secondaries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.</a:t>
            </a:r>
            <a:endParaRPr lang="es-ES" sz="2000" dirty="0" smtClean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5872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02" y="2420888"/>
            <a:ext cx="3635896" cy="2669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11684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88224" y="630932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56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159146" y="1287433"/>
            <a:ext cx="4752528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b="1" dirty="0" smtClean="0">
                <a:solidFill>
                  <a:schemeClr val="accent1"/>
                </a:solidFill>
                <a:latin typeface="+mj-lt"/>
              </a:rPr>
              <a:t>Point D:</a:t>
            </a:r>
          </a:p>
          <a:p>
            <a:endParaRPr lang="es-ES" sz="1800" b="1" dirty="0" smtClean="0">
              <a:solidFill>
                <a:schemeClr val="accent1"/>
              </a:solidFill>
              <a:latin typeface="+mj-lt"/>
            </a:endParaRP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In the range from point C to point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D:</a:t>
            </a:r>
          </a:p>
          <a:p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multipactor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cannot occur on the inner wall because of a lack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of resonance. </a:t>
            </a:r>
          </a:p>
          <a:p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In the outer conductor: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 stable single-surface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discharge of order 2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can be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generated on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the outer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metal.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Significant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local increase in the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threshold of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point D is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explained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in terms of the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variation with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the</a:t>
            </a:r>
          </a:p>
          <a:p>
            <a:r>
              <a:rPr lang="en-US" sz="1800" dirty="0">
                <a:solidFill>
                  <a:schemeClr val="tx1"/>
                </a:solidFill>
                <a:latin typeface="+mj-lt"/>
              </a:rPr>
              <a:t>radial coordinate of the applied RF electric field.</a:t>
            </a:r>
          </a:p>
          <a:p>
            <a:endParaRPr lang="en-U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20" y="1628800"/>
            <a:ext cx="4026962" cy="276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132656" y="4734520"/>
            <a:ext cx="9002144" cy="18774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Details </a:t>
            </a: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can be found in:</a:t>
            </a:r>
          </a:p>
          <a:p>
            <a:pPr algn="just"/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D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. González-Iglesias, A. M. Pérez, S. </a:t>
            </a:r>
            <a:r>
              <a:rPr lang="es-ES_tradnl" sz="2000" dirty="0" err="1">
                <a:solidFill>
                  <a:schemeClr val="tx1"/>
                </a:solidFill>
                <a:latin typeface="+mj-lt"/>
              </a:rPr>
              <a:t>Anza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, J. Vague, B. Gimeno, 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V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. E. </a:t>
            </a:r>
            <a:r>
              <a:rPr lang="es-ES_tradnl" sz="2000" dirty="0" err="1">
                <a:solidFill>
                  <a:schemeClr val="tx1"/>
                </a:solidFill>
                <a:latin typeface="+mj-lt"/>
              </a:rPr>
              <a:t>Boria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D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. Raboso, </a:t>
            </a:r>
            <a:endParaRPr lang="es-ES_tradnl" sz="20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C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. Vicente, J. Gil, F. </a:t>
            </a:r>
            <a:r>
              <a:rPr lang="es-ES_tradnl" sz="2000" dirty="0" err="1" smtClean="0">
                <a:solidFill>
                  <a:schemeClr val="tx1"/>
                </a:solidFill>
                <a:latin typeface="+mj-lt"/>
              </a:rPr>
              <a:t>Caspers</a:t>
            </a:r>
            <a:r>
              <a:rPr lang="es-ES_tradnl" sz="2000" dirty="0" smtClean="0">
                <a:solidFill>
                  <a:schemeClr val="tx1"/>
                </a:solidFill>
                <a:latin typeface="+mj-lt"/>
              </a:rPr>
              <a:t>, L</a:t>
            </a:r>
            <a:r>
              <a:rPr lang="es-ES_tradnl" sz="2000" dirty="0">
                <a:solidFill>
                  <a:schemeClr val="tx1"/>
                </a:solidFill>
                <a:latin typeface="+mj-lt"/>
              </a:rPr>
              <a:t>. Conde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IEEE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Electron Devices Letters, vol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33,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no. 5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, </a:t>
            </a:r>
          </a:p>
          <a:p>
            <a:pPr algn="just"/>
            <a:r>
              <a:rPr lang="en-US" sz="2000" dirty="0" smtClean="0">
                <a:solidFill>
                  <a:schemeClr val="tx1"/>
                </a:solidFill>
                <a:latin typeface="+mj-lt"/>
              </a:rPr>
              <a:t>pp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727–729, May 2012.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02553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57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with dielectrics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Analysis of a dielectric-loaded parallel-plate waveguide: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400" dirty="0">
                <a:solidFill>
                  <a:schemeClr val="tx1"/>
                </a:solidFill>
                <a:latin typeface="Calibri" pitchFamily="34" charset="0"/>
              </a:rPr>
              <a:t>    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effect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of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time-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varying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static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electric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field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generated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by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the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emission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(positive)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or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absortion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(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negative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) of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electrons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colliding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against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dielectric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surface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has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been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s-ES_tradnl" sz="2400" dirty="0" err="1" smtClean="0">
                <a:solidFill>
                  <a:schemeClr val="tx1"/>
                </a:solidFill>
                <a:latin typeface="Calibri" pitchFamily="34" charset="0"/>
              </a:rPr>
              <a:t>accounted</a:t>
            </a:r>
            <a:r>
              <a:rPr lang="es-ES_tradnl" sz="2400" dirty="0" smtClean="0">
                <a:solidFill>
                  <a:schemeClr val="tx1"/>
                </a:solidFill>
                <a:latin typeface="Calibri" pitchFamily="34" charset="0"/>
              </a:rPr>
              <a:t>. </a:t>
            </a:r>
            <a:endParaRPr lang="es-ES_tradnl" sz="2400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664" y="2132856"/>
            <a:ext cx="5021535" cy="27255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5374207" y="2619896"/>
            <a:ext cx="367240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Space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charge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effect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considered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by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means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of a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dynamic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planar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sheet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uniformly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charged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containing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generated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during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discharge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(in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both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dielectric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metallic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1800" dirty="0" err="1" smtClean="0">
                <a:solidFill>
                  <a:schemeClr val="tx1"/>
                </a:solidFill>
                <a:latin typeface="+mj-lt"/>
              </a:rPr>
              <a:t>surfaces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).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277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58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417638"/>
            <a:ext cx="9105900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Partial mitigation of the discharge due to the static electric field generated on the dielectric surface: two regimes have been found...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400" dirty="0">
                <a:solidFill>
                  <a:schemeClr val="tx1"/>
                </a:solidFill>
                <a:latin typeface="Calibri" pitchFamily="34" charset="0"/>
              </a:rPr>
              <a:t>     </a:t>
            </a:r>
            <a:endParaRPr lang="es-ES_tradnl" sz="2400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467544" y="4513560"/>
            <a:ext cx="835292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are absorbed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on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dielectric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surface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static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field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negative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and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are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repelled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destroying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resonance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;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finally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discharge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turned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off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by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itself</a:t>
            </a:r>
            <a:endParaRPr lang="es-ES" sz="20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869" y="2382420"/>
            <a:ext cx="8886302" cy="20038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64269" y="5449678"/>
            <a:ext cx="94646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G.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Torregrosa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Á.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Coves,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C.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P. Vicente,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A.M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Pérez, B.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V. E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Boria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IEEE 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Electron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Devices Letters, vol.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27,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no.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7,  pp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619–621, July 2006.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98522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59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417638"/>
            <a:ext cx="8926388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400" dirty="0">
                <a:solidFill>
                  <a:schemeClr val="tx1"/>
                </a:solidFill>
                <a:latin typeface="Calibri" pitchFamily="34" charset="0"/>
              </a:rPr>
              <a:t>     </a:t>
            </a:r>
            <a:endParaRPr lang="es-ES_tradnl" sz="2400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250900" y="3861048"/>
            <a:ext cx="8352928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are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emitted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from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dielectric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surface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: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static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electric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field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positive and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electrons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are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attracted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,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destroying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resonance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;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finally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discharge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is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turned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off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by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" sz="2000" dirty="0" err="1" smtClean="0">
                <a:solidFill>
                  <a:schemeClr val="tx1"/>
                </a:solidFill>
                <a:latin typeface="+mj-lt"/>
              </a:rPr>
              <a:t>itself</a:t>
            </a:r>
            <a:endParaRPr lang="es-ES" sz="2000" dirty="0" smtClean="0">
              <a:solidFill>
                <a:schemeClr val="tx1"/>
              </a:solidFill>
              <a:latin typeface="+mj-lt"/>
            </a:endParaRPr>
          </a:p>
          <a:p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endParaRPr lang="es-ES" sz="1800" dirty="0">
              <a:solidFill>
                <a:schemeClr val="tx1"/>
              </a:solidFill>
              <a:latin typeface="+mj-lt"/>
            </a:endParaRPr>
          </a:p>
          <a:p>
            <a:r>
              <a:rPr lang="es-ES" sz="1800" dirty="0">
                <a:solidFill>
                  <a:schemeClr val="tx1"/>
                </a:solidFill>
                <a:latin typeface="+mj-lt"/>
              </a:rPr>
              <a:t>Á. Coves, G. Torregrosa-</a:t>
            </a:r>
            <a:r>
              <a:rPr lang="es-ES" sz="1800" dirty="0" err="1">
                <a:solidFill>
                  <a:schemeClr val="tx1"/>
                </a:solidFill>
                <a:latin typeface="+mj-lt"/>
              </a:rPr>
              <a:t>Penalva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, C. Vicente, B. Gimeno, V. E. </a:t>
            </a:r>
            <a:r>
              <a:rPr lang="es-ES" sz="1800" dirty="0" err="1">
                <a:solidFill>
                  <a:schemeClr val="tx1"/>
                </a:solidFill>
                <a:latin typeface="+mj-lt"/>
              </a:rPr>
              <a:t>Boria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s-ES" sz="1800" dirty="0" smtClean="0">
                <a:solidFill>
                  <a:schemeClr val="tx1"/>
                </a:solidFill>
                <a:latin typeface="+mj-lt"/>
              </a:rPr>
              <a:t>IEEE </a:t>
            </a:r>
            <a:r>
              <a:rPr lang="es-ES" sz="1800" dirty="0" err="1">
                <a:solidFill>
                  <a:schemeClr val="tx1"/>
                </a:solidFill>
                <a:latin typeface="+mj-lt"/>
              </a:rPr>
              <a:t>Trans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s-ES" sz="1800" dirty="0" err="1">
                <a:solidFill>
                  <a:schemeClr val="tx1"/>
                </a:solidFill>
                <a:latin typeface="+mj-lt"/>
              </a:rPr>
              <a:t>Electron</a:t>
            </a:r>
            <a:endParaRPr lang="es-ES" sz="1800" dirty="0">
              <a:solidFill>
                <a:schemeClr val="tx1"/>
              </a:solidFill>
              <a:latin typeface="+mj-lt"/>
            </a:endParaRPr>
          </a:p>
          <a:p>
            <a:r>
              <a:rPr lang="es-ES" sz="1800" dirty="0" err="1">
                <a:solidFill>
                  <a:schemeClr val="tx1"/>
                </a:solidFill>
                <a:latin typeface="+mj-lt"/>
              </a:rPr>
              <a:t>Devices</a:t>
            </a:r>
            <a:r>
              <a:rPr lang="es-ES" sz="1800" dirty="0">
                <a:solidFill>
                  <a:schemeClr val="tx1"/>
                </a:solidFill>
                <a:latin typeface="+mj-lt"/>
              </a:rPr>
              <a:t>, vol. 55, no. 9, pp. 2505-2511, Sept. 2008</a:t>
            </a: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20" y="1619059"/>
            <a:ext cx="8794577" cy="21022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6823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Introduction</a:t>
            </a:r>
            <a:endParaRPr lang="es-ES" sz="20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89CCA26-22A2-408E-9E8E-636561C6B572}" type="slidenum">
              <a:rPr lang="es-ES" smtClean="0"/>
              <a:pPr>
                <a:defRPr/>
              </a:pPr>
              <a:t>6</a:t>
            </a:fld>
            <a:endParaRPr lang="es-ES" dirty="0"/>
          </a:p>
        </p:txBody>
      </p:sp>
      <p:sp>
        <p:nvSpPr>
          <p:cNvPr id="10244" name="2 Marcador de contenido"/>
          <p:cNvSpPr>
            <a:spLocks noGrp="1"/>
          </p:cNvSpPr>
          <p:nvPr>
            <p:ph idx="4294967295"/>
          </p:nvPr>
        </p:nvSpPr>
        <p:spPr>
          <a:xfrm>
            <a:off x="395536" y="1256184"/>
            <a:ext cx="8569200" cy="4752528"/>
          </a:xfrm>
        </p:spPr>
        <p:txBody>
          <a:bodyPr/>
          <a:lstStyle/>
          <a:p>
            <a:pPr algn="just"/>
            <a:r>
              <a:rPr lang="es-ES_tradnl" sz="2400" b="1" dirty="0" err="1" smtClean="0"/>
              <a:t>Multipactor</a:t>
            </a:r>
            <a:r>
              <a:rPr lang="es-ES_tradnl" sz="2400" b="1" dirty="0" smtClean="0"/>
              <a:t> </a:t>
            </a:r>
            <a:r>
              <a:rPr lang="es-ES_tradnl" sz="2400" b="1" dirty="0" err="1" smtClean="0"/>
              <a:t>effect</a:t>
            </a:r>
            <a:r>
              <a:rPr lang="es-ES_tradnl" sz="2400" dirty="0" smtClean="0"/>
              <a:t>: </a:t>
            </a:r>
            <a:r>
              <a:rPr lang="es-ES_tradnl" sz="2400" dirty="0" err="1" smtClean="0"/>
              <a:t>electrons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avalanche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generated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synchonization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between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an</a:t>
            </a:r>
            <a:r>
              <a:rPr lang="es-ES_tradnl" sz="2400" dirty="0" smtClean="0"/>
              <a:t> intense RF </a:t>
            </a:r>
            <a:r>
              <a:rPr lang="es-ES_tradnl" sz="2400" dirty="0" err="1" smtClean="0"/>
              <a:t>electric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field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secondary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electron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emission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phenomenon</a:t>
            </a:r>
            <a:r>
              <a:rPr lang="es-ES_tradnl" sz="2400" dirty="0" smtClean="0"/>
              <a:t> (SEEY) </a:t>
            </a:r>
            <a:r>
              <a:rPr lang="es-ES_tradnl" sz="2400" dirty="0" err="1" smtClean="0"/>
              <a:t>under</a:t>
            </a:r>
            <a:r>
              <a:rPr lang="es-ES_tradnl" sz="2400" dirty="0" smtClean="0"/>
              <a:t> ultra </a:t>
            </a:r>
            <a:r>
              <a:rPr lang="es-ES_tradnl" sz="2400" dirty="0" err="1" smtClean="0"/>
              <a:t>high-vacuum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conditions</a:t>
            </a:r>
            <a:endParaRPr lang="es-ES_tradnl" sz="2400" dirty="0" smtClean="0"/>
          </a:p>
          <a:p>
            <a:pPr algn="just"/>
            <a:endParaRPr lang="es-ES_tradnl" sz="2400" dirty="0"/>
          </a:p>
          <a:p>
            <a:pPr algn="just"/>
            <a:endParaRPr lang="es-ES_tradnl" sz="2400" dirty="0" smtClean="0"/>
          </a:p>
          <a:p>
            <a:pPr algn="just"/>
            <a:endParaRPr lang="es-ES_tradnl" sz="2400" dirty="0"/>
          </a:p>
          <a:p>
            <a:pPr marL="0" indent="0" algn="just">
              <a:buNone/>
            </a:pPr>
            <a:endParaRPr lang="es-ES_tradnl" sz="2400" dirty="0"/>
          </a:p>
          <a:p>
            <a:pPr algn="just"/>
            <a:r>
              <a:rPr lang="es-ES_tradnl" sz="2400" dirty="0" err="1" smtClean="0"/>
              <a:t>Multipactor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effect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migth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occur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mainly</a:t>
            </a:r>
            <a:r>
              <a:rPr lang="es-ES_tradnl" sz="2400" dirty="0" smtClean="0"/>
              <a:t> in:</a:t>
            </a:r>
          </a:p>
          <a:p>
            <a:pPr marL="0" indent="0" algn="just">
              <a:buNone/>
            </a:pPr>
            <a:r>
              <a:rPr lang="es-ES_tradnl" sz="2400" dirty="0" smtClean="0"/>
              <a:t>	- RF </a:t>
            </a:r>
            <a:r>
              <a:rPr lang="es-ES_tradnl" sz="2400" dirty="0" err="1" smtClean="0"/>
              <a:t>satellite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components</a:t>
            </a:r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	- </a:t>
            </a:r>
            <a:r>
              <a:rPr lang="es-ES_tradnl" sz="2400" dirty="0" err="1" smtClean="0"/>
              <a:t>Particle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accelerators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structures</a:t>
            </a:r>
            <a:endParaRPr lang="es-ES_tradnl" sz="2400" dirty="0" smtClean="0"/>
          </a:p>
          <a:p>
            <a:pPr algn="just"/>
            <a:endParaRPr lang="es-ES_tradnl" sz="2400" dirty="0" smtClean="0"/>
          </a:p>
          <a:p>
            <a:pPr algn="just"/>
            <a:endParaRPr lang="es-ES_tradnl" sz="2400" dirty="0" smtClean="0"/>
          </a:p>
          <a:p>
            <a:pPr algn="just"/>
            <a:endParaRPr lang="es-ES_tradnl" sz="2400" dirty="0" smtClean="0"/>
          </a:p>
          <a:p>
            <a:pPr algn="just"/>
            <a:endParaRPr lang="es-ES_tradnl" sz="2400" dirty="0" smtClean="0"/>
          </a:p>
          <a:p>
            <a:pPr marL="0" indent="0" algn="just">
              <a:buNone/>
            </a:pPr>
            <a:r>
              <a:rPr lang="es-ES_tradnl" sz="2400" dirty="0" smtClean="0"/>
              <a:t>      </a:t>
            </a:r>
          </a:p>
        </p:txBody>
      </p:sp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gray">
          <a:xfrm>
            <a:off x="611560" y="2852936"/>
            <a:ext cx="4032448" cy="1754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248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2564902"/>
            <a:ext cx="2952328" cy="182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60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39838"/>
            <a:ext cx="9105900" cy="4722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Computation of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susceptibility charts as a function of geometrical and electrical parameters: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algn="l">
              <a:spcBef>
                <a:spcPct val="2000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342900" indent="-342900" algn="l">
              <a:spcBef>
                <a:spcPct val="20000"/>
              </a:spcBef>
              <a:buFont typeface="Arial" charset="0"/>
              <a:buNone/>
              <a:defRPr/>
            </a:pPr>
            <a:r>
              <a:rPr lang="es-ES_tradnl" sz="2400" dirty="0">
                <a:solidFill>
                  <a:schemeClr val="tx1"/>
                </a:solidFill>
                <a:latin typeface="Calibri" pitchFamily="34" charset="0"/>
              </a:rPr>
              <a:t>     </a:t>
            </a:r>
            <a:endParaRPr lang="es-ES_tradnl" sz="2400" u="sng" dirty="0">
              <a:solidFill>
                <a:srgbClr val="C00000"/>
              </a:solidFill>
              <a:latin typeface="Calibri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51073" y="2204864"/>
            <a:ext cx="83529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 smtClean="0">
              <a:solidFill>
                <a:schemeClr val="tx1"/>
              </a:solidFill>
              <a:latin typeface="+mj-lt"/>
            </a:endParaRPr>
          </a:p>
          <a:p>
            <a:pPr algn="l"/>
            <a:endParaRPr lang="es-ES" sz="1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454037" y="1995542"/>
            <a:ext cx="9464663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G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Torregrosa-Penalva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Á. Coves, B.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I.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Montero, C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Vicente, V. E.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Boria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IEEE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Trans. 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Electron Devices, vol. 57, no. 5, pp. 1160-1166, May 2010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endParaRPr lang="es-ES_tradnl" dirty="0"/>
          </a:p>
        </p:txBody>
      </p:sp>
      <p:sp>
        <p:nvSpPr>
          <p:cNvPr id="10" name="2 Marcador de contenido"/>
          <p:cNvSpPr>
            <a:spLocks/>
          </p:cNvSpPr>
          <p:nvPr/>
        </p:nvSpPr>
        <p:spPr bwMode="auto">
          <a:xfrm>
            <a:off x="230980" y="2564928"/>
            <a:ext cx="8661499" cy="4883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Analysis of a dielectric-loaded rectangular cavity for THALES ALENIA SPACE ESPAÑA with the software SPARK3D (2.333 GHz)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" y="3307701"/>
            <a:ext cx="2949724" cy="26892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9274" y="3409847"/>
            <a:ext cx="2676525" cy="2619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911609" y="3969544"/>
            <a:ext cx="305231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b="1" dirty="0" smtClean="0">
                <a:solidFill>
                  <a:srgbClr val="C00000"/>
                </a:solidFill>
                <a:latin typeface="+mj-lt"/>
              </a:rPr>
              <a:t>RF input </a:t>
            </a:r>
            <a:r>
              <a:rPr lang="es-ES_tradnl" sz="2000" b="1" dirty="0" err="1" smtClean="0">
                <a:solidFill>
                  <a:srgbClr val="C00000"/>
                </a:solidFill>
                <a:latin typeface="+mj-lt"/>
              </a:rPr>
              <a:t>power</a:t>
            </a:r>
            <a:r>
              <a:rPr lang="es-ES_tradnl" sz="2000" b="1" dirty="0" smtClean="0">
                <a:solidFill>
                  <a:srgbClr val="C00000"/>
                </a:solidFill>
                <a:latin typeface="+mj-lt"/>
              </a:rPr>
              <a:t> </a:t>
            </a:r>
            <a:r>
              <a:rPr lang="es-ES_tradnl" sz="2000" b="1" dirty="0" err="1" smtClean="0">
                <a:solidFill>
                  <a:srgbClr val="C00000"/>
                </a:solidFill>
                <a:latin typeface="+mj-lt"/>
              </a:rPr>
              <a:t>threshold</a:t>
            </a:r>
            <a:endParaRPr lang="es-ES_tradnl" sz="2000" b="1" dirty="0" smtClean="0">
              <a:solidFill>
                <a:srgbClr val="C00000"/>
              </a:solidFill>
              <a:latin typeface="+mj-lt"/>
            </a:endParaRPr>
          </a:p>
          <a:p>
            <a:pPr algn="just"/>
            <a:endParaRPr lang="es-ES_tradnl" sz="2000" dirty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s-ES_tradnl" sz="2000" dirty="0" err="1" smtClean="0">
                <a:solidFill>
                  <a:srgbClr val="C00000"/>
                </a:solidFill>
                <a:latin typeface="+mj-lt"/>
              </a:rPr>
              <a:t>Simulation</a:t>
            </a:r>
            <a:r>
              <a:rPr lang="es-ES_tradnl" sz="2000" dirty="0" smtClean="0">
                <a:solidFill>
                  <a:srgbClr val="C00000"/>
                </a:solidFill>
                <a:latin typeface="+mj-lt"/>
              </a:rPr>
              <a:t>: 443 </a:t>
            </a:r>
            <a:r>
              <a:rPr lang="es-ES_tradnl" sz="2000" dirty="0" err="1" smtClean="0">
                <a:solidFill>
                  <a:srgbClr val="C00000"/>
                </a:solidFill>
                <a:latin typeface="+mj-lt"/>
              </a:rPr>
              <a:t>mW</a:t>
            </a:r>
            <a:endParaRPr lang="es-ES_tradnl" sz="2000" dirty="0" smtClean="0">
              <a:solidFill>
                <a:srgbClr val="C00000"/>
              </a:solidFill>
              <a:latin typeface="+mj-lt"/>
            </a:endParaRPr>
          </a:p>
          <a:p>
            <a:pPr algn="just"/>
            <a:r>
              <a:rPr lang="es-ES_tradnl" sz="2000" dirty="0" err="1" smtClean="0">
                <a:solidFill>
                  <a:srgbClr val="C00000"/>
                </a:solidFill>
                <a:latin typeface="+mj-lt"/>
              </a:rPr>
              <a:t>Experiment</a:t>
            </a:r>
            <a:r>
              <a:rPr lang="es-ES_tradnl" sz="2000" dirty="0" smtClean="0">
                <a:solidFill>
                  <a:srgbClr val="C00000"/>
                </a:solidFill>
                <a:latin typeface="+mj-lt"/>
              </a:rPr>
              <a:t>: 430 </a:t>
            </a:r>
            <a:r>
              <a:rPr lang="es-ES_tradnl" sz="2000" dirty="0" err="1" smtClean="0">
                <a:solidFill>
                  <a:srgbClr val="C00000"/>
                </a:solidFill>
                <a:latin typeface="+mj-lt"/>
              </a:rPr>
              <a:t>mW</a:t>
            </a:r>
            <a:endParaRPr lang="es-ES_tradnl" sz="2000" dirty="0" smtClean="0">
              <a:solidFill>
                <a:srgbClr val="C00000"/>
              </a:solidFill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959604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61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in circular waveguides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Monte-Carlo  algorithm has been transformed in order to consider the degenerate fundamental TE</a:t>
            </a:r>
            <a:r>
              <a:rPr lang="en-GB" sz="2400" baseline="-25000" dirty="0" smtClean="0">
                <a:solidFill>
                  <a:schemeClr val="tx1"/>
                </a:solidFill>
                <a:latin typeface="Calibri" pitchFamily="34" charset="0"/>
              </a:rPr>
              <a:t>11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circular mode considering orthogonal </a:t>
            </a: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polarizations (TE</a:t>
            </a:r>
            <a:r>
              <a:rPr lang="en-GB" sz="2400" baseline="-25000" dirty="0">
                <a:solidFill>
                  <a:schemeClr val="tx1"/>
                </a:solidFill>
                <a:latin typeface="Calibri" pitchFamily="34" charset="0"/>
              </a:rPr>
              <a:t>11</a:t>
            </a:r>
            <a:r>
              <a:rPr lang="en-GB" sz="2400" baseline="30000" dirty="0">
                <a:solidFill>
                  <a:schemeClr val="tx1"/>
                </a:solidFill>
                <a:latin typeface="Calibri" pitchFamily="34" charset="0"/>
              </a:rPr>
              <a:t>(c) </a:t>
            </a:r>
            <a:r>
              <a:rPr lang="en-GB" sz="2400" baseline="300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and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TE</a:t>
            </a:r>
            <a:r>
              <a:rPr lang="en-GB" sz="2400" baseline="-25000" dirty="0" smtClean="0">
                <a:solidFill>
                  <a:schemeClr val="tx1"/>
                </a:solidFill>
                <a:latin typeface="Calibri" pitchFamily="34" charset="0"/>
              </a:rPr>
              <a:t>11</a:t>
            </a:r>
            <a:r>
              <a:rPr lang="en-GB" sz="2400" baseline="30000" dirty="0" smtClean="0">
                <a:solidFill>
                  <a:schemeClr val="tx1"/>
                </a:solidFill>
                <a:latin typeface="Calibri" pitchFamily="34" charset="0"/>
              </a:rPr>
              <a:t>(s)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):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7" y="2739132"/>
            <a:ext cx="7119659" cy="2401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970" y="5140300"/>
            <a:ext cx="4177134" cy="805614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9297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62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2D non-relativistic electron motion differential equations consider both centripetal and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Coriolis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accelerations: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Comparison with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a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parallel-plate guide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(with only vertical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polarization):</a:t>
            </a: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097" y="1993156"/>
            <a:ext cx="5248275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8900" y="3045592"/>
            <a:ext cx="4452119" cy="35356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1800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63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0" y="1039813"/>
            <a:ext cx="8998396" cy="4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Study of the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stability (with only vertical polarization) for a case of f*d = 1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GHzmm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</p:txBody>
      </p:sp>
      <p:pic>
        <p:nvPicPr>
          <p:cNvPr id="7" name="Picture 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413713"/>
            <a:ext cx="4464967" cy="34899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10 CuadroTexto"/>
          <p:cNvSpPr txBox="1"/>
          <p:nvPr/>
        </p:nvSpPr>
        <p:spPr>
          <a:xfrm>
            <a:off x="4872061" y="2204864"/>
            <a:ext cx="4140523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(a) d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= 0.5mm and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f =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2GHz</a:t>
            </a:r>
          </a:p>
          <a:p>
            <a:pPr>
              <a:defRPr/>
            </a:pPr>
            <a:endParaRPr lang="en-US" sz="2000" i="1" dirty="0" smtClean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s-ES" sz="2000" dirty="0" smtClean="0">
                <a:solidFill>
                  <a:schemeClr val="tx1"/>
                </a:solidFill>
                <a:latin typeface="+mn-lt"/>
              </a:rPr>
              <a:t>(b)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d = 1mm and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f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= 1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GHz</a:t>
            </a:r>
          </a:p>
          <a:p>
            <a:pPr>
              <a:defRPr/>
            </a:pPr>
            <a:endParaRPr lang="en-US" sz="2000" i="1" dirty="0">
              <a:solidFill>
                <a:schemeClr val="tx1"/>
              </a:solidFill>
              <a:latin typeface="+mn-lt"/>
            </a:endParaRPr>
          </a:p>
          <a:p>
            <a:pPr>
              <a:defRPr/>
            </a:pP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(c) d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= 2mm and </a:t>
            </a:r>
            <a:r>
              <a:rPr lang="en-US" sz="2000" i="1" dirty="0" smtClean="0">
                <a:solidFill>
                  <a:schemeClr val="tx1"/>
                </a:solidFill>
                <a:latin typeface="+mn-lt"/>
              </a:rPr>
              <a:t>f </a:t>
            </a:r>
            <a:r>
              <a:rPr lang="en-US" sz="2000" i="1" dirty="0">
                <a:solidFill>
                  <a:schemeClr val="tx1"/>
                </a:solidFill>
                <a:latin typeface="+mn-lt"/>
              </a:rPr>
              <a:t>= 0.5GHz</a:t>
            </a:r>
            <a:endParaRPr lang="es-ES" sz="20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12 CuadroTexto"/>
          <p:cNvSpPr txBox="1"/>
          <p:nvPr/>
        </p:nvSpPr>
        <p:spPr>
          <a:xfrm>
            <a:off x="4805386" y="4653012"/>
            <a:ext cx="946466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A.M. Pérez, V.E.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Boria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B.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S. Anza, </a:t>
            </a: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C. Vicente,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J.Gil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Journal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Electromag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. Waves </a:t>
            </a: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and Applications, vol. 23, </a:t>
            </a: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pp. 1575-1583, 2009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09514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64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0" y="1039813"/>
            <a:ext cx="8998396" cy="4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Resonant effective electron orbits for the first 30 impacts: double-surface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events are observed for different values of AR</a:t>
            </a:r>
          </a:p>
        </p:txBody>
      </p:sp>
      <p:pic>
        <p:nvPicPr>
          <p:cNvPr id="8" name="0 Imagen" descr="Figura1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27" r="13118" b="7001"/>
          <a:stretch>
            <a:fillRect/>
          </a:stretch>
        </p:blipFill>
        <p:spPr bwMode="auto">
          <a:xfrm>
            <a:off x="395536" y="2348879"/>
            <a:ext cx="4103662" cy="36321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5478140" y="1916832"/>
            <a:ext cx="2861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 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r>
              <a:rPr lang="en-US" sz="2000" dirty="0">
                <a:solidFill>
                  <a:schemeClr val="tx1"/>
                </a:solidFill>
                <a:latin typeface="+mj-lt"/>
              </a:rPr>
              <a:t>d =1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mm and f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= 1 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GHz</a:t>
            </a:r>
          </a:p>
          <a:p>
            <a:r>
              <a:rPr lang="en-US" sz="2000" dirty="0" smtClean="0">
                <a:solidFill>
                  <a:schemeClr val="tx1"/>
                </a:solidFill>
                <a:latin typeface="+mj-lt"/>
              </a:rPr>
              <a:t>(f*d </a:t>
            </a:r>
            <a:r>
              <a:rPr lang="en-US" sz="2000" dirty="0">
                <a:solidFill>
                  <a:schemeClr val="tx1"/>
                </a:solidFill>
                <a:latin typeface="+mj-lt"/>
              </a:rPr>
              <a:t>= 1 </a:t>
            </a:r>
            <a:r>
              <a:rPr lang="en-US" sz="2000" dirty="0" err="1" smtClean="0">
                <a:solidFill>
                  <a:schemeClr val="tx1"/>
                </a:solidFill>
                <a:latin typeface="+mj-lt"/>
              </a:rPr>
              <a:t>GHzmm</a:t>
            </a:r>
            <a:r>
              <a:rPr lang="en-US" sz="2000" dirty="0" smtClean="0">
                <a:solidFill>
                  <a:schemeClr val="tx1"/>
                </a:solidFill>
                <a:latin typeface="+mj-lt"/>
              </a:rPr>
              <a:t>)</a:t>
            </a:r>
            <a:endParaRPr lang="en-US" sz="2000" dirty="0">
              <a:solidFill>
                <a:schemeClr val="tx1"/>
              </a:solidFill>
              <a:latin typeface="+mj-lt"/>
            </a:endParaRPr>
          </a:p>
          <a:p>
            <a:endParaRPr lang="es-ES_tradnl" sz="2000" dirty="0" smtClean="0">
              <a:solidFill>
                <a:schemeClr val="tx1"/>
              </a:solidFill>
              <a:latin typeface="+mj-lt"/>
            </a:endParaRPr>
          </a:p>
          <a:p>
            <a:endParaRPr lang="es-ES_tradnl" sz="2000" dirty="0" smtClean="0">
              <a:solidFill>
                <a:schemeClr val="tx1"/>
              </a:solidFill>
              <a:latin typeface="+mj-lt"/>
            </a:endParaRPr>
          </a:p>
          <a:p>
            <a:endParaRPr lang="es-ES_tradnl" sz="2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9" name="11 Imagen" descr="Figura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4" t="9288" r="12498" b="4744"/>
          <a:stretch>
            <a:fillRect/>
          </a:stretch>
        </p:blipFill>
        <p:spPr bwMode="auto">
          <a:xfrm>
            <a:off x="4788024" y="2974498"/>
            <a:ext cx="3904651" cy="330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742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65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in elliptical waveguides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Monte-Carlo  algorithm has been transformed in order to consider the fundamental TE</a:t>
            </a:r>
            <a:r>
              <a:rPr lang="en-GB" sz="2400" baseline="-25000" dirty="0" smtClean="0">
                <a:solidFill>
                  <a:schemeClr val="tx1"/>
                </a:solidFill>
                <a:latin typeface="Calibri" pitchFamily="34" charset="0"/>
              </a:rPr>
              <a:t>11</a:t>
            </a:r>
            <a:r>
              <a:rPr lang="en-GB" sz="2400" baseline="30000" dirty="0" smtClean="0">
                <a:solidFill>
                  <a:schemeClr val="tx1"/>
                </a:solidFill>
                <a:latin typeface="Calibri" pitchFamily="34" charset="0"/>
              </a:rPr>
              <a:t>(c)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elliptical mode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12" y="2530450"/>
            <a:ext cx="4124325" cy="2609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10" y="2441318"/>
            <a:ext cx="4303661" cy="2571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039" y="4974943"/>
            <a:ext cx="2411761" cy="41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209227" y="5384740"/>
            <a:ext cx="86112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>
                <a:solidFill>
                  <a:schemeClr val="tx1"/>
                </a:solidFill>
                <a:latin typeface="Calibri" pitchFamily="34" charset="0"/>
              </a:rPr>
              <a:t>2D non-relativistic electron motion differential </a:t>
            </a:r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equations have </a:t>
            </a:r>
          </a:p>
          <a:p>
            <a:r>
              <a:rPr lang="en-GB" sz="2000" dirty="0" smtClean="0">
                <a:solidFill>
                  <a:schemeClr val="tx1"/>
                </a:solidFill>
                <a:latin typeface="Calibri" pitchFamily="34" charset="0"/>
              </a:rPr>
              <a:t>been numerically solved</a:t>
            </a:r>
            <a:endParaRPr lang="es-ES_tradnl" sz="2000" dirty="0"/>
          </a:p>
        </p:txBody>
      </p:sp>
    </p:spTree>
    <p:extLst>
      <p:ext uri="{BB962C8B-B14F-4D97-AF65-F5344CB8AC3E}">
        <p14:creationId xmlns:p14="http://schemas.microsoft.com/office/powerpoint/2010/main" val="3789404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66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0" y="925513"/>
            <a:ext cx="8998396" cy="4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A </a:t>
            </a: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d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ouble-surface first-order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discharge is observed: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7020" y="1828601"/>
            <a:ext cx="4544790" cy="4256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2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67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0" y="1217613"/>
            <a:ext cx="8998396" cy="4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Stability of the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mode has been studied: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0" y="2379674"/>
            <a:ext cx="4679887" cy="26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41" y="2354274"/>
            <a:ext cx="4262956" cy="2675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30024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68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0" y="925513"/>
            <a:ext cx="8998396" cy="49942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Voltage threshold has been computed for an iris; elliptical eccentricity has been changed::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115344"/>
            <a:ext cx="4464496" cy="4380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4984576" y="2941878"/>
            <a:ext cx="383589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AutoNum type="alphaUcPeriod"/>
            </a:pP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Frotanpour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G.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Dadashzadeh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M.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Shahabadi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B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 IEEE Trans. </a:t>
            </a: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Electron Devices, vol. 58, no. 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3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pp. 876-881, March 2011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727260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69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229600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err="1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u="sng" dirty="0">
                <a:solidFill>
                  <a:schemeClr val="tx1"/>
                </a:solidFill>
                <a:latin typeface="Calibri" pitchFamily="34" charset="0"/>
              </a:rPr>
              <a:t> effect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in complex structures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E-plane transformer implemented in rectangular waveguide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" name="Picture 9" descr="video-high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8884" y="2568948"/>
            <a:ext cx="4739580" cy="2372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10" descr="carlos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348880"/>
            <a:ext cx="3276179" cy="2837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11"/>
          <p:cNvSpPr txBox="1">
            <a:spLocks noChangeArrowheads="1"/>
          </p:cNvSpPr>
          <p:nvPr/>
        </p:nvSpPr>
        <p:spPr bwMode="auto">
          <a:xfrm>
            <a:off x="2810998" y="5343946"/>
            <a:ext cx="528939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4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MULTIPACTOR SIMULATION </a:t>
            </a:r>
            <a:r>
              <a:rPr lang="es-ES" sz="2000" dirty="0" smtClean="0">
                <a:solidFill>
                  <a:schemeClr val="tx1"/>
                </a:solidFill>
                <a:latin typeface="+mj-lt"/>
              </a:rPr>
              <a:t>IN THE CENTRAL </a:t>
            </a:r>
            <a:r>
              <a:rPr lang="es-ES" sz="2000" dirty="0">
                <a:solidFill>
                  <a:schemeClr val="tx1"/>
                </a:solidFill>
                <a:latin typeface="+mj-lt"/>
              </a:rPr>
              <a:t>IRIS</a:t>
            </a:r>
          </a:p>
        </p:txBody>
      </p:sp>
    </p:spTree>
    <p:extLst>
      <p:ext uri="{BB962C8B-B14F-4D97-AF65-F5344CB8AC3E}">
        <p14:creationId xmlns:p14="http://schemas.microsoft.com/office/powerpoint/2010/main" val="249052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Introduction</a:t>
            </a:r>
            <a:endParaRPr lang="es-ES" sz="20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689CCA26-22A2-408E-9E8E-636561C6B572}" type="slidenum">
              <a:rPr lang="es-ES" smtClean="0"/>
              <a:pPr>
                <a:defRPr/>
              </a:pPr>
              <a:t>7</a:t>
            </a:fld>
            <a:endParaRPr lang="es-ES" dirty="0"/>
          </a:p>
        </p:txBody>
      </p:sp>
      <p:sp>
        <p:nvSpPr>
          <p:cNvPr id="10244" name="2 Marcador de contenido"/>
          <p:cNvSpPr>
            <a:spLocks noGrp="1"/>
          </p:cNvSpPr>
          <p:nvPr>
            <p:ph idx="4294967295"/>
          </p:nvPr>
        </p:nvSpPr>
        <p:spPr>
          <a:xfrm>
            <a:off x="395288" y="1480468"/>
            <a:ext cx="8569200" cy="4752528"/>
          </a:xfrm>
        </p:spPr>
        <p:txBody>
          <a:bodyPr/>
          <a:lstStyle/>
          <a:p>
            <a:pPr algn="just"/>
            <a:r>
              <a:rPr lang="es-ES_tradnl" sz="2400" dirty="0" smtClean="0"/>
              <a:t>In </a:t>
            </a:r>
            <a:r>
              <a:rPr lang="es-ES_tradnl" sz="2400" dirty="0" err="1" smtClean="0"/>
              <a:t>these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systems</a:t>
            </a:r>
            <a:r>
              <a:rPr lang="es-ES_tradnl" sz="2400" dirty="0" smtClean="0"/>
              <a:t> produces: </a:t>
            </a:r>
            <a:r>
              <a:rPr lang="es-ES_tradnl" sz="2400" dirty="0" err="1" smtClean="0"/>
              <a:t>noise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increase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reflection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coefficient</a:t>
            </a:r>
            <a:r>
              <a:rPr lang="es-ES_tradnl" sz="2400" dirty="0" smtClean="0"/>
              <a:t>, local </a:t>
            </a:r>
            <a:r>
              <a:rPr lang="es-ES_tradnl" sz="2400" dirty="0" err="1" smtClean="0"/>
              <a:t>surface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heating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detuning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electrical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circuit</a:t>
            </a:r>
            <a:r>
              <a:rPr lang="es-ES_tradnl" sz="2400" dirty="0" smtClean="0"/>
              <a:t>, </a:t>
            </a:r>
            <a:r>
              <a:rPr lang="es-ES_tradnl" sz="2400" dirty="0" err="1" smtClean="0"/>
              <a:t>surface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damage</a:t>
            </a:r>
            <a:r>
              <a:rPr lang="es-ES_tradnl" sz="2400" dirty="0" smtClean="0"/>
              <a:t> and </a:t>
            </a:r>
            <a:r>
              <a:rPr lang="es-ES_tradnl" sz="2400" dirty="0" err="1" smtClean="0"/>
              <a:t>possible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breakdown</a:t>
            </a:r>
            <a:r>
              <a:rPr lang="es-ES_tradnl" sz="2400" dirty="0" smtClean="0"/>
              <a:t> of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component</a:t>
            </a: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just">
              <a:buNone/>
            </a:pPr>
            <a:endParaRPr lang="es-ES_tradnl" sz="2400" dirty="0" smtClean="0"/>
          </a:p>
          <a:p>
            <a:pPr marL="0" indent="0" algn="just">
              <a:buNone/>
            </a:pPr>
            <a:endParaRPr lang="es-ES_tradnl" sz="2400" dirty="0"/>
          </a:p>
          <a:p>
            <a:pPr marL="0" indent="0" algn="just">
              <a:buNone/>
            </a:pPr>
            <a:r>
              <a:rPr lang="es-ES_tradnl" sz="1800" dirty="0" smtClean="0">
                <a:latin typeface="+mj-lt"/>
              </a:rPr>
              <a:t>  </a:t>
            </a:r>
            <a:r>
              <a:rPr lang="es-ES_tradnl" sz="1800" dirty="0" err="1" smtClean="0">
                <a:latin typeface="+mj-lt"/>
              </a:rPr>
              <a:t>Kapton</a:t>
            </a:r>
            <a:r>
              <a:rPr lang="es-ES_tradnl" sz="1800" dirty="0" smtClean="0">
                <a:latin typeface="+mj-lt"/>
              </a:rPr>
              <a:t> </a:t>
            </a:r>
            <a:r>
              <a:rPr lang="es-ES_tradnl" sz="1800" dirty="0" err="1" smtClean="0">
                <a:latin typeface="+mj-lt"/>
              </a:rPr>
              <a:t>window</a:t>
            </a:r>
            <a:r>
              <a:rPr lang="es-ES_tradnl" sz="1800" dirty="0" smtClean="0">
                <a:latin typeface="+mj-lt"/>
              </a:rPr>
              <a:t> 						</a:t>
            </a:r>
            <a:r>
              <a:rPr lang="es-ES_tradnl" sz="1800" dirty="0" err="1" smtClean="0">
                <a:latin typeface="+mj-lt"/>
              </a:rPr>
              <a:t>Low-pass</a:t>
            </a:r>
            <a:r>
              <a:rPr lang="es-ES_tradnl" sz="1800" dirty="0" smtClean="0">
                <a:latin typeface="+mj-lt"/>
              </a:rPr>
              <a:t> </a:t>
            </a:r>
            <a:r>
              <a:rPr lang="es-ES_tradnl" sz="1800" dirty="0" err="1" smtClean="0">
                <a:latin typeface="+mj-lt"/>
              </a:rPr>
              <a:t>filter</a:t>
            </a:r>
            <a:endParaRPr lang="es-ES_tradnl" sz="1800" dirty="0" smtClean="0">
              <a:latin typeface="+mj-lt"/>
            </a:endParaRPr>
          </a:p>
        </p:txBody>
      </p:sp>
      <p:pic>
        <p:nvPicPr>
          <p:cNvPr id="14541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6535" y="2852390"/>
            <a:ext cx="3036366" cy="2313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165562"/>
            <a:ext cx="2009775" cy="2000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541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144" y="2873691"/>
            <a:ext cx="3139733" cy="2334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431887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70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9263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effect in a rectangular iris of a high-power dual-mode band-pass filter implemented in rectangular waveguide: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2548731"/>
            <a:ext cx="3044825" cy="228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1" y="2204864"/>
            <a:ext cx="5206900" cy="36564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789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71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43013"/>
            <a:ext cx="8926388" cy="489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Multipaction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simulation: electrons escape from the iris due to the fringing fields (axial drift); as a consequence, the RF breakdown power threshold is lower than in an “infinite” guide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4" name="Picture 9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751584"/>
            <a:ext cx="3027362" cy="1066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" name="Line 13"/>
          <p:cNvSpPr>
            <a:spLocks noChangeShapeType="1"/>
          </p:cNvSpPr>
          <p:nvPr/>
        </p:nvSpPr>
        <p:spPr bwMode="auto">
          <a:xfrm flipH="1" flipV="1">
            <a:off x="1475656" y="3356992"/>
            <a:ext cx="3096344" cy="936103"/>
          </a:xfrm>
          <a:prstGeom prst="line">
            <a:avLst/>
          </a:prstGeom>
          <a:noFill/>
          <a:ln w="19050">
            <a:solidFill>
              <a:srgbClr val="C0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ES_tradnl"/>
          </a:p>
        </p:txBody>
      </p:sp>
      <p:sp>
        <p:nvSpPr>
          <p:cNvPr id="18" name="17 CuadroTexto"/>
          <p:cNvSpPr txBox="1"/>
          <p:nvPr/>
        </p:nvSpPr>
        <p:spPr>
          <a:xfrm>
            <a:off x="1757313" y="4149596"/>
            <a:ext cx="184731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s-ES_tradnl" sz="2000" dirty="0" smtClean="0">
              <a:solidFill>
                <a:srgbClr val="C00000"/>
              </a:solidFill>
              <a:latin typeface="+mj-lt"/>
            </a:endParaRPr>
          </a:p>
          <a:p>
            <a:endParaRPr lang="es-ES_tradnl" dirty="0"/>
          </a:p>
        </p:txBody>
      </p:sp>
      <p:pic>
        <p:nvPicPr>
          <p:cNvPr id="19" name="Picture 9" descr="iris_carlos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025" y="3284984"/>
            <a:ext cx="3810000" cy="2686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8334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72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376363"/>
            <a:ext cx="8854380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 typeface="Arial" charset="0"/>
              <a:buChar char="•"/>
              <a:defRPr/>
            </a:pP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Electromagnetic radiation within waveguides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A charged particle is moving within an arbitrarily cross-shaped waveguide: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3719536"/>
            <a:ext cx="2952328" cy="2331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4043" y="2705869"/>
            <a:ext cx="6972300" cy="41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5" y="3744184"/>
            <a:ext cx="2970287" cy="2035581"/>
          </a:xfrm>
          <a:prstGeom prst="rect">
            <a:avLst/>
          </a:prstGeom>
          <a:noFill/>
          <a:ln w="12700">
            <a:solidFill>
              <a:schemeClr val="accent4">
                <a:lumMod val="60000"/>
                <a:lumOff val="4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3048178" y="3205733"/>
            <a:ext cx="31577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2000" dirty="0" smtClean="0">
                <a:solidFill>
                  <a:schemeClr val="accent4">
                    <a:lumMod val="75000"/>
                  </a:schemeClr>
                </a:solidFill>
                <a:latin typeface="+mj-lt"/>
              </a:rPr>
              <a:t>FOURIER TRANSFORMATION</a:t>
            </a:r>
            <a:endParaRPr lang="es-ES_tradnl" sz="2000" dirty="0">
              <a:solidFill>
                <a:schemeClr val="accent4">
                  <a:lumMod val="7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13926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73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Electromagnetic fields and singular current density in frequency domain are expressed in transverse and axial components: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Next, we expand these vectors in terms of the normalized electric and magnetic modes of the “empty” waveguide: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071688"/>
            <a:ext cx="6981825" cy="2562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8584" y="5358358"/>
            <a:ext cx="6791325" cy="11620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626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74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just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Electric field is expressed as follows: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where the electric dyadic Green’s function is: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203" y="1378098"/>
            <a:ext cx="3312368" cy="598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088" y="2544663"/>
            <a:ext cx="6924675" cy="348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55074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75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M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agnetic field is expressed as follows: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where the </a:t>
            </a: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m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agnetic dyadic Green’s function is: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63" y="2667000"/>
            <a:ext cx="7077075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8823" y="1403351"/>
            <a:ext cx="3362325" cy="619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75" y="5085184"/>
            <a:ext cx="501015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3782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76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Study of the electromagnetic energy radiated by a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multipactor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discharge occurring within a realistic microwave passive component: E-plane waveguide transformer implemented in WR-75 rectangular guide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773" y="3140968"/>
            <a:ext cx="6877050" cy="2524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5541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77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Scheme: a=19.05 mm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Electrical response: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360" y="1700808"/>
            <a:ext cx="4171578" cy="1701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7840" y="1481732"/>
            <a:ext cx="2520280" cy="192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1948" y="3526532"/>
            <a:ext cx="3857625" cy="255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6975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78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Vertical electric field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pattern 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within the central gap: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639" y="1772816"/>
            <a:ext cx="3352800" cy="2486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CuadroTexto"/>
          <p:cNvSpPr txBox="1"/>
          <p:nvPr/>
        </p:nvSpPr>
        <p:spPr>
          <a:xfrm>
            <a:off x="4407683" y="1748859"/>
            <a:ext cx="42001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latin typeface="+mj-lt"/>
              </a:rPr>
              <a:t>Ag; f = 12.466 </a:t>
            </a:r>
            <a:r>
              <a:rPr lang="de-DE" sz="2000" dirty="0" smtClean="0">
                <a:latin typeface="+mj-lt"/>
              </a:rPr>
              <a:t>GHz</a:t>
            </a:r>
          </a:p>
          <a:p>
            <a:r>
              <a:rPr lang="de-DE" sz="2000" dirty="0" smtClean="0">
                <a:latin typeface="+mj-lt"/>
              </a:rPr>
              <a:t>d </a:t>
            </a:r>
            <a:r>
              <a:rPr lang="de-DE" sz="2000" dirty="0">
                <a:latin typeface="+mj-lt"/>
              </a:rPr>
              <a:t>= b4 = 0.32 mm</a:t>
            </a:r>
            <a:r>
              <a:rPr lang="de-DE" sz="2000" b="1" dirty="0">
                <a:latin typeface="+mj-lt"/>
              </a:rPr>
              <a:t>, f x d = 3.99 GHz mm</a:t>
            </a:r>
            <a:endParaRPr lang="es-ES_tradnl" sz="2000" b="1" dirty="0">
              <a:latin typeface="+mj-lt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12682" y="4191000"/>
            <a:ext cx="25415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>
                <a:solidFill>
                  <a:srgbClr val="FF0000"/>
                </a:solidFill>
                <a:latin typeface="+mj-lt"/>
              </a:rPr>
              <a:t>Location</a:t>
            </a:r>
            <a:r>
              <a:rPr lang="es-ES_tradnl" sz="1800" dirty="0" smtClean="0">
                <a:solidFill>
                  <a:srgbClr val="FF0000"/>
                </a:solidFill>
                <a:latin typeface="+mj-lt"/>
              </a:rPr>
              <a:t> of </a:t>
            </a:r>
            <a:r>
              <a:rPr lang="es-ES_tradnl" sz="1800" dirty="0" err="1" smtClean="0">
                <a:solidFill>
                  <a:srgbClr val="FF0000"/>
                </a:solidFill>
                <a:latin typeface="+mj-lt"/>
              </a:rPr>
              <a:t>the</a:t>
            </a:r>
            <a:r>
              <a:rPr lang="es-ES_tradnl" sz="1800" dirty="0" smtClean="0">
                <a:solidFill>
                  <a:srgbClr val="FF0000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rgbClr val="FF0000"/>
                </a:solidFill>
                <a:latin typeface="+mj-lt"/>
              </a:rPr>
              <a:t>discharge</a:t>
            </a:r>
            <a:endParaRPr lang="es-ES_tradnl" sz="18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" name="4 Explosión 1"/>
          <p:cNvSpPr/>
          <p:nvPr/>
        </p:nvSpPr>
        <p:spPr>
          <a:xfrm>
            <a:off x="2001453" y="2708920"/>
            <a:ext cx="336786" cy="482528"/>
          </a:xfrm>
          <a:prstGeom prst="irregularSeal1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501008"/>
            <a:ext cx="3600450" cy="2724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4542412" y="2561520"/>
            <a:ext cx="459984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Multimode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equivalent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network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representation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s-ES_tradnl" sz="1800" dirty="0" err="1">
                <a:solidFill>
                  <a:schemeClr val="tx1"/>
                </a:solidFill>
                <a:latin typeface="+mj-lt"/>
              </a:rPr>
              <a:t>i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ncluding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the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multipactor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discharge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</a:p>
          <a:p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as a time-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harmonic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current</a:t>
            </a:r>
            <a:r>
              <a:rPr lang="es-ES_tradnl" sz="1800" dirty="0" smtClean="0">
                <a:solidFill>
                  <a:schemeClr val="tx1"/>
                </a:solidFill>
                <a:latin typeface="+mj-lt"/>
              </a:rPr>
              <a:t> </a:t>
            </a:r>
            <a:r>
              <a:rPr lang="es-ES_tradnl" sz="1800" dirty="0" err="1" smtClean="0">
                <a:solidFill>
                  <a:schemeClr val="tx1"/>
                </a:solidFill>
                <a:latin typeface="+mj-lt"/>
              </a:rPr>
              <a:t>source</a:t>
            </a:r>
            <a:endParaRPr lang="es-ES_tradnl" sz="18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136" y="4658469"/>
            <a:ext cx="2085975" cy="1323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1225" y="5182889"/>
            <a:ext cx="1514475" cy="5048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6 Flecha derecha"/>
          <p:cNvSpPr/>
          <p:nvPr/>
        </p:nvSpPr>
        <p:spPr>
          <a:xfrm>
            <a:off x="2475384" y="5292426"/>
            <a:ext cx="792088" cy="242316"/>
          </a:xfrm>
          <a:prstGeom prst="righ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/>
          </a:p>
        </p:txBody>
      </p:sp>
      <p:sp>
        <p:nvSpPr>
          <p:cNvPr id="8" name="7 Flecha doblada"/>
          <p:cNvSpPr/>
          <p:nvPr/>
        </p:nvSpPr>
        <p:spPr>
          <a:xfrm>
            <a:off x="4405895" y="4449341"/>
            <a:ext cx="708880" cy="604242"/>
          </a:xfrm>
          <a:prstGeom prst="bentArrow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515363" y="3898612"/>
            <a:ext cx="178106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FOURIER </a:t>
            </a:r>
          </a:p>
          <a:p>
            <a:r>
              <a:rPr lang="es-ES_tradnl" sz="160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TRANSFORMATION</a:t>
            </a:r>
            <a:endParaRPr lang="es-ES_tradnl" sz="160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99179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79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Comparison between measurements and theory is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succesfull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806612"/>
            <a:ext cx="3152775" cy="2371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1794148"/>
            <a:ext cx="3667125" cy="2390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CuadroTexto"/>
          <p:cNvSpPr txBox="1"/>
          <p:nvPr/>
        </p:nvSpPr>
        <p:spPr>
          <a:xfrm>
            <a:off x="755129" y="4437112"/>
            <a:ext cx="734481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M. Jiménez, B.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C.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Miquel-Espanya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D.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Raboso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S. Anza,</a:t>
            </a:r>
            <a:endParaRPr lang="en-US" sz="1800" dirty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C. Vicente, J. Gil, F. Quesada, A.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Álvarez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M.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Taroncher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M.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Reglero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, V.E.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Boria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J. Phys. D: Appl. Phys. 43 (2010) 395501 (7pp) </a:t>
            </a:r>
            <a:endParaRPr lang="en-US" sz="1800" dirty="0" smtClean="0">
              <a:solidFill>
                <a:schemeClr val="tx1"/>
              </a:solidFill>
              <a:latin typeface="+mj-lt"/>
            </a:endParaRPr>
          </a:p>
          <a:p>
            <a:pPr algn="just"/>
            <a:r>
              <a:rPr lang="en-US" sz="1800" dirty="0" smtClean="0">
                <a:solidFill>
                  <a:schemeClr val="tx1"/>
                </a:solidFill>
                <a:latin typeface="+mj-lt"/>
              </a:rPr>
              <a:t>M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. Jiménez, B.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Gimeno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D.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Raboso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S. Anza, A.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Álvarez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F. Quesada, V. E. </a:t>
            </a:r>
            <a:r>
              <a:rPr lang="en-US" sz="1800" dirty="0" err="1">
                <a:solidFill>
                  <a:schemeClr val="tx1"/>
                </a:solidFill>
                <a:latin typeface="+mj-lt"/>
              </a:rPr>
              <a:t>Boria</a:t>
            </a:r>
            <a:r>
              <a:rPr lang="en-US" sz="1800" dirty="0">
                <a:solidFill>
                  <a:schemeClr val="tx1"/>
                </a:solidFill>
                <a:latin typeface="+mj-lt"/>
              </a:rPr>
              <a:t>, C. Vicente, J. Gil,  IEEE Microwave Wireless Components Letters, 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vol. 22, no. 2, pp. 61-63, </a:t>
            </a:r>
            <a:r>
              <a:rPr lang="en-US" sz="1800" dirty="0" err="1" smtClean="0">
                <a:solidFill>
                  <a:schemeClr val="tx1"/>
                </a:solidFill>
                <a:latin typeface="+mj-lt"/>
              </a:rPr>
              <a:t>Febr</a:t>
            </a:r>
            <a:r>
              <a:rPr lang="en-US" sz="1800" dirty="0" smtClean="0">
                <a:solidFill>
                  <a:schemeClr val="tx1"/>
                </a:solidFill>
                <a:latin typeface="+mj-lt"/>
              </a:rPr>
              <a:t>. 2012</a:t>
            </a:r>
          </a:p>
          <a:p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38157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Introduction</a:t>
            </a:r>
            <a:endParaRPr lang="es-ES" sz="20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3FBB9B77-4048-4509-B8A1-05D7C64E6733}" type="slidenum">
              <a:rPr lang="es-ES" smtClean="0"/>
              <a:pPr>
                <a:defRPr/>
              </a:pPr>
              <a:t>8</a:t>
            </a:fld>
            <a:endParaRPr lang="es-ES" dirty="0"/>
          </a:p>
        </p:txBody>
      </p:sp>
      <p:sp>
        <p:nvSpPr>
          <p:cNvPr id="12292" name="2 Marcador de contenido"/>
          <p:cNvSpPr>
            <a:spLocks noGrp="1"/>
          </p:cNvSpPr>
          <p:nvPr>
            <p:ph idx="4294967295"/>
          </p:nvPr>
        </p:nvSpPr>
        <p:spPr>
          <a:xfrm>
            <a:off x="446088" y="1544638"/>
            <a:ext cx="8496300" cy="1727200"/>
          </a:xfrm>
        </p:spPr>
        <p:txBody>
          <a:bodyPr/>
          <a:lstStyle/>
          <a:p>
            <a:pPr algn="just"/>
            <a:r>
              <a:rPr lang="es-ES_tradnl" sz="2400" dirty="0" smtClean="0"/>
              <a:t>In </a:t>
            </a:r>
            <a:r>
              <a:rPr lang="es-ES_tradnl" sz="2400" dirty="0" err="1" smtClean="0"/>
              <a:t>this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undesired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scenario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space</a:t>
            </a:r>
            <a:r>
              <a:rPr lang="es-ES_tradnl" sz="2400" dirty="0" smtClean="0"/>
              <a:t> agencies </a:t>
            </a:r>
            <a:r>
              <a:rPr lang="es-ES_tradnl" sz="2400" dirty="0" err="1" smtClean="0"/>
              <a:t>have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to</a:t>
            </a:r>
            <a:r>
              <a:rPr lang="es-ES_tradnl" sz="2400" dirty="0" smtClean="0"/>
              <a:t> control and </a:t>
            </a:r>
            <a:r>
              <a:rPr lang="es-ES_tradnl" sz="2400" dirty="0" err="1" smtClean="0"/>
              <a:t>predict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possible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existence</a:t>
            </a:r>
            <a:r>
              <a:rPr lang="es-ES_tradnl" sz="2400" dirty="0" smtClean="0"/>
              <a:t> of a </a:t>
            </a:r>
            <a:r>
              <a:rPr lang="es-ES_tradnl" sz="2400" dirty="0" err="1" smtClean="0"/>
              <a:t>multipactor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discharge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occurring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within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on-board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microwave</a:t>
            </a:r>
            <a:r>
              <a:rPr lang="es-ES_tradnl" sz="2400" dirty="0" smtClean="0"/>
              <a:t> sub-</a:t>
            </a:r>
            <a:r>
              <a:rPr lang="es-ES_tradnl" sz="2400" dirty="0" err="1" smtClean="0"/>
              <a:t>systems</a:t>
            </a:r>
            <a:r>
              <a:rPr lang="es-ES_tradnl" sz="2400" dirty="0" smtClean="0"/>
              <a:t>: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replacement</a:t>
            </a:r>
            <a:r>
              <a:rPr lang="es-ES_tradnl" sz="2400" b="1" dirty="0" smtClean="0">
                <a:solidFill>
                  <a:srgbClr val="FF0000"/>
                </a:solidFill>
              </a:rPr>
              <a:t> of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equipments</a:t>
            </a:r>
            <a:r>
              <a:rPr lang="es-ES_tradnl" sz="2400" b="1" dirty="0" smtClean="0">
                <a:solidFill>
                  <a:srgbClr val="FF0000"/>
                </a:solidFill>
              </a:rPr>
              <a:t>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is</a:t>
            </a:r>
            <a:r>
              <a:rPr lang="es-ES_tradnl" sz="2400" b="1" dirty="0" smtClean="0">
                <a:solidFill>
                  <a:srgbClr val="FF0000"/>
                </a:solidFill>
              </a:rPr>
              <a:t> NOT POSSIBLE in a </a:t>
            </a:r>
            <a:r>
              <a:rPr lang="es-ES_tradnl" sz="2400" b="1" dirty="0" err="1" smtClean="0">
                <a:solidFill>
                  <a:srgbClr val="FF0000"/>
                </a:solidFill>
              </a:rPr>
              <a:t>satellite</a:t>
            </a:r>
            <a:r>
              <a:rPr lang="es-ES_tradnl" sz="2400" b="1" dirty="0" smtClean="0">
                <a:solidFill>
                  <a:srgbClr val="FF0000"/>
                </a:solidFill>
              </a:rPr>
              <a:t> …</a:t>
            </a:r>
          </a:p>
        </p:txBody>
      </p:sp>
      <p:pic>
        <p:nvPicPr>
          <p:cNvPr id="1229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black">
          <a:xfrm>
            <a:off x="2123728" y="3356992"/>
            <a:ext cx="5113337" cy="2449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53882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80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 Electromagnetic fields of a charge moving with constant velocity along the axis of an arbitrarily-shaped waveguide: calculation of the weak-fields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Singular current density in time-domain:</a:t>
            </a: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marL="800100" lvl="1" indent="-342900" algn="l">
              <a:spcBef>
                <a:spcPts val="0"/>
              </a:spcBef>
              <a:buFontTx/>
              <a:buChar char="-"/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Fourier transformation of the singular current density: 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Convolution integral with the electric and magnetic dyadic Green’s functions allow to calculate the frequency-domain fields:</a:t>
            </a: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7" y="2229247"/>
            <a:ext cx="2286864" cy="163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946" y="2892395"/>
            <a:ext cx="5007792" cy="76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4293096"/>
            <a:ext cx="5886450" cy="57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81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975" y="1523506"/>
            <a:ext cx="6244555" cy="432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82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Finally, time-domain fields are analytically calculated: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Using this definition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of </a:t>
            </a:r>
            <a:r>
              <a:rPr lang="en-GB" sz="24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-function wake-fields: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0393" y="1772816"/>
            <a:ext cx="4594288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4160515"/>
            <a:ext cx="4600306" cy="19793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84162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83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sp>
        <p:nvSpPr>
          <p:cNvPr id="5" name="2 Marcador de contenido"/>
          <p:cNvSpPr>
            <a:spLocks/>
          </p:cNvSpPr>
          <p:nvPr/>
        </p:nvSpPr>
        <p:spPr bwMode="auto">
          <a:xfrm>
            <a:off x="190500" y="14430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w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e obtain: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The following waveguides have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been studied with the BI-RME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(Boundary Integral - Resonant </a:t>
            </a: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Mode Expansion) technique:</a:t>
            </a: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1223963"/>
            <a:ext cx="6537920" cy="2502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0796" y="3240980"/>
            <a:ext cx="3640460" cy="334575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5229200"/>
            <a:ext cx="3600450" cy="84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5747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84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Numerical results of the </a:t>
            </a:r>
            <a:r>
              <a:rPr lang="en-GB" sz="2400" dirty="0" smtClean="0">
                <a:solidFill>
                  <a:schemeClr val="tx1"/>
                </a:solidFill>
                <a:latin typeface="Symbol" pitchFamily="18" charset="2"/>
              </a:rPr>
              <a:t>d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-function axial wake-fields potentials: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4373" y="1753766"/>
            <a:ext cx="6719045" cy="370268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85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More numerical results for a charge shifted: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202" y="1772816"/>
            <a:ext cx="4861014" cy="46919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288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86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Recently we have extended this formulation to deal with 3D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gaussian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distribution of charges: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	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		       obtaining analytical results: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2094619"/>
            <a:ext cx="2160240" cy="1741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2738" y="2165307"/>
            <a:ext cx="6253758" cy="1261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9221" y="3933056"/>
            <a:ext cx="6449214" cy="21602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105830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87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>
                <a:solidFill>
                  <a:schemeClr val="tx1"/>
                </a:solidFill>
                <a:latin typeface="Calibri" pitchFamily="34" charset="0"/>
              </a:rPr>
              <a:t>w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here: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0163" y="1890713"/>
            <a:ext cx="6543675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8" y="2976563"/>
            <a:ext cx="4314825" cy="904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401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88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Conclusions</a:t>
            </a:r>
            <a:r>
              <a:rPr lang="es-ES" sz="2000" dirty="0">
                <a:latin typeface="Arial" charset="0"/>
              </a:rPr>
              <a:t/>
            </a:r>
            <a:br>
              <a:rPr lang="es-ES" sz="2000" dirty="0">
                <a:latin typeface="Arial" charset="0"/>
              </a:rPr>
            </a:br>
            <a:endParaRPr lang="es-ES" sz="20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318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2 Marcador de contenido"/>
          <p:cNvSpPr>
            <a:spLocks noGrp="1"/>
          </p:cNvSpPr>
          <p:nvPr>
            <p:ph idx="4294967295"/>
          </p:nvPr>
        </p:nvSpPr>
        <p:spPr>
          <a:xfrm>
            <a:off x="304800" y="2073275"/>
            <a:ext cx="9144000" cy="4392613"/>
          </a:xfrm>
        </p:spPr>
        <p:txBody>
          <a:bodyPr/>
          <a:lstStyle/>
          <a:p>
            <a:r>
              <a:rPr lang="en-GB" sz="2400" dirty="0" smtClean="0"/>
              <a:t>The VAL SPACE CONSORTIUM has been presented as a public organisation formed by 4 public </a:t>
            </a:r>
            <a:r>
              <a:rPr lang="en-GB" sz="2400" dirty="0" err="1" smtClean="0"/>
              <a:t>valencian</a:t>
            </a:r>
            <a:r>
              <a:rPr lang="en-GB" sz="2400" dirty="0" smtClean="0"/>
              <a:t> entities.</a:t>
            </a:r>
          </a:p>
          <a:p>
            <a:r>
              <a:rPr lang="en-GB" sz="2400" dirty="0" smtClean="0"/>
              <a:t>The VAL SPACE CONSORTIUM facilities have been described.</a:t>
            </a:r>
          </a:p>
          <a:p>
            <a:r>
              <a:rPr lang="en-GB" sz="2400" dirty="0" smtClean="0"/>
              <a:t>R&amp;D activities related with RF high-power non-linear phenomena have been reported: single-carrier </a:t>
            </a:r>
            <a:r>
              <a:rPr lang="en-GB" sz="2400" dirty="0" err="1" smtClean="0"/>
              <a:t>multipactor</a:t>
            </a:r>
            <a:r>
              <a:rPr lang="en-GB" sz="2400" dirty="0" smtClean="0"/>
              <a:t> effect</a:t>
            </a:r>
            <a:r>
              <a:rPr lang="en-GB" sz="2400" dirty="0"/>
              <a:t> </a:t>
            </a:r>
            <a:r>
              <a:rPr lang="en-GB" sz="2400" dirty="0" smtClean="0"/>
              <a:t>and electromagnetic radiation.</a:t>
            </a:r>
          </a:p>
          <a:p>
            <a:pPr algn="ctr">
              <a:buFont typeface="Arial" charset="0"/>
              <a:buNone/>
            </a:pPr>
            <a:endParaRPr lang="en-GB" dirty="0"/>
          </a:p>
          <a:p>
            <a:pPr algn="ctr">
              <a:buFont typeface="Arial" charset="0"/>
              <a:buNone/>
            </a:pPr>
            <a:r>
              <a:rPr lang="en-GB" sz="2400" b="1" dirty="0" smtClean="0">
                <a:solidFill>
                  <a:srgbClr val="FF0000"/>
                </a:solidFill>
                <a:latin typeface="Lucida Sans" pitchFamily="34" charset="0"/>
              </a:rPr>
              <a:t>WE ARE OPEN TO COOPERATE WITH ALL OF YOU.</a:t>
            </a:r>
          </a:p>
          <a:p>
            <a:endParaRPr lang="en-GB" sz="2400" b="1" dirty="0" smtClean="0">
              <a:solidFill>
                <a:srgbClr val="FF0000"/>
              </a:solidFill>
              <a:latin typeface="Lucida Sans" pitchFamily="34" charset="0"/>
            </a:endParaRPr>
          </a:p>
          <a:p>
            <a:pPr>
              <a:buFont typeface="Arial" charset="0"/>
              <a:buNone/>
            </a:pPr>
            <a:endParaRPr lang="en-GB" dirty="0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6A236644-3D8C-4331-86C9-B96AF72579BC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89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9156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400">
                <a:solidFill>
                  <a:schemeClr val="tx1"/>
                </a:solidFill>
                <a:latin typeface="Arial" charset="0"/>
              </a:rPr>
              <a:t>Conclusions</a:t>
            </a:r>
            <a:endParaRPr lang="en-GB" sz="24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noFill/>
        </p:spPr>
        <p:txBody>
          <a:bodyPr/>
          <a:lstStyle/>
          <a:p>
            <a:pPr eaLnBrk="1" hangingPunct="1"/>
            <a:r>
              <a:rPr lang="es-ES_tradnl" sz="3600" smtClean="0">
                <a:latin typeface="Arial" charset="0"/>
              </a:rPr>
              <a:t>INDEX</a:t>
            </a:r>
            <a:endParaRPr lang="es-ES" sz="3600" smtClean="0">
              <a:latin typeface="Arial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1B81F26A-D030-441C-B13D-DA25AFBD1608}" type="slidenum">
              <a:rPr lang="es-ES"/>
              <a:pPr>
                <a:defRPr/>
              </a:pPr>
              <a:t>9</a:t>
            </a:fld>
            <a:endParaRPr lang="es-ES"/>
          </a:p>
        </p:txBody>
      </p:sp>
      <p:sp>
        <p:nvSpPr>
          <p:cNvPr id="7172" name="Text Box 46"/>
          <p:cNvSpPr txBox="1">
            <a:spLocks noChangeArrowheads="1"/>
          </p:cNvSpPr>
          <p:nvPr/>
        </p:nvSpPr>
        <p:spPr bwMode="auto">
          <a:xfrm>
            <a:off x="1095375" y="2368550"/>
            <a:ext cx="184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algn="l" eaLnBrk="1" hangingPunct="1"/>
            <a:endParaRPr lang="es-ES_tradnl" sz="1800" i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7173" name="1 Título"/>
          <p:cNvSpPr>
            <a:spLocks/>
          </p:cNvSpPr>
          <p:nvPr/>
        </p:nvSpPr>
        <p:spPr bwMode="auto">
          <a:xfrm>
            <a:off x="1187450" y="1484313"/>
            <a:ext cx="7273925" cy="447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defRPr/>
            </a:pP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Introduction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tx1"/>
                </a:solidFill>
                <a:latin typeface="Arial" charset="0"/>
              </a:rPr>
              <a:t>VAL SPACE CONSORTIUM </a:t>
            </a:r>
            <a:r>
              <a:rPr lang="es-ES_tradnl" sz="2000" dirty="0" err="1">
                <a:solidFill>
                  <a:schemeClr val="tx1"/>
                </a:solidFill>
                <a:latin typeface="Arial" charset="0"/>
              </a:rPr>
              <a:t>presentation</a:t>
            </a:r>
            <a:endParaRPr lang="es-ES_tradnl" sz="2000" dirty="0">
              <a:solidFill>
                <a:schemeClr val="tx1"/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RF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European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High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Power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Space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Materials</a:t>
            </a: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Laboratory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R&amp;D </a:t>
            </a: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activities</a:t>
            </a:r>
            <a:endParaRPr lang="es-ES_tradnl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  <a:p>
            <a:pPr marL="342900" indent="-342900" algn="l">
              <a:lnSpc>
                <a:spcPct val="140000"/>
              </a:lnSpc>
              <a:spcBef>
                <a:spcPct val="20000"/>
              </a:spcBef>
              <a:spcAft>
                <a:spcPct val="20000"/>
              </a:spcAft>
              <a:buFont typeface="Arial" pitchFamily="34" charset="0"/>
              <a:buChar char="•"/>
              <a:defRPr/>
            </a:pPr>
            <a:r>
              <a:rPr lang="es-ES_tradnl" sz="2000" dirty="0" err="1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Conclusions</a:t>
            </a:r>
            <a: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/>
            </a:r>
            <a:br>
              <a:rPr lang="es-ES" sz="2000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</a:br>
            <a:endParaRPr lang="es-ES" sz="2000" dirty="0">
              <a:solidFill>
                <a:schemeClr val="bg1">
                  <a:lumMod val="50000"/>
                </a:schemeClr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12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endParaRPr lang="es-ES_tradnl" sz="2400" dirty="0" smtClean="0"/>
          </a:p>
          <a:p>
            <a:pPr>
              <a:buFont typeface="Arial" charset="0"/>
              <a:buNone/>
            </a:pPr>
            <a:r>
              <a:rPr lang="es-ES_tradnl" sz="2400" dirty="0" smtClean="0"/>
              <a:t>     </a:t>
            </a:r>
            <a:r>
              <a:rPr lang="es-ES_tradnl" sz="2400" dirty="0" err="1" smtClean="0"/>
              <a:t>The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Laboratories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have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been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co-funded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with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European</a:t>
            </a:r>
            <a:r>
              <a:rPr lang="es-ES_tradnl" sz="2400" dirty="0" smtClean="0"/>
              <a:t> Regional </a:t>
            </a:r>
            <a:r>
              <a:rPr lang="es-ES_tradnl" sz="2400" dirty="0" err="1" smtClean="0"/>
              <a:t>Development</a:t>
            </a:r>
            <a:r>
              <a:rPr lang="es-ES_tradnl" sz="2400" dirty="0" smtClean="0"/>
              <a:t> </a:t>
            </a:r>
            <a:r>
              <a:rPr lang="es-ES_tradnl" sz="2400" dirty="0" err="1" smtClean="0"/>
              <a:t>funds</a:t>
            </a:r>
            <a:r>
              <a:rPr lang="es-ES_tradnl" sz="2400" dirty="0" smtClean="0"/>
              <a:t> (ERDF-FEDER).</a:t>
            </a:r>
            <a:endParaRPr lang="en-US" sz="2400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31971D23-5A94-4E33-B40A-8566DDF3F9C9}" type="slidenum">
              <a:rPr lang="es-ES" smtClean="0"/>
              <a:pPr>
                <a:defRPr/>
              </a:pPr>
              <a:t>90</a:t>
            </a:fld>
            <a:endParaRPr lang="es-ES" dirty="0"/>
          </a:p>
        </p:txBody>
      </p:sp>
      <p:pic>
        <p:nvPicPr>
          <p:cNvPr id="50180" name="4 Imagen" descr="FEDER hori_cas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3357563"/>
            <a:ext cx="7151688" cy="143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2 Marcador de contenido"/>
          <p:cNvSpPr>
            <a:spLocks noGrp="1"/>
          </p:cNvSpPr>
          <p:nvPr>
            <p:ph idx="4294967295"/>
          </p:nvPr>
        </p:nvSpPr>
        <p:spPr>
          <a:xfrm>
            <a:off x="849313" y="4457700"/>
            <a:ext cx="8075612" cy="1884363"/>
          </a:xfrm>
        </p:spPr>
        <p:txBody>
          <a:bodyPr/>
          <a:lstStyle/>
          <a:p>
            <a:pPr algn="ctr">
              <a:buFont typeface="Arial" charset="0"/>
              <a:buNone/>
            </a:pPr>
            <a:endParaRPr lang="es-ES_tradnl" dirty="0" smtClean="0"/>
          </a:p>
          <a:p>
            <a:pPr algn="ctr">
              <a:buFont typeface="Arial" charset="0"/>
              <a:buNone/>
            </a:pPr>
            <a:r>
              <a:rPr lang="es-ES_tradnl" sz="4000" b="1" dirty="0" err="1" smtClean="0"/>
              <a:t>Thanks</a:t>
            </a:r>
            <a:r>
              <a:rPr lang="es-ES_tradnl" sz="4000" b="1" dirty="0" smtClean="0"/>
              <a:t> a </a:t>
            </a:r>
            <a:r>
              <a:rPr lang="es-ES_tradnl" sz="4000" b="1" dirty="0" err="1" smtClean="0"/>
              <a:t>lot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for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your</a:t>
            </a:r>
            <a:r>
              <a:rPr lang="es-ES_tradnl" sz="4000" b="1" dirty="0" smtClean="0"/>
              <a:t> </a:t>
            </a:r>
            <a:r>
              <a:rPr lang="es-ES_tradnl" sz="4000" b="1" dirty="0" err="1" smtClean="0"/>
              <a:t>attention</a:t>
            </a:r>
            <a:r>
              <a:rPr lang="es-ES_tradnl" sz="4000" b="1" dirty="0" smtClean="0"/>
              <a:t>.</a:t>
            </a:r>
            <a:endParaRPr lang="es-ES" sz="4000" b="1" dirty="0" smtClean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6C93635-25B2-4F60-87B2-956A1BFF96D0}" type="slidenum">
              <a:rPr lang="es-ES" smtClean="0"/>
              <a:pPr>
                <a:defRPr/>
              </a:pPr>
              <a:t>91</a:t>
            </a:fld>
            <a:endParaRPr lang="es-E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1724801"/>
            <a:ext cx="4375596" cy="2846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2 Marcador de contenido"/>
          <p:cNvSpPr>
            <a:spLocks noGrp="1"/>
          </p:cNvSpPr>
          <p:nvPr>
            <p:ph idx="4294967295"/>
          </p:nvPr>
        </p:nvSpPr>
        <p:spPr>
          <a:xfrm>
            <a:off x="250825" y="1466850"/>
            <a:ext cx="8642350" cy="45259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Char char="•"/>
            </a:pPr>
            <a:r>
              <a:rPr lang="en-GB" smtClean="0"/>
              <a:t>Planar circuits and transmission lines (SSPAs output sections, bridges, lange couplers, connectors, ribbons, patch antennas,…) </a:t>
            </a:r>
          </a:p>
          <a:p>
            <a:r>
              <a:rPr lang="es-ES_tradnl" sz="1800" b="1" smtClean="0"/>
              <a:t>Objectives:</a:t>
            </a:r>
            <a:r>
              <a:rPr lang="es-ES_tradnl" sz="1800" smtClean="0"/>
              <a:t> To investigate the effect of RF breakdown in microstrips, air-gaps, etc</a:t>
            </a:r>
          </a:p>
          <a:p>
            <a:r>
              <a:rPr lang="es-ES_tradnl" sz="1800" b="1" smtClean="0"/>
              <a:t>Status:</a:t>
            </a:r>
            <a:r>
              <a:rPr lang="es-ES_tradnl" sz="1800" smtClean="0"/>
              <a:t> A few theoretical studies have been performed. No simulation tools available. Need for reliable heory, simulations and experiments </a:t>
            </a:r>
            <a:endParaRPr lang="en-GB" sz="1800" smtClean="0"/>
          </a:p>
          <a:p>
            <a:endParaRPr lang="en-GB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08725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98C7FC66-3E75-476F-8ED4-260C3DCA31B5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92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1988" name="Text Box 5"/>
          <p:cNvSpPr txBox="1">
            <a:spLocks noChangeArrowheads="1"/>
          </p:cNvSpPr>
          <p:nvPr/>
        </p:nvSpPr>
        <p:spPr bwMode="auto">
          <a:xfrm>
            <a:off x="5981700" y="5445125"/>
            <a:ext cx="29591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s-ES" sz="1400">
                <a:solidFill>
                  <a:schemeClr val="tx1"/>
                </a:solidFill>
                <a:latin typeface="Arial" charset="0"/>
              </a:rPr>
              <a:t>MULTIPACTOR SIMULATION IN</a:t>
            </a:r>
          </a:p>
          <a:p>
            <a:pPr eaLnBrk="1" hangingPunct="1"/>
            <a:r>
              <a:rPr lang="es-ES" sz="1400">
                <a:solidFill>
                  <a:schemeClr val="tx1"/>
                </a:solidFill>
                <a:latin typeface="Arial" charset="0"/>
              </a:rPr>
              <a:t>A MICROSTRIP TO CONNECTOR</a:t>
            </a:r>
          </a:p>
        </p:txBody>
      </p:sp>
      <p:pic>
        <p:nvPicPr>
          <p:cNvPr id="41989" name="Picture 6" descr="simulation microstrip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3500438"/>
            <a:ext cx="23495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0" name="Picture 7" descr="microstrip discharge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860800"/>
            <a:ext cx="2636838" cy="2139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99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3" t="11412" r="3609" b="2774"/>
          <a:stretch>
            <a:fillRect/>
          </a:stretch>
        </p:blipFill>
        <p:spPr bwMode="auto">
          <a:xfrm>
            <a:off x="395288" y="3860800"/>
            <a:ext cx="2663825" cy="159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41992" name="Rectangle 9"/>
          <p:cNvSpPr>
            <a:spLocks noChangeArrowheads="1"/>
          </p:cNvSpPr>
          <p:nvPr/>
        </p:nvSpPr>
        <p:spPr bwMode="auto">
          <a:xfrm>
            <a:off x="179388" y="5589588"/>
            <a:ext cx="3276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l" eaLnBrk="1" hangingPunct="1"/>
            <a:r>
              <a:rPr lang="en-US" sz="1800">
                <a:solidFill>
                  <a:schemeClr val="tx1"/>
                </a:solidFill>
                <a:latin typeface="Arial" charset="0"/>
              </a:rPr>
              <a:t>TNC coaxial to microstrip transistion (LEMA/EPFL)</a:t>
            </a:r>
            <a:endParaRPr lang="en-GB" sz="18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41993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Multipactor effect</a:t>
            </a:r>
            <a:endParaRPr lang="en-GB" sz="20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299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n-GB" smtClean="0"/>
              <a:t>High-power RF output sections </a:t>
            </a:r>
          </a:p>
          <a:p>
            <a:pPr>
              <a:buFont typeface="Arial" charset="0"/>
              <a:buNone/>
            </a:pPr>
            <a:r>
              <a:rPr lang="en-GB" sz="2800" smtClean="0"/>
              <a:t>Theoretical modelling and validations with experimental results at laboratory</a:t>
            </a:r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C24E1EB9-CA14-41D4-A210-E2317D0CFBE9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93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53252" name="Text Box 5"/>
          <p:cNvSpPr txBox="1">
            <a:spLocks noChangeArrowheads="1"/>
          </p:cNvSpPr>
          <p:nvPr/>
        </p:nvSpPr>
        <p:spPr bwMode="auto">
          <a:xfrm>
            <a:off x="5867400" y="5300663"/>
            <a:ext cx="2736850" cy="69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charset="0"/>
            </a:endParaRPr>
          </a:p>
          <a:p>
            <a:pPr eaLnBrk="1" hangingPunct="1">
              <a:spcBef>
                <a:spcPct val="20000"/>
              </a:spcBef>
            </a:pPr>
            <a:r>
              <a:rPr lang="en-US" sz="1800">
                <a:solidFill>
                  <a:schemeClr val="tx1"/>
                </a:solidFill>
                <a:latin typeface="Arial" charset="0"/>
              </a:rPr>
              <a:t>Critical input/output irises</a:t>
            </a:r>
          </a:p>
        </p:txBody>
      </p:sp>
      <p:sp>
        <p:nvSpPr>
          <p:cNvPr id="53253" name="Text Box 6"/>
          <p:cNvSpPr txBox="1">
            <a:spLocks noChangeArrowheads="1"/>
          </p:cNvSpPr>
          <p:nvPr/>
        </p:nvSpPr>
        <p:spPr bwMode="auto">
          <a:xfrm>
            <a:off x="2051050" y="5229225"/>
            <a:ext cx="22288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>
                <a:solidFill>
                  <a:srgbClr val="006600"/>
                </a:solidFill>
                <a:latin typeface="Times New Roman" pitchFamily="18" charset="0"/>
              </a:defRPr>
            </a:lvl1pPr>
            <a:lvl2pPr marL="742950" indent="-285750">
              <a:defRPr sz="3200">
                <a:solidFill>
                  <a:srgbClr val="006600"/>
                </a:solidFill>
                <a:latin typeface="Times New Roman" pitchFamily="18" charset="0"/>
              </a:defRPr>
            </a:lvl2pPr>
            <a:lvl3pPr marL="11430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3pPr>
            <a:lvl4pPr marL="16002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4pPr>
            <a:lvl5pPr marL="2057400" indent="-228600">
              <a:defRPr sz="3200">
                <a:solidFill>
                  <a:srgbClr val="006600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6600"/>
                </a:solidFill>
                <a:latin typeface="Times New Roman" pitchFamily="18" charset="0"/>
              </a:defRPr>
            </a:lvl9pPr>
          </a:lstStyle>
          <a:p>
            <a:pPr eaLnBrk="1" hangingPunct="1"/>
            <a:endParaRPr lang="en-US" sz="1800">
              <a:solidFill>
                <a:schemeClr val="tx1"/>
              </a:solidFill>
              <a:latin typeface="Arial" charset="0"/>
            </a:endParaRPr>
          </a:p>
          <a:p>
            <a:pPr eaLnBrk="1" hangingPunct="1"/>
            <a:r>
              <a:rPr lang="en-US" sz="1800">
                <a:solidFill>
                  <a:schemeClr val="tx1"/>
                </a:solidFill>
                <a:latin typeface="Arial" charset="0"/>
              </a:rPr>
              <a:t>Critical central irises</a:t>
            </a:r>
          </a:p>
        </p:txBody>
      </p:sp>
      <p:pic>
        <p:nvPicPr>
          <p:cNvPr id="53254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750" y="3789363"/>
            <a:ext cx="3657600" cy="11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5" name="Picture 8" descr="dual-mode-rui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3573463"/>
            <a:ext cx="3189288" cy="183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6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Multipactor effect</a:t>
            </a:r>
            <a:endParaRPr lang="en-GB" sz="2000">
              <a:solidFill>
                <a:schemeClr val="tx1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pPr>
              <a:defRPr/>
            </a:pPr>
            <a:fld id="{DAAB8AA6-ACDF-401F-AFEC-21C067A14EC2}" type="slidenum">
              <a:rPr lang="es-ES" smtClean="0"/>
              <a:pPr>
                <a:defRPr/>
              </a:pPr>
              <a:t>94</a:t>
            </a:fld>
            <a:endParaRPr lang="es-ES" dirty="0"/>
          </a:p>
        </p:txBody>
      </p:sp>
      <p:sp>
        <p:nvSpPr>
          <p:cNvPr id="37891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R&amp;D activities</a:t>
            </a:r>
            <a:endParaRPr lang="es-ES" sz="2000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6" name="2 Marcador de contenido"/>
          <p:cNvSpPr>
            <a:spLocks/>
          </p:cNvSpPr>
          <p:nvPr/>
        </p:nvSpPr>
        <p:spPr bwMode="auto">
          <a:xfrm>
            <a:off x="38100" y="1290638"/>
            <a:ext cx="8998396" cy="12605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Application to analysis of </a:t>
            </a:r>
            <a:r>
              <a:rPr lang="en-GB" sz="2400" dirty="0" err="1" smtClean="0">
                <a:solidFill>
                  <a:schemeClr val="tx1"/>
                </a:solidFill>
                <a:latin typeface="Calibri" pitchFamily="34" charset="0"/>
              </a:rPr>
              <a:t>mutipactor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effect considering a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digital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r>
              <a:rPr lang="en-GB" sz="2400" u="sng" dirty="0" smtClean="0">
                <a:solidFill>
                  <a:schemeClr val="tx1"/>
                </a:solidFill>
                <a:latin typeface="Calibri" pitchFamily="34" charset="0"/>
              </a:rPr>
              <a:t>modulation</a:t>
            </a: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(multi-carrier regime):</a:t>
            </a: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endParaRPr lang="en-GB" sz="2400" dirty="0" smtClean="0">
              <a:solidFill>
                <a:schemeClr val="tx1"/>
              </a:solidFill>
              <a:latin typeface="Calibri" pitchFamily="34" charset="0"/>
            </a:endParaRPr>
          </a:p>
          <a:p>
            <a:pPr lvl="1" algn="l">
              <a:spcBef>
                <a:spcPts val="0"/>
              </a:spcBef>
              <a:defRPr/>
            </a:pPr>
            <a:r>
              <a:rPr lang="en-GB" sz="2400" dirty="0" smtClean="0">
                <a:solidFill>
                  <a:schemeClr val="tx1"/>
                </a:solidFill>
                <a:latin typeface="Calibri" pitchFamily="34" charset="0"/>
              </a:rPr>
              <a:t> </a:t>
            </a:r>
            <a:endParaRPr lang="en-US" sz="2400" dirty="0">
              <a:solidFill>
                <a:schemeClr val="tx1"/>
              </a:solidFill>
              <a:latin typeface="Calibri" pitchFamily="34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387" y="2204864"/>
            <a:ext cx="5544616" cy="10637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12" y="2440209"/>
            <a:ext cx="1235621" cy="5079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5" name="4 Conector recto de flecha"/>
          <p:cNvCxnSpPr/>
          <p:nvPr/>
        </p:nvCxnSpPr>
        <p:spPr>
          <a:xfrm flipH="1">
            <a:off x="6247978" y="2736739"/>
            <a:ext cx="1107504" cy="0"/>
          </a:xfrm>
          <a:prstGeom prst="straightConnector1">
            <a:avLst/>
          </a:prstGeom>
          <a:ln w="15875">
            <a:solidFill>
              <a:schemeClr val="accent4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366" y="3398380"/>
            <a:ext cx="3600400" cy="26712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8 Flecha curvada hacia la derecha"/>
          <p:cNvSpPr/>
          <p:nvPr/>
        </p:nvSpPr>
        <p:spPr>
          <a:xfrm>
            <a:off x="190178" y="3401566"/>
            <a:ext cx="648072" cy="720080"/>
          </a:xfrm>
          <a:prstGeom prst="curvedRightArrow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>
              <a:solidFill>
                <a:schemeClr val="tx1"/>
              </a:solidFill>
            </a:endParaRPr>
          </a:p>
        </p:txBody>
      </p:sp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3166" y="3937248"/>
            <a:ext cx="1924050" cy="1457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025" y="3852664"/>
            <a:ext cx="1647825" cy="165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1458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AA9EA845-F961-4B2B-AD02-DE071FBE6909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95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sp>
        <p:nvSpPr>
          <p:cNvPr id="47107" name="2 Marcador de contenido"/>
          <p:cNvSpPr>
            <a:spLocks/>
          </p:cNvSpPr>
          <p:nvPr/>
        </p:nvSpPr>
        <p:spPr bwMode="auto">
          <a:xfrm>
            <a:off x="468313" y="1412875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FontTx/>
              <a:buChar char="•"/>
            </a:pPr>
            <a:r>
              <a:rPr lang="en-GB">
                <a:solidFill>
                  <a:schemeClr val="tx1"/>
                </a:solidFill>
                <a:latin typeface="Calibri" pitchFamily="34" charset="0"/>
              </a:rPr>
              <a:t>Effect of RF breakdown in the digital modulation of an RF signal (QPSK, OFDM, etc..)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es-ES_tradnl" sz="1800" b="1">
                <a:solidFill>
                  <a:schemeClr val="tx1"/>
                </a:solidFill>
                <a:latin typeface="Calibri" pitchFamily="34" charset="0"/>
              </a:rPr>
              <a:t>Objectives:</a:t>
            </a:r>
            <a:r>
              <a:rPr lang="es-ES_tradnl" sz="1800">
                <a:solidFill>
                  <a:schemeClr val="tx1"/>
                </a:solidFill>
                <a:latin typeface="Calibri" pitchFamily="34" charset="0"/>
              </a:rPr>
              <a:t> To investigate the effect of RF breakdown the BER of a telecom signal</a:t>
            </a:r>
          </a:p>
          <a:p>
            <a:pPr marL="342900" indent="-342900" algn="l">
              <a:spcBef>
                <a:spcPct val="20000"/>
              </a:spcBef>
              <a:buFont typeface="Arial" charset="0"/>
              <a:buChar char="•"/>
            </a:pPr>
            <a:r>
              <a:rPr lang="es-ES_tradnl" sz="1800" b="1">
                <a:solidFill>
                  <a:schemeClr val="tx1"/>
                </a:solidFill>
                <a:latin typeface="Calibri" pitchFamily="34" charset="0"/>
              </a:rPr>
              <a:t>Status:</a:t>
            </a:r>
            <a:r>
              <a:rPr lang="es-ES_tradnl" sz="1800">
                <a:solidFill>
                  <a:schemeClr val="tx1"/>
                </a:solidFill>
                <a:latin typeface="Calibri" pitchFamily="34" charset="0"/>
              </a:rPr>
              <a:t> Very few work available in the literature</a:t>
            </a:r>
          </a:p>
        </p:txBody>
      </p:sp>
      <p:pic>
        <p:nvPicPr>
          <p:cNvPr id="47108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088" y="3721100"/>
            <a:ext cx="3024187" cy="2252663"/>
          </a:xfrm>
          <a:prstGeom prst="rect">
            <a:avLst/>
          </a:prstGeom>
          <a:noFill/>
          <a:ln w="9525" algn="ctr">
            <a:solidFill>
              <a:schemeClr val="bg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09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3438" y="3694113"/>
            <a:ext cx="3168650" cy="2252662"/>
          </a:xfrm>
          <a:prstGeom prst="rect">
            <a:avLst/>
          </a:prstGeom>
          <a:noFill/>
          <a:ln w="9525" algn="ctr">
            <a:solidFill>
              <a:srgbClr val="80808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110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Multipactor and Corona effects</a:t>
            </a:r>
            <a:endParaRPr lang="en-GB" sz="20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5063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2 Marcador de contenido"/>
          <p:cNvSpPr>
            <a:spLocks noGrp="1"/>
          </p:cNvSpPr>
          <p:nvPr>
            <p:ph idx="4294967295"/>
          </p:nvPr>
        </p:nvSpPr>
        <p:spPr>
          <a:xfrm>
            <a:off x="323850" y="1557338"/>
            <a:ext cx="8229600" cy="4525962"/>
          </a:xfrm>
        </p:spPr>
        <p:txBody>
          <a:bodyPr/>
          <a:lstStyle/>
          <a:p>
            <a:pPr algn="ctr">
              <a:buFontTx/>
              <a:buChar char="•"/>
            </a:pPr>
            <a:r>
              <a:rPr lang="en-GB" smtClean="0"/>
              <a:t>Modulated and multicarrier signals</a:t>
            </a:r>
          </a:p>
          <a:p>
            <a:r>
              <a:rPr lang="es-ES_tradnl" sz="1800" b="1" smtClean="0"/>
              <a:t>Objectives:</a:t>
            </a:r>
            <a:r>
              <a:rPr lang="es-ES_tradnl" sz="1800" smtClean="0"/>
              <a:t> To investigate the effect of RF breakdown in multicarrier operation and in particular the 20 gap rule, modulated cases, phases shemes etc …</a:t>
            </a:r>
          </a:p>
          <a:p>
            <a:r>
              <a:rPr lang="es-ES_tradnl" sz="1800" b="1" smtClean="0"/>
              <a:t>Technical limitations:</a:t>
            </a:r>
            <a:r>
              <a:rPr lang="es-ES_tradnl" sz="1800" smtClean="0"/>
              <a:t> The lack of information in multicarrier operation implies expensive and complicate test campaigns. A rule to be used in software simulations is needed.</a:t>
            </a:r>
          </a:p>
          <a:p>
            <a:r>
              <a:rPr lang="es-ES_tradnl" sz="1800" b="1" smtClean="0"/>
              <a:t>Status:</a:t>
            </a:r>
            <a:r>
              <a:rPr lang="es-ES_tradnl" sz="1800" smtClean="0"/>
              <a:t> Almost no information available. Only from AEA technology and Tesat (ESA project)</a:t>
            </a:r>
            <a:endParaRPr lang="en-GB" sz="1800" smtClean="0"/>
          </a:p>
          <a:p>
            <a:pPr eaLnBrk="1" hangingPunct="1">
              <a:spcBef>
                <a:spcPts val="1800"/>
              </a:spcBef>
            </a:pPr>
            <a:endParaRPr lang="es-ES" sz="1800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343DB5D8-1969-4E3B-BE74-FB5CE1925FC7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96</a:t>
            </a:fld>
            <a:endParaRPr lang="es-ES" sz="120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  <p:pic>
        <p:nvPicPr>
          <p:cNvPr id="46084" name="Picture 4" descr="System 00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313" y="4292600"/>
            <a:ext cx="2405062" cy="160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5" name="Picture 5" descr="ATP_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4365625"/>
            <a:ext cx="2090738" cy="1766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086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149725"/>
            <a:ext cx="2995613" cy="1830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7" name="1 Título"/>
          <p:cNvSpPr>
            <a:spLocks/>
          </p:cNvSpPr>
          <p:nvPr/>
        </p:nvSpPr>
        <p:spPr bwMode="auto">
          <a:xfrm>
            <a:off x="2051050" y="274638"/>
            <a:ext cx="4752975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r>
              <a:rPr lang="es-ES_tradnl" sz="2000">
                <a:solidFill>
                  <a:schemeClr val="tx1"/>
                </a:solidFill>
                <a:latin typeface="Arial" charset="0"/>
              </a:rPr>
              <a:t>Multipactor and Corona effects</a:t>
            </a:r>
            <a:endParaRPr lang="en-GB" sz="2000">
              <a:solidFill>
                <a:schemeClr val="tx1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3456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2nd tier partner program         </a:t>
            </a:r>
            <a:br>
              <a:rPr lang="es-ES_tradnl" sz="2000" smtClean="0">
                <a:latin typeface="Arial" charset="0"/>
              </a:rPr>
            </a:br>
            <a:r>
              <a:rPr lang="es-ES_tradnl" sz="2000" smtClean="0">
                <a:latin typeface="Arial" charset="0"/>
              </a:rPr>
              <a:t>- Main Features-</a:t>
            </a:r>
            <a:endParaRPr lang="es-ES" sz="2000" smtClean="0">
              <a:latin typeface="Arial" charset="0"/>
            </a:endParaRPr>
          </a:p>
        </p:txBody>
      </p:sp>
      <p:sp>
        <p:nvSpPr>
          <p:cNvPr id="60419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 sz="2400" b="1" smtClean="0"/>
              <a:t>Objective:</a:t>
            </a:r>
            <a:r>
              <a:rPr lang="es-ES" sz="2400" smtClean="0"/>
              <a:t> </a:t>
            </a:r>
            <a:r>
              <a:rPr lang="en-US" sz="2400" smtClean="0"/>
              <a:t>associate public entities as 2</a:t>
            </a:r>
            <a:r>
              <a:rPr lang="en-US" sz="2400" baseline="30000" smtClean="0"/>
              <a:t>nd</a:t>
            </a:r>
            <a:r>
              <a:rPr lang="en-US" sz="2400" smtClean="0"/>
              <a:t> tier partners to the Laboratory’s activities through at least stable financial and/or manpower support, but also through technical support and know how. </a:t>
            </a:r>
          </a:p>
          <a:p>
            <a:r>
              <a:rPr lang="en-US" sz="2400" smtClean="0"/>
              <a:t>It is also possible to get the support of European based </a:t>
            </a:r>
            <a:r>
              <a:rPr lang="en-US" sz="2400" b="1" smtClean="0"/>
              <a:t>private satellite operators</a:t>
            </a:r>
            <a:r>
              <a:rPr lang="en-US" sz="2400" smtClean="0"/>
              <a:t>, which have no direct financial interest in the Laboratory’s activities. </a:t>
            </a:r>
          </a:p>
          <a:p>
            <a:r>
              <a:rPr lang="en-US" sz="2400" smtClean="0"/>
              <a:t>The selected 2</a:t>
            </a:r>
            <a:r>
              <a:rPr lang="en-US" sz="2400" baseline="30000" smtClean="0"/>
              <a:t>nd</a:t>
            </a:r>
            <a:r>
              <a:rPr lang="en-US" sz="2400" smtClean="0"/>
              <a:t> tier partners shall be associated to the Laboratory through </a:t>
            </a:r>
            <a:r>
              <a:rPr lang="en-US" sz="2400" b="1" smtClean="0"/>
              <a:t>specific agreements </a:t>
            </a:r>
            <a:r>
              <a:rPr lang="en-US" sz="2400" smtClean="0"/>
              <a:t>with VSC. </a:t>
            </a:r>
          </a:p>
          <a:p>
            <a:r>
              <a:rPr lang="en-US" sz="2400" smtClean="0"/>
              <a:t>It is ensured </a:t>
            </a:r>
            <a:r>
              <a:rPr lang="en-US" sz="2400" b="1" smtClean="0"/>
              <a:t>equal access </a:t>
            </a:r>
            <a:r>
              <a:rPr lang="en-US" sz="2400" smtClean="0"/>
              <a:t>to all potential European entities willing to be associated to the Laboratory’s activities.</a:t>
            </a:r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0B730662-5A1A-47B7-9DDB-330AF116F9F1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97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1 Título"/>
          <p:cNvSpPr>
            <a:spLocks noGrp="1"/>
          </p:cNvSpPr>
          <p:nvPr>
            <p:ph type="title" idx="4294967295"/>
          </p:nvPr>
        </p:nvSpPr>
        <p:spPr>
          <a:xfrm>
            <a:off x="2051050" y="274638"/>
            <a:ext cx="4752975" cy="11430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s-ES_tradnl" sz="2000" smtClean="0">
                <a:latin typeface="Arial" charset="0"/>
              </a:rPr>
              <a:t>2nd tier partner program         </a:t>
            </a:r>
            <a:br>
              <a:rPr lang="es-ES_tradnl" sz="2000" smtClean="0">
                <a:latin typeface="Arial" charset="0"/>
              </a:rPr>
            </a:br>
            <a:r>
              <a:rPr lang="es-ES_tradnl" sz="2000" smtClean="0">
                <a:latin typeface="Arial" charset="0"/>
              </a:rPr>
              <a:t>-Other Collaborating Entities-</a:t>
            </a:r>
            <a:endParaRPr lang="es-ES" sz="2000" smtClean="0">
              <a:latin typeface="Arial" charset="0"/>
            </a:endParaRPr>
          </a:p>
        </p:txBody>
      </p:sp>
      <p:sp>
        <p:nvSpPr>
          <p:cNvPr id="61443" name="2 Marcador de contenido"/>
          <p:cNvSpPr>
            <a:spLocks noGrp="1"/>
          </p:cNvSpPr>
          <p:nvPr>
            <p:ph idx="4294967295"/>
          </p:nvPr>
        </p:nvSpPr>
        <p:spPr/>
        <p:txBody>
          <a:bodyPr/>
          <a:lstStyle/>
          <a:p>
            <a:r>
              <a:rPr lang="es-ES" sz="2400" b="1" smtClean="0"/>
              <a:t>Other Collaborating Entities</a:t>
            </a:r>
            <a:r>
              <a:rPr lang="es-ES" sz="2400" smtClean="0"/>
              <a:t>: </a:t>
            </a:r>
          </a:p>
          <a:p>
            <a:pPr lvl="1"/>
            <a:r>
              <a:rPr lang="en-US" sz="2200" b="1" smtClean="0"/>
              <a:t>Public entities </a:t>
            </a:r>
            <a:r>
              <a:rPr lang="en-US" sz="2200" smtClean="0"/>
              <a:t>or other European based </a:t>
            </a:r>
            <a:r>
              <a:rPr lang="en-US" sz="2200" b="1" smtClean="0"/>
              <a:t>private satellite operators</a:t>
            </a:r>
            <a:r>
              <a:rPr lang="en-US" sz="2200" smtClean="0"/>
              <a:t>, which have </a:t>
            </a:r>
            <a:r>
              <a:rPr lang="en-US" sz="2200" b="1" smtClean="0"/>
              <a:t>no direct financial </a:t>
            </a:r>
            <a:r>
              <a:rPr lang="en-US" sz="2200" smtClean="0"/>
              <a:t>interest in the Laboratory’s activities. </a:t>
            </a:r>
          </a:p>
          <a:p>
            <a:pPr lvl="1"/>
            <a:r>
              <a:rPr lang="en-US" sz="2200" smtClean="0"/>
              <a:t>This modality may allow </a:t>
            </a:r>
            <a:r>
              <a:rPr lang="en-US" sz="2200" b="1" smtClean="0"/>
              <a:t>trainee, researchers or students </a:t>
            </a:r>
            <a:r>
              <a:rPr lang="en-US" sz="2200" smtClean="0"/>
              <a:t>to be detached to the Laboratory for a limited amount of time. </a:t>
            </a:r>
          </a:p>
          <a:p>
            <a:pPr lvl="1"/>
            <a:r>
              <a:rPr lang="en-US" sz="2200" smtClean="0"/>
              <a:t>Other Collaborating Entities shall be associated to the  Laboratory through specific </a:t>
            </a:r>
            <a:r>
              <a:rPr lang="en-US" sz="2200" b="1" smtClean="0"/>
              <a:t>agreements</a:t>
            </a:r>
            <a:r>
              <a:rPr lang="en-US" sz="2200" smtClean="0"/>
              <a:t> with VSC. </a:t>
            </a:r>
          </a:p>
          <a:p>
            <a:pPr lvl="1"/>
            <a:r>
              <a:rPr lang="en-US" sz="2200" smtClean="0"/>
              <a:t>Those Other Collaborating Entities may become at a </a:t>
            </a:r>
            <a:r>
              <a:rPr lang="en-US" sz="2200" b="1" smtClean="0"/>
              <a:t>latter stage </a:t>
            </a:r>
            <a:r>
              <a:rPr lang="en-US" sz="2200" smtClean="0"/>
              <a:t>2</a:t>
            </a:r>
            <a:r>
              <a:rPr lang="en-US" sz="2200" baseline="30000" smtClean="0"/>
              <a:t>nd</a:t>
            </a:r>
            <a:r>
              <a:rPr lang="en-US" sz="2200" smtClean="0"/>
              <a:t> tier partners by providing stable financial and/or manpower support to the Joint Laboratory</a:t>
            </a:r>
            <a:endParaRPr lang="es-ES" sz="2200" smtClean="0"/>
          </a:p>
        </p:txBody>
      </p:sp>
      <p:sp>
        <p:nvSpPr>
          <p:cNvPr id="4" name="3 Marcador de número de diapositiva"/>
          <p:cNvSpPr txBox="1">
            <a:spLocks noGrp="1"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</p:spPr>
        <p:txBody>
          <a:bodyPr anchor="ctr"/>
          <a:lstStyle/>
          <a:p>
            <a:pPr algn="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fld id="{FBC06A58-CE1B-4ABB-8B22-F06C37082F3E}" type="slidenum">
              <a:rPr lang="es-ES" sz="1200">
                <a:solidFill>
                  <a:schemeClr val="tx1">
                    <a:tint val="75000"/>
                  </a:schemeClr>
                </a:solidFill>
                <a:latin typeface="+mn-lt"/>
              </a:rPr>
              <a:pPr algn="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t>98</a:t>
            </a:fld>
            <a:endParaRPr lang="es-ES" sz="1200" dirty="0">
              <a:solidFill>
                <a:schemeClr val="tx1">
                  <a:tint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3466</TotalTime>
  <Words>3983</Words>
  <Application>Microsoft Office PowerPoint</Application>
  <PresentationFormat>Presentación en pantalla (4:3)</PresentationFormat>
  <Paragraphs>1018</Paragraphs>
  <Slides>98</Slides>
  <Notes>98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98</vt:i4>
      </vt:variant>
    </vt:vector>
  </HeadingPairs>
  <TitlesOfParts>
    <vt:vector size="99" baseType="lpstr">
      <vt:lpstr>Tema de Office</vt:lpstr>
      <vt:lpstr>ECLOUD’12 5-9 June 2012, La Biodola, Isola d’Elba, Italy </vt:lpstr>
      <vt:lpstr>INDEX</vt:lpstr>
      <vt:lpstr>INDEX</vt:lpstr>
      <vt:lpstr>Introduction</vt:lpstr>
      <vt:lpstr>Introduction</vt:lpstr>
      <vt:lpstr>Introduction</vt:lpstr>
      <vt:lpstr>Introduction</vt:lpstr>
      <vt:lpstr>Introduction</vt:lpstr>
      <vt:lpstr>INDEX</vt:lpstr>
      <vt:lpstr>VAL SPACE CONSORTIUM presentation</vt:lpstr>
      <vt:lpstr>Presentación de PowerPoint</vt:lpstr>
      <vt:lpstr>Presentación de PowerPoint</vt:lpstr>
      <vt:lpstr>Presentación de PowerPoint</vt:lpstr>
      <vt:lpstr>INDEX</vt:lpstr>
      <vt:lpstr>European High Power RF Space Laboratory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INDEX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INDEX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INDEX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2nd tier partner program          - Main Features-</vt:lpstr>
      <vt:lpstr>2nd tier partner program          -Other Collaborating Entities-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David Argiles</dc:creator>
  <cp:lastModifiedBy>usuari</cp:lastModifiedBy>
  <cp:revision>630</cp:revision>
  <dcterms:created xsi:type="dcterms:W3CDTF">2010-09-12T18:25:28Z</dcterms:created>
  <dcterms:modified xsi:type="dcterms:W3CDTF">2012-06-06T22:09:40Z</dcterms:modified>
</cp:coreProperties>
</file>