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82" r:id="rId2"/>
    <p:sldId id="289" r:id="rId3"/>
    <p:sldId id="283" r:id="rId4"/>
    <p:sldId id="284" r:id="rId5"/>
    <p:sldId id="285" r:id="rId6"/>
    <p:sldId id="286" r:id="rId7"/>
    <p:sldId id="288" r:id="rId8"/>
    <p:sldId id="287" r:id="rId9"/>
    <p:sldId id="281" r:id="rId10"/>
    <p:sldId id="290"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43" autoAdjust="0"/>
  </p:normalViewPr>
  <p:slideViewPr>
    <p:cSldViewPr snapToGrid="0" snapToObjects="1">
      <p:cViewPr>
        <p:scale>
          <a:sx n="100" d="100"/>
          <a:sy n="100" d="100"/>
        </p:scale>
        <p:origin x="-239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70" d="100"/>
          <a:sy n="170" d="100"/>
        </p:scale>
        <p:origin x="-1384" y="388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C0604E-C314-6B47-8A6E-DDC013D684E3}" type="datetimeFigureOut">
              <a:t>11/10/14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BCFFFE-2238-E849-AB79-A53821CA7722}" type="slidenum">
              <a:t>‹#›</a:t>
            </a:fld>
            <a:endParaRPr lang="en-US"/>
          </a:p>
        </p:txBody>
      </p:sp>
    </p:spTree>
    <p:extLst>
      <p:ext uri="{BB962C8B-B14F-4D97-AF65-F5344CB8AC3E}">
        <p14:creationId xmlns:p14="http://schemas.microsoft.com/office/powerpoint/2010/main" val="24919267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9C84A-360C-B049-AA18-F3D677E16498}" type="datetimeFigureOut">
              <a:rPr lang="en-US"/>
              <a:pPr/>
              <a:t>11/10/14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B19C79-64F7-E948-9ECA-2167A118C7FC}" type="slidenum">
              <a:rPr/>
              <a:pPr/>
              <a:t>‹#›</a:t>
            </a:fld>
            <a:endParaRPr lang="en-US"/>
          </a:p>
        </p:txBody>
      </p:sp>
    </p:spTree>
    <p:extLst>
      <p:ext uri="{BB962C8B-B14F-4D97-AF65-F5344CB8AC3E}">
        <p14:creationId xmlns:p14="http://schemas.microsoft.com/office/powerpoint/2010/main" val="40132263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a:t> Fig. 1 on R measurement (KLOE 2010,</a:t>
            </a:r>
            <a:r>
              <a:rPr lang="en-US" sz="1000"/>
              <a:t> fig. 21) </a:t>
            </a:r>
            <a:r>
              <a:rPr lang="en-US" sz="1000" baseline="0"/>
              <a:t>in the mass region 0-10 GeV/c</a:t>
            </a:r>
            <a:r>
              <a:rPr lang="en-US" sz="1000" baseline="30000"/>
              <a:t>2 </a:t>
            </a:r>
            <a:r>
              <a:rPr lang="en-US" sz="1000"/>
              <a:t>has been recently improved , especially by KLOE, Babar and Belle, all by means of radiative return, while VEPP2000 and BESII made it by e+e- energy scanning. But the region 1÷2 GeV/c</a:t>
            </a:r>
            <a:r>
              <a:rPr lang="en-US" sz="1000" baseline="30000"/>
              <a:t>2 </a:t>
            </a:r>
            <a:r>
              <a:rPr lang="en-US" sz="1000"/>
              <a:t>is still poorly known (within 10%).</a:t>
            </a:r>
          </a:p>
          <a:p>
            <a:endParaRPr lang="en-US" sz="1000" baseline="0"/>
          </a:p>
          <a:p>
            <a:r>
              <a:rPr lang="en-US" sz="1000"/>
              <a:t>Fig 2 </a:t>
            </a:r>
            <a:r>
              <a:rPr lang="en-US" sz="1000" smtClean="0"/>
              <a:t>shows </a:t>
            </a:r>
            <a:r>
              <a:rPr lang="en-US" sz="1000"/>
              <a:t>that n</a:t>
            </a:r>
            <a:r>
              <a:rPr lang="en-US" sz="1000" baseline="0"/>
              <a:t>either VEPP-2000 nor BaBar data show evidence for structure slightly above ϕ-mass in the 4π decay, although other VM are observed. </a:t>
            </a:r>
          </a:p>
          <a:p>
            <a:endParaRPr lang="en-US" sz="1000" baseline="0"/>
          </a:p>
          <a:p>
            <a:r>
              <a:rPr lang="en-US" sz="1000"/>
              <a:t>Fig 3 (Achasov EPJ Web of Conferences </a:t>
            </a:r>
            <a:r>
              <a:rPr lang="en-US" sz="1000" b="1"/>
              <a:t>71</a:t>
            </a:r>
            <a:r>
              <a:rPr lang="en-US" sz="1000"/>
              <a:t>, 00121 (2014)) shows  preliminary results on the e+e− → π+π−π</a:t>
            </a:r>
            <a:r>
              <a:rPr lang="en-US" sz="1000" baseline="30000"/>
              <a:t>0</a:t>
            </a:r>
            <a:r>
              <a:rPr lang="en-US" sz="1000"/>
              <a:t> cross section. Significant disagreement with old DM2 data is observed in the energy range 1.3–2.0 GeV. As shown by SND, data on the e+e− → ωπ</a:t>
            </a:r>
            <a:r>
              <a:rPr lang="en-US" sz="1000" baseline="30000"/>
              <a:t>0</a:t>
            </a:r>
            <a:r>
              <a:rPr lang="en-US" sz="1000"/>
              <a:t> cross section are well described by the VMD model with three ρ-like states: ρ(770), ρ′ and ρ′′. However, the full data set on the γ∗ → ωπ</a:t>
            </a:r>
            <a:r>
              <a:rPr lang="en-US" sz="1000" baseline="30000"/>
              <a:t>0</a:t>
            </a:r>
            <a:r>
              <a:rPr lang="en-US" sz="1000"/>
              <a:t> transition form factor including data from both e+e− annihilation and ω decays, in particular, ω → π</a:t>
            </a:r>
            <a:r>
              <a:rPr lang="en-US" sz="1000" baseline="30000"/>
              <a:t>0</a:t>
            </a:r>
            <a:r>
              <a:rPr lang="en-US" sz="1000"/>
              <a:t>μ+μ−, cannot be described by such a simple model.</a:t>
            </a:r>
          </a:p>
          <a:p>
            <a:endParaRPr lang="en-US" sz="1000" baseline="0"/>
          </a:p>
          <a:p>
            <a:r>
              <a:rPr lang="en-US" sz="1000" baseline="0"/>
              <a:t>Fig.4 </a:t>
            </a:r>
            <a:r>
              <a:rPr lang="en-US" sz="1000" smtClean="0"/>
              <a:t>(Dimova</a:t>
            </a:r>
            <a:r>
              <a:rPr lang="en-US" sz="1000"/>
              <a:t>, ICHEP2014) </a:t>
            </a:r>
            <a:r>
              <a:rPr lang="en-US" sz="1000" smtClean="0"/>
              <a:t>shows </a:t>
            </a:r>
            <a:r>
              <a:rPr lang="en-US" sz="1000"/>
              <a:t>again the preliminary results on e+e− → 4π from the CMD-3 and SND detectors 6. The 2(π+π−) measurement by CMD-3 has a statistical error at the level of 1-2% per point and is in good agreement with previous measurements. The cross section of the π+π−2π0 channel at energies above the φ meson is known much worse. At this moment the only published data set for the energy range above 1.4 GeV comes from more than 30-year-old experiments at DCI and ADONE.</a:t>
            </a:r>
            <a:endParaRPr lang="en-US" sz="1000" baseline="0"/>
          </a:p>
          <a:p>
            <a:endParaRPr lang="en-US" sz="1000" baseline="0"/>
          </a:p>
          <a:p>
            <a:r>
              <a:rPr lang="en-US" sz="1000" baseline="0"/>
              <a:t>Fig 5 </a:t>
            </a:r>
            <a:r>
              <a:rPr lang="en-US" sz="1000"/>
              <a:t>(DAPHNE 2006, fig 13) shows t</a:t>
            </a:r>
            <a:r>
              <a:rPr lang="en-US" sz="1000" baseline="0"/>
              <a:t>wo-pion data which are still from CMD-2 detector at VEPP-2000 published in </a:t>
            </a:r>
            <a:r>
              <a:rPr lang="en-US" sz="1000"/>
              <a:t>JETP LETTERS Vol. 82 No. 12 (2005) 743-747, </a:t>
            </a:r>
            <a:r>
              <a:rPr lang="en-US" sz="1000" baseline="0"/>
              <a:t>but there new data from CMD3 detector which are not reliable due to imprecise energy measurement (</a:t>
            </a:r>
            <a:r>
              <a:rPr lang="en-US" sz="1000" kern="1200" smtClean="0">
                <a:solidFill>
                  <a:schemeClr val="tx1"/>
                </a:solidFill>
              </a:rPr>
              <a:t>EPJ Web of Conferences </a:t>
            </a:r>
            <a:r>
              <a:rPr lang="en-US" sz="1000" b="1" kern="1200" smtClean="0">
                <a:solidFill>
                  <a:schemeClr val="tx1"/>
                </a:solidFill>
              </a:rPr>
              <a:t>72</a:t>
            </a:r>
            <a:r>
              <a:rPr lang="en-US" sz="1000" b="0" kern="1200" smtClean="0">
                <a:solidFill>
                  <a:schemeClr val="tx1"/>
                </a:solidFill>
              </a:rPr>
              <a:t>, 00013 (2014)).</a:t>
            </a:r>
            <a:endParaRPr lang="en-US" sz="1000" baseline="0"/>
          </a:p>
          <a:p>
            <a:r>
              <a:rPr lang="en-US" sz="1000" baseline="0"/>
              <a:t>The 3 pion data are interpreted as dominated by the ω, while the 4 pion data are still</a:t>
            </a:r>
            <a:r>
              <a:rPr lang="en-US" sz="1000"/>
              <a:t> </a:t>
            </a:r>
            <a:r>
              <a:rPr lang="en-US" sz="1000" baseline="0"/>
              <a:t>coming from ADONE and DCI expts!</a:t>
            </a:r>
            <a:endParaRPr lang="en-US" sz="1000"/>
          </a:p>
        </p:txBody>
      </p:sp>
      <p:sp>
        <p:nvSpPr>
          <p:cNvPr id="4" name="Slide Number Placeholder 3"/>
          <p:cNvSpPr>
            <a:spLocks noGrp="1"/>
          </p:cNvSpPr>
          <p:nvPr>
            <p:ph type="sldNum" sz="quarter" idx="10"/>
          </p:nvPr>
        </p:nvSpPr>
        <p:spPr/>
        <p:txBody>
          <a:bodyPr/>
          <a:lstStyle/>
          <a:p>
            <a:fld id="{F7B19C79-64F7-E948-9ECA-2167A118C7FC}" type="slidenum">
              <a:rPr lang="en-US"/>
              <a:pPr/>
              <a:t>1</a:t>
            </a:fld>
            <a:endParaRPr lang="en-US"/>
          </a:p>
        </p:txBody>
      </p:sp>
    </p:spTree>
    <p:extLst>
      <p:ext uri="{BB962C8B-B14F-4D97-AF65-F5344CB8AC3E}">
        <p14:creationId xmlns:p14="http://schemas.microsoft.com/office/powerpoint/2010/main" val="319723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19C79-64F7-E948-9ECA-2167A118C7FC}" type="slidenum">
              <a:rPr lang="en-US"/>
              <a:pPr/>
              <a:t>10</a:t>
            </a:fld>
            <a:endParaRPr lang="en-US"/>
          </a:p>
        </p:txBody>
      </p:sp>
    </p:spTree>
    <p:extLst>
      <p:ext uri="{BB962C8B-B14F-4D97-AF65-F5344CB8AC3E}">
        <p14:creationId xmlns:p14="http://schemas.microsoft.com/office/powerpoint/2010/main" val="2678103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8032" y="4186451"/>
            <a:ext cx="5981131" cy="4114800"/>
          </a:xfrm>
        </p:spPr>
        <p:txBody>
          <a:bodyPr/>
          <a:lstStyle/>
          <a:p>
            <a:r>
              <a:rPr lang="en-US" sz="1000"/>
              <a:t>Fig </a:t>
            </a:r>
            <a:r>
              <a:rPr lang="en-US" sz="1000" smtClean="0"/>
              <a:t>2 (from  Aulchenko,V.M. et al., JETP </a:t>
            </a:r>
            <a:r>
              <a:rPr lang="en-US" sz="1000"/>
              <a:t>LETTERS Vol. 82 No. 12 (2005) </a:t>
            </a:r>
            <a:r>
              <a:rPr lang="en-US" sz="1000" smtClean="0"/>
              <a:t>743-747) shows </a:t>
            </a:r>
            <a:r>
              <a:rPr lang="en-US" sz="1000"/>
              <a:t>old CMD2 results on the pion form factor, which seem insensitive to vector meson fit (resonanc parameters are not fitted in fact), so we cannot say any</a:t>
            </a:r>
            <a:r>
              <a:rPr lang="en-US" sz="1000" baseline="0" smtClean="0"/>
              <a:t>thing about the existence of structures above the </a:t>
            </a:r>
            <a:r>
              <a:rPr lang="el-GR" sz="1000" baseline="0" smtClean="0"/>
              <a:t>φ</a:t>
            </a:r>
            <a:r>
              <a:rPr lang="it-IT" sz="1000" baseline="0" smtClean="0"/>
              <a:t>, but below 1.4 GeV</a:t>
            </a:r>
            <a:r>
              <a:rPr lang="en-US" sz="1000" baseline="0" smtClean="0"/>
              <a:t>. There are also more recent CMD-3 data on pion FF above 1 GeV but not reliable (</a:t>
            </a:r>
            <a:r>
              <a:rPr lang="en-US" sz="1000"/>
              <a:t>due to imprecise energy measurement (EPJ Web of Conferences </a:t>
            </a:r>
            <a:r>
              <a:rPr lang="en-US" sz="1000" b="1"/>
              <a:t>72</a:t>
            </a:r>
            <a:r>
              <a:rPr lang="en-US" sz="1000"/>
              <a:t>, 00013 (2014</a:t>
            </a:r>
            <a:r>
              <a:rPr lang="en-US" sz="1000" smtClean="0"/>
              <a:t>)).</a:t>
            </a:r>
            <a:r>
              <a:rPr lang="en-US" sz="1000" baseline="0" smtClean="0"/>
              <a:t> The only available data are up to 1060 MeV (Dimova, 2014).</a:t>
            </a:r>
          </a:p>
          <a:p>
            <a:endParaRPr lang="en-US" sz="1000"/>
          </a:p>
          <a:p>
            <a:r>
              <a:rPr lang="en-US" sz="1000"/>
              <a:t>Fig 3 (Achasov EPJ Web of Conferences </a:t>
            </a:r>
            <a:r>
              <a:rPr lang="en-US" sz="1000" b="1"/>
              <a:t>71</a:t>
            </a:r>
            <a:r>
              <a:rPr lang="en-US" sz="1000"/>
              <a:t>, 00121 (2014)) shows  preliminary results on the e+e− → π+π−π</a:t>
            </a:r>
            <a:r>
              <a:rPr lang="en-US" sz="1000" baseline="30000"/>
              <a:t>0</a:t>
            </a:r>
            <a:r>
              <a:rPr lang="en-US" sz="1000"/>
              <a:t> cross section. Significant disagreement with old DM2 data is observed in the energy range 1.3–2.0 GeV. As shown by SND, data on the e+e− → ωπ</a:t>
            </a:r>
            <a:r>
              <a:rPr lang="en-US" sz="1000" baseline="30000"/>
              <a:t>0</a:t>
            </a:r>
            <a:r>
              <a:rPr lang="en-US" sz="1000"/>
              <a:t> cross section are well described by the VMD model with three ρ-like states: ρ(770), ρ′ and ρ′′. However, the full data set on the γ∗ → ωπ</a:t>
            </a:r>
            <a:r>
              <a:rPr lang="en-US" sz="1000" baseline="30000"/>
              <a:t>0</a:t>
            </a:r>
            <a:r>
              <a:rPr lang="en-US" sz="1000"/>
              <a:t> transition form factor including data from both e+e− annihilation and ω decays, in particular, ω → π</a:t>
            </a:r>
            <a:r>
              <a:rPr lang="en-US" sz="1000" baseline="30000"/>
              <a:t>0</a:t>
            </a:r>
            <a:r>
              <a:rPr lang="en-US" sz="1000"/>
              <a:t>μ+μ−, cannot be described by such a simple model.</a:t>
            </a:r>
          </a:p>
          <a:p>
            <a:endParaRPr lang="en-US" sz="1000"/>
          </a:p>
          <a:p>
            <a:r>
              <a:rPr lang="en-US" sz="1000"/>
              <a:t>Fig.4 </a:t>
            </a:r>
            <a:r>
              <a:rPr lang="en-US" sz="1000" smtClean="0"/>
              <a:t>(Achasov </a:t>
            </a:r>
            <a:r>
              <a:rPr lang="en-US" sz="1000"/>
              <a:t>EPJ Web of Conferences </a:t>
            </a:r>
            <a:r>
              <a:rPr lang="en-US" sz="1000" b="1"/>
              <a:t>71</a:t>
            </a:r>
            <a:r>
              <a:rPr lang="en-US" sz="1000"/>
              <a:t>, 00121 (2014)) </a:t>
            </a:r>
            <a:r>
              <a:rPr lang="en-US" sz="1000" smtClean="0"/>
              <a:t>shows </a:t>
            </a:r>
            <a:r>
              <a:rPr lang="en-US" sz="1000"/>
              <a:t>again the preliminary results on e+e− → 4π from the CMD-3 and SND detectors </a:t>
            </a:r>
            <a:r>
              <a:rPr lang="en-US" sz="1000" smtClean="0"/>
              <a:t>6, compared with others. </a:t>
            </a:r>
            <a:r>
              <a:rPr lang="en-US" sz="1000"/>
              <a:t>The cross section of the π+π−2π</a:t>
            </a:r>
            <a:r>
              <a:rPr lang="en-US" sz="900"/>
              <a:t>0 </a:t>
            </a:r>
            <a:r>
              <a:rPr lang="en-US" sz="1000"/>
              <a:t>channel at energies above the φ meson is known much worse. At this moment the only published data set for the energy range above 1.4 GeV comes from more than 30-year-old </a:t>
            </a:r>
            <a:r>
              <a:rPr lang="en-US" sz="1000" smtClean="0"/>
              <a:t>experim</a:t>
            </a:r>
            <a:r>
              <a:rPr lang="en-US" sz="1000"/>
              <a:t> </a:t>
            </a:r>
            <a:r>
              <a:rPr lang="en-US" sz="1000" smtClean="0"/>
              <a:t>ents </a:t>
            </a:r>
            <a:r>
              <a:rPr lang="en-US" sz="1000"/>
              <a:t>at DCI and ADONE.</a:t>
            </a:r>
          </a:p>
          <a:p>
            <a:endParaRPr lang="en-US" sz="1000" smtClean="0"/>
          </a:p>
          <a:p>
            <a:r>
              <a:rPr lang="en-US" sz="1000" smtClean="0"/>
              <a:t>Fig 5 (</a:t>
            </a:r>
            <a:r>
              <a:rPr lang="en-US" sz="1000"/>
              <a:t>Dimova, ICHEP2014 </a:t>
            </a:r>
            <a:r>
              <a:rPr lang="en-US" sz="1000" smtClean="0"/>
              <a:t>)shows </a:t>
            </a:r>
            <a:r>
              <a:rPr lang="en-US" sz="1000"/>
              <a:t>that neither VEPP-2000 nor BaBar data show evidence for structure slightly above ϕ-mass in the 4π decay, although other VM are observed. The 2(π+π−) measurement by CMD-3 has a statistical error at the level of 1-2% per point and is in good agreement with previous measurements</a:t>
            </a:r>
          </a:p>
          <a:p>
            <a:endParaRPr lang="en-US" sz="1000"/>
          </a:p>
          <a:p>
            <a:r>
              <a:rPr lang="en-US" sz="1000" smtClean="0"/>
              <a:t>The </a:t>
            </a:r>
            <a:r>
              <a:rPr lang="en-US" sz="1000"/>
              <a:t>3 pion data are interpreted as dominated by the ω, while the 4 pion data are still coming from ADONE and DCI expts!</a:t>
            </a:r>
          </a:p>
          <a:p>
            <a:endParaRPr lang="it-IT" sz="1000" b="0" i="0" u="none" strike="noStrike" kern="1200" baseline="0" smtClean="0">
              <a:solidFill>
                <a:schemeClr val="tx1"/>
              </a:solidFill>
            </a:endParaRPr>
          </a:p>
        </p:txBody>
      </p:sp>
      <p:sp>
        <p:nvSpPr>
          <p:cNvPr id="4" name="Slide Number Placeholder 3"/>
          <p:cNvSpPr>
            <a:spLocks noGrp="1"/>
          </p:cNvSpPr>
          <p:nvPr>
            <p:ph type="sldNum" sz="quarter" idx="10"/>
          </p:nvPr>
        </p:nvSpPr>
        <p:spPr/>
        <p:txBody>
          <a:bodyPr/>
          <a:lstStyle/>
          <a:p>
            <a:fld id="{F7B19C79-64F7-E948-9ECA-2167A118C7FC}" type="slidenum">
              <a:rPr lang="en-US"/>
              <a:pPr/>
              <a:t>2</a:t>
            </a:fld>
            <a:endParaRPr lang="en-US"/>
          </a:p>
        </p:txBody>
      </p:sp>
    </p:spTree>
    <p:extLst>
      <p:ext uri="{BB962C8B-B14F-4D97-AF65-F5344CB8AC3E}">
        <p14:creationId xmlns:p14="http://schemas.microsoft.com/office/powerpoint/2010/main" val="971170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Compton amplitude</a:t>
            </a:r>
            <a:endParaRPr lang="en-US"/>
          </a:p>
        </p:txBody>
      </p:sp>
      <p:sp>
        <p:nvSpPr>
          <p:cNvPr id="4" name="Slide Number Placeholder 3"/>
          <p:cNvSpPr>
            <a:spLocks noGrp="1"/>
          </p:cNvSpPr>
          <p:nvPr>
            <p:ph type="sldNum" sz="quarter" idx="10"/>
          </p:nvPr>
        </p:nvSpPr>
        <p:spPr/>
        <p:txBody>
          <a:bodyPr/>
          <a:lstStyle/>
          <a:p>
            <a:fld id="{F7B19C79-64F7-E948-9ECA-2167A118C7FC}" type="slidenum">
              <a:rPr lang="en-US"/>
              <a:pPr/>
              <a:t>3</a:t>
            </a:fld>
            <a:endParaRPr lang="en-US"/>
          </a:p>
        </p:txBody>
      </p:sp>
    </p:spTree>
    <p:extLst>
      <p:ext uri="{BB962C8B-B14F-4D97-AF65-F5344CB8AC3E}">
        <p14:creationId xmlns:p14="http://schemas.microsoft.com/office/powerpoint/2010/main" val="491782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Both 1100 and 1250 signal have a 5 sd statistical significance</a:t>
            </a:r>
            <a:r>
              <a:rPr lang="it-IT" baseline="0"/>
              <a:t> (add it in the figure?)</a:t>
            </a:r>
            <a:endParaRPr lang="it-IT"/>
          </a:p>
        </p:txBody>
      </p:sp>
      <p:sp>
        <p:nvSpPr>
          <p:cNvPr id="4" name="Segnaposto numero diapositiva 3"/>
          <p:cNvSpPr>
            <a:spLocks noGrp="1"/>
          </p:cNvSpPr>
          <p:nvPr>
            <p:ph type="sldNum" sz="quarter" idx="10"/>
          </p:nvPr>
        </p:nvSpPr>
        <p:spPr/>
        <p:txBody>
          <a:bodyPr/>
          <a:lstStyle/>
          <a:p>
            <a:fld id="{F7B19C79-64F7-E948-9ECA-2167A118C7FC}" type="slidenum">
              <a:rPr lang="it-IT" smtClean="0"/>
              <a:pPr/>
              <a:t>4</a:t>
            </a:fld>
            <a:endParaRPr lang="it-IT"/>
          </a:p>
        </p:txBody>
      </p:sp>
    </p:spTree>
    <p:extLst>
      <p:ext uri="{BB962C8B-B14F-4D97-AF65-F5344CB8AC3E}">
        <p14:creationId xmlns:p14="http://schemas.microsoft.com/office/powerpoint/2010/main" val="284418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B19C79-64F7-E948-9ECA-2167A118C7FC}" type="slidenum">
              <a:rPr lang="it-IT" smtClean="0"/>
              <a:pPr/>
              <a:t>5</a:t>
            </a:fld>
            <a:endParaRPr lang="it-IT"/>
          </a:p>
        </p:txBody>
      </p:sp>
    </p:spTree>
    <p:extLst>
      <p:ext uri="{BB962C8B-B14F-4D97-AF65-F5344CB8AC3E}">
        <p14:creationId xmlns:p14="http://schemas.microsoft.com/office/powerpoint/2010/main" val="1964316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Accessing the e+e- physics above the phi mass up to 1400 MeV will enable the study of the dynamical nature of mesons lying in a region central in the quest for gluonic hadrons (see PDG) and in the test of radical ideas about the quark confinement (Close-Gounaris, </a:t>
            </a:r>
            <a:r>
              <a:rPr lang="en-US" sz="1000">
                <a:solidFill>
                  <a:srgbClr val="333333"/>
                </a:solidFill>
              </a:rPr>
              <a:t>2</a:t>
            </a:r>
            <a:r>
              <a:rPr lang="en-US" sz="1000" baseline="30000">
                <a:solidFill>
                  <a:srgbClr val="333333"/>
                </a:solidFill>
              </a:rPr>
              <a:t>nd</a:t>
            </a:r>
            <a:r>
              <a:rPr lang="en-US" sz="1000">
                <a:solidFill>
                  <a:srgbClr val="333333"/>
                </a:solidFill>
              </a:rPr>
              <a:t> DAPHNE Physics HBOOk, p. 681 and refs therein</a:t>
            </a:r>
            <a:r>
              <a:rPr lang="en-US" sz="1000"/>
              <a:t>)</a:t>
            </a:r>
          </a:p>
          <a:p>
            <a:endParaRPr lang="en-US" sz="1000"/>
          </a:p>
          <a:p>
            <a:r>
              <a:rPr lang="en-US" sz="1000"/>
              <a:t>KLOE-2 Report</a:t>
            </a:r>
            <a:r>
              <a:rPr lang="en-US" sz="1000" baseline="0"/>
              <a:t> LNF 10/17 (P), § 4.2 and PDG.</a:t>
            </a:r>
          </a:p>
          <a:p>
            <a:endParaRPr lang="en-US" sz="1000" baseline="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theories beyond the Standard Model (SM) that postulate the ex- istence of new bosons, mediators of some hidden gauge group, under which ordinary matter is uncharged [1,2]. Such theories have been recently invoked to account for some puzzling astrophysical observations and predict that at least one of the new bosons is neutral, relatively light and weakly coupled with ordinary matter.</a:t>
            </a:r>
            <a:r>
              <a:rPr lang="en-US" sz="1200" kern="1200" baseline="0">
                <a:solidFill>
                  <a:schemeClr val="tx1"/>
                </a:solidFill>
                <a:effectLst/>
                <a:latin typeface="+mn-lt"/>
                <a:ea typeface="+mn-ea"/>
                <a:cs typeface="+mn-cs"/>
              </a:rPr>
              <a:t> </a:t>
            </a:r>
            <a:r>
              <a:rPr lang="en-US" sz="1000" baseline="0"/>
              <a:t>Search for U-boson in e+e- decay: KLOE and  Babar results (2013)</a:t>
            </a:r>
          </a:p>
          <a:p>
            <a:endParaRPr lang="en-US" sz="1000" baseline="0"/>
          </a:p>
          <a:p>
            <a:r>
              <a:rPr lang="en-US" sz="1000" baseline="0"/>
              <a:t>See e.g. Donnachie et al. Phys.Lett. B269 (1991) 450.</a:t>
            </a:r>
          </a:p>
          <a:p>
            <a:r>
              <a:rPr lang="en-US" sz="1000" baseline="0"/>
              <a:t>A careful analysis of e+e- data point unambiguously to existence of </a:t>
            </a:r>
            <a:r>
              <a:rPr lang="en-US" sz="1000">
                <a:solidFill>
                  <a:srgbClr val="333333"/>
                </a:solidFill>
              </a:rPr>
              <a:t>J</a:t>
            </a:r>
            <a:r>
              <a:rPr lang="en-US" sz="1000" baseline="30000">
                <a:solidFill>
                  <a:srgbClr val="333333"/>
                </a:solidFill>
              </a:rPr>
              <a:t>PC</a:t>
            </a:r>
            <a:r>
              <a:rPr lang="en-US" sz="1000">
                <a:solidFill>
                  <a:srgbClr val="333333"/>
                </a:solidFill>
              </a:rPr>
              <a:t>=1</a:t>
            </a:r>
            <a:r>
              <a:rPr lang="en-US" sz="1000" baseline="30000">
                <a:solidFill>
                  <a:srgbClr val="333333"/>
                </a:solidFill>
              </a:rPr>
              <a:t>- -</a:t>
            </a:r>
            <a:r>
              <a:rPr lang="en-US" sz="1000">
                <a:solidFill>
                  <a:srgbClr val="333333"/>
                </a:solidFill>
              </a:rPr>
              <a:t>  states beyond the qq-bar model.</a:t>
            </a:r>
          </a:p>
          <a:p>
            <a:r>
              <a:rPr lang="en-US" sz="1000">
                <a:solidFill>
                  <a:srgbClr val="333333"/>
                </a:solidFill>
              </a:rPr>
              <a:t>Donnachie and Clegg (2</a:t>
            </a:r>
            <a:r>
              <a:rPr lang="en-US" sz="1000" baseline="30000">
                <a:solidFill>
                  <a:srgbClr val="333333"/>
                </a:solidFill>
              </a:rPr>
              <a:t>nd</a:t>
            </a:r>
            <a:r>
              <a:rPr lang="en-US" sz="1000">
                <a:solidFill>
                  <a:srgbClr val="333333"/>
                </a:solidFill>
              </a:rPr>
              <a:t> DAPHNE Physics HBOOk, p. 702) proposes two models for this region: hybrid mixing scheme qqg – qq, which do not incorporate a ρx state at 1300 MeV and tetraquark, which is more complicated , but foresees the existence of an isoscalar state at 1100 MeV.</a:t>
            </a:r>
            <a:endParaRPr lang="en-US" sz="1000"/>
          </a:p>
        </p:txBody>
      </p:sp>
      <p:sp>
        <p:nvSpPr>
          <p:cNvPr id="4" name="Slide Number Placeholder 3"/>
          <p:cNvSpPr>
            <a:spLocks noGrp="1"/>
          </p:cNvSpPr>
          <p:nvPr>
            <p:ph type="sldNum" sz="quarter" idx="10"/>
          </p:nvPr>
        </p:nvSpPr>
        <p:spPr/>
        <p:txBody>
          <a:bodyPr/>
          <a:lstStyle/>
          <a:p>
            <a:fld id="{F7B19C79-64F7-E948-9ECA-2167A118C7FC}" type="slidenum">
              <a:rPr lang="en-US"/>
              <a:pPr/>
              <a:t>6</a:t>
            </a:fld>
            <a:endParaRPr lang="en-US"/>
          </a:p>
        </p:txBody>
      </p:sp>
    </p:spTree>
    <p:extLst>
      <p:ext uri="{BB962C8B-B14F-4D97-AF65-F5344CB8AC3E}">
        <p14:creationId xmlns:p14="http://schemas.microsoft.com/office/powerpoint/2010/main" val="767764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details of the KLOE-2 interaction region see IPAC2011 TUPEB005 and TUPEB006.</a:t>
            </a:r>
          </a:p>
        </p:txBody>
      </p:sp>
      <p:sp>
        <p:nvSpPr>
          <p:cNvPr id="4" name="Slide Number Placeholder 3"/>
          <p:cNvSpPr>
            <a:spLocks noGrp="1"/>
          </p:cNvSpPr>
          <p:nvPr>
            <p:ph type="sldNum" sz="quarter" idx="10"/>
          </p:nvPr>
        </p:nvSpPr>
        <p:spPr/>
        <p:txBody>
          <a:bodyPr/>
          <a:lstStyle/>
          <a:p>
            <a:fld id="{F7B19C79-64F7-E948-9ECA-2167A118C7FC}" type="slidenum">
              <a:rPr lang="en-US"/>
              <a:pPr/>
              <a:t>7</a:t>
            </a:fld>
            <a:endParaRPr lang="en-US"/>
          </a:p>
        </p:txBody>
      </p:sp>
    </p:spTree>
    <p:extLst>
      <p:ext uri="{BB962C8B-B14F-4D97-AF65-F5344CB8AC3E}">
        <p14:creationId xmlns:p14="http://schemas.microsoft.com/office/powerpoint/2010/main" val="1492556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F7B19C79-64F7-E948-9ECA-2167A118C7FC}" type="slidenum">
              <a:rPr lang="it-IT" smtClean="0"/>
              <a:pPr/>
              <a:t>8</a:t>
            </a:fld>
            <a:endParaRPr lang="it-IT"/>
          </a:p>
        </p:txBody>
      </p:sp>
    </p:spTree>
    <p:extLst>
      <p:ext uri="{BB962C8B-B14F-4D97-AF65-F5344CB8AC3E}">
        <p14:creationId xmlns:p14="http://schemas.microsoft.com/office/powerpoint/2010/main" val="2069999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B19C79-64F7-E948-9ECA-2167A118C7FC}" type="slidenum">
              <a:rPr lang="en-US"/>
              <a:pPr/>
              <a:t>9</a:t>
            </a:fld>
            <a:endParaRPr lang="en-US"/>
          </a:p>
        </p:txBody>
      </p:sp>
    </p:spTree>
    <p:extLst>
      <p:ext uri="{BB962C8B-B14F-4D97-AF65-F5344CB8AC3E}">
        <p14:creationId xmlns:p14="http://schemas.microsoft.com/office/powerpoint/2010/main" val="2678103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it-IT"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10"/>
          </p:nvPr>
        </p:nvSpPr>
        <p:spPr/>
        <p:txBody>
          <a:bodyPr/>
          <a:lstStyle/>
          <a:p>
            <a:r>
              <a:rPr lang="it-IT"/>
              <a:t>11/11/2014</a:t>
            </a:r>
            <a:endParaRPr lang="en-US"/>
          </a:p>
        </p:txBody>
      </p:sp>
      <p:sp>
        <p:nvSpPr>
          <p:cNvPr id="5" name="Footer Placeholder 4"/>
          <p:cNvSpPr>
            <a:spLocks noGrp="1"/>
          </p:cNvSpPr>
          <p:nvPr>
            <p:ph type="ftr" sz="quarter" idx="11"/>
          </p:nvPr>
        </p:nvSpPr>
        <p:spPr/>
        <p:txBody>
          <a:bodyPr/>
          <a:lstStyle/>
          <a:p>
            <a:r>
              <a:rPr lang="en-US"/>
              <a:t>S. Bartalucci LNFWhatNext 11/11/2014</a:t>
            </a:r>
          </a:p>
        </p:txBody>
      </p:sp>
      <p:sp>
        <p:nvSpPr>
          <p:cNvPr id="6" name="Slide Number Placeholder 5"/>
          <p:cNvSpPr>
            <a:spLocks noGrp="1"/>
          </p:cNvSpPr>
          <p:nvPr>
            <p:ph type="sldNum" sz="quarter" idx="12"/>
          </p:nvPr>
        </p:nvSpPr>
        <p:spPr/>
        <p:txBody>
          <a:bodyPr/>
          <a:lstStyle/>
          <a:p>
            <a:fld id="{99C8D3C8-79D2-994B-A6A5-96F8B863CC5F}"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a:p>
        </p:txBody>
      </p:sp>
      <p:sp>
        <p:nvSpPr>
          <p:cNvPr id="3" name="Date Placeholder 2"/>
          <p:cNvSpPr>
            <a:spLocks noGrp="1"/>
          </p:cNvSpPr>
          <p:nvPr>
            <p:ph type="dt" sz="half" idx="10"/>
          </p:nvPr>
        </p:nvSpPr>
        <p:spPr/>
        <p:txBody>
          <a:bodyPr/>
          <a:lstStyle/>
          <a:p>
            <a:r>
              <a:rPr lang="it-IT"/>
              <a:t>11/11/2014</a:t>
            </a:r>
            <a:endParaRPr lang="en-US"/>
          </a:p>
        </p:txBody>
      </p:sp>
      <p:sp>
        <p:nvSpPr>
          <p:cNvPr id="4" name="Footer Placeholder 3"/>
          <p:cNvSpPr>
            <a:spLocks noGrp="1"/>
          </p:cNvSpPr>
          <p:nvPr>
            <p:ph type="ftr" sz="quarter" idx="11"/>
          </p:nvPr>
        </p:nvSpPr>
        <p:spPr/>
        <p:txBody>
          <a:bodyPr/>
          <a:lstStyle/>
          <a:p>
            <a:r>
              <a:rPr lang="en-US"/>
              <a:t>S. Bartalucci LNFWhatNext 11/11/2014</a:t>
            </a:r>
          </a:p>
        </p:txBody>
      </p:sp>
      <p:sp>
        <p:nvSpPr>
          <p:cNvPr id="5" name="Slide Number Placeholder 4"/>
          <p:cNvSpPr>
            <a:spLocks noGrp="1"/>
          </p:cNvSpPr>
          <p:nvPr>
            <p:ph type="sldNum" sz="quarter" idx="12"/>
          </p:nvPr>
        </p:nvSpPr>
        <p:spPr/>
        <p:txBody>
          <a:bodyPr/>
          <a:lstStyle/>
          <a:p>
            <a:fld id="{99C8D3C8-79D2-994B-A6A5-96F8B863CC5F}" type="slidenum">
              <a:rPr/>
              <a:pPr/>
              <a:t>‹#›</a:t>
            </a:fld>
            <a:endParaRPr lang="en-US"/>
          </a:p>
        </p:txBody>
      </p:sp>
      <p:pic>
        <p:nvPicPr>
          <p:cNvPr id="10" name="Picture 9" descr="Overlay-FullBackground.jpg"/>
          <p:cNvPicPr>
            <a:picLocks noChangeAspect="1"/>
          </p:cNvPicPr>
          <p:nvPr/>
        </p:nvPicPr>
        <p:blipFill>
          <a:blip r:embed="rId2"/>
          <a:srcRect t="21046"/>
          <a:stretch>
            <a:fillRect/>
          </a:stretch>
        </p:blipFill>
        <p:spPr>
          <a:xfrm>
            <a:off x="0" y="904240"/>
            <a:ext cx="9144000" cy="595376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r>
              <a:rPr lang="it-IT"/>
              <a:t>11/11/2014</a:t>
            </a:r>
            <a:endParaRPr lang="en-US"/>
          </a:p>
        </p:txBody>
      </p:sp>
      <p:sp>
        <p:nvSpPr>
          <p:cNvPr id="3" name="Footer Placeholder 2"/>
          <p:cNvSpPr>
            <a:spLocks noGrp="1"/>
          </p:cNvSpPr>
          <p:nvPr>
            <p:ph type="ftr" sz="quarter" idx="11"/>
          </p:nvPr>
        </p:nvSpPr>
        <p:spPr/>
        <p:txBody>
          <a:bodyPr/>
          <a:lstStyle/>
          <a:p>
            <a:r>
              <a:rPr lang="en-US"/>
              <a:t>S. Bartalucci LNFWhatNext 11/11/2014</a:t>
            </a:r>
          </a:p>
        </p:txBody>
      </p:sp>
      <p:sp>
        <p:nvSpPr>
          <p:cNvPr id="4" name="Slide Number Placeholder 3"/>
          <p:cNvSpPr>
            <a:spLocks noGrp="1"/>
          </p:cNvSpPr>
          <p:nvPr>
            <p:ph type="sldNum" sz="quarter" idx="12"/>
          </p:nvPr>
        </p:nvSpPr>
        <p:spPr/>
        <p:txBody>
          <a:bodyPr/>
          <a:lstStyle/>
          <a:p>
            <a:fld id="{99C8D3C8-79D2-994B-A6A5-96F8B863CC5F}"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841487"/>
          </a:xfrm>
          <a:prstGeom prst="rect">
            <a:avLst/>
          </a:prstGeom>
        </p:spPr>
        <p:txBody>
          <a:bodyPr vert="horz" lIns="91440" tIns="45720" rIns="91440" bIns="45720" rtlCol="0" anchor="ctr">
            <a:noAutofit/>
          </a:bodyPr>
          <a:lstStyle/>
          <a:p>
            <a:r>
              <a:rPr lang="it-IT"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it-IT" dirty="0" smtClean="0"/>
              <a:t>Click to edit Master text styles</a:t>
            </a:r>
          </a:p>
          <a:p>
            <a:pPr lvl="1"/>
            <a:r>
              <a:rPr lang="it-IT" dirty="0" smtClean="0"/>
              <a:t>Second level</a:t>
            </a:r>
          </a:p>
          <a:p>
            <a:pPr lvl="2"/>
            <a:r>
              <a:rPr lang="it-IT" dirty="0" smtClean="0"/>
              <a:t>Third level</a:t>
            </a:r>
          </a:p>
          <a:p>
            <a:pPr lvl="3"/>
            <a:r>
              <a:rPr lang="it-IT" dirty="0" smtClean="0"/>
              <a:t>Fourth level</a:t>
            </a:r>
          </a:p>
          <a:p>
            <a:pPr lvl="4"/>
            <a:r>
              <a:rPr lang="it-IT" dirty="0"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r>
              <a:rPr lang="it-IT"/>
              <a:t>11/11/2014</a:t>
            </a:r>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r>
              <a:rPr lang="en-US"/>
              <a:t>S. Bartalucci LNFWhatNext 11/11/2014</a:t>
            </a:r>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99C8D3C8-79D2-994B-A6A5-96F8B863CC5F}" type="slidenum">
              <a:rPr/>
              <a:pPr/>
              <a:t>‹#›</a:t>
            </a:fld>
            <a:endParaRPr lang="en-US"/>
          </a:p>
        </p:txBody>
      </p:sp>
    </p:spTree>
  </p:cSld>
  <p:clrMap bg1="dk1" tx1="lt1" bg2="dk2" tx2="lt2" accent1="accent1" accent2="accent2" accent3="accent3" accent4="accent4" accent5="accent5" accent6="accent6" hlink="hlink" folHlink="folHlink"/>
  <p:sldLayoutIdLst>
    <p:sldLayoutId id="2147483662" r:id="rId1"/>
    <p:sldLayoutId id="2147483667" r:id="rId2"/>
    <p:sldLayoutId id="2147483668" r:id="rId3"/>
  </p:sldLayoutIdLst>
  <p:hf sldNum="0" hdr="0" dt="0"/>
  <p:txStyles>
    <p:titleStyle>
      <a:lvl1pPr algn="ctr" defTabSz="914400" rtl="0" eaLnBrk="1" latinLnBrk="0" hangingPunct="1">
        <a:spcBef>
          <a:spcPct val="0"/>
        </a:spcBef>
        <a:buNone/>
        <a:defRPr sz="24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1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14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14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4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4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8.emf"/><Relationship Id="rId6" Type="http://schemas.openxmlformats.org/officeDocument/2006/relationships/image" Target="../media/image9.emf"/><Relationship Id="rId7" Type="http://schemas.openxmlformats.org/officeDocument/2006/relationships/image" Target="../media/image10.emf"/><Relationship Id="rId8" Type="http://schemas.openxmlformats.org/officeDocument/2006/relationships/image" Target="../media/image11.emf"/><Relationship Id="rId9" Type="http://schemas.openxmlformats.org/officeDocument/2006/relationships/image" Target="../media/image12.emf"/><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eg"/><Relationship Id="rId5" Type="http://schemas.microsoft.com/office/2007/relationships/hdphoto" Target="../media/hdphoto1.wdp"/><Relationship Id="rId6" Type="http://schemas.openxmlformats.org/officeDocument/2006/relationships/image" Target="../media/image15.jpeg"/><Relationship Id="rId7" Type="http://schemas.openxmlformats.org/officeDocument/2006/relationships/image" Target="../media/image16.jpeg"/><Relationship Id="rId8"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4" Type="http://schemas.microsoft.com/office/2007/relationships/hdphoto" Target="../media/hdphoto3.wdp"/><Relationship Id="rId5" Type="http://schemas.openxmlformats.org/officeDocument/2006/relationships/image" Target="../media/image18.jpeg"/><Relationship Id="rId6" Type="http://schemas.microsoft.com/office/2007/relationships/hdphoto" Target="../media/hdphoto4.wdp"/><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20.e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92" y="142240"/>
            <a:ext cx="5118662" cy="888720"/>
          </a:xfrm>
        </p:spPr>
        <p:txBody>
          <a:bodyPr/>
          <a:lstStyle/>
          <a:p>
            <a:r>
              <a:rPr lang="en-US" sz="2000"/>
              <a:t>A state NEAR the Φ?</a:t>
            </a:r>
          </a:p>
        </p:txBody>
      </p:sp>
      <p:sp>
        <p:nvSpPr>
          <p:cNvPr id="6" name="TextBox 5"/>
          <p:cNvSpPr txBox="1"/>
          <p:nvPr/>
        </p:nvSpPr>
        <p:spPr>
          <a:xfrm>
            <a:off x="242047" y="1730608"/>
            <a:ext cx="4619884" cy="3693319"/>
          </a:xfrm>
          <a:prstGeom prst="rect">
            <a:avLst/>
          </a:prstGeom>
          <a:noFill/>
        </p:spPr>
        <p:txBody>
          <a:bodyPr wrap="square" rtlCol="0">
            <a:spAutoFit/>
          </a:bodyPr>
          <a:lstStyle/>
          <a:p>
            <a:r>
              <a:rPr lang="en-US">
                <a:solidFill>
                  <a:schemeClr val="bg2"/>
                </a:solidFill>
              </a:rPr>
              <a:t>Hadronic cross section measurements at the </a:t>
            </a:r>
          </a:p>
          <a:p>
            <a:r>
              <a:rPr lang="en-US">
                <a:solidFill>
                  <a:schemeClr val="bg2"/>
                </a:solidFill>
              </a:rPr>
              <a:t>e+e- colliders have recently improved (KLOE, BaBar, Belle and VEPP2000, BESII)</a:t>
            </a:r>
          </a:p>
          <a:p>
            <a:r>
              <a:rPr lang="en-US" b="1">
                <a:solidFill>
                  <a:schemeClr val="bg2"/>
                </a:solidFill>
              </a:rPr>
              <a:t>R</a:t>
            </a:r>
            <a:r>
              <a:rPr lang="en-US">
                <a:solidFill>
                  <a:schemeClr val="bg2"/>
                </a:solidFill>
              </a:rPr>
              <a:t> = </a:t>
            </a:r>
            <a:r>
              <a:rPr lang="en-US" b="1">
                <a:solidFill>
                  <a:schemeClr val="bg2"/>
                </a:solidFill>
              </a:rPr>
              <a:t>σ </a:t>
            </a:r>
            <a:r>
              <a:rPr lang="en-US" b="1" baseline="-25000">
                <a:solidFill>
                  <a:schemeClr val="bg2"/>
                </a:solidFill>
              </a:rPr>
              <a:t>had </a:t>
            </a:r>
            <a:r>
              <a:rPr lang="en-US" b="1">
                <a:solidFill>
                  <a:schemeClr val="bg2"/>
                </a:solidFill>
              </a:rPr>
              <a:t>/σ </a:t>
            </a:r>
            <a:r>
              <a:rPr lang="en-US" b="1" baseline="-25000">
                <a:solidFill>
                  <a:schemeClr val="bg2"/>
                </a:solidFill>
              </a:rPr>
              <a:t>μ+μ-</a:t>
            </a:r>
            <a:r>
              <a:rPr lang="en-US">
                <a:solidFill>
                  <a:schemeClr val="bg2"/>
                </a:solidFill>
              </a:rPr>
              <a:t> is still poorly known (within 10%) in the region 1÷2 GeV/c</a:t>
            </a:r>
            <a:r>
              <a:rPr lang="en-US" baseline="30000">
                <a:solidFill>
                  <a:schemeClr val="bg2"/>
                </a:solidFill>
              </a:rPr>
              <a:t>2 </a:t>
            </a:r>
            <a:endParaRPr lang="en-US">
              <a:solidFill>
                <a:schemeClr val="bg2"/>
              </a:solidFill>
            </a:endParaRPr>
          </a:p>
          <a:p>
            <a:r>
              <a:rPr lang="en-US">
                <a:solidFill>
                  <a:schemeClr val="bg2"/>
                </a:solidFill>
              </a:rPr>
              <a:t>Vector meson spectroscopy is  also poorly known, with large incertitudes on M, Γ, Γ</a:t>
            </a:r>
            <a:r>
              <a:rPr lang="en-US" baseline="-25000">
                <a:solidFill>
                  <a:schemeClr val="bg2"/>
                </a:solidFill>
              </a:rPr>
              <a:t>ee</a:t>
            </a:r>
            <a:r>
              <a:rPr lang="en-US">
                <a:solidFill>
                  <a:schemeClr val="bg2"/>
                </a:solidFill>
              </a:rPr>
              <a:t>  for most ρ, ω, ϕ – like states, although there’s a general consensus on some of them</a:t>
            </a:r>
          </a:p>
          <a:p>
            <a:r>
              <a:rPr lang="en-US">
                <a:solidFill>
                  <a:schemeClr val="bg2"/>
                </a:solidFill>
              </a:rPr>
              <a:t>but not in the region 1÷1.4 GeV/c</a:t>
            </a:r>
            <a:r>
              <a:rPr lang="en-US" baseline="30000">
                <a:solidFill>
                  <a:schemeClr val="bg2"/>
                </a:solidFill>
              </a:rPr>
              <a:t>2</a:t>
            </a:r>
            <a:r>
              <a:rPr lang="en-US">
                <a:solidFill>
                  <a:schemeClr val="bg2"/>
                </a:solidFill>
              </a:rPr>
              <a:t> , where the existence of vector states like ρ’(1300) has been claimed, without convincing evidence  </a:t>
            </a:r>
          </a:p>
        </p:txBody>
      </p:sp>
      <p:pic>
        <p:nvPicPr>
          <p:cNvPr id="7" name="Picture 6"/>
          <p:cNvPicPr>
            <a:picLocks noChangeAspect="1"/>
          </p:cNvPicPr>
          <p:nvPr/>
        </p:nvPicPr>
        <p:blipFill>
          <a:blip r:embed="rId3"/>
          <a:stretch>
            <a:fillRect/>
          </a:stretch>
        </p:blipFill>
        <p:spPr>
          <a:xfrm>
            <a:off x="4861931" y="1473901"/>
            <a:ext cx="4163169" cy="5384099"/>
          </a:xfrm>
          <a:prstGeom prst="rect">
            <a:avLst/>
          </a:prstGeom>
          <a:solidFill>
            <a:schemeClr val="tx1"/>
          </a:solidFill>
        </p:spPr>
      </p:pic>
      <p:sp>
        <p:nvSpPr>
          <p:cNvPr id="14" name="TextBox 13"/>
          <p:cNvSpPr txBox="1"/>
          <p:nvPr/>
        </p:nvSpPr>
        <p:spPr>
          <a:xfrm>
            <a:off x="0" y="5400928"/>
            <a:ext cx="5084956" cy="646331"/>
          </a:xfrm>
          <a:prstGeom prst="rect">
            <a:avLst/>
          </a:prstGeom>
          <a:noFill/>
        </p:spPr>
        <p:txBody>
          <a:bodyPr wrap="square" rtlCol="0">
            <a:spAutoFit/>
          </a:bodyPr>
          <a:lstStyle/>
          <a:p>
            <a:r>
              <a:rPr lang="en-US" b="1">
                <a:solidFill>
                  <a:schemeClr val="bg1"/>
                </a:solidFill>
              </a:rPr>
              <a:t>This is part of the energy upgraded KLOE-2 program!</a:t>
            </a:r>
          </a:p>
        </p:txBody>
      </p:sp>
      <p:sp>
        <p:nvSpPr>
          <p:cNvPr id="4" name="Footer Placeholder 3"/>
          <p:cNvSpPr>
            <a:spLocks noGrp="1"/>
          </p:cNvSpPr>
          <p:nvPr>
            <p:ph type="ftr" sz="quarter" idx="11"/>
          </p:nvPr>
        </p:nvSpPr>
        <p:spPr/>
        <p:txBody>
          <a:bodyPr/>
          <a:lstStyle/>
          <a:p>
            <a:r>
              <a:rPr lang="en-US"/>
              <a:t>S. Bartalucci LNFWhatNext 11/11/2014</a:t>
            </a:r>
          </a:p>
        </p:txBody>
      </p:sp>
    </p:spTree>
    <p:extLst>
      <p:ext uri="{BB962C8B-B14F-4D97-AF65-F5344CB8AC3E}">
        <p14:creationId xmlns:p14="http://schemas.microsoft.com/office/powerpoint/2010/main" val="20639977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56108" y="2325896"/>
            <a:ext cx="4114800" cy="2930237"/>
          </a:xfrm>
          <a:prstGeom prst="rect">
            <a:avLst/>
          </a:prstGeom>
        </p:spPr>
      </p:pic>
      <p:sp>
        <p:nvSpPr>
          <p:cNvPr id="4" name="Footer Placeholder 3"/>
          <p:cNvSpPr>
            <a:spLocks noGrp="1"/>
          </p:cNvSpPr>
          <p:nvPr>
            <p:ph type="ftr" sz="quarter" idx="11"/>
          </p:nvPr>
        </p:nvSpPr>
        <p:spPr/>
        <p:txBody>
          <a:bodyPr/>
          <a:lstStyle/>
          <a:p>
            <a:r>
              <a:rPr lang="en-US"/>
              <a:t>S. Bartalucci LNFWhatNext 11/11/2014</a:t>
            </a:r>
          </a:p>
        </p:txBody>
      </p:sp>
    </p:spTree>
    <p:extLst>
      <p:ext uri="{BB962C8B-B14F-4D97-AF65-F5344CB8AC3E}">
        <p14:creationId xmlns:p14="http://schemas.microsoft.com/office/powerpoint/2010/main" val="5937011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Hadronic channels</a:t>
            </a:r>
            <a:endParaRPr lang="en-US"/>
          </a:p>
        </p:txBody>
      </p:sp>
      <p:grpSp>
        <p:nvGrpSpPr>
          <p:cNvPr id="5" name="Group 10"/>
          <p:cNvGrpSpPr/>
          <p:nvPr/>
        </p:nvGrpSpPr>
        <p:grpSpPr>
          <a:xfrm>
            <a:off x="5200538" y="3820895"/>
            <a:ext cx="3365500" cy="2933700"/>
            <a:chOff x="546100" y="3530600"/>
            <a:chExt cx="4508500" cy="3073400"/>
          </a:xfrm>
        </p:grpSpPr>
        <p:pic>
          <p:nvPicPr>
            <p:cNvPr id="6" name="Picture 7"/>
            <p:cNvPicPr>
              <a:picLocks noChangeAspect="1"/>
            </p:cNvPicPr>
            <p:nvPr/>
          </p:nvPicPr>
          <p:blipFill>
            <a:blip r:embed="rId3"/>
            <a:stretch>
              <a:fillRect/>
            </a:stretch>
          </p:blipFill>
          <p:spPr>
            <a:xfrm>
              <a:off x="546100" y="3530600"/>
              <a:ext cx="4508500" cy="3073400"/>
            </a:xfrm>
            <a:prstGeom prst="rect">
              <a:avLst/>
            </a:prstGeom>
          </p:spPr>
        </p:pic>
        <p:pic>
          <p:nvPicPr>
            <p:cNvPr id="7" name="Picture 8"/>
            <p:cNvPicPr>
              <a:picLocks noChangeAspect="1"/>
            </p:cNvPicPr>
            <p:nvPr/>
          </p:nvPicPr>
          <p:blipFill>
            <a:blip r:embed="rId4"/>
            <a:stretch>
              <a:fillRect/>
            </a:stretch>
          </p:blipFill>
          <p:spPr>
            <a:xfrm>
              <a:off x="3264491" y="3593426"/>
              <a:ext cx="1790109" cy="309568"/>
            </a:xfrm>
            <a:prstGeom prst="rect">
              <a:avLst/>
            </a:prstGeom>
          </p:spPr>
        </p:pic>
      </p:grpSp>
      <p:grpSp>
        <p:nvGrpSpPr>
          <p:cNvPr id="8" name="Group 18"/>
          <p:cNvGrpSpPr/>
          <p:nvPr/>
        </p:nvGrpSpPr>
        <p:grpSpPr>
          <a:xfrm>
            <a:off x="5425560" y="1492430"/>
            <a:ext cx="3219546" cy="2328465"/>
            <a:chOff x="3619500" y="3720425"/>
            <a:chExt cx="2362200" cy="2046073"/>
          </a:xfrm>
        </p:grpSpPr>
        <p:pic>
          <p:nvPicPr>
            <p:cNvPr id="9" name="Picture 11"/>
            <p:cNvPicPr>
              <a:picLocks noChangeAspect="1"/>
            </p:cNvPicPr>
            <p:nvPr/>
          </p:nvPicPr>
          <p:blipFill>
            <a:blip r:embed="rId5"/>
            <a:stretch>
              <a:fillRect/>
            </a:stretch>
          </p:blipFill>
          <p:spPr>
            <a:xfrm>
              <a:off x="3619500" y="3720425"/>
              <a:ext cx="2247900" cy="1790700"/>
            </a:xfrm>
            <a:prstGeom prst="rect">
              <a:avLst/>
            </a:prstGeom>
            <a:solidFill>
              <a:schemeClr val="tx1"/>
            </a:solidFill>
          </p:spPr>
        </p:pic>
        <p:pic>
          <p:nvPicPr>
            <p:cNvPr id="10" name="Picture 12"/>
            <p:cNvPicPr>
              <a:picLocks noChangeAspect="1"/>
            </p:cNvPicPr>
            <p:nvPr/>
          </p:nvPicPr>
          <p:blipFill>
            <a:blip r:embed="rId6"/>
            <a:stretch>
              <a:fillRect/>
            </a:stretch>
          </p:blipFill>
          <p:spPr>
            <a:xfrm>
              <a:off x="3759200" y="5298586"/>
              <a:ext cx="1206500" cy="245070"/>
            </a:xfrm>
            <a:prstGeom prst="rect">
              <a:avLst/>
            </a:prstGeom>
          </p:spPr>
        </p:pic>
        <p:pic>
          <p:nvPicPr>
            <p:cNvPr id="11" name="Picture 15"/>
            <p:cNvPicPr>
              <a:picLocks noChangeAspect="1"/>
            </p:cNvPicPr>
            <p:nvPr/>
          </p:nvPicPr>
          <p:blipFill>
            <a:blip r:embed="rId7"/>
            <a:stretch>
              <a:fillRect/>
            </a:stretch>
          </p:blipFill>
          <p:spPr>
            <a:xfrm>
              <a:off x="3619500" y="5511125"/>
              <a:ext cx="2362200" cy="255373"/>
            </a:xfrm>
            <a:prstGeom prst="rect">
              <a:avLst/>
            </a:prstGeom>
          </p:spPr>
        </p:pic>
      </p:grpSp>
      <p:grpSp>
        <p:nvGrpSpPr>
          <p:cNvPr id="17" name="Gruppo 16"/>
          <p:cNvGrpSpPr/>
          <p:nvPr/>
        </p:nvGrpSpPr>
        <p:grpSpPr>
          <a:xfrm>
            <a:off x="471802" y="1432210"/>
            <a:ext cx="3936297" cy="2763325"/>
            <a:chOff x="471801" y="1429113"/>
            <a:chExt cx="4143331" cy="2918349"/>
          </a:xfrm>
        </p:grpSpPr>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802" y="1429113"/>
              <a:ext cx="4143330" cy="28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ttangolo 15"/>
            <p:cNvSpPr/>
            <p:nvPr/>
          </p:nvSpPr>
          <p:spPr>
            <a:xfrm>
              <a:off x="471801" y="4132018"/>
              <a:ext cx="3615082" cy="215444"/>
            </a:xfrm>
            <a:prstGeom prst="rect">
              <a:avLst/>
            </a:prstGeom>
            <a:solidFill>
              <a:schemeClr val="tx1"/>
            </a:solidFill>
          </p:spPr>
          <p:txBody>
            <a:bodyPr wrap="square">
              <a:spAutoFit/>
            </a:bodyPr>
            <a:lstStyle/>
            <a:p>
              <a:r>
                <a:rPr lang="en-US" sz="800">
                  <a:solidFill>
                    <a:prstClr val="black"/>
                  </a:solidFill>
                </a:rPr>
                <a:t>Aulchenko,V.M. et al.,JETP LETTERS Vol. 82 No. 12 (2005) 743-747</a:t>
              </a:r>
              <a:endParaRPr lang="it-IT" sz="800"/>
            </a:p>
          </p:txBody>
        </p:sp>
      </p:grpSp>
      <p:sp>
        <p:nvSpPr>
          <p:cNvPr id="4" name="Footer Placeholder 3"/>
          <p:cNvSpPr>
            <a:spLocks noGrp="1"/>
          </p:cNvSpPr>
          <p:nvPr>
            <p:ph type="ftr" sz="quarter" idx="11"/>
          </p:nvPr>
        </p:nvSpPr>
        <p:spPr/>
        <p:txBody>
          <a:bodyPr/>
          <a:lstStyle/>
          <a:p>
            <a:r>
              <a:rPr lang="en-US"/>
              <a:t>S. Bartalucci LNFWhatNext 11/11/2014</a:t>
            </a:r>
          </a:p>
        </p:txBody>
      </p:sp>
      <p:grpSp>
        <p:nvGrpSpPr>
          <p:cNvPr id="19" name="Gruppo 18"/>
          <p:cNvGrpSpPr/>
          <p:nvPr/>
        </p:nvGrpSpPr>
        <p:grpSpPr>
          <a:xfrm>
            <a:off x="700470" y="4267475"/>
            <a:ext cx="3629990" cy="2454000"/>
            <a:chOff x="700470" y="4256888"/>
            <a:chExt cx="3629990" cy="2454000"/>
          </a:xfrm>
        </p:grpSpPr>
        <p:grpSp>
          <p:nvGrpSpPr>
            <p:cNvPr id="14" name="Gruppo 13"/>
            <p:cNvGrpSpPr/>
            <p:nvPr/>
          </p:nvGrpSpPr>
          <p:grpSpPr>
            <a:xfrm>
              <a:off x="700470" y="4256888"/>
              <a:ext cx="3629990" cy="2303718"/>
              <a:chOff x="1147706" y="4588836"/>
              <a:chExt cx="3245875" cy="2102442"/>
            </a:xfrm>
          </p:grpSpPr>
          <p:pic>
            <p:nvPicPr>
              <p:cNvPr id="12" name="Picture 19"/>
              <p:cNvPicPr>
                <a:picLocks noChangeAspect="1"/>
              </p:cNvPicPr>
              <p:nvPr/>
            </p:nvPicPr>
            <p:blipFill>
              <a:blip r:embed="rId9"/>
              <a:stretch>
                <a:fillRect/>
              </a:stretch>
            </p:blipFill>
            <p:spPr>
              <a:xfrm>
                <a:off x="1147706" y="4588836"/>
                <a:ext cx="3245875" cy="2102442"/>
              </a:xfrm>
              <a:prstGeom prst="rect">
                <a:avLst/>
              </a:prstGeom>
            </p:spPr>
          </p:pic>
          <p:sp>
            <p:nvSpPr>
              <p:cNvPr id="13" name="Rectangle 20"/>
              <p:cNvSpPr/>
              <p:nvPr/>
            </p:nvSpPr>
            <p:spPr>
              <a:xfrm>
                <a:off x="1957649" y="5964912"/>
                <a:ext cx="1948370" cy="369332"/>
              </a:xfrm>
              <a:prstGeom prst="rect">
                <a:avLst/>
              </a:prstGeom>
            </p:spPr>
            <p:txBody>
              <a:bodyPr wrap="none">
                <a:spAutoFit/>
              </a:bodyPr>
              <a:lstStyle/>
              <a:p>
                <a:r>
                  <a:rPr lang="el-GR">
                    <a:solidFill>
                      <a:schemeClr val="bg2"/>
                    </a:solidFill>
                  </a:rPr>
                  <a:t>e+e− → π</a:t>
                </a:r>
                <a:r>
                  <a:rPr lang="it-IT">
                    <a:solidFill>
                      <a:schemeClr val="bg2"/>
                    </a:solidFill>
                  </a:rPr>
                  <a:t>+</a:t>
                </a:r>
                <a:r>
                  <a:rPr lang="el-GR">
                    <a:solidFill>
                      <a:schemeClr val="bg2"/>
                    </a:solidFill>
                  </a:rPr>
                  <a:t>π</a:t>
                </a:r>
                <a:r>
                  <a:rPr lang="it-IT">
                    <a:solidFill>
                      <a:schemeClr val="bg2"/>
                    </a:solidFill>
                  </a:rPr>
                  <a:t>-</a:t>
                </a:r>
                <a:r>
                  <a:rPr lang="el-GR">
                    <a:solidFill>
                      <a:schemeClr val="bg2"/>
                    </a:solidFill>
                  </a:rPr>
                  <a:t>π°π°</a:t>
                </a:r>
                <a:endParaRPr lang="en-US">
                  <a:solidFill>
                    <a:schemeClr val="bg2"/>
                  </a:solidFill>
                </a:endParaRPr>
              </a:p>
            </p:txBody>
          </p:sp>
        </p:grpSp>
        <p:sp>
          <p:nvSpPr>
            <p:cNvPr id="15" name="Rettangolo 14"/>
            <p:cNvSpPr/>
            <p:nvPr/>
          </p:nvSpPr>
          <p:spPr>
            <a:xfrm>
              <a:off x="817713" y="6433889"/>
              <a:ext cx="2967487" cy="276999"/>
            </a:xfrm>
            <a:prstGeom prst="rect">
              <a:avLst/>
            </a:prstGeom>
            <a:solidFill>
              <a:schemeClr val="tx1"/>
            </a:solidFill>
          </p:spPr>
          <p:txBody>
            <a:bodyPr wrap="square" lIns="0" tIns="0" rIns="0" bIns="0" anchor="ctr" anchorCtr="1">
              <a:spAutoFit/>
            </a:bodyPr>
            <a:lstStyle/>
            <a:p>
              <a:r>
                <a:rPr lang="en-US"/>
                <a:t>(</a:t>
              </a:r>
              <a:r>
                <a:rPr lang="en-US" sz="800">
                  <a:solidFill>
                    <a:schemeClr val="bg2"/>
                  </a:solidFill>
                </a:rPr>
                <a:t>M.N. </a:t>
              </a:r>
              <a:r>
                <a:rPr lang="en-US" sz="800" smtClean="0">
                  <a:solidFill>
                    <a:schemeClr val="bg2"/>
                  </a:solidFill>
                </a:rPr>
                <a:t>Achasov et </a:t>
              </a:r>
              <a:r>
                <a:rPr lang="en-US" sz="800">
                  <a:solidFill>
                    <a:schemeClr val="bg2"/>
                  </a:solidFill>
                </a:rPr>
                <a:t>al., EPJ Web of Conferences </a:t>
              </a:r>
              <a:r>
                <a:rPr lang="en-US" sz="800" b="1">
                  <a:solidFill>
                    <a:schemeClr val="bg2"/>
                  </a:solidFill>
                </a:rPr>
                <a:t>71</a:t>
              </a:r>
              <a:r>
                <a:rPr lang="en-US" sz="800">
                  <a:solidFill>
                    <a:schemeClr val="bg2"/>
                  </a:solidFill>
                </a:rPr>
                <a:t>, 00121 (2014))</a:t>
              </a:r>
            </a:p>
          </p:txBody>
        </p:sp>
      </p:grpSp>
    </p:spTree>
    <p:extLst>
      <p:ext uri="{BB962C8B-B14F-4D97-AF65-F5344CB8AC3E}">
        <p14:creationId xmlns:p14="http://schemas.microsoft.com/office/powerpoint/2010/main" val="3673008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ormula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579" y="2139140"/>
            <a:ext cx="3998976" cy="4187952"/>
          </a:xfrm>
          <a:prstGeom prst="rect">
            <a:avLst/>
          </a:prstGeom>
        </p:spPr>
      </p:pic>
      <p:sp>
        <p:nvSpPr>
          <p:cNvPr id="2" name="Title 1"/>
          <p:cNvSpPr>
            <a:spLocks noGrp="1"/>
          </p:cNvSpPr>
          <p:nvPr>
            <p:ph type="title"/>
          </p:nvPr>
        </p:nvSpPr>
        <p:spPr/>
        <p:txBody>
          <a:bodyPr/>
          <a:lstStyle/>
          <a:p>
            <a:r>
              <a:rPr lang="en-US"/>
              <a:t>An old photoproduction experiment (1974-1978)</a:t>
            </a:r>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sharpenSoften amount="100000"/>
                    </a14:imgEffect>
                  </a14:imgLayer>
                </a14:imgProps>
              </a:ext>
            </a:extLst>
          </a:blip>
          <a:stretch>
            <a:fillRect/>
          </a:stretch>
        </p:blipFill>
        <p:spPr>
          <a:xfrm>
            <a:off x="4758911" y="924264"/>
            <a:ext cx="4385089" cy="1341876"/>
          </a:xfrm>
          <a:prstGeom prst="rect">
            <a:avLst/>
          </a:prstGeom>
        </p:spPr>
      </p:pic>
      <p:sp>
        <p:nvSpPr>
          <p:cNvPr id="19" name="TextBox 18"/>
          <p:cNvSpPr txBox="1"/>
          <p:nvPr/>
        </p:nvSpPr>
        <p:spPr>
          <a:xfrm>
            <a:off x="5017579" y="6217834"/>
            <a:ext cx="4077040" cy="430887"/>
          </a:xfrm>
          <a:prstGeom prst="rect">
            <a:avLst/>
          </a:prstGeom>
          <a:solidFill>
            <a:schemeClr val="tx1"/>
          </a:solidFill>
        </p:spPr>
        <p:txBody>
          <a:bodyPr wrap="square" lIns="0" tIns="0" rIns="0" bIns="0" rtlCol="0">
            <a:spAutoFit/>
          </a:bodyPr>
          <a:lstStyle/>
          <a:p>
            <a:r>
              <a:rPr lang="en-US" sz="1400" b="1">
                <a:solidFill>
                  <a:srgbClr val="333333"/>
                </a:solidFill>
              </a:rPr>
              <a:t>Interference term antisymmetric by e</a:t>
            </a:r>
            <a:r>
              <a:rPr lang="en-US" sz="1400" b="1" baseline="30000">
                <a:solidFill>
                  <a:srgbClr val="333333"/>
                </a:solidFill>
              </a:rPr>
              <a:t>+</a:t>
            </a:r>
            <a:r>
              <a:rPr lang="en-US" sz="1400" b="1">
                <a:solidFill>
                  <a:srgbClr val="333333"/>
                </a:solidFill>
              </a:rPr>
              <a:t>e</a:t>
            </a:r>
            <a:r>
              <a:rPr lang="en-US" sz="1400" b="1" baseline="30000">
                <a:solidFill>
                  <a:srgbClr val="333333"/>
                </a:solidFill>
              </a:rPr>
              <a:t>- </a:t>
            </a:r>
            <a:r>
              <a:rPr lang="en-US" sz="1400" b="1">
                <a:solidFill>
                  <a:srgbClr val="333333"/>
                </a:solidFill>
              </a:rPr>
              <a:t>interchange</a:t>
            </a:r>
          </a:p>
          <a:p>
            <a:r>
              <a:rPr lang="en-US" sz="1400" b="1">
                <a:solidFill>
                  <a:srgbClr val="333333"/>
                </a:solidFill>
              </a:rPr>
              <a:t>doesn’t contribute </a:t>
            </a:r>
            <a:r>
              <a:rPr lang="en-US" sz="1400" b="1" smtClean="0">
                <a:solidFill>
                  <a:srgbClr val="333333"/>
                </a:solidFill>
              </a:rPr>
              <a:t>to invariant mass plot</a:t>
            </a:r>
            <a:endParaRPr lang="en-US" sz="1400" b="1">
              <a:solidFill>
                <a:srgbClr val="333333"/>
              </a:solidFill>
            </a:endParaRPr>
          </a:p>
        </p:txBody>
      </p:sp>
      <p:grpSp>
        <p:nvGrpSpPr>
          <p:cNvPr id="9" name="Group 8"/>
          <p:cNvGrpSpPr/>
          <p:nvPr/>
        </p:nvGrpSpPr>
        <p:grpSpPr>
          <a:xfrm>
            <a:off x="0" y="924264"/>
            <a:ext cx="4758911" cy="2699601"/>
            <a:chOff x="0" y="924264"/>
            <a:chExt cx="4758911" cy="2699601"/>
          </a:xfrm>
        </p:grpSpPr>
        <p:pic>
          <p:nvPicPr>
            <p:cNvPr id="6" name="Picture 5"/>
            <p:cNvPicPr>
              <a:picLocks noChangeAspect="1"/>
            </p:cNvPicPr>
            <p:nvPr/>
          </p:nvPicPr>
          <p:blipFill>
            <a:blip r:embed="rId6"/>
            <a:stretch>
              <a:fillRect/>
            </a:stretch>
          </p:blipFill>
          <p:spPr>
            <a:xfrm>
              <a:off x="0" y="924264"/>
              <a:ext cx="4758911" cy="2699601"/>
            </a:xfrm>
            <a:prstGeom prst="rect">
              <a:avLst/>
            </a:prstGeom>
          </p:spPr>
        </p:pic>
        <p:sp>
          <p:nvSpPr>
            <p:cNvPr id="8" name="TextBox 7"/>
            <p:cNvSpPr txBox="1"/>
            <p:nvPr/>
          </p:nvSpPr>
          <p:spPr>
            <a:xfrm>
              <a:off x="1333500" y="1383553"/>
              <a:ext cx="1622785" cy="461665"/>
            </a:xfrm>
            <a:prstGeom prst="rect">
              <a:avLst/>
            </a:prstGeom>
            <a:solidFill>
              <a:schemeClr val="bg1"/>
            </a:solidFill>
          </p:spPr>
          <p:txBody>
            <a:bodyPr wrap="none" rtlCol="0">
              <a:spAutoFit/>
            </a:bodyPr>
            <a:lstStyle/>
            <a:p>
              <a:r>
                <a:rPr lang="el-GR" sz="2400" b="1"/>
                <a:t>γ</a:t>
              </a:r>
              <a:r>
                <a:rPr lang="en-US" sz="2000" b="1"/>
                <a:t>p</a:t>
              </a:r>
              <a:r>
                <a:rPr lang="en-US" sz="2000"/>
                <a:t> </a:t>
              </a:r>
              <a:r>
                <a:rPr lang="en-US" sz="1600">
                  <a:latin typeface="Wingdings"/>
                  <a:ea typeface="Wingdings"/>
                  <a:cs typeface="Wingdings"/>
                  <a:sym typeface="Wingdings"/>
                </a:rPr>
                <a:t></a:t>
              </a:r>
              <a:r>
                <a:rPr lang="en-US" sz="2000" b="1">
                  <a:ea typeface="Wingdings"/>
                  <a:cs typeface="Wingdings"/>
                  <a:sym typeface="Wingdings"/>
                </a:rPr>
                <a:t>e+e- p</a:t>
              </a:r>
              <a:endParaRPr lang="en-US" sz="2000" b="1"/>
            </a:p>
          </p:txBody>
        </p:sp>
      </p:grpSp>
      <p:grpSp>
        <p:nvGrpSpPr>
          <p:cNvPr id="16" name="Group 15"/>
          <p:cNvGrpSpPr/>
          <p:nvPr/>
        </p:nvGrpSpPr>
        <p:grpSpPr>
          <a:xfrm>
            <a:off x="0" y="3468500"/>
            <a:ext cx="4991100" cy="3180221"/>
            <a:chOff x="0" y="1194301"/>
            <a:chExt cx="4991100" cy="3261511"/>
          </a:xfrm>
        </p:grpSpPr>
        <p:sp>
          <p:nvSpPr>
            <p:cNvPr id="4" name="TextBox 3"/>
            <p:cNvSpPr txBox="1"/>
            <p:nvPr/>
          </p:nvSpPr>
          <p:spPr>
            <a:xfrm>
              <a:off x="0" y="1194301"/>
              <a:ext cx="2377574" cy="307777"/>
            </a:xfrm>
            <a:prstGeom prst="rect">
              <a:avLst/>
            </a:prstGeom>
            <a:noFill/>
          </p:spPr>
          <p:txBody>
            <a:bodyPr wrap="none" rtlCol="0">
              <a:spAutoFit/>
            </a:bodyPr>
            <a:lstStyle/>
            <a:p>
              <a:r>
                <a:rPr lang="en-US" sz="1400">
                  <a:solidFill>
                    <a:schemeClr val="bg2"/>
                  </a:solidFill>
                </a:rPr>
                <a:t>DESY-Frascati Spectrometer</a:t>
              </a:r>
            </a:p>
          </p:txBody>
        </p:sp>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sharpenSoften amount="96000"/>
                      </a14:imgEffect>
                    </a14:imgLayer>
                  </a14:imgProps>
                </a:ext>
              </a:extLst>
            </a:blip>
            <a:stretch>
              <a:fillRect/>
            </a:stretch>
          </p:blipFill>
          <p:spPr>
            <a:xfrm>
              <a:off x="0" y="1194301"/>
              <a:ext cx="4991100" cy="3261511"/>
            </a:xfrm>
            <a:prstGeom prst="rect">
              <a:avLst/>
            </a:prstGeom>
          </p:spPr>
        </p:pic>
      </p:grpSp>
      <p:sp>
        <p:nvSpPr>
          <p:cNvPr id="11" name="Footer Placeholder 10"/>
          <p:cNvSpPr>
            <a:spLocks noGrp="1"/>
          </p:cNvSpPr>
          <p:nvPr>
            <p:ph type="ftr" sz="quarter" idx="11"/>
          </p:nvPr>
        </p:nvSpPr>
        <p:spPr/>
        <p:txBody>
          <a:bodyPr/>
          <a:lstStyle/>
          <a:p>
            <a:r>
              <a:rPr lang="en-US"/>
              <a:t>S. Bartalucci LNFWhatNext 11/11/2014</a:t>
            </a:r>
          </a:p>
        </p:txBody>
      </p:sp>
    </p:spTree>
    <p:extLst>
      <p:ext uri="{BB962C8B-B14F-4D97-AF65-F5344CB8AC3E}">
        <p14:creationId xmlns:p14="http://schemas.microsoft.com/office/powerpoint/2010/main" val="4256717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Mass vs interference experiment</a:t>
            </a:r>
          </a:p>
        </p:txBody>
      </p:sp>
      <p:grpSp>
        <p:nvGrpSpPr>
          <p:cNvPr id="6" name="Group 5"/>
          <p:cNvGrpSpPr/>
          <p:nvPr/>
        </p:nvGrpSpPr>
        <p:grpSpPr>
          <a:xfrm>
            <a:off x="435993" y="1443722"/>
            <a:ext cx="3518576" cy="3852653"/>
            <a:chOff x="435993" y="2237685"/>
            <a:chExt cx="3518576" cy="3852653"/>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Lst>
            </a:blip>
            <a:stretch>
              <a:fillRect/>
            </a:stretch>
          </p:blipFill>
          <p:spPr>
            <a:xfrm>
              <a:off x="435993" y="2237685"/>
              <a:ext cx="3518576" cy="3852653"/>
            </a:xfrm>
            <a:prstGeom prst="rect">
              <a:avLst/>
            </a:prstGeom>
          </p:spPr>
        </p:pic>
        <p:sp>
          <p:nvSpPr>
            <p:cNvPr id="5" name="TextBox 4"/>
            <p:cNvSpPr txBox="1"/>
            <p:nvPr/>
          </p:nvSpPr>
          <p:spPr>
            <a:xfrm>
              <a:off x="1677624" y="2389590"/>
              <a:ext cx="2146742" cy="338554"/>
            </a:xfrm>
            <a:prstGeom prst="rect">
              <a:avLst/>
            </a:prstGeom>
            <a:noFill/>
          </p:spPr>
          <p:txBody>
            <a:bodyPr wrap="none" rtlCol="0">
              <a:spAutoFit/>
            </a:bodyPr>
            <a:lstStyle/>
            <a:p>
              <a:r>
                <a:rPr lang="en-US" sz="1600">
                  <a:solidFill>
                    <a:srgbClr val="333333"/>
                  </a:solidFill>
                </a:rPr>
                <a:t>Bethe-Heitler removed</a:t>
              </a:r>
            </a:p>
          </p:txBody>
        </p:sp>
      </p:grpSp>
      <p:grpSp>
        <p:nvGrpSpPr>
          <p:cNvPr id="7" name="Group 6"/>
          <p:cNvGrpSpPr/>
          <p:nvPr/>
        </p:nvGrpSpPr>
        <p:grpSpPr>
          <a:xfrm>
            <a:off x="4771646" y="1443722"/>
            <a:ext cx="3988968" cy="5221018"/>
            <a:chOff x="4771646" y="1443722"/>
            <a:chExt cx="3988968" cy="5221018"/>
          </a:xfrm>
        </p:grpSpPr>
        <p:pic>
          <p:nvPicPr>
            <p:cNvPr id="3" name="Picture 2"/>
            <p:cNvPicPr>
              <a:picLocks noChangeAspect="1"/>
            </p:cNvPicPr>
            <p:nvPr/>
          </p:nvPicPr>
          <p:blipFill>
            <a:blip r:embed="rId5">
              <a:alphaModFix/>
              <a:extLst>
                <a:ext uri="{BEBA8EAE-BF5A-486C-A8C5-ECC9F3942E4B}">
                  <a14:imgProps xmlns:a14="http://schemas.microsoft.com/office/drawing/2010/main">
                    <a14:imgLayer r:embed="rId6">
                      <a14:imgEffect>
                        <a14:sharpenSoften amount="100000"/>
                      </a14:imgEffect>
                      <a14:imgEffect>
                        <a14:brightnessContrast bright="4000"/>
                      </a14:imgEffect>
                    </a14:imgLayer>
                  </a14:imgProps>
                </a:ext>
              </a:extLst>
            </a:blip>
            <a:stretch>
              <a:fillRect/>
            </a:stretch>
          </p:blipFill>
          <p:spPr>
            <a:xfrm>
              <a:off x="4771646" y="1751499"/>
              <a:ext cx="3988968" cy="4913241"/>
            </a:xfrm>
            <a:prstGeom prst="rect">
              <a:avLst/>
            </a:prstGeom>
            <a:noFill/>
          </p:spPr>
        </p:pic>
        <p:sp>
          <p:nvSpPr>
            <p:cNvPr id="8" name="CasellaDiTesto 7"/>
            <p:cNvSpPr txBox="1"/>
            <p:nvPr/>
          </p:nvSpPr>
          <p:spPr>
            <a:xfrm>
              <a:off x="5343525" y="1443722"/>
              <a:ext cx="3032584" cy="307777"/>
            </a:xfrm>
            <a:prstGeom prst="rect">
              <a:avLst/>
            </a:prstGeom>
            <a:solidFill>
              <a:schemeClr val="tx1"/>
            </a:solidFill>
          </p:spPr>
          <p:txBody>
            <a:bodyPr wrap="none" rtlCol="0">
              <a:spAutoFit/>
            </a:bodyPr>
            <a:lstStyle/>
            <a:p>
              <a:r>
                <a:rPr lang="en-US" sz="1400" smtClean="0">
                  <a:solidFill>
                    <a:schemeClr val="bg2"/>
                  </a:solidFill>
                  <a:sym typeface="Mathematica1"/>
                </a:rPr>
                <a:t>Antisymmetric variable p</a:t>
              </a:r>
              <a:r>
                <a:rPr lang="en-US" sz="1400" baseline="-25000" smtClean="0">
                  <a:solidFill>
                    <a:schemeClr val="bg2"/>
                  </a:solidFill>
                  <a:sym typeface="Mathematica1"/>
                </a:rPr>
                <a:t>R</a:t>
              </a:r>
              <a:r>
                <a:rPr lang="en-US" sz="1400" smtClean="0">
                  <a:solidFill>
                    <a:schemeClr val="bg2"/>
                  </a:solidFill>
                  <a:sym typeface="Mathematica1"/>
                </a:rPr>
                <a:t>θ</a:t>
              </a:r>
              <a:r>
                <a:rPr lang="en-US" sz="1400" baseline="-25000" smtClean="0">
                  <a:solidFill>
                    <a:schemeClr val="bg2"/>
                  </a:solidFill>
                  <a:sym typeface="Mathematica1"/>
                </a:rPr>
                <a:t>R</a:t>
              </a:r>
              <a:r>
                <a:rPr lang="en-US" sz="1400" smtClean="0">
                  <a:solidFill>
                    <a:schemeClr val="bg2"/>
                  </a:solidFill>
                  <a:sym typeface="Mathematica1"/>
                </a:rPr>
                <a:t> - p</a:t>
              </a:r>
              <a:r>
                <a:rPr lang="en-US" sz="1400" baseline="-25000" smtClean="0">
                  <a:solidFill>
                    <a:schemeClr val="bg2"/>
                  </a:solidFill>
                  <a:sym typeface="Mathematica1"/>
                </a:rPr>
                <a:t>L</a:t>
              </a:r>
              <a:r>
                <a:rPr lang="en-US" sz="1400" smtClean="0">
                  <a:solidFill>
                    <a:schemeClr val="bg2"/>
                  </a:solidFill>
                  <a:sym typeface="Mathematica1"/>
                </a:rPr>
                <a:t>θ</a:t>
              </a:r>
              <a:r>
                <a:rPr lang="en-US" sz="1400" baseline="-25000" smtClean="0">
                  <a:solidFill>
                    <a:schemeClr val="bg2"/>
                  </a:solidFill>
                  <a:sym typeface="Mathematica1"/>
                </a:rPr>
                <a:t>L</a:t>
              </a:r>
              <a:endParaRPr lang="it-IT" sz="1400">
                <a:solidFill>
                  <a:schemeClr val="bg2"/>
                </a:solidFill>
              </a:endParaRPr>
            </a:p>
          </p:txBody>
        </p:sp>
      </p:grpSp>
      <p:sp>
        <p:nvSpPr>
          <p:cNvPr id="10" name="Footer Placeholder 9"/>
          <p:cNvSpPr>
            <a:spLocks noGrp="1"/>
          </p:cNvSpPr>
          <p:nvPr>
            <p:ph type="ftr" sz="quarter" idx="11"/>
          </p:nvPr>
        </p:nvSpPr>
        <p:spPr/>
        <p:txBody>
          <a:bodyPr/>
          <a:lstStyle/>
          <a:p>
            <a:r>
              <a:rPr lang="en-US"/>
              <a:t>S. Bartalucci LNFWhatNext 11/11/2014</a:t>
            </a:r>
          </a:p>
        </p:txBody>
      </p:sp>
      <p:graphicFrame>
        <p:nvGraphicFramePr>
          <p:cNvPr id="9" name="Table 8"/>
          <p:cNvGraphicFramePr>
            <a:graphicFrameLocks noGrp="1"/>
          </p:cNvGraphicFramePr>
          <p:nvPr>
            <p:extLst>
              <p:ext uri="{D42A27DB-BD31-4B8C-83A1-F6EECF244321}">
                <p14:modId xmlns:p14="http://schemas.microsoft.com/office/powerpoint/2010/main" val="2806257434"/>
              </p:ext>
            </p:extLst>
          </p:nvPr>
        </p:nvGraphicFramePr>
        <p:xfrm>
          <a:off x="242047" y="5439960"/>
          <a:ext cx="4217756" cy="1224780"/>
        </p:xfrm>
        <a:graphic>
          <a:graphicData uri="http://schemas.openxmlformats.org/drawingml/2006/table">
            <a:tbl>
              <a:tblPr firstRow="1" bandRow="1">
                <a:tableStyleId>{5C22544A-7EE6-4342-B048-85BDC9FD1C3A}</a:tableStyleId>
              </a:tblPr>
              <a:tblGrid>
                <a:gridCol w="1686720"/>
                <a:gridCol w="1125118"/>
                <a:gridCol w="1405918"/>
              </a:tblGrid>
              <a:tr h="244956">
                <a:tc>
                  <a:txBody>
                    <a:bodyPr/>
                    <a:lstStyle/>
                    <a:p>
                      <a:endParaRPr lang="en-US" sz="1400"/>
                    </a:p>
                  </a:txBody>
                  <a:tcPr marL="0" marR="0" marT="0" marB="0" anchor="ctr" anchorCtr="1"/>
                </a:tc>
                <a:tc>
                  <a:txBody>
                    <a:bodyPr/>
                    <a:lstStyle/>
                    <a:p>
                      <a:pPr algn="ctr"/>
                      <a:r>
                        <a:rPr lang="en-US" sz="1400"/>
                        <a:t>1100 MeV</a:t>
                      </a:r>
                    </a:p>
                  </a:txBody>
                  <a:tcPr marL="0" marR="0" marT="0" marB="0" anchor="ctr" anchorCtr="1"/>
                </a:tc>
                <a:tc>
                  <a:txBody>
                    <a:bodyPr/>
                    <a:lstStyle/>
                    <a:p>
                      <a:pPr algn="ctr"/>
                      <a:r>
                        <a:rPr lang="el-GR" sz="1400"/>
                        <a:t>ρ</a:t>
                      </a:r>
                      <a:r>
                        <a:rPr lang="en-US" sz="1400"/>
                        <a:t>’ (1250)</a:t>
                      </a:r>
                    </a:p>
                  </a:txBody>
                  <a:tcPr marL="0" marR="0" marT="0" marB="0" anchor="ctr" anchorCtr="1"/>
                </a:tc>
              </a:tr>
              <a:tr h="244956">
                <a:tc>
                  <a:txBody>
                    <a:bodyPr/>
                    <a:lstStyle/>
                    <a:p>
                      <a:pPr algn="ctr"/>
                      <a:r>
                        <a:rPr lang="en-US" sz="1400"/>
                        <a:t>Mass (MeV)</a:t>
                      </a:r>
                    </a:p>
                  </a:txBody>
                  <a:tcPr marL="0" marR="0" marT="0" marB="0" anchor="ctr" anchorCtr="1"/>
                </a:tc>
                <a:tc>
                  <a:txBody>
                    <a:bodyPr/>
                    <a:lstStyle/>
                    <a:p>
                      <a:pPr algn="ctr"/>
                      <a:r>
                        <a:rPr lang="en-US" sz="1400"/>
                        <a:t>1097</a:t>
                      </a:r>
                      <a:r>
                        <a:rPr lang="en-US" sz="1400" baseline="30000"/>
                        <a:t>+16</a:t>
                      </a:r>
                      <a:r>
                        <a:rPr lang="en-US" sz="1400" baseline="-25000"/>
                        <a:t>-19</a:t>
                      </a:r>
                      <a:endParaRPr lang="en-US" sz="1400"/>
                    </a:p>
                  </a:txBody>
                  <a:tcPr marL="0" marR="0" marT="0" marB="0" anchor="ctr" anchorCtr="1"/>
                </a:tc>
                <a:tc>
                  <a:txBody>
                    <a:bodyPr/>
                    <a:lstStyle/>
                    <a:p>
                      <a:pPr algn="ctr"/>
                      <a:r>
                        <a:rPr lang="en-US" sz="1400"/>
                        <a:t>1266±5</a:t>
                      </a:r>
                    </a:p>
                  </a:txBody>
                  <a:tcPr marL="0" marR="0" marT="0" marB="0" anchor="ctr" anchorCtr="1"/>
                </a:tc>
              </a:tr>
              <a:tr h="244956">
                <a:tc>
                  <a:txBody>
                    <a:bodyPr/>
                    <a:lstStyle/>
                    <a:p>
                      <a:pPr algn="ctr"/>
                      <a:r>
                        <a:rPr lang="en-US" sz="1400"/>
                        <a:t>Width (MeV)</a:t>
                      </a:r>
                    </a:p>
                  </a:txBody>
                  <a:tcPr marL="0" marR="0" marT="0" marB="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a:t>31</a:t>
                      </a:r>
                      <a:r>
                        <a:rPr lang="en-US" sz="1400" baseline="30000"/>
                        <a:t>+24</a:t>
                      </a:r>
                      <a:r>
                        <a:rPr lang="en-US" sz="1400" baseline="-25000"/>
                        <a:t>-20</a:t>
                      </a:r>
                      <a:endParaRPr lang="en-US" sz="1400"/>
                    </a:p>
                  </a:txBody>
                  <a:tcPr marL="0" marR="0" marT="0" marB="0" anchor="ctr" anchorCtr="1"/>
                </a:tc>
                <a:tc>
                  <a:txBody>
                    <a:bodyPr/>
                    <a:lstStyle/>
                    <a:p>
                      <a:pPr algn="ctr"/>
                      <a:r>
                        <a:rPr lang="en-US" sz="1400"/>
                        <a:t>110±35</a:t>
                      </a:r>
                    </a:p>
                  </a:txBody>
                  <a:tcPr marL="0" marR="0" marT="0" marB="0" anchor="ctr" anchorCtr="1"/>
                </a:tc>
              </a:tr>
              <a:tr h="244956">
                <a:tc>
                  <a:txBody>
                    <a:bodyPr/>
                    <a:lstStyle/>
                    <a:p>
                      <a:pPr algn="ctr"/>
                      <a:r>
                        <a:rPr lang="en-US" sz="1400"/>
                        <a:t>dσ/dt|</a:t>
                      </a:r>
                      <a:r>
                        <a:rPr lang="en-US" sz="1400" baseline="-25000"/>
                        <a:t>t=0 </a:t>
                      </a:r>
                      <a:r>
                        <a:rPr lang="en-US" sz="1400" baseline="0"/>
                        <a:t>(pB GeV</a:t>
                      </a:r>
                      <a:r>
                        <a:rPr lang="en-US" sz="1400" baseline="30000"/>
                        <a:t>-2</a:t>
                      </a:r>
                      <a:r>
                        <a:rPr lang="en-US" sz="1400" baseline="0"/>
                        <a:t>)</a:t>
                      </a:r>
                      <a:endParaRPr lang="en-US" sz="1400" baseline="-25000"/>
                    </a:p>
                  </a:txBody>
                  <a:tcPr marL="0" marR="0" marT="0" marB="0" anchor="ctr" anchorCtr="1"/>
                </a:tc>
                <a:tc>
                  <a:txBody>
                    <a:bodyPr/>
                    <a:lstStyle/>
                    <a:p>
                      <a:pPr algn="ctr"/>
                      <a:r>
                        <a:rPr lang="en-US" sz="1400"/>
                        <a:t>14</a:t>
                      </a:r>
                      <a:r>
                        <a:rPr lang="en-US" sz="1400" baseline="30000"/>
                        <a:t>+9</a:t>
                      </a:r>
                      <a:r>
                        <a:rPr lang="en-US" sz="1400" baseline="-25000"/>
                        <a:t>-3.8</a:t>
                      </a:r>
                      <a:endParaRPr lang="en-US" sz="1400"/>
                    </a:p>
                  </a:txBody>
                  <a:tcPr marL="0" marR="0" marT="0" marB="0" anchor="ctr" anchorCtr="1"/>
                </a:tc>
                <a:tc>
                  <a:txBody>
                    <a:bodyPr/>
                    <a:lstStyle/>
                    <a:p>
                      <a:pPr algn="ctr"/>
                      <a:r>
                        <a:rPr lang="en-US" sz="1400"/>
                        <a:t>41</a:t>
                      </a:r>
                      <a:r>
                        <a:rPr lang="en-US" sz="1400" baseline="30000"/>
                        <a:t>+24</a:t>
                      </a:r>
                      <a:r>
                        <a:rPr lang="en-US" sz="1400" baseline="-25000"/>
                        <a:t>-19</a:t>
                      </a:r>
                      <a:endParaRPr lang="en-US" sz="1400"/>
                    </a:p>
                  </a:txBody>
                  <a:tcPr marL="0" marR="0" marT="0" marB="0" anchor="ctr" anchorCtr="1"/>
                </a:tc>
              </a:tr>
              <a:tr h="244956">
                <a:tc>
                  <a:txBody>
                    <a:bodyPr/>
                    <a:lstStyle/>
                    <a:p>
                      <a:pPr algn="ctr"/>
                      <a:r>
                        <a:rPr lang="el-GR" sz="1400"/>
                        <a:t>Φ</a:t>
                      </a:r>
                      <a:r>
                        <a:rPr lang="en-US" sz="1400"/>
                        <a:t> (°) </a:t>
                      </a:r>
                    </a:p>
                  </a:txBody>
                  <a:tcPr marL="0" marR="0" marT="0" marB="0" anchor="ctr" anchorCtr="1"/>
                </a:tc>
                <a:tc>
                  <a:txBody>
                    <a:bodyPr/>
                    <a:lstStyle/>
                    <a:p>
                      <a:pPr algn="ctr"/>
                      <a:r>
                        <a:rPr lang="en-US" sz="1400"/>
                        <a:t>4</a:t>
                      </a:r>
                      <a:r>
                        <a:rPr lang="en-US" sz="1400" baseline="30000"/>
                        <a:t>+36</a:t>
                      </a:r>
                      <a:r>
                        <a:rPr lang="en-US" sz="1400" baseline="-25000"/>
                        <a:t>-42</a:t>
                      </a:r>
                      <a:endParaRPr lang="en-US" sz="1400"/>
                    </a:p>
                  </a:txBody>
                  <a:tcPr marL="0" marR="0" marT="0" marB="0" anchor="ctr" anchorCtr="1"/>
                </a:tc>
                <a:tc>
                  <a:txBody>
                    <a:bodyPr/>
                    <a:lstStyle/>
                    <a:p>
                      <a:pPr algn="ctr"/>
                      <a:r>
                        <a:rPr lang="en-US" sz="1400"/>
                        <a:t>28±8</a:t>
                      </a:r>
                    </a:p>
                  </a:txBody>
                  <a:tcPr marL="0" marR="0" marT="0" marB="0" anchor="ctr" anchorCtr="1"/>
                </a:tc>
              </a:tr>
            </a:tbl>
          </a:graphicData>
        </a:graphic>
      </p:graphicFrame>
    </p:spTree>
    <p:extLst>
      <p:ext uri="{BB962C8B-B14F-4D97-AF65-F5344CB8AC3E}">
        <p14:creationId xmlns:p14="http://schemas.microsoft.com/office/powerpoint/2010/main" val="2256616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l="11495" r="15782"/>
          <a:stretch/>
        </p:blipFill>
        <p:spPr>
          <a:xfrm>
            <a:off x="779463" y="2312274"/>
            <a:ext cx="6307200" cy="1241001"/>
          </a:xfrm>
          <a:prstGeom prst="rect">
            <a:avLst/>
          </a:prstGeom>
        </p:spPr>
      </p:pic>
      <p:sp>
        <p:nvSpPr>
          <p:cNvPr id="2" name="Title 1"/>
          <p:cNvSpPr>
            <a:spLocks noGrp="1"/>
          </p:cNvSpPr>
          <p:nvPr>
            <p:ph type="title"/>
          </p:nvPr>
        </p:nvSpPr>
        <p:spPr/>
        <p:txBody>
          <a:bodyPr/>
          <a:lstStyle/>
          <a:p>
            <a:r>
              <a:rPr lang="en-US"/>
              <a:t>EXPECTED RATES</a:t>
            </a:r>
          </a:p>
        </p:txBody>
      </p:sp>
      <p:sp>
        <p:nvSpPr>
          <p:cNvPr id="12" name="TextBox 11"/>
          <p:cNvSpPr txBox="1"/>
          <p:nvPr/>
        </p:nvSpPr>
        <p:spPr>
          <a:xfrm>
            <a:off x="779462" y="3644900"/>
            <a:ext cx="5224883" cy="646331"/>
          </a:xfrm>
          <a:prstGeom prst="rect">
            <a:avLst/>
          </a:prstGeom>
          <a:solidFill>
            <a:schemeClr val="tx1"/>
          </a:solidFill>
        </p:spPr>
        <p:txBody>
          <a:bodyPr wrap="square" rtlCol="0">
            <a:spAutoFit/>
          </a:bodyPr>
          <a:lstStyle/>
          <a:p>
            <a:r>
              <a:rPr lang="en-US" b="1">
                <a:solidFill>
                  <a:srgbClr val="333333"/>
                </a:solidFill>
              </a:rPr>
              <a:t>q-qbar state        </a:t>
            </a:r>
            <a:r>
              <a:rPr lang="en-US">
                <a:solidFill>
                  <a:srgbClr val="333333"/>
                </a:solidFill>
              </a:rPr>
              <a:t>dσ</a:t>
            </a:r>
            <a:r>
              <a:rPr lang="en-US" b="1">
                <a:solidFill>
                  <a:srgbClr val="333333"/>
                </a:solidFill>
              </a:rPr>
              <a:t>/dt|</a:t>
            </a:r>
            <a:r>
              <a:rPr lang="en-US" b="1" baseline="-25000">
                <a:solidFill>
                  <a:srgbClr val="333333"/>
                </a:solidFill>
              </a:rPr>
              <a:t>t=0</a:t>
            </a:r>
            <a:r>
              <a:rPr lang="en-US" b="1">
                <a:solidFill>
                  <a:srgbClr val="333333"/>
                </a:solidFill>
              </a:rPr>
              <a:t> = 35.9±6 mbGeV</a:t>
            </a:r>
            <a:r>
              <a:rPr lang="en-US" b="1" baseline="30000">
                <a:solidFill>
                  <a:srgbClr val="333333"/>
                </a:solidFill>
              </a:rPr>
              <a:t>-2</a:t>
            </a:r>
            <a:endParaRPr lang="en-US" b="1">
              <a:solidFill>
                <a:srgbClr val="333333"/>
              </a:solidFill>
            </a:endParaRPr>
          </a:p>
          <a:p>
            <a:r>
              <a:rPr lang="en-US" b="1">
                <a:solidFill>
                  <a:srgbClr val="333333"/>
                </a:solidFill>
              </a:rPr>
              <a:t>tetraquark state </a:t>
            </a:r>
            <a:r>
              <a:rPr lang="en-US">
                <a:solidFill>
                  <a:srgbClr val="333333"/>
                </a:solidFill>
              </a:rPr>
              <a:t>dσ</a:t>
            </a:r>
            <a:r>
              <a:rPr lang="en-US" b="1">
                <a:solidFill>
                  <a:srgbClr val="333333"/>
                </a:solidFill>
              </a:rPr>
              <a:t>/dt|</a:t>
            </a:r>
            <a:r>
              <a:rPr lang="en-US" b="1" baseline="-25000">
                <a:solidFill>
                  <a:srgbClr val="333333"/>
                </a:solidFill>
              </a:rPr>
              <a:t>t=0</a:t>
            </a:r>
            <a:r>
              <a:rPr lang="en-US" b="1">
                <a:solidFill>
                  <a:srgbClr val="333333"/>
                </a:solidFill>
              </a:rPr>
              <a:t> = 4 </a:t>
            </a:r>
            <a:r>
              <a:rPr lang="en-US" b="1">
                <a:solidFill>
                  <a:srgbClr val="333333"/>
                </a:solidFill>
                <a:latin typeface="Wingdings"/>
                <a:ea typeface="Wingdings"/>
                <a:cs typeface="Wingdings"/>
                <a:sym typeface="Wingdings"/>
              </a:rPr>
              <a:t></a:t>
            </a:r>
            <a:r>
              <a:rPr lang="en-US" b="1">
                <a:solidFill>
                  <a:srgbClr val="333333"/>
                </a:solidFill>
              </a:rPr>
              <a:t> 35.9±6 mbGeV</a:t>
            </a:r>
            <a:r>
              <a:rPr lang="en-US" b="1" baseline="30000">
                <a:solidFill>
                  <a:srgbClr val="333333"/>
                </a:solidFill>
              </a:rPr>
              <a:t>-2</a:t>
            </a:r>
            <a:endParaRPr lang="en-US" b="1">
              <a:solidFill>
                <a:srgbClr val="333333"/>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07301933"/>
              </p:ext>
            </p:extLst>
          </p:nvPr>
        </p:nvGraphicFramePr>
        <p:xfrm>
          <a:off x="4677443" y="4514050"/>
          <a:ext cx="4466557" cy="1269957"/>
        </p:xfrm>
        <a:graphic>
          <a:graphicData uri="http://schemas.openxmlformats.org/drawingml/2006/table">
            <a:tbl>
              <a:tblPr firstRow="1" bandRow="1">
                <a:tableStyleId>{5C22544A-7EE6-4342-B048-85BDC9FD1C3A}</a:tableStyleId>
              </a:tblPr>
              <a:tblGrid>
                <a:gridCol w="1567611"/>
                <a:gridCol w="1410094"/>
                <a:gridCol w="1488852"/>
              </a:tblGrid>
              <a:tr h="335156">
                <a:tc>
                  <a:txBody>
                    <a:bodyPr/>
                    <a:lstStyle/>
                    <a:p>
                      <a:pPr algn="ctr"/>
                      <a:r>
                        <a:rPr lang="en-US" sz="1400"/>
                        <a:t>q-qbar states</a:t>
                      </a:r>
                    </a:p>
                  </a:txBody>
                  <a:tcPr marL="0" marR="0" marT="0" marB="0" anchor="ctr" anchorCtr="1"/>
                </a:tc>
                <a:tc>
                  <a:txBody>
                    <a:bodyPr/>
                    <a:lstStyle/>
                    <a:p>
                      <a:pPr algn="ctr"/>
                      <a:r>
                        <a:rPr lang="en-US" sz="1400"/>
                        <a:t>1100 MeV</a:t>
                      </a:r>
                    </a:p>
                  </a:txBody>
                  <a:tcPr marL="0" marR="0" marT="0" marB="0" anchor="ctr" anchorCtr="1"/>
                </a:tc>
                <a:tc>
                  <a:txBody>
                    <a:bodyPr/>
                    <a:lstStyle/>
                    <a:p>
                      <a:pPr algn="ctr"/>
                      <a:r>
                        <a:rPr lang="el-GR" sz="1400"/>
                        <a:t>ρ</a:t>
                      </a:r>
                      <a:r>
                        <a:rPr lang="en-US" sz="1400"/>
                        <a:t>’(1266)</a:t>
                      </a:r>
                    </a:p>
                  </a:txBody>
                  <a:tcPr marL="0" marR="0" marT="0" marB="0" anchor="ctr" anchorCtr="1"/>
                </a:tc>
              </a:tr>
              <a:tr h="299087">
                <a:tc>
                  <a:txBody>
                    <a:bodyPr/>
                    <a:lstStyle/>
                    <a:p>
                      <a:pPr algn="ctr"/>
                      <a:r>
                        <a:rPr lang="en-US" sz="1400"/>
                        <a:t>Coupling c.</a:t>
                      </a:r>
                      <a:r>
                        <a:rPr lang="en-US" sz="1400" baseline="0"/>
                        <a:t> 4π/f</a:t>
                      </a:r>
                      <a:r>
                        <a:rPr lang="en-US" sz="1400" baseline="-25000"/>
                        <a:t>V</a:t>
                      </a:r>
                      <a:r>
                        <a:rPr lang="en-US" sz="1400" baseline="30000"/>
                        <a:t>2</a:t>
                      </a:r>
                      <a:endParaRPr lang="en-US" sz="1400"/>
                    </a:p>
                  </a:txBody>
                  <a:tcPr marL="0" marR="0" marT="0" marB="0" anchor="ctr" anchorCtr="1"/>
                </a:tc>
                <a:tc>
                  <a:txBody>
                    <a:bodyPr/>
                    <a:lstStyle/>
                    <a:p>
                      <a:pPr algn="ctr"/>
                      <a:r>
                        <a:rPr lang="en-US" sz="1400"/>
                        <a:t>1/108.6</a:t>
                      </a:r>
                    </a:p>
                  </a:txBody>
                  <a:tcPr marL="0" marR="0" marT="0" marB="0" anchor="ctr" anchorCtr="1"/>
                </a:tc>
                <a:tc>
                  <a:txBody>
                    <a:bodyPr/>
                    <a:lstStyle/>
                    <a:p>
                      <a:pPr algn="ctr"/>
                      <a:r>
                        <a:rPr lang="en-US" sz="1400"/>
                        <a:t>1/36.1</a:t>
                      </a:r>
                    </a:p>
                  </a:txBody>
                  <a:tcPr marL="0" marR="0" marT="0" marB="0" anchor="ctr" anchorCtr="1"/>
                </a:tc>
              </a:tr>
              <a:tr h="299087">
                <a:tc>
                  <a:txBody>
                    <a:bodyPr/>
                    <a:lstStyle/>
                    <a:p>
                      <a:pPr algn="ctr"/>
                      <a:r>
                        <a:rPr lang="en-US" sz="1400"/>
                        <a:t>Γ</a:t>
                      </a:r>
                      <a:r>
                        <a:rPr lang="en-US" sz="1400" baseline="-25000"/>
                        <a:t>V</a:t>
                      </a:r>
                      <a:r>
                        <a:rPr lang="en-US" sz="1400" baseline="-25000">
                          <a:latin typeface="Wingdings"/>
                          <a:ea typeface="Wingdings"/>
                          <a:cs typeface="Wingdings"/>
                          <a:sym typeface="Wingdings"/>
                        </a:rPr>
                        <a:t></a:t>
                      </a:r>
                      <a:r>
                        <a:rPr lang="en-US" sz="1400" kern="1200" baseline="-25000">
                          <a:solidFill>
                            <a:schemeClr val="dk1"/>
                          </a:solidFill>
                          <a:latin typeface="+mn-lt"/>
                          <a:ea typeface="+mn-ea"/>
                          <a:cs typeface="+mn-cs"/>
                          <a:sym typeface="Wingdings"/>
                        </a:rPr>
                        <a:t>e+e- </a:t>
                      </a:r>
                      <a:r>
                        <a:rPr lang="en-US" sz="1400" kern="1200" baseline="0">
                          <a:solidFill>
                            <a:schemeClr val="dk1"/>
                          </a:solidFill>
                          <a:latin typeface="+mn-lt"/>
                          <a:ea typeface="+mn-ea"/>
                          <a:cs typeface="+mn-cs"/>
                          <a:sym typeface="Wingdings"/>
                        </a:rPr>
                        <a:t>(eV)</a:t>
                      </a:r>
                      <a:endParaRPr lang="en-US" sz="1400" baseline="0"/>
                    </a:p>
                  </a:txBody>
                  <a:tcPr marL="0" marR="0" marT="0" marB="0" anchor="ctr" anchorCtr="1"/>
                </a:tc>
                <a:tc>
                  <a:txBody>
                    <a:bodyPr/>
                    <a:lstStyle/>
                    <a:p>
                      <a:pPr algn="ctr"/>
                      <a:r>
                        <a:rPr lang="en-US" sz="1400"/>
                        <a:t>179</a:t>
                      </a:r>
                    </a:p>
                  </a:txBody>
                  <a:tcPr marL="0" marR="0" marT="0" marB="0" anchor="ctr" anchorCtr="1"/>
                </a:tc>
                <a:tc>
                  <a:txBody>
                    <a:bodyPr/>
                    <a:lstStyle/>
                    <a:p>
                      <a:pPr algn="ctr"/>
                      <a:r>
                        <a:rPr lang="en-US" sz="1400"/>
                        <a:t>219</a:t>
                      </a:r>
                    </a:p>
                  </a:txBody>
                  <a:tcPr marL="0" marR="0" marT="0" marB="0" anchor="ctr" anchorCtr="1"/>
                </a:tc>
              </a:tr>
              <a:tr h="336627">
                <a:tc>
                  <a:txBody>
                    <a:bodyPr/>
                    <a:lstStyle/>
                    <a:p>
                      <a:pPr algn="ctr"/>
                      <a:r>
                        <a:rPr lang="en-US" sz="1400" baseline="0"/>
                        <a:t>δR= σ</a:t>
                      </a:r>
                      <a:r>
                        <a:rPr lang="en-US" sz="1400" baseline="-25000"/>
                        <a:t>had</a:t>
                      </a:r>
                      <a:r>
                        <a:rPr lang="en-US" sz="1400" baseline="0"/>
                        <a:t>/σ</a:t>
                      </a:r>
                      <a:r>
                        <a:rPr lang="en-US" sz="1400" baseline="-25000"/>
                        <a:t>μ+μ-</a:t>
                      </a:r>
                      <a:endParaRPr lang="en-US" sz="1400" baseline="0"/>
                    </a:p>
                  </a:txBody>
                  <a:tcPr marL="0" marR="0" marT="0" marB="0" anchor="ctr" anchorCtr="1"/>
                </a:tc>
                <a:tc>
                  <a:txBody>
                    <a:bodyPr/>
                    <a:lstStyle/>
                    <a:p>
                      <a:pPr algn="ctr"/>
                      <a:r>
                        <a:rPr lang="en-US" sz="1400"/>
                        <a:t>0.98</a:t>
                      </a:r>
                    </a:p>
                  </a:txBody>
                  <a:tcPr marL="0" marR="0" marT="0" marB="0" anchor="ctr" anchorCtr="1"/>
                </a:tc>
                <a:tc>
                  <a:txBody>
                    <a:bodyPr/>
                    <a:lstStyle/>
                    <a:p>
                      <a:pPr algn="ctr"/>
                      <a:r>
                        <a:rPr lang="en-US" sz="1400"/>
                        <a:t>0.34</a:t>
                      </a:r>
                    </a:p>
                  </a:txBody>
                  <a:tcPr marL="0" marR="0" marT="0" marB="0" anchor="ctr" anchorCtr="1"/>
                </a:tc>
              </a:tr>
            </a:tbl>
          </a:graphicData>
        </a:graphic>
      </p:graphicFrame>
      <p:sp>
        <p:nvSpPr>
          <p:cNvPr id="16" name="TextBox 15"/>
          <p:cNvSpPr txBox="1"/>
          <p:nvPr/>
        </p:nvSpPr>
        <p:spPr>
          <a:xfrm>
            <a:off x="670226" y="4650530"/>
            <a:ext cx="3877985" cy="369332"/>
          </a:xfrm>
          <a:prstGeom prst="rect">
            <a:avLst/>
          </a:prstGeom>
          <a:solidFill>
            <a:schemeClr val="tx1"/>
          </a:solidFill>
        </p:spPr>
        <p:txBody>
          <a:bodyPr wrap="none" rtlCol="0">
            <a:spAutoFit/>
          </a:bodyPr>
          <a:lstStyle/>
          <a:p>
            <a:r>
              <a:rPr lang="en-US" b="1">
                <a:solidFill>
                  <a:srgbClr val="333333"/>
                </a:solidFill>
              </a:rPr>
              <a:t>δR(s=m</a:t>
            </a:r>
            <a:r>
              <a:rPr lang="en-US" b="1" baseline="-25000">
                <a:solidFill>
                  <a:srgbClr val="333333"/>
                </a:solidFill>
              </a:rPr>
              <a:t>R</a:t>
            </a:r>
            <a:r>
              <a:rPr lang="en-US" b="1" baseline="30000">
                <a:solidFill>
                  <a:srgbClr val="333333"/>
                </a:solidFill>
              </a:rPr>
              <a:t>2</a:t>
            </a:r>
            <a:r>
              <a:rPr lang="en-US" b="1">
                <a:solidFill>
                  <a:srgbClr val="333333"/>
                </a:solidFill>
              </a:rPr>
              <a:t>) = 9/α</a:t>
            </a:r>
            <a:r>
              <a:rPr lang="en-US" b="1" baseline="30000">
                <a:solidFill>
                  <a:srgbClr val="333333"/>
                </a:solidFill>
              </a:rPr>
              <a:t>2</a:t>
            </a:r>
            <a:r>
              <a:rPr lang="en-US" b="1" baseline="30000">
                <a:solidFill>
                  <a:srgbClr val="333333"/>
                </a:solidFill>
                <a:latin typeface="Wingdings"/>
                <a:ea typeface="Wingdings"/>
                <a:cs typeface="Wingdings"/>
                <a:sym typeface="Wingdings"/>
              </a:rPr>
              <a:t> </a:t>
            </a:r>
            <a:r>
              <a:rPr lang="en-US" b="1">
                <a:solidFill>
                  <a:srgbClr val="333333"/>
                </a:solidFill>
                <a:latin typeface="Wingdings"/>
                <a:ea typeface="Wingdings"/>
                <a:cs typeface="Wingdings"/>
                <a:sym typeface="Wingdings"/>
              </a:rPr>
              <a:t></a:t>
            </a:r>
            <a:r>
              <a:rPr lang="en-US" b="1">
                <a:solidFill>
                  <a:srgbClr val="333333"/>
                </a:solidFill>
                <a:latin typeface="Zapf Dingbats"/>
                <a:ea typeface="Zapf Dingbats"/>
                <a:cs typeface="Zapf Dingbats"/>
                <a:sym typeface="Zapf Dingbats"/>
              </a:rPr>
              <a:t> </a:t>
            </a:r>
            <a:r>
              <a:rPr lang="en-US" b="1">
                <a:solidFill>
                  <a:srgbClr val="333333"/>
                </a:solidFill>
                <a:ea typeface="Zapf Dingbats"/>
                <a:cs typeface="Zapf Dingbats"/>
                <a:sym typeface="Zapf Dingbats"/>
              </a:rPr>
              <a:t>BR</a:t>
            </a:r>
            <a:r>
              <a:rPr lang="en-US" b="1" baseline="-25000">
                <a:solidFill>
                  <a:srgbClr val="333333"/>
                </a:solidFill>
                <a:ea typeface="Zapf Dingbats"/>
                <a:cs typeface="Zapf Dingbats"/>
                <a:sym typeface="Zapf Dingbats"/>
              </a:rPr>
              <a:t>e+e-</a:t>
            </a:r>
            <a:r>
              <a:rPr lang="en-US" b="1">
                <a:solidFill>
                  <a:srgbClr val="333333"/>
                </a:solidFill>
                <a:ea typeface="Zapf Dingbats"/>
                <a:cs typeface="Zapf Dingbats"/>
                <a:sym typeface="Zapf Dingbats"/>
              </a:rPr>
              <a:t> </a:t>
            </a:r>
            <a:r>
              <a:rPr lang="en-US" b="1">
                <a:solidFill>
                  <a:srgbClr val="333333"/>
                </a:solidFill>
                <a:latin typeface="Wingdings"/>
                <a:ea typeface="Wingdings"/>
                <a:cs typeface="Wingdings"/>
                <a:sym typeface="Wingdings"/>
              </a:rPr>
              <a:t></a:t>
            </a:r>
            <a:r>
              <a:rPr lang="en-US" b="1">
                <a:solidFill>
                  <a:srgbClr val="333333"/>
                </a:solidFill>
                <a:ea typeface="Zapf Dingbats"/>
                <a:cs typeface="Zapf Dingbats"/>
                <a:sym typeface="Zapf Dingbats"/>
              </a:rPr>
              <a:t>BR</a:t>
            </a:r>
            <a:r>
              <a:rPr lang="en-US" b="1" baseline="-25000">
                <a:solidFill>
                  <a:srgbClr val="333333"/>
                </a:solidFill>
                <a:ea typeface="Zapf Dingbats"/>
                <a:cs typeface="Zapf Dingbats"/>
                <a:sym typeface="Zapf Dingbats"/>
              </a:rPr>
              <a:t>had</a:t>
            </a:r>
            <a:endParaRPr lang="en-US" b="1">
              <a:solidFill>
                <a:srgbClr val="333333"/>
              </a:solidFill>
            </a:endParaRPr>
          </a:p>
        </p:txBody>
      </p:sp>
      <p:sp>
        <p:nvSpPr>
          <p:cNvPr id="18" name="TextBox 17"/>
          <p:cNvSpPr txBox="1"/>
          <p:nvPr/>
        </p:nvSpPr>
        <p:spPr>
          <a:xfrm>
            <a:off x="779462" y="1551643"/>
            <a:ext cx="7793037" cy="646331"/>
          </a:xfrm>
          <a:prstGeom prst="rect">
            <a:avLst/>
          </a:prstGeom>
          <a:noFill/>
        </p:spPr>
        <p:txBody>
          <a:bodyPr wrap="square" rtlCol="0">
            <a:spAutoFit/>
          </a:bodyPr>
          <a:lstStyle/>
          <a:p>
            <a:r>
              <a:rPr lang="en-US">
                <a:solidFill>
                  <a:srgbClr val="333333"/>
                </a:solidFill>
              </a:rPr>
              <a:t>From VDM ansatz that the </a:t>
            </a:r>
            <a:r>
              <a:rPr lang="en-US" b="1">
                <a:solidFill>
                  <a:srgbClr val="333333"/>
                </a:solidFill>
              </a:rPr>
              <a:t>dσ/dt (VN </a:t>
            </a:r>
            <a:r>
              <a:rPr lang="en-US">
                <a:solidFill>
                  <a:srgbClr val="333333"/>
                </a:solidFill>
                <a:latin typeface="Wingdings"/>
                <a:ea typeface="Wingdings"/>
                <a:cs typeface="Wingdings"/>
                <a:sym typeface="Wingdings"/>
              </a:rPr>
              <a:t></a:t>
            </a:r>
            <a:r>
              <a:rPr lang="en-US" b="1">
                <a:solidFill>
                  <a:srgbClr val="333333"/>
                </a:solidFill>
                <a:sym typeface="Wingdings"/>
              </a:rPr>
              <a:t>VN) </a:t>
            </a:r>
            <a:r>
              <a:rPr lang="en-US">
                <a:solidFill>
                  <a:srgbClr val="333333"/>
                </a:solidFill>
                <a:sym typeface="Wingdings"/>
              </a:rPr>
              <a:t>are equal for all states,</a:t>
            </a:r>
          </a:p>
          <a:p>
            <a:r>
              <a:rPr lang="en-US">
                <a:solidFill>
                  <a:srgbClr val="333333"/>
                </a:solidFill>
                <a:sym typeface="Wingdings"/>
              </a:rPr>
              <a:t> </a:t>
            </a:r>
            <a:r>
              <a:rPr lang="en-US" b="1">
                <a:solidFill>
                  <a:srgbClr val="333333"/>
                </a:solidFill>
              </a:rPr>
              <a:t>the BR</a:t>
            </a:r>
            <a:r>
              <a:rPr lang="en-US" b="1" baseline="-25000">
                <a:solidFill>
                  <a:srgbClr val="333333"/>
                </a:solidFill>
              </a:rPr>
              <a:t>e+e-</a:t>
            </a:r>
            <a:r>
              <a:rPr lang="en-US" b="1">
                <a:solidFill>
                  <a:srgbClr val="333333"/>
                </a:solidFill>
              </a:rPr>
              <a:t> </a:t>
            </a:r>
            <a:r>
              <a:rPr lang="en-US">
                <a:solidFill>
                  <a:srgbClr val="333333"/>
                </a:solidFill>
              </a:rPr>
              <a:t>can be estimated </a:t>
            </a:r>
          </a:p>
        </p:txBody>
      </p:sp>
      <p:sp>
        <p:nvSpPr>
          <p:cNvPr id="19" name="TextBox 18"/>
          <p:cNvSpPr txBox="1"/>
          <p:nvPr/>
        </p:nvSpPr>
        <p:spPr>
          <a:xfrm>
            <a:off x="779462" y="5968673"/>
            <a:ext cx="5224883" cy="400110"/>
          </a:xfrm>
          <a:prstGeom prst="rect">
            <a:avLst/>
          </a:prstGeom>
          <a:noFill/>
        </p:spPr>
        <p:txBody>
          <a:bodyPr wrap="none" rtlCol="0">
            <a:spAutoFit/>
          </a:bodyPr>
          <a:lstStyle/>
          <a:p>
            <a:r>
              <a:rPr lang="en-US" b="1">
                <a:solidFill>
                  <a:schemeClr val="bg2"/>
                </a:solidFill>
              </a:rPr>
              <a:t>At the peak the 1100 Mev signal is  1-2% of the φ</a:t>
            </a:r>
            <a:r>
              <a:rPr lang="en-US" sz="2000" b="1">
                <a:solidFill>
                  <a:schemeClr val="bg2"/>
                </a:solidFill>
              </a:rPr>
              <a:t> </a:t>
            </a:r>
          </a:p>
        </p:txBody>
      </p:sp>
      <p:sp>
        <p:nvSpPr>
          <p:cNvPr id="3" name="TextBox 2"/>
          <p:cNvSpPr txBox="1"/>
          <p:nvPr/>
        </p:nvSpPr>
        <p:spPr>
          <a:xfrm>
            <a:off x="5928771" y="1951753"/>
            <a:ext cx="2794868" cy="246221"/>
          </a:xfrm>
          <a:prstGeom prst="rect">
            <a:avLst/>
          </a:prstGeom>
          <a:solidFill>
            <a:schemeClr val="tx1"/>
          </a:solidFill>
        </p:spPr>
        <p:txBody>
          <a:bodyPr wrap="none" rtlCol="0">
            <a:spAutoFit/>
          </a:bodyPr>
          <a:lstStyle/>
          <a:p>
            <a:r>
              <a:rPr lang="en-US" sz="1000">
                <a:solidFill>
                  <a:srgbClr val="333333"/>
                </a:solidFill>
              </a:rPr>
              <a:t>A.Donnachie et al., Z.Phys. C59 (1993) 621-628</a:t>
            </a:r>
            <a:endParaRPr lang="en-US" sz="1000"/>
          </a:p>
        </p:txBody>
      </p:sp>
      <p:sp>
        <p:nvSpPr>
          <p:cNvPr id="5" name="Footer Placeholder 4"/>
          <p:cNvSpPr>
            <a:spLocks noGrp="1"/>
          </p:cNvSpPr>
          <p:nvPr>
            <p:ph type="ftr" sz="quarter" idx="11"/>
          </p:nvPr>
        </p:nvSpPr>
        <p:spPr/>
        <p:txBody>
          <a:bodyPr/>
          <a:lstStyle/>
          <a:p>
            <a:r>
              <a:rPr lang="en-US"/>
              <a:t>S. Bartalucci LNFWhatNext 11/11/2014</a:t>
            </a:r>
          </a:p>
        </p:txBody>
      </p:sp>
    </p:spTree>
    <p:extLst>
      <p:ext uri="{BB962C8B-B14F-4D97-AF65-F5344CB8AC3E}">
        <p14:creationId xmlns:p14="http://schemas.microsoft.com/office/powerpoint/2010/main" val="19154080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COULD IT BE?</a:t>
            </a:r>
          </a:p>
        </p:txBody>
      </p:sp>
      <p:sp>
        <p:nvSpPr>
          <p:cNvPr id="9" name="Footer Placeholder 8"/>
          <p:cNvSpPr>
            <a:spLocks noGrp="1"/>
          </p:cNvSpPr>
          <p:nvPr>
            <p:ph type="ftr" sz="quarter" idx="11"/>
          </p:nvPr>
        </p:nvSpPr>
        <p:spPr/>
        <p:txBody>
          <a:bodyPr/>
          <a:lstStyle/>
          <a:p>
            <a:r>
              <a:rPr lang="en-US"/>
              <a:t>S. Bartalucci LNFWhatNext 11/11/2014</a:t>
            </a:r>
          </a:p>
        </p:txBody>
      </p:sp>
      <p:grpSp>
        <p:nvGrpSpPr>
          <p:cNvPr id="14" name="Group 13"/>
          <p:cNvGrpSpPr/>
          <p:nvPr/>
        </p:nvGrpSpPr>
        <p:grpSpPr>
          <a:xfrm>
            <a:off x="199041" y="1440548"/>
            <a:ext cx="8577683" cy="4247317"/>
            <a:chOff x="199041" y="1440548"/>
            <a:chExt cx="8577683" cy="4247317"/>
          </a:xfrm>
        </p:grpSpPr>
        <p:sp>
          <p:nvSpPr>
            <p:cNvPr id="4" name="Rectangle 3"/>
            <p:cNvSpPr/>
            <p:nvPr/>
          </p:nvSpPr>
          <p:spPr>
            <a:xfrm>
              <a:off x="199041" y="1440548"/>
              <a:ext cx="8577683" cy="4247317"/>
            </a:xfrm>
            <a:prstGeom prst="rect">
              <a:avLst/>
            </a:prstGeom>
          </p:spPr>
          <p:txBody>
            <a:bodyPr wrap="square">
              <a:spAutoFit/>
            </a:bodyPr>
            <a:lstStyle/>
            <a:p>
              <a:endParaRPr lang="en-US">
                <a:solidFill>
                  <a:srgbClr val="333333"/>
                </a:solidFill>
              </a:endParaRPr>
            </a:p>
            <a:p>
              <a:r>
                <a:rPr lang="en-US" b="1">
                  <a:solidFill>
                    <a:srgbClr val="333333"/>
                  </a:solidFill>
                </a:rPr>
                <a:t>Quark model assigns the observed J</a:t>
              </a:r>
              <a:r>
                <a:rPr lang="en-US" b="1" baseline="30000">
                  <a:solidFill>
                    <a:srgbClr val="333333"/>
                  </a:solidFill>
                </a:rPr>
                <a:t>PC</a:t>
              </a:r>
              <a:r>
                <a:rPr lang="en-US" b="1">
                  <a:solidFill>
                    <a:srgbClr val="333333"/>
                  </a:solidFill>
                </a:rPr>
                <a:t>=1</a:t>
              </a:r>
              <a:r>
                <a:rPr lang="en-US" b="1" baseline="30000">
                  <a:solidFill>
                    <a:srgbClr val="333333"/>
                  </a:solidFill>
                </a:rPr>
                <a:t>- -</a:t>
              </a:r>
              <a:r>
                <a:rPr lang="en-US" b="1">
                  <a:solidFill>
                    <a:srgbClr val="333333"/>
                  </a:solidFill>
                </a:rPr>
                <a:t> higher energy structures: ω(1420), ρ(1450), ω(1650),φ(1680), ρ(1700) to excitations of vector meson ρ,ω,φ ( 2</a:t>
              </a:r>
              <a:r>
                <a:rPr lang="en-US" b="1" baseline="30000">
                  <a:solidFill>
                    <a:srgbClr val="333333"/>
                  </a:solidFill>
                </a:rPr>
                <a:t>3</a:t>
              </a:r>
              <a:r>
                <a:rPr lang="en-US" b="1">
                  <a:solidFill>
                    <a:srgbClr val="333333"/>
                  </a:solidFill>
                </a:rPr>
                <a:t>S</a:t>
              </a:r>
              <a:r>
                <a:rPr lang="en-US" b="1" baseline="-25000">
                  <a:solidFill>
                    <a:srgbClr val="333333"/>
                  </a:solidFill>
                </a:rPr>
                <a:t>1 , </a:t>
              </a:r>
              <a:r>
                <a:rPr lang="en-US" b="1">
                  <a:solidFill>
                    <a:srgbClr val="333333"/>
                  </a:solidFill>
                </a:rPr>
                <a:t>1</a:t>
              </a:r>
              <a:r>
                <a:rPr lang="en-US" b="1" baseline="30000">
                  <a:solidFill>
                    <a:srgbClr val="333333"/>
                  </a:solidFill>
                </a:rPr>
                <a:t>3</a:t>
              </a:r>
              <a:r>
                <a:rPr lang="en-US" b="1">
                  <a:solidFill>
                    <a:srgbClr val="333333"/>
                  </a:solidFill>
                </a:rPr>
                <a:t>D</a:t>
              </a:r>
              <a:r>
                <a:rPr lang="en-US" b="1" baseline="-25000">
                  <a:solidFill>
                    <a:srgbClr val="333333"/>
                  </a:solidFill>
                </a:rPr>
                <a:t>1          </a:t>
              </a:r>
              <a:r>
                <a:rPr lang="en-US" b="1">
                  <a:solidFill>
                    <a:srgbClr val="333333"/>
                  </a:solidFill>
                </a:rPr>
                <a:t>states) </a:t>
              </a:r>
            </a:p>
            <a:p>
              <a:r>
                <a:rPr lang="en-US" b="1">
                  <a:solidFill>
                    <a:srgbClr val="333333"/>
                  </a:solidFill>
                </a:rPr>
                <a:t>A careful analysis (Donnachie et al., 2</a:t>
              </a:r>
              <a:r>
                <a:rPr lang="en-US" b="1" baseline="30000">
                  <a:solidFill>
                    <a:srgbClr val="333333"/>
                  </a:solidFill>
                </a:rPr>
                <a:t>nd</a:t>
              </a:r>
              <a:r>
                <a:rPr lang="en-US" b="1">
                  <a:solidFill>
                    <a:srgbClr val="333333"/>
                  </a:solidFill>
                </a:rPr>
                <a:t> DAΦNE Phys. HB 1995) shows that limits on the e.m. decay width of ρ</a:t>
              </a:r>
              <a:r>
                <a:rPr lang="en-US" b="1" baseline="-25000">
                  <a:solidFill>
                    <a:srgbClr val="333333"/>
                  </a:solidFill>
                </a:rPr>
                <a:t>x</a:t>
              </a:r>
              <a:r>
                <a:rPr lang="en-US" b="1">
                  <a:solidFill>
                    <a:srgbClr val="333333"/>
                  </a:solidFill>
                </a:rPr>
                <a:t>(1300) puts it naturally into the tetraquark mixing scheme, and the existence of a ω</a:t>
              </a:r>
              <a:r>
                <a:rPr lang="en-US" b="1" baseline="-25000">
                  <a:solidFill>
                    <a:srgbClr val="333333"/>
                  </a:solidFill>
                </a:rPr>
                <a:t>x</a:t>
              </a:r>
              <a:r>
                <a:rPr lang="en-US" b="1">
                  <a:solidFill>
                    <a:srgbClr val="333333"/>
                  </a:solidFill>
                </a:rPr>
                <a:t>(1100) states fits as well.</a:t>
              </a:r>
            </a:p>
            <a:p>
              <a:endParaRPr lang="en-US" b="1">
                <a:solidFill>
                  <a:srgbClr val="333333"/>
                </a:solidFill>
              </a:endParaRPr>
            </a:p>
            <a:p>
              <a:r>
                <a:rPr lang="en-US" b="1">
                  <a:solidFill>
                    <a:srgbClr val="333333"/>
                  </a:solidFill>
                </a:rPr>
                <a:t>Non-        J</a:t>
              </a:r>
              <a:r>
                <a:rPr lang="en-US" b="1" baseline="30000">
                  <a:solidFill>
                    <a:srgbClr val="333333"/>
                  </a:solidFill>
                </a:rPr>
                <a:t>PC</a:t>
              </a:r>
              <a:r>
                <a:rPr lang="en-US" b="1">
                  <a:solidFill>
                    <a:srgbClr val="333333"/>
                  </a:solidFill>
                </a:rPr>
                <a:t>=1</a:t>
              </a:r>
              <a:r>
                <a:rPr lang="en-US" b="1" baseline="30000">
                  <a:solidFill>
                    <a:srgbClr val="333333"/>
                  </a:solidFill>
                </a:rPr>
                <a:t>- -</a:t>
              </a:r>
              <a:r>
                <a:rPr lang="en-US" b="1">
                  <a:solidFill>
                    <a:srgbClr val="333333"/>
                  </a:solidFill>
                </a:rPr>
                <a:t> mesons:  (      )</a:t>
              </a:r>
              <a:r>
                <a:rPr lang="en-US" b="1" baseline="30000">
                  <a:solidFill>
                    <a:srgbClr val="333333"/>
                  </a:solidFill>
                </a:rPr>
                <a:t>2</a:t>
              </a:r>
              <a:r>
                <a:rPr lang="en-US" b="1">
                  <a:solidFill>
                    <a:srgbClr val="333333"/>
                  </a:solidFill>
                </a:rPr>
                <a:t> tetraquark,        </a:t>
              </a:r>
              <a:r>
                <a:rPr lang="en-US" sz="2000" b="1">
                  <a:solidFill>
                    <a:srgbClr val="333333"/>
                  </a:solidFill>
                </a:rPr>
                <a:t>g</a:t>
              </a:r>
              <a:r>
                <a:rPr lang="en-US" b="1">
                  <a:solidFill>
                    <a:srgbClr val="333333"/>
                  </a:solidFill>
                </a:rPr>
                <a:t>  hybrid mesons. The mass region </a:t>
              </a:r>
            </a:p>
            <a:p>
              <a:r>
                <a:rPr lang="en-US" b="1">
                  <a:solidFill>
                    <a:srgbClr val="333333"/>
                  </a:solidFill>
                </a:rPr>
                <a:t>1÷1.4 GeV/c</a:t>
              </a:r>
              <a:r>
                <a:rPr lang="en-US" b="1" baseline="30000">
                  <a:solidFill>
                    <a:srgbClr val="333333"/>
                  </a:solidFill>
                </a:rPr>
                <a:t>2</a:t>
              </a:r>
              <a:r>
                <a:rPr lang="en-US" b="1">
                  <a:solidFill>
                    <a:srgbClr val="333333"/>
                  </a:solidFill>
                </a:rPr>
                <a:t> is central in the quest for gluonic hadrons and in the study of quark confinement.  </a:t>
              </a:r>
            </a:p>
            <a:p>
              <a:endParaRPr lang="en-US" b="1">
                <a:solidFill>
                  <a:srgbClr val="333333"/>
                </a:solidFill>
              </a:endParaRPr>
            </a:p>
            <a:p>
              <a:r>
                <a:rPr lang="en-US" b="1">
                  <a:solidFill>
                    <a:srgbClr val="333333"/>
                  </a:solidFill>
                </a:rPr>
                <a:t>U-boson decay into e</a:t>
              </a:r>
              <a:r>
                <a:rPr lang="en-US" b="1" baseline="30000">
                  <a:solidFill>
                    <a:srgbClr val="333333"/>
                  </a:solidFill>
                </a:rPr>
                <a:t>+</a:t>
              </a:r>
              <a:r>
                <a:rPr lang="en-US" b="1">
                  <a:solidFill>
                    <a:srgbClr val="333333"/>
                  </a:solidFill>
                </a:rPr>
                <a:t>e</a:t>
              </a:r>
              <a:r>
                <a:rPr lang="en-US" b="1" baseline="30000">
                  <a:solidFill>
                    <a:srgbClr val="333333"/>
                  </a:solidFill>
                </a:rPr>
                <a:t>-</a:t>
              </a:r>
              <a:r>
                <a:rPr lang="en-US" b="1">
                  <a:solidFill>
                    <a:srgbClr val="333333"/>
                  </a:solidFill>
                </a:rPr>
                <a:t> pairs: KLOE (30÷400 MeV/c</a:t>
              </a:r>
              <a:r>
                <a:rPr lang="en-US" b="1" baseline="30000">
                  <a:solidFill>
                    <a:srgbClr val="333333"/>
                  </a:solidFill>
                </a:rPr>
                <a:t>2</a:t>
              </a:r>
              <a:r>
                <a:rPr lang="en-US" b="1">
                  <a:solidFill>
                    <a:srgbClr val="333333"/>
                  </a:solidFill>
                </a:rPr>
                <a:t>) + BaBar gave negative results but accurate search in this mass region not yet done!</a:t>
              </a:r>
            </a:p>
            <a:p>
              <a:endParaRPr lang="en-US">
                <a:solidFill>
                  <a:srgbClr val="333333"/>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864837760"/>
                </p:ext>
              </p:extLst>
            </p:nvPr>
          </p:nvGraphicFramePr>
          <p:xfrm>
            <a:off x="779464" y="3683947"/>
            <a:ext cx="383106" cy="338035"/>
          </p:xfrm>
          <a:graphic>
            <a:graphicData uri="http://schemas.openxmlformats.org/presentationml/2006/ole">
              <mc:AlternateContent xmlns:mc="http://schemas.openxmlformats.org/markup-compatibility/2006">
                <mc:Choice xmlns:v="urn:schemas-microsoft-com:vml" Requires="v">
                  <p:oleObj spid="_x0000_s1320" name="Equation" r:id="rId4" imgW="215900" imgH="190500" progId="Equation.3">
                    <p:embed/>
                  </p:oleObj>
                </mc:Choice>
                <mc:Fallback>
                  <p:oleObj name="Equation" r:id="rId4" imgW="215900" imgH="190500" progId="Equation.3">
                    <p:embed/>
                    <p:pic>
                      <p:nvPicPr>
                        <p:cNvPr id="0" name=""/>
                        <p:cNvPicPr/>
                        <p:nvPr/>
                      </p:nvPicPr>
                      <p:blipFill>
                        <a:blip r:embed="rId5"/>
                        <a:stretch>
                          <a:fillRect/>
                        </a:stretch>
                      </p:blipFill>
                      <p:spPr>
                        <a:xfrm>
                          <a:off x="779464" y="3683947"/>
                          <a:ext cx="383106" cy="33803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207903175"/>
                </p:ext>
              </p:extLst>
            </p:nvPr>
          </p:nvGraphicFramePr>
          <p:xfrm>
            <a:off x="779464" y="2303565"/>
            <a:ext cx="383106" cy="338035"/>
          </p:xfrm>
          <a:graphic>
            <a:graphicData uri="http://schemas.openxmlformats.org/presentationml/2006/ole">
              <mc:AlternateContent xmlns:mc="http://schemas.openxmlformats.org/markup-compatibility/2006">
                <mc:Choice xmlns:v="urn:schemas-microsoft-com:vml" Requires="v">
                  <p:oleObj spid="_x0000_s1321" name="Equation" r:id="rId6" imgW="215900" imgH="190500" progId="Equation.3">
                    <p:embed/>
                  </p:oleObj>
                </mc:Choice>
                <mc:Fallback>
                  <p:oleObj name="Equation" r:id="rId6" imgW="215900" imgH="190500" progId="Equation.3">
                    <p:embed/>
                    <p:pic>
                      <p:nvPicPr>
                        <p:cNvPr id="0" name=""/>
                        <p:cNvPicPr/>
                        <p:nvPr/>
                      </p:nvPicPr>
                      <p:blipFill>
                        <a:blip r:embed="rId5"/>
                        <a:stretch>
                          <a:fillRect/>
                        </a:stretch>
                      </p:blipFill>
                      <p:spPr>
                        <a:xfrm>
                          <a:off x="779464" y="2303565"/>
                          <a:ext cx="383106" cy="33803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296725436"/>
                </p:ext>
              </p:extLst>
            </p:nvPr>
          </p:nvGraphicFramePr>
          <p:xfrm>
            <a:off x="3087594" y="3638012"/>
            <a:ext cx="383106" cy="338035"/>
          </p:xfrm>
          <a:graphic>
            <a:graphicData uri="http://schemas.openxmlformats.org/presentationml/2006/ole">
              <mc:AlternateContent xmlns:mc="http://schemas.openxmlformats.org/markup-compatibility/2006">
                <mc:Choice xmlns:v="urn:schemas-microsoft-com:vml" Requires="v">
                  <p:oleObj spid="_x0000_s1322" name="Equation" r:id="rId7" imgW="215900" imgH="190500" progId="Equation.3">
                    <p:embed/>
                  </p:oleObj>
                </mc:Choice>
                <mc:Fallback>
                  <p:oleObj name="Equation" r:id="rId7" imgW="215900" imgH="190500" progId="Equation.3">
                    <p:embed/>
                    <p:pic>
                      <p:nvPicPr>
                        <p:cNvPr id="0" name=""/>
                        <p:cNvPicPr/>
                        <p:nvPr/>
                      </p:nvPicPr>
                      <p:blipFill>
                        <a:blip r:embed="rId5"/>
                        <a:stretch>
                          <a:fillRect/>
                        </a:stretch>
                      </p:blipFill>
                      <p:spPr>
                        <a:xfrm>
                          <a:off x="3087594" y="3638012"/>
                          <a:ext cx="383106" cy="33803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7378113"/>
                </p:ext>
              </p:extLst>
            </p:nvPr>
          </p:nvGraphicFramePr>
          <p:xfrm>
            <a:off x="4858270" y="3683947"/>
            <a:ext cx="383106" cy="338035"/>
          </p:xfrm>
          <a:graphic>
            <a:graphicData uri="http://schemas.openxmlformats.org/presentationml/2006/ole">
              <mc:AlternateContent xmlns:mc="http://schemas.openxmlformats.org/markup-compatibility/2006">
                <mc:Choice xmlns:v="urn:schemas-microsoft-com:vml" Requires="v">
                  <p:oleObj spid="_x0000_s1323" name="Equation" r:id="rId8" imgW="215900" imgH="190500" progId="Equation.3">
                    <p:embed/>
                  </p:oleObj>
                </mc:Choice>
                <mc:Fallback>
                  <p:oleObj name="Equation" r:id="rId8" imgW="215900" imgH="190500" progId="Equation.3">
                    <p:embed/>
                    <p:pic>
                      <p:nvPicPr>
                        <p:cNvPr id="0" name=""/>
                        <p:cNvPicPr/>
                        <p:nvPr/>
                      </p:nvPicPr>
                      <p:blipFill>
                        <a:blip r:embed="rId5"/>
                        <a:stretch>
                          <a:fillRect/>
                        </a:stretch>
                      </p:blipFill>
                      <p:spPr>
                        <a:xfrm>
                          <a:off x="4858270" y="3683947"/>
                          <a:ext cx="383106" cy="338035"/>
                        </a:xfrm>
                        <a:prstGeom prst="rect">
                          <a:avLst/>
                        </a:prstGeom>
                      </p:spPr>
                    </p:pic>
                  </p:oleObj>
                </mc:Fallback>
              </mc:AlternateContent>
            </a:graphicData>
          </a:graphic>
        </p:graphicFrame>
      </p:grpSp>
    </p:spTree>
    <p:extLst>
      <p:ext uri="{BB962C8B-B14F-4D97-AF65-F5344CB8AC3E}">
        <p14:creationId xmlns:p14="http://schemas.microsoft.com/office/powerpoint/2010/main" val="17231245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Increasing daΦNE energy</a:t>
            </a:r>
          </a:p>
        </p:txBody>
      </p:sp>
      <p:sp>
        <p:nvSpPr>
          <p:cNvPr id="3" name="Content Placeholder 2"/>
          <p:cNvSpPr>
            <a:spLocks noGrp="1"/>
          </p:cNvSpPr>
          <p:nvPr>
            <p:ph idx="1"/>
          </p:nvPr>
        </p:nvSpPr>
        <p:spPr>
          <a:xfrm>
            <a:off x="779463" y="1473200"/>
            <a:ext cx="7583488" cy="4737100"/>
          </a:xfrm>
        </p:spPr>
        <p:txBody>
          <a:bodyPr>
            <a:normAutofit fontScale="92500" lnSpcReduction="10000"/>
          </a:bodyPr>
          <a:lstStyle/>
          <a:p>
            <a:r>
              <a:rPr lang="en-US" sz="1800" b="1"/>
              <a:t>DAΦNE energy increase up to 700 MeV/beam is feasible with present magnetric structure (Proposal KLOE-2, LNF 10/17(P)) . Only the permanent magnets in Final Doublet must be replaced by  SC ones. </a:t>
            </a:r>
          </a:p>
          <a:p>
            <a:r>
              <a:rPr lang="en-US" sz="1800" b="1"/>
              <a:t>This can </a:t>
            </a:r>
            <a:r>
              <a:rPr lang="en-US" sz="1800" b="1"/>
              <a:t> be done presently just by energy ramping, due to the energy limited Accumulator/Damping Ring. Alternative injection scenarios (Linac powering) are conceivable within other planned activities. </a:t>
            </a:r>
          </a:p>
          <a:p>
            <a:r>
              <a:rPr lang="en-US" sz="1800" b="1"/>
              <a:t>A detailed study is needed, but the costs do not appear overwhelming, unlike the previous DANAE and DAΦNE-2 proposals. </a:t>
            </a:r>
          </a:p>
          <a:p>
            <a:r>
              <a:rPr lang="en-US" sz="1800" b="1"/>
              <a:t>So the DAΦNE+KLOE complex seems actually best suited to confirm the existence of both the 1100 and the 1250 MeV states  and perform a thorough analysis of its characteristics in a reasonable time, due to the high luminosity of the accelerator and high resolution of the detector.</a:t>
            </a:r>
          </a:p>
          <a:p>
            <a:r>
              <a:rPr lang="en-US" sz="1800" b="1"/>
              <a:t>VEPP2000 with CMD-3 detector can take care of the region above1400 MeV, but it is not best suited for the region below….a full characterization of these states seems difficult presently.</a:t>
            </a:r>
          </a:p>
        </p:txBody>
      </p:sp>
      <p:sp>
        <p:nvSpPr>
          <p:cNvPr id="5" name="Footer Placeholder 4"/>
          <p:cNvSpPr>
            <a:spLocks noGrp="1"/>
          </p:cNvSpPr>
          <p:nvPr>
            <p:ph type="ftr" sz="quarter" idx="11"/>
          </p:nvPr>
        </p:nvSpPr>
        <p:spPr/>
        <p:txBody>
          <a:bodyPr/>
          <a:lstStyle/>
          <a:p>
            <a:r>
              <a:rPr lang="en-US"/>
              <a:t>S. Bartalucci LNFWhatNext 11/11/2014</a:t>
            </a:r>
          </a:p>
        </p:txBody>
      </p:sp>
    </p:spTree>
    <p:extLst>
      <p:ext uri="{BB962C8B-B14F-4D97-AF65-F5344CB8AC3E}">
        <p14:creationId xmlns:p14="http://schemas.microsoft.com/office/powerpoint/2010/main" val="16841760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202453"/>
            <a:ext cx="7583488" cy="841487"/>
          </a:xfrm>
        </p:spPr>
        <p:txBody>
          <a:bodyPr/>
          <a:lstStyle/>
          <a:p>
            <a:r>
              <a:rPr lang="en-US"/>
              <a:t>NP from OP?</a:t>
            </a:r>
          </a:p>
        </p:txBody>
      </p:sp>
      <p:sp>
        <p:nvSpPr>
          <p:cNvPr id="3" name="Content Placeholder 2"/>
          <p:cNvSpPr>
            <a:spLocks noGrp="1"/>
          </p:cNvSpPr>
          <p:nvPr>
            <p:ph idx="1"/>
          </p:nvPr>
        </p:nvSpPr>
        <p:spPr>
          <a:xfrm>
            <a:off x="779462" y="1511300"/>
            <a:ext cx="7907337" cy="3733800"/>
          </a:xfrm>
        </p:spPr>
        <p:txBody>
          <a:bodyPr>
            <a:normAutofit lnSpcReduction="10000"/>
          </a:bodyPr>
          <a:lstStyle/>
          <a:p>
            <a:pPr marL="0" indent="0">
              <a:buNone/>
            </a:pPr>
            <a:r>
              <a:rPr lang="en-US" sz="1800"/>
              <a:t>Precision tests of Standard Model such as the measurements of </a:t>
            </a:r>
            <a:r>
              <a:rPr lang="en-US" sz="1800" b="1"/>
              <a:t>K-decay</a:t>
            </a:r>
            <a:r>
              <a:rPr lang="en-US" sz="1800"/>
              <a:t>(KLOE-2),</a:t>
            </a:r>
            <a:r>
              <a:rPr lang="en-US" sz="2000" b="1"/>
              <a:t>α</a:t>
            </a:r>
            <a:r>
              <a:rPr lang="en-US" sz="1800" b="1"/>
              <a:t>(M</a:t>
            </a:r>
            <a:r>
              <a:rPr lang="en-US" sz="1800" b="1" baseline="-25000"/>
              <a:t>z</a:t>
            </a:r>
            <a:r>
              <a:rPr lang="en-US" sz="1800" b="1" baseline="30000"/>
              <a:t>2</a:t>
            </a:r>
            <a:r>
              <a:rPr lang="en-US" sz="1800" b="1"/>
              <a:t>) </a:t>
            </a:r>
            <a:r>
              <a:rPr lang="en-US" sz="1800"/>
              <a:t>and </a:t>
            </a:r>
            <a:r>
              <a:rPr lang="en-US" sz="1800" b="1"/>
              <a:t>g-2</a:t>
            </a:r>
            <a:r>
              <a:rPr lang="en-US" sz="1800"/>
              <a:t>  are performed in the hope to find discrepancies that can be in agreement with New Physics Models.</a:t>
            </a:r>
          </a:p>
          <a:p>
            <a:pPr marL="0" indent="0">
              <a:buNone/>
            </a:pPr>
            <a:r>
              <a:rPr lang="en-US" sz="1800"/>
              <a:t>But this search will certainly bring us </a:t>
            </a:r>
            <a:r>
              <a:rPr lang="en-US" sz="1800" b="1"/>
              <a:t>nowhere</a:t>
            </a:r>
            <a:r>
              <a:rPr lang="en-US" sz="1800"/>
              <a:t>, if not accompanied by the </a:t>
            </a:r>
            <a:r>
              <a:rPr lang="en-US" sz="1800" b="1"/>
              <a:t>discovery</a:t>
            </a:r>
            <a:r>
              <a:rPr lang="en-US" sz="1800"/>
              <a:t> of </a:t>
            </a:r>
            <a:r>
              <a:rPr lang="en-US" sz="1800" b="1"/>
              <a:t>new quantum states</a:t>
            </a:r>
            <a:r>
              <a:rPr lang="en-US" sz="1800"/>
              <a:t>, what looks quite unlikely to happen within the present HEP scenario, or alternatively, by </a:t>
            </a:r>
            <a:r>
              <a:rPr lang="en-US" sz="1800" b="1"/>
              <a:t>a careful re-examination of what has been done in the past and neglected in the HEP rush.</a:t>
            </a:r>
          </a:p>
          <a:p>
            <a:pPr marL="0" indent="0">
              <a:buNone/>
            </a:pPr>
            <a:r>
              <a:rPr lang="en-US" sz="1800"/>
              <a:t>The </a:t>
            </a:r>
            <a:r>
              <a:rPr lang="en-US" sz="1800" b="1"/>
              <a:t>1100 and 1250 Mev </a:t>
            </a:r>
            <a:r>
              <a:rPr lang="en-US" sz="1800"/>
              <a:t>structures are something that has been seen and measured , so before employing money and resources to look for totally unknown objects which may exist but most probably don’t, since are based on models unsupported by any experimental evidence, one should make sure not to have neglected some potentially very interesting discovery. </a:t>
            </a:r>
            <a:endParaRPr lang="en-US" sz="1800" b="1"/>
          </a:p>
          <a:p>
            <a:pPr marL="0" indent="0">
              <a:buNone/>
            </a:pPr>
            <a:endParaRPr lang="en-US" sz="1800" b="1"/>
          </a:p>
        </p:txBody>
      </p:sp>
      <p:sp>
        <p:nvSpPr>
          <p:cNvPr id="5" name="Footer Placeholder 4"/>
          <p:cNvSpPr>
            <a:spLocks noGrp="1"/>
          </p:cNvSpPr>
          <p:nvPr>
            <p:ph type="ftr" sz="quarter" idx="11"/>
          </p:nvPr>
        </p:nvSpPr>
        <p:spPr/>
        <p:txBody>
          <a:bodyPr/>
          <a:lstStyle/>
          <a:p>
            <a:r>
              <a:rPr lang="en-US"/>
              <a:t>S. Bartalucci LNFWhatNext 11/11/2014</a:t>
            </a:r>
          </a:p>
        </p:txBody>
      </p:sp>
      <p:sp>
        <p:nvSpPr>
          <p:cNvPr id="4" name="TextBox 3"/>
          <p:cNvSpPr txBox="1"/>
          <p:nvPr/>
        </p:nvSpPr>
        <p:spPr>
          <a:xfrm>
            <a:off x="2273300" y="5456535"/>
            <a:ext cx="4389393" cy="461665"/>
          </a:xfrm>
          <a:prstGeom prst="rect">
            <a:avLst/>
          </a:prstGeom>
          <a:noFill/>
        </p:spPr>
        <p:txBody>
          <a:bodyPr wrap="none" rtlCol="0">
            <a:spAutoFit/>
          </a:bodyPr>
          <a:lstStyle/>
          <a:p>
            <a:r>
              <a:rPr lang="en-US" sz="2400"/>
              <a:t>Thanks again for your attention!</a:t>
            </a:r>
          </a:p>
        </p:txBody>
      </p:sp>
    </p:spTree>
    <p:extLst>
      <p:ext uri="{BB962C8B-B14F-4D97-AF65-F5344CB8AC3E}">
        <p14:creationId xmlns:p14="http://schemas.microsoft.com/office/powerpoint/2010/main" val="3375132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54100" y="1041400"/>
            <a:ext cx="7035800" cy="4762500"/>
          </a:xfrm>
          <a:prstGeom prst="rect">
            <a:avLst/>
          </a:prstGeom>
          <a:solidFill>
            <a:schemeClr val="tx1"/>
          </a:solidFill>
        </p:spPr>
      </p:pic>
      <p:sp>
        <p:nvSpPr>
          <p:cNvPr id="3" name="Footer Placeholder 2"/>
          <p:cNvSpPr>
            <a:spLocks noGrp="1"/>
          </p:cNvSpPr>
          <p:nvPr>
            <p:ph type="ftr" sz="quarter" idx="11"/>
          </p:nvPr>
        </p:nvSpPr>
        <p:spPr/>
        <p:txBody>
          <a:bodyPr/>
          <a:lstStyle/>
          <a:p>
            <a:r>
              <a:rPr lang="en-US"/>
              <a:t>S. Bartalucci LNFWhatNext 11/11/2014</a:t>
            </a:r>
          </a:p>
        </p:txBody>
      </p:sp>
    </p:spTree>
    <p:extLst>
      <p:ext uri="{BB962C8B-B14F-4D97-AF65-F5344CB8AC3E}">
        <p14:creationId xmlns:p14="http://schemas.microsoft.com/office/powerpoint/2010/main" val="50949398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25699</TotalTime>
  <Words>2351</Words>
  <Application>Microsoft Macintosh PowerPoint</Application>
  <PresentationFormat>On-screen Show (4:3)</PresentationFormat>
  <Paragraphs>124</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Precedent</vt:lpstr>
      <vt:lpstr>Equation</vt:lpstr>
      <vt:lpstr>A state NEAR the Φ?</vt:lpstr>
      <vt:lpstr>Hadronic channels</vt:lpstr>
      <vt:lpstr>An old photoproduction experiment (1974-1978)</vt:lpstr>
      <vt:lpstr>Mass vs interference experiment</vt:lpstr>
      <vt:lpstr>EXPECTED RATES</vt:lpstr>
      <vt:lpstr>WHAT COULD IT BE?</vt:lpstr>
      <vt:lpstr>Increasing daΦNE energy</vt:lpstr>
      <vt:lpstr>NP from OP?</vt:lpstr>
      <vt:lpstr>PowerPoint Presentation</vt:lpstr>
      <vt:lpstr>PowerPoint Presentation</vt:lpstr>
    </vt:vector>
  </TitlesOfParts>
  <Company>LNF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Riscaldamento del pianeta: è scientificamente provato?</dc:title>
  <dc:creator>Sergio Bartalucci</dc:creator>
  <cp:lastModifiedBy>Microsoft Office User</cp:lastModifiedBy>
  <cp:revision>330</cp:revision>
  <cp:lastPrinted>2012-09-20T18:29:42Z</cp:lastPrinted>
  <dcterms:created xsi:type="dcterms:W3CDTF">2012-09-30T14:45:21Z</dcterms:created>
  <dcterms:modified xsi:type="dcterms:W3CDTF">2014-11-11T12:23:25Z</dcterms:modified>
</cp:coreProperties>
</file>