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7" r:id="rId1"/>
  </p:sldMasterIdLst>
  <p:notesMasterIdLst>
    <p:notesMasterId r:id="rId14"/>
  </p:notesMasterIdLst>
  <p:handoutMasterIdLst>
    <p:handoutMasterId r:id="rId15"/>
  </p:handoutMasterIdLst>
  <p:sldIdLst>
    <p:sldId id="533" r:id="rId2"/>
    <p:sldId id="535" r:id="rId3"/>
    <p:sldId id="537" r:id="rId4"/>
    <p:sldId id="538" r:id="rId5"/>
    <p:sldId id="543" r:id="rId6"/>
    <p:sldId id="544" r:id="rId7"/>
    <p:sldId id="545" r:id="rId8"/>
    <p:sldId id="546" r:id="rId9"/>
    <p:sldId id="540" r:id="rId10"/>
    <p:sldId id="547" r:id="rId11"/>
    <p:sldId id="548" r:id="rId12"/>
    <p:sldId id="541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2E5A9E3-C409-1444-AF85-C22E1F8B1DC3}">
          <p14:sldIdLst>
            <p14:sldId id="533"/>
            <p14:sldId id="535"/>
            <p14:sldId id="537"/>
            <p14:sldId id="538"/>
            <p14:sldId id="543"/>
            <p14:sldId id="544"/>
            <p14:sldId id="545"/>
            <p14:sldId id="546"/>
            <p14:sldId id="540"/>
            <p14:sldId id="547"/>
            <p14:sldId id="548"/>
            <p14:sldId id="5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  <a:srgbClr val="A600A8"/>
    <a:srgbClr val="32FDFF"/>
    <a:srgbClr val="CC0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22" autoAdjust="0"/>
    <p:restoredTop sz="50000" autoAdjust="0"/>
  </p:normalViewPr>
  <p:slideViewPr>
    <p:cSldViewPr snapToGrid="0" snapToObjects="1">
      <p:cViewPr varScale="1">
        <p:scale>
          <a:sx n="96" d="100"/>
          <a:sy n="96" d="100"/>
        </p:scale>
        <p:origin x="200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3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60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DD1B4-1848-9848-BDB7-A03F5A3F7221}" type="datetimeFigureOut">
              <a:rPr lang="it-IT" smtClean="0"/>
              <a:t>05/06/18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55CD8-296C-F64D-8871-BD23FF255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960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EF6DF-527E-2544-B014-244A34BF5EBD}" type="datetimeFigureOut">
              <a:rPr lang="en-US" smtClean="0"/>
              <a:t>6/5/18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FE119-64D1-7A46-92EF-4D2E6E4C0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63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96474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 b="1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it-IT"/>
              <a:t>LNF 08/03/18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Marco Angelucci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5800B993-5E03-6B4C-8BB5-418C00FE68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5401" y="5905642"/>
            <a:ext cx="1917699" cy="84668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8998"/>
            <a:ext cx="997700" cy="42470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0-HD-BT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17914"/>
            <a:ext cx="12192000" cy="639078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839417" y="6473322"/>
            <a:ext cx="291084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it-IT" dirty="0"/>
              <a:t>E</a:t>
            </a:r>
            <a:r>
              <a:rPr lang="it-IT" baseline="30000" dirty="0"/>
              <a:t>-</a:t>
            </a:r>
            <a:r>
              <a:rPr lang="it-IT" dirty="0"/>
              <a:t>CLOUD18 5-6-2018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02788" y="6491867"/>
            <a:ext cx="27558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Roberto Cimino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630433" y="6462789"/>
            <a:ext cx="643868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00B993-5E03-6B4C-8BB5-418C00FE689A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925" y="6324771"/>
            <a:ext cx="1280230" cy="56523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5" y="6433292"/>
            <a:ext cx="997700" cy="4247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0" y="-25218"/>
            <a:ext cx="2008193" cy="970059"/>
          </a:xfrm>
          <a:prstGeom prst="rect">
            <a:avLst/>
          </a:prstGeom>
        </p:spPr>
      </p:pic>
      <p:sp>
        <p:nvSpPr>
          <p:cNvPr id="16" name="Footer Placeholder 6"/>
          <p:cNvSpPr txBox="1">
            <a:spLocks/>
          </p:cNvSpPr>
          <p:nvPr userDrawn="1"/>
        </p:nvSpPr>
        <p:spPr>
          <a:xfrm>
            <a:off x="0" y="598569"/>
            <a:ext cx="2345635" cy="346272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 </a:t>
            </a:r>
            <a:r>
              <a:rPr lang="it-IT" sz="1200" dirty="0" err="1"/>
              <a:t>Italy</a:t>
            </a:r>
            <a:r>
              <a:rPr lang="it-IT" sz="1200" dirty="0"/>
              <a:t>, Isola d'Elba 3-7June ‘18</a:t>
            </a:r>
            <a:endParaRPr lang="en-US" sz="1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0-HD-BT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17914"/>
            <a:ext cx="12192000" cy="639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655" y="324935"/>
            <a:ext cx="10515600" cy="911014"/>
          </a:xfrm>
        </p:spPr>
        <p:txBody>
          <a:bodyPr>
            <a:normAutofit/>
          </a:bodyPr>
          <a:lstStyle>
            <a:lvl1pPr algn="r">
              <a:defRPr sz="40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it-IT" dirty="0"/>
              <a:t>Fare clic per modificare stile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02788" y="6491867"/>
            <a:ext cx="275589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Roberto Cimino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30433" y="6462789"/>
            <a:ext cx="64386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5800B993-5E03-6B4C-8BB5-418C00FE68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1969477" y="1075175"/>
            <a:ext cx="10222523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925" y="6324771"/>
            <a:ext cx="1280230" cy="56523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1805862" y="6478581"/>
            <a:ext cx="291084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5-6-2018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8998"/>
            <a:ext cx="997700" cy="4247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2832"/>
          <a:stretch/>
        </p:blipFill>
        <p:spPr>
          <a:xfrm>
            <a:off x="0" y="-25218"/>
            <a:ext cx="2008193" cy="970059"/>
          </a:xfrm>
          <a:prstGeom prst="rect">
            <a:avLst/>
          </a:prstGeom>
        </p:spPr>
      </p:pic>
      <p:sp>
        <p:nvSpPr>
          <p:cNvPr id="17" name="Footer Placeholder 6"/>
          <p:cNvSpPr txBox="1">
            <a:spLocks/>
          </p:cNvSpPr>
          <p:nvPr userDrawn="1"/>
        </p:nvSpPr>
        <p:spPr>
          <a:xfrm>
            <a:off x="0" y="598569"/>
            <a:ext cx="2345635" cy="346272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 </a:t>
            </a:r>
            <a:r>
              <a:rPr lang="it-IT" sz="1200" dirty="0" err="1"/>
              <a:t>Italy</a:t>
            </a:r>
            <a:r>
              <a:rPr lang="it-IT" sz="1200" dirty="0"/>
              <a:t>, Isola d'Elba 3-7June ‘18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872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C0-HD-TOP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41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5" r:id="rId3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96996" y="3498574"/>
            <a:ext cx="8523798" cy="2035922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4229"/>
            <a:ext cx="12192000" cy="237120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Stainless Steel SEY: </a:t>
            </a:r>
            <a:br>
              <a:rPr lang="en-US" dirty="0"/>
            </a:br>
            <a:r>
              <a:rPr lang="en-US" dirty="0"/>
              <a:t>A controversial story.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937" y="2805430"/>
            <a:ext cx="11463131" cy="62953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  M. Angelucci</a:t>
            </a:r>
            <a:r>
              <a:rPr lang="en-US" sz="2400" baseline="30000" dirty="0"/>
              <a:t>1</a:t>
            </a:r>
            <a:r>
              <a:rPr lang="en-US" sz="2400" dirty="0"/>
              <a:t>,  L.A. Gonzalez</a:t>
            </a:r>
            <a:r>
              <a:rPr lang="en-US" sz="2400" baseline="30000" dirty="0"/>
              <a:t>1</a:t>
            </a:r>
            <a:r>
              <a:rPr lang="en-US" sz="2400" dirty="0"/>
              <a:t>, Rosanna Larciprete</a:t>
            </a:r>
            <a:r>
              <a:rPr lang="en-US" sz="2400" baseline="30000" dirty="0"/>
              <a:t>1,2</a:t>
            </a:r>
            <a:r>
              <a:rPr lang="en-US" sz="2400" dirty="0"/>
              <a:t> and R. Cimino</a:t>
            </a:r>
            <a:r>
              <a:rPr lang="en-US" sz="2400" baseline="30000" dirty="0"/>
              <a:t>1</a:t>
            </a:r>
            <a:endParaRPr lang="en-US" sz="800" baseline="30000" dirty="0"/>
          </a:p>
          <a:p>
            <a:pPr algn="ctr"/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758" y="3592666"/>
            <a:ext cx="3983694" cy="1835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55" y="3607245"/>
            <a:ext cx="3032209" cy="19272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44089" y="3721211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6523" y="3721210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174018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041622" y="1150234"/>
            <a:ext cx="7936756" cy="5625549"/>
            <a:chOff x="4063117" y="205403"/>
            <a:chExt cx="5699988" cy="663669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9220742" y="205404"/>
              <a:ext cx="542363" cy="66366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117" y="205403"/>
              <a:ext cx="5288495" cy="5682540"/>
            </a:xfrm>
            <a:prstGeom prst="rect">
              <a:avLst/>
            </a:prstGeom>
            <a:grpFill/>
          </p:spPr>
        </p:pic>
        <p:sp>
          <p:nvSpPr>
            <p:cNvPr id="30" name="Rectangle 29"/>
            <p:cNvSpPr/>
            <p:nvPr/>
          </p:nvSpPr>
          <p:spPr>
            <a:xfrm>
              <a:off x="4079018" y="5887943"/>
              <a:ext cx="5272594" cy="954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378811" y="5605670"/>
              <a:ext cx="30008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Calibri" charset="0"/>
                  <a:ea typeface="Calibri" charset="0"/>
                  <a:cs typeface="Calibri" charset="0"/>
                </a:rPr>
                <a:t>+</a:t>
              </a:r>
              <a:endParaRPr lang="en-GB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67615" y="6220226"/>
              <a:ext cx="3837795" cy="4357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libri" charset="0"/>
                  <a:ea typeface="Calibri" charset="0"/>
                  <a:cs typeface="Calibri" charset="0"/>
                </a:rPr>
                <a:t>Molecular Dose 	         (1 ML </a:t>
              </a:r>
              <a:r>
                <a:rPr lang="en-GB" dirty="0">
                  <a:latin typeface="Calibri" charset="0"/>
                  <a:ea typeface="Calibri" charset="0"/>
                  <a:cs typeface="Calibri" charset="0"/>
                  <a:sym typeface="Wingdings"/>
                </a:rPr>
                <a:t> 10</a:t>
              </a:r>
              <a:r>
                <a:rPr lang="en-GB" baseline="30000" dirty="0">
                  <a:latin typeface="Calibri" charset="0"/>
                  <a:ea typeface="Calibri" charset="0"/>
                  <a:cs typeface="Calibri" charset="0"/>
                  <a:sym typeface="Wingdings"/>
                </a:rPr>
                <a:t>-3</a:t>
              </a:r>
              <a:r>
                <a:rPr lang="en-GB" dirty="0">
                  <a:latin typeface="Calibri" charset="0"/>
                  <a:ea typeface="Calibri" charset="0"/>
                  <a:cs typeface="Calibri" charset="0"/>
                  <a:sym typeface="Wingdings"/>
                </a:rPr>
                <a:t> / 10</a:t>
              </a:r>
              <a:r>
                <a:rPr lang="en-GB" baseline="30000" dirty="0">
                  <a:latin typeface="Calibri" charset="0"/>
                  <a:ea typeface="Calibri" charset="0"/>
                  <a:cs typeface="Calibri" charset="0"/>
                  <a:sym typeface="Wingdings"/>
                </a:rPr>
                <a:t>-1</a:t>
              </a:r>
              <a:r>
                <a:rPr lang="en-GB" dirty="0">
                  <a:latin typeface="Calibri" charset="0"/>
                  <a:ea typeface="Calibri" charset="0"/>
                  <a:cs typeface="Calibri" charset="0"/>
                  <a:sym typeface="Wingdings"/>
                </a:rPr>
                <a:t>  el. Dose)</a:t>
              </a:r>
              <a:endParaRPr lang="en-GB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99053" y="5887943"/>
              <a:ext cx="2602029" cy="4357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Calibri" charset="0"/>
                  <a:ea typeface="Calibri" charset="0"/>
                  <a:cs typeface="Calibri" charset="0"/>
                </a:rPr>
                <a:t>Time (s) 	   +  (1 s </a:t>
              </a:r>
              <a:r>
                <a:rPr lang="en-GB" dirty="0">
                  <a:latin typeface="Calibri" charset="0"/>
                  <a:ea typeface="Calibri" charset="0"/>
                  <a:cs typeface="Calibri" charset="0"/>
                  <a:sym typeface="Wingdings"/>
                </a:rPr>
                <a:t> ~ 10</a:t>
              </a:r>
              <a:r>
                <a:rPr lang="en-GB" baseline="30000" dirty="0">
                  <a:latin typeface="Calibri" charset="0"/>
                  <a:ea typeface="Calibri" charset="0"/>
                  <a:cs typeface="Calibri" charset="0"/>
                  <a:sym typeface="Wingdings"/>
                </a:rPr>
                <a:t>-6</a:t>
              </a:r>
              <a:r>
                <a:rPr lang="en-GB" dirty="0">
                  <a:latin typeface="Calibri" charset="0"/>
                  <a:ea typeface="Calibri" charset="0"/>
                  <a:cs typeface="Calibri" charset="0"/>
                  <a:sym typeface="Wingdings"/>
                </a:rPr>
                <a:t>  el. Dose)</a:t>
              </a:r>
              <a:endParaRPr lang="en-GB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62038" y="5555659"/>
              <a:ext cx="699620" cy="4357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libri" charset="0"/>
                  <a:ea typeface="Calibri" charset="0"/>
                  <a:cs typeface="Calibri" charset="0"/>
                </a:rPr>
                <a:t>Electron   </a:t>
              </a:r>
              <a:endParaRPr lang="en-GB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256928" y="279967"/>
            <a:ext cx="6140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Warning</a:t>
            </a:r>
            <a:r>
              <a:rPr lang="en-GB" sz="2800" dirty="0">
                <a:latin typeface="Calibri" charset="0"/>
                <a:ea typeface="Calibri" charset="0"/>
                <a:cs typeface="Calibri" charset="0"/>
              </a:rPr>
              <a:t>: Careful choice of the Abscissa! 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7647276" y="2433099"/>
            <a:ext cx="1729515" cy="35467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44" idx="1"/>
          </p:cNvCxnSpPr>
          <p:nvPr/>
        </p:nvCxnSpPr>
        <p:spPr>
          <a:xfrm flipV="1">
            <a:off x="8620764" y="5005308"/>
            <a:ext cx="572969" cy="13040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428203" y="1694435"/>
            <a:ext cx="137249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Depends on: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Flux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Spot size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Etc.</a:t>
            </a:r>
          </a:p>
          <a:p>
            <a:pPr marL="285750" indent="-285750">
              <a:buFontTx/>
              <a:buChar char="-"/>
            </a:pPr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93733" y="3712646"/>
            <a:ext cx="2998267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Depends on: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base pressure 		(10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-9 -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10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-11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>
                <a:latin typeface="Calibri" charset="0"/>
                <a:ea typeface="Calibri" charset="0"/>
                <a:cs typeface="Calibri" charset="0"/>
              </a:rPr>
              <a:t>mBar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Partial pressure of C containing molecules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Flux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Gun type and cleanliness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Surface Temperature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739130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42388" y="6491867"/>
            <a:ext cx="2755899" cy="365125"/>
          </a:xfrm>
        </p:spPr>
        <p:txBody>
          <a:bodyPr/>
          <a:lstStyle/>
          <a:p>
            <a:r>
              <a:rPr lang="en-US"/>
              <a:t>Roberto Cimino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B993-5E03-6B4C-8BB5-418C00FE689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1033949" y="2918230"/>
            <a:ext cx="3104803" cy="802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LHC BS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65265" y="223516"/>
            <a:ext cx="8189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Why a C thickness increases change the SEY?</a:t>
            </a:r>
          </a:p>
          <a:p>
            <a:pPr algn="ctr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(in simple terms)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484801" y="1143437"/>
            <a:ext cx="1582309" cy="7754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ST. St.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81478" y="4030408"/>
            <a:ext cx="1582309" cy="7754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D19D38-C3BC-2C4B-940A-FC9488360D84}"/>
              </a:ext>
            </a:extLst>
          </p:cNvPr>
          <p:cNvGrpSpPr/>
          <p:nvPr/>
        </p:nvGrpSpPr>
        <p:grpSpPr>
          <a:xfrm>
            <a:off x="7477034" y="1403331"/>
            <a:ext cx="1582310" cy="1178148"/>
            <a:chOff x="6640998" y="1422716"/>
            <a:chExt cx="1582310" cy="1178148"/>
          </a:xfrm>
        </p:grpSpPr>
        <p:grpSp>
          <p:nvGrpSpPr>
            <p:cNvPr id="17" name="Group 16"/>
            <p:cNvGrpSpPr/>
            <p:nvPr/>
          </p:nvGrpSpPr>
          <p:grpSpPr>
            <a:xfrm>
              <a:off x="6640998" y="1640846"/>
              <a:ext cx="1582310" cy="960018"/>
              <a:chOff x="7205873" y="1642348"/>
              <a:chExt cx="1582310" cy="96001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205874" y="1826882"/>
                <a:ext cx="1582309" cy="77548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ST. St.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205873" y="1642348"/>
                <a:ext cx="1582309" cy="19343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</a:t>
                </a:r>
              </a:p>
            </p:txBody>
          </p:sp>
        </p:grpSp>
        <p:sp>
          <p:nvSpPr>
            <p:cNvPr id="2" name="Chord 1"/>
            <p:cNvSpPr/>
            <p:nvPr/>
          </p:nvSpPr>
          <p:spPr>
            <a:xfrm rot="17601669">
              <a:off x="7120361" y="1435586"/>
              <a:ext cx="640575" cy="614836"/>
            </a:xfrm>
            <a:prstGeom prst="chord">
              <a:avLst/>
            </a:prstGeom>
            <a:solidFill>
              <a:schemeClr val="accent5">
                <a:lumMod val="20000"/>
                <a:lumOff val="80000"/>
                <a:alpha val="3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D3C8AE-0CB6-B147-9FDE-2585252B993C}"/>
              </a:ext>
            </a:extLst>
          </p:cNvPr>
          <p:cNvGrpSpPr/>
          <p:nvPr/>
        </p:nvGrpSpPr>
        <p:grpSpPr>
          <a:xfrm>
            <a:off x="53008" y="1369065"/>
            <a:ext cx="3895556" cy="5020734"/>
            <a:chOff x="-13499" y="774069"/>
            <a:chExt cx="4041195" cy="5020734"/>
          </a:xfrm>
        </p:grpSpPr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24862" y="774069"/>
              <a:ext cx="4002834" cy="4756987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1" name="Picture 1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41" y="1232429"/>
              <a:ext cx="2961533" cy="1550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" name="Rectangle 12"/>
            <p:cNvSpPr/>
            <p:nvPr/>
          </p:nvSpPr>
          <p:spPr>
            <a:xfrm>
              <a:off x="-13499" y="2932481"/>
              <a:ext cx="374015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three-step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process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:</a:t>
              </a:r>
            </a:p>
            <a:p>
              <a:r>
                <a:rPr lang="it-IT" dirty="0">
                  <a:latin typeface="Calibri" charset="0"/>
                  <a:ea typeface="Calibri" charset="0"/>
                  <a:cs typeface="Calibri" charset="0"/>
                  <a:sym typeface="Symbol" charset="0"/>
                </a:rPr>
                <a:t>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production of </a:t>
              </a:r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SEs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at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a </a:t>
              </a:r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depth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it-IT" i="1" dirty="0" err="1">
                  <a:latin typeface="Calibri" charset="0"/>
                  <a:ea typeface="Calibri" charset="0"/>
                  <a:cs typeface="Calibri" charset="0"/>
                </a:rPr>
                <a:t>z</a:t>
              </a:r>
              <a:endParaRPr lang="it-IT" dirty="0">
                <a:latin typeface="Calibri" charset="0"/>
                <a:ea typeface="Calibri" charset="0"/>
                <a:cs typeface="Calibri" charset="0"/>
              </a:endParaRPr>
            </a:p>
            <a:p>
              <a:r>
                <a:rPr lang="it-IT" dirty="0">
                  <a:latin typeface="Calibri" charset="0"/>
                  <a:ea typeface="Calibri" charset="0"/>
                  <a:cs typeface="Calibri" charset="0"/>
                  <a:sym typeface="Symbol" charset="0"/>
                </a:rPr>
                <a:t>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transport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of the  SE </a:t>
              </a:r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toward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the </a:t>
              </a:r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surface</a:t>
              </a:r>
              <a:endParaRPr lang="it-IT" dirty="0">
                <a:latin typeface="Calibri" charset="0"/>
                <a:ea typeface="Calibri" charset="0"/>
                <a:cs typeface="Calibri" charset="0"/>
              </a:endParaRPr>
            </a:p>
            <a:p>
              <a:pPr marL="285750" indent="-285750">
                <a:buFont typeface="Symbol" pitchFamily="2" charset="2"/>
                <a:buChar char="·"/>
              </a:pPr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emission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of SE </a:t>
              </a:r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across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the </a:t>
              </a:r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surface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it-IT" dirty="0" err="1">
                  <a:latin typeface="Calibri" charset="0"/>
                  <a:ea typeface="Calibri" charset="0"/>
                  <a:cs typeface="Calibri" charset="0"/>
                </a:rPr>
                <a:t>barrier</a:t>
              </a:r>
              <a:endParaRPr lang="it-IT" dirty="0">
                <a:latin typeface="Calibri" charset="0"/>
                <a:ea typeface="Calibri" charset="0"/>
                <a:cs typeface="Calibri" charset="0"/>
              </a:endParaRPr>
            </a:p>
            <a:p>
              <a:pPr marL="285750" indent="-285750">
                <a:buFont typeface="Symbol" pitchFamily="2" charset="2"/>
                <a:buChar char="·"/>
              </a:pPr>
              <a:r>
                <a:rPr lang="en-GB" dirty="0">
                  <a:latin typeface="Calibri" charset="0"/>
                  <a:ea typeface="Calibri" charset="0"/>
                  <a:cs typeface="Calibri" charset="0"/>
                </a:rPr>
                <a:t> SEY electrons are produced within a semi-sphere of about 20 – 40 nm radius</a:t>
              </a:r>
            </a:p>
            <a:p>
              <a:pPr marL="285750" indent="-285750">
                <a:buFont typeface="Symbol" pitchFamily="2" charset="2"/>
                <a:buChar char="·"/>
              </a:pPr>
              <a:endParaRPr lang="it-IT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787477" y="2706130"/>
              <a:ext cx="235955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dirty="0" err="1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secondary</a:t>
              </a:r>
              <a:r>
                <a:rPr lang="it-IT" sz="140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 electron </a:t>
              </a:r>
              <a:r>
                <a:rPr lang="it-IT" sz="1400" dirty="0" err="1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emission</a:t>
              </a:r>
              <a:r>
                <a:rPr lang="it-IT" sz="1400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it-IT" dirty="0"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</p:txBody>
        </p:sp>
        <p:sp>
          <p:nvSpPr>
            <p:cNvPr id="29" name="Chord 28"/>
            <p:cNvSpPr/>
            <p:nvPr/>
          </p:nvSpPr>
          <p:spPr>
            <a:xfrm rot="17601669">
              <a:off x="1600919" y="1858130"/>
              <a:ext cx="640575" cy="614836"/>
            </a:xfrm>
            <a:prstGeom prst="chord">
              <a:avLst/>
            </a:prstGeom>
            <a:solidFill>
              <a:schemeClr val="accent5">
                <a:lumMod val="20000"/>
                <a:lumOff val="80000"/>
                <a:alpha val="3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0" name="Immagin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551" y="1885108"/>
            <a:ext cx="2840622" cy="213627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0EA493C-54B8-1B42-8AC8-3D79F2C007F6}"/>
              </a:ext>
            </a:extLst>
          </p:cNvPr>
          <p:cNvGrpSpPr/>
          <p:nvPr/>
        </p:nvGrpSpPr>
        <p:grpSpPr>
          <a:xfrm>
            <a:off x="9212942" y="1044486"/>
            <a:ext cx="2979058" cy="2240382"/>
            <a:chOff x="9246340" y="1079598"/>
            <a:chExt cx="2979058" cy="2240382"/>
          </a:xfrm>
        </p:grpSpPr>
        <p:pic>
          <p:nvPicPr>
            <p:cNvPr id="38" name="Immagine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6340" y="1079598"/>
              <a:ext cx="2979058" cy="2240382"/>
            </a:xfrm>
            <a:prstGeom prst="rect">
              <a:avLst/>
            </a:prstGeom>
          </p:spPr>
        </p:pic>
        <p:sp>
          <p:nvSpPr>
            <p:cNvPr id="41" name="CasellaDiTesto 40"/>
            <p:cNvSpPr txBox="1"/>
            <p:nvPr/>
          </p:nvSpPr>
          <p:spPr>
            <a:xfrm>
              <a:off x="10315608" y="2097321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GB" baseline="-25000" dirty="0" err="1"/>
                <a:t>max</a:t>
              </a:r>
              <a:r>
                <a:rPr lang="en-GB" dirty="0"/>
                <a:t>=1.3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6D71EC-04E1-A048-9774-D1DE123AE15F}"/>
              </a:ext>
            </a:extLst>
          </p:cNvPr>
          <p:cNvGrpSpPr/>
          <p:nvPr/>
        </p:nvGrpSpPr>
        <p:grpSpPr>
          <a:xfrm>
            <a:off x="9253327" y="3925376"/>
            <a:ext cx="3008509" cy="2262530"/>
            <a:chOff x="9229902" y="3246179"/>
            <a:chExt cx="3008509" cy="2262530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29902" y="3246179"/>
              <a:ext cx="3008509" cy="2262530"/>
            </a:xfrm>
            <a:prstGeom prst="rect">
              <a:avLst/>
            </a:prstGeom>
          </p:spPr>
        </p:pic>
        <p:sp>
          <p:nvSpPr>
            <p:cNvPr id="42" name="CasellaDiTesto 41"/>
            <p:cNvSpPr txBox="1"/>
            <p:nvPr/>
          </p:nvSpPr>
          <p:spPr>
            <a:xfrm>
              <a:off x="10255834" y="4377444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GB" baseline="-25000" dirty="0" err="1"/>
                <a:t>max</a:t>
              </a:r>
              <a:r>
                <a:rPr lang="en-GB" dirty="0"/>
                <a:t>=1.14</a:t>
              </a:r>
            </a:p>
          </p:txBody>
        </p:sp>
      </p:grpSp>
      <p:sp>
        <p:nvSpPr>
          <p:cNvPr id="43" name="CasellaDiTesto 42"/>
          <p:cNvSpPr txBox="1"/>
          <p:nvPr/>
        </p:nvSpPr>
        <p:spPr>
          <a:xfrm>
            <a:off x="5049114" y="264853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baseline="-25000" dirty="0" err="1"/>
              <a:t>max</a:t>
            </a:r>
            <a:r>
              <a:rPr lang="en-GB" dirty="0"/>
              <a:t>=1.55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B33D4E-50A8-CE47-9A5F-8A55A82C4B2D}"/>
              </a:ext>
            </a:extLst>
          </p:cNvPr>
          <p:cNvGrpSpPr/>
          <p:nvPr/>
        </p:nvGrpSpPr>
        <p:grpSpPr>
          <a:xfrm>
            <a:off x="3650421" y="4890102"/>
            <a:ext cx="3338702" cy="1647462"/>
            <a:chOff x="5424474" y="5059806"/>
            <a:chExt cx="3338702" cy="1647462"/>
          </a:xfrm>
        </p:grpSpPr>
        <p:pic>
          <p:nvPicPr>
            <p:cNvPr id="44" name="Picture 1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8320" b="-587"/>
            <a:stretch/>
          </p:blipFill>
          <p:spPr bwMode="auto">
            <a:xfrm>
              <a:off x="5424474" y="5059806"/>
              <a:ext cx="3338702" cy="164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5" name="CasellaDiTesto 44"/>
            <p:cNvSpPr txBox="1"/>
            <p:nvPr/>
          </p:nvSpPr>
          <p:spPr>
            <a:xfrm>
              <a:off x="6963409" y="5634937"/>
              <a:ext cx="12105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GB" baseline="-25000" dirty="0" err="1"/>
                <a:t>max</a:t>
              </a:r>
              <a:r>
                <a:rPr lang="en-GB" dirty="0"/>
                <a:t>=1.05</a:t>
              </a:r>
            </a:p>
          </p:txBody>
        </p:sp>
        <p:sp>
          <p:nvSpPr>
            <p:cNvPr id="46" name="CasellaDiTesto 45"/>
            <p:cNvSpPr txBox="1"/>
            <p:nvPr/>
          </p:nvSpPr>
          <p:spPr>
            <a:xfrm rot="16200000">
              <a:off x="5620354" y="551298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ea typeface="Symbol" charset="2"/>
                  <a:cs typeface="Symbol" charset="2"/>
                </a:rPr>
                <a:t>SEY</a:t>
              </a:r>
              <a:endParaRPr lang="en-GB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8079E9-33AE-364C-B376-9D646C0EA804}"/>
              </a:ext>
            </a:extLst>
          </p:cNvPr>
          <p:cNvGrpSpPr/>
          <p:nvPr/>
        </p:nvGrpSpPr>
        <p:grpSpPr>
          <a:xfrm>
            <a:off x="7477035" y="4152746"/>
            <a:ext cx="1582309" cy="1327617"/>
            <a:chOff x="6649495" y="3352588"/>
            <a:chExt cx="1582309" cy="1327617"/>
          </a:xfrm>
        </p:grpSpPr>
        <p:grpSp>
          <p:nvGrpSpPr>
            <p:cNvPr id="25" name="Group 24"/>
            <p:cNvGrpSpPr/>
            <p:nvPr/>
          </p:nvGrpSpPr>
          <p:grpSpPr>
            <a:xfrm>
              <a:off x="6649495" y="3541907"/>
              <a:ext cx="1582309" cy="1138298"/>
              <a:chOff x="7207194" y="3528130"/>
              <a:chExt cx="1582309" cy="1138298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207194" y="3890944"/>
                <a:ext cx="1582309" cy="77548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ST. St.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207194" y="3528130"/>
                <a:ext cx="1582309" cy="36245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</a:t>
                </a:r>
              </a:p>
            </p:txBody>
          </p:sp>
        </p:grpSp>
        <p:sp>
          <p:nvSpPr>
            <p:cNvPr id="47" name="Chord 46">
              <a:extLst>
                <a:ext uri="{FF2B5EF4-FFF2-40B4-BE49-F238E27FC236}">
                  <a16:creationId xmlns:a16="http://schemas.microsoft.com/office/drawing/2014/main" id="{A25271C9-FBC7-4B4C-922D-792F8B1128B7}"/>
                </a:ext>
              </a:extLst>
            </p:cNvPr>
            <p:cNvSpPr/>
            <p:nvPr/>
          </p:nvSpPr>
          <p:spPr>
            <a:xfrm rot="17601669">
              <a:off x="7128128" y="3365458"/>
              <a:ext cx="640575" cy="614836"/>
            </a:xfrm>
            <a:prstGeom prst="chord">
              <a:avLst/>
            </a:prstGeom>
            <a:solidFill>
              <a:schemeClr val="accent5">
                <a:lumMod val="20000"/>
                <a:lumOff val="80000"/>
                <a:alpha val="3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CasellaDiTesto 7"/>
          <p:cNvSpPr txBox="1"/>
          <p:nvPr/>
        </p:nvSpPr>
        <p:spPr>
          <a:xfrm>
            <a:off x="77400" y="1365698"/>
            <a:ext cx="38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SEY is intrinsically a Surface Parameter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BECFC8-3FB9-E74C-9934-2894E1873836}"/>
              </a:ext>
            </a:extLst>
          </p:cNvPr>
          <p:cNvCxnSpPr/>
          <p:nvPr/>
        </p:nvCxnSpPr>
        <p:spPr>
          <a:xfrm>
            <a:off x="6989123" y="1365698"/>
            <a:ext cx="0" cy="4760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385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42388" y="6491867"/>
            <a:ext cx="2755899" cy="365125"/>
          </a:xfrm>
        </p:spPr>
        <p:txBody>
          <a:bodyPr/>
          <a:lstStyle/>
          <a:p>
            <a:r>
              <a:rPr lang="en-US"/>
              <a:t>Roberto Cimino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B993-5E03-6B4C-8BB5-418C00FE689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6619" y="1142337"/>
            <a:ext cx="11752028" cy="5205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571500" indent="-571500" algn="just">
              <a:lnSpc>
                <a:spcPct val="100000"/>
              </a:lnSpc>
              <a:buFont typeface="Arial" charset="0"/>
              <a:buChar char="•"/>
            </a:pPr>
            <a:r>
              <a:rPr lang="en-GB" sz="2800" cap="none" dirty="0">
                <a:solidFill>
                  <a:schemeClr val="accent1"/>
                </a:solidFill>
              </a:rPr>
              <a:t>St. St. Scrubs as Cu</a:t>
            </a:r>
            <a:r>
              <a:rPr lang="en-GB" sz="2800" cap="none" dirty="0"/>
              <a:t>: the chemistry is identical!</a:t>
            </a:r>
          </a:p>
          <a:p>
            <a:pPr marL="571500" indent="-571500" algn="just">
              <a:lnSpc>
                <a:spcPct val="100000"/>
              </a:lnSpc>
              <a:buFont typeface="Arial" charset="0"/>
              <a:buChar char="•"/>
            </a:pPr>
            <a:r>
              <a:rPr lang="en-GB" sz="2800" cap="none" dirty="0"/>
              <a:t>The </a:t>
            </a:r>
            <a:r>
              <a:rPr lang="en-GB" sz="2800" cap="none" dirty="0">
                <a:solidFill>
                  <a:schemeClr val="accent2">
                    <a:lumMod val="75000"/>
                  </a:schemeClr>
                </a:solidFill>
              </a:rPr>
              <a:t>native C content </a:t>
            </a:r>
            <a:r>
              <a:rPr lang="en-GB" sz="2800" cap="none" dirty="0"/>
              <a:t>on the “as Received” St. St. surface seems less than the one on the “as Received” Cu.</a:t>
            </a:r>
          </a:p>
          <a:p>
            <a:pPr marL="571500" indent="-571500" algn="just">
              <a:lnSpc>
                <a:spcPct val="100000"/>
              </a:lnSpc>
              <a:buFont typeface="Arial" charset="0"/>
              <a:buChar char="•"/>
            </a:pPr>
            <a:r>
              <a:rPr lang="en-GB" sz="2800" cap="none" dirty="0">
                <a:solidFill>
                  <a:srgbClr val="00FA00"/>
                </a:solidFill>
              </a:rPr>
              <a:t>Thickness matters</a:t>
            </a:r>
            <a:r>
              <a:rPr lang="en-GB" sz="2800" cap="none" dirty="0"/>
              <a:t>: To reach the thickness where SEY is mainly dominated by the a-C </a:t>
            </a:r>
            <a:r>
              <a:rPr lang="en-GB" sz="2800" cap="none" dirty="0" err="1"/>
              <a:t>overlayer</a:t>
            </a:r>
            <a:r>
              <a:rPr lang="en-GB" sz="2800" cap="none" dirty="0"/>
              <a:t>, we need to add C-based molecules during Scrubbing.</a:t>
            </a:r>
          </a:p>
          <a:p>
            <a:pPr marL="571500" indent="-571500" algn="just">
              <a:lnSpc>
                <a:spcPct val="100000"/>
              </a:lnSpc>
              <a:buFont typeface="Arial" charset="0"/>
              <a:buChar char="•"/>
            </a:pPr>
            <a:r>
              <a:rPr lang="en-GB" sz="2800" cap="none" dirty="0"/>
              <a:t>Does this evidence play a role also in </a:t>
            </a:r>
            <a:r>
              <a:rPr lang="en-GB" sz="2800" cap="none" dirty="0">
                <a:solidFill>
                  <a:srgbClr val="0432FF"/>
                </a:solidFill>
              </a:rPr>
              <a:t>Cu</a:t>
            </a:r>
            <a:r>
              <a:rPr lang="en-GB" sz="2800" cap="none" dirty="0"/>
              <a:t>?</a:t>
            </a:r>
          </a:p>
          <a:p>
            <a:pPr marL="571500" indent="-571500" algn="just">
              <a:lnSpc>
                <a:spcPct val="100000"/>
              </a:lnSpc>
              <a:buFont typeface="Arial" charset="0"/>
              <a:buChar char="•"/>
            </a:pPr>
            <a:r>
              <a:rPr lang="en-GB" sz="2800" cap="none" dirty="0"/>
              <a:t>Could this observation justify a </a:t>
            </a:r>
            <a:r>
              <a:rPr lang="en-GB" sz="2800" cap="none" dirty="0">
                <a:solidFill>
                  <a:srgbClr val="00B0F0"/>
                </a:solidFill>
              </a:rPr>
              <a:t>potential difference in </a:t>
            </a:r>
            <a:r>
              <a:rPr lang="en-GB" sz="2800" cap="none" dirty="0" err="1">
                <a:solidFill>
                  <a:srgbClr val="00B0F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sz="2800" cap="none" baseline="-25000" dirty="0" err="1">
                <a:solidFill>
                  <a:srgbClr val="00B0F0"/>
                </a:solidFill>
              </a:rPr>
              <a:t>max</a:t>
            </a:r>
            <a:r>
              <a:rPr lang="en-GB" sz="2800" cap="none" dirty="0">
                <a:solidFill>
                  <a:srgbClr val="00B0F0"/>
                </a:solidFill>
              </a:rPr>
              <a:t>  </a:t>
            </a:r>
            <a:r>
              <a:rPr lang="en-GB" sz="2800" cap="none" dirty="0"/>
              <a:t>(in both Cu and St. St.) from measurements done in the Lab. (under e</a:t>
            </a:r>
            <a:r>
              <a:rPr lang="en-GB" sz="2800" cap="none" baseline="30000" dirty="0"/>
              <a:t>-</a:t>
            </a:r>
            <a:r>
              <a:rPr lang="en-GB" sz="2800" cap="none" dirty="0"/>
              <a:t> irradiation) and to what happen in the accelerator? </a:t>
            </a:r>
          </a:p>
          <a:p>
            <a:pPr marL="571500" indent="-571500" algn="just">
              <a:lnSpc>
                <a:spcPct val="100000"/>
              </a:lnSpc>
              <a:buFont typeface="Arial" charset="0"/>
              <a:buChar char="•"/>
            </a:pPr>
            <a:r>
              <a:rPr lang="en-GB" sz="2800" cap="none" dirty="0"/>
              <a:t>What if... Contaminant Layer thickness could be responsible of </a:t>
            </a:r>
            <a:r>
              <a:rPr lang="en-GB" sz="2800" cap="none"/>
              <a:t>the different sectors behaviour in LHC?</a:t>
            </a:r>
            <a:endParaRPr lang="en-GB" sz="2800" cap="none" dirty="0"/>
          </a:p>
          <a:p>
            <a:pPr marL="571500" indent="-571500" algn="just">
              <a:lnSpc>
                <a:spcPct val="100000"/>
              </a:lnSpc>
              <a:buFont typeface="Arial" charset="0"/>
              <a:buChar char="•"/>
            </a:pPr>
            <a:r>
              <a:rPr lang="en-GB" sz="2800" cap="none" dirty="0"/>
              <a:t>Can we </a:t>
            </a:r>
            <a:r>
              <a:rPr lang="en-GB" sz="2800" cap="none" dirty="0">
                <a:solidFill>
                  <a:srgbClr val="C00000"/>
                </a:solidFill>
              </a:rPr>
              <a:t>learn </a:t>
            </a:r>
            <a:r>
              <a:rPr lang="en-GB" sz="2800" cap="none" dirty="0"/>
              <a:t>something  (for mitigation mechanisms) from this?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01655" y="100250"/>
            <a:ext cx="8189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GB" sz="3600" dirty="0">
                <a:latin typeface="Calibri" charset="0"/>
                <a:ea typeface="Calibri" charset="0"/>
                <a:cs typeface="Calibri" charset="0"/>
              </a:rPr>
              <a:t>Conclusion</a:t>
            </a:r>
            <a:endParaRPr lang="it-IT" sz="3600" b="1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624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42388" y="6491867"/>
            <a:ext cx="2755899" cy="365125"/>
          </a:xfrm>
        </p:spPr>
        <p:txBody>
          <a:bodyPr/>
          <a:lstStyle/>
          <a:p>
            <a:r>
              <a:rPr lang="en-US" dirty="0"/>
              <a:t>Roberto </a:t>
            </a:r>
            <a:r>
              <a:rPr lang="en-US" dirty="0" err="1"/>
              <a:t>Cimino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B993-5E03-6B4C-8BB5-418C00FE689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235612" y="1834518"/>
            <a:ext cx="3104803" cy="802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LHC BS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17558" y="-101602"/>
            <a:ext cx="8189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US" dirty="0">
                <a:latin typeface="Calibri" charset="0"/>
                <a:ea typeface="Calibri" charset="0"/>
                <a:cs typeface="Calibri" charset="0"/>
              </a:rPr>
              <a:t>in 2012: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Electron conditioning of technical 316LN stainless steel samples from RHIC and effect on the secondary electron yield 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with: M.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Blaskiewicz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and W. Fischer 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4" y="1175306"/>
            <a:ext cx="5057029" cy="37984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713" y="1175305"/>
            <a:ext cx="6446793" cy="373620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0201" y="4960432"/>
            <a:ext cx="102096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charset="0"/>
                <a:ea typeface="Calibri" charset="0"/>
                <a:cs typeface="Calibri" charset="0"/>
              </a:rPr>
              <a:t>There was some inconsistency and something “mysterious” in the data: 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Why Scrubbing was much slower that for Cu?   (the chemistry should be the same)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Why such difference in the two St. St. samples?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Why between 10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-2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and 1 C/mm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baseline="-25000" dirty="0" err="1">
                <a:latin typeface="Calibri" charset="0"/>
                <a:ea typeface="Calibri" charset="0"/>
                <a:cs typeface="Calibri" charset="0"/>
              </a:rPr>
              <a:t>max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seems stable (@ 1.3) and only after a huge dose it decreases again?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Intriguing in itself, no more of interest for RICH, but maybe still important for SPS.</a:t>
            </a:r>
          </a:p>
        </p:txBody>
      </p:sp>
    </p:spTree>
    <p:extLst>
      <p:ext uri="{BB962C8B-B14F-4D97-AF65-F5344CB8AC3E}">
        <p14:creationId xmlns:p14="http://schemas.microsoft.com/office/powerpoint/2010/main" val="53595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42388" y="6491867"/>
            <a:ext cx="2755899" cy="365125"/>
          </a:xfrm>
        </p:spPr>
        <p:txBody>
          <a:bodyPr/>
          <a:lstStyle/>
          <a:p>
            <a:r>
              <a:rPr lang="en-US"/>
              <a:t>Roberto Cimino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B993-5E03-6B4C-8BB5-418C00FE689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235612" y="1834518"/>
            <a:ext cx="3104803" cy="802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LHC BS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05801" y="114975"/>
            <a:ext cx="68861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Chemical origin of scrubbing was identified in 2012 for Cu:</a:t>
            </a:r>
          </a:p>
          <a:p>
            <a:pPr algn="ctr"/>
            <a:r>
              <a:rPr lang="it-IT" sz="1400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sz="1400" dirty="0">
                <a:latin typeface="Calibri" charset="0"/>
                <a:ea typeface="Calibri" charset="0"/>
                <a:cs typeface="Calibri" charset="0"/>
              </a:rPr>
              <a:t>. Cimino et al. PRL </a:t>
            </a:r>
            <a:r>
              <a:rPr lang="it-IT" sz="1400" b="1" dirty="0">
                <a:latin typeface="Calibri" charset="0"/>
                <a:ea typeface="Calibri" charset="0"/>
                <a:cs typeface="Calibri" charset="0"/>
              </a:rPr>
              <a:t>109 064801 (2012) </a:t>
            </a:r>
            <a:r>
              <a:rPr lang="it-IT" sz="1400" dirty="0">
                <a:latin typeface="Calibri" charset="0"/>
                <a:ea typeface="Calibri" charset="0"/>
                <a:cs typeface="Calibri" charset="0"/>
              </a:rPr>
              <a:t>&amp; </a:t>
            </a:r>
            <a:r>
              <a:rPr lang="it-IT" sz="1400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sz="14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t-IT" sz="1400" dirty="0" err="1">
                <a:latin typeface="Calibri" charset="0"/>
                <a:ea typeface="Calibri" charset="0"/>
                <a:cs typeface="Calibri" charset="0"/>
              </a:rPr>
              <a:t>Larciprete</a:t>
            </a:r>
            <a:r>
              <a:rPr lang="it-IT" sz="1400" dirty="0">
                <a:latin typeface="Calibri" charset="0"/>
                <a:ea typeface="Calibri" charset="0"/>
                <a:cs typeface="Calibri" charset="0"/>
              </a:rPr>
              <a:t> PR ST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(2013)</a:t>
            </a:r>
            <a:endParaRPr lang="it-IT" sz="1400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3785" y="1113770"/>
            <a:ext cx="3338702" cy="510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597718" y="1113770"/>
            <a:ext cx="3459641" cy="5168800"/>
            <a:chOff x="2037257" y="1268414"/>
            <a:chExt cx="3582937" cy="4963054"/>
          </a:xfrm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257" y="1268414"/>
              <a:ext cx="3582937" cy="4963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551807" y="3008313"/>
              <a:ext cx="535757" cy="3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300"/>
                <a:t>sp</a:t>
              </a:r>
              <a:r>
                <a:rPr lang="it-IT" sz="1300" baseline="30000"/>
                <a:t>2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660332" y="4199042"/>
              <a:ext cx="538675" cy="3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300" dirty="0"/>
                <a:t>sp</a:t>
              </a:r>
              <a:r>
                <a:rPr lang="it-IT" sz="1300" baseline="30000" dirty="0"/>
                <a:t>3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4323208" y="1484313"/>
              <a:ext cx="538675" cy="3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300"/>
                <a:t>sp</a:t>
              </a:r>
              <a:r>
                <a:rPr lang="it-IT" sz="1300" baseline="30000"/>
                <a:t>3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4645390" y="3858086"/>
              <a:ext cx="535757" cy="3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300" dirty="0"/>
                <a:t>sp</a:t>
              </a:r>
              <a:r>
                <a:rPr lang="it-IT" sz="1300" baseline="30000" dirty="0"/>
                <a:t>2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3675507" y="2781300"/>
              <a:ext cx="538675" cy="3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300"/>
                <a:t>sp</a:t>
              </a:r>
              <a:r>
                <a:rPr lang="it-IT" sz="1300" baseline="30000"/>
                <a:t>3</a:t>
              </a: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3531045" y="1700212"/>
              <a:ext cx="660645" cy="3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300"/>
                <a:t>C-H</a:t>
              </a:r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3243707" y="2133600"/>
              <a:ext cx="682354" cy="3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300"/>
                <a:t>C-O</a:t>
              </a:r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2556320" y="2205039"/>
              <a:ext cx="1006515" cy="3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300"/>
                <a:t>O-C=O</a:t>
              </a: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4627561" y="5004454"/>
              <a:ext cx="535757" cy="34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300"/>
                <a:t>sp</a:t>
              </a:r>
              <a:r>
                <a:rPr lang="it-IT" sz="1300" baseline="30000"/>
                <a:t>2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7796333" y="1617008"/>
            <a:ext cx="0" cy="29970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983352" y="3139368"/>
            <a:ext cx="0" cy="25359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397071" y="4309607"/>
            <a:ext cx="2181875" cy="365761"/>
          </a:xfrm>
          <a:prstGeom prst="straightConnector1">
            <a:avLst/>
          </a:prstGeom>
          <a:ln w="28575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42838" y="1956255"/>
            <a:ext cx="5773902" cy="488059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8" y="1547565"/>
            <a:ext cx="5636057" cy="454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flipV="1">
            <a:off x="4589895" y="3194080"/>
            <a:ext cx="1971542" cy="923657"/>
          </a:xfrm>
          <a:prstGeom prst="straightConnector1">
            <a:avLst/>
          </a:prstGeom>
          <a:ln w="28575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878498" y="123566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XPS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423610" y="123294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SEY</a:t>
            </a:r>
          </a:p>
        </p:txBody>
      </p:sp>
    </p:spTree>
    <p:extLst>
      <p:ext uri="{BB962C8B-B14F-4D97-AF65-F5344CB8AC3E}">
        <p14:creationId xmlns:p14="http://schemas.microsoft.com/office/powerpoint/2010/main" val="68928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42388" y="6491867"/>
            <a:ext cx="2755899" cy="365125"/>
          </a:xfrm>
        </p:spPr>
        <p:txBody>
          <a:bodyPr/>
          <a:lstStyle/>
          <a:p>
            <a:r>
              <a:rPr lang="en-US"/>
              <a:t>Roberto Cimino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B993-5E03-6B4C-8BB5-418C00FE689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235612" y="1834518"/>
            <a:ext cx="3104803" cy="802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LHC BS</a:t>
            </a:r>
          </a:p>
        </p:txBody>
      </p:sp>
      <p:pic>
        <p:nvPicPr>
          <p:cNvPr id="8" name="Picture 134" descr="amsci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5245" y="3467438"/>
            <a:ext cx="1338111" cy="10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18"/>
          <p:cNvSpPr>
            <a:spLocks noChangeAspect="1"/>
          </p:cNvSpPr>
          <p:nvPr/>
        </p:nvSpPr>
        <p:spPr bwMode="auto">
          <a:xfrm>
            <a:off x="2160069" y="4627094"/>
            <a:ext cx="4907519" cy="587297"/>
          </a:xfrm>
          <a:custGeom>
            <a:avLst/>
            <a:gdLst>
              <a:gd name="T0" fmla="*/ 48 w 2460"/>
              <a:gd name="T1" fmla="*/ 227 h 337"/>
              <a:gd name="T2" fmla="*/ 12 w 2460"/>
              <a:gd name="T3" fmla="*/ 143 h 337"/>
              <a:gd name="T4" fmla="*/ 0 w 2460"/>
              <a:gd name="T5" fmla="*/ 107 h 337"/>
              <a:gd name="T6" fmla="*/ 18 w 2460"/>
              <a:gd name="T7" fmla="*/ 71 h 337"/>
              <a:gd name="T8" fmla="*/ 54 w 2460"/>
              <a:gd name="T9" fmla="*/ 47 h 337"/>
              <a:gd name="T10" fmla="*/ 264 w 2460"/>
              <a:gd name="T11" fmla="*/ 161 h 337"/>
              <a:gd name="T12" fmla="*/ 402 w 2460"/>
              <a:gd name="T13" fmla="*/ 149 h 337"/>
              <a:gd name="T14" fmla="*/ 438 w 2460"/>
              <a:gd name="T15" fmla="*/ 179 h 337"/>
              <a:gd name="T16" fmla="*/ 570 w 2460"/>
              <a:gd name="T17" fmla="*/ 161 h 337"/>
              <a:gd name="T18" fmla="*/ 624 w 2460"/>
              <a:gd name="T19" fmla="*/ 191 h 337"/>
              <a:gd name="T20" fmla="*/ 732 w 2460"/>
              <a:gd name="T21" fmla="*/ 119 h 337"/>
              <a:gd name="T22" fmla="*/ 846 w 2460"/>
              <a:gd name="T23" fmla="*/ 125 h 337"/>
              <a:gd name="T24" fmla="*/ 882 w 2460"/>
              <a:gd name="T25" fmla="*/ 149 h 337"/>
              <a:gd name="T26" fmla="*/ 918 w 2460"/>
              <a:gd name="T27" fmla="*/ 161 h 337"/>
              <a:gd name="T28" fmla="*/ 996 w 2460"/>
              <a:gd name="T29" fmla="*/ 125 h 337"/>
              <a:gd name="T30" fmla="*/ 1044 w 2460"/>
              <a:gd name="T31" fmla="*/ 131 h 337"/>
              <a:gd name="T32" fmla="*/ 1080 w 2460"/>
              <a:gd name="T33" fmla="*/ 155 h 337"/>
              <a:gd name="T34" fmla="*/ 1098 w 2460"/>
              <a:gd name="T35" fmla="*/ 161 h 337"/>
              <a:gd name="T36" fmla="*/ 1224 w 2460"/>
              <a:gd name="T37" fmla="*/ 155 h 337"/>
              <a:gd name="T38" fmla="*/ 1248 w 2460"/>
              <a:gd name="T39" fmla="*/ 119 h 337"/>
              <a:gd name="T40" fmla="*/ 1302 w 2460"/>
              <a:gd name="T41" fmla="*/ 71 h 337"/>
              <a:gd name="T42" fmla="*/ 1392 w 2460"/>
              <a:gd name="T43" fmla="*/ 77 h 337"/>
              <a:gd name="T44" fmla="*/ 1410 w 2460"/>
              <a:gd name="T45" fmla="*/ 89 h 337"/>
              <a:gd name="T46" fmla="*/ 1386 w 2460"/>
              <a:gd name="T47" fmla="*/ 77 h 337"/>
              <a:gd name="T48" fmla="*/ 1548 w 2460"/>
              <a:gd name="T49" fmla="*/ 119 h 337"/>
              <a:gd name="T50" fmla="*/ 1680 w 2460"/>
              <a:gd name="T51" fmla="*/ 149 h 337"/>
              <a:gd name="T52" fmla="*/ 1788 w 2460"/>
              <a:gd name="T53" fmla="*/ 113 h 337"/>
              <a:gd name="T54" fmla="*/ 1800 w 2460"/>
              <a:gd name="T55" fmla="*/ 95 h 337"/>
              <a:gd name="T56" fmla="*/ 1836 w 2460"/>
              <a:gd name="T57" fmla="*/ 71 h 337"/>
              <a:gd name="T58" fmla="*/ 1908 w 2460"/>
              <a:gd name="T59" fmla="*/ 77 h 337"/>
              <a:gd name="T60" fmla="*/ 1926 w 2460"/>
              <a:gd name="T61" fmla="*/ 95 h 337"/>
              <a:gd name="T62" fmla="*/ 1986 w 2460"/>
              <a:gd name="T63" fmla="*/ 89 h 337"/>
              <a:gd name="T64" fmla="*/ 2046 w 2460"/>
              <a:gd name="T65" fmla="*/ 71 h 337"/>
              <a:gd name="T66" fmla="*/ 2100 w 2460"/>
              <a:gd name="T67" fmla="*/ 77 h 337"/>
              <a:gd name="T68" fmla="*/ 2142 w 2460"/>
              <a:gd name="T69" fmla="*/ 143 h 337"/>
              <a:gd name="T70" fmla="*/ 2256 w 2460"/>
              <a:gd name="T71" fmla="*/ 149 h 337"/>
              <a:gd name="T72" fmla="*/ 2304 w 2460"/>
              <a:gd name="T73" fmla="*/ 155 h 337"/>
              <a:gd name="T74" fmla="*/ 2340 w 2460"/>
              <a:gd name="T75" fmla="*/ 167 h 337"/>
              <a:gd name="T76" fmla="*/ 2418 w 2460"/>
              <a:gd name="T77" fmla="*/ 203 h 337"/>
              <a:gd name="T78" fmla="*/ 2142 w 2460"/>
              <a:gd name="T79" fmla="*/ 251 h 337"/>
              <a:gd name="T80" fmla="*/ 312 w 2460"/>
              <a:gd name="T81" fmla="*/ 245 h 337"/>
              <a:gd name="T82" fmla="*/ 282 w 2460"/>
              <a:gd name="T83" fmla="*/ 203 h 337"/>
              <a:gd name="T84" fmla="*/ 204 w 2460"/>
              <a:gd name="T85" fmla="*/ 209 h 337"/>
              <a:gd name="T86" fmla="*/ 84 w 2460"/>
              <a:gd name="T87" fmla="*/ 221 h 337"/>
              <a:gd name="T88" fmla="*/ 48 w 2460"/>
              <a:gd name="T89" fmla="*/ 22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460" h="337">
                <a:moveTo>
                  <a:pt x="48" y="227"/>
                </a:moveTo>
                <a:cubicBezTo>
                  <a:pt x="35" y="200"/>
                  <a:pt x="23" y="171"/>
                  <a:pt x="12" y="143"/>
                </a:cubicBezTo>
                <a:cubicBezTo>
                  <a:pt x="7" y="131"/>
                  <a:pt x="0" y="107"/>
                  <a:pt x="0" y="107"/>
                </a:cubicBezTo>
                <a:cubicBezTo>
                  <a:pt x="4" y="94"/>
                  <a:pt x="7" y="81"/>
                  <a:pt x="18" y="71"/>
                </a:cubicBezTo>
                <a:cubicBezTo>
                  <a:pt x="29" y="62"/>
                  <a:pt x="54" y="47"/>
                  <a:pt x="54" y="47"/>
                </a:cubicBezTo>
                <a:cubicBezTo>
                  <a:pt x="265" y="54"/>
                  <a:pt x="253" y="0"/>
                  <a:pt x="264" y="161"/>
                </a:cubicBezTo>
                <a:cubicBezTo>
                  <a:pt x="314" y="136"/>
                  <a:pt x="340" y="145"/>
                  <a:pt x="402" y="149"/>
                </a:cubicBezTo>
                <a:cubicBezTo>
                  <a:pt x="419" y="175"/>
                  <a:pt x="407" y="189"/>
                  <a:pt x="438" y="179"/>
                </a:cubicBezTo>
                <a:cubicBezTo>
                  <a:pt x="480" y="137"/>
                  <a:pt x="498" y="156"/>
                  <a:pt x="570" y="161"/>
                </a:cubicBezTo>
                <a:cubicBezTo>
                  <a:pt x="611" y="189"/>
                  <a:pt x="592" y="180"/>
                  <a:pt x="624" y="191"/>
                </a:cubicBezTo>
                <a:cubicBezTo>
                  <a:pt x="665" y="171"/>
                  <a:pt x="688" y="134"/>
                  <a:pt x="732" y="119"/>
                </a:cubicBezTo>
                <a:cubicBezTo>
                  <a:pt x="770" y="121"/>
                  <a:pt x="809" y="118"/>
                  <a:pt x="846" y="125"/>
                </a:cubicBezTo>
                <a:cubicBezTo>
                  <a:pt x="860" y="128"/>
                  <a:pt x="868" y="144"/>
                  <a:pt x="882" y="149"/>
                </a:cubicBezTo>
                <a:cubicBezTo>
                  <a:pt x="894" y="153"/>
                  <a:pt x="918" y="161"/>
                  <a:pt x="918" y="161"/>
                </a:cubicBezTo>
                <a:cubicBezTo>
                  <a:pt x="948" y="154"/>
                  <a:pt x="968" y="134"/>
                  <a:pt x="996" y="125"/>
                </a:cubicBezTo>
                <a:cubicBezTo>
                  <a:pt x="1012" y="127"/>
                  <a:pt x="1029" y="126"/>
                  <a:pt x="1044" y="131"/>
                </a:cubicBezTo>
                <a:cubicBezTo>
                  <a:pt x="1058" y="136"/>
                  <a:pt x="1066" y="150"/>
                  <a:pt x="1080" y="155"/>
                </a:cubicBezTo>
                <a:cubicBezTo>
                  <a:pt x="1086" y="157"/>
                  <a:pt x="1092" y="159"/>
                  <a:pt x="1098" y="161"/>
                </a:cubicBezTo>
                <a:cubicBezTo>
                  <a:pt x="1140" y="159"/>
                  <a:pt x="1184" y="166"/>
                  <a:pt x="1224" y="155"/>
                </a:cubicBezTo>
                <a:cubicBezTo>
                  <a:pt x="1238" y="151"/>
                  <a:pt x="1240" y="131"/>
                  <a:pt x="1248" y="119"/>
                </a:cubicBezTo>
                <a:cubicBezTo>
                  <a:pt x="1264" y="94"/>
                  <a:pt x="1280" y="85"/>
                  <a:pt x="1302" y="71"/>
                </a:cubicBezTo>
                <a:cubicBezTo>
                  <a:pt x="1332" y="73"/>
                  <a:pt x="1362" y="72"/>
                  <a:pt x="1392" y="77"/>
                </a:cubicBezTo>
                <a:cubicBezTo>
                  <a:pt x="1399" y="78"/>
                  <a:pt x="1417" y="89"/>
                  <a:pt x="1410" y="89"/>
                </a:cubicBezTo>
                <a:cubicBezTo>
                  <a:pt x="1401" y="89"/>
                  <a:pt x="1394" y="81"/>
                  <a:pt x="1386" y="77"/>
                </a:cubicBezTo>
                <a:cubicBezTo>
                  <a:pt x="1432" y="139"/>
                  <a:pt x="1445" y="114"/>
                  <a:pt x="1548" y="119"/>
                </a:cubicBezTo>
                <a:cubicBezTo>
                  <a:pt x="1592" y="130"/>
                  <a:pt x="1636" y="138"/>
                  <a:pt x="1680" y="149"/>
                </a:cubicBezTo>
                <a:cubicBezTo>
                  <a:pt x="1821" y="139"/>
                  <a:pt x="1727" y="154"/>
                  <a:pt x="1788" y="113"/>
                </a:cubicBezTo>
                <a:cubicBezTo>
                  <a:pt x="1792" y="107"/>
                  <a:pt x="1795" y="100"/>
                  <a:pt x="1800" y="95"/>
                </a:cubicBezTo>
                <a:cubicBezTo>
                  <a:pt x="1811" y="86"/>
                  <a:pt x="1836" y="71"/>
                  <a:pt x="1836" y="71"/>
                </a:cubicBezTo>
                <a:cubicBezTo>
                  <a:pt x="1860" y="73"/>
                  <a:pt x="1885" y="71"/>
                  <a:pt x="1908" y="77"/>
                </a:cubicBezTo>
                <a:cubicBezTo>
                  <a:pt x="1916" y="79"/>
                  <a:pt x="1918" y="94"/>
                  <a:pt x="1926" y="95"/>
                </a:cubicBezTo>
                <a:cubicBezTo>
                  <a:pt x="1946" y="98"/>
                  <a:pt x="1966" y="91"/>
                  <a:pt x="1986" y="89"/>
                </a:cubicBezTo>
                <a:cubicBezTo>
                  <a:pt x="2030" y="74"/>
                  <a:pt x="2010" y="80"/>
                  <a:pt x="2046" y="71"/>
                </a:cubicBezTo>
                <a:cubicBezTo>
                  <a:pt x="2064" y="73"/>
                  <a:pt x="2083" y="71"/>
                  <a:pt x="2100" y="77"/>
                </a:cubicBezTo>
                <a:cubicBezTo>
                  <a:pt x="2126" y="87"/>
                  <a:pt x="2107" y="138"/>
                  <a:pt x="2142" y="143"/>
                </a:cubicBezTo>
                <a:cubicBezTo>
                  <a:pt x="2180" y="148"/>
                  <a:pt x="2218" y="147"/>
                  <a:pt x="2256" y="149"/>
                </a:cubicBezTo>
                <a:cubicBezTo>
                  <a:pt x="2272" y="151"/>
                  <a:pt x="2288" y="152"/>
                  <a:pt x="2304" y="155"/>
                </a:cubicBezTo>
                <a:cubicBezTo>
                  <a:pt x="2316" y="158"/>
                  <a:pt x="2340" y="167"/>
                  <a:pt x="2340" y="167"/>
                </a:cubicBezTo>
                <a:cubicBezTo>
                  <a:pt x="2364" y="191"/>
                  <a:pt x="2387" y="193"/>
                  <a:pt x="2418" y="203"/>
                </a:cubicBezTo>
                <a:cubicBezTo>
                  <a:pt x="2460" y="329"/>
                  <a:pt x="2175" y="250"/>
                  <a:pt x="2142" y="251"/>
                </a:cubicBezTo>
                <a:cubicBezTo>
                  <a:pt x="1538" y="337"/>
                  <a:pt x="922" y="261"/>
                  <a:pt x="312" y="245"/>
                </a:cubicBezTo>
                <a:cubicBezTo>
                  <a:pt x="295" y="245"/>
                  <a:pt x="298" y="208"/>
                  <a:pt x="282" y="203"/>
                </a:cubicBezTo>
                <a:cubicBezTo>
                  <a:pt x="256" y="205"/>
                  <a:pt x="230" y="207"/>
                  <a:pt x="204" y="209"/>
                </a:cubicBezTo>
                <a:cubicBezTo>
                  <a:pt x="164" y="213"/>
                  <a:pt x="84" y="221"/>
                  <a:pt x="84" y="221"/>
                </a:cubicBezTo>
                <a:cubicBezTo>
                  <a:pt x="67" y="246"/>
                  <a:pt x="59" y="273"/>
                  <a:pt x="48" y="227"/>
                </a:cubicBez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cs typeface="Monotype Corsiva"/>
            </a:endParaRPr>
          </a:p>
        </p:txBody>
      </p:sp>
      <p:sp>
        <p:nvSpPr>
          <p:cNvPr id="10" name="Rectangle 112"/>
          <p:cNvSpPr>
            <a:spLocks noChangeAspect="1" noChangeArrowheads="1"/>
          </p:cNvSpPr>
          <p:nvPr/>
        </p:nvSpPr>
        <p:spPr bwMode="auto">
          <a:xfrm>
            <a:off x="2058470" y="4888581"/>
            <a:ext cx="5248438" cy="392486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cs typeface="Monotype Corsiva"/>
            </a:endParaRPr>
          </a:p>
        </p:txBody>
      </p:sp>
      <p:sp>
        <p:nvSpPr>
          <p:cNvPr id="11" name="Text Box 11"/>
          <p:cNvSpPr txBox="1">
            <a:spLocks noChangeAspect="1" noChangeArrowheads="1"/>
          </p:cNvSpPr>
          <p:nvPr/>
        </p:nvSpPr>
        <p:spPr bwMode="auto">
          <a:xfrm>
            <a:off x="1039424" y="3992452"/>
            <a:ext cx="8798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cs typeface="Monotype Corsiva"/>
              </a:rPr>
              <a:t>C-O</a:t>
            </a:r>
          </a:p>
        </p:txBody>
      </p:sp>
      <p:sp>
        <p:nvSpPr>
          <p:cNvPr id="12" name="Text Box 29"/>
          <p:cNvSpPr txBox="1">
            <a:spLocks noChangeAspect="1" noChangeArrowheads="1"/>
          </p:cNvSpPr>
          <p:nvPr/>
        </p:nvSpPr>
        <p:spPr bwMode="auto">
          <a:xfrm>
            <a:off x="2683944" y="4444136"/>
            <a:ext cx="5947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>
                <a:cs typeface="Monotype Corsiva"/>
              </a:rPr>
              <a:t>C </a:t>
            </a:r>
          </a:p>
        </p:txBody>
      </p:sp>
      <p:sp>
        <p:nvSpPr>
          <p:cNvPr id="13" name="Text Box 30"/>
          <p:cNvSpPr txBox="1">
            <a:spLocks noChangeAspect="1" noChangeArrowheads="1"/>
          </p:cNvSpPr>
          <p:nvPr/>
        </p:nvSpPr>
        <p:spPr bwMode="auto">
          <a:xfrm>
            <a:off x="3142297" y="4487117"/>
            <a:ext cx="6207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cs typeface="Monotype Corsiva"/>
              </a:rPr>
              <a:t>O </a:t>
            </a:r>
          </a:p>
        </p:txBody>
      </p:sp>
      <p:sp>
        <p:nvSpPr>
          <p:cNvPr id="14" name="Text Box 19"/>
          <p:cNvSpPr txBox="1">
            <a:spLocks noChangeAspect="1" noChangeArrowheads="1"/>
          </p:cNvSpPr>
          <p:nvPr/>
        </p:nvSpPr>
        <p:spPr bwMode="auto">
          <a:xfrm>
            <a:off x="2009257" y="4789601"/>
            <a:ext cx="7992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cs typeface="Monotype Corsiva"/>
              </a:rPr>
              <a:t>Cu</a:t>
            </a:r>
          </a:p>
        </p:txBody>
      </p:sp>
      <p:sp>
        <p:nvSpPr>
          <p:cNvPr id="15" name="Text Box 31"/>
          <p:cNvSpPr txBox="1">
            <a:spLocks noChangeAspect="1" noChangeArrowheads="1"/>
          </p:cNvSpPr>
          <p:nvPr/>
        </p:nvSpPr>
        <p:spPr bwMode="auto">
          <a:xfrm>
            <a:off x="3715811" y="4499767"/>
            <a:ext cx="4383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cs typeface="Monotype Corsiva"/>
              </a:rPr>
              <a:t>H</a:t>
            </a:r>
          </a:p>
        </p:txBody>
      </p:sp>
      <p:sp>
        <p:nvSpPr>
          <p:cNvPr id="16" name="Line 32"/>
          <p:cNvSpPr>
            <a:spLocks noChangeAspect="1" noChangeShapeType="1"/>
          </p:cNvSpPr>
          <p:nvPr/>
        </p:nvSpPr>
        <p:spPr bwMode="auto">
          <a:xfrm>
            <a:off x="1050936" y="3712084"/>
            <a:ext cx="547189" cy="3294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cs typeface="Monotype Corsiva"/>
            </a:endParaRPr>
          </a:p>
        </p:txBody>
      </p:sp>
      <p:sp>
        <p:nvSpPr>
          <p:cNvPr id="17" name="Text Box 34"/>
          <p:cNvSpPr txBox="1">
            <a:spLocks noChangeAspect="1" noChangeArrowheads="1"/>
          </p:cNvSpPr>
          <p:nvPr/>
        </p:nvSpPr>
        <p:spPr bwMode="auto">
          <a:xfrm>
            <a:off x="1969235" y="3950937"/>
            <a:ext cx="19556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>
                <a:cs typeface="Monotype Corsiva"/>
              </a:rPr>
              <a:t>dissociation</a:t>
            </a:r>
            <a:r>
              <a:rPr lang="it-IT" sz="2400" dirty="0">
                <a:cs typeface="Monotype Corsiva"/>
              </a:rPr>
              <a:t> </a:t>
            </a:r>
          </a:p>
        </p:txBody>
      </p:sp>
      <p:sp>
        <p:nvSpPr>
          <p:cNvPr id="19" name="Line 36"/>
          <p:cNvSpPr>
            <a:spLocks noChangeAspect="1" noChangeShapeType="1"/>
          </p:cNvSpPr>
          <p:nvPr/>
        </p:nvSpPr>
        <p:spPr bwMode="auto">
          <a:xfrm>
            <a:off x="4008242" y="4189375"/>
            <a:ext cx="544325" cy="3294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cs typeface="Monotype Corsiva"/>
            </a:endParaRPr>
          </a:p>
        </p:txBody>
      </p:sp>
      <p:sp>
        <p:nvSpPr>
          <p:cNvPr id="21" name="Text Box 37"/>
          <p:cNvSpPr txBox="1">
            <a:spLocks noChangeAspect="1" noChangeArrowheads="1"/>
          </p:cNvSpPr>
          <p:nvPr/>
        </p:nvSpPr>
        <p:spPr bwMode="auto">
          <a:xfrm>
            <a:off x="4517771" y="3940948"/>
            <a:ext cx="20198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cs typeface="Monotype Corsiva"/>
              </a:rPr>
              <a:t>C film </a:t>
            </a:r>
          </a:p>
          <a:p>
            <a:r>
              <a:rPr lang="it-IT" sz="2400" dirty="0" err="1">
                <a:cs typeface="Monotype Corsiva"/>
              </a:rPr>
              <a:t>growth</a:t>
            </a:r>
            <a:endParaRPr lang="it-IT" sz="2400" dirty="0">
              <a:cs typeface="Monotype Corsiva"/>
            </a:endParaRPr>
          </a:p>
        </p:txBody>
      </p:sp>
      <p:sp>
        <p:nvSpPr>
          <p:cNvPr id="22" name="Line 38"/>
          <p:cNvSpPr>
            <a:spLocks noChangeAspect="1" noChangeShapeType="1"/>
          </p:cNvSpPr>
          <p:nvPr/>
        </p:nvSpPr>
        <p:spPr bwMode="auto">
          <a:xfrm flipV="1">
            <a:off x="3995278" y="3763674"/>
            <a:ext cx="741630" cy="3691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cs typeface="Monotype Corsiva"/>
            </a:endParaRPr>
          </a:p>
        </p:txBody>
      </p:sp>
      <p:sp>
        <p:nvSpPr>
          <p:cNvPr id="23" name="Text Box 39"/>
          <p:cNvSpPr txBox="1">
            <a:spLocks noChangeAspect="1" noChangeArrowheads="1"/>
          </p:cNvSpPr>
          <p:nvPr/>
        </p:nvSpPr>
        <p:spPr bwMode="auto">
          <a:xfrm>
            <a:off x="4696368" y="3341895"/>
            <a:ext cx="5999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 dirty="0">
                <a:cs typeface="Monotype Corsiva"/>
              </a:rPr>
              <a:t>O</a:t>
            </a:r>
            <a:r>
              <a:rPr lang="it-IT" sz="2800" baseline="-25000" dirty="0">
                <a:cs typeface="Monotype Corsiva"/>
              </a:rPr>
              <a:t>2</a:t>
            </a:r>
          </a:p>
        </p:txBody>
      </p:sp>
      <p:sp>
        <p:nvSpPr>
          <p:cNvPr id="24" name="Text Box 61"/>
          <p:cNvSpPr txBox="1">
            <a:spLocks noChangeAspect="1" noChangeArrowheads="1"/>
          </p:cNvSpPr>
          <p:nvPr/>
        </p:nvSpPr>
        <p:spPr bwMode="auto">
          <a:xfrm>
            <a:off x="3099982" y="2342237"/>
            <a:ext cx="12076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 err="1">
                <a:solidFill>
                  <a:srgbClr val="0066FF"/>
                </a:solidFill>
                <a:cs typeface="Monotype Corsiva"/>
              </a:rPr>
              <a:t>reaction</a:t>
            </a:r>
            <a:endParaRPr lang="it-IT" sz="2400" dirty="0">
              <a:solidFill>
                <a:srgbClr val="0066FF"/>
              </a:solidFill>
              <a:cs typeface="Monotype Corsiva"/>
            </a:endParaRPr>
          </a:p>
        </p:txBody>
      </p:sp>
      <p:sp>
        <p:nvSpPr>
          <p:cNvPr id="25" name="Text Box 42"/>
          <p:cNvSpPr txBox="1">
            <a:spLocks noChangeAspect="1" noChangeArrowheads="1"/>
          </p:cNvSpPr>
          <p:nvPr/>
        </p:nvSpPr>
        <p:spPr bwMode="auto">
          <a:xfrm>
            <a:off x="4931303" y="2095248"/>
            <a:ext cx="7585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66FF"/>
                </a:solidFill>
                <a:cs typeface="Monotype Corsiva"/>
              </a:rPr>
              <a:t>CO</a:t>
            </a:r>
            <a:r>
              <a:rPr lang="it-IT" sz="2400" baseline="-25000" dirty="0">
                <a:solidFill>
                  <a:srgbClr val="0066FF"/>
                </a:solidFill>
                <a:cs typeface="Monotype Corsiva"/>
              </a:rPr>
              <a:t>2</a:t>
            </a:r>
          </a:p>
        </p:txBody>
      </p:sp>
      <p:sp>
        <p:nvSpPr>
          <p:cNvPr id="26" name="Text Box 44"/>
          <p:cNvSpPr txBox="1">
            <a:spLocks noChangeAspect="1" noChangeArrowheads="1"/>
          </p:cNvSpPr>
          <p:nvPr/>
        </p:nvSpPr>
        <p:spPr bwMode="auto">
          <a:xfrm>
            <a:off x="2009257" y="2046830"/>
            <a:ext cx="655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66FF"/>
                </a:solidFill>
                <a:cs typeface="Monotype Corsiva"/>
              </a:rPr>
              <a:t>CO</a:t>
            </a:r>
          </a:p>
        </p:txBody>
      </p:sp>
      <p:sp>
        <p:nvSpPr>
          <p:cNvPr id="27" name="Line 45"/>
          <p:cNvSpPr>
            <a:spLocks noChangeAspect="1" noChangeShapeType="1"/>
          </p:cNvSpPr>
          <p:nvPr/>
        </p:nvSpPr>
        <p:spPr bwMode="auto">
          <a:xfrm>
            <a:off x="2808554" y="2326231"/>
            <a:ext cx="303213" cy="182564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cs typeface="Monotype Corsiva"/>
            </a:endParaRPr>
          </a:p>
        </p:txBody>
      </p:sp>
      <p:sp>
        <p:nvSpPr>
          <p:cNvPr id="28" name="Line 53"/>
          <p:cNvSpPr>
            <a:spLocks noChangeAspect="1" noChangeShapeType="1"/>
          </p:cNvSpPr>
          <p:nvPr/>
        </p:nvSpPr>
        <p:spPr bwMode="auto">
          <a:xfrm flipV="1">
            <a:off x="4492633" y="2427829"/>
            <a:ext cx="242888" cy="184151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cs typeface="Monotype Corsiva"/>
            </a:endParaRPr>
          </a:p>
        </p:txBody>
      </p:sp>
      <p:sp>
        <p:nvSpPr>
          <p:cNvPr id="29" name="Text Box 60"/>
          <p:cNvSpPr txBox="1">
            <a:spLocks noChangeAspect="1" noChangeArrowheads="1"/>
          </p:cNvSpPr>
          <p:nvPr/>
        </p:nvSpPr>
        <p:spPr bwMode="auto">
          <a:xfrm>
            <a:off x="338705" y="3344931"/>
            <a:ext cx="7344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 dirty="0">
                <a:cs typeface="Monotype Corsiva"/>
              </a:rPr>
              <a:t>CO</a:t>
            </a:r>
          </a:p>
        </p:txBody>
      </p:sp>
      <p:sp>
        <p:nvSpPr>
          <p:cNvPr id="30" name="Line 10"/>
          <p:cNvSpPr>
            <a:spLocks noChangeAspect="1" noChangeShapeType="1"/>
          </p:cNvSpPr>
          <p:nvPr/>
        </p:nvSpPr>
        <p:spPr bwMode="auto">
          <a:xfrm flipV="1">
            <a:off x="4772513" y="1556007"/>
            <a:ext cx="425450" cy="182562"/>
          </a:xfrm>
          <a:prstGeom prst="line">
            <a:avLst/>
          </a:prstGeom>
          <a:noFill/>
          <a:ln w="9525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cs typeface="Monotype Corsiva"/>
            </a:endParaRPr>
          </a:p>
        </p:txBody>
      </p:sp>
      <p:sp>
        <p:nvSpPr>
          <p:cNvPr id="31" name="Text Box 21"/>
          <p:cNvSpPr txBox="1">
            <a:spLocks noChangeAspect="1" noChangeArrowheads="1"/>
          </p:cNvSpPr>
          <p:nvPr/>
        </p:nvSpPr>
        <p:spPr bwMode="auto">
          <a:xfrm>
            <a:off x="2011215" y="1437725"/>
            <a:ext cx="24531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990099"/>
                </a:solidFill>
                <a:cs typeface="Monotype Corsiva"/>
              </a:rPr>
              <a:t>Cu-O </a:t>
            </a:r>
            <a:r>
              <a:rPr lang="it-IT" sz="2400" dirty="0" err="1">
                <a:solidFill>
                  <a:srgbClr val="990099"/>
                </a:solidFill>
                <a:cs typeface="Monotype Corsiva"/>
              </a:rPr>
              <a:t>dissociation</a:t>
            </a:r>
            <a:r>
              <a:rPr lang="it-IT" sz="2400" dirty="0">
                <a:cs typeface="Monotype Corsiva"/>
              </a:rPr>
              <a:t> </a:t>
            </a:r>
          </a:p>
        </p:txBody>
      </p:sp>
      <p:sp>
        <p:nvSpPr>
          <p:cNvPr id="32" name="Text Box 22"/>
          <p:cNvSpPr txBox="1">
            <a:spLocks noChangeAspect="1" noChangeArrowheads="1"/>
          </p:cNvSpPr>
          <p:nvPr/>
        </p:nvSpPr>
        <p:spPr bwMode="auto">
          <a:xfrm>
            <a:off x="5119688" y="1341434"/>
            <a:ext cx="5406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990099"/>
                </a:solidFill>
                <a:cs typeface="Monotype Corsiva"/>
              </a:rPr>
              <a:t>O</a:t>
            </a:r>
            <a:r>
              <a:rPr lang="it-IT" sz="2400" baseline="-25000">
                <a:solidFill>
                  <a:srgbClr val="990099"/>
                </a:solidFill>
                <a:cs typeface="Monotype Corsiva"/>
              </a:rPr>
              <a:t>2</a:t>
            </a:r>
          </a:p>
        </p:txBody>
      </p:sp>
      <p:sp>
        <p:nvSpPr>
          <p:cNvPr id="33" name="Text Box 24"/>
          <p:cNvSpPr txBox="1">
            <a:spLocks noChangeAspect="1" noChangeArrowheads="1"/>
          </p:cNvSpPr>
          <p:nvPr/>
        </p:nvSpPr>
        <p:spPr bwMode="auto">
          <a:xfrm>
            <a:off x="4386263" y="1523996"/>
            <a:ext cx="184150" cy="46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cs typeface="Monotype Corsiva"/>
              </a:rPr>
              <a:t>  </a:t>
            </a:r>
          </a:p>
        </p:txBody>
      </p:sp>
      <p:sp>
        <p:nvSpPr>
          <p:cNvPr id="34" name="Text Box 63"/>
          <p:cNvSpPr txBox="1">
            <a:spLocks noChangeAspect="1" noChangeArrowheads="1"/>
          </p:cNvSpPr>
          <p:nvPr/>
        </p:nvSpPr>
        <p:spPr bwMode="auto">
          <a:xfrm>
            <a:off x="6518275" y="1560508"/>
            <a:ext cx="184150" cy="58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3200">
              <a:cs typeface="Monotype Corsiva"/>
            </a:endParaRPr>
          </a:p>
        </p:txBody>
      </p:sp>
      <p:sp>
        <p:nvSpPr>
          <p:cNvPr id="35" name="Text Box 23"/>
          <p:cNvSpPr txBox="1">
            <a:spLocks noChangeAspect="1" noChangeArrowheads="1"/>
          </p:cNvSpPr>
          <p:nvPr/>
        </p:nvSpPr>
        <p:spPr bwMode="auto">
          <a:xfrm>
            <a:off x="1196052" y="2917711"/>
            <a:ext cx="2144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9900"/>
                </a:solidFill>
                <a:cs typeface="Monotype Corsiva"/>
              </a:rPr>
              <a:t>C-H</a:t>
            </a:r>
            <a:r>
              <a:rPr lang="it-IT" sz="1400" dirty="0">
                <a:solidFill>
                  <a:srgbClr val="009900"/>
                </a:solidFill>
                <a:cs typeface="Monotype Corsiva"/>
              </a:rPr>
              <a:t> </a:t>
            </a:r>
            <a:r>
              <a:rPr lang="it-IT" sz="2400" dirty="0" err="1">
                <a:solidFill>
                  <a:srgbClr val="009900"/>
                </a:solidFill>
                <a:cs typeface="Monotype Corsiva"/>
              </a:rPr>
              <a:t>dissociation</a:t>
            </a:r>
            <a:endParaRPr lang="it-IT" sz="1400" dirty="0">
              <a:solidFill>
                <a:srgbClr val="009900"/>
              </a:solidFill>
              <a:cs typeface="Monotype Corsiva"/>
            </a:endParaRPr>
          </a:p>
        </p:txBody>
      </p:sp>
      <p:sp>
        <p:nvSpPr>
          <p:cNvPr id="36" name="Line 26"/>
          <p:cNvSpPr>
            <a:spLocks noChangeAspect="1" noChangeShapeType="1"/>
          </p:cNvSpPr>
          <p:nvPr/>
        </p:nvSpPr>
        <p:spPr bwMode="auto">
          <a:xfrm flipV="1">
            <a:off x="3624338" y="3036156"/>
            <a:ext cx="425450" cy="180976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cs typeface="Monotype Corsiva"/>
            </a:endParaRPr>
          </a:p>
        </p:txBody>
      </p:sp>
      <p:sp>
        <p:nvSpPr>
          <p:cNvPr id="37" name="Text Box 27"/>
          <p:cNvSpPr txBox="1">
            <a:spLocks noChangeAspect="1" noChangeArrowheads="1"/>
          </p:cNvSpPr>
          <p:nvPr/>
        </p:nvSpPr>
        <p:spPr bwMode="auto">
          <a:xfrm>
            <a:off x="4026777" y="2792994"/>
            <a:ext cx="51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9900"/>
                </a:solidFill>
                <a:cs typeface="Monotype Corsiva"/>
              </a:rPr>
              <a:t>H</a:t>
            </a:r>
            <a:r>
              <a:rPr lang="it-IT" sz="2400" baseline="-25000" dirty="0">
                <a:solidFill>
                  <a:srgbClr val="009900"/>
                </a:solidFill>
                <a:cs typeface="Monotype Corsiva"/>
              </a:rPr>
              <a:t>2</a:t>
            </a:r>
          </a:p>
        </p:txBody>
      </p:sp>
      <p:sp>
        <p:nvSpPr>
          <p:cNvPr id="38" name="Text Box 108"/>
          <p:cNvSpPr txBox="1">
            <a:spLocks noChangeAspect="1" noChangeArrowheads="1"/>
          </p:cNvSpPr>
          <p:nvPr/>
        </p:nvSpPr>
        <p:spPr bwMode="auto">
          <a:xfrm>
            <a:off x="7272393" y="2729669"/>
            <a:ext cx="44422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>
                <a:solidFill>
                  <a:srgbClr val="009900"/>
                </a:solidFill>
                <a:cs typeface="Monotype Corsiva"/>
              </a:rPr>
              <a:t>C </a:t>
            </a:r>
            <a:r>
              <a:rPr lang="it-IT" sz="2800">
                <a:solidFill>
                  <a:srgbClr val="009900"/>
                </a:solidFill>
                <a:cs typeface="Monotype Corsiva"/>
                <a:sym typeface="Wingdings"/>
              </a:rPr>
              <a:t> </a:t>
            </a:r>
            <a:r>
              <a:rPr lang="it-IT" sz="2800">
                <a:solidFill>
                  <a:srgbClr val="009900"/>
                </a:solidFill>
                <a:cs typeface="Monotype Corsiva"/>
              </a:rPr>
              <a:t>sp</a:t>
            </a:r>
            <a:r>
              <a:rPr lang="it-IT" sz="2800" baseline="30000">
                <a:solidFill>
                  <a:srgbClr val="009900"/>
                </a:solidFill>
                <a:cs typeface="Monotype Corsiva"/>
              </a:rPr>
              <a:t>3</a:t>
            </a:r>
            <a:r>
              <a:rPr lang="it-IT" sz="2800" dirty="0">
                <a:solidFill>
                  <a:srgbClr val="009900"/>
                </a:solidFill>
                <a:cs typeface="Monotype Corsiva"/>
                <a:sym typeface="Symbol" charset="0"/>
              </a:rPr>
              <a:t>sp</a:t>
            </a:r>
            <a:r>
              <a:rPr lang="it-IT" sz="2800" baseline="30000" dirty="0">
                <a:solidFill>
                  <a:srgbClr val="009900"/>
                </a:solidFill>
                <a:cs typeface="Monotype Corsiva"/>
                <a:sym typeface="Symbol" charset="0"/>
              </a:rPr>
              <a:t>2</a:t>
            </a:r>
            <a:r>
              <a:rPr lang="it-IT" sz="2800" dirty="0">
                <a:solidFill>
                  <a:srgbClr val="009900"/>
                </a:solidFill>
                <a:cs typeface="Monotype Corsiva"/>
                <a:sym typeface="Symbol" charset="0"/>
              </a:rPr>
              <a:t> </a:t>
            </a:r>
            <a:r>
              <a:rPr lang="it-IT" sz="2800" dirty="0" err="1">
                <a:solidFill>
                  <a:srgbClr val="009900"/>
                </a:solidFill>
                <a:cs typeface="Monotype Corsiva"/>
                <a:sym typeface="Symbol" charset="0"/>
              </a:rPr>
              <a:t>conversion</a:t>
            </a:r>
            <a:endParaRPr lang="it-IT" sz="2800" dirty="0">
              <a:solidFill>
                <a:srgbClr val="009900"/>
              </a:solidFill>
              <a:cs typeface="Monotype Corsiva"/>
              <a:sym typeface="Symbol" charset="0"/>
            </a:endParaRPr>
          </a:p>
        </p:txBody>
      </p:sp>
      <p:sp>
        <p:nvSpPr>
          <p:cNvPr id="41" name="Text Box 115"/>
          <p:cNvSpPr txBox="1">
            <a:spLocks noChangeArrowheads="1"/>
          </p:cNvSpPr>
          <p:nvPr/>
        </p:nvSpPr>
        <p:spPr bwMode="auto">
          <a:xfrm>
            <a:off x="1073201" y="5376566"/>
            <a:ext cx="107917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FF3300"/>
                </a:solidFill>
                <a:cs typeface="Monotype Corsiva"/>
              </a:rPr>
              <a:t>the </a:t>
            </a:r>
            <a:r>
              <a:rPr lang="it-IT" sz="2800" dirty="0" err="1">
                <a:solidFill>
                  <a:srgbClr val="FF3300"/>
                </a:solidFill>
                <a:cs typeface="Monotype Corsiva"/>
              </a:rPr>
              <a:t>contribution</a:t>
            </a:r>
            <a:r>
              <a:rPr lang="it-IT" sz="2800" dirty="0">
                <a:solidFill>
                  <a:srgbClr val="FF3300"/>
                </a:solidFill>
                <a:cs typeface="Monotype Corsiva"/>
              </a:rPr>
              <a:t> of </a:t>
            </a:r>
            <a:r>
              <a:rPr lang="it-IT" sz="2800" dirty="0" err="1">
                <a:solidFill>
                  <a:srgbClr val="FF3300"/>
                </a:solidFill>
                <a:cs typeface="Monotype Corsiva"/>
              </a:rPr>
              <a:t>all</a:t>
            </a:r>
            <a:r>
              <a:rPr lang="it-IT" sz="2800" dirty="0">
                <a:solidFill>
                  <a:srgbClr val="FF3300"/>
                </a:solidFill>
                <a:cs typeface="Monotype Corsiva"/>
              </a:rPr>
              <a:t> electron-</a:t>
            </a:r>
            <a:r>
              <a:rPr lang="it-IT" sz="2800" dirty="0" err="1">
                <a:solidFill>
                  <a:srgbClr val="FF3300"/>
                </a:solidFill>
                <a:cs typeface="Monotype Corsiva"/>
              </a:rPr>
              <a:t>induced</a:t>
            </a:r>
            <a:r>
              <a:rPr lang="it-IT" sz="2800" dirty="0">
                <a:solidFill>
                  <a:srgbClr val="FF3300"/>
                </a:solidFill>
                <a:cs typeface="Monotype Corsiva"/>
              </a:rPr>
              <a:t> </a:t>
            </a:r>
            <a:r>
              <a:rPr lang="it-IT" sz="2800" dirty="0" err="1">
                <a:solidFill>
                  <a:srgbClr val="FF3300"/>
                </a:solidFill>
                <a:cs typeface="Monotype Corsiva"/>
              </a:rPr>
              <a:t>surface</a:t>
            </a:r>
            <a:r>
              <a:rPr lang="it-IT" sz="2800" dirty="0">
                <a:solidFill>
                  <a:srgbClr val="FF3300"/>
                </a:solidFill>
                <a:cs typeface="Monotype Corsiva"/>
              </a:rPr>
              <a:t> </a:t>
            </a:r>
            <a:r>
              <a:rPr lang="it-IT" sz="2800" dirty="0" err="1">
                <a:solidFill>
                  <a:srgbClr val="FF3300"/>
                </a:solidFill>
                <a:cs typeface="Monotype Corsiva"/>
              </a:rPr>
              <a:t>reaction</a:t>
            </a:r>
            <a:r>
              <a:rPr lang="it-IT" sz="2800" dirty="0">
                <a:solidFill>
                  <a:srgbClr val="FF3300"/>
                </a:solidFill>
                <a:cs typeface="Monotype Corsiva"/>
              </a:rPr>
              <a:t> </a:t>
            </a:r>
            <a:r>
              <a:rPr lang="it-IT" sz="2800" dirty="0" err="1">
                <a:solidFill>
                  <a:srgbClr val="FF3300"/>
                </a:solidFill>
                <a:cs typeface="Monotype Corsiva"/>
              </a:rPr>
              <a:t>reduces</a:t>
            </a:r>
            <a:r>
              <a:rPr lang="it-IT" sz="2800" dirty="0">
                <a:solidFill>
                  <a:srgbClr val="FF3300"/>
                </a:solidFill>
                <a:cs typeface="Monotype Corsiva"/>
              </a:rPr>
              <a:t> </a:t>
            </a:r>
            <a:r>
              <a:rPr lang="it-IT" sz="2800" dirty="0">
                <a:solidFill>
                  <a:srgbClr val="FF3300"/>
                </a:solidFill>
                <a:cs typeface="Monotype Corsiva"/>
                <a:sym typeface="Symbol" charset="0"/>
              </a:rPr>
              <a:t></a:t>
            </a:r>
            <a:r>
              <a:rPr lang="it-IT" sz="2800" baseline="-25000" dirty="0" err="1">
                <a:solidFill>
                  <a:srgbClr val="FF3300"/>
                </a:solidFill>
                <a:cs typeface="Monotype Corsiva"/>
                <a:sym typeface="Symbol" charset="0"/>
              </a:rPr>
              <a:t>max</a:t>
            </a:r>
            <a:r>
              <a:rPr lang="it-IT" sz="2800" dirty="0">
                <a:solidFill>
                  <a:srgbClr val="FF3300"/>
                </a:solidFill>
                <a:cs typeface="Monotype Corsiva"/>
                <a:sym typeface="Symbol" charset="0"/>
              </a:rPr>
              <a:t> from 2.2 </a:t>
            </a:r>
            <a:r>
              <a:rPr lang="it-IT" sz="2800" dirty="0">
                <a:solidFill>
                  <a:srgbClr val="FF3300"/>
                </a:solidFill>
                <a:cs typeface="Monotype Corsiva"/>
              </a:rPr>
              <a:t> to 1.1 in Cu. </a:t>
            </a:r>
            <a:r>
              <a:rPr lang="it-IT" sz="2800" b="1" dirty="0" err="1">
                <a:solidFill>
                  <a:srgbClr val="0432FF"/>
                </a:solidFill>
                <a:cs typeface="Monotype Corsiva"/>
              </a:rPr>
              <a:t>It</a:t>
            </a:r>
            <a:r>
              <a:rPr lang="it-IT" sz="2800" b="1" dirty="0">
                <a:solidFill>
                  <a:srgbClr val="0432FF"/>
                </a:solidFill>
                <a:cs typeface="Monotype Corsiva"/>
              </a:rPr>
              <a:t> </a:t>
            </a:r>
            <a:r>
              <a:rPr lang="it-IT" sz="2800" b="1" dirty="0" err="1">
                <a:solidFill>
                  <a:srgbClr val="0432FF"/>
                </a:solidFill>
                <a:cs typeface="Monotype Corsiva"/>
              </a:rPr>
              <a:t>should</a:t>
            </a:r>
            <a:r>
              <a:rPr lang="it-IT" sz="2800" b="1" dirty="0">
                <a:solidFill>
                  <a:srgbClr val="0432FF"/>
                </a:solidFill>
                <a:cs typeface="Monotype Corsiva"/>
              </a:rPr>
              <a:t> work for St. St.</a:t>
            </a:r>
          </a:p>
        </p:txBody>
      </p:sp>
      <p:grpSp>
        <p:nvGrpSpPr>
          <p:cNvPr id="42" name="Group 118"/>
          <p:cNvGrpSpPr>
            <a:grpSpLocks/>
          </p:cNvGrpSpPr>
          <p:nvPr/>
        </p:nvGrpSpPr>
        <p:grpSpPr bwMode="auto">
          <a:xfrm>
            <a:off x="7387356" y="3326681"/>
            <a:ext cx="1570302" cy="1429724"/>
            <a:chOff x="1565" y="3521"/>
            <a:chExt cx="635" cy="612"/>
          </a:xfrm>
        </p:grpSpPr>
        <p:pic>
          <p:nvPicPr>
            <p:cNvPr id="43" name="Picture 119" descr="thumbnai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3521"/>
              <a:ext cx="635" cy="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120"/>
            <p:cNvSpPr>
              <a:spLocks noChangeArrowheads="1"/>
            </p:cNvSpPr>
            <p:nvPr/>
          </p:nvSpPr>
          <p:spPr bwMode="auto">
            <a:xfrm>
              <a:off x="1967" y="3566"/>
              <a:ext cx="181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cs typeface="Monotype Corsiva"/>
              </a:endParaRPr>
            </a:p>
          </p:txBody>
        </p:sp>
        <p:sp>
          <p:nvSpPr>
            <p:cNvPr id="45" name="Rectangle 121"/>
            <p:cNvSpPr>
              <a:spLocks noChangeArrowheads="1"/>
            </p:cNvSpPr>
            <p:nvPr/>
          </p:nvSpPr>
          <p:spPr bwMode="auto">
            <a:xfrm>
              <a:off x="2018" y="3657"/>
              <a:ext cx="182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cs typeface="Monotype Corsiva"/>
              </a:endParaRPr>
            </a:p>
          </p:txBody>
        </p:sp>
        <p:sp>
          <p:nvSpPr>
            <p:cNvPr id="46" name="Rectangle 122"/>
            <p:cNvSpPr>
              <a:spLocks noChangeArrowheads="1"/>
            </p:cNvSpPr>
            <p:nvPr/>
          </p:nvSpPr>
          <p:spPr bwMode="auto">
            <a:xfrm>
              <a:off x="2064" y="3702"/>
              <a:ext cx="90" cy="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cs typeface="Monotype Corsiva"/>
              </a:endParaRPr>
            </a:p>
          </p:txBody>
        </p:sp>
        <p:sp>
          <p:nvSpPr>
            <p:cNvPr id="47" name="Rectangle 123"/>
            <p:cNvSpPr>
              <a:spLocks noChangeArrowheads="1"/>
            </p:cNvSpPr>
            <p:nvPr/>
          </p:nvSpPr>
          <p:spPr bwMode="auto">
            <a:xfrm>
              <a:off x="1610" y="3566"/>
              <a:ext cx="229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cs typeface="Monotype Corsiva"/>
              </a:endParaRPr>
            </a:p>
          </p:txBody>
        </p:sp>
        <p:sp>
          <p:nvSpPr>
            <p:cNvPr id="48" name="Rectangle 124"/>
            <p:cNvSpPr>
              <a:spLocks noChangeArrowheads="1"/>
            </p:cNvSpPr>
            <p:nvPr/>
          </p:nvSpPr>
          <p:spPr bwMode="auto">
            <a:xfrm>
              <a:off x="1565" y="3702"/>
              <a:ext cx="112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cs typeface="Monotype Corsiva"/>
              </a:endParaRPr>
            </a:p>
          </p:txBody>
        </p:sp>
        <p:sp>
          <p:nvSpPr>
            <p:cNvPr id="49" name="Rectangle 125"/>
            <p:cNvSpPr>
              <a:spLocks noChangeArrowheads="1"/>
            </p:cNvSpPr>
            <p:nvPr/>
          </p:nvSpPr>
          <p:spPr bwMode="auto">
            <a:xfrm>
              <a:off x="1610" y="3657"/>
              <a:ext cx="136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cs typeface="Monotype Corsiva"/>
              </a:endParaRPr>
            </a:p>
          </p:txBody>
        </p:sp>
        <p:sp>
          <p:nvSpPr>
            <p:cNvPr id="50" name="Rectangle 126"/>
            <p:cNvSpPr>
              <a:spLocks noChangeArrowheads="1"/>
            </p:cNvSpPr>
            <p:nvPr/>
          </p:nvSpPr>
          <p:spPr bwMode="auto">
            <a:xfrm>
              <a:off x="1655" y="3996"/>
              <a:ext cx="193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cs typeface="Monotype Corsiva"/>
              </a:endParaRPr>
            </a:p>
          </p:txBody>
        </p:sp>
        <p:sp>
          <p:nvSpPr>
            <p:cNvPr id="51" name="Rectangle 127"/>
            <p:cNvSpPr>
              <a:spLocks noChangeArrowheads="1"/>
            </p:cNvSpPr>
            <p:nvPr/>
          </p:nvSpPr>
          <p:spPr bwMode="auto">
            <a:xfrm>
              <a:off x="1837" y="4020"/>
              <a:ext cx="90" cy="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cs typeface="Monotype Corsiva"/>
              </a:endParaRPr>
            </a:p>
          </p:txBody>
        </p:sp>
        <p:sp>
          <p:nvSpPr>
            <p:cNvPr id="52" name="Rectangle 128"/>
            <p:cNvSpPr>
              <a:spLocks noChangeArrowheads="1"/>
            </p:cNvSpPr>
            <p:nvPr/>
          </p:nvSpPr>
          <p:spPr bwMode="auto">
            <a:xfrm>
              <a:off x="1882" y="4065"/>
              <a:ext cx="102" cy="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>
                <a:cs typeface="Monotype Corsiva"/>
              </a:endParaRPr>
            </a:p>
          </p:txBody>
        </p:sp>
      </p:grpSp>
      <p:sp>
        <p:nvSpPr>
          <p:cNvPr id="53" name="Text Box 129"/>
          <p:cNvSpPr txBox="1">
            <a:spLocks noChangeArrowheads="1"/>
          </p:cNvSpPr>
          <p:nvPr/>
        </p:nvSpPr>
        <p:spPr bwMode="auto">
          <a:xfrm>
            <a:off x="8596612" y="3506565"/>
            <a:ext cx="622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>
                <a:cs typeface="Monotype Corsiva"/>
              </a:rPr>
              <a:t>sp</a:t>
            </a:r>
            <a:r>
              <a:rPr lang="it-IT" sz="2800" baseline="30000">
                <a:cs typeface="Monotype Corsiva"/>
              </a:rPr>
              <a:t>3</a:t>
            </a:r>
          </a:p>
        </p:txBody>
      </p:sp>
      <p:sp>
        <p:nvSpPr>
          <p:cNvPr id="54" name="Text Box 130"/>
          <p:cNvSpPr txBox="1">
            <a:spLocks noChangeArrowheads="1"/>
          </p:cNvSpPr>
          <p:nvPr/>
        </p:nvSpPr>
        <p:spPr bwMode="auto">
          <a:xfrm>
            <a:off x="10834602" y="3431808"/>
            <a:ext cx="622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 dirty="0">
                <a:cs typeface="Monotype Corsiva"/>
              </a:rPr>
              <a:t>sp</a:t>
            </a:r>
            <a:r>
              <a:rPr lang="it-IT" sz="2800" baseline="30000" dirty="0">
                <a:cs typeface="Monotype Corsiva"/>
              </a:rPr>
              <a:t>2</a:t>
            </a:r>
          </a:p>
        </p:txBody>
      </p:sp>
      <p:sp>
        <p:nvSpPr>
          <p:cNvPr id="55" name="Text Box 131"/>
          <p:cNvSpPr txBox="1">
            <a:spLocks noChangeArrowheads="1"/>
          </p:cNvSpPr>
          <p:nvPr/>
        </p:nvSpPr>
        <p:spPr bwMode="auto">
          <a:xfrm>
            <a:off x="7612391" y="4282166"/>
            <a:ext cx="4388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>
                <a:cs typeface="Monotype Corsiva"/>
              </a:rPr>
              <a:t>C</a:t>
            </a:r>
          </a:p>
        </p:txBody>
      </p:sp>
      <p:sp>
        <p:nvSpPr>
          <p:cNvPr id="56" name="Text Box 132"/>
          <p:cNvSpPr txBox="1">
            <a:spLocks noChangeArrowheads="1"/>
          </p:cNvSpPr>
          <p:nvPr/>
        </p:nvSpPr>
        <p:spPr bwMode="auto">
          <a:xfrm>
            <a:off x="10080362" y="4174703"/>
            <a:ext cx="4388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>
                <a:cs typeface="Monotype Corsiva"/>
              </a:rPr>
              <a:t>C</a:t>
            </a:r>
          </a:p>
        </p:txBody>
      </p:sp>
      <p:sp>
        <p:nvSpPr>
          <p:cNvPr id="57" name="Line 133"/>
          <p:cNvSpPr>
            <a:spLocks noChangeShapeType="1"/>
          </p:cNvSpPr>
          <p:nvPr/>
        </p:nvSpPr>
        <p:spPr bwMode="auto">
          <a:xfrm>
            <a:off x="8967341" y="4067241"/>
            <a:ext cx="672633" cy="0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ln>
                <a:solidFill>
                  <a:srgbClr val="FF0000"/>
                </a:solidFill>
              </a:ln>
              <a:cs typeface="Monotype Corsiva"/>
            </a:endParaRPr>
          </a:p>
        </p:txBody>
      </p:sp>
      <p:sp>
        <p:nvSpPr>
          <p:cNvPr id="58" name="AutoShape 139"/>
          <p:cNvSpPr>
            <a:spLocks/>
          </p:cNvSpPr>
          <p:nvPr/>
        </p:nvSpPr>
        <p:spPr bwMode="auto">
          <a:xfrm>
            <a:off x="5645150" y="1412875"/>
            <a:ext cx="222250" cy="1295400"/>
          </a:xfrm>
          <a:prstGeom prst="rightBrace">
            <a:avLst>
              <a:gd name="adj1" fmla="val 2923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00">
              <a:cs typeface="Monotype Corsiva"/>
            </a:endParaRPr>
          </a:p>
        </p:txBody>
      </p:sp>
      <p:sp>
        <p:nvSpPr>
          <p:cNvPr id="59" name="Rectangle 140"/>
          <p:cNvSpPr>
            <a:spLocks noChangeArrowheads="1"/>
          </p:cNvSpPr>
          <p:nvPr/>
        </p:nvSpPr>
        <p:spPr bwMode="auto">
          <a:xfrm>
            <a:off x="6233362" y="1630883"/>
            <a:ext cx="24932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 dirty="0" err="1">
                <a:cs typeface="Monotype Corsiva"/>
              </a:rPr>
              <a:t>oxide</a:t>
            </a:r>
            <a:r>
              <a:rPr lang="it-IT" sz="2800" dirty="0">
                <a:cs typeface="Monotype Corsiva"/>
              </a:rPr>
              <a:t> </a:t>
            </a:r>
            <a:r>
              <a:rPr lang="it-IT" sz="2800" dirty="0" err="1">
                <a:cs typeface="Monotype Corsiva"/>
              </a:rPr>
              <a:t>reduction</a:t>
            </a:r>
            <a:r>
              <a:rPr lang="it-IT" sz="3600" dirty="0">
                <a:cs typeface="Monotype Corsiva"/>
              </a:rPr>
              <a:t>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305801" y="114975"/>
            <a:ext cx="68861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Chemical origin of scrubbing was identified in 2012 for Cu:</a:t>
            </a:r>
          </a:p>
          <a:p>
            <a:pPr algn="ctr"/>
            <a:r>
              <a:rPr lang="it-IT" sz="1400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sz="1400" dirty="0">
                <a:latin typeface="Calibri" charset="0"/>
                <a:ea typeface="Calibri" charset="0"/>
                <a:cs typeface="Calibri" charset="0"/>
              </a:rPr>
              <a:t>. Cimino et al. PRL </a:t>
            </a:r>
            <a:r>
              <a:rPr lang="it-IT" sz="1400" b="1" dirty="0">
                <a:latin typeface="Calibri" charset="0"/>
                <a:ea typeface="Calibri" charset="0"/>
                <a:cs typeface="Calibri" charset="0"/>
              </a:rPr>
              <a:t>109 064801 (2012) </a:t>
            </a:r>
            <a:r>
              <a:rPr lang="it-IT" sz="1400" dirty="0">
                <a:latin typeface="Calibri" charset="0"/>
                <a:ea typeface="Calibri" charset="0"/>
                <a:cs typeface="Calibri" charset="0"/>
              </a:rPr>
              <a:t>&amp; </a:t>
            </a:r>
            <a:r>
              <a:rPr lang="it-IT" sz="1400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sz="14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t-IT" sz="1400" dirty="0" err="1">
                <a:latin typeface="Calibri" charset="0"/>
                <a:ea typeface="Calibri" charset="0"/>
                <a:cs typeface="Calibri" charset="0"/>
              </a:rPr>
              <a:t>Larciprete</a:t>
            </a:r>
            <a:r>
              <a:rPr lang="it-IT" sz="1400" dirty="0">
                <a:latin typeface="Calibri" charset="0"/>
                <a:ea typeface="Calibri" charset="0"/>
                <a:cs typeface="Calibri" charset="0"/>
              </a:rPr>
              <a:t> PR ST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(2013)</a:t>
            </a:r>
            <a:endParaRPr lang="it-IT" sz="1400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190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42388" y="6491867"/>
            <a:ext cx="2755899" cy="365125"/>
          </a:xfrm>
        </p:spPr>
        <p:txBody>
          <a:bodyPr/>
          <a:lstStyle/>
          <a:p>
            <a:r>
              <a:rPr lang="en-US"/>
              <a:t>Roberto Cimino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B993-5E03-6B4C-8BB5-418C00FE689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235612" y="1834518"/>
            <a:ext cx="3104803" cy="802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LHC BS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3704" y="-138289"/>
            <a:ext cx="81898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GB" dirty="0">
                <a:latin typeface="Calibri" charset="0"/>
                <a:ea typeface="Calibri" charset="0"/>
                <a:cs typeface="Calibri" charset="0"/>
              </a:rPr>
              <a:t>We  repeated carefully the experiment:</a:t>
            </a:r>
            <a:endParaRPr lang="it-IT" sz="1400" b="1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15" y="1194740"/>
            <a:ext cx="4841466" cy="52022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6178" y="4715124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4034" y="341616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St. St.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8987" y="461875"/>
            <a:ext cx="630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Same as before: much slower than on Cu and higher SEY value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76508" y="1518699"/>
            <a:ext cx="5921779" cy="110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534108" y="3600831"/>
            <a:ext cx="2264179" cy="1841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136" y="1129079"/>
            <a:ext cx="6212619" cy="531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42388" y="6491867"/>
            <a:ext cx="2755899" cy="365125"/>
          </a:xfrm>
        </p:spPr>
        <p:txBody>
          <a:bodyPr/>
          <a:lstStyle/>
          <a:p>
            <a:r>
              <a:rPr lang="en-US"/>
              <a:t>Roberto Cimino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B993-5E03-6B4C-8BB5-418C00FE689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235612" y="1834518"/>
            <a:ext cx="3104803" cy="802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LHC BS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3704" y="-138289"/>
            <a:ext cx="81898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GB" dirty="0">
                <a:latin typeface="Calibri" charset="0"/>
                <a:ea typeface="Calibri" charset="0"/>
                <a:cs typeface="Calibri" charset="0"/>
              </a:rPr>
              <a:t>We  repeated carefully the experiment:</a:t>
            </a:r>
            <a:endParaRPr lang="it-IT" sz="1400" b="1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15" y="1194740"/>
            <a:ext cx="4929808" cy="52971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6178" y="4715124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4034" y="341616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St. St.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8987" y="461875"/>
            <a:ext cx="630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Same as before: much slower than on Cu and higher SEY value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What about the chemistry? The XPS was surprising.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76508" y="1593649"/>
            <a:ext cx="5715929" cy="3158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36543" y="2773180"/>
            <a:ext cx="2298578" cy="20532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510255" y="3785497"/>
            <a:ext cx="2082182" cy="17136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560118" y="4391958"/>
            <a:ext cx="1161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After </a:t>
            </a:r>
            <a:r>
              <a:rPr lang="en-GB" dirty="0" err="1">
                <a:latin typeface="Calibri" charset="0"/>
                <a:ea typeface="Calibri" charset="0"/>
                <a:cs typeface="Calibri" charset="0"/>
              </a:rPr>
              <a:t>Ar</a:t>
            </a:r>
            <a:endParaRPr lang="en-GB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Sputtering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60118" y="2482666"/>
            <a:ext cx="149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After </a:t>
            </a:r>
          </a:p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10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-1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C/mm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54139" y="3405996"/>
            <a:ext cx="140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After </a:t>
            </a:r>
          </a:p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1 C/mm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29334" y="5187088"/>
            <a:ext cx="1410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Calibri" charset="0"/>
                <a:ea typeface="Calibri" charset="0"/>
                <a:cs typeface="Calibri" charset="0"/>
              </a:rPr>
              <a:t>HOPG Graphite reference</a:t>
            </a:r>
            <a:endParaRPr lang="en-GB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891" y="1165004"/>
            <a:ext cx="4252913" cy="53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334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42388" y="6491867"/>
            <a:ext cx="2755899" cy="365125"/>
          </a:xfrm>
        </p:spPr>
        <p:txBody>
          <a:bodyPr/>
          <a:lstStyle/>
          <a:p>
            <a:r>
              <a:rPr lang="en-US"/>
              <a:t>Roberto Cimino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B993-5E03-6B4C-8BB5-418C00FE689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62885" y="1603930"/>
            <a:ext cx="3104803" cy="802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</a:rPr>
              <a:t>LHC BS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3704" y="-138289"/>
            <a:ext cx="81898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GB" dirty="0">
                <a:latin typeface="Calibri" charset="0"/>
                <a:ea typeface="Calibri" charset="0"/>
                <a:cs typeface="Calibri" charset="0"/>
              </a:rPr>
              <a:t>We  repeated carefully the experiment:</a:t>
            </a:r>
            <a:endParaRPr lang="it-IT" sz="1400" b="1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8987" y="461875"/>
            <a:ext cx="630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Same as before: much slower than on Cu and higher SEY value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What about the chemistry? The XPS was surprising.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09037" y="1834518"/>
            <a:ext cx="188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09037" y="2782956"/>
            <a:ext cx="1883400" cy="79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678372" y="3789473"/>
            <a:ext cx="1914065" cy="238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560118" y="4391958"/>
            <a:ext cx="1161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After </a:t>
            </a:r>
            <a:r>
              <a:rPr lang="en-GB" dirty="0" err="1">
                <a:latin typeface="Calibri" charset="0"/>
                <a:ea typeface="Calibri" charset="0"/>
                <a:cs typeface="Calibri" charset="0"/>
              </a:rPr>
              <a:t>Ar</a:t>
            </a:r>
            <a:endParaRPr lang="en-GB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Sputtering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60118" y="2482666"/>
            <a:ext cx="149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After </a:t>
            </a:r>
          </a:p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10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-1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C/mm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54139" y="3405996"/>
            <a:ext cx="140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After </a:t>
            </a:r>
          </a:p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1 C/mm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29334" y="5187088"/>
            <a:ext cx="1410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Calibri" charset="0"/>
                <a:ea typeface="Calibri" charset="0"/>
                <a:cs typeface="Calibri" charset="0"/>
              </a:rPr>
              <a:t>HOPG Graphite reference</a:t>
            </a:r>
            <a:endParaRPr lang="en-GB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9551" y="1511586"/>
            <a:ext cx="464882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/>
              <a:t>The </a:t>
            </a:r>
            <a:r>
              <a:rPr lang="en-GB" b="1" dirty="0">
                <a:solidFill>
                  <a:schemeClr val="accent1"/>
                </a:solidFill>
              </a:rPr>
              <a:t>As received </a:t>
            </a:r>
            <a:r>
              <a:rPr lang="en-GB" dirty="0"/>
              <a:t>St. St. shows some C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in the Bulk + The typical C in sp</a:t>
            </a:r>
            <a:r>
              <a:rPr lang="en-GB" baseline="30000" dirty="0"/>
              <a:t>3</a:t>
            </a:r>
            <a:r>
              <a:rPr lang="en-GB" dirty="0"/>
              <a:t> form.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9551" y="2329137"/>
            <a:ext cx="464882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/>
              <a:t>The Semi scrubbed St. St. shows some C in the bulk + most C already in sp</a:t>
            </a:r>
            <a:r>
              <a:rPr lang="en-GB" baseline="30000" dirty="0"/>
              <a:t>2</a:t>
            </a:r>
            <a:r>
              <a:rPr lang="en-GB" dirty="0"/>
              <a:t> form.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29551" y="3356050"/>
            <a:ext cx="4648821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/>
              <a:t>The fully scrubbed St. St. shows some C in the bulk+ most C already in sp</a:t>
            </a:r>
            <a:r>
              <a:rPr lang="en-GB" baseline="30000" dirty="0"/>
              <a:t>2</a:t>
            </a:r>
            <a:r>
              <a:rPr lang="en-GB" dirty="0"/>
              <a:t> form. </a:t>
            </a:r>
            <a:r>
              <a:rPr lang="en-GB" b="1" dirty="0"/>
              <a:t>Identical to the Semi scrubbed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9551" y="4473880"/>
            <a:ext cx="464882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/>
              <a:t>The As received St. St. shows that C is in the Bulk.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9551" y="5492842"/>
            <a:ext cx="464882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/>
              <a:t>The HOPG Graphite shows the C in sp</a:t>
            </a:r>
            <a:r>
              <a:rPr lang="en-GB" baseline="30000" dirty="0"/>
              <a:t>2</a:t>
            </a:r>
            <a:r>
              <a:rPr lang="en-GB" dirty="0"/>
              <a:t> form as a reference.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739702" y="4796338"/>
            <a:ext cx="1883400" cy="79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709037" y="5802855"/>
            <a:ext cx="1914065" cy="238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891" y="1165004"/>
            <a:ext cx="4252913" cy="53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306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61003" y="157758"/>
            <a:ext cx="6360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If chemistry is </a:t>
            </a: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identical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 for  the semi </a:t>
            </a:r>
            <a:r>
              <a:rPr lang="en-GB" dirty="0" err="1">
                <a:latin typeface="Calibri" charset="0"/>
                <a:ea typeface="Calibri" charset="0"/>
                <a:cs typeface="Calibri" charset="0"/>
              </a:rPr>
              <a:t>scubbed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 (after  10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-1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C/mm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algn="ctr"/>
            <a:r>
              <a:rPr lang="en-GB" dirty="0">
                <a:latin typeface="Calibri" charset="0"/>
                <a:ea typeface="Calibri" charset="0"/>
                <a:cs typeface="Calibri" charset="0"/>
              </a:rPr>
              <a:t> 		and   the fully </a:t>
            </a:r>
            <a:r>
              <a:rPr lang="en-GB" dirty="0" err="1">
                <a:latin typeface="Calibri" charset="0"/>
                <a:ea typeface="Calibri" charset="0"/>
                <a:cs typeface="Calibri" charset="0"/>
              </a:rPr>
              <a:t>scubbed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 (after 1 C/mm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algn="ctr"/>
            <a:r>
              <a:rPr lang="en-GB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WHY </a:t>
            </a:r>
            <a:r>
              <a:rPr lang="en-GB" b="1" dirty="0" err="1">
                <a:solidFill>
                  <a:schemeClr val="accent1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GB" b="1" baseline="-2500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max</a:t>
            </a:r>
            <a:r>
              <a:rPr lang="en-GB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= 1.1 is not reached in both cases?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4763"/>
            <a:ext cx="8993653" cy="516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3652" y="1677725"/>
            <a:ext cx="31082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By looking at the relative intensities we see that, while the C 1s shape for intermediate and fully scrubbed is identical, the </a:t>
            </a: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Intensity is not!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After 1 C/mm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2 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XPS unambiguously shows that C on the St. St. surface is more than doubled than after 10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-1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C/mm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2 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(being in all cases in Sp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form).</a:t>
            </a:r>
            <a:endParaRPr lang="en-GB" baseline="300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n-GB" b="1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Where does this C comes from? </a:t>
            </a:r>
          </a:p>
          <a:p>
            <a:pPr marL="285750" indent="-285750">
              <a:buFont typeface="Arial" charset="0"/>
              <a:buChar char="•"/>
            </a:pPr>
            <a:endParaRPr lang="en-GB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18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42388" y="6491867"/>
            <a:ext cx="2755899" cy="365125"/>
          </a:xfrm>
        </p:spPr>
        <p:txBody>
          <a:bodyPr/>
          <a:lstStyle/>
          <a:p>
            <a:r>
              <a:rPr lang="en-US"/>
              <a:t>Roberto Cimino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0B993-5E03-6B4C-8BB5-418C00FE689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1561" y="1138756"/>
            <a:ext cx="3093057" cy="3404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342900" indent="-342900" algn="just">
              <a:buAutoNum type="alphaLcParenBoth"/>
            </a:pPr>
            <a:r>
              <a:rPr lang="en-US" sz="1800" cap="none" dirty="0"/>
              <a:t>SEY measured on the Cu-LHC BS cleaned by </a:t>
            </a:r>
            <a:r>
              <a:rPr lang="en-US" sz="1800" cap="none" dirty="0" err="1"/>
              <a:t>Ar</a:t>
            </a:r>
            <a:r>
              <a:rPr lang="en-US" sz="1800" cap="none" dirty="0"/>
              <a:t> sputtering </a:t>
            </a:r>
            <a:r>
              <a:rPr lang="en-US" sz="1800" cap="none" dirty="0">
                <a:solidFill>
                  <a:schemeClr val="bg1">
                    <a:lumMod val="50000"/>
                  </a:schemeClr>
                </a:solidFill>
              </a:rPr>
              <a:t>(grey circles) </a:t>
            </a:r>
            <a:r>
              <a:rPr lang="en-US" sz="1800" cap="none" dirty="0"/>
              <a:t>and after scrubbing with 500 eV e</a:t>
            </a:r>
            <a:r>
              <a:rPr lang="en-US" sz="1800" cap="none" baseline="30000" dirty="0"/>
              <a:t>-</a:t>
            </a:r>
            <a:r>
              <a:rPr lang="en-US" sz="1800" cap="none" dirty="0"/>
              <a:t> (Dose= 3.6 10</a:t>
            </a:r>
            <a:r>
              <a:rPr lang="en-US" sz="1800" cap="none" baseline="30000" dirty="0"/>
              <a:t>-2</a:t>
            </a:r>
            <a:r>
              <a:rPr lang="en-US" sz="1800" cap="none" dirty="0"/>
              <a:t> C/mm</a:t>
            </a:r>
            <a:r>
              <a:rPr lang="en-US" sz="1800" cap="none" baseline="30000" dirty="0"/>
              <a:t>2</a:t>
            </a:r>
            <a:r>
              <a:rPr lang="en-US" sz="1800" cap="none" dirty="0"/>
              <a:t>) </a:t>
            </a:r>
            <a:r>
              <a:rPr lang="en-US" sz="1800" cap="none" dirty="0">
                <a:solidFill>
                  <a:srgbClr val="FF0000"/>
                </a:solidFill>
              </a:rPr>
              <a:t>(red diamonds)</a:t>
            </a:r>
            <a:r>
              <a:rPr lang="en-US" sz="1800" cap="none" dirty="0"/>
              <a:t> </a:t>
            </a:r>
          </a:p>
          <a:p>
            <a:pPr marL="342900" indent="-342900" algn="just">
              <a:buFont typeface="Wingdings" charset="2"/>
              <a:buAutoNum type="alphaLcParenBoth" startAt="3"/>
            </a:pPr>
            <a:r>
              <a:rPr lang="en-US" sz="1800" cap="none" dirty="0"/>
              <a:t>C 1s, core level spectra measured on the </a:t>
            </a:r>
            <a:r>
              <a:rPr lang="en-US" sz="1800" cap="none" dirty="0" err="1"/>
              <a:t>Ar</a:t>
            </a:r>
            <a:r>
              <a:rPr lang="en-US" sz="1800" cap="none" dirty="0"/>
              <a:t> sputtered </a:t>
            </a:r>
            <a:r>
              <a:rPr lang="en-US" sz="1800" cap="none" dirty="0">
                <a:solidFill>
                  <a:schemeClr val="bg1">
                    <a:lumMod val="50000"/>
                  </a:schemeClr>
                </a:solidFill>
              </a:rPr>
              <a:t>(grey lines) </a:t>
            </a:r>
            <a:r>
              <a:rPr lang="en-US" sz="1800" cap="none" dirty="0"/>
              <a:t>and on the scrubbed surface </a:t>
            </a:r>
            <a:r>
              <a:rPr lang="en-US" sz="1800" cap="none" dirty="0">
                <a:solidFill>
                  <a:srgbClr val="FF0000"/>
                </a:solidFill>
              </a:rPr>
              <a:t>(red lines).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01655" y="100250"/>
            <a:ext cx="8189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origin of C during scrubbing</a:t>
            </a:r>
          </a:p>
          <a:p>
            <a:pPr algn="ctr"/>
            <a:r>
              <a:rPr lang="it-IT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t-IT" dirty="0" err="1">
                <a:latin typeface="Calibri" charset="0"/>
                <a:ea typeface="Calibri" charset="0"/>
                <a:cs typeface="Calibri" charset="0"/>
              </a:rPr>
              <a:t>Larciprete</a:t>
            </a:r>
            <a:r>
              <a:rPr lang="it-IT" dirty="0">
                <a:latin typeface="Calibri" charset="0"/>
                <a:ea typeface="Calibri" charset="0"/>
                <a:cs typeface="Calibri" charset="0"/>
              </a:rPr>
              <a:t> PR ST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(2013)</a:t>
            </a:r>
            <a:endParaRPr lang="it-IT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42955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The growing of a C layer during e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bombardment was already observed to occur when irradiating an atomically clean Cu surface, </a:t>
            </a:r>
            <a:r>
              <a:rPr lang="en-GB" sz="1400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it-IT" sz="1400" dirty="0" err="1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it-IT" sz="14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it-IT" sz="1400" dirty="0" err="1">
                <a:latin typeface="Calibri" charset="0"/>
                <a:ea typeface="Calibri" charset="0"/>
                <a:cs typeface="Calibri" charset="0"/>
              </a:rPr>
              <a:t>Larciprete</a:t>
            </a:r>
            <a:r>
              <a:rPr lang="it-IT" sz="1400" dirty="0">
                <a:latin typeface="Calibri" charset="0"/>
                <a:ea typeface="Calibri" charset="0"/>
                <a:cs typeface="Calibri" charset="0"/>
              </a:rPr>
              <a:t> PR ST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(2013)]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During long doses, not only we bombard the surface with electrons, but we expose the same surface to residual Vacuum and to the C0, C0</a:t>
            </a:r>
            <a:r>
              <a:rPr lang="en-GB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, etc. produced by the hot filament of the gun itself.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Those molecules adsorb on the surface, where the electrons brakes them to form the sp</a:t>
            </a:r>
            <a:r>
              <a:rPr lang="en-GB" baseline="30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 C layer.</a:t>
            </a:r>
          </a:p>
          <a:p>
            <a:pPr marL="285750" indent="-285750">
              <a:buFont typeface="Arial" charset="0"/>
              <a:buChar char="•"/>
            </a:pPr>
            <a:endParaRPr lang="en-GB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138756"/>
            <a:ext cx="9083040" cy="34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05858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30088</TotalTime>
  <Words>904</Words>
  <Application>Microsoft Macintosh PowerPoint</Application>
  <PresentationFormat>Widescreen</PresentationFormat>
  <Paragraphs>166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Monotype Corsiva</vt:lpstr>
      <vt:lpstr>Symbol</vt:lpstr>
      <vt:lpstr>Wingdings</vt:lpstr>
      <vt:lpstr>Vapor Trail</vt:lpstr>
      <vt:lpstr>Stainless Steel SEY:  A controversial story.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Microsoft Office User</cp:lastModifiedBy>
  <cp:revision>695</cp:revision>
  <cp:lastPrinted>2017-10-08T23:11:30Z</cp:lastPrinted>
  <dcterms:created xsi:type="dcterms:W3CDTF">2016-05-23T12:14:14Z</dcterms:created>
  <dcterms:modified xsi:type="dcterms:W3CDTF">2018-06-05T06:29:22Z</dcterms:modified>
</cp:coreProperties>
</file>