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8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0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1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2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3" r:id="rId4"/>
    <p:sldMasterId id="2147483713" r:id="rId5"/>
    <p:sldMasterId id="2147483720" r:id="rId6"/>
    <p:sldMasterId id="2147483734" r:id="rId7"/>
    <p:sldMasterId id="2147483746" r:id="rId8"/>
    <p:sldMasterId id="2147483766" r:id="rId9"/>
    <p:sldMasterId id="2147483781" r:id="rId10"/>
    <p:sldMasterId id="2147483809" r:id="rId11"/>
    <p:sldMasterId id="2147483823" r:id="rId12"/>
    <p:sldMasterId id="2147483834" r:id="rId13"/>
  </p:sldMasterIdLst>
  <p:notesMasterIdLst>
    <p:notesMasterId r:id="rId86"/>
  </p:notesMasterIdLst>
  <p:sldIdLst>
    <p:sldId id="256" r:id="rId14"/>
    <p:sldId id="319" r:id="rId15"/>
    <p:sldId id="377" r:id="rId16"/>
    <p:sldId id="320" r:id="rId17"/>
    <p:sldId id="356" r:id="rId18"/>
    <p:sldId id="271" r:id="rId19"/>
    <p:sldId id="272" r:id="rId20"/>
    <p:sldId id="387" r:id="rId21"/>
    <p:sldId id="388" r:id="rId22"/>
    <p:sldId id="389" r:id="rId23"/>
    <p:sldId id="273" r:id="rId24"/>
    <p:sldId id="274" r:id="rId25"/>
    <p:sldId id="275" r:id="rId26"/>
    <p:sldId id="276" r:id="rId27"/>
    <p:sldId id="384" r:id="rId28"/>
    <p:sldId id="385" r:id="rId29"/>
    <p:sldId id="278" r:id="rId30"/>
    <p:sldId id="279" r:id="rId31"/>
    <p:sldId id="282" r:id="rId32"/>
    <p:sldId id="283" r:id="rId33"/>
    <p:sldId id="286" r:id="rId34"/>
    <p:sldId id="309" r:id="rId35"/>
    <p:sldId id="364" r:id="rId36"/>
    <p:sldId id="376" r:id="rId37"/>
    <p:sldId id="312" r:id="rId38"/>
    <p:sldId id="313" r:id="rId39"/>
    <p:sldId id="267" r:id="rId40"/>
    <p:sldId id="343" r:id="rId41"/>
    <p:sldId id="397" r:id="rId42"/>
    <p:sldId id="358" r:id="rId43"/>
    <p:sldId id="359" r:id="rId44"/>
    <p:sldId id="381" r:id="rId45"/>
    <p:sldId id="270" r:id="rId46"/>
    <p:sldId id="334" r:id="rId47"/>
    <p:sldId id="360" r:id="rId48"/>
    <p:sldId id="361" r:id="rId49"/>
    <p:sldId id="362" r:id="rId50"/>
    <p:sldId id="363" r:id="rId51"/>
    <p:sldId id="367" r:id="rId52"/>
    <p:sldId id="372" r:id="rId53"/>
    <p:sldId id="373" r:id="rId54"/>
    <p:sldId id="365" r:id="rId55"/>
    <p:sldId id="366" r:id="rId56"/>
    <p:sldId id="399" r:id="rId57"/>
    <p:sldId id="400" r:id="rId58"/>
    <p:sldId id="398" r:id="rId59"/>
    <p:sldId id="391" r:id="rId60"/>
    <p:sldId id="392" r:id="rId61"/>
    <p:sldId id="265" r:id="rId62"/>
    <p:sldId id="262" r:id="rId63"/>
    <p:sldId id="386" r:id="rId64"/>
    <p:sldId id="390" r:id="rId65"/>
    <p:sldId id="345" r:id="rId66"/>
    <p:sldId id="259" r:id="rId67"/>
    <p:sldId id="288" r:id="rId68"/>
    <p:sldId id="258" r:id="rId69"/>
    <p:sldId id="323" r:id="rId70"/>
    <p:sldId id="354" r:id="rId71"/>
    <p:sldId id="322" r:id="rId72"/>
    <p:sldId id="351" r:id="rId73"/>
    <p:sldId id="352" r:id="rId74"/>
    <p:sldId id="300" r:id="rId75"/>
    <p:sldId id="304" r:id="rId76"/>
    <p:sldId id="368" r:id="rId77"/>
    <p:sldId id="369" r:id="rId78"/>
    <p:sldId id="370" r:id="rId79"/>
    <p:sldId id="371" r:id="rId80"/>
    <p:sldId id="393" r:id="rId81"/>
    <p:sldId id="395" r:id="rId82"/>
    <p:sldId id="396" r:id="rId83"/>
    <p:sldId id="401" r:id="rId84"/>
    <p:sldId id="403" r:id="rId8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666699"/>
    <a:srgbClr val="0000CC"/>
    <a:srgbClr val="006600"/>
    <a:srgbClr val="CC00FF"/>
    <a:srgbClr val="FF6600"/>
    <a:srgbClr val="FF505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60"/>
  </p:normalViewPr>
  <p:slideViewPr>
    <p:cSldViewPr snapToGrid="0">
      <p:cViewPr varScale="1">
        <p:scale>
          <a:sx n="58" d="100"/>
          <a:sy n="58" d="100"/>
        </p:scale>
        <p:origin x="669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76" Type="http://schemas.openxmlformats.org/officeDocument/2006/relationships/slide" Target="slides/slide63.xml"/><Relationship Id="rId84" Type="http://schemas.openxmlformats.org/officeDocument/2006/relationships/slide" Target="slides/slide71.xml"/><Relationship Id="rId89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slide" Target="slides/slide53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87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90" Type="http://schemas.openxmlformats.org/officeDocument/2006/relationships/tableStyles" Target="tableStyles.xml"/><Relationship Id="rId19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77" Type="http://schemas.openxmlformats.org/officeDocument/2006/relationships/slide" Target="slides/slide6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slide" Target="slides/slide70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038CC-8CE6-4BE4-B5D9-D7EB7B6CBAE4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D52E6C-19F4-4A89-A905-51F4C20D05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173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New slide from Davide.</a:t>
            </a:r>
          </a:p>
          <a:p>
            <a:r>
              <a:rPr lang="de-AT" dirty="0" smtClean="0"/>
              <a:t>Showing that conductor</a:t>
            </a:r>
            <a:r>
              <a:rPr lang="de-AT" baseline="0" dirty="0" smtClean="0"/>
              <a:t> development is launched at international level, Russia, Japan, (Korea and Europe in preparation)</a:t>
            </a:r>
            <a:endParaRPr lang="de-AT" dirty="0" smtClean="0"/>
          </a:p>
          <a:p>
            <a:r>
              <a:rPr lang="de-AT" dirty="0" smtClean="0"/>
              <a:t>Underline importance of that development as main</a:t>
            </a:r>
            <a:r>
              <a:rPr lang="de-AT" baseline="0" dirty="0" smtClean="0"/>
              <a:t> cost driver for the hadron collider machine.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095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BDA81-3FB2-49EB-95B6-9165AF10FC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4928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58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1246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FCC8-EAFA-4882-B2A8-77E1435323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25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40A11F-442D-A34F-88AD-9EC1605D74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6567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EF52A-E221-4B7B-B7C0-FAD3F3B4A60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727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40A11F-442D-A34F-88AD-9EC1605D74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621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40A11F-442D-A34F-88AD-9EC1605D74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911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077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250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BDA81-3FB2-49EB-95B6-9165AF10FC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87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EF52A-E221-4B7B-B7C0-FAD3F3B4A60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7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BDA81-3FB2-49EB-95B6-9165AF10FC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2178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BDA81-3FB2-49EB-95B6-9165AF10FC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197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BDA81-3FB2-49EB-95B6-9165AF10FC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239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525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C9DB-A0B8-4658-A6B8-D2060F61E529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BF227-11CA-4BCF-B442-861800F891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3549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C9DB-A0B8-4658-A6B8-D2060F61E529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BF227-11CA-4BCF-B442-861800F891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25003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25/09/2017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89324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25/09/2017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27983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25/09/2017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50553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477183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060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97366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74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726" y="2420888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417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A3AE2-1023-2243-BBDE-C44D82F110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565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351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C9DB-A0B8-4658-A6B8-D2060F61E529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BF227-11CA-4BCF-B442-861800F891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195245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2017/9/25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05280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2017/9/25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969603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2017/9/25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38840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2017/9/25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385045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0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0" y="2665379"/>
            <a:ext cx="3655181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2017/9/25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558444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2017/9/25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320386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2017/9/25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61279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2017/9/25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57188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2017/9/25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279735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2017/9/25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378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CC5-A307-46F7-841D-152CFC14163F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EDC8-39C7-4C2A-9B78-13654C49F7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109394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69689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9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726" y="2420888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5485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770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932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3213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3917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CC5-A307-46F7-841D-152CFC14163F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EDC8-39C7-4C2A-9B78-13654C49F7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6275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CC5-A307-46F7-841D-152CFC14163F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EDC8-39C7-4C2A-9B78-13654C49F7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1164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CC5-A307-46F7-841D-152CFC14163F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EDC8-39C7-4C2A-9B78-13654C49F7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651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CC5-A307-46F7-841D-152CFC14163F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EDC8-39C7-4C2A-9B78-13654C49F7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2431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CC5-A307-46F7-841D-152CFC14163F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EDC8-39C7-4C2A-9B78-13654C49F7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6360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CC5-A307-46F7-841D-152CFC14163F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EDC8-39C7-4C2A-9B78-13654C49F7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0521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CC5-A307-46F7-841D-152CFC14163F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EDC8-39C7-4C2A-9B78-13654C49F7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6110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C9DB-A0B8-4658-A6B8-D2060F61E529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BF227-11CA-4BCF-B442-861800F891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00331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CC5-A307-46F7-841D-152CFC14163F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EDC8-39C7-4C2A-9B78-13654C49F7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59346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CC5-A307-46F7-841D-152CFC14163F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EDC8-39C7-4C2A-9B78-13654C49F7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41792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CC5-A307-46F7-841D-152CFC14163F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EDC8-39C7-4C2A-9B78-13654C49F7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6010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00807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39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726" y="2420888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3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77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626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470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/>
          <a:lstStyle/>
          <a:p>
            <a:fld id="{BFBDA095-DDD1-4757-A72B-7EB8DA05C013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/>
          <a:lstStyle/>
          <a:p>
            <a:fld id="{A063ACCA-3B5D-4055-9B3E-679BD31959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577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C9DB-A0B8-4658-A6B8-D2060F61E529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BF227-11CA-4BCF-B442-861800F891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7547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91812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35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726" y="2420888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8828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37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401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487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718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64927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43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726" y="2420888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908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C9DB-A0B8-4658-A6B8-D2060F61E529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BF227-11CA-4BCF-B442-861800F891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7865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905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198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6867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25/09/2017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275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25/09/2017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3335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25/09/2017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271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25/09/2017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7118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25/09/2017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7899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25/09/2017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6252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25/09/2017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6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C9DB-A0B8-4658-A6B8-D2060F61E529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BF227-11CA-4BCF-B442-861800F891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0252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25/09/2017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4549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25/09/2017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0653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25/09/2017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116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25/09/2017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8522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145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6004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435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9404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2368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062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C9DB-A0B8-4658-A6B8-D2060F61E529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BF227-11CA-4BCF-B442-861800F891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3493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0956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9680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3296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1902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8909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56957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1606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5EFC-6F72-4CE2-8D27-2D130725780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7EBD07-150D-4699-82E9-2F14A6A9C9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5630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aseline="0">
                <a:solidFill>
                  <a:srgbClr val="FF0000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14400" y="1547776"/>
            <a:ext cx="8229600" cy="4525963"/>
          </a:xfrm>
        </p:spPr>
        <p:txBody>
          <a:bodyPr/>
          <a:lstStyle>
            <a:lvl1pPr>
              <a:defRPr sz="2600" baseline="0"/>
            </a:lvl1pPr>
            <a:lvl2pPr>
              <a:defRPr sz="2200" baseline="0">
                <a:solidFill>
                  <a:srgbClr val="0070C0"/>
                </a:solidFill>
              </a:defRPr>
            </a:lvl2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BDF36-21BB-4854-9FBB-2E3DDC98B89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7EBD07-150D-4699-82E9-2F14A6A9C9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723876" y="6234265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rgbClr val="FFFFFF"/>
                </a:solidFill>
              </a:rPr>
              <a:t>Hadron Colliders and Advanced Concepts</a:t>
            </a:r>
          </a:p>
          <a:p>
            <a:r>
              <a:rPr lang="en-GB" sz="1000" dirty="0" smtClean="0">
                <a:solidFill>
                  <a:srgbClr val="FFFFFF"/>
                </a:solidFill>
              </a:rPr>
              <a:t>Frank Zimmermann</a:t>
            </a:r>
          </a:p>
          <a:p>
            <a:pPr>
              <a:defRPr/>
            </a:pPr>
            <a:r>
              <a:rPr lang="en-GB" sz="1000" baseline="0" dirty="0" smtClean="0">
                <a:solidFill>
                  <a:srgbClr val="FFFFFF"/>
                </a:solidFill>
              </a:rPr>
              <a:t>XBEAM Strategy Meeting, Valencia,</a:t>
            </a:r>
            <a:r>
              <a:rPr lang="en-GB" sz="1000" dirty="0" smtClean="0">
                <a:solidFill>
                  <a:srgbClr val="FFFFFF"/>
                </a:solidFill>
              </a:rPr>
              <a:t>13</a:t>
            </a:r>
            <a:r>
              <a:rPr lang="en-GB" sz="1000" baseline="0" dirty="0" smtClean="0">
                <a:solidFill>
                  <a:srgbClr val="FFFFFF"/>
                </a:solidFill>
              </a:rPr>
              <a:t> February 2017</a:t>
            </a:r>
            <a:endParaRPr lang="en-GB" sz="1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037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8AB0-470D-4BE6-A785-01B032D51AD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7EBD07-150D-4699-82E9-2F14A6A9C9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6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C9DB-A0B8-4658-A6B8-D2060F61E529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BF227-11CA-4BCF-B442-861800F891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8694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50C85-3D72-4CC2-A3C9-0A2BB458E44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7EBD07-150D-4699-82E9-2F14A6A9C9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5111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804B9-1495-438B-B555-FEAA23D9DE2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7EBD07-150D-4699-82E9-2F14A6A9C9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9197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8E8F-6750-4659-8922-1BAEE10C0C3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7EBD07-150D-4699-82E9-2F14A6A9C9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9911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DB1F5-6FB8-43A4-BF0E-B40E3776201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7EBD07-150D-4699-82E9-2F14A6A9C9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9546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FF8B-284C-4687-A305-C7B2FCB8DE9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7EBD07-150D-4699-82E9-2F14A6A9C9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839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0968F-6B36-4449-BA5F-B0E67062E9A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7EBD07-150D-4699-82E9-2F14A6A9C9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0168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B2B83-9EC4-4FF0-B27E-9BF170172A5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7EBD07-150D-4699-82E9-2F14A6A9C9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4063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09947-8D11-40E4-AFFA-A6574C0363F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7EBD07-150D-4699-82E9-2F14A6A9C9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108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83B7B-D899-47E1-A682-4858742A0977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A244E47-A788-4DBB-A5A9-03684822D3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70108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83B7B-D899-47E1-A682-4858742A0977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A244E47-A788-4DBB-A5A9-03684822D3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0127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C9DB-A0B8-4658-A6B8-D2060F61E529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BF227-11CA-4BCF-B442-861800F891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46954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83B7B-D899-47E1-A682-4858742A0977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A244E47-A788-4DBB-A5A9-03684822D3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795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83B7B-D899-47E1-A682-4858742A0977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A244E47-A788-4DBB-A5A9-03684822D3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071690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83B7B-D899-47E1-A682-4858742A0977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A244E47-A788-4DBB-A5A9-03684822D3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0996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83B7B-D899-47E1-A682-4858742A0977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A244E47-A788-4DBB-A5A9-03684822D3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45070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83B7B-D899-47E1-A682-4858742A0977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A244E47-A788-4DBB-A5A9-03684822D3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50064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83B7B-D899-47E1-A682-4858742A0977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A244E47-A788-4DBB-A5A9-03684822D3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78743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83B7B-D899-47E1-A682-4858742A0977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A244E47-A788-4DBB-A5A9-03684822D3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12610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83B7B-D899-47E1-A682-4858742A0977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A244E47-A788-4DBB-A5A9-03684822D3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1550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83B7B-D899-47E1-A682-4858742A0977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A244E47-A788-4DBB-A5A9-03684822D3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86955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301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C9DB-A0B8-4658-A6B8-D2060F61E529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BF227-11CA-4BCF-B442-861800F891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11698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182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07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25/09/2017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659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25/09/2017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75138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25/09/2017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26055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25/09/2017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47502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25/09/2017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75824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25/09/2017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07782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25/09/2017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74037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25/09/2017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862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theme" Target="../theme/theme12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3.xml"/><Relationship Id="rId9" Type="http://schemas.openxmlformats.org/officeDocument/2006/relationships/image" Target="../media/image3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8C9DB-A0B8-4658-A6B8-D2060F61E529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BF227-11CA-4BCF-B442-861800F891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43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25/09/2017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5502" y="-1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3200" i="1" dirty="0">
              <a:solidFill>
                <a:srgbClr val="FFFF00"/>
              </a:solidFill>
              <a:latin typeface="Arial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02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356822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6501926D-BD55-4F99-B46D-3C231A52E35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936" y="6338550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28D0A3-5C9A-4901-9C42-FBE507C34AF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626321" y="6261913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chemeClr val="bg1"/>
                </a:solidFill>
              </a:rPr>
              <a:t>Higgs Factory Concepts</a:t>
            </a:r>
          </a:p>
          <a:p>
            <a:r>
              <a:rPr lang="en-GB" sz="1000" b="1" baseline="0" dirty="0" smtClean="0">
                <a:solidFill>
                  <a:schemeClr val="bg1"/>
                </a:solidFill>
              </a:rPr>
              <a:t>Frank Zimmermann</a:t>
            </a:r>
            <a:r>
              <a:rPr lang="en-GB" sz="1000" b="1" dirty="0" smtClean="0">
                <a:solidFill>
                  <a:schemeClr val="bg1"/>
                </a:solidFill>
              </a:rPr>
              <a:t/>
            </a:r>
            <a:br>
              <a:rPr lang="en-GB" sz="1000" b="1" dirty="0" smtClean="0">
                <a:solidFill>
                  <a:schemeClr val="bg1"/>
                </a:solidFill>
              </a:rPr>
            </a:br>
            <a:r>
              <a:rPr lang="en-GB" sz="1000" b="1" dirty="0" smtClean="0">
                <a:solidFill>
                  <a:schemeClr val="bg1"/>
                </a:solidFill>
              </a:rPr>
              <a:t>eeFACT2016,</a:t>
            </a:r>
            <a:r>
              <a:rPr lang="en-GB" sz="1000" b="1" baseline="0" dirty="0" smtClean="0">
                <a:solidFill>
                  <a:schemeClr val="bg1"/>
                </a:solidFill>
              </a:rPr>
              <a:t> 24 October2016</a:t>
            </a:r>
            <a:endParaRPr lang="en-GB" sz="10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978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2017/9/25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540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356822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6501926D-BD55-4F99-B46D-3C231A52E35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936" y="6338550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28D0A3-5C9A-4901-9C42-FBE507C34AF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715840" y="6266289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baseline="0" dirty="0" smtClean="0">
                <a:solidFill>
                  <a:schemeClr val="bg1"/>
                </a:solidFill>
              </a:rPr>
              <a:t>Future Strategies and Technologies</a:t>
            </a:r>
            <a:r>
              <a:rPr lang="en-GB" sz="1000" b="1" dirty="0" smtClean="0">
                <a:solidFill>
                  <a:schemeClr val="bg1"/>
                </a:solidFill>
              </a:rPr>
              <a:t/>
            </a:r>
            <a:br>
              <a:rPr lang="en-GB" sz="1000" b="1" dirty="0" smtClean="0">
                <a:solidFill>
                  <a:schemeClr val="bg1"/>
                </a:solidFill>
              </a:rPr>
            </a:br>
            <a:r>
              <a:rPr lang="en-US" sz="1000" b="0" dirty="0" smtClean="0">
                <a:solidFill>
                  <a:schemeClr val="bg1"/>
                </a:solidFill>
              </a:rPr>
              <a:t>Michael Benedikt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baseline="0" dirty="0" smtClean="0">
                <a:solidFill>
                  <a:schemeClr val="bg1"/>
                </a:solidFill>
              </a:rPr>
              <a:t>International Teacher Weeks 2017, CERN</a:t>
            </a:r>
            <a:endParaRPr lang="en-GB" sz="1000" b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90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D9CC5-A307-46F7-841D-152CFC14163F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DEDC8-39C7-4C2A-9B78-13654C49F7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594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356822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6501926D-BD55-4F99-B46D-3C231A52E35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936" y="6338550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128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356822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6501926D-BD55-4F99-B46D-3C231A52E35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936" y="6338550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645321" y="6234265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rgbClr val="FFFFFF"/>
                </a:solidFill>
              </a:rPr>
              <a:t>Hadron Colliders and Advanced Concepts</a:t>
            </a:r>
          </a:p>
          <a:p>
            <a:r>
              <a:rPr lang="en-GB" sz="1000" dirty="0" smtClean="0">
                <a:solidFill>
                  <a:srgbClr val="FFFFFF"/>
                </a:solidFill>
              </a:rPr>
              <a:t>Frank Zimmermann</a:t>
            </a:r>
          </a:p>
          <a:p>
            <a:pPr>
              <a:defRPr/>
            </a:pPr>
            <a:r>
              <a:rPr lang="en-GB" sz="1000" baseline="0" dirty="0" smtClean="0">
                <a:solidFill>
                  <a:srgbClr val="FFFFFF"/>
                </a:solidFill>
              </a:rPr>
              <a:t>XBEAM Strategy Meeting, Valencia,</a:t>
            </a:r>
            <a:r>
              <a:rPr lang="en-GB" sz="1000" dirty="0" smtClean="0">
                <a:solidFill>
                  <a:srgbClr val="FFFFFF"/>
                </a:solidFill>
              </a:rPr>
              <a:t>13</a:t>
            </a:r>
            <a:r>
              <a:rPr lang="en-GB" sz="1000" baseline="0" dirty="0" smtClean="0">
                <a:solidFill>
                  <a:srgbClr val="FFFFFF"/>
                </a:solidFill>
              </a:rPr>
              <a:t> February 2017</a:t>
            </a:r>
            <a:endParaRPr lang="en-GB" sz="1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063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356822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6501926D-BD55-4F99-B46D-3C231A52E35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936" y="6338550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715840" y="6266289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rgbClr val="FFFFFF"/>
                </a:solidFill>
              </a:rPr>
              <a:t>Hadron Colliders and Advanced Concepts</a:t>
            </a:r>
          </a:p>
          <a:p>
            <a:r>
              <a:rPr lang="en-GB" sz="1000" dirty="0" smtClean="0">
                <a:solidFill>
                  <a:srgbClr val="FFFFFF"/>
                </a:solidFill>
              </a:rPr>
              <a:t>Frank Zimmermann</a:t>
            </a:r>
          </a:p>
          <a:p>
            <a:pPr>
              <a:defRPr/>
            </a:pPr>
            <a:r>
              <a:rPr lang="en-GB" sz="1000" baseline="0" dirty="0" smtClean="0">
                <a:solidFill>
                  <a:srgbClr val="FFFFFF"/>
                </a:solidFill>
              </a:rPr>
              <a:t>XBEAM Strategy Meeting, Valencia,</a:t>
            </a:r>
            <a:r>
              <a:rPr lang="en-GB" sz="1000" dirty="0" smtClean="0">
                <a:solidFill>
                  <a:srgbClr val="FFFFFF"/>
                </a:solidFill>
              </a:rPr>
              <a:t>13</a:t>
            </a:r>
            <a:r>
              <a:rPr lang="en-GB" sz="1000" baseline="0" dirty="0" smtClean="0">
                <a:solidFill>
                  <a:srgbClr val="FFFFFF"/>
                </a:solidFill>
              </a:rPr>
              <a:t> February 2017</a:t>
            </a:r>
            <a:endParaRPr lang="en-GB" sz="1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986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25/09/2017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5502" y="-1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3200" i="1" dirty="0">
              <a:solidFill>
                <a:srgbClr val="FFFF00"/>
              </a:solidFill>
              <a:latin typeface="Arial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941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E7A82-05A5-43F9-A20B-07A3BA495A64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20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D5425-D7CE-4DD4-B7BB-D9C556BC5A7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986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83B7B-D899-47E1-A682-4858742A0977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780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8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8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8.png"/><Relationship Id="rId7" Type="http://schemas.openxmlformats.org/officeDocument/2006/relationships/image" Target="../media/image51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500.png"/><Relationship Id="rId5" Type="http://schemas.openxmlformats.org/officeDocument/2006/relationships/image" Target="../media/image49.png"/><Relationship Id="rId4" Type="http://schemas.openxmlformats.org/officeDocument/2006/relationships/image" Target="../media/image5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63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1.png"/><Relationship Id="rId5" Type="http://schemas.openxmlformats.org/officeDocument/2006/relationships/image" Target="../media/image66.png"/><Relationship Id="rId4" Type="http://schemas.openxmlformats.org/officeDocument/2006/relationships/image" Target="../media/image7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9.jp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8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9334" y="3846750"/>
            <a:ext cx="6858000" cy="1655762"/>
          </a:xfrm>
        </p:spPr>
        <p:txBody>
          <a:bodyPr>
            <a:normAutofit fontScale="92500" lnSpcReduction="20000"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Frank Zimmermann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EAAC2017, La </a:t>
            </a:r>
            <a:r>
              <a:rPr lang="en-US" sz="4000" dirty="0" err="1" smtClean="0">
                <a:solidFill>
                  <a:schemeClr val="bg1"/>
                </a:solidFill>
              </a:rPr>
              <a:t>Biodola</a:t>
            </a:r>
            <a:endParaRPr lang="en-US" sz="4000" dirty="0" smtClean="0">
              <a:solidFill>
                <a:schemeClr val="bg1"/>
              </a:solidFill>
            </a:endParaRPr>
          </a:p>
          <a:p>
            <a:r>
              <a:rPr lang="en-US" sz="4000" dirty="0" smtClean="0">
                <a:solidFill>
                  <a:schemeClr val="bg1"/>
                </a:solidFill>
              </a:rPr>
              <a:t>25 September 2017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809146" y="310008"/>
            <a:ext cx="7772400" cy="2387600"/>
          </a:xfrm>
        </p:spPr>
        <p:txBody>
          <a:bodyPr>
            <a:normAutofit fontScale="90000"/>
          </a:bodyPr>
          <a:lstStyle/>
          <a:p>
            <a:r>
              <a:rPr lang="en-GB" b="1" i="1" dirty="0" smtClean="0">
                <a:solidFill>
                  <a:srgbClr val="002060"/>
                </a:solidFill>
              </a:rPr>
              <a:t>Future </a:t>
            </a:r>
            <a:r>
              <a:rPr lang="en-GB" b="1" i="1" dirty="0" smtClean="0">
                <a:solidFill>
                  <a:srgbClr val="003300"/>
                </a:solidFill>
              </a:rPr>
              <a:t>Colliders</a:t>
            </a:r>
            <a:r>
              <a:rPr lang="en-GB" b="1" i="1" dirty="0" smtClean="0">
                <a:solidFill>
                  <a:srgbClr val="002060"/>
                </a:solidFill>
              </a:rPr>
              <a:t> for Particle Physics – Big and Small</a:t>
            </a:r>
            <a:r>
              <a:rPr lang="en-GB" b="1" i="1" dirty="0">
                <a:solidFill>
                  <a:srgbClr val="002060"/>
                </a:solidFill>
              </a:rPr>
              <a:t/>
            </a:r>
            <a:br>
              <a:rPr lang="en-GB" b="1" i="1" dirty="0">
                <a:solidFill>
                  <a:srgbClr val="002060"/>
                </a:solidFill>
              </a:rPr>
            </a:br>
            <a:endParaRPr lang="en-GB" b="1" i="1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26983" y="5528197"/>
            <a:ext cx="37235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Work supported by the 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European Commission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under </a:t>
            </a:r>
            <a:r>
              <a:rPr kumimoji="0" lang="en-GB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the </a:t>
            </a:r>
            <a:r>
              <a:rPr kumimoji="0" lang="en-GB" sz="1600" b="0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HORIZON </a:t>
            </a:r>
            <a:r>
              <a:rPr kumimoji="0" lang="en-GB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2020</a:t>
            </a:r>
            <a:r>
              <a:rPr kumimoji="0" lang="en-GB" sz="1600" b="0" i="1" u="none" strike="noStrike" kern="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 project</a:t>
            </a:r>
            <a:r>
              <a:rPr kumimoji="0" lang="en-GB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 ARIES, </a:t>
            </a:r>
            <a:r>
              <a:rPr lang="en-GB" sz="1600" i="1" kern="0" dirty="0">
                <a:solidFill>
                  <a:srgbClr val="FFC000"/>
                </a:solidFill>
              </a:rPr>
              <a:t>grant </a:t>
            </a:r>
            <a:r>
              <a:rPr lang="en-GB" sz="1600" i="1" kern="0" dirty="0" smtClean="0">
                <a:solidFill>
                  <a:srgbClr val="FFC000"/>
                </a:solidFill>
              </a:rPr>
              <a:t>agreement no. 730871.</a:t>
            </a:r>
            <a:endParaRPr kumimoji="0" lang="en-GB" sz="1600" b="0" i="1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30" y="5400273"/>
            <a:ext cx="1844408" cy="129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8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7250"/>
            <a:ext cx="9144000" cy="4470723"/>
          </a:xfrm>
          <a:prstGeom prst="rect">
            <a:avLst/>
          </a:prstGeom>
        </p:spPr>
      </p:pic>
      <p:sp>
        <p:nvSpPr>
          <p:cNvPr id="8" name="Content Placeholder 3"/>
          <p:cNvSpPr txBox="1">
            <a:spLocks/>
          </p:cNvSpPr>
          <p:nvPr/>
        </p:nvSpPr>
        <p:spPr>
          <a:xfrm>
            <a:off x="19347" y="5404616"/>
            <a:ext cx="9140232" cy="514731"/>
          </a:xfrm>
          <a:prstGeom prst="rect">
            <a:avLst/>
          </a:prstGeom>
        </p:spPr>
        <p:txBody>
          <a:bodyPr vert="horz" numCol="1" spcCol="360000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5A0"/>
              </a:buClr>
              <a:buSzPct val="80000"/>
              <a:buFont typeface="Arial"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Have a safe trip back home and see you next year!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5327973"/>
            <a:ext cx="903078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AMSTERDAM,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9-13 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April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2018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66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67126" y="-80657"/>
            <a:ext cx="6213585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 WEEK 2018</a:t>
            </a:r>
          </a:p>
        </p:txBody>
      </p:sp>
      <p:sp>
        <p:nvSpPr>
          <p:cNvPr id="2" name="Rectangle 1"/>
          <p:cNvSpPr/>
          <p:nvPr/>
        </p:nvSpPr>
        <p:spPr>
          <a:xfrm>
            <a:off x="-335333" y="5789638"/>
            <a:ext cx="93661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77B"/>
              </a:buClr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77B"/>
              </a:buClr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also: 2018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FCC Physics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Workshop,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15-19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January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2018, CERN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86438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03"/>
          <a:stretch/>
        </p:blipFill>
        <p:spPr bwMode="auto">
          <a:xfrm>
            <a:off x="-75974" y="879327"/>
            <a:ext cx="9180511" cy="5978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椭圆 7"/>
          <p:cNvSpPr/>
          <p:nvPr/>
        </p:nvSpPr>
        <p:spPr>
          <a:xfrm>
            <a:off x="1253530" y="3104738"/>
            <a:ext cx="3090502" cy="3008901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椭圆 8"/>
          <p:cNvSpPr/>
          <p:nvPr/>
        </p:nvSpPr>
        <p:spPr>
          <a:xfrm>
            <a:off x="3444510" y="2798308"/>
            <a:ext cx="1923816" cy="1824943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39462" y="0"/>
            <a:ext cx="9143999" cy="892552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CepC</a:t>
            </a:r>
            <a: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/</a:t>
            </a:r>
            <a:r>
              <a:rPr kumimoji="0" lang="en-GB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SppC</a:t>
            </a:r>
            <a: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study (CAS-IHEP) </a:t>
            </a:r>
            <a:r>
              <a:rPr kumimoji="0" lang="en-GB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100 </a:t>
            </a:r>
            <a: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km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(new baseline!) , </a:t>
            </a:r>
            <a:r>
              <a:rPr kumimoji="0" lang="en-GB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e</a:t>
            </a:r>
            <a:r>
              <a:rPr kumimoji="0" lang="en-GB" sz="2800" b="1" i="0" u="none" strike="noStrike" kern="0" cap="none" spc="0" normalizeH="0" baseline="3000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+</a:t>
            </a:r>
            <a:r>
              <a:rPr kumimoji="0" lang="en-GB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e</a:t>
            </a:r>
            <a:r>
              <a:rPr kumimoji="0" lang="en-GB" sz="28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-</a:t>
            </a: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collisions ~2028; </a:t>
            </a:r>
            <a:r>
              <a:rPr kumimoji="0" lang="en-GB" sz="2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pp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collisions ~2042</a:t>
            </a:r>
          </a:p>
        </p:txBody>
      </p:sp>
      <p:sp>
        <p:nvSpPr>
          <p:cNvPr id="9" name="Rectangle 8"/>
          <p:cNvSpPr/>
          <p:nvPr/>
        </p:nvSpPr>
        <p:spPr>
          <a:xfrm>
            <a:off x="4045892" y="1393703"/>
            <a:ext cx="40030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黑体" pitchFamily="2" charset="-122"/>
                <a:cs typeface="+mn-cs"/>
              </a:rPr>
              <a:t>Qinhuangdao (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黑体" pitchFamily="2" charset="-122"/>
                <a:cs typeface="+mn-cs"/>
              </a:rPr>
              <a:t>秦皇岛）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61770" y="3881657"/>
            <a:ext cx="2574281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黑体" pitchFamily="2" charset="-122"/>
                <a:cs typeface="+mn-cs"/>
              </a:rPr>
              <a:t>easy access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黑体" pitchFamily="2" charset="-122"/>
                <a:cs typeface="+mn-cs"/>
              </a:rPr>
              <a:t>300 km east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黑体" pitchFamily="2" charset="-122"/>
                <a:cs typeface="+mn-cs"/>
              </a:rPr>
              <a:t>from Beijing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黑体" pitchFamily="2" charset="-122"/>
                <a:cs typeface="+mn-cs"/>
              </a:rPr>
              <a:t>3 h by car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黑体" pitchFamily="2" charset="-122"/>
                <a:cs typeface="+mn-cs"/>
              </a:rPr>
              <a:t>1 h by train 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黑体" pitchFamily="2" charset="-122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76322" y="6396333"/>
            <a:ext cx="1345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Yifang Wang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734305" y="2011268"/>
            <a:ext cx="18585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CepC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SppC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23723" y="5846881"/>
            <a:ext cx="2528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“Chinese Toscana”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14092" y="3240443"/>
            <a:ext cx="13147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 km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143766" y="3016568"/>
            <a:ext cx="11432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 km </a:t>
            </a:r>
          </a:p>
        </p:txBody>
      </p:sp>
    </p:spTree>
    <p:extLst>
      <p:ext uri="{BB962C8B-B14F-4D97-AF65-F5344CB8AC3E}">
        <p14:creationId xmlns:p14="http://schemas.microsoft.com/office/powerpoint/2010/main" val="344957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" y="-17924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Qinhuangdao site visit July 2016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690" y="0"/>
            <a:ext cx="5209309" cy="39069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4982"/>
            <a:ext cx="4950691" cy="37130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1563"/>
            <a:ext cx="4821381" cy="36160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380" y="3616036"/>
            <a:ext cx="4322619" cy="324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37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995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2534"/>
            <a:ext cx="9143999" cy="92333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n</a:t>
            </a:r>
            <a:r>
              <a:rPr kumimoji="0" lang="en-GB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ear proposed construction site and </a:t>
            </a:r>
            <a:r>
              <a:rPr kumimoji="0" lang="en-GB" sz="3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vinyards</a:t>
            </a:r>
            <a:r>
              <a:rPr kumimoji="0" lang="en-GB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– bilingual beach resort (Chinese-Russian)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6188" y="0"/>
            <a:ext cx="9150188" cy="1008112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… Geneva beach for comparison 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8112"/>
            <a:ext cx="9144000" cy="3012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78"/>
          <a:stretch/>
        </p:blipFill>
        <p:spPr>
          <a:xfrm>
            <a:off x="0" y="3644901"/>
            <a:ext cx="9144000" cy="32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4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4358"/>
            <a:ext cx="9214555" cy="592364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5165" y="116668"/>
            <a:ext cx="9152046" cy="73866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alternative &amp; new CEPC sites</a:t>
            </a:r>
            <a:endParaRPr kumimoji="0" lang="en-GB" sz="4800" b="1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/>
              <a:ea typeface="+mn-ea"/>
              <a:cs typeface="Calibri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50" y="934358"/>
            <a:ext cx="2273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J. Gao, ICNFP2017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318052" y="6301409"/>
            <a:ext cx="2266121" cy="5565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74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16" y="-57665"/>
            <a:ext cx="6444689" cy="6881907"/>
          </a:xfrm>
        </p:spPr>
      </p:pic>
      <p:sp>
        <p:nvSpPr>
          <p:cNvPr id="5" name="TextBox 4"/>
          <p:cNvSpPr txBox="1"/>
          <p:nvPr/>
        </p:nvSpPr>
        <p:spPr>
          <a:xfrm flipH="1">
            <a:off x="210476" y="832022"/>
            <a:ext cx="15277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een on the internet</a:t>
            </a:r>
            <a:endParaRPr kumimoji="0" lang="en-GB" sz="3200" b="0" i="1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21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/>
        </p:nvSpPr>
        <p:spPr>
          <a:xfrm>
            <a:off x="923803" y="2040959"/>
            <a:ext cx="761122" cy="529137"/>
          </a:xfrm>
          <a:prstGeom prst="rect">
            <a:avLst/>
          </a:prstGeom>
          <a:solidFill>
            <a:srgbClr val="F5AC07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2390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Constr.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745568" y="2040959"/>
            <a:ext cx="1485531" cy="529137"/>
          </a:xfrm>
          <a:prstGeom prst="rect">
            <a:avLst/>
          </a:prstGeom>
          <a:solidFill>
            <a:srgbClr val="B1BF1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93D0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Physics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258293" y="2120861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LEP</a:t>
            </a:r>
          </a:p>
        </p:txBody>
      </p:sp>
      <p:sp>
        <p:nvSpPr>
          <p:cNvPr id="70" name="Rectangle 69"/>
          <p:cNvSpPr/>
          <p:nvPr/>
        </p:nvSpPr>
        <p:spPr>
          <a:xfrm>
            <a:off x="3151755" y="2798088"/>
            <a:ext cx="1368000" cy="529137"/>
          </a:xfrm>
          <a:prstGeom prst="rect">
            <a:avLst/>
          </a:prstGeom>
          <a:solidFill>
            <a:srgbClr val="F5AC07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2390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Construction</a:t>
            </a:r>
          </a:p>
        </p:txBody>
      </p:sp>
      <p:sp>
        <p:nvSpPr>
          <p:cNvPr id="71" name="Rectangle 70"/>
          <p:cNvSpPr/>
          <p:nvPr/>
        </p:nvSpPr>
        <p:spPr>
          <a:xfrm>
            <a:off x="4551897" y="2798088"/>
            <a:ext cx="1625216" cy="529137"/>
          </a:xfrm>
          <a:prstGeom prst="rect">
            <a:avLst/>
          </a:prstGeom>
          <a:solidFill>
            <a:srgbClr val="B1BF1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93D0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Physics</a:t>
            </a:r>
          </a:p>
        </p:txBody>
      </p:sp>
      <p:sp>
        <p:nvSpPr>
          <p:cNvPr id="72" name="Rectangle 71"/>
          <p:cNvSpPr/>
          <p:nvPr/>
        </p:nvSpPr>
        <p:spPr>
          <a:xfrm>
            <a:off x="2318941" y="2798088"/>
            <a:ext cx="786256" cy="529137"/>
          </a:xfrm>
          <a:prstGeom prst="rect">
            <a:avLst/>
          </a:prstGeom>
          <a:solidFill>
            <a:srgbClr val="117F8E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4F9F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Proto</a:t>
            </a:r>
          </a:p>
        </p:txBody>
      </p:sp>
      <p:sp>
        <p:nvSpPr>
          <p:cNvPr id="73" name="Rectangle 72"/>
          <p:cNvSpPr/>
          <p:nvPr/>
        </p:nvSpPr>
        <p:spPr>
          <a:xfrm>
            <a:off x="1096592" y="2798088"/>
            <a:ext cx="1186586" cy="529137"/>
          </a:xfrm>
          <a:prstGeom prst="rect">
            <a:avLst/>
          </a:prstGeom>
          <a:solidFill>
            <a:srgbClr val="173D5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FF6F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Design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209256" y="2877990"/>
            <a:ext cx="2755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LHC 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– in operation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5102935" y="3555217"/>
            <a:ext cx="1383725" cy="529137"/>
          </a:xfrm>
          <a:prstGeom prst="rect">
            <a:avLst/>
          </a:prstGeom>
          <a:solidFill>
            <a:srgbClr val="F5AC07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2390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Construction</a:t>
            </a:r>
          </a:p>
        </p:txBody>
      </p:sp>
      <p:sp>
        <p:nvSpPr>
          <p:cNvPr id="77" name="Rectangle 76"/>
          <p:cNvSpPr/>
          <p:nvPr/>
        </p:nvSpPr>
        <p:spPr>
          <a:xfrm>
            <a:off x="6518152" y="3555217"/>
            <a:ext cx="1567125" cy="529137"/>
          </a:xfrm>
          <a:prstGeom prst="rect">
            <a:avLst/>
          </a:prstGeom>
          <a:solidFill>
            <a:srgbClr val="B1BF1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93D0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Physics</a:t>
            </a:r>
          </a:p>
        </p:txBody>
      </p:sp>
      <p:sp>
        <p:nvSpPr>
          <p:cNvPr id="78" name="Rectangle 77"/>
          <p:cNvSpPr/>
          <p:nvPr/>
        </p:nvSpPr>
        <p:spPr>
          <a:xfrm>
            <a:off x="3851920" y="3555217"/>
            <a:ext cx="1185344" cy="529137"/>
          </a:xfrm>
          <a:prstGeom prst="rect">
            <a:avLst/>
          </a:prstGeom>
          <a:solidFill>
            <a:srgbClr val="173D5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FF6F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Design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877176" y="3635119"/>
            <a:ext cx="297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HL-LHC - ongoing project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722541" y="4916087"/>
            <a:ext cx="3385431" cy="529137"/>
            <a:chOff x="5722541" y="5110794"/>
            <a:chExt cx="3385431" cy="529137"/>
          </a:xfrm>
        </p:grpSpPr>
        <p:sp>
          <p:nvSpPr>
            <p:cNvPr id="63" name="Rectangle 62"/>
            <p:cNvSpPr/>
            <p:nvPr/>
          </p:nvSpPr>
          <p:spPr>
            <a:xfrm>
              <a:off x="8176308" y="5110794"/>
              <a:ext cx="931664" cy="529137"/>
            </a:xfrm>
            <a:prstGeom prst="rect">
              <a:avLst/>
            </a:prstGeom>
            <a:solidFill>
              <a:srgbClr val="B1BF10"/>
            </a:solidFill>
            <a:ln>
              <a:gradFill flip="none" rotWithShape="1">
                <a:gsLst>
                  <a:gs pos="5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93D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Physics</a:t>
              </a: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660231" y="5110794"/>
              <a:ext cx="1483137" cy="529137"/>
            </a:xfrm>
            <a:prstGeom prst="rect">
              <a:avLst/>
            </a:prstGeom>
            <a:solidFill>
              <a:srgbClr val="F5AC07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2390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Construction</a:t>
              </a: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5722541" y="5110794"/>
              <a:ext cx="904749" cy="529137"/>
            </a:xfrm>
            <a:prstGeom prst="rect">
              <a:avLst/>
            </a:prstGeom>
            <a:solidFill>
              <a:srgbClr val="117F8E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4F9F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Proto</a:t>
              </a:r>
            </a:p>
          </p:txBody>
        </p:sp>
      </p:grpSp>
      <p:cxnSp>
        <p:nvCxnSpPr>
          <p:cNvPr id="85" name="Straight Connector 84"/>
          <p:cNvCxnSpPr/>
          <p:nvPr/>
        </p:nvCxnSpPr>
        <p:spPr>
          <a:xfrm>
            <a:off x="604444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283884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1980</a:t>
            </a:r>
          </a:p>
        </p:txBody>
      </p:sp>
      <p:cxnSp>
        <p:nvCxnSpPr>
          <p:cNvPr id="87" name="Straight Connector 86"/>
          <p:cNvCxnSpPr/>
          <p:nvPr/>
        </p:nvCxnSpPr>
        <p:spPr>
          <a:xfrm>
            <a:off x="1264843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944283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1985</a:t>
            </a:r>
          </a:p>
        </p:txBody>
      </p:sp>
      <p:cxnSp>
        <p:nvCxnSpPr>
          <p:cNvPr id="89" name="Straight Connector 88"/>
          <p:cNvCxnSpPr/>
          <p:nvPr/>
        </p:nvCxnSpPr>
        <p:spPr>
          <a:xfrm>
            <a:off x="1925242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1604682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1990</a:t>
            </a:r>
          </a:p>
        </p:txBody>
      </p:sp>
      <p:cxnSp>
        <p:nvCxnSpPr>
          <p:cNvPr id="91" name="Straight Connector 90"/>
          <p:cNvCxnSpPr/>
          <p:nvPr/>
        </p:nvCxnSpPr>
        <p:spPr>
          <a:xfrm>
            <a:off x="2585641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2265081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1995</a:t>
            </a:r>
          </a:p>
        </p:txBody>
      </p:sp>
      <p:cxnSp>
        <p:nvCxnSpPr>
          <p:cNvPr id="93" name="Straight Connector 92"/>
          <p:cNvCxnSpPr/>
          <p:nvPr/>
        </p:nvCxnSpPr>
        <p:spPr>
          <a:xfrm>
            <a:off x="3231099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2910539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2000</a:t>
            </a:r>
          </a:p>
        </p:txBody>
      </p:sp>
      <p:cxnSp>
        <p:nvCxnSpPr>
          <p:cNvPr id="95" name="Straight Connector 94"/>
          <p:cNvCxnSpPr/>
          <p:nvPr/>
        </p:nvCxnSpPr>
        <p:spPr>
          <a:xfrm>
            <a:off x="3891498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3570938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2005</a:t>
            </a:r>
          </a:p>
        </p:txBody>
      </p:sp>
      <p:cxnSp>
        <p:nvCxnSpPr>
          <p:cNvPr id="97" name="Straight Connector 96"/>
          <p:cNvCxnSpPr/>
          <p:nvPr/>
        </p:nvCxnSpPr>
        <p:spPr>
          <a:xfrm>
            <a:off x="4551897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4231337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2010</a:t>
            </a:r>
          </a:p>
        </p:txBody>
      </p:sp>
      <p:cxnSp>
        <p:nvCxnSpPr>
          <p:cNvPr id="99" name="Straight Connector 98"/>
          <p:cNvCxnSpPr/>
          <p:nvPr/>
        </p:nvCxnSpPr>
        <p:spPr>
          <a:xfrm>
            <a:off x="5197355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4876795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2015</a:t>
            </a:r>
          </a:p>
        </p:txBody>
      </p:sp>
      <p:cxnSp>
        <p:nvCxnSpPr>
          <p:cNvPr id="101" name="Straight Connector 100"/>
          <p:cNvCxnSpPr/>
          <p:nvPr/>
        </p:nvCxnSpPr>
        <p:spPr>
          <a:xfrm>
            <a:off x="5857754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5537194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2020</a:t>
            </a:r>
          </a:p>
        </p:txBody>
      </p:sp>
      <p:cxnSp>
        <p:nvCxnSpPr>
          <p:cNvPr id="103" name="Straight Connector 102"/>
          <p:cNvCxnSpPr/>
          <p:nvPr/>
        </p:nvCxnSpPr>
        <p:spPr>
          <a:xfrm>
            <a:off x="6518153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6197593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2025</a:t>
            </a:r>
          </a:p>
        </p:txBody>
      </p:sp>
      <p:cxnSp>
        <p:nvCxnSpPr>
          <p:cNvPr id="105" name="Straight Connector 104"/>
          <p:cNvCxnSpPr/>
          <p:nvPr/>
        </p:nvCxnSpPr>
        <p:spPr>
          <a:xfrm>
            <a:off x="7163611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6843051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2030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7503450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2035</a:t>
            </a:r>
          </a:p>
        </p:txBody>
      </p:sp>
      <p:sp>
        <p:nvSpPr>
          <p:cNvPr id="109" name="Left-Right Arrow 108"/>
          <p:cNvSpPr/>
          <p:nvPr/>
        </p:nvSpPr>
        <p:spPr>
          <a:xfrm>
            <a:off x="5436096" y="4229084"/>
            <a:ext cx="2707272" cy="592170"/>
          </a:xfrm>
          <a:prstGeom prst="leftRightArrow">
            <a:avLst>
              <a:gd name="adj1" fmla="val 62131"/>
              <a:gd name="adj2" fmla="val 30174"/>
            </a:avLst>
          </a:prstGeom>
          <a:solidFill>
            <a:srgbClr val="FCD30E"/>
          </a:solidFill>
          <a:ln w="31750">
            <a:solidFill>
              <a:srgbClr val="6B59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73D54"/>
                </a:solidFill>
                <a:effectLst>
                  <a:outerShdw blurRad="25400" dist="25400" dir="2700000" algn="tl" rotWithShape="0">
                    <a:srgbClr val="0C377B">
                      <a:lumMod val="75000"/>
                      <a:alpha val="45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~20 years</a:t>
            </a:r>
          </a:p>
        </p:txBody>
      </p:sp>
      <p:sp>
        <p:nvSpPr>
          <p:cNvPr id="54" name="Rectangle 53"/>
          <p:cNvSpPr/>
          <p:nvPr/>
        </p:nvSpPr>
        <p:spPr>
          <a:xfrm>
            <a:off x="188141" y="2040959"/>
            <a:ext cx="689035" cy="529137"/>
          </a:xfrm>
          <a:prstGeom prst="rect">
            <a:avLst/>
          </a:prstGeom>
          <a:solidFill>
            <a:srgbClr val="173D5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FF6F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88141" y="4221088"/>
            <a:ext cx="881916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251520" y="4916087"/>
            <a:ext cx="8915715" cy="941441"/>
            <a:chOff x="251520" y="4916087"/>
            <a:chExt cx="8915715" cy="941441"/>
          </a:xfrm>
        </p:grpSpPr>
        <p:grpSp>
          <p:nvGrpSpPr>
            <p:cNvPr id="7" name="Group 6"/>
            <p:cNvGrpSpPr/>
            <p:nvPr/>
          </p:nvGrpSpPr>
          <p:grpSpPr>
            <a:xfrm>
              <a:off x="2123728" y="4916087"/>
              <a:ext cx="3571405" cy="529137"/>
              <a:chOff x="2123728" y="5110794"/>
              <a:chExt cx="3571405" cy="529137"/>
            </a:xfrm>
          </p:grpSpPr>
          <p:sp>
            <p:nvSpPr>
              <p:cNvPr id="83" name="Rectangle 82"/>
              <p:cNvSpPr/>
              <p:nvPr/>
            </p:nvSpPr>
            <p:spPr>
              <a:xfrm>
                <a:off x="4673303" y="5110794"/>
                <a:ext cx="1021830" cy="529137"/>
              </a:xfrm>
              <a:prstGeom prst="rect">
                <a:avLst/>
              </a:prstGeom>
              <a:solidFill>
                <a:srgbClr val="173D54"/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FF6F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Design</a:t>
                </a: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2123728" y="5190696"/>
                <a:ext cx="30102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10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FCC – design study</a:t>
                </a:r>
              </a:p>
            </p:txBody>
          </p:sp>
        </p:grpSp>
        <p:sp>
          <p:nvSpPr>
            <p:cNvPr id="51" name="Rectangle 50"/>
            <p:cNvSpPr/>
            <p:nvPr/>
          </p:nvSpPr>
          <p:spPr>
            <a:xfrm>
              <a:off x="251520" y="5457418"/>
              <a:ext cx="891571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endParaRPr>
            </a:p>
          </p:txBody>
        </p:sp>
      </p:grpSp>
      <p:sp>
        <p:nvSpPr>
          <p:cNvPr id="52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 CERN Circular Colliders &amp; FCC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5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6" name="Straight Connector 55"/>
          <p:cNvCxnSpPr/>
          <p:nvPr/>
        </p:nvCxnSpPr>
        <p:spPr>
          <a:xfrm>
            <a:off x="7814974" y="1484784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8108545" y="1187127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2040</a:t>
            </a:r>
          </a:p>
        </p:txBody>
      </p:sp>
      <p:cxnSp>
        <p:nvCxnSpPr>
          <p:cNvPr id="57" name="Straight Connector 56"/>
          <p:cNvCxnSpPr/>
          <p:nvPr/>
        </p:nvCxnSpPr>
        <p:spPr>
          <a:xfrm>
            <a:off x="8420069" y="1488563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88140" y="5785441"/>
            <a:ext cx="833355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altLang="zh-CN" sz="2000" b="1" kern="0" dirty="0">
                <a:solidFill>
                  <a:srgbClr val="0000FF"/>
                </a:solidFill>
                <a:ea typeface="黑体" pitchFamily="2" charset="-122"/>
              </a:rPr>
              <a:t>must advance fast now to be ready for the period 2035 – </a:t>
            </a:r>
            <a:r>
              <a:rPr lang="en-US" altLang="zh-CN" sz="2000" b="1" kern="0" dirty="0" smtClean="0">
                <a:solidFill>
                  <a:srgbClr val="0000FF"/>
                </a:solidFill>
                <a:ea typeface="黑体" pitchFamily="2" charset="-122"/>
              </a:rPr>
              <a:t>2040</a:t>
            </a:r>
          </a:p>
          <a:p>
            <a:pPr lvl="0" defTabSz="914400">
              <a:defRPr/>
            </a:pPr>
            <a:r>
              <a:rPr lang="en-US" altLang="zh-CN" sz="1200" b="1" kern="0" dirty="0" smtClean="0">
                <a:solidFill>
                  <a:srgbClr val="FF0000"/>
                </a:solidFill>
                <a:ea typeface="黑体" pitchFamily="2" charset="-122"/>
              </a:rPr>
              <a:t> </a:t>
            </a:r>
          </a:p>
          <a:p>
            <a:pPr lvl="0" defTabSz="914400">
              <a:defRPr/>
            </a:pPr>
            <a:r>
              <a:rPr lang="en-US" altLang="zh-CN" sz="2000" b="1" kern="0" dirty="0" smtClean="0">
                <a:solidFill>
                  <a:srgbClr val="FF0000"/>
                </a:solidFill>
                <a:ea typeface="黑体" pitchFamily="2" charset="-122"/>
              </a:rPr>
              <a:t>milestone</a:t>
            </a:r>
            <a:r>
              <a:rPr lang="en-US" altLang="zh-CN" sz="2000" b="1" kern="0" dirty="0">
                <a:solidFill>
                  <a:srgbClr val="FF0000"/>
                </a:solidFill>
                <a:ea typeface="黑体" pitchFamily="2" charset="-122"/>
              </a:rPr>
              <a:t>: CDR by end 2018 for next update of European Strategy</a:t>
            </a:r>
            <a:r>
              <a:rPr lang="en-US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277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noFill/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hadron collider history &amp; forecast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59" y="1064534"/>
            <a:ext cx="9108504" cy="3836894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38947" y="5188299"/>
            <a:ext cx="86661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adron collider peak luminosity as a function of year – for past, operating, and proposed facilities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70800" y="1064534"/>
            <a:ext cx="1274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W. Fischer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653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219812"/>
              </p:ext>
            </p:extLst>
          </p:nvPr>
        </p:nvGraphicFramePr>
        <p:xfrm>
          <a:off x="-26203" y="993617"/>
          <a:ext cx="9111634" cy="5672296"/>
        </p:xfrm>
        <a:graphic>
          <a:graphicData uri="http://schemas.openxmlformats.org/drawingml/2006/table">
            <a:tbl>
              <a:tblPr firstRow="1" bandRow="1"/>
              <a:tblGrid>
                <a:gridCol w="3489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87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17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43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270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50317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parameter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FCC-</a:t>
                      </a:r>
                      <a:r>
                        <a:rPr lang="en-GB" sz="2000" b="1" dirty="0" err="1" smtClean="0">
                          <a:solidFill>
                            <a:schemeClr val="bg1"/>
                          </a:solidFill>
                        </a:rPr>
                        <a:t>hh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HE-LHC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2000" b="1" dirty="0" smtClean="0">
                          <a:solidFill>
                            <a:schemeClr val="bg1"/>
                          </a:solidFill>
                        </a:rPr>
                        <a:t>(HL) LHC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collision energy </a:t>
                      </a:r>
                      <a:r>
                        <a:rPr kumimoji="0" lang="en-GB" sz="1800" b="1" kern="1200" dirty="0" err="1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cms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[</a:t>
                      </a:r>
                      <a:r>
                        <a:rPr kumimoji="0" lang="en-GB" sz="1800" b="1" kern="1200" dirty="0" err="1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TeV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100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27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14</a:t>
                      </a:r>
                      <a:endParaRPr kumimoji="0" lang="de-AT" sz="18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093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dipole field [T]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8.3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55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circumference</a:t>
                      </a:r>
                      <a:r>
                        <a:rPr kumimoji="0" lang="de-AT" sz="1800" b="1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[km]</a:t>
                      </a:r>
                      <a:endParaRPr kumimoji="0" lang="en-GB" sz="1800" b="1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100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27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27</a:t>
                      </a:r>
                      <a:endParaRPr kumimoji="0" lang="de-AT" sz="18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528">
                <a:tc>
                  <a:txBody>
                    <a:bodyPr/>
                    <a:lstStyle/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beam current [A]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0.5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1.12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(1.12) 0.58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bunch intensity  [10</a:t>
                      </a:r>
                      <a:r>
                        <a:rPr kumimoji="0" lang="en-GB" sz="1800" b="1" kern="1200" baseline="300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1 (0.2)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2.2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(2.2) 1.15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bunch spacing  [ns]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25 (5)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25 (5)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norm. emittance </a:t>
                      </a:r>
                      <a:r>
                        <a:rPr kumimoji="0" lang="en-US" sz="1800" b="1" kern="1200" dirty="0" err="1" smtClean="0">
                          <a:solidFill>
                            <a:schemeClr val="dk1"/>
                          </a:solidFill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ge</a:t>
                      </a:r>
                      <a:r>
                        <a:rPr kumimoji="0" lang="en-US" sz="1800" b="1" kern="1200" baseline="-25000" dirty="0" err="1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x,y</a:t>
                      </a:r>
                      <a:r>
                        <a:rPr kumimoji="0" lang="en-US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[</a:t>
                      </a:r>
                      <a:r>
                        <a:rPr kumimoji="0" lang="en-US" sz="1800" b="1" kern="1200" dirty="0" smtClean="0">
                          <a:solidFill>
                            <a:schemeClr val="dk1"/>
                          </a:solidFill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n-US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m]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2.2 (0.44)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2.5 (0.5)</a:t>
                      </a:r>
                      <a:endParaRPr kumimoji="0" lang="en-GB" sz="1800" b="1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(2.5) 3.75</a:t>
                      </a:r>
                      <a:endParaRPr kumimoji="0" lang="en-GB" sz="1800" b="0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6609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IP 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b</a:t>
                      </a:r>
                      <a:r>
                        <a:rPr kumimoji="0" lang="en-GB" sz="1800" b="1" kern="1200" baseline="300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*</a:t>
                      </a:r>
                      <a:r>
                        <a:rPr kumimoji="0" lang="en-GB" sz="1800" b="1" kern="1200" baseline="-25000" dirty="0" err="1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x,y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[m]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1.1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0.3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0.25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(0.15)</a:t>
                      </a:r>
                      <a:r>
                        <a:rPr kumimoji="0" lang="en-GB" sz="1800" b="0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0.55</a:t>
                      </a:r>
                      <a:endParaRPr kumimoji="0" lang="en-GB" sz="1800" b="0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luminosity/IP [10</a:t>
                      </a:r>
                      <a:r>
                        <a:rPr kumimoji="0" lang="en-GB" sz="1800" b="1" kern="1200" baseline="300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cm</a:t>
                      </a:r>
                      <a:r>
                        <a:rPr kumimoji="0" lang="en-GB" sz="1800" b="1" kern="1200" baseline="300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-2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en-GB" sz="1800" b="1" kern="1200" baseline="300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-1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GB" sz="1800" b="0" kern="1200" dirty="0" smtClean="0">
                          <a:solidFill>
                            <a:srgbClr val="002060"/>
                          </a:solidFill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en-GB" sz="1800" b="0" kern="1200" dirty="0">
                        <a:solidFill>
                          <a:srgbClr val="00206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30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(5)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peak #events/bunch crossing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kern="1200" dirty="0" smtClean="0">
                          <a:solidFill>
                            <a:srgbClr val="002060"/>
                          </a:solidFill>
                          <a:latin typeface="Arial"/>
                          <a:ea typeface="+mn-ea"/>
                          <a:cs typeface="+mn-cs"/>
                        </a:rPr>
                        <a:t>170</a:t>
                      </a:r>
                      <a:endParaRPr kumimoji="0" lang="en-GB" sz="1800" b="0" kern="1200" dirty="0">
                        <a:solidFill>
                          <a:srgbClr val="00206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1000</a:t>
                      </a:r>
                      <a:r>
                        <a:rPr kumimoji="0" lang="en-GB" sz="1800" b="1" kern="1200" dirty="0" smtClean="0">
                          <a:solidFill>
                            <a:srgbClr val="002060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800" b="0" kern="1200" dirty="0" smtClean="0">
                          <a:solidFill>
                            <a:srgbClr val="002060"/>
                          </a:solidFill>
                          <a:latin typeface="Arial"/>
                          <a:ea typeface="+mn-ea"/>
                          <a:cs typeface="+mn-cs"/>
                        </a:rPr>
                        <a:t>(200</a:t>
                      </a:r>
                      <a:r>
                        <a:rPr kumimoji="0" lang="en-GB" sz="1800" b="0" kern="1200" dirty="0" smtClean="0">
                          <a:solidFill>
                            <a:srgbClr val="0070C0"/>
                          </a:solidFill>
                          <a:latin typeface="Arial"/>
                          <a:ea typeface="+mn-ea"/>
                          <a:cs typeface="+mn-cs"/>
                        </a:rPr>
                        <a:t>)</a:t>
                      </a:r>
                      <a:endParaRPr kumimoji="0" lang="en-GB" sz="1800" b="0" kern="1200" dirty="0">
                        <a:solidFill>
                          <a:srgbClr val="0070C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800</a:t>
                      </a:r>
                      <a:r>
                        <a:rPr kumimoji="0" lang="de-AT" sz="1800" b="1" kern="1200" baseline="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AT" sz="1800" b="0" kern="1200" baseline="0" dirty="0" smtClean="0">
                          <a:solidFill>
                            <a:srgbClr val="002060"/>
                          </a:solidFill>
                          <a:latin typeface="Arial"/>
                          <a:ea typeface="+mn-ea"/>
                          <a:cs typeface="+mn-cs"/>
                        </a:rPr>
                        <a:t>(160)</a:t>
                      </a:r>
                      <a:endParaRPr kumimoji="0" lang="en-GB" sz="1800" b="0" kern="1200" dirty="0" smtClean="0">
                        <a:solidFill>
                          <a:srgbClr val="00206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(135) 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stored energy/beam [GJ]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8.4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1.4</a:t>
                      </a:r>
                      <a:endParaRPr kumimoji="0" lang="en-GB" sz="18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(0.7) 0.36</a:t>
                      </a:r>
                      <a:endParaRPr kumimoji="0" lang="en-GB" sz="1800" b="0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SR</a:t>
                      </a:r>
                      <a:r>
                        <a:rPr kumimoji="0" lang="en-GB" sz="1800" b="1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power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/ beam</a:t>
                      </a:r>
                      <a:r>
                        <a:rPr kumimoji="0" lang="en-GB" sz="1800" b="1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[kW]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2400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100</a:t>
                      </a:r>
                      <a:endParaRPr kumimoji="0" lang="en-GB" sz="18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(7.3) 3.6</a:t>
                      </a:r>
                      <a:endParaRPr kumimoji="0" lang="en-GB" sz="1800" b="0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GB" sz="1800" b="1" kern="1200" dirty="0" err="1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transv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. emit. damping time [h]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1.1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3.6</a:t>
                      </a:r>
                      <a:endParaRPr kumimoji="0" lang="en-GB" sz="18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25.8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initial proton burn off time [h]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kern="1200" dirty="0" smtClean="0">
                          <a:solidFill>
                            <a:srgbClr val="002060"/>
                          </a:solidFill>
                          <a:latin typeface="Arial"/>
                          <a:ea typeface="+mn-ea"/>
                          <a:cs typeface="+mn-cs"/>
                        </a:rPr>
                        <a:t>17.0 </a:t>
                      </a:r>
                      <a:endParaRPr kumimoji="0" lang="en-GB" sz="1800" b="0" kern="1200" dirty="0">
                        <a:solidFill>
                          <a:srgbClr val="00206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3.4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3.6</a:t>
                      </a:r>
                      <a:endParaRPr kumimoji="0" lang="en-GB" sz="18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(15)</a:t>
                      </a:r>
                      <a:r>
                        <a:rPr kumimoji="0" lang="en-GB" sz="1800" b="0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40</a:t>
                      </a:r>
                      <a:endParaRPr kumimoji="0" lang="en-GB" sz="1800" b="0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hadron collider parameters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(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pp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853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81513" y="213528"/>
            <a:ext cx="71794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h</a:t>
            </a:r>
            <a:r>
              <a:rPr lang="en-US" sz="4000" dirty="0" smtClean="0">
                <a:solidFill>
                  <a:prstClr val="white"/>
                </a:solidFill>
                <a:latin typeface="Calibri" panose="020F0502020204030204"/>
              </a:rPr>
              <a:t>igh energy particle accelerators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76163" y="1159801"/>
                <a:ext cx="24032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then </a:t>
                </a:r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~</m:t>
                    </m:r>
                  </m:oMath>
                </a14:m>
                <a:r>
                  <a:rPr kumimoji="0" lang="en-US" sz="36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1930</a:t>
                </a:r>
                <a:endParaRPr kumimoji="0" lang="en-GB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163" y="1159801"/>
                <a:ext cx="2403222" cy="646331"/>
              </a:xfrm>
              <a:prstGeom prst="rect">
                <a:avLst/>
              </a:prstGeom>
              <a:blipFill>
                <a:blip r:embed="rId2"/>
                <a:stretch>
                  <a:fillRect l="-7868" t="-14151" r="-6599" b="-349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647441" y="1099150"/>
                <a:ext cx="23560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i="1" dirty="0">
                    <a:solidFill>
                      <a:prstClr val="white"/>
                    </a:solidFill>
                    <a:latin typeface="Calibri" panose="020F0502020204030204"/>
                  </a:rPr>
                  <a:t>n</a:t>
                </a:r>
                <a:r>
                  <a:rPr kumimoji="0" lang="en-US" sz="36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ow </a:t>
                </a:r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US" sz="36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2017</a:t>
                </a:r>
                <a:endParaRPr kumimoji="0" lang="en-GB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7441" y="1099150"/>
                <a:ext cx="2356094" cy="646331"/>
              </a:xfrm>
              <a:prstGeom prst="rect">
                <a:avLst/>
              </a:prstGeom>
              <a:blipFill>
                <a:blip r:embed="rId3"/>
                <a:stretch>
                  <a:fillRect l="-7752" t="-14151" r="-6718" b="-349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 descr="LEP-Lawre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65" y="1889278"/>
            <a:ext cx="4348847" cy="216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76163" y="4403749"/>
            <a:ext cx="292259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dirty="0" smtClean="0">
                <a:solidFill>
                  <a:prstClr val="white"/>
                </a:solidFill>
              </a:rPr>
              <a:t>first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altLang="en-US" sz="2800" dirty="0">
                <a:solidFill>
                  <a:prstClr val="white"/>
                </a:solidFill>
              </a:rPr>
              <a:t>c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yclotron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E.O. Lawrence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11 cm diameter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1.1 MeV </a:t>
            </a:r>
            <a:r>
              <a:rPr lang="en-US" altLang="en-US" sz="2800" dirty="0">
                <a:solidFill>
                  <a:prstClr val="white"/>
                </a:solidFill>
              </a:rPr>
              <a:t>p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rotons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4" descr="LEPLHCaerialvie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656" y="1834794"/>
            <a:ext cx="3902279" cy="2648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824656" y="472815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 Hadron Collider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km diameter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TeV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altLang="en-US" sz="3200" dirty="0">
                <a:solidFill>
                  <a:prstClr val="white"/>
                </a:solidFill>
                <a:latin typeface="Calibri" panose="020F0502020204030204"/>
              </a:rPr>
              <a:t>p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rotons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25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6460" y="5730250"/>
            <a:ext cx="7326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hase 1: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b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*=1.1 m,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x</a:t>
            </a:r>
            <a:r>
              <a:rPr kumimoji="0" lang="en-GB" sz="24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=0.01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GB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r>
              <a:rPr kumimoji="0" lang="en-GB" sz="2400" b="1" i="1" u="none" strike="noStrike" kern="1200" cap="none" spc="0" normalizeH="0" baseline="-2500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=5 h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250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fb</a:t>
            </a:r>
            <a:r>
              <a:rPr kumimoji="0" lang="en-GB" sz="2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-1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 year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3920" y="6190041"/>
            <a:ext cx="777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hase 2: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b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*=0.3 m,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x</a:t>
            </a:r>
            <a:r>
              <a:rPr kumimoji="0" lang="en-GB" sz="24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=0.03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GB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r>
              <a:rPr kumimoji="0" lang="en-GB" sz="2400" b="1" i="1" u="none" strike="noStrike" kern="1200" cap="none" spc="0" normalizeH="0" baseline="-2500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=4 h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1000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fb</a:t>
            </a:r>
            <a:r>
              <a:rPr kumimoji="0" lang="en-GB" sz="2400" b="1" i="0" u="none" strike="noStrike" kern="1200" cap="none" spc="0" normalizeH="0" baseline="3000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-1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 year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2" y="1266469"/>
            <a:ext cx="6479730" cy="43118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98865" y="2062106"/>
            <a:ext cx="2311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 both phases:</a:t>
            </a:r>
          </a:p>
          <a:p>
            <a:pPr marL="268288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68288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beam current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0.5 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A, unchanged!</a:t>
            </a:r>
          </a:p>
          <a:p>
            <a:pPr marL="268288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68288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synchrotron radiation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power ~5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MW.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18937" y="1212981"/>
            <a:ext cx="2779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adiation damping: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t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~1 h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3059" y="-27384"/>
            <a:ext cx="9150188" cy="864096"/>
          </a:xfrm>
          <a:prstGeom prst="rect">
            <a:avLst/>
          </a:prstGeom>
          <a:solidFill>
            <a:schemeClr val="tx1"/>
          </a:solidFill>
        </p:spPr>
        <p:txBody>
          <a:bodyPr tIns="36000" bIns="3600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		luminosity evolution over 24 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2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52826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44767" y="1266469"/>
            <a:ext cx="1576072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PRST-AB 18,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101002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(2015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07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7493881"/>
              </p:ext>
            </p:extLst>
          </p:nvPr>
        </p:nvGraphicFramePr>
        <p:xfrm>
          <a:off x="0" y="800100"/>
          <a:ext cx="9098160" cy="5710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0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5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16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01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3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29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748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84732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Parameter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Unit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SPPC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FCC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732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PreCDR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“CDR”</a:t>
                      </a:r>
                      <a:endParaRPr lang="zh-CN" sz="18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“Ultimate”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732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Circumference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km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54.4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100</a:t>
                      </a:r>
                      <a:endParaRPr lang="zh-CN" sz="18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100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100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4732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c.m</a:t>
                      </a:r>
                      <a:r>
                        <a:rPr lang="en-US" sz="1800" kern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energy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TeV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70.6 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75</a:t>
                      </a:r>
                      <a:endParaRPr lang="zh-CN" sz="18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125-150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100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4732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1800" kern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ipole 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1800" kern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ield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T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20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12</a:t>
                      </a:r>
                      <a:endParaRPr lang="zh-CN" sz="18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20-24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16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4732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1800" kern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njection 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energy 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TeV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2.1 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2.1</a:t>
                      </a:r>
                      <a:endParaRPr lang="zh-CN" sz="18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4.2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3.3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4732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#IPs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endParaRPr lang="zh-CN" sz="18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</a:t>
                      </a:r>
                      <a:endParaRPr lang="zh-CN" sz="18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4732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luminosity 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per IP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1800" kern="0" baseline="30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35</a:t>
                      </a:r>
                      <a:r>
                        <a:rPr lang="en-US" sz="1800" kern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 cm</a:t>
                      </a:r>
                      <a:r>
                        <a:rPr lang="en-US" sz="1800" kern="0" baseline="30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-2</a:t>
                      </a:r>
                      <a:r>
                        <a:rPr lang="en-US" sz="1800" kern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1800" kern="0" baseline="30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-1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1.2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1.0</a:t>
                      </a:r>
                      <a:endParaRPr lang="zh-CN" sz="18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-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0.5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3.0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4732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norm. emittance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  <a:latin typeface="Symbol" panose="05050102010706020507" pitchFamily="18" charset="2"/>
                          <a:ea typeface="宋体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altLang="zh-CN" sz="1800" kern="100" dirty="0" smtClean="0"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m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4.1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2.4</a:t>
                      </a:r>
                      <a:endParaRPr lang="zh-CN" sz="18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?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2.2 (0.44)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07427558"/>
                  </a:ext>
                </a:extLst>
              </a:tr>
              <a:tr h="384732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IP beta 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function 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m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0.75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0.75</a:t>
                      </a:r>
                      <a:endParaRPr lang="zh-CN" sz="18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-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1.1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0.3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4732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beam 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current 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A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1.0 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0.7</a:t>
                      </a:r>
                      <a:endParaRPr lang="zh-CN" sz="18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-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0.5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4732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1800" kern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unch 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separation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ns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25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25</a:t>
                      </a:r>
                      <a:endParaRPr lang="zh-CN" sz="18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-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25 (5)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25 (5)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4732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1800" kern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unch 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population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en-GB" altLang="zh-CN" sz="18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GB" altLang="zh-CN" sz="1800" kern="100" baseline="30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zh-CN" sz="1800" kern="100" baseline="30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2.0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1.5</a:t>
                      </a:r>
                      <a:endParaRPr lang="zh-CN" sz="18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-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1.0 (0.2)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800" kern="10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1.0 (0.2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4396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SR power /beam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MW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2.1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1.1</a:t>
                      </a:r>
                      <a:endParaRPr lang="zh-CN" sz="18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-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800" kern="10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2.5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4396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SR 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heat </a:t>
                      </a:r>
                      <a:r>
                        <a:rPr lang="en-US" sz="1800" kern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load/</a:t>
                      </a:r>
                      <a:r>
                        <a:rPr lang="en-US" sz="1800" kern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ap</a:t>
                      </a:r>
                      <a:r>
                        <a:rPr lang="en-US" sz="1800" kern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 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W/m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45 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13</a:t>
                      </a:r>
                      <a:endParaRPr lang="zh-CN" sz="18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-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30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010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SPPC main parameters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ymbol" panose="05050102010706020507" pitchFamily="18" charset="2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61684" y="6488668"/>
            <a:ext cx="89036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J. Tang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57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61" y="1304361"/>
            <a:ext cx="8785225" cy="538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>
            <a:off x="2060261" y="2355285"/>
            <a:ext cx="5643562" cy="328612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5691453" y="2893586"/>
            <a:ext cx="27689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ost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~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E</a:t>
            </a:r>
            <a:r>
              <a:rPr kumimoji="0" lang="en-US" sz="2800" b="1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cm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0.28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5691453" y="3487119"/>
            <a:ext cx="957320" cy="100307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6323758" y="6378234"/>
            <a:ext cx="2655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 Lebrun,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RFTech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2013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60261" y="270892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1959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3647" y="348390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1971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02775" y="480054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2008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noFill/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cost of future accelerators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8760" y="4648200"/>
            <a:ext cx="29969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GB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collider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~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1.8x cost of LHC?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65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V.Shiltsev | XBEAMS 2017 - Cost of Colliders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5413" y="688975"/>
            <a:ext cx="9018587" cy="714375"/>
          </a:xfrm>
        </p:spPr>
        <p:txBody>
          <a:bodyPr/>
          <a:lstStyle/>
          <a:p>
            <a:r>
              <a:rPr lang="en-US" sz="3200" b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</a:t>
            </a:r>
            <a:r>
              <a:rPr lang="en-US" sz="3200" b="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</a:t>
            </a:r>
            <a:r>
              <a:rPr lang="en-US" sz="3200" b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</a:t>
            </a:r>
            <a:r>
              <a:rPr lang="en-US" sz="3200" b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Qualitative Cost Dependencies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 rot="16200000">
            <a:off x="6149975" y="4232275"/>
            <a:ext cx="2994025" cy="29686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400" dirty="0"/>
              <a:t>* for illustration purposes only</a:t>
            </a:r>
          </a:p>
          <a:p>
            <a:pPr marL="0" indent="0">
              <a:buNone/>
            </a:pPr>
            <a:r>
              <a:rPr lang="en-US" sz="1400" dirty="0"/>
              <a:t>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498" y="1258519"/>
            <a:ext cx="6942200" cy="548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3233057" y="3222933"/>
            <a:ext cx="1001486" cy="511629"/>
          </a:xfrm>
          <a:prstGeom prst="straightConnector1">
            <a:avLst/>
          </a:prstGeom>
          <a:ln w="50800">
            <a:headEnd type="oval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234543" y="3222933"/>
            <a:ext cx="1945595" cy="1382485"/>
          </a:xfrm>
          <a:prstGeom prst="straightConnector1">
            <a:avLst/>
          </a:prstGeom>
          <a:ln w="50800">
            <a:headEnd type="oval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125262" y="31046"/>
            <a:ext cx="9018738" cy="714375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d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evelop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echnology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to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lower the cost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10786" y="6396335"/>
            <a:ext cx="143321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V. Shiltsev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11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836613"/>
            <a:ext cx="7559675" cy="584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" y="0"/>
            <a:ext cx="9117012" cy="10064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 smtClean="0">
                <a:solidFill>
                  <a:srgbClr val="000099"/>
                </a:solidFill>
                <a:latin typeface="Calibri"/>
              </a:rPr>
              <a:t>HL-LHC/FCC technology change: </a:t>
            </a:r>
            <a:r>
              <a:rPr lang="en-US" sz="3600" i="1" dirty="0" err="1" smtClean="0">
                <a:solidFill>
                  <a:srgbClr val="000099"/>
                </a:solidFill>
                <a:latin typeface="Calibri"/>
              </a:rPr>
              <a:t>Nb-Ti</a:t>
            </a:r>
            <a:r>
              <a:rPr lang="en-US" sz="3600" dirty="0" smtClean="0">
                <a:solidFill>
                  <a:srgbClr val="000099"/>
                </a:solidFill>
                <a:latin typeface="Calibri"/>
              </a:rPr>
              <a:t> →</a:t>
            </a:r>
            <a:r>
              <a:rPr lang="en-US" sz="3600" i="1" dirty="0" smtClean="0">
                <a:solidFill>
                  <a:srgbClr val="000099"/>
                </a:solidFill>
                <a:latin typeface="Calibri"/>
              </a:rPr>
              <a:t>Nb</a:t>
            </a:r>
            <a:r>
              <a:rPr lang="en-US" sz="3600" baseline="-25000" dirty="0" smtClean="0">
                <a:solidFill>
                  <a:srgbClr val="000099"/>
                </a:solidFill>
                <a:latin typeface="Calibri"/>
              </a:rPr>
              <a:t>3</a:t>
            </a:r>
            <a:r>
              <a:rPr lang="en-US" sz="3600" i="1" dirty="0" smtClean="0">
                <a:solidFill>
                  <a:srgbClr val="000099"/>
                </a:solidFill>
                <a:latin typeface="Calibri"/>
              </a:rPr>
              <a:t>Sn</a:t>
            </a:r>
            <a:endParaRPr lang="en-US" sz="3600" i="1" dirty="0">
              <a:solidFill>
                <a:srgbClr val="000099"/>
              </a:solidFill>
              <a:latin typeface="Calibri"/>
            </a:endParaRP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7940675" y="6510338"/>
            <a:ext cx="11763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O. Bruning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644348" y="3167270"/>
            <a:ext cx="2155090" cy="12535"/>
          </a:xfrm>
          <a:prstGeom prst="straightConnector1">
            <a:avLst/>
          </a:prstGeom>
          <a:ln w="444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349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creen shot 2011-12-05 at 10.14.00 PM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17" y="1081087"/>
            <a:ext cx="8766175" cy="52498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3" name="Rectangle 1030"/>
          <p:cNvSpPr>
            <a:spLocks noChangeArrowheads="1"/>
          </p:cNvSpPr>
          <p:nvPr/>
        </p:nvSpPr>
        <p:spPr bwMode="auto">
          <a:xfrm>
            <a:off x="2569890" y="6330950"/>
            <a:ext cx="6574110" cy="40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8" tIns="45690" rIns="91378" bIns="4569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B. Strauss, data by courtesy of J. </a:t>
            </a:r>
            <a:r>
              <a:rPr kumimoji="0" lang="en-US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Parrell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(US DOE OST)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5186729" y="2552700"/>
            <a:ext cx="108267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8" tIns="45690" rIns="91378" bIns="4569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US-CDP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838817" y="3630612"/>
            <a:ext cx="1765300" cy="1754188"/>
            <a:chOff x="2861566" y="3409652"/>
            <a:chExt cx="1766425" cy="1755249"/>
          </a:xfrm>
        </p:grpSpPr>
        <p:pic>
          <p:nvPicPr>
            <p:cNvPr id="6" name="Picture 9" descr="hitachi nb3sn unreacted - peter le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1566" y="4246555"/>
              <a:ext cx="918346" cy="918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 descr="ost nb3sn unreacted - peter le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4112200"/>
              <a:ext cx="920087" cy="912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10"/>
            <p:cNvSpPr txBox="1">
              <a:spLocks noChangeArrowheads="1"/>
            </p:cNvSpPr>
            <p:nvPr/>
          </p:nvSpPr>
          <p:spPr bwMode="auto">
            <a:xfrm>
              <a:off x="3810762" y="3409652"/>
              <a:ext cx="81623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Arial" pitchFamily="34" charset="0"/>
                <a:buChar char="•"/>
                <a:defRPr sz="3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pitchFamily="34" charset="0"/>
                <a:buChar char="•"/>
                <a:defRPr sz="2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85000"/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969696"/>
                </a:buClr>
                <a:buSzPct val="9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ITER wires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98584" y="238680"/>
            <a:ext cx="78079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 wire production: </a:t>
            </a:r>
            <a:r>
              <a:rPr kumimoji="0" lang="en-US" sz="40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Nb-Ti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US" sz="4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Nb</a:t>
            </a:r>
            <a:r>
              <a:rPr kumimoji="0" lang="en-US" sz="40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4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Sn</a:t>
            </a:r>
            <a:endParaRPr kumimoji="0" lang="en-GB" sz="4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6372592" y="2222500"/>
            <a:ext cx="1374775" cy="2276475"/>
            <a:chOff x="6395342" y="2002318"/>
            <a:chExt cx="1376243" cy="2276599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74" r="16342"/>
            <a:stretch>
              <a:fillRect/>
            </a:stretch>
          </p:blipFill>
          <p:spPr bwMode="auto">
            <a:xfrm>
              <a:off x="6848717" y="2002318"/>
              <a:ext cx="922868" cy="9398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8" descr="Round Sub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95" r="16168"/>
            <a:stretch>
              <a:fillRect/>
            </a:stretch>
          </p:blipFill>
          <p:spPr bwMode="auto">
            <a:xfrm>
              <a:off x="6395342" y="2630756"/>
              <a:ext cx="906750" cy="931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2"/>
            <p:cNvSpPr txBox="1">
              <a:spLocks noChangeArrowheads="1"/>
            </p:cNvSpPr>
            <p:nvPr/>
          </p:nvSpPr>
          <p:spPr bwMode="auto">
            <a:xfrm>
              <a:off x="6395342" y="3632586"/>
              <a:ext cx="109914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Arial" pitchFamily="34" charset="0"/>
                <a:buChar char="•"/>
                <a:defRPr sz="3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pitchFamily="34" charset="0"/>
                <a:buChar char="•"/>
                <a:defRPr sz="2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85000"/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969696"/>
                </a:buClr>
                <a:buSzPct val="9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HL-LHC wires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574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8"/>
          <a:stretch/>
        </p:blipFill>
        <p:spPr>
          <a:xfrm>
            <a:off x="0" y="844062"/>
            <a:ext cx="9144000" cy="601393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497015" y="3560876"/>
            <a:ext cx="3259016" cy="55098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625969" y="2145322"/>
            <a:ext cx="3259016" cy="550985"/>
          </a:xfrm>
          <a:prstGeom prst="line">
            <a:avLst/>
          </a:prstGeom>
          <a:ln w="698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126523" y="2508738"/>
            <a:ext cx="281354" cy="1195754"/>
          </a:xfrm>
          <a:prstGeom prst="straightConnector1">
            <a:avLst/>
          </a:prstGeom>
          <a:ln w="698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89712" y="2905780"/>
            <a:ext cx="4390497" cy="95410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Chinese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10-year R&amp;D target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SPPC collider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53" y="-68261"/>
            <a:ext cx="59166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prstClr val="white"/>
                </a:solidFill>
                <a:latin typeface="Calibri" panose="020F0502020204030204"/>
              </a:rPr>
              <a:t>w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ire from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Fe-based HTS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endParaRPr kumimoji="0" lang="en-GB" sz="4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84985" y="432811"/>
            <a:ext cx="3364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*discovered at TIT/Japan in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2008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74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708" y="189928"/>
            <a:ext cx="89882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3 steps to lower the cost of future highest-energy circular colliders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5708" y="1125041"/>
            <a:ext cx="852116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571500" indent="-571500" defTabSz="9144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prstClr val="black"/>
                </a:solidFill>
                <a:latin typeface="Constantia" panose="02030602050306030303" pitchFamily="18" charset="0"/>
              </a:rPr>
              <a:t>reduce SC/magnet </a:t>
            </a:r>
            <a:r>
              <a:rPr lang="en-GB" sz="44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cost</a:t>
            </a:r>
            <a:endParaRPr kumimoji="0" lang="en-GB" sz="4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build on a site with existing injector complex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c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onsider staging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4400" dirty="0">
                <a:solidFill>
                  <a:prstClr val="black"/>
                </a:solidFill>
                <a:latin typeface="Constantia" panose="02030602050306030303" pitchFamily="18" charset="0"/>
              </a:rPr>
              <a:t>	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(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e</a:t>
            </a:r>
            <a:r>
              <a:rPr kumimoji="0" lang="en-GB" sz="4400" b="0" i="0" u="none" strike="noStrike" kern="120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+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e</a:t>
            </a:r>
            <a:r>
              <a:rPr kumimoji="0" lang="en-GB" sz="4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-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1</a:t>
            </a:r>
            <a:r>
              <a:rPr kumimoji="0" lang="en-GB" sz="4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st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, </a:t>
            </a:r>
            <a:r>
              <a:rPr kumimoji="0" lang="en-GB" sz="4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pp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2</a:t>
            </a:r>
            <a:r>
              <a:rPr kumimoji="0" lang="en-GB" sz="4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nd</a:t>
            </a:r>
            <a:r>
              <a:rPr lang="en-GB" sz="44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, and </a:t>
            </a:r>
            <a:r>
              <a:rPr lang="en-GB" sz="4400" dirty="0" err="1" smtClean="0">
                <a:solidFill>
                  <a:prstClr val="black"/>
                </a:solidFill>
                <a:latin typeface="Symbol" panose="05050102010706020507" pitchFamily="18" charset="2"/>
              </a:rPr>
              <a:t>m</a:t>
            </a:r>
            <a:r>
              <a:rPr lang="en-GB" sz="4400" baseline="30000" dirty="0" err="1" smtClean="0">
                <a:solidFill>
                  <a:prstClr val="black"/>
                </a:solidFill>
                <a:latin typeface="Constantia" panose="02030602050306030303" pitchFamily="18" charset="0"/>
              </a:rPr>
              <a:t>+</a:t>
            </a:r>
            <a:r>
              <a:rPr lang="en-GB" sz="4400" dirty="0" err="1" smtClean="0">
                <a:solidFill>
                  <a:prstClr val="black"/>
                </a:solidFill>
                <a:latin typeface="Symbol" panose="05050102010706020507" pitchFamily="18" charset="2"/>
              </a:rPr>
              <a:t>m</a:t>
            </a:r>
            <a:r>
              <a:rPr lang="en-GB" sz="4400" baseline="300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-</a:t>
            </a:r>
            <a:r>
              <a:rPr lang="en-GB" sz="44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 3</a:t>
            </a:r>
            <a:r>
              <a:rPr lang="en-GB" sz="4400" baseline="300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rd</a:t>
            </a:r>
            <a:r>
              <a:rPr lang="en-GB" sz="44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?)</a:t>
            </a:r>
            <a:endParaRPr kumimoji="0" lang="en-GB" sz="4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8537" y="5926355"/>
            <a:ext cx="10524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FCC-</a:t>
            </a:r>
            <a:r>
              <a:rPr lang="en-US" sz="2400" dirty="0" err="1" smtClean="0">
                <a:solidFill>
                  <a:srgbClr val="0070C0"/>
                </a:solidFill>
              </a:rPr>
              <a:t>ee</a:t>
            </a:r>
            <a:endParaRPr lang="en-US" sz="2400" dirty="0" smtClean="0">
              <a:solidFill>
                <a:srgbClr val="0070C0"/>
              </a:solidFill>
            </a:endParaRPr>
          </a:p>
          <a:p>
            <a:r>
              <a:rPr lang="en-US" sz="2400" dirty="0" smtClean="0">
                <a:solidFill>
                  <a:srgbClr val="0070C0"/>
                </a:solidFill>
              </a:rPr>
              <a:t>CEPC</a:t>
            </a:r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87189" y="5926355"/>
            <a:ext cx="10684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FCC-</a:t>
            </a:r>
            <a:r>
              <a:rPr lang="en-US" sz="2400" dirty="0" err="1" smtClean="0">
                <a:solidFill>
                  <a:srgbClr val="0070C0"/>
                </a:solidFill>
              </a:rPr>
              <a:t>hh</a:t>
            </a:r>
            <a:endParaRPr lang="en-US" sz="2400" dirty="0" smtClean="0">
              <a:solidFill>
                <a:srgbClr val="0070C0"/>
              </a:solidFill>
            </a:endParaRPr>
          </a:p>
          <a:p>
            <a:r>
              <a:rPr lang="en-US" sz="2400" dirty="0" smtClean="0">
                <a:solidFill>
                  <a:srgbClr val="0070C0"/>
                </a:solidFill>
              </a:rPr>
              <a:t>SPPC</a:t>
            </a:r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52541" y="5972522"/>
            <a:ext cx="1499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“FCC-</a:t>
            </a:r>
            <a:r>
              <a:rPr lang="en-US" sz="2400" dirty="0" smtClean="0">
                <a:solidFill>
                  <a:srgbClr val="0070C0"/>
                </a:solidFill>
                <a:latin typeface="Symbol" panose="05050102010706020507" pitchFamily="18" charset="2"/>
              </a:rPr>
              <a:t>mm</a:t>
            </a:r>
            <a:r>
              <a:rPr lang="en-US" sz="2400" dirty="0" smtClean="0">
                <a:solidFill>
                  <a:srgbClr val="0070C0"/>
                </a:solidFill>
              </a:rPr>
              <a:t>”?</a:t>
            </a:r>
          </a:p>
        </p:txBody>
      </p:sp>
    </p:spTree>
    <p:extLst>
      <p:ext uri="{BB962C8B-B14F-4D97-AF65-F5344CB8AC3E}">
        <p14:creationId xmlns:p14="http://schemas.microsoft.com/office/powerpoint/2010/main" val="212512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3513" y="2487826"/>
            <a:ext cx="57690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1</a:t>
            </a:r>
            <a:r>
              <a:rPr lang="en-US" sz="4800" baseline="30000" dirty="0" smtClean="0"/>
              <a:t>st</a:t>
            </a:r>
            <a:r>
              <a:rPr lang="en-US" sz="4800" dirty="0" smtClean="0"/>
              <a:t> stage </a:t>
            </a:r>
            <a:r>
              <a:rPr lang="en-US" sz="4800" dirty="0" err="1" smtClean="0"/>
              <a:t>e</a:t>
            </a:r>
            <a:r>
              <a:rPr lang="en-US" sz="4800" baseline="30000" dirty="0" err="1" smtClean="0"/>
              <a:t>+</a:t>
            </a:r>
            <a:r>
              <a:rPr lang="en-US" sz="4800" dirty="0" err="1" smtClean="0"/>
              <a:t>e</a:t>
            </a:r>
            <a:r>
              <a:rPr lang="en-US" sz="4800" baseline="30000" dirty="0" smtClean="0"/>
              <a:t>-</a:t>
            </a:r>
            <a:r>
              <a:rPr lang="en-US" sz="4800" dirty="0" smtClean="0"/>
              <a:t> collider?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128678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3396820" y="4296920"/>
            <a:ext cx="5584438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buFont typeface="Arial"/>
              <a:buNone/>
            </a:pPr>
            <a:r>
              <a:rPr lang="en-US" sz="3200" i="1" dirty="0" smtClean="0"/>
              <a:t>“Of course, it should not be the size of an accelerator, but its costs which must be minimized.”</a:t>
            </a:r>
            <a:endParaRPr lang="en-GB" sz="32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674988" y="5750697"/>
            <a:ext cx="20778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Gustav-Adolf Voss,</a:t>
            </a:r>
          </a:p>
          <a:p>
            <a:r>
              <a:rPr lang="en-US" sz="1400" dirty="0"/>
              <a:t>builder of PETRA, </a:t>
            </a:r>
          </a:p>
          <a:p>
            <a:pPr lvl="0"/>
            <a:r>
              <a:rPr lang="en-US" sz="1400" dirty="0"/>
              <a:t>	† 5. October 2013</a:t>
            </a:r>
          </a:p>
          <a:p>
            <a:endParaRPr lang="en-GB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03" y="4168263"/>
            <a:ext cx="1486685" cy="22358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35707" y="79347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0000CC"/>
                </a:solidFill>
                <a:latin typeface="Times New Roman"/>
              </a:rPr>
              <a:t>“An </a:t>
            </a:r>
            <a:r>
              <a:rPr lang="en-GB" sz="2400" b="1" i="1" dirty="0">
                <a:solidFill>
                  <a:srgbClr val="0000CC"/>
                </a:solidFill>
                <a:latin typeface="Times New Roman"/>
              </a:rPr>
              <a:t>e</a:t>
            </a:r>
            <a:r>
              <a:rPr lang="en-GB" sz="2400" b="1" baseline="30000" dirty="0">
                <a:solidFill>
                  <a:srgbClr val="0000CC"/>
                </a:solidFill>
                <a:latin typeface="Times New Roman"/>
              </a:rPr>
              <a:t>+</a:t>
            </a:r>
            <a:r>
              <a:rPr lang="en-GB" sz="2400" b="1" dirty="0">
                <a:solidFill>
                  <a:srgbClr val="0000CC"/>
                </a:solidFill>
                <a:latin typeface="Times New Roman"/>
              </a:rPr>
              <a:t>-</a:t>
            </a:r>
            <a:r>
              <a:rPr lang="en-GB" sz="2400" b="1" i="1" dirty="0">
                <a:solidFill>
                  <a:srgbClr val="0000CC"/>
                </a:solidFill>
                <a:latin typeface="Times New Roman"/>
              </a:rPr>
              <a:t>e</a:t>
            </a:r>
            <a:r>
              <a:rPr lang="en-GB" sz="24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GB" sz="2400" b="1" baseline="30000" dirty="0">
                <a:solidFill>
                  <a:srgbClr val="0000CC"/>
                </a:solidFill>
                <a:latin typeface="Times New Roman"/>
              </a:rPr>
              <a:t>-</a:t>
            </a:r>
            <a:r>
              <a:rPr lang="en-GB" sz="2400" b="1" dirty="0">
                <a:solidFill>
                  <a:srgbClr val="0000CC"/>
                </a:solidFill>
                <a:latin typeface="Times New Roman"/>
              </a:rPr>
              <a:t> storage ring in the range of a few </a:t>
            </a:r>
            <a:r>
              <a:rPr lang="en-GB" sz="2400" b="1" dirty="0" smtClean="0">
                <a:solidFill>
                  <a:srgbClr val="0000CC"/>
                </a:solidFill>
                <a:latin typeface="Times New Roman"/>
              </a:rPr>
              <a:t>hundred </a:t>
            </a:r>
            <a:r>
              <a:rPr lang="en-GB" sz="2400" b="1" dirty="0" err="1" smtClean="0">
                <a:solidFill>
                  <a:srgbClr val="0000CC"/>
                </a:solidFill>
                <a:latin typeface="Times New Roman"/>
              </a:rPr>
              <a:t>GeV</a:t>
            </a:r>
            <a:r>
              <a:rPr lang="en-GB" sz="2400" b="1" dirty="0" smtClean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GB" sz="2400" b="1" dirty="0">
                <a:solidFill>
                  <a:srgbClr val="0000CC"/>
                </a:solidFill>
                <a:latin typeface="Times New Roman"/>
              </a:rPr>
              <a:t>in the centre of mass can be built with </a:t>
            </a:r>
            <a:r>
              <a:rPr lang="en-GB" sz="2400" b="1" dirty="0" smtClean="0">
                <a:solidFill>
                  <a:srgbClr val="0000CC"/>
                </a:solidFill>
                <a:latin typeface="Times New Roman"/>
              </a:rPr>
              <a:t>present technology</a:t>
            </a:r>
            <a:r>
              <a:rPr lang="en-GB" sz="2400" dirty="0">
                <a:solidFill>
                  <a:prstClr val="black"/>
                </a:solidFill>
                <a:latin typeface="Times New Roman"/>
              </a:rPr>
              <a:t>. </a:t>
            </a:r>
            <a:r>
              <a:rPr lang="en-GB" sz="2400" dirty="0" smtClean="0">
                <a:solidFill>
                  <a:prstClr val="black"/>
                </a:solidFill>
                <a:latin typeface="Times New Roman"/>
              </a:rPr>
              <a:t>...</a:t>
            </a:r>
            <a:r>
              <a:rPr lang="en-GB" sz="2400" b="1" dirty="0" smtClean="0">
                <a:solidFill>
                  <a:srgbClr val="0000CC"/>
                </a:solidFill>
                <a:latin typeface="Times New Roman"/>
              </a:rPr>
              <a:t>would seem </a:t>
            </a:r>
            <a:r>
              <a:rPr lang="en-GB" sz="2400" b="1" dirty="0">
                <a:solidFill>
                  <a:srgbClr val="0000CC"/>
                </a:solidFill>
                <a:latin typeface="Times New Roman"/>
              </a:rPr>
              <a:t>to </a:t>
            </a:r>
            <a:r>
              <a:rPr lang="en-GB" sz="2400" b="1" dirty="0" smtClean="0">
                <a:solidFill>
                  <a:srgbClr val="0000CC"/>
                </a:solidFill>
                <a:latin typeface="Times New Roman"/>
              </a:rPr>
              <a:t>be </a:t>
            </a:r>
            <a:r>
              <a:rPr lang="en-GB" sz="2400" dirty="0" smtClean="0">
                <a:solidFill>
                  <a:srgbClr val="0000CC"/>
                </a:solidFill>
                <a:latin typeface="Times New Roman"/>
              </a:rPr>
              <a:t>...</a:t>
            </a:r>
            <a:r>
              <a:rPr lang="en-GB" sz="2400" b="1" dirty="0" smtClean="0">
                <a:solidFill>
                  <a:srgbClr val="0000CC"/>
                </a:solidFill>
                <a:latin typeface="Times New Roman"/>
              </a:rPr>
              <a:t> most useful project </a:t>
            </a:r>
            <a:r>
              <a:rPr lang="en-GB" sz="2400" b="1" dirty="0">
                <a:solidFill>
                  <a:srgbClr val="0000CC"/>
                </a:solidFill>
                <a:latin typeface="Times New Roman"/>
              </a:rPr>
              <a:t>on the </a:t>
            </a:r>
            <a:r>
              <a:rPr lang="en-GB" sz="2400" b="1" dirty="0" smtClean="0">
                <a:solidFill>
                  <a:srgbClr val="0000CC"/>
                </a:solidFill>
                <a:latin typeface="Times New Roman"/>
              </a:rPr>
              <a:t>horizon.”</a:t>
            </a:r>
            <a:endParaRPr lang="en-GB" sz="2400" b="1" dirty="0">
              <a:solidFill>
                <a:srgbClr val="0000CC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02217" y="1510080"/>
            <a:ext cx="25366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B. Richter, </a:t>
            </a:r>
            <a:r>
              <a:rPr lang="en-GB" i="1" dirty="0" smtClean="0">
                <a:solidFill>
                  <a:prstClr val="black"/>
                </a:solidFill>
              </a:rPr>
              <a:t>Very High Energy Electron-Positron Colliding Beams for the Study of </a:t>
            </a:r>
            <a:r>
              <a:rPr lang="en-GB" i="1" dirty="0">
                <a:solidFill>
                  <a:prstClr val="black"/>
                </a:solidFill>
              </a:rPr>
              <a:t>Weak Interactions</a:t>
            </a:r>
            <a:r>
              <a:rPr lang="en-GB" dirty="0">
                <a:solidFill>
                  <a:prstClr val="black"/>
                </a:solidFill>
              </a:rPr>
              <a:t>, </a:t>
            </a:r>
            <a:r>
              <a:rPr lang="en-GB" dirty="0" smtClean="0">
                <a:solidFill>
                  <a:prstClr val="black"/>
                </a:solidFill>
              </a:rPr>
              <a:t>NIM 136 (</a:t>
            </a:r>
            <a:r>
              <a:rPr lang="en-GB" b="1" dirty="0" smtClean="0">
                <a:solidFill>
                  <a:prstClr val="black"/>
                </a:solidFill>
              </a:rPr>
              <a:t>1976</a:t>
            </a:r>
            <a:r>
              <a:rPr lang="en-GB" dirty="0">
                <a:solidFill>
                  <a:prstClr val="black"/>
                </a:solidFill>
              </a:rPr>
              <a:t>) </a:t>
            </a:r>
            <a:r>
              <a:rPr lang="en-GB" dirty="0" smtClean="0">
                <a:solidFill>
                  <a:prstClr val="black"/>
                </a:solidFill>
              </a:rPr>
              <a:t>47-60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8" y="1534459"/>
            <a:ext cx="2739564" cy="18000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36" y="1007681"/>
            <a:ext cx="2763323" cy="29885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41756" y="1874417"/>
            <a:ext cx="199285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350 </a:t>
            </a:r>
            <a:r>
              <a:rPr lang="en-GB" sz="2000" b="1" dirty="0" err="1" smtClean="0">
                <a:solidFill>
                  <a:srgbClr val="FF0000"/>
                </a:solidFill>
              </a:rPr>
              <a:t>GeV</a:t>
            </a:r>
            <a:r>
              <a:rPr lang="en-GB" sz="2000" b="1" dirty="0" smtClean="0">
                <a:solidFill>
                  <a:srgbClr val="FF0000"/>
                </a:solidFill>
              </a:rPr>
              <a:t> </a:t>
            </a:r>
            <a:r>
              <a:rPr lang="en-GB" sz="2000" b="1" dirty="0" err="1" smtClean="0">
                <a:solidFill>
                  <a:srgbClr val="FF0000"/>
                </a:solidFill>
              </a:rPr>
              <a:t>c.m</a:t>
            </a:r>
            <a:r>
              <a:rPr lang="en-GB" sz="2000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GB" sz="2000" b="1" dirty="0" smtClean="0">
                <a:solidFill>
                  <a:srgbClr val="FF0000"/>
                </a:solidFill>
              </a:rPr>
              <a:t>↔</a:t>
            </a:r>
          </a:p>
          <a:p>
            <a:r>
              <a:rPr lang="en-GB" sz="2000" b="1" dirty="0" smtClean="0">
                <a:solidFill>
                  <a:srgbClr val="FF0000"/>
                </a:solidFill>
              </a:rPr>
              <a:t>~90 km</a:t>
            </a:r>
          </a:p>
          <a:p>
            <a:r>
              <a:rPr lang="en-GB" sz="2000" b="1" dirty="0" smtClean="0">
                <a:solidFill>
                  <a:srgbClr val="FF0000"/>
                </a:solidFill>
              </a:rPr>
              <a:t>cost-optimized</a:t>
            </a:r>
          </a:p>
          <a:p>
            <a:r>
              <a:rPr lang="en-GB" sz="2000" b="1" dirty="0" smtClean="0">
                <a:solidFill>
                  <a:srgbClr val="FF0000"/>
                </a:solidFill>
              </a:rPr>
              <a:t>circumference</a:t>
            </a:r>
            <a:endParaRPr lang="en-GB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03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5" grpId="0"/>
      <p:bldP spid="6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27" b="2916"/>
          <a:stretch/>
        </p:blipFill>
        <p:spPr>
          <a:xfrm>
            <a:off x="40597" y="998856"/>
            <a:ext cx="5671031" cy="45812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2" t="4807" r="4966" b="6690"/>
          <a:stretch/>
        </p:blipFill>
        <p:spPr>
          <a:xfrm>
            <a:off x="5009808" y="1844824"/>
            <a:ext cx="4135272" cy="364395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626232" y="2227417"/>
            <a:ext cx="533400" cy="533400"/>
          </a:xfrm>
          <a:prstGeom prst="ellipse">
            <a:avLst/>
          </a:prstGeom>
          <a:noFill/>
          <a:ln w="508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6159632" y="3903817"/>
            <a:ext cx="533400" cy="533400"/>
          </a:xfrm>
          <a:prstGeom prst="ellipse">
            <a:avLst/>
          </a:prstGeom>
          <a:noFill/>
          <a:ln w="508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59632" y="2237653"/>
            <a:ext cx="533400" cy="533400"/>
          </a:xfrm>
          <a:prstGeom prst="ellipse">
            <a:avLst/>
          </a:prstGeom>
          <a:noFill/>
          <a:ln w="508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6991008" y="3329474"/>
            <a:ext cx="533400" cy="533400"/>
          </a:xfrm>
          <a:prstGeom prst="ellipse">
            <a:avLst/>
          </a:prstGeom>
          <a:noFill/>
          <a:ln w="508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53008" y="3044577"/>
            <a:ext cx="533400" cy="1062251"/>
            <a:chOff x="7599528" y="3347000"/>
            <a:chExt cx="533400" cy="1062251"/>
          </a:xfrm>
        </p:grpSpPr>
        <p:sp>
          <p:nvSpPr>
            <p:cNvPr id="9" name="Oval 8"/>
            <p:cNvSpPr/>
            <p:nvPr/>
          </p:nvSpPr>
          <p:spPr>
            <a:xfrm>
              <a:off x="7599528" y="3875851"/>
              <a:ext cx="533400" cy="533400"/>
            </a:xfrm>
            <a:prstGeom prst="ellipse">
              <a:avLst/>
            </a:prstGeom>
            <a:noFill/>
            <a:ln w="508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7599528" y="3347000"/>
              <a:ext cx="533400" cy="533400"/>
            </a:xfrm>
            <a:prstGeom prst="ellipse">
              <a:avLst/>
            </a:prstGeom>
            <a:noFill/>
            <a:ln w="508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" name="Oval 10"/>
          <p:cNvSpPr/>
          <p:nvPr/>
        </p:nvSpPr>
        <p:spPr>
          <a:xfrm>
            <a:off x="8449044" y="3573428"/>
            <a:ext cx="533400" cy="533400"/>
          </a:xfrm>
          <a:prstGeom prst="ellipse">
            <a:avLst/>
          </a:prstGeom>
          <a:noFill/>
          <a:ln w="508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Down Arrow 11"/>
          <p:cNvSpPr/>
          <p:nvPr/>
        </p:nvSpPr>
        <p:spPr>
          <a:xfrm rot="18733267">
            <a:off x="1009769" y="3221423"/>
            <a:ext cx="578407" cy="517908"/>
          </a:xfrm>
          <a:prstGeom prst="downArrow">
            <a:avLst/>
          </a:prstGeom>
          <a:solidFill>
            <a:srgbClr val="DDDDDD"/>
          </a:solidFill>
          <a:ln w="19050" cap="flat" cmpd="sng" algn="ctr">
            <a:solidFill>
              <a:srgbClr val="DDDDD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Down Arrow 12"/>
          <p:cNvSpPr/>
          <p:nvPr/>
        </p:nvSpPr>
        <p:spPr>
          <a:xfrm rot="19833882">
            <a:off x="1944763" y="2840013"/>
            <a:ext cx="552047" cy="349280"/>
          </a:xfrm>
          <a:prstGeom prst="downArrow">
            <a:avLst>
              <a:gd name="adj1" fmla="val 30555"/>
              <a:gd name="adj2" fmla="val 50000"/>
            </a:avLst>
          </a:prstGeom>
          <a:solidFill>
            <a:srgbClr val="DDDDDD"/>
          </a:solidFill>
          <a:ln w="19050" cap="flat" cmpd="sng" algn="ctr">
            <a:solidFill>
              <a:srgbClr val="DDDDD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Down Arrow 13"/>
          <p:cNvSpPr/>
          <p:nvPr/>
        </p:nvSpPr>
        <p:spPr>
          <a:xfrm rot="18929389">
            <a:off x="2056287" y="2026202"/>
            <a:ext cx="465771" cy="484994"/>
          </a:xfrm>
          <a:prstGeom prst="downArrow">
            <a:avLst/>
          </a:prstGeom>
          <a:solidFill>
            <a:srgbClr val="FF0000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Down Arrow 14"/>
          <p:cNvSpPr/>
          <p:nvPr/>
        </p:nvSpPr>
        <p:spPr>
          <a:xfrm rot="19442844">
            <a:off x="4158940" y="1057836"/>
            <a:ext cx="453740" cy="457200"/>
          </a:xfrm>
          <a:prstGeom prst="downArrow">
            <a:avLst/>
          </a:prstGeom>
          <a:solidFill>
            <a:srgbClr val="FF0000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Down Arrow 15"/>
          <p:cNvSpPr/>
          <p:nvPr/>
        </p:nvSpPr>
        <p:spPr>
          <a:xfrm rot="19768801">
            <a:off x="2632059" y="1804274"/>
            <a:ext cx="415585" cy="308466"/>
          </a:xfrm>
          <a:prstGeom prst="downArrow">
            <a:avLst/>
          </a:prstGeom>
          <a:solidFill>
            <a:srgbClr val="FF0000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65121" y="1011227"/>
            <a:ext cx="2659061" cy="830997"/>
          </a:xfrm>
          <a:prstGeom prst="rect">
            <a:avLst/>
          </a:prstGeom>
          <a:noFill/>
          <a:ln w="44450">
            <a:solidFill>
              <a:srgbClr val="0C377B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Standard Model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articles and forces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5292" y="5974196"/>
            <a:ext cx="9289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powerful instruments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 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for discovery and precision measurement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41944" y="6488668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dirty="0" smtClean="0">
                <a:solidFill>
                  <a:schemeClr val="bg1"/>
                </a:solidFill>
                <a:latin typeface="Arial"/>
              </a:rPr>
              <a:t>A. Ballarino</a:t>
            </a:r>
            <a:endParaRPr lang="en-GB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27237" y="128352"/>
            <a:ext cx="5230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c</a:t>
            </a:r>
            <a:r>
              <a:rPr lang="en-US" sz="4000" noProof="0" dirty="0" err="1" smtClean="0">
                <a:solidFill>
                  <a:prstClr val="white"/>
                </a:solidFill>
                <a:latin typeface="Calibri" panose="020F0502020204030204"/>
              </a:rPr>
              <a:t>olliders</a:t>
            </a:r>
            <a:r>
              <a:rPr lang="en-US" sz="4000" noProof="0" dirty="0" smtClean="0">
                <a:solidFill>
                  <a:prstClr val="white"/>
                </a:solidFill>
                <a:latin typeface="Calibri" panose="020F0502020204030204"/>
              </a:rPr>
              <a:t> and discoveries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0703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36" y="588012"/>
            <a:ext cx="8675316" cy="626998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3059" y="-27384"/>
            <a:ext cx="9150188" cy="864096"/>
          </a:xfrm>
          <a:prstGeom prst="rect">
            <a:avLst/>
          </a:prstGeom>
          <a:solidFill>
            <a:schemeClr val="tx1"/>
          </a:solidFill>
        </p:spPr>
        <p:txBody>
          <a:bodyPr tIns="36000" bIns="3600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uminosity history of circular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</a:t>
            </a:r>
            <a:r>
              <a:rPr kumimoji="0" lang="en-US" sz="3200" b="1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+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</a:t>
            </a:r>
            <a:r>
              <a:rPr kumimoji="0" lang="en-US" sz="32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-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colliders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78374"/>
            <a:ext cx="2318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ource: Y. Funakoshi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6804248" y="3068960"/>
            <a:ext cx="144016" cy="144016"/>
          </a:xfrm>
          <a:prstGeom prst="ellipse">
            <a:avLst/>
          </a:prstGeom>
          <a:solidFill>
            <a:srgbClr val="00C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6713647" y="4293096"/>
            <a:ext cx="144016" cy="14401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72200" y="3891039"/>
            <a:ext cx="132760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VEPP-2000</a:t>
            </a:r>
            <a:endParaRPr kumimoji="0" lang="en-GB" sz="17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68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78" y="972816"/>
            <a:ext cx="7207920" cy="51204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  <p:sp>
        <p:nvSpPr>
          <p:cNvPr id="3" name="Diamond 2"/>
          <p:cNvSpPr/>
          <p:nvPr/>
        </p:nvSpPr>
        <p:spPr>
          <a:xfrm>
            <a:off x="4652234" y="1007637"/>
            <a:ext cx="288032" cy="216024"/>
          </a:xfrm>
          <a:prstGeom prst="diamond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Diamond 3"/>
          <p:cNvSpPr/>
          <p:nvPr/>
        </p:nvSpPr>
        <p:spPr>
          <a:xfrm>
            <a:off x="5193749" y="1714612"/>
            <a:ext cx="288032" cy="216024"/>
          </a:xfrm>
          <a:prstGeom prst="diamond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Diamond 4"/>
          <p:cNvSpPr/>
          <p:nvPr/>
        </p:nvSpPr>
        <p:spPr>
          <a:xfrm>
            <a:off x="5455046" y="2077614"/>
            <a:ext cx="288032" cy="216024"/>
          </a:xfrm>
          <a:prstGeom prst="diamond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85848" y="1086621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</a:t>
            </a:r>
            <a:r>
              <a:rPr kumimoji="0" lang="en-GB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195736" y="1498886"/>
            <a:ext cx="2304256" cy="1319264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728024" y="1176186"/>
            <a:ext cx="882352" cy="59201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5" idx="2"/>
          </p:cNvCxnSpPr>
          <p:nvPr/>
        </p:nvCxnSpPr>
        <p:spPr>
          <a:xfrm flipV="1">
            <a:off x="5202132" y="2293638"/>
            <a:ext cx="396930" cy="590916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666964" y="1592625"/>
            <a:ext cx="977044" cy="554333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Diamond 17"/>
          <p:cNvSpPr/>
          <p:nvPr/>
        </p:nvSpPr>
        <p:spPr>
          <a:xfrm>
            <a:off x="4914100" y="1412776"/>
            <a:ext cx="288032" cy="216024"/>
          </a:xfrm>
          <a:prstGeom prst="diamond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82065" y="5427199"/>
            <a:ext cx="17827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Marica Biagini 2016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54543" y="5933202"/>
            <a:ext cx="9201671" cy="1077218"/>
          </a:xfrm>
          <a:prstGeom prst="rect">
            <a:avLst/>
          </a:prstGeom>
          <a:solidFill>
            <a:srgbClr val="FFFF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ombining successful ingredients of recent colliders → extremely high luminosity at high energies 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45271" y="968529"/>
            <a:ext cx="2202141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LEP: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energy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SR effects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B-factories:</a:t>
            </a:r>
            <a:endParaRPr kumimoji="0" lang="en-GB" sz="1800" b="1" i="1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KEKB &amp; PEP-II:</a:t>
            </a:r>
          </a:p>
          <a:p>
            <a:pPr marL="0" marR="0" lvl="0" indent="0" algn="l" defTabSz="266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beam </a:t>
            </a:r>
          </a:p>
          <a:p>
            <a:pPr marL="0" marR="0" lvl="0" indent="0" algn="l" defTabSz="266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currents</a:t>
            </a:r>
            <a:endParaRPr kumimoji="0" lang="en-GB" sz="1800" b="1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266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top-up injection</a:t>
            </a:r>
          </a:p>
          <a:p>
            <a:pPr marL="0" marR="0" lvl="0" indent="0" algn="l" defTabSz="266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  <a:p>
            <a:pPr marL="0" marR="0" lvl="0" indent="0" algn="l" defTabSz="266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DAFNE: 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crab waist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000" b="1" i="1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Super B-factories</a:t>
            </a:r>
            <a:endParaRPr kumimoji="0" lang="en-GB" sz="1800" b="1" i="1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S-KEKB: 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 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b</a:t>
            </a:r>
            <a:r>
              <a:rPr kumimoji="0" lang="en-GB" sz="18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KEKB:</a:t>
            </a:r>
            <a:r>
              <a:rPr kumimoji="0" lang="en-GB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</a:t>
            </a:r>
            <a:r>
              <a:rPr kumimoji="0" lang="en-GB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source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HERA, LEP, RHIC: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spin gymnastics 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FCC-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ee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&amp; CEPC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exploit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lessons &amp; recipes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from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past &amp;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present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</a:t>
            </a:r>
            <a:r>
              <a:rPr kumimoji="0" lang="en-US" sz="3200" b="1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+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</a:t>
            </a:r>
            <a:r>
              <a:rPr kumimoji="0" lang="en-US" sz="32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-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and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colliders</a:t>
            </a:r>
          </a:p>
        </p:txBody>
      </p:sp>
    </p:spTree>
    <p:extLst>
      <p:ext uri="{BB962C8B-B14F-4D97-AF65-F5344CB8AC3E}">
        <p14:creationId xmlns:p14="http://schemas.microsoft.com/office/powerpoint/2010/main" val="76803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18" grpId="0" animBg="1"/>
      <p:bldP spid="20" grpId="0" animBg="1"/>
      <p:bldP spid="2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5359"/>
            <a:ext cx="9148841" cy="52773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8344" y="31879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70C0"/>
                </a:solidFill>
                <a:latin typeface="Constantia" panose="02030602050306030303" pitchFamily="18" charset="0"/>
              </a:rPr>
              <a:t>t</a:t>
            </a:r>
            <a:r>
              <a:rPr lang="en-GB" sz="2800" b="1" noProof="0" dirty="0" err="1" smtClean="0">
                <a:solidFill>
                  <a:srgbClr val="0070C0"/>
                </a:solidFill>
                <a:latin typeface="Constantia" panose="02030602050306030303" pitchFamily="18" charset="0"/>
              </a:rPr>
              <a:t>otal</a:t>
            </a:r>
            <a:r>
              <a:rPr lang="en-GB" sz="2800" b="1" noProof="0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 l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 panose="02030602050306030303" pitchFamily="18" charset="0"/>
              </a:rPr>
              <a:t>uminosity</a:t>
            </a:r>
            <a:r>
              <a:rPr lang="en-GB" sz="2800" b="1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 of proposed future </a:t>
            </a:r>
            <a:r>
              <a:rPr kumimoji="0" lang="en-GB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 panose="02030602050306030303" pitchFamily="18" charset="0"/>
              </a:rPr>
              <a:t>e</a:t>
            </a:r>
            <a:r>
              <a:rPr kumimoji="0" lang="en-GB" sz="2800" b="1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 panose="02030602050306030303" pitchFamily="18" charset="0"/>
              </a:rPr>
              <a:t>+</a:t>
            </a:r>
            <a:r>
              <a:rPr kumimoji="0" lang="en-GB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 panose="02030602050306030303" pitchFamily="18" charset="0"/>
              </a:rPr>
              <a:t>e</a:t>
            </a:r>
            <a:r>
              <a:rPr kumimoji="0" lang="en-GB" sz="2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 panose="02030602050306030303" pitchFamily="18" charset="0"/>
              </a:rPr>
              <a:t>-</a:t>
            </a:r>
            <a:r>
              <a:rPr kumimoji="0" lang="en-GB" sz="2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 panose="02030602050306030303" pitchFamily="18" charset="0"/>
              </a:rPr>
              <a:t> colliders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43451" y="6519446"/>
            <a:ext cx="30909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A. </a:t>
            </a:r>
            <a:r>
              <a:rPr lang="en-US" sz="1600" dirty="0" err="1" smtClean="0"/>
              <a:t>Blondel</a:t>
            </a:r>
            <a:r>
              <a:rPr lang="en-US" sz="1600" dirty="0" smtClean="0"/>
              <a:t>, Lepton-Photon 2017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8340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6433" y="1253394"/>
            <a:ext cx="150028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FCC-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design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16722" y="1253394"/>
            <a:ext cx="132600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CEPC design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59" y="1785060"/>
            <a:ext cx="3774240" cy="37455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0207"/>
          <a:stretch/>
        </p:blipFill>
        <p:spPr>
          <a:xfrm>
            <a:off x="4175785" y="1988840"/>
            <a:ext cx="5269727" cy="35417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d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esigns for future circular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e</a:t>
            </a:r>
            <a:r>
              <a:rPr kumimoji="0" lang="en-GB" sz="3200" b="1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+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e</a:t>
            </a:r>
            <a:r>
              <a:rPr kumimoji="0" lang="en-GB" sz="32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-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colliders are converging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4697" y="5947954"/>
            <a:ext cx="129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</a:t>
            </a:r>
            <a:r>
              <a:rPr lang="en-US" dirty="0" smtClean="0"/>
              <a:t>=97.75 km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165279" y="5896713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</a:t>
            </a:r>
            <a:r>
              <a:rPr lang="en-US" dirty="0" smtClean="0"/>
              <a:t>=100 km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132060" y="5619714"/>
            <a:ext cx="23065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“bowtie” final focus</a:t>
            </a:r>
          </a:p>
          <a:p>
            <a:pPr algn="ctr"/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(M. Koratzinos,</a:t>
            </a:r>
          </a:p>
          <a:p>
            <a:pPr algn="ctr"/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A.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Blondel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, K. Oide)</a:t>
            </a:r>
            <a:endParaRPr lang="en-GB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2098766" y="4371703"/>
            <a:ext cx="1402080" cy="1158896"/>
          </a:xfrm>
          <a:prstGeom prst="straightConnector1">
            <a:avLst/>
          </a:prstGeom>
          <a:ln w="31750">
            <a:solidFill>
              <a:schemeClr val="accent6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460819" y="4686883"/>
            <a:ext cx="1349829" cy="888274"/>
          </a:xfrm>
          <a:prstGeom prst="straightConnector1">
            <a:avLst/>
          </a:prstGeom>
          <a:ln w="31750">
            <a:solidFill>
              <a:schemeClr val="accent6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20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 Ring4.JPG                                                      04FFC802Macintosh HD                   C12DDCCD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5265" y="761505"/>
            <a:ext cx="7344816" cy="5492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14131" y="761505"/>
            <a:ext cx="32314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 commissioning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started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2016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848747"/>
            <a:ext cx="5005673" cy="3046988"/>
          </a:xfrm>
          <a:prstGeom prst="rect">
            <a:avLst/>
          </a:prstGeom>
          <a:solidFill>
            <a:schemeClr val="tx2">
              <a:lumMod val="40000"/>
              <a:lumOff val="6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top up injection at high current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b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=300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 (FCC-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lifetime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min (FCC-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≥60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e</a:t>
            </a:r>
            <a:r>
              <a:rPr kumimoji="0" lang="en-US" sz="2400" b="1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e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0.25% (similar to FCC-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0" marR="0" lvl="0" indent="0" algn="l" defTabSz="354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off momentum acceptance 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(±1.5%, similar to FCC-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0" marR="0" lvl="0" indent="0" algn="l" defTabSz="354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production rate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(2.5x10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/s, 	FCC-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&lt;1.5x10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/s (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crab waist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05673" y="5903893"/>
            <a:ext cx="4164656" cy="954107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SuperKEKB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goes beyond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FCC-</a:t>
            </a: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testing all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concepts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4131" y="-232963"/>
            <a:ext cx="8229600" cy="1143000"/>
          </a:xfrm>
        </p:spPr>
        <p:txBody>
          <a:bodyPr>
            <a:norm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 err="1">
                <a:solidFill>
                  <a:schemeClr val="bg1"/>
                </a:solidFill>
                <a:latin typeface="Arial"/>
                <a:ea typeface="+mn-ea"/>
                <a:cs typeface="Calibri" pitchFamily="34" charset="0"/>
              </a:rPr>
              <a:t>SuperKEKB</a:t>
            </a:r>
            <a:r>
              <a:rPr lang="en-GB" sz="3200" dirty="0">
                <a:solidFill>
                  <a:schemeClr val="bg1"/>
                </a:solidFill>
                <a:latin typeface="Arial"/>
                <a:ea typeface="+mn-ea"/>
                <a:cs typeface="Calibri" pitchFamily="34" charset="0"/>
              </a:rPr>
              <a:t> = </a:t>
            </a:r>
            <a:r>
              <a:rPr lang="en-GB" sz="3200" i="1" dirty="0">
                <a:solidFill>
                  <a:schemeClr val="bg1"/>
                </a:solidFill>
                <a:latin typeface="Arial"/>
                <a:ea typeface="+mn-ea"/>
                <a:cs typeface="Calibri" pitchFamily="34" charset="0"/>
              </a:rPr>
              <a:t>FCC-</a:t>
            </a:r>
            <a:r>
              <a:rPr lang="en-GB" sz="3200" i="1" dirty="0" err="1">
                <a:solidFill>
                  <a:schemeClr val="bg1"/>
                </a:solidFill>
                <a:latin typeface="Arial"/>
                <a:ea typeface="+mn-ea"/>
                <a:cs typeface="Calibri" pitchFamily="34" charset="0"/>
              </a:rPr>
              <a:t>ee</a:t>
            </a:r>
            <a:r>
              <a:rPr lang="en-GB" sz="3200" dirty="0">
                <a:solidFill>
                  <a:schemeClr val="bg1"/>
                </a:solidFill>
                <a:latin typeface="Arial"/>
                <a:ea typeface="+mn-ea"/>
                <a:cs typeface="Calibri" pitchFamily="34" charset="0"/>
              </a:rPr>
              <a:t> </a:t>
            </a:r>
            <a:r>
              <a:rPr lang="en-GB" sz="3200" dirty="0" smtClean="0">
                <a:solidFill>
                  <a:schemeClr val="bg1"/>
                </a:solidFill>
                <a:latin typeface="Arial"/>
                <a:ea typeface="+mn-ea"/>
                <a:cs typeface="Calibri" pitchFamily="34" charset="0"/>
              </a:rPr>
              <a:t>demonstrator</a:t>
            </a:r>
            <a:endParaRPr lang="en-GB" sz="48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4841" y="3307484"/>
            <a:ext cx="1545488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K. Oide et al.</a:t>
            </a:r>
          </a:p>
        </p:txBody>
      </p:sp>
    </p:spTree>
    <p:extLst>
      <p:ext uri="{BB962C8B-B14F-4D97-AF65-F5344CB8AC3E}">
        <p14:creationId xmlns:p14="http://schemas.microsoft.com/office/powerpoint/2010/main" val="48606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5038" y="262989"/>
            <a:ext cx="55791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synchrotron radiation</a:t>
            </a:r>
            <a:endParaRPr lang="en-GB" sz="4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071155" y="1367247"/>
                <a:ext cx="346325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/>
                  <a:t>energy loss </a:t>
                </a:r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3600" dirty="0" smtClean="0"/>
                  <a:t> </a:t>
                </a:r>
                <a:endParaRPr lang="en-GB" sz="36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155" y="1367247"/>
                <a:ext cx="3463256" cy="646331"/>
              </a:xfrm>
              <a:prstGeom prst="rect">
                <a:avLst/>
              </a:prstGeom>
              <a:blipFill>
                <a:blip r:embed="rId2"/>
                <a:stretch>
                  <a:fillRect l="-5458" t="-13208" b="-358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75772" y="2457932"/>
                <a:ext cx="7619999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/>
                  <a:t>FCC-</a:t>
                </a:r>
                <a:r>
                  <a:rPr lang="en-US" sz="3600" dirty="0" err="1" smtClean="0"/>
                  <a:t>ee</a:t>
                </a:r>
                <a:r>
                  <a:rPr lang="en-US" sz="3600" dirty="0" smtClean="0"/>
                  <a:t>: maximum energy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3600" dirty="0" smtClean="0"/>
                  <a:t>400 GeV (RF voltage), &gt;100 MW RF power</a:t>
                </a:r>
              </a:p>
              <a:p>
                <a:endParaRPr lang="en-US" sz="3600" dirty="0"/>
              </a:p>
              <a:p>
                <a:r>
                  <a:rPr lang="en-US" sz="3600" dirty="0" smtClean="0"/>
                  <a:t>FCC-</a:t>
                </a:r>
                <a:r>
                  <a:rPr lang="en-US" sz="3600" dirty="0" err="1" smtClean="0"/>
                  <a:t>hh</a:t>
                </a:r>
                <a:r>
                  <a:rPr lang="en-US" sz="3600" dirty="0" smtClean="0"/>
                  <a:t>: power consumption dominated by SR (heat extraction from beam screen and cold bore &gt; 100 MW cryogenics power, + RF power)</a:t>
                </a:r>
                <a:endParaRPr lang="en-GB" sz="36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772" y="2457932"/>
                <a:ext cx="7619999" cy="3970318"/>
              </a:xfrm>
              <a:prstGeom prst="rect">
                <a:avLst/>
              </a:prstGeom>
              <a:blipFill>
                <a:blip r:embed="rId3"/>
                <a:stretch>
                  <a:fillRect l="-2480" t="-2301" r="-3040" b="-47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303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5038" y="262989"/>
            <a:ext cx="75053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c</a:t>
            </a:r>
            <a:r>
              <a:rPr lang="en-US" sz="4800" dirty="0" smtClean="0">
                <a:solidFill>
                  <a:prstClr val="black"/>
                </a:solidFill>
                <a:latin typeface="Calibri" panose="020F0502020204030204"/>
              </a:rPr>
              <a:t>an we remove or reduce the</a:t>
            </a:r>
            <a:endParaRPr kumimoji="0" lang="en-US" sz="4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 smtClean="0">
                <a:solidFill>
                  <a:prstClr val="black"/>
                </a:solidFill>
                <a:latin typeface="Calibri" panose="020F0502020204030204"/>
              </a:rPr>
              <a:t>			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synchrotron radiation? 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8775" y="2139859"/>
            <a:ext cx="832409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ossible approaches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6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742950" marR="0" lvl="0" indent="-742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s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uppression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synchrotron radiation for circular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3600" b="0" i="0" u="none" strike="noStrike" kern="120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36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and/or pp colliders?</a:t>
            </a:r>
          </a:p>
          <a:p>
            <a:pPr marL="742950" lvl="0" indent="-742950">
              <a:buFont typeface="+mj-lt"/>
              <a:buAutoNum type="arabicPeriod"/>
              <a:defRPr/>
            </a:pPr>
            <a:endParaRPr lang="en-US" sz="3600" dirty="0" smtClean="0">
              <a:solidFill>
                <a:prstClr val="black"/>
              </a:solidFill>
            </a:endParaRPr>
          </a:p>
          <a:p>
            <a:pPr marL="742950" lvl="0" indent="-742950">
              <a:buFont typeface="+mj-lt"/>
              <a:buAutoNum type="arabicPeriod"/>
              <a:defRPr/>
            </a:pPr>
            <a:r>
              <a:rPr lang="en-US" sz="3600" dirty="0" smtClean="0">
                <a:solidFill>
                  <a:prstClr val="black"/>
                </a:solidFill>
              </a:rPr>
              <a:t>linear </a:t>
            </a:r>
            <a:r>
              <a:rPr lang="en-US" sz="3600" dirty="0">
                <a:solidFill>
                  <a:prstClr val="black"/>
                </a:solidFill>
              </a:rPr>
              <a:t>collider?</a:t>
            </a:r>
          </a:p>
          <a:p>
            <a:pPr marL="742950" indent="-742950">
              <a:buFont typeface="+mj-lt"/>
              <a:buAutoNum type="arabicPeriod"/>
            </a:pPr>
            <a:endParaRPr lang="en-US" sz="3600" dirty="0" smtClean="0">
              <a:solidFill>
                <a:prstClr val="black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>
                <a:solidFill>
                  <a:prstClr val="black"/>
                </a:solidFill>
              </a:rPr>
              <a:t>muon </a:t>
            </a:r>
            <a:r>
              <a:rPr lang="en-US" sz="3600" dirty="0">
                <a:solidFill>
                  <a:prstClr val="black"/>
                </a:solidFill>
              </a:rPr>
              <a:t>collider?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74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3012" y="1143000"/>
            <a:ext cx="443524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shaping the beam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DC beam does not radiate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uppression of shot noise and reduced radiation demonstrated at SLAC NLCTA, D.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Ratner et al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., PRST-AB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18, 050703 (2015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D crystalline beam (acceleration by induction acceleration</a:t>
            </a:r>
            <a:r>
              <a:rPr lang="en-GB" sz="2800" noProof="0" dirty="0" smtClean="0">
                <a:solidFill>
                  <a:prstClr val="black"/>
                </a:solidFill>
                <a:latin typeface="Calibri" panose="020F0502020204030204"/>
              </a:rPr>
              <a:t>)?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624" y="1143000"/>
            <a:ext cx="4315005" cy="26376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51560" y="6283581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Synchrotron radiation of crystallized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beams,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Harel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Primack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Reinhold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Blümel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Phys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Rev. E 60, 957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(1999)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656" y="4000483"/>
            <a:ext cx="2923032" cy="22524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198657" y="4249556"/>
                <a:ext cx="2036007" cy="2031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</a:t>
                </a:r>
                <a14:m>
                  <m:oMath xmlns:m="http://schemas.openxmlformats.org/officeDocument/2006/math">
                    <m:r>
                      <a:rPr kumimoji="0" lang="en-GB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GB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</a:t>
                </a:r>
                <a:r>
                  <a:rPr kumimoji="0" lang="en-GB" sz="1800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6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dirty="0">
                    <a:solidFill>
                      <a:prstClr val="black"/>
                    </a:solidFill>
                    <a:latin typeface="Calibri" panose="020F0502020204030204"/>
                  </a:rPr>
                  <a:t>p</a:t>
                </a:r>
                <a:r>
                  <a:rPr kumimoji="0" lang="en-GB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articles uniformly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distributed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→</a:t>
                </a:r>
                <a:endPara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</a:t>
                </a:r>
                <a:r>
                  <a:rPr kumimoji="0" lang="en-GB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actor 50 reduction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 total SR power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8657" y="4249556"/>
                <a:ext cx="2036007" cy="2031325"/>
              </a:xfrm>
              <a:prstGeom prst="rect">
                <a:avLst/>
              </a:prstGeom>
              <a:blipFill>
                <a:blip r:embed="rId4"/>
                <a:stretch>
                  <a:fillRect l="-2695" t="-1502" r="-14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709491" y="276864"/>
            <a:ext cx="74943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suppressing synchrotron radiation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6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996374"/>
            <a:ext cx="547116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ailoring the boundary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arge bending radius + small chamber size provide shielding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GB" sz="2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effect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GB" sz="2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een at RHIC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HTS coating for small (mm/micro/</a:t>
            </a:r>
            <a:r>
              <a:rPr kumimoji="0" lang="en-GB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nano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-) chamber?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hollow channel shield?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304343" y="1291354"/>
                <a:ext cx="2931651" cy="6141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𝜆</m:t>
                      </m:r>
                      <m:r>
                        <a:rPr kumimoji="0" lang="en-GB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≥2</m:t>
                      </m:r>
                      <m:rad>
                        <m:radPr>
                          <m:degHide m:val="on"/>
                          <m:ctrlPr>
                            <a:rPr kumimoji="0" lang="en-GB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kumimoji="0" lang="en-GB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GB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h</m:t>
                              </m:r>
                            </m:e>
                            <m:sup>
                              <m:r>
                                <a:rPr kumimoji="0" lang="en-GB" sz="2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type m:val="lin"/>
                              <m:ctrlPr>
                                <a:rPr kumimoji="0" lang="en-GB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GB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num>
                            <m:den>
                              <m:r>
                                <a:rPr kumimoji="0" lang="en-GB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𝜌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4343" y="1291354"/>
                <a:ext cx="2931651" cy="61414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5289082" y="3158073"/>
            <a:ext cx="40369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r>
              <a:rPr kumimoji="0" lang="en-GB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=1 cm,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r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=1 km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→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	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l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&gt;600 nm (2 eV)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=1 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r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=10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km </a:t>
            </a:r>
            <a:endParaRPr kumimoji="0" lang="en-GB" sz="20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	→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&gt;0.6 nm (2 </a:t>
            </a:r>
            <a:r>
              <a:rPr kumimoji="0" lang="en-GB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keV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)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r>
              <a:rPr kumimoji="0" lang="en-GB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=0.1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mm,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=10 km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	→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pm (600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keV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83097" y="1881663"/>
            <a:ext cx="29293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full chamber height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full chamber width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r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bending radius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6240"/>
            <a:ext cx="4934353" cy="26517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34353" y="6488668"/>
            <a:ext cx="2613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N. P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Abreu et al., EPAC’08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34353" y="597509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experimental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evidence for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suppression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incoherent synchrotron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radiation,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9491" y="276864"/>
            <a:ext cx="74943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suppressing synchrotron radiation 2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2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3513" y="2487826"/>
            <a:ext cx="47760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linear accelerators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81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527" b="2916"/>
          <a:stretch/>
        </p:blipFill>
        <p:spPr>
          <a:xfrm>
            <a:off x="179360" y="1109065"/>
            <a:ext cx="6556771" cy="5157304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127731" y="2180201"/>
            <a:ext cx="1728192" cy="510838"/>
          </a:xfrm>
          <a:prstGeom prst="ellipse">
            <a:avLst/>
          </a:prstGeom>
          <a:solidFill>
            <a:srgbClr val="FFFF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151955" y="1651075"/>
            <a:ext cx="1056831" cy="510838"/>
          </a:xfrm>
          <a:prstGeom prst="ellipse">
            <a:avLst/>
          </a:prstGeom>
          <a:solidFill>
            <a:schemeClr val="bg2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404108" y="2107971"/>
            <a:ext cx="1056831" cy="595952"/>
          </a:xfrm>
          <a:prstGeom prst="ellipse">
            <a:avLst/>
          </a:prstGeom>
          <a:solidFill>
            <a:schemeClr val="bg2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423763" y="2659187"/>
            <a:ext cx="1056831" cy="510838"/>
          </a:xfrm>
          <a:prstGeom prst="ellipse">
            <a:avLst/>
          </a:prstGeom>
          <a:solidFill>
            <a:schemeClr val="bg2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503883" y="2812347"/>
            <a:ext cx="1056831" cy="510838"/>
          </a:xfrm>
          <a:prstGeom prst="ellipse">
            <a:avLst/>
          </a:prstGeom>
          <a:solidFill>
            <a:srgbClr val="FFFF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57224" y="3461201"/>
            <a:ext cx="2486776" cy="92875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4D4D4D">
                    <a:lumMod val="50000"/>
                  </a:srgbClr>
                </a:solidFill>
              </a:rPr>
              <a:t>a</a:t>
            </a:r>
            <a:r>
              <a:rPr kumimoji="0" lang="en-GB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D4D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ccelerators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D4D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with superconducting bending</a:t>
            </a:r>
            <a:r>
              <a:rPr kumimoji="0" lang="en-GB" sz="2000" b="1" i="0" u="none" strike="noStrike" kern="1200" cap="none" spc="0" normalizeH="0" noProof="0" dirty="0" smtClean="0">
                <a:ln>
                  <a:noFill/>
                </a:ln>
                <a:solidFill>
                  <a:srgbClr val="4D4D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magnets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4D4D4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415651" y="3242032"/>
            <a:ext cx="1092249" cy="494941"/>
          </a:xfrm>
          <a:prstGeom prst="ellipse">
            <a:avLst/>
          </a:prstGeom>
          <a:solidFill>
            <a:srgbClr val="92D05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330482" y="3467201"/>
            <a:ext cx="1092249" cy="494941"/>
          </a:xfrm>
          <a:prstGeom prst="ellipse">
            <a:avLst/>
          </a:prstGeom>
          <a:solidFill>
            <a:srgbClr val="92D05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 rot="3050834">
            <a:off x="4069108" y="3278907"/>
            <a:ext cx="1092249" cy="494941"/>
          </a:xfrm>
          <a:prstGeom prst="ellipse">
            <a:avLst/>
          </a:prstGeom>
          <a:solidFill>
            <a:srgbClr val="92D05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84228" y="2141130"/>
            <a:ext cx="2659772" cy="11613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4D4D4D">
                    <a:lumMod val="50000"/>
                  </a:srgbClr>
                </a:solidFill>
              </a:rPr>
              <a:t>a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D4D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ccelerators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D4D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with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4D4D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SC </a:t>
            </a:r>
            <a:r>
              <a:rPr lang="en-US" sz="2000" b="1" noProof="0" dirty="0" smtClean="0">
                <a:solidFill>
                  <a:srgbClr val="4D4D4D">
                    <a:lumMod val="50000"/>
                  </a:srgbClr>
                </a:solidFill>
              </a:rPr>
              <a:t>radiofrequency</a:t>
            </a:r>
            <a:r>
              <a:rPr lang="en-US" sz="2000" b="1" dirty="0" smtClean="0">
                <a:solidFill>
                  <a:srgbClr val="4D4D4D">
                    <a:lumMod val="50000"/>
                  </a:srgbClr>
                </a:solidFill>
              </a:rPr>
              <a:t> 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4D4D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system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4D4D4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57224" y="4596184"/>
            <a:ext cx="2463765" cy="163524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4D4D4D">
                    <a:lumMod val="50000"/>
                  </a:srgbClr>
                </a:solidFill>
              </a:rPr>
              <a:t>a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D4D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ccelerators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D4D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with SC radiofrequency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4D4D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systems and superconducting bending magnets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4D4D4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7877" y="307826"/>
            <a:ext cx="7697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smtClean="0">
                <a:solidFill>
                  <a:prstClr val="white"/>
                </a:solidFill>
                <a:latin typeface="Calibri" panose="020F0502020204030204"/>
              </a:rPr>
              <a:t>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igh energy particle accelerators since 1965  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49081" y="1191934"/>
            <a:ext cx="2594919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C00000"/>
                </a:solidFill>
                <a:latin typeface="Calibri" panose="020F0502020204030204"/>
              </a:rPr>
              <a:t>p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rogress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thanks to new technologies!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5793" y="6482834"/>
            <a:ext cx="3865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Ballarino, M. Benedikt, A. Yamamoto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87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13" grpId="0" animBg="1"/>
      <p:bldP spid="18" grpId="0" animBg="1"/>
      <p:bldP spid="19" grpId="0" animBg="1"/>
      <p:bldP spid="20" grpId="0" animBg="1"/>
      <p:bldP spid="21" grpId="0" animBg="1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5982" y="387582"/>
            <a:ext cx="8229600" cy="3922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ILC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3" name="Picture 5" descr="OT0105H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723" b="19923"/>
          <a:stretch/>
        </p:blipFill>
        <p:spPr bwMode="auto">
          <a:xfrm>
            <a:off x="-1" y="1257895"/>
            <a:ext cx="9042141" cy="240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5"/>
          <p:cNvSpPr txBox="1">
            <a:spLocks noChangeArrowheads="1"/>
          </p:cNvSpPr>
          <p:nvPr/>
        </p:nvSpPr>
        <p:spPr bwMode="auto">
          <a:xfrm>
            <a:off x="1252533" y="3151376"/>
            <a:ext cx="1871662" cy="369322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e- Main </a:t>
            </a:r>
            <a:r>
              <a:rPr kumimoji="1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Linac</a:t>
            </a:r>
            <a:endParaRPr kumimoji="1" lang="en-GB" sz="1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5" name="Picture 8" descr="ILDhall2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6396" y="5056351"/>
            <a:ext cx="3090439" cy="1754178"/>
          </a:xfrm>
          <a:prstGeom prst="rect">
            <a:avLst/>
          </a:prstGeom>
          <a:noFill/>
          <a:ln w="57150" cmpd="sng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コンテンツ プレースホル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8304255"/>
              </p:ext>
            </p:extLst>
          </p:nvPr>
        </p:nvGraphicFramePr>
        <p:xfrm>
          <a:off x="4722690" y="3757048"/>
          <a:ext cx="4319451" cy="3078480"/>
        </p:xfrm>
        <a:graphic>
          <a:graphicData uri="http://schemas.openxmlformats.org/drawingml/2006/table">
            <a:tbl>
              <a:tblPr firstRow="1"/>
              <a:tblGrid>
                <a:gridCol w="2059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98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23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parameters</a:t>
                      </a:r>
                      <a:endParaRPr kumimoji="1" lang="ja-JP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</a:t>
                      </a:r>
                      <a:r>
                        <a:rPr kumimoji="1" lang="en-US" altLang="ja-JP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alue</a:t>
                      </a:r>
                      <a:endParaRPr kumimoji="1" lang="ja-JP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3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c.m</a:t>
                      </a:r>
                      <a:r>
                        <a:rPr kumimoji="1" lang="en-US" altLang="ja-JP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  Energy</a:t>
                      </a: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500 </a:t>
                      </a:r>
                      <a:r>
                        <a:rPr kumimoji="1" lang="en-US" altLang="ja-JP" sz="2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GeV</a:t>
                      </a: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3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</a:t>
                      </a:r>
                      <a:r>
                        <a:rPr kumimoji="1" lang="en-US" altLang="ja-JP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eak </a:t>
                      </a:r>
                      <a:r>
                        <a:rPr kumimoji="1" lang="en-US" altLang="ja-JP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luminosity</a:t>
                      </a: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1.8 x10</a:t>
                      </a:r>
                      <a:r>
                        <a:rPr kumimoji="1" lang="en-US" altLang="ja-JP" sz="20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34</a:t>
                      </a:r>
                      <a:r>
                        <a:rPr kumimoji="1" lang="en-US" altLang="ja-JP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1" lang="en-US" altLang="ja-JP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cm</a:t>
                      </a:r>
                      <a:r>
                        <a:rPr kumimoji="1" lang="en-US" altLang="ja-JP" sz="20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-2</a:t>
                      </a:r>
                      <a:r>
                        <a:rPr kumimoji="1" lang="en-US" altLang="ja-JP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</a:t>
                      </a:r>
                      <a:r>
                        <a:rPr kumimoji="1" lang="en-US" altLang="ja-JP" sz="20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-1</a:t>
                      </a:r>
                      <a:endParaRPr kumimoji="1" lang="ja-JP" altLang="en-US" sz="20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3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</a:t>
                      </a:r>
                      <a:r>
                        <a:rPr kumimoji="1" lang="en-US" altLang="ja-JP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eam </a:t>
                      </a:r>
                      <a:r>
                        <a:rPr kumimoji="1" lang="en-US" altLang="ja-JP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r</a:t>
                      </a:r>
                      <a:r>
                        <a:rPr kumimoji="1" lang="en-US" altLang="ja-JP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ep</a:t>
                      </a:r>
                      <a:r>
                        <a:rPr kumimoji="1" lang="en-US" altLang="ja-JP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. rate</a:t>
                      </a: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 Hz</a:t>
                      </a: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89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</a:t>
                      </a:r>
                      <a:r>
                        <a:rPr kumimoji="1" lang="en-US" altLang="ja-JP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ulse duration</a:t>
                      </a: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0.73 </a:t>
                      </a:r>
                      <a:r>
                        <a:rPr kumimoji="1" lang="en-US" altLang="ja-JP" sz="2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ms</a:t>
                      </a: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1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</a:t>
                      </a:r>
                      <a:r>
                        <a:rPr kumimoji="1" lang="en-US" altLang="ja-JP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verage current </a:t>
                      </a: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5.8 mA (</a:t>
                      </a:r>
                      <a:r>
                        <a:rPr kumimoji="1" lang="en-US" altLang="ja-JP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in pulse)</a:t>
                      </a: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1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i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</a:t>
                      </a:r>
                      <a:r>
                        <a:rPr kumimoji="1" lang="en-US" altLang="ja-JP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gradient in SCRF acc. cavity</a:t>
                      </a:r>
                      <a:endParaRPr kumimoji="1" lang="ja-JP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31.5</a:t>
                      </a:r>
                      <a:r>
                        <a:rPr kumimoji="1" lang="en-US" altLang="ja-JP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MV/</a:t>
                      </a:r>
                      <a:r>
                        <a:rPr kumimoji="1" lang="en-US" altLang="ja-JP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 +/-20%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Q</a:t>
                      </a:r>
                      <a:r>
                        <a:rPr kumimoji="1" lang="en-US" altLang="ja-JP" sz="2000" u="none" strike="noStrike" cap="none" normalizeH="0" baseline="-2500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r>
                        <a:rPr kumimoji="1" lang="en-US" altLang="ja-JP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= 1E10</a:t>
                      </a:r>
                      <a:endParaRPr kumimoji="1" lang="ja-JP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" name="Picture 4" descr="tesla9cell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65" y="1781704"/>
            <a:ext cx="2449397" cy="6759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22690" y="1304774"/>
            <a:ext cx="1164802" cy="369332"/>
          </a:xfrm>
          <a:prstGeom prst="rect">
            <a:avLst/>
          </a:prstGeom>
          <a:solidFill>
            <a:srgbClr val="8064A2">
              <a:lumMod val="20000"/>
              <a:lumOff val="8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31km long</a:t>
            </a:r>
          </a:p>
        </p:txBody>
      </p:sp>
      <p:sp>
        <p:nvSpPr>
          <p:cNvPr id="9" name="TextBox 32"/>
          <p:cNvSpPr txBox="1">
            <a:spLocks noChangeArrowheads="1"/>
          </p:cNvSpPr>
          <p:nvPr/>
        </p:nvSpPr>
        <p:spPr bwMode="auto">
          <a:xfrm>
            <a:off x="6951995" y="2087086"/>
            <a:ext cx="1621555" cy="338544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wrap="square"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defTabSz="4571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e+ Main </a:t>
            </a:r>
            <a:r>
              <a:rPr kumimoji="1" lang="en-GB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Linac</a:t>
            </a:r>
            <a:endParaRPr kumimoji="1" lang="en-GB" sz="1600" b="0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771" y="3757048"/>
            <a:ext cx="4519064" cy="1200329"/>
          </a:xfrm>
          <a:prstGeom prst="rect">
            <a:avLst/>
          </a:prstGeom>
          <a:solidFill>
            <a:srgbClr val="4BACC6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TDR exists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</a:rPr>
              <a:t>a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im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for cost reduction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</a:rPr>
              <a:t>p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olitical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process in Japan ongoing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189197"/>
            <a:ext cx="1487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D. Schulte,</a:t>
            </a:r>
          </a:p>
          <a:p>
            <a:r>
              <a:rPr lang="en-US" dirty="0" smtClean="0"/>
              <a:t>EPS-HEP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859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248777" cy="375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2057457" y="3371852"/>
            <a:ext cx="23001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1600" b="1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kumimoji="1" lang="en-GB" sz="2400">
                <a:solidFill>
                  <a:prstClr val="black"/>
                </a:solidFill>
                <a:cs typeface="Times New Roman" charset="0"/>
              </a:rPr>
              <a:t>1.5 TeV / beam</a:t>
            </a:r>
            <a:endParaRPr kumimoji="1" lang="en-US" sz="2400">
              <a:solidFill>
                <a:prstClr val="black"/>
              </a:solidFill>
              <a:cs typeface="Times New Roman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09588" y="339146"/>
            <a:ext cx="8229600" cy="3922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smtClean="0">
                <a:solidFill>
                  <a:sysClr val="windowText" lastClr="000000"/>
                </a:solidFill>
                <a:latin typeface="Calibri"/>
              </a:rPr>
              <a:t>CLIC (3 </a:t>
            </a:r>
            <a:r>
              <a:rPr lang="en-US" sz="5400" dirty="0" err="1" smtClean="0">
                <a:solidFill>
                  <a:sysClr val="windowText" lastClr="000000"/>
                </a:solidFill>
                <a:latin typeface="Calibri"/>
              </a:rPr>
              <a:t>TeV</a:t>
            </a:r>
            <a:r>
              <a:rPr lang="en-US" sz="5400" dirty="0" smtClean="0">
                <a:solidFill>
                  <a:sysClr val="windowText" lastClr="000000"/>
                </a:solidFill>
                <a:latin typeface="Calibri"/>
              </a:rPr>
              <a:t>)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4291" y="5154428"/>
            <a:ext cx="670417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one problem:</a:t>
            </a:r>
            <a:r>
              <a:rPr lang="en-US" sz="2800" dirty="0">
                <a:solidFill>
                  <a:prstClr val="black"/>
                </a:solidFill>
              </a:rPr>
              <a:t>	 </a:t>
            </a:r>
            <a:endParaRPr lang="en-US" sz="2800" dirty="0" smtClean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en-US" sz="2800" dirty="0" smtClean="0">
                <a:solidFill>
                  <a:srgbClr val="000099"/>
                </a:solidFill>
              </a:rPr>
              <a:t>3 </a:t>
            </a:r>
            <a:r>
              <a:rPr lang="en-US" sz="2800" dirty="0" err="1" smtClean="0">
                <a:solidFill>
                  <a:srgbClr val="000099"/>
                </a:solidFill>
              </a:rPr>
              <a:t>TeV</a:t>
            </a:r>
            <a:r>
              <a:rPr lang="en-US" sz="2800" dirty="0" smtClean="0">
                <a:solidFill>
                  <a:srgbClr val="000099"/>
                </a:solidFill>
              </a:rPr>
              <a:t> collider: 50 km long</a:t>
            </a:r>
          </a:p>
          <a:p>
            <a:pPr lvl="0"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100 </a:t>
            </a:r>
            <a:r>
              <a:rPr lang="en-US" sz="2800" dirty="0" err="1">
                <a:solidFill>
                  <a:srgbClr val="FF0000"/>
                </a:solidFill>
              </a:rPr>
              <a:t>TeV</a:t>
            </a:r>
            <a:r>
              <a:rPr lang="en-US" sz="2800" dirty="0">
                <a:solidFill>
                  <a:srgbClr val="FF0000"/>
                </a:solidFill>
              </a:rPr>
              <a:t> linear pp collider </a:t>
            </a:r>
            <a:r>
              <a:rPr lang="en-US" sz="2800" dirty="0" smtClean="0">
                <a:solidFill>
                  <a:srgbClr val="FF0000"/>
                </a:solidFill>
              </a:rPr>
              <a:t>&gt; </a:t>
            </a:r>
            <a:r>
              <a:rPr lang="en-US" sz="2800" dirty="0">
                <a:solidFill>
                  <a:srgbClr val="FF0000"/>
                </a:solidFill>
              </a:rPr>
              <a:t>1000 km</a:t>
            </a:r>
          </a:p>
          <a:p>
            <a:pPr lvl="0">
              <a:defRPr/>
            </a:pPr>
            <a:r>
              <a:rPr lang="en-US" sz="2800" dirty="0">
                <a:solidFill>
                  <a:prstClr val="black"/>
                </a:solidFill>
              </a:rPr>
              <a:t>		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78466" y="5120415"/>
            <a:ext cx="1487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D. Schulte,</a:t>
            </a:r>
          </a:p>
          <a:p>
            <a:r>
              <a:rPr lang="en-US" dirty="0" smtClean="0"/>
              <a:t>EPS-HEP 2017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757990" y="3233352"/>
            <a:ext cx="1218603" cy="369332"/>
          </a:xfrm>
          <a:prstGeom prst="rect">
            <a:avLst/>
          </a:prstGeom>
          <a:solidFill>
            <a:srgbClr val="8064A2">
              <a:lumMod val="20000"/>
              <a:lumOff val="8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solidFill>
                  <a:prstClr val="black"/>
                </a:solidFill>
              </a:rPr>
              <a:t>50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km long</a:t>
            </a:r>
          </a:p>
        </p:txBody>
      </p:sp>
    </p:spTree>
    <p:extLst>
      <p:ext uri="{BB962C8B-B14F-4D97-AF65-F5344CB8AC3E}">
        <p14:creationId xmlns:p14="http://schemas.microsoft.com/office/powerpoint/2010/main" val="90187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450" y="5047098"/>
            <a:ext cx="2580946" cy="1702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35436" y="5298385"/>
            <a:ext cx="12917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electron-microscope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</a:t>
            </a: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7944" y="5036573"/>
            <a:ext cx="150073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d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ielectric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accelerating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structure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~2 GV/m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93" y="2839172"/>
            <a:ext cx="7041838" cy="20830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71230" y="3922326"/>
            <a:ext cx="189103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Sävert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al.,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arXiv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1402.3052, </a:t>
            </a: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N.H.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Matlis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Nature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Physics 2, 2006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02917" y="1969191"/>
            <a:ext cx="12223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redit: CERN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7944" y="2458994"/>
            <a:ext cx="5295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p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lasma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accelerating structure, field ~100 GV/m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57498" y="2812486"/>
            <a:ext cx="237115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Fourier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Domain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Holography</a:t>
            </a: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076" y="690516"/>
            <a:ext cx="2580946" cy="17219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98074" y="617612"/>
            <a:ext cx="283763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“conventional”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SC accelerating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structure, ~10-30 MV/m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90264" y="5129107"/>
            <a:ext cx="10157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Plettner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R. Byer et al. 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PRST-AB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9, </a:t>
            </a: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111301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(2006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5161" y="-74758"/>
            <a:ext cx="75817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uch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higher accelerating fields?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750312" y="1231271"/>
            <a:ext cx="1129506" cy="75600"/>
          </a:xfrm>
          <a:prstGeom prst="straightConnector1">
            <a:avLst/>
          </a:prstGeom>
          <a:ln w="4445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833132" y="1450211"/>
                <a:ext cx="1391728" cy="830997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US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 m,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US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 MeV</a:t>
                </a:r>
                <a:endPara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3132" y="1450211"/>
                <a:ext cx="1391728" cy="830997"/>
              </a:xfrm>
              <a:prstGeom prst="rect">
                <a:avLst/>
              </a:prstGeom>
              <a:blipFill>
                <a:blip r:embed="rId5"/>
                <a:stretch>
                  <a:fillRect t="-5882" r="-6140" b="-161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/>
          <p:cNvCxnSpPr/>
          <p:nvPr/>
        </p:nvCxnSpPr>
        <p:spPr>
          <a:xfrm>
            <a:off x="2800883" y="3735816"/>
            <a:ext cx="2567822" cy="0"/>
          </a:xfrm>
          <a:prstGeom prst="straightConnector1">
            <a:avLst/>
          </a:prstGeom>
          <a:ln w="4445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047545" y="2779909"/>
                <a:ext cx="1391728" cy="830997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0.1 mm,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US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 MeV</a:t>
                </a:r>
                <a:endPara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7545" y="2779909"/>
                <a:ext cx="1391728" cy="830997"/>
              </a:xfrm>
              <a:prstGeom prst="rect">
                <a:avLst/>
              </a:prstGeom>
              <a:blipFill>
                <a:blip r:embed="rId6"/>
                <a:stretch>
                  <a:fillRect l="-7018" t="-5882" r="-6140" b="-161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/>
          <p:cNvCxnSpPr/>
          <p:nvPr/>
        </p:nvCxnSpPr>
        <p:spPr>
          <a:xfrm>
            <a:off x="2067614" y="6226378"/>
            <a:ext cx="2567822" cy="0"/>
          </a:xfrm>
          <a:prstGeom prst="straightConnector1">
            <a:avLst/>
          </a:prstGeom>
          <a:ln w="4445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314276" y="5270471"/>
                <a:ext cx="1537600" cy="830997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0.005 mm,</a:t>
                </a:r>
              </a:p>
              <a:p>
                <a:pPr lvl="0">
                  <a:defRPr/>
                </a:pPr>
                <a14:m>
                  <m:oMath xmlns:m="http://schemas.openxmlformats.org/officeDocument/2006/math">
                    <m:r>
                      <a:rPr lang="en-US" sz="24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kumimoji="0" lang="en-US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 </a:t>
                </a:r>
                <a:r>
                  <a:rPr kumimoji="0" lang="en-US" sz="24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keV</a:t>
                </a:r>
                <a:endPara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4276" y="5270471"/>
                <a:ext cx="1537600" cy="830997"/>
              </a:xfrm>
              <a:prstGeom prst="rect">
                <a:avLst/>
              </a:prstGeom>
              <a:blipFill>
                <a:blip r:embed="rId7"/>
                <a:stretch>
                  <a:fillRect l="-6349" t="-5882" r="-5556" b="-161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4915" y="5020641"/>
            <a:ext cx="2173681" cy="144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7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1" grpId="0"/>
      <p:bldP spid="12" grpId="0"/>
      <p:bldP spid="16" grpId="0" animBg="1"/>
      <p:bldP spid="18" grpId="0" animBg="1"/>
      <p:bldP spid="2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995" y="3822703"/>
            <a:ext cx="4968739" cy="303529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-1" y="-93104"/>
            <a:ext cx="9441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xample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compact X-ray Free Electron Laser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735853"/>
            <a:ext cx="273414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“XFEL on a chip” -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aser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driven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dielectic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accelerator with integrated source and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ndulator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SiO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wafer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4032" y="6400799"/>
            <a:ext cx="1785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 Byer, ICHEP’14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9995" y="651522"/>
            <a:ext cx="4960664" cy="313444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845285"/>
            <a:ext cx="27341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XFEL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Hamburg,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 RF 1.3 GHz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70659" y="1138382"/>
            <a:ext cx="162211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1.9 km,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17.5 GeV,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 mm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undulator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period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378734" y="3986718"/>
                <a:ext cx="1622111" cy="2677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0.1 m,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40-100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MeV,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 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+mn-ea"/>
                    <a:cs typeface="+mn-cs"/>
                  </a:rPr>
                  <a:t>m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undulator</a:t>
                </a:r>
                <a:endPara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period</a:t>
                </a:r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8734" y="3986718"/>
                <a:ext cx="1622111" cy="2677656"/>
              </a:xfrm>
              <a:prstGeom prst="rect">
                <a:avLst/>
              </a:prstGeom>
              <a:blipFill>
                <a:blip r:embed="rId4"/>
                <a:stretch>
                  <a:fillRect l="-7491" t="-2278" r="-4869" b="-56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488495" y="2166193"/>
            <a:ext cx="16408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H. Weise,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FCC Week 2017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urved Right Arrow 11"/>
          <p:cNvSpPr/>
          <p:nvPr/>
        </p:nvSpPr>
        <p:spPr>
          <a:xfrm>
            <a:off x="1538174" y="2218604"/>
            <a:ext cx="731520" cy="2890568"/>
          </a:xfrm>
          <a:prstGeom prst="curv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98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-93104"/>
            <a:ext cx="79716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xample: beam-plasma linear collider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" y="814075"/>
            <a:ext cx="8390129" cy="44847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0307" y="5488063"/>
            <a:ext cx="82647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Concept for a multi-stage PWFA-based Linear </a:t>
            </a:r>
            <a:r>
              <a:rPr lang="en-GB" sz="3200" dirty="0" smtClean="0">
                <a:solidFill>
                  <a:schemeClr val="bg1"/>
                </a:solidFill>
              </a:rPr>
              <a:t>Collider (A. Seryi, T. Raubenheimer et al., 2009)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06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-93104"/>
            <a:ext cx="77888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xample: laser-plasma linear collider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5298"/>
            <a:ext cx="8952379" cy="54880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43171" y="6243379"/>
            <a:ext cx="80602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W.P. </a:t>
            </a:r>
            <a:r>
              <a:rPr lang="en-GB" sz="2800" dirty="0" err="1" smtClean="0">
                <a:solidFill>
                  <a:schemeClr val="bg1"/>
                </a:solidFill>
              </a:rPr>
              <a:t>Leemans</a:t>
            </a:r>
            <a:r>
              <a:rPr lang="en-GB" sz="2800" dirty="0" smtClean="0">
                <a:solidFill>
                  <a:schemeClr val="bg1"/>
                </a:solidFill>
              </a:rPr>
              <a:t> </a:t>
            </a:r>
            <a:r>
              <a:rPr lang="en-GB" sz="2800" dirty="0">
                <a:solidFill>
                  <a:schemeClr val="bg1"/>
                </a:solidFill>
              </a:rPr>
              <a:t>&amp; E</a:t>
            </a:r>
            <a:r>
              <a:rPr lang="en-GB" sz="2800" dirty="0" smtClean="0">
                <a:solidFill>
                  <a:schemeClr val="bg1"/>
                </a:solidFill>
              </a:rPr>
              <a:t>. </a:t>
            </a:r>
            <a:r>
              <a:rPr lang="en-GB" sz="2800" dirty="0" err="1" smtClean="0">
                <a:solidFill>
                  <a:schemeClr val="bg1"/>
                </a:solidFill>
              </a:rPr>
              <a:t>Esarey</a:t>
            </a:r>
            <a:r>
              <a:rPr lang="en-GB" sz="2800" dirty="0">
                <a:solidFill>
                  <a:schemeClr val="bg1"/>
                </a:solidFill>
              </a:rPr>
              <a:t>, Physics Today, March 2009 </a:t>
            </a:r>
          </a:p>
        </p:txBody>
      </p:sp>
    </p:spTree>
    <p:extLst>
      <p:ext uri="{BB962C8B-B14F-4D97-AF65-F5344CB8AC3E}">
        <p14:creationId xmlns:p14="http://schemas.microsoft.com/office/powerpoint/2010/main" val="22747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61874"/>
            <a:ext cx="9078097" cy="509724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5790"/>
            <a:ext cx="9144000" cy="756084"/>
          </a:xfrm>
          <a:prstGeom prst="rect">
            <a:avLst/>
          </a:prstGeom>
          <a:noFill/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EuPRAXIA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project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4461" y="6130431"/>
            <a:ext cx="114534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>
                <a:solidFill>
                  <a:srgbClr val="FFFFFF"/>
                </a:solidFill>
              </a:rPr>
              <a:t>38 laboratories </a:t>
            </a:r>
            <a:r>
              <a:rPr lang="en-GB" sz="3200" dirty="0">
                <a:solidFill>
                  <a:srgbClr val="FFFFFF"/>
                </a:solidFill>
              </a:rPr>
              <a:t>and universities from </a:t>
            </a:r>
            <a:r>
              <a:rPr lang="en-GB" sz="3200" dirty="0" smtClean="0">
                <a:solidFill>
                  <a:srgbClr val="FFFFFF"/>
                </a:solidFill>
              </a:rPr>
              <a:t>12 countries</a:t>
            </a:r>
            <a:endParaRPr lang="en-GB" sz="3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8039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IOA06f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3476" y="1206517"/>
            <a:ext cx="4035825" cy="3008346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4788024" y="764953"/>
            <a:ext cx="4355976" cy="1138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AWAKE is installed in CNGS Facility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(CERN Neutrinos to Gran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Sasso</a:t>
            </a:r>
            <a:r>
              <a:rPr lang="en-US" sz="1600" dirty="0" smtClean="0">
                <a:solidFill>
                  <a:sysClr val="windowText" lastClr="000000"/>
                </a:solidFill>
                <a:latin typeface="Calibri"/>
              </a:rPr>
              <a:t>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completed in 2012)</a:t>
            </a:r>
          </a:p>
        </p:txBody>
      </p:sp>
      <p:pic>
        <p:nvPicPr>
          <p:cNvPr id="4" name="Picture 3" descr="cng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59" y="764953"/>
            <a:ext cx="4599317" cy="34530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3984359"/>
            <a:ext cx="284105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A. Caldwell et al., "Path to AWAKE: Evolution of the concept",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Nucl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Instrum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Meth. A829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(2016) 3-16;   E.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Gschwendtner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et al. [AWAKE Collaboration], “AWAKE, The Advanced Proton Driven Plasma Wakefield Acceleration Experiment at CERN,’’ 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Nucl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Instrum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Meth. A829, 76 (2016).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6024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CERN PWFA experiment #1: AWAKE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509" y="3001758"/>
            <a:ext cx="24506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Self-modulated proton bunch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resonantly driving plasma wakefields.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776765" y="3429000"/>
            <a:ext cx="295672" cy="110068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1052" y="4346557"/>
            <a:ext cx="6248400" cy="251144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967250" y="5982424"/>
            <a:ext cx="18305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Caldwell,</a:t>
            </a:r>
          </a:p>
          <a:p>
            <a:r>
              <a:rPr lang="en-US" dirty="0" smtClean="0"/>
              <a:t>E. Gschwendtner </a:t>
            </a:r>
          </a:p>
          <a:p>
            <a:r>
              <a:rPr lang="en-US" dirty="0" smtClean="0"/>
              <a:t>et al.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980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6024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CERN PWFA experiment #2: LHC2017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2080" y="686884"/>
            <a:ext cx="41452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a </a:t>
            </a:r>
            <a:r>
              <a:rPr lang="en-US" sz="2400" dirty="0"/>
              <a:t>large amount of air </a:t>
            </a:r>
            <a:r>
              <a:rPr lang="en-US" sz="2400" dirty="0" smtClean="0"/>
              <a:t>may have entered LHC </a:t>
            </a:r>
            <a:r>
              <a:rPr lang="en-US" sz="2400" dirty="0"/>
              <a:t>beam </a:t>
            </a:r>
            <a:r>
              <a:rPr lang="en-US" sz="2400" dirty="0" smtClean="0"/>
              <a:t>vacuum at point “16L2”; flakes from the frozen air can lead to “beam-plasma” interactions</a:t>
            </a:r>
            <a:endParaRPr lang="en-GB" sz="2400" dirty="0"/>
          </a:p>
        </p:txBody>
      </p:sp>
      <p:pic>
        <p:nvPicPr>
          <p:cNvPr id="4" name="Immagin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2901861"/>
            <a:ext cx="4774914" cy="27338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47574" y="5637144"/>
            <a:ext cx="20424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D. Mirarchi, LMC, 19/07/2017</a:t>
            </a:r>
            <a:endParaRPr lang="en-GB" sz="1200" dirty="0"/>
          </a:p>
        </p:txBody>
      </p:sp>
      <p:sp>
        <p:nvSpPr>
          <p:cNvPr id="6" name="Rectangle 5"/>
          <p:cNvSpPr/>
          <p:nvPr/>
        </p:nvSpPr>
        <p:spPr>
          <a:xfrm>
            <a:off x="1041107" y="3901193"/>
            <a:ext cx="414781" cy="1498861"/>
          </a:xfrm>
          <a:prstGeom prst="rect">
            <a:avLst/>
          </a:prstGeom>
          <a:solidFill>
            <a:srgbClr val="5B9BD5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347574" y="3359152"/>
            <a:ext cx="2568709" cy="2040902"/>
          </a:xfrm>
          <a:prstGeom prst="rect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968551" y="3828299"/>
            <a:ext cx="588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UFO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054581" y="3373294"/>
            <a:ext cx="1097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Instability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69864" y="2818587"/>
            <a:ext cx="2793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l</a:t>
            </a:r>
            <a:r>
              <a:rPr lang="en-US" sz="2400" b="1" dirty="0" smtClean="0">
                <a:solidFill>
                  <a:srgbClr val="FF0000"/>
                </a:solidFill>
              </a:rPr>
              <a:t>oss rate versus time</a:t>
            </a:r>
            <a:endParaRPr lang="en-GB" sz="2400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630" y="3674955"/>
            <a:ext cx="4580265" cy="21003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494936" y="2466127"/>
                <a:ext cx="4299767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</a:rPr>
                  <a:t>h</a:t>
                </a:r>
                <a:r>
                  <a:rPr lang="en-US" sz="2400" b="1" dirty="0" smtClean="0">
                    <a:solidFill>
                      <a:srgbClr val="FF0000"/>
                    </a:solidFill>
                  </a:rPr>
                  <a:t>ead-tail instability</a:t>
                </a:r>
              </a:p>
              <a:p>
                <a:r>
                  <a:rPr lang="en-US" sz="2400" dirty="0">
                    <a:solidFill>
                      <a:srgbClr val="FF0000"/>
                    </a:solidFill>
                  </a:rPr>
                  <a:t>l</a:t>
                </a:r>
                <a:r>
                  <a:rPr lang="en-US" sz="2400" dirty="0" smtClean="0">
                    <a:solidFill>
                      <a:srgbClr val="FF0000"/>
                    </a:solidFill>
                  </a:rPr>
                  <a:t>ike TMCI or beam breakup,</a:t>
                </a:r>
              </a:p>
              <a:p>
                <a:r>
                  <a:rPr lang="en-US" sz="2400" dirty="0">
                    <a:solidFill>
                      <a:srgbClr val="FF0000"/>
                    </a:solidFill>
                  </a:rPr>
                  <a:t>r</a:t>
                </a:r>
                <a:r>
                  <a:rPr lang="en-US" sz="2400" dirty="0" smtClean="0">
                    <a:solidFill>
                      <a:srgbClr val="FF0000"/>
                    </a:solidFill>
                  </a:rPr>
                  <a:t>ise time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400" dirty="0" smtClean="0">
                    <a:solidFill>
                      <a:srgbClr val="FF0000"/>
                    </a:solidFill>
                  </a:rPr>
                  <a:t>20-50 turns at 6.5 </a:t>
                </a:r>
                <a:r>
                  <a:rPr lang="en-US" sz="2400" dirty="0" err="1" smtClean="0">
                    <a:solidFill>
                      <a:srgbClr val="FF0000"/>
                    </a:solidFill>
                  </a:rPr>
                  <a:t>TeV</a:t>
                </a:r>
                <a:endParaRPr lang="en-GB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4936" y="2466127"/>
                <a:ext cx="4299767" cy="1200329"/>
              </a:xfrm>
              <a:prstGeom prst="rect">
                <a:avLst/>
              </a:prstGeom>
              <a:blipFill>
                <a:blip r:embed="rId4"/>
                <a:stretch>
                  <a:fillRect l="-2125" t="-4082" r="-1133" b="-112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32080" y="5886587"/>
                <a:ext cx="806661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400" b="1" dirty="0" err="1">
                    <a:solidFill>
                      <a:srgbClr val="FF0000"/>
                    </a:solidFill>
                  </a:rPr>
                  <a:t>b</a:t>
                </a:r>
                <a:r>
                  <a:rPr lang="en-GB" sz="2400" b="1" dirty="0" err="1" smtClean="0">
                    <a:solidFill>
                      <a:srgbClr val="FF0000"/>
                    </a:solidFill>
                  </a:rPr>
                  <a:t>etatron</a:t>
                </a:r>
                <a:r>
                  <a:rPr lang="en-GB" sz="2400" b="1" dirty="0" smtClean="0">
                    <a:solidFill>
                      <a:srgbClr val="FF0000"/>
                    </a:solidFill>
                  </a:rPr>
                  <a:t> tune </a:t>
                </a:r>
                <a:r>
                  <a:rPr lang="en-GB" sz="2400" b="1" dirty="0">
                    <a:solidFill>
                      <a:srgbClr val="FF0000"/>
                    </a:solidFill>
                  </a:rPr>
                  <a:t>shift </a:t>
                </a:r>
                <a:r>
                  <a:rPr lang="en-GB" sz="2400" dirty="0" smtClean="0"/>
                  <a:t>over the first bunches </a:t>
                </a:r>
                <a:r>
                  <a:rPr lang="en-GB" sz="2400" dirty="0" smtClean="0">
                    <a:latin typeface="Symbol" panose="05050102010706020507" pitchFamily="18" charset="2"/>
                  </a:rPr>
                  <a:t>D</a:t>
                </a:r>
                <a:r>
                  <a:rPr lang="en-GB" sz="2400" i="1" dirty="0" smtClean="0"/>
                  <a:t>Q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2400" dirty="0" smtClean="0"/>
                  <a:t>0.02 ;</a:t>
                </a:r>
                <a:endParaRPr lang="en-GB" sz="2400" dirty="0"/>
              </a:p>
              <a:p>
                <a:r>
                  <a:rPr lang="en-GB" sz="2400" dirty="0" smtClean="0"/>
                  <a:t>assuming </a:t>
                </a:r>
                <a:r>
                  <a:rPr lang="en-GB" sz="2400" dirty="0"/>
                  <a:t>1 m of </a:t>
                </a:r>
                <a:r>
                  <a:rPr lang="en-GB" sz="2400" dirty="0" smtClean="0"/>
                  <a:t>interaction:→ </a:t>
                </a:r>
                <a:r>
                  <a:rPr lang="en-GB" sz="2400" b="1" dirty="0" smtClean="0">
                    <a:solidFill>
                      <a:srgbClr val="006600"/>
                    </a:solidFill>
                    <a:latin typeface="Symbol" panose="05050102010706020507" pitchFamily="18" charset="2"/>
                  </a:rPr>
                  <a:t>r</a:t>
                </a:r>
                <a:r>
                  <a:rPr lang="en-GB" sz="2400" b="1" baseline="-25000" dirty="0" smtClean="0">
                    <a:solidFill>
                      <a:srgbClr val="006600"/>
                    </a:solidFill>
                  </a:rPr>
                  <a:t>e</a:t>
                </a:r>
                <a14:m>
                  <m:oMath xmlns:m="http://schemas.openxmlformats.org/officeDocument/2006/math">
                    <m:r>
                      <a:rPr lang="en-GB" sz="2400" b="1" i="1" dirty="0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2400" b="1" dirty="0" smtClean="0">
                    <a:solidFill>
                      <a:srgbClr val="006600"/>
                    </a:solidFill>
                  </a:rPr>
                  <a:t>4.4x10</a:t>
                </a:r>
                <a:r>
                  <a:rPr lang="en-GB" sz="2400" b="1" baseline="30000" dirty="0" smtClean="0">
                    <a:solidFill>
                      <a:srgbClr val="006600"/>
                    </a:solidFill>
                  </a:rPr>
                  <a:t>16</a:t>
                </a:r>
                <a:r>
                  <a:rPr lang="en-GB" sz="2400" b="1" dirty="0" smtClean="0">
                    <a:solidFill>
                      <a:srgbClr val="006600"/>
                    </a:solidFill>
                  </a:rPr>
                  <a:t> </a:t>
                </a:r>
                <a:r>
                  <a:rPr lang="en-GB" sz="2400" b="1" dirty="0">
                    <a:solidFill>
                      <a:srgbClr val="006600"/>
                    </a:solidFill>
                  </a:rPr>
                  <a:t>e</a:t>
                </a:r>
                <a:r>
                  <a:rPr lang="en-GB" sz="2400" b="1" baseline="30000" dirty="0">
                    <a:solidFill>
                      <a:srgbClr val="006600"/>
                    </a:solidFill>
                  </a:rPr>
                  <a:t>-</a:t>
                </a:r>
                <a:r>
                  <a:rPr lang="en-GB" sz="2400" b="1" dirty="0">
                    <a:solidFill>
                      <a:srgbClr val="006600"/>
                    </a:solidFill>
                  </a:rPr>
                  <a:t>/m</a:t>
                </a:r>
                <a:r>
                  <a:rPr lang="en-GB" sz="2400" b="1" baseline="30000" dirty="0">
                    <a:solidFill>
                      <a:srgbClr val="006600"/>
                    </a:solidFill>
                  </a:rPr>
                  <a:t>3</a:t>
                </a: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80" y="5886587"/>
                <a:ext cx="8066614" cy="830997"/>
              </a:xfrm>
              <a:prstGeom prst="rect">
                <a:avLst/>
              </a:prstGeom>
              <a:blipFill>
                <a:blip r:embed="rId5"/>
                <a:stretch>
                  <a:fillRect l="-1209" t="-7353" b="-161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6936860" y="6109216"/>
            <a:ext cx="2069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B. Salvant, X. Buffat, E. Metral, et al.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8819" y="622168"/>
            <a:ext cx="4841425" cy="180599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20991738">
            <a:off x="1264907" y="4150307"/>
            <a:ext cx="6367823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are (some of) the </a:t>
            </a:r>
            <a:r>
              <a:rPr lang="en-US" sz="3600" dirty="0" smtClean="0"/>
              <a:t>LHC beam losses </a:t>
            </a:r>
            <a:r>
              <a:rPr lang="en-US" sz="3600" dirty="0"/>
              <a:t>due to self-modulation</a:t>
            </a:r>
            <a:r>
              <a:rPr lang="en-US" sz="3600" dirty="0" smtClean="0"/>
              <a:t>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9484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9055" y="169333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 err="1">
                <a:solidFill>
                  <a:srgbClr val="0070C0"/>
                </a:solidFill>
                <a:latin typeface="Constantia" panose="02030602050306030303" pitchFamily="18" charset="0"/>
              </a:rPr>
              <a:t>l</a:t>
            </a:r>
            <a:r>
              <a:rPr lang="en-GB" sz="4400" b="1" dirty="0" err="1" smtClean="0">
                <a:solidFill>
                  <a:srgbClr val="0070C0"/>
                </a:solidFill>
                <a:latin typeface="Constantia" panose="02030602050306030303" pitchFamily="18" charset="0"/>
              </a:rPr>
              <a:t>inac</a:t>
            </a:r>
            <a:r>
              <a:rPr lang="en-GB" sz="4400" b="1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 t</a:t>
            </a:r>
            <a:r>
              <a:rPr kumimoji="0" lang="en-GB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echnology</a:t>
            </a: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cost drivers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10786" y="6396335"/>
            <a:ext cx="143321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V. Shiltsev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4843" y="1305160"/>
            <a:ext cx="8542638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“SRF </a:t>
            </a:r>
            <a:r>
              <a:rPr kumimoji="0" lang="en-GB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the most </a:t>
            </a:r>
            <a:r>
              <a:rPr kumimoji="0" lang="en-GB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expensive technology </a:t>
            </a:r>
            <a:r>
              <a:rPr kumimoji="0" lang="en-GB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 </a:t>
            </a:r>
            <a:r>
              <a:rPr kumimoji="0" lang="en-GB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invented” [improving?]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	b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≈ 10 B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$/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sqrt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TeV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“only </a:t>
            </a:r>
            <a:r>
              <a:rPr kumimoji="0" lang="en-GB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plasma </a:t>
            </a:r>
            <a:r>
              <a:rPr kumimoji="0" lang="en-GB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acceleration is even more expensive” [at present]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	b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≈ </a:t>
            </a:r>
            <a:r>
              <a:rPr lang="en-US" sz="4000" b="1" dirty="0" smtClean="0">
                <a:solidFill>
                  <a:srgbClr val="C00000"/>
                </a:solidFill>
                <a:latin typeface="Calibri" panose="020F0502020204030204"/>
              </a:rPr>
              <a:t>XX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$/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sqrt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TeV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27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02" y="980728"/>
            <a:ext cx="7525265" cy="511028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	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	 LHC: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today’s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frontier collider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4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11177" y="6176551"/>
            <a:ext cx="490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</a:t>
            </a:r>
            <a:r>
              <a:rPr lang="en-US" sz="2400" dirty="0" smtClean="0"/>
              <a:t>xcellent performance at </a:t>
            </a:r>
            <a:r>
              <a:rPr lang="en-US" sz="2400" i="1" dirty="0" err="1" smtClean="0"/>
              <a:t>E</a:t>
            </a:r>
            <a:r>
              <a:rPr lang="en-US" sz="2400" baseline="-25000" dirty="0" err="1" smtClean="0"/>
              <a:t>cms</a:t>
            </a:r>
            <a:r>
              <a:rPr lang="en-US" sz="2400" dirty="0" smtClean="0"/>
              <a:t>=13 </a:t>
            </a:r>
            <a:r>
              <a:rPr lang="en-US" sz="2400" dirty="0" err="1" smtClean="0"/>
              <a:t>TeV</a:t>
            </a:r>
            <a:r>
              <a:rPr lang="en-US" sz="2400" dirty="0" smtClean="0"/>
              <a:t>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95926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6864" y="460789"/>
            <a:ext cx="8438828" cy="1225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beam power at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collision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point(s) divided by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total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electrical power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of the facility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luminosity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per electrical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input power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noProof="0" dirty="0">
                <a:solidFill>
                  <a:srgbClr val="0070C0"/>
                </a:solidFill>
                <a:latin typeface="Constantia" panose="02030602050306030303" pitchFamily="18" charset="0"/>
              </a:rPr>
              <a:t>e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fficiency: two figures-of-merit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437437"/>
              </p:ext>
            </p:extLst>
          </p:nvPr>
        </p:nvGraphicFramePr>
        <p:xfrm>
          <a:off x="96864" y="1810752"/>
          <a:ext cx="8950273" cy="4963160"/>
        </p:xfrm>
        <a:graphic>
          <a:graphicData uri="http://schemas.openxmlformats.org/drawingml/2006/table">
            <a:tbl>
              <a:tblPr firstRow="1" firstCol="1" bandRow="1"/>
              <a:tblGrid>
                <a:gridCol w="1252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0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87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13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45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03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0272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collider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c.m. energy [TeV]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</a:t>
                      </a:r>
                      <a:r>
                        <a:rPr lang="en-US" sz="1800" i="1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el</a:t>
                      </a: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 tot. el. power [MW]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</a:t>
                      </a:r>
                      <a:r>
                        <a:rPr lang="en-US" sz="1800" i="1" baseline="-25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 IP beam power [GW]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luminosity </a:t>
                      </a:r>
                      <a:r>
                        <a:rPr lang="en-US" sz="1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 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[nb</a:t>
                      </a:r>
                      <a:r>
                        <a:rPr lang="en-US" sz="18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</a:t>
                      </a:r>
                      <a:r>
                        <a:rPr lang="en-US" sz="18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]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</a:t>
                      </a:r>
                      <a:r>
                        <a:rPr lang="en-US" sz="1800" b="1" i="1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r>
                        <a:rPr lang="en-US" sz="18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/P</a:t>
                      </a:r>
                      <a:r>
                        <a:rPr lang="en-US" sz="1800" b="1" i="1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el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L/P</a:t>
                      </a:r>
                      <a:r>
                        <a:rPr lang="en-US" sz="1800" b="1" i="1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el</a:t>
                      </a:r>
                      <a:r>
                        <a:rPr lang="en-US" sz="18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(/IP)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l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[nb</a:t>
                      </a:r>
                      <a:r>
                        <a:rPr lang="en-US" sz="1800" b="1" baseline="30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</a:t>
                      </a: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</a:t>
                      </a:r>
                      <a:r>
                        <a:rPr lang="en-US" sz="1800" b="1" baseline="30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</a:t>
                      </a: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/MW]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CEPC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0.24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~500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4.0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8000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0.04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FCC-ee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0.091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276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132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2000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500000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7.2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FCC-ee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0.24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308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7.2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23000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0.16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FCC-ee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0.35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364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2.3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6300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0.04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LHeC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1.3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75 (e- only)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0.4 (e-only)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0.01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LHeC-HF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1.3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 (e- only)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1.5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0.16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ILC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0.25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122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0.0059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7.5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0.05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0.06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ILC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0.5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163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0.0105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0.06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0.11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CLIC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0.5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271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0.009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0.03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0.08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CLIC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3.0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582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0.028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59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0.05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0.10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laser-plasma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3.0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282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0.045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  <a:r>
                        <a:rPr lang="en-US" sz="1800" baseline="30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**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0.25?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??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LHC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13.0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~150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8000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50000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0.07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FCC-hh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100.0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500 (target)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50000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300 (phase 2)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100000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0.6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SPPC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70.2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600 (guess)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53000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90000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 rot="20544412">
            <a:off x="906560" y="3101393"/>
            <a:ext cx="7330879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circular colliders more efficient than linear ones!?!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349132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4" y="566573"/>
            <a:ext cx="8150087" cy="63978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44726" y="1052864"/>
            <a:ext cx="21060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J.P</a:t>
            </a:r>
            <a:r>
              <a:rPr lang="en-US" dirty="0"/>
              <a:t>. </a:t>
            </a:r>
            <a:r>
              <a:rPr lang="en-US" dirty="0" smtClean="0"/>
              <a:t>Delahaye et al.,</a:t>
            </a:r>
          </a:p>
          <a:p>
            <a:r>
              <a:rPr lang="en-US" dirty="0" smtClean="0"/>
              <a:t>arXiv:1502.01647 , </a:t>
            </a:r>
          </a:p>
          <a:p>
            <a:r>
              <a:rPr lang="en-US" dirty="0" smtClean="0"/>
              <a:t>FCC-</a:t>
            </a:r>
            <a:r>
              <a:rPr lang="en-US" dirty="0" err="1" smtClean="0"/>
              <a:t>ee</a:t>
            </a:r>
            <a:r>
              <a:rPr lang="en-US" dirty="0" smtClean="0"/>
              <a:t> curve added </a:t>
            </a:r>
          </a:p>
          <a:p>
            <a:r>
              <a:rPr lang="en-US" dirty="0"/>
              <a:t>	</a:t>
            </a:r>
            <a:r>
              <a:rPr lang="en-US" dirty="0" smtClean="0"/>
              <a:t>by P. Janot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20622" y="0"/>
            <a:ext cx="88420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luminosity </a:t>
            </a:r>
            <a:r>
              <a:rPr lang="en-GB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per wall plug power consumption </a:t>
            </a:r>
            <a:r>
              <a:rPr lang="en-GB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vs. </a:t>
            </a:r>
            <a:r>
              <a:rPr lang="en-GB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c.m</a:t>
            </a:r>
            <a:r>
              <a:rPr lang="en-GB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energy 					for </a:t>
            </a:r>
            <a:r>
              <a:rPr lang="en-GB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various lepton </a:t>
            </a:r>
            <a:r>
              <a:rPr lang="en-GB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collider technologies</a:t>
            </a:r>
            <a:endParaRPr lang="en-GB" sz="2800" dirty="0"/>
          </a:p>
        </p:txBody>
      </p:sp>
      <p:sp>
        <p:nvSpPr>
          <p:cNvPr id="5" name="TextBox 4"/>
          <p:cNvSpPr txBox="1"/>
          <p:nvPr/>
        </p:nvSpPr>
        <p:spPr>
          <a:xfrm rot="20930809">
            <a:off x="1162523" y="1557146"/>
            <a:ext cx="37221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</a:t>
            </a:r>
            <a:r>
              <a:rPr lang="en-US" sz="3200" dirty="0" smtClean="0">
                <a:solidFill>
                  <a:srgbClr val="FF0000"/>
                </a:solidFill>
              </a:rPr>
              <a:t>ircular </a:t>
            </a:r>
            <a:r>
              <a:rPr lang="en-US" sz="3200" dirty="0" err="1" smtClean="0">
                <a:solidFill>
                  <a:srgbClr val="FF0000"/>
                </a:solidFill>
              </a:rPr>
              <a:t>e</a:t>
            </a:r>
            <a:r>
              <a:rPr lang="en-US" sz="3200" baseline="30000" dirty="0" err="1" smtClean="0">
                <a:solidFill>
                  <a:srgbClr val="FF0000"/>
                </a:solidFill>
              </a:rPr>
              <a:t>+</a:t>
            </a:r>
            <a:r>
              <a:rPr lang="en-US" sz="3200" dirty="0" err="1" smtClean="0">
                <a:solidFill>
                  <a:srgbClr val="FF0000"/>
                </a:solidFill>
              </a:rPr>
              <a:t>e</a:t>
            </a:r>
            <a:r>
              <a:rPr lang="en-US" sz="3200" baseline="30000" dirty="0" smtClean="0">
                <a:solidFill>
                  <a:srgbClr val="FF0000"/>
                </a:solidFill>
              </a:rPr>
              <a:t>-</a:t>
            </a:r>
            <a:r>
              <a:rPr lang="en-US" sz="3200" dirty="0" smtClean="0">
                <a:solidFill>
                  <a:srgbClr val="FF0000"/>
                </a:solidFill>
              </a:rPr>
              <a:t> colliders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20739" y="4791664"/>
            <a:ext cx="1258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PWFA </a:t>
            </a:r>
            <a:endParaRPr lang="en-GB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21024622">
            <a:off x="5095476" y="2538871"/>
            <a:ext cx="157049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CC00FF"/>
                </a:solidFill>
                <a:latin typeface="Symbol" panose="05050102010706020507" pitchFamily="18" charset="2"/>
              </a:rPr>
              <a:t>m</a:t>
            </a:r>
            <a:r>
              <a:rPr lang="en-US" sz="3200" baseline="30000" dirty="0" err="1" smtClean="0">
                <a:solidFill>
                  <a:srgbClr val="CC00FF"/>
                </a:solidFill>
              </a:rPr>
              <a:t>+</a:t>
            </a:r>
            <a:r>
              <a:rPr lang="en-US" sz="3200" dirty="0" err="1" smtClean="0">
                <a:solidFill>
                  <a:srgbClr val="CC00FF"/>
                </a:solidFill>
                <a:latin typeface="Symbol" panose="05050102010706020507" pitchFamily="18" charset="2"/>
              </a:rPr>
              <a:t>m</a:t>
            </a:r>
            <a:r>
              <a:rPr lang="en-US" sz="3200" baseline="30000" dirty="0" smtClean="0">
                <a:solidFill>
                  <a:srgbClr val="CC00FF"/>
                </a:solidFill>
              </a:rPr>
              <a:t>-</a:t>
            </a:r>
          </a:p>
          <a:p>
            <a:r>
              <a:rPr lang="en-US" sz="3200" dirty="0" smtClean="0">
                <a:solidFill>
                  <a:srgbClr val="CC00FF"/>
                </a:solidFill>
              </a:rPr>
              <a:t>colliders</a:t>
            </a:r>
            <a:endParaRPr lang="en-GB" sz="3200" dirty="0">
              <a:solidFill>
                <a:srgbClr val="CC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32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6240" y="222518"/>
            <a:ext cx="85039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unfortunately:</a:t>
            </a:r>
            <a:endParaRPr lang="en-GB" sz="2400" u="sng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signal </a:t>
            </a:r>
            <a:r>
              <a:rPr lang="en-GB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processes </a:t>
            </a:r>
            <a:r>
              <a:rPr lang="en-GB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at 10’s of </a:t>
            </a:r>
            <a:r>
              <a:rPr lang="en-GB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TeV</a:t>
            </a:r>
            <a:r>
              <a:rPr lang="en-GB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have a much smaller cross section than those </a:t>
            </a:r>
            <a:r>
              <a:rPr lang="en-GB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below </a:t>
            </a:r>
            <a:r>
              <a:rPr lang="en-GB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 </a:t>
            </a:r>
            <a:r>
              <a:rPr lang="en-GB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TeV</a:t>
            </a:r>
            <a:r>
              <a:rPr lang="en-GB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; while cross sections of </a:t>
            </a:r>
            <a:r>
              <a:rPr lang="en-GB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background processes </a:t>
            </a:r>
            <a:r>
              <a:rPr lang="en-GB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increase </a:t>
            </a:r>
            <a:r>
              <a:rPr lang="en-GB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with </a:t>
            </a:r>
            <a:r>
              <a:rPr lang="en-GB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centre-of-mass </a:t>
            </a:r>
            <a:r>
              <a:rPr lang="en-GB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energy </a:t>
            </a:r>
            <a:endParaRPr lang="en-GB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→ </a:t>
            </a:r>
            <a:r>
              <a:rPr lang="en-GB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GB" sz="2400" b="1" baseline="30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GB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GB" sz="24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GB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luminosity necessary </a:t>
            </a:r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at </a:t>
            </a:r>
            <a:r>
              <a:rPr lang="en-GB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10’s of </a:t>
            </a:r>
            <a:r>
              <a:rPr lang="en-GB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TeV</a:t>
            </a:r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is </a:t>
            </a:r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several orders of magnitude larger </a:t>
            </a:r>
            <a:r>
              <a:rPr lang="en-GB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than </a:t>
            </a:r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at 500 </a:t>
            </a:r>
            <a:r>
              <a:rPr lang="en-GB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GeV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64560" y="182880"/>
            <a:ext cx="5506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B. Richter T. Rizzo, A. </a:t>
            </a:r>
            <a:r>
              <a:rPr lang="en-US" dirty="0" err="1" smtClean="0"/>
              <a:t>Blondel</a:t>
            </a:r>
            <a:r>
              <a:rPr lang="en-US" dirty="0" smtClean="0"/>
              <a:t>, P. Janot, M. Mangano et cl.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96240" y="2570480"/>
            <a:ext cx="806387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0000CC"/>
                </a:solidFill>
              </a:rPr>
              <a:t>c</a:t>
            </a:r>
            <a:r>
              <a:rPr lang="en-US" sz="2400" b="1" i="1" dirty="0" smtClean="0">
                <a:solidFill>
                  <a:srgbClr val="0000CC"/>
                </a:solidFill>
              </a:rPr>
              <a:t>an advanced accelerators provide required luminosity levels?</a:t>
            </a:r>
            <a:endParaRPr lang="en-GB" sz="2400" b="1" i="1" dirty="0">
              <a:solidFill>
                <a:srgbClr val="0000CC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6" y="3193288"/>
            <a:ext cx="5093208" cy="34381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077" y="4362018"/>
            <a:ext cx="4411839" cy="11701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228843" y="3084316"/>
            <a:ext cx="37425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VHEeP Workshop at the Max Planck Institute for Physics, June 1-2, 2017</a:t>
            </a:r>
          </a:p>
        </p:txBody>
      </p:sp>
      <p:sp>
        <p:nvSpPr>
          <p:cNvPr id="10" name="TextBox 9"/>
          <p:cNvSpPr txBox="1"/>
          <p:nvPr/>
        </p:nvSpPr>
        <p:spPr>
          <a:xfrm rot="10800000" flipV="1">
            <a:off x="4648200" y="5712066"/>
            <a:ext cx="3907827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FF0000"/>
                </a:solidFill>
              </a:rPr>
              <a:t>t</a:t>
            </a:r>
            <a:r>
              <a:rPr lang="en-US" sz="2800" b="1" i="1" dirty="0" smtClean="0">
                <a:solidFill>
                  <a:srgbClr val="FF0000"/>
                </a:solidFill>
              </a:rPr>
              <a:t>he end of collider physics as we knew it?</a:t>
            </a:r>
            <a:endParaRPr lang="en-GB" sz="2800" b="1" i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0147284" flipV="1">
            <a:off x="3045669" y="3805563"/>
            <a:ext cx="5684892" cy="830997"/>
          </a:xfrm>
          <a:prstGeom prst="rect">
            <a:avLst/>
          </a:prstGeom>
          <a:solidFill>
            <a:srgbClr val="FFFF0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00CC"/>
                </a:solidFill>
              </a:rPr>
              <a:t>o</a:t>
            </a:r>
            <a:r>
              <a:rPr lang="en-US" sz="2400" b="1" i="1" dirty="0" smtClean="0">
                <a:solidFill>
                  <a:srgbClr val="0000CC"/>
                </a:solidFill>
              </a:rPr>
              <a:t>r should we focus on the (few?) processes whose cross section rises with energy?</a:t>
            </a:r>
            <a:endParaRPr lang="en-GB" sz="2400" b="1" i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4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 animBg="1"/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3513" y="2487826"/>
            <a:ext cx="35169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latin typeface="Symbol" panose="05050102010706020507" pitchFamily="18" charset="2"/>
              </a:rPr>
              <a:t>m</a:t>
            </a:r>
            <a:r>
              <a:rPr lang="en-US" sz="4800" baseline="30000" dirty="0" err="1" smtClean="0">
                <a:latin typeface="Symbol" panose="05050102010706020507" pitchFamily="18" charset="2"/>
              </a:rPr>
              <a:t>+</a:t>
            </a:r>
            <a:r>
              <a:rPr lang="en-US" sz="4800" dirty="0" err="1" smtClean="0">
                <a:latin typeface="Symbol" panose="05050102010706020507" pitchFamily="18" charset="2"/>
              </a:rPr>
              <a:t>m</a:t>
            </a:r>
            <a:r>
              <a:rPr lang="en-US" sz="4800" baseline="30000" dirty="0" smtClean="0"/>
              <a:t>-</a:t>
            </a:r>
            <a:r>
              <a:rPr lang="en-US" sz="4800" dirty="0" smtClean="0"/>
              <a:t> collider?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359030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02300"/>
            <a:ext cx="2509838" cy="64135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e.g. CMC</a:t>
            </a:r>
            <a:endParaRPr 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30722" name="Picture 2" descr="Related image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38" y="69850"/>
            <a:ext cx="6634162" cy="6770688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10919" y="825034"/>
            <a:ext cx="2303586" cy="185423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rgbClr val="154D8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ＭＳ Ｐゴシック" charset="0"/>
              </a:rPr>
              <a:t>C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ＭＳ Ｐゴシック" charset="0"/>
              </a:rPr>
              <a:t>ERN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ＭＳ Ｐゴシック" charset="0"/>
              </a:rPr>
              <a:t>M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ＭＳ Ｐゴシック" charset="0"/>
              </a:rPr>
              <a:t>uon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ＭＳ Ｐゴシック" charset="0"/>
              </a:rPr>
              <a:t>C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ＭＳ Ｐゴシック" charset="0"/>
              </a:rPr>
              <a:t>ollider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44328" y="3297003"/>
            <a:ext cx="2599963" cy="270838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rgbClr val="154D8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355600" marR="0" lvl="0" indent="-3556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ＭＳ Ｐゴシック" charset="0"/>
              </a:rPr>
              <a:t>14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ＭＳ Ｐゴシック" charset="0"/>
              </a:rPr>
              <a:t>TeV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ＭＳ Ｐゴシック" charset="0"/>
              </a:rPr>
              <a:t> </a:t>
            </a:r>
            <a:r>
              <a:rPr kumimoji="0" lang="en-US" sz="2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ＭＳ Ｐゴシック" charset="0"/>
              </a:rPr>
              <a:t>cm</a:t>
            </a: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/>
              <a:ea typeface="ＭＳ Ｐゴシック" charset="0"/>
            </a:endParaRPr>
          </a:p>
          <a:p>
            <a:pPr marL="439738" marR="0" lvl="0" indent="-439738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ＭＳ Ｐゴシック" charset="0"/>
              </a:rPr>
              <a:t>LHC tunnel</a:t>
            </a:r>
          </a:p>
          <a:p>
            <a:pPr marL="439738" marR="0" lvl="0" indent="-439738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ＭＳ Ｐゴシック" charset="0"/>
              </a:rPr>
              <a:t>SPS tunnel and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ＭＳ Ｐゴシック" charset="0"/>
              </a:rPr>
              <a:t>mb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ＭＳ Ｐゴシック" charset="0"/>
              </a:rPr>
              <a:t> PS</a:t>
            </a:r>
          </a:p>
          <a:p>
            <a:pPr marL="439738" marR="0" lvl="0" indent="-439738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ＭＳ Ｐゴシック" charset="0"/>
              </a:rPr>
              <a:t>~7GeV SRF</a:t>
            </a:r>
          </a:p>
          <a:p>
            <a:pPr marL="571500" marR="0" lvl="0" indent="-5715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ＭＳ Ｐゴシック" charset="0"/>
              </a:rPr>
              <a:t>p</a:t>
            </a:r>
            <a:r>
              <a:rPr kumimoji="0" lang="en-US" sz="2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ＭＳ Ｐゴシック" charset="0"/>
              </a:rPr>
              <a:t>ulsed magnets</a:t>
            </a: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/>
              <a:ea typeface="ＭＳ Ｐゴシック" charset="0"/>
            </a:endParaRPr>
          </a:p>
          <a:p>
            <a:pPr marL="439738" marR="0" lvl="0" indent="-439738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ＭＳ Ｐゴシック" charset="0"/>
              </a:rPr>
              <a:t>cost 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ＭＳ Ｐゴシック" charset="0"/>
              </a:rPr>
              <a:t>~LHC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7339029" y="1178105"/>
            <a:ext cx="491986" cy="545187"/>
          </a:xfrm>
          <a:prstGeom prst="line">
            <a:avLst/>
          </a:prstGeom>
          <a:ln w="127000" cmpd="dbl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3640851" y="5396737"/>
            <a:ext cx="625252" cy="488247"/>
          </a:xfrm>
          <a:prstGeom prst="line">
            <a:avLst/>
          </a:prstGeom>
          <a:ln w="127000" cmpd="dbl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21577283">
            <a:off x="7638856" y="1052054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SRF</a:t>
            </a:r>
          </a:p>
        </p:txBody>
      </p:sp>
      <p:sp>
        <p:nvSpPr>
          <p:cNvPr id="14" name="TextBox 13"/>
          <p:cNvSpPr txBox="1"/>
          <p:nvPr/>
        </p:nvSpPr>
        <p:spPr>
          <a:xfrm rot="21577283">
            <a:off x="3907801" y="5269810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SRF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7637641" y="4837581"/>
            <a:ext cx="447200" cy="559156"/>
          </a:xfrm>
          <a:prstGeom prst="line">
            <a:avLst/>
          </a:prstGeom>
          <a:ln w="127000" cmpd="dbl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21577283">
            <a:off x="7435607" y="4652915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SRF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3188677" y="1536908"/>
            <a:ext cx="361495" cy="559156"/>
          </a:xfrm>
          <a:prstGeom prst="line">
            <a:avLst/>
          </a:prstGeom>
          <a:ln w="127000" cmpd="dbl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21577283">
            <a:off x="2900938" y="1352242"/>
            <a:ext cx="521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SRF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-9214" y="6378873"/>
            <a:ext cx="150214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 Shiltsev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84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14418" y="0"/>
                <a:ext cx="8454622" cy="74174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003300"/>
                    </a:solidFill>
                  </a:rPr>
                  <a:t>r</a:t>
                </a:r>
                <a:r>
                  <a:rPr lang="en-US" sz="3200" dirty="0" smtClean="0">
                    <a:solidFill>
                      <a:srgbClr val="003300"/>
                    </a:solidFill>
                  </a:rPr>
                  <a:t>ecent intriguing approach(</a:t>
                </a:r>
                <a:r>
                  <a:rPr lang="en-US" sz="3200" dirty="0" err="1" smtClean="0">
                    <a:solidFill>
                      <a:srgbClr val="003300"/>
                    </a:solidFill>
                  </a:rPr>
                  <a:t>es</a:t>
                </a:r>
                <a:r>
                  <a:rPr lang="en-US" sz="3200" dirty="0" smtClean="0">
                    <a:solidFill>
                      <a:srgbClr val="003300"/>
                    </a:solidFill>
                  </a:rPr>
                  <a:t>) to muon collider:</a:t>
                </a:r>
                <a:endParaRPr lang="en-US" sz="2000" dirty="0" smtClean="0">
                  <a:solidFill>
                    <a:srgbClr val="003300"/>
                  </a:solidFill>
                </a:endParaRPr>
              </a:p>
              <a:p>
                <a:r>
                  <a:rPr lang="en-US" sz="3200" dirty="0" smtClean="0">
                    <a:solidFill>
                      <a:srgbClr val="003300"/>
                    </a:solidFill>
                  </a:rPr>
                  <a:t>produce muon beam with low emittanc</a:t>
                </a:r>
                <a:r>
                  <a:rPr lang="en-US" sz="3200" dirty="0" smtClean="0"/>
                  <a:t>e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sz="2800" dirty="0">
                    <a:solidFill>
                      <a:srgbClr val="00B050"/>
                    </a:solidFill>
                  </a:rPr>
                  <a:t>n</a:t>
                </a:r>
                <a:r>
                  <a:rPr lang="en-US" sz="2800" dirty="0" smtClean="0">
                    <a:solidFill>
                      <a:srgbClr val="00B050"/>
                    </a:solidFill>
                  </a:rPr>
                  <a:t>o need for ionization cooling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sz="2800" dirty="0">
                    <a:solidFill>
                      <a:srgbClr val="00B050"/>
                    </a:solidFill>
                  </a:rPr>
                  <a:t>i</a:t>
                </a:r>
                <a:r>
                  <a:rPr lang="en-US" sz="2800" dirty="0" smtClean="0">
                    <a:solidFill>
                      <a:srgbClr val="00B050"/>
                    </a:solidFill>
                  </a:rPr>
                  <a:t>deally already with muons at high energy!!</a:t>
                </a:r>
              </a:p>
              <a:p>
                <a:endParaRPr lang="en-US" sz="2000" dirty="0" smtClean="0"/>
              </a:p>
              <a:p>
                <a:r>
                  <a:rPr lang="en-US" sz="3200" dirty="0"/>
                  <a:t>v</a:t>
                </a:r>
                <a:r>
                  <a:rPr lang="en-US" sz="3200" dirty="0" smtClean="0"/>
                  <a:t>arious schemes proposed</a:t>
                </a:r>
              </a:p>
              <a:p>
                <a:r>
                  <a:rPr lang="en-US" sz="2000" dirty="0"/>
                  <a:t> </a:t>
                </a:r>
                <a:endParaRPr lang="en-US" sz="2000" dirty="0" smtClean="0"/>
              </a:p>
              <a:p>
                <a:pPr marL="514350" indent="-514350">
                  <a:buAutoNum type="arabicParenR"/>
                </a:pPr>
                <a:r>
                  <a:rPr lang="en-US" sz="3200" dirty="0" smtClean="0">
                    <a:solidFill>
                      <a:srgbClr val="000099"/>
                    </a:solidFill>
                  </a:rPr>
                  <a:t>e</a:t>
                </a:r>
                <a:r>
                  <a:rPr lang="en-US" sz="3200" baseline="30000" dirty="0" smtClean="0">
                    <a:solidFill>
                      <a:srgbClr val="000099"/>
                    </a:solidFill>
                  </a:rPr>
                  <a:t>+</a:t>
                </a:r>
                <a:r>
                  <a:rPr lang="en-US" sz="3200" dirty="0" smtClean="0">
                    <a:solidFill>
                      <a:srgbClr val="000099"/>
                    </a:solidFill>
                  </a:rPr>
                  <a:t> annihilation (10</a:t>
                </a:r>
                <a:r>
                  <a:rPr lang="en-US" sz="3200" baseline="30000" dirty="0" smtClean="0">
                    <a:solidFill>
                      <a:srgbClr val="000099"/>
                    </a:solidFill>
                  </a:rPr>
                  <a:t>15</a:t>
                </a:r>
                <a:r>
                  <a:rPr lang="en-US" sz="3200" dirty="0" smtClean="0">
                    <a:solidFill>
                      <a:srgbClr val="000099"/>
                    </a:solidFill>
                  </a:rPr>
                  <a:t> e</a:t>
                </a:r>
                <a:r>
                  <a:rPr lang="en-US" sz="3200" baseline="30000" dirty="0" smtClean="0">
                    <a:solidFill>
                      <a:srgbClr val="000099"/>
                    </a:solidFill>
                  </a:rPr>
                  <a:t>+</a:t>
                </a:r>
                <a:r>
                  <a:rPr lang="en-US" sz="3200" dirty="0" smtClean="0">
                    <a:solidFill>
                      <a:srgbClr val="000099"/>
                    </a:solidFill>
                  </a:rPr>
                  <a:t>/s → 10</a:t>
                </a:r>
                <a:r>
                  <a:rPr lang="en-US" sz="3200" baseline="30000" dirty="0" smtClean="0">
                    <a:solidFill>
                      <a:srgbClr val="000099"/>
                    </a:solidFill>
                  </a:rPr>
                  <a:t>11</a:t>
                </a:r>
                <a:r>
                  <a:rPr lang="en-US" sz="3200" dirty="0" smtClean="0">
                    <a:solidFill>
                      <a:srgbClr val="000099"/>
                    </a:solidFill>
                  </a:rPr>
                  <a:t> </a:t>
                </a:r>
                <a:r>
                  <a:rPr lang="en-US" sz="3200" dirty="0" smtClean="0">
                    <a:solidFill>
                      <a:srgbClr val="000099"/>
                    </a:solidFill>
                    <a:latin typeface="Symbol" panose="05050102010706020507" pitchFamily="18" charset="2"/>
                  </a:rPr>
                  <a:t>m</a:t>
                </a:r>
                <a:r>
                  <a:rPr lang="en-US" sz="3200" dirty="0" smtClean="0">
                    <a:solidFill>
                      <a:srgbClr val="000099"/>
                    </a:solidFill>
                  </a:rPr>
                  <a:t>/s)</a:t>
                </a:r>
              </a:p>
              <a:p>
                <a:r>
                  <a:rPr lang="en-US" sz="2000" dirty="0" smtClean="0"/>
                  <a:t>	P. Raimondi et al.</a:t>
                </a:r>
              </a:p>
              <a:p>
                <a:r>
                  <a:rPr lang="en-US" sz="2000" dirty="0" smtClean="0"/>
                  <a:t> </a:t>
                </a:r>
                <a:endParaRPr lang="en-US" sz="2000" dirty="0"/>
              </a:p>
              <a:p>
                <a:r>
                  <a:rPr lang="en-US" sz="3200" dirty="0" smtClean="0">
                    <a:solidFill>
                      <a:srgbClr val="000099"/>
                    </a:solidFill>
                  </a:rPr>
                  <a:t>2) </a:t>
                </a:r>
                <a:r>
                  <a:rPr lang="en-US" sz="3200" dirty="0" smtClean="0">
                    <a:solidFill>
                      <a:srgbClr val="000099"/>
                    </a:solidFill>
                    <a:latin typeface="Symbol" panose="05050102010706020507" pitchFamily="18" charset="2"/>
                  </a:rPr>
                  <a:t>p</a:t>
                </a:r>
                <a:r>
                  <a:rPr lang="en-US" sz="3200" dirty="0" smtClean="0">
                    <a:solidFill>
                      <a:srgbClr val="000099"/>
                    </a:solidFill>
                  </a:rPr>
                  <a:t>/</a:t>
                </a:r>
                <a:r>
                  <a:rPr lang="en-US" sz="3200" dirty="0" smtClean="0">
                    <a:solidFill>
                      <a:srgbClr val="000099"/>
                    </a:solidFill>
                    <a:latin typeface="Symbol" panose="05050102010706020507" pitchFamily="18" charset="2"/>
                  </a:rPr>
                  <a:t>m</a:t>
                </a:r>
                <a:r>
                  <a:rPr lang="en-US" sz="3200" dirty="0" smtClean="0">
                    <a:solidFill>
                      <a:srgbClr val="000099"/>
                    </a:solidFill>
                  </a:rPr>
                  <a:t> production from </a:t>
                </a:r>
                <a:r>
                  <a:rPr lang="en-US" sz="3200" dirty="0" smtClean="0">
                    <a:solidFill>
                      <a:srgbClr val="000099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US" sz="3200" dirty="0" smtClean="0">
                    <a:solidFill>
                      <a:srgbClr val="000099"/>
                    </a:solidFill>
                  </a:rPr>
                  <a:t>-p collision at LHC or FCC</a:t>
                </a:r>
              </a:p>
              <a:p>
                <a:pPr lvl="0"/>
                <a:r>
                  <a:rPr lang="en-US" sz="2000" dirty="0" smtClean="0"/>
                  <a:t>	</a:t>
                </a:r>
                <a:r>
                  <a:rPr lang="en-US" sz="3200" dirty="0" smtClean="0">
                    <a:solidFill>
                      <a:srgbClr val="000099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3200" dirty="0" smtClean="0">
                    <a:solidFill>
                      <a:srgbClr val="000099"/>
                    </a:solidFill>
                  </a:rPr>
                  <a:t>10</a:t>
                </a:r>
                <a:r>
                  <a:rPr lang="en-US" sz="3200" baseline="30000" dirty="0" smtClean="0">
                    <a:solidFill>
                      <a:srgbClr val="000099"/>
                    </a:solidFill>
                  </a:rPr>
                  <a:t>11</a:t>
                </a:r>
                <a:r>
                  <a:rPr lang="en-US" sz="3200" dirty="0" smtClean="0">
                    <a:solidFill>
                      <a:srgbClr val="000099"/>
                    </a:solidFill>
                  </a:rPr>
                  <a:t> </a:t>
                </a:r>
                <a:r>
                  <a:rPr lang="en-US" sz="3200" dirty="0" smtClean="0">
                    <a:solidFill>
                      <a:srgbClr val="000099"/>
                    </a:solidFill>
                    <a:latin typeface="Symbol" panose="05050102010706020507" pitchFamily="18" charset="2"/>
                  </a:rPr>
                  <a:t>m</a:t>
                </a:r>
                <a:r>
                  <a:rPr lang="en-US" sz="3200" dirty="0" smtClean="0">
                    <a:solidFill>
                      <a:srgbClr val="000099"/>
                    </a:solidFill>
                  </a:rPr>
                  <a:t>/s) </a:t>
                </a:r>
                <a:r>
                  <a:rPr lang="en-US" sz="2000" dirty="0" smtClean="0"/>
                  <a:t>L. Serafini et al.</a:t>
                </a:r>
              </a:p>
              <a:p>
                <a:endParaRPr lang="en-US" sz="2000" dirty="0" smtClean="0"/>
              </a:p>
              <a:p>
                <a:r>
                  <a:rPr lang="en-US" sz="3200" dirty="0" smtClean="0">
                    <a:solidFill>
                      <a:srgbClr val="000099"/>
                    </a:solidFill>
                  </a:rPr>
                  <a:t>3) e</a:t>
                </a:r>
                <a:r>
                  <a:rPr lang="en-US" sz="3200" baseline="30000" dirty="0" smtClean="0">
                    <a:solidFill>
                      <a:srgbClr val="000099"/>
                    </a:solidFill>
                  </a:rPr>
                  <a:t>±</a:t>
                </a:r>
                <a:r>
                  <a:rPr lang="en-US" sz="3200" dirty="0" smtClean="0">
                    <a:solidFill>
                      <a:srgbClr val="000099"/>
                    </a:solidFill>
                  </a:rPr>
                  <a:t> and </a:t>
                </a:r>
                <a:r>
                  <a:rPr lang="en-US" sz="3200" dirty="0" smtClean="0">
                    <a:solidFill>
                      <a:srgbClr val="000099"/>
                    </a:solidFill>
                    <a:latin typeface="Symbol" panose="05050102010706020507" pitchFamily="18" charset="2"/>
                  </a:rPr>
                  <a:t>m</a:t>
                </a:r>
                <a:r>
                  <a:rPr lang="en-US" sz="3200" dirty="0" smtClean="0">
                    <a:solidFill>
                      <a:srgbClr val="000099"/>
                    </a:solidFill>
                  </a:rPr>
                  <a:t> production in </a:t>
                </a:r>
                <a:r>
                  <a:rPr lang="en-US" sz="3200" dirty="0" smtClean="0">
                    <a:solidFill>
                      <a:srgbClr val="000099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US" sz="3200" dirty="0" smtClean="0">
                    <a:solidFill>
                      <a:srgbClr val="000099"/>
                    </a:solidFill>
                  </a:rPr>
                  <a:t>-PSI collisions</a:t>
                </a:r>
                <a:r>
                  <a:rPr lang="en-GB" sz="3200" dirty="0" smtClean="0">
                    <a:solidFill>
                      <a:srgbClr val="000099"/>
                    </a:solidFill>
                  </a:rPr>
                  <a:t> at </a:t>
                </a:r>
              </a:p>
              <a:p>
                <a:pPr lvl="0"/>
                <a:r>
                  <a:rPr lang="en-GB" sz="3200" dirty="0" smtClean="0">
                    <a:solidFill>
                      <a:srgbClr val="000099"/>
                    </a:solidFill>
                  </a:rPr>
                  <a:t>	LHC or FCC –“Gamma Factory” –</a:t>
                </a:r>
              </a:p>
              <a:p>
                <a:pPr lvl="0"/>
                <a:r>
                  <a:rPr lang="en-GB" sz="3200" dirty="0">
                    <a:solidFill>
                      <a:srgbClr val="000099"/>
                    </a:solidFill>
                  </a:rPr>
                  <a:t>	</a:t>
                </a:r>
                <a:r>
                  <a:rPr lang="en-US" sz="3200" dirty="0" smtClean="0">
                    <a:solidFill>
                      <a:srgbClr val="000099"/>
                    </a:solidFill>
                  </a:rPr>
                  <a:t>(10</a:t>
                </a:r>
                <a:r>
                  <a:rPr lang="en-US" sz="3200" baseline="30000" dirty="0" smtClean="0">
                    <a:solidFill>
                      <a:srgbClr val="000099"/>
                    </a:solidFill>
                  </a:rPr>
                  <a:t>17</a:t>
                </a:r>
                <a:r>
                  <a:rPr lang="en-US" sz="3200" dirty="0" smtClean="0">
                    <a:solidFill>
                      <a:srgbClr val="000099"/>
                    </a:solidFill>
                  </a:rPr>
                  <a:t> </a:t>
                </a:r>
                <a:r>
                  <a:rPr lang="en-US" sz="3200" dirty="0">
                    <a:solidFill>
                      <a:srgbClr val="000099"/>
                    </a:solidFill>
                  </a:rPr>
                  <a:t>e</a:t>
                </a:r>
                <a:r>
                  <a:rPr lang="en-US" sz="3200" baseline="30000" dirty="0">
                    <a:solidFill>
                      <a:srgbClr val="000099"/>
                    </a:solidFill>
                  </a:rPr>
                  <a:t>+</a:t>
                </a:r>
                <a:r>
                  <a:rPr lang="en-US" sz="3200" dirty="0">
                    <a:solidFill>
                      <a:srgbClr val="000099"/>
                    </a:solidFill>
                  </a:rPr>
                  <a:t>/</a:t>
                </a:r>
                <a:r>
                  <a:rPr lang="en-US" sz="3200" dirty="0" smtClean="0">
                    <a:solidFill>
                      <a:srgbClr val="000099"/>
                    </a:solidFill>
                  </a:rPr>
                  <a:t>s, 10</a:t>
                </a:r>
                <a:r>
                  <a:rPr lang="en-US" sz="3200" baseline="30000" dirty="0" smtClean="0">
                    <a:solidFill>
                      <a:srgbClr val="000099"/>
                    </a:solidFill>
                  </a:rPr>
                  <a:t>12</a:t>
                </a:r>
                <a:r>
                  <a:rPr lang="en-US" sz="3200" dirty="0" smtClean="0">
                    <a:solidFill>
                      <a:srgbClr val="000099"/>
                    </a:solidFill>
                  </a:rPr>
                  <a:t> </a:t>
                </a:r>
                <a:r>
                  <a:rPr lang="en-US" sz="3200" dirty="0">
                    <a:solidFill>
                      <a:srgbClr val="000099"/>
                    </a:solidFill>
                    <a:latin typeface="Symbol" panose="05050102010706020507" pitchFamily="18" charset="2"/>
                  </a:rPr>
                  <a:t>m</a:t>
                </a:r>
                <a:r>
                  <a:rPr lang="en-US" sz="3200" dirty="0">
                    <a:solidFill>
                      <a:srgbClr val="000099"/>
                    </a:solidFill>
                  </a:rPr>
                  <a:t>/s)</a:t>
                </a:r>
                <a:r>
                  <a:rPr lang="en-GB" sz="3200" dirty="0" smtClean="0">
                    <a:solidFill>
                      <a:srgbClr val="000099"/>
                    </a:solidFill>
                  </a:rPr>
                  <a:t>   </a:t>
                </a:r>
                <a:r>
                  <a:rPr lang="en-US" sz="2000" dirty="0" smtClean="0">
                    <a:solidFill>
                      <a:prstClr val="black"/>
                    </a:solidFill>
                  </a:rPr>
                  <a:t>W. Krasny</a:t>
                </a:r>
                <a:endParaRPr lang="en-US" sz="2000" dirty="0">
                  <a:solidFill>
                    <a:prstClr val="black"/>
                  </a:solidFill>
                </a:endParaRPr>
              </a:p>
              <a:p>
                <a:endParaRPr lang="en-US" sz="3200" dirty="0" smtClean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418" y="0"/>
                <a:ext cx="8454622" cy="7417415"/>
              </a:xfrm>
              <a:prstGeom prst="rect">
                <a:avLst/>
              </a:prstGeom>
              <a:blipFill>
                <a:blip r:embed="rId2"/>
                <a:stretch>
                  <a:fillRect l="-1875" t="-1068" r="-93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776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PME012_fig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87"/>
          <a:stretch/>
        </p:blipFill>
        <p:spPr>
          <a:xfrm>
            <a:off x="155370" y="617500"/>
            <a:ext cx="8851900" cy="15343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9677" y="3535590"/>
            <a:ext cx="8815135" cy="2230249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rgbClr val="00B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2653" y="3034845"/>
            <a:ext cx="8737987" cy="2664796"/>
            <a:chOff x="-180795" y="2221595"/>
            <a:chExt cx="8737987" cy="2664796"/>
          </a:xfrm>
        </p:grpSpPr>
        <p:sp>
          <p:nvSpPr>
            <p:cNvPr id="5" name="Rectangle 4"/>
            <p:cNvSpPr/>
            <p:nvPr/>
          </p:nvSpPr>
          <p:spPr>
            <a:xfrm>
              <a:off x="2251979" y="2582551"/>
              <a:ext cx="533130" cy="2134553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-180795" y="2578000"/>
              <a:ext cx="2432773" cy="2134553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-2013" y="2221595"/>
              <a:ext cx="5058824" cy="2664796"/>
              <a:chOff x="-1959061" y="2236513"/>
              <a:chExt cx="5058824" cy="2664796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 flipH="1">
                <a:off x="-783518" y="3419418"/>
                <a:ext cx="3883281" cy="1022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6" name="TextBox 15"/>
              <p:cNvSpPr txBox="1"/>
              <p:nvPr/>
            </p:nvSpPr>
            <p:spPr>
              <a:xfrm rot="16200000">
                <a:off x="-1955900" y="3519475"/>
                <a:ext cx="1378673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LHeC</a:t>
                </a: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-class e+  source &amp; e+ acceleration at 45 </a:t>
                </a:r>
                <a:r>
                  <a:rPr kumimoji="0" lang="en-US" sz="14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GeV</a:t>
                </a:r>
                <a:endPara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(circular/linear options)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 rot="16200000">
                <a:off x="-813877" y="2647227"/>
                <a:ext cx="112920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e+  ring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 rot="16200000">
                <a:off x="-758747" y="3919071"/>
                <a:ext cx="14445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100 KW target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87739" y="2866641"/>
                <a:ext cx="5743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charset="2"/>
                    <a:ea typeface="+mn-ea"/>
                    <a:cs typeface="Symbol" charset="2"/>
                  </a:rPr>
                  <a:t>m</a:t>
                </a:r>
                <a:r>
                  <a:rPr kumimoji="0" lang="en-US" sz="1800" b="0" i="0" u="none" strike="noStrike" kern="0" cap="none" spc="0" normalizeH="0" baseline="30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+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83653" y="3520067"/>
                <a:ext cx="5743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charset="2"/>
                    <a:ea typeface="+mn-ea"/>
                    <a:cs typeface="Symbol" charset="2"/>
                  </a:rPr>
                  <a:t>m</a:t>
                </a:r>
                <a:r>
                  <a:rPr kumimoji="0" lang="en-US" sz="1800" b="0" i="0" u="none" strike="noStrike" kern="0" cap="none" spc="0" normalizeH="0" baseline="30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 rot="16200000">
                <a:off x="-100775" y="3846213"/>
                <a:ext cx="124463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isochronous rings</a:t>
                </a:r>
              </a:p>
            </p:txBody>
          </p:sp>
        </p:grpSp>
        <p:sp>
          <p:nvSpPr>
            <p:cNvPr id="8" name="Rectangle 7"/>
            <p:cNvSpPr/>
            <p:nvPr/>
          </p:nvSpPr>
          <p:spPr>
            <a:xfrm rot="5400000" flipH="1">
              <a:off x="642286" y="2737033"/>
              <a:ext cx="45724" cy="1334321"/>
            </a:xfrm>
            <a:prstGeom prst="rect">
              <a:avLst/>
            </a:prstGeom>
            <a:solidFill>
              <a:sysClr val="windowText" lastClr="000000"/>
            </a:solidFill>
            <a:ln w="952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Picture 8" descr="TUPME012_fig1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00" t="58364"/>
            <a:stretch/>
          </p:blipFill>
          <p:spPr>
            <a:xfrm>
              <a:off x="5034131" y="2865903"/>
              <a:ext cx="3523061" cy="1468119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1849332" y="2682937"/>
              <a:ext cx="728157" cy="963759"/>
              <a:chOff x="1000675" y="2680987"/>
              <a:chExt cx="728157" cy="963759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1000675" y="2680987"/>
                <a:ext cx="728157" cy="727838"/>
              </a:xfrm>
              <a:prstGeom prst="ellips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Oval 11"/>
              <p:cNvSpPr>
                <a:spLocks noChangeAspect="1"/>
              </p:cNvSpPr>
              <p:nvPr/>
            </p:nvSpPr>
            <p:spPr>
              <a:xfrm>
                <a:off x="1242878" y="3179735"/>
                <a:ext cx="220365" cy="222815"/>
              </a:xfrm>
              <a:prstGeom prst="ellips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Oval 12"/>
              <p:cNvSpPr>
                <a:spLocks noChangeAspect="1"/>
              </p:cNvSpPr>
              <p:nvPr/>
            </p:nvSpPr>
            <p:spPr>
              <a:xfrm>
                <a:off x="1245622" y="3421931"/>
                <a:ext cx="220365" cy="222815"/>
              </a:xfrm>
              <a:prstGeom prst="ellips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 flipH="1">
                <a:off x="1326686" y="3328394"/>
                <a:ext cx="45719" cy="165744"/>
              </a:xfrm>
              <a:prstGeom prst="rect">
                <a:avLst/>
              </a:prstGeom>
              <a:solidFill>
                <a:srgbClr val="660066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2" name="Rectangle 21"/>
          <p:cNvSpPr/>
          <p:nvPr/>
        </p:nvSpPr>
        <p:spPr>
          <a:xfrm>
            <a:off x="199677" y="3581031"/>
            <a:ext cx="15303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Positron Beam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2653" y="5718203"/>
            <a:ext cx="1441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latin typeface="Arial"/>
              </a:rPr>
              <a:t>k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ey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"/>
              </a:rPr>
              <a:t>c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hallenges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37696" y="5909693"/>
            <a:ext cx="3200517" cy="338554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>
            <a:solidFill>
              <a:sysClr val="windowText" lastClr="0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Wingdings 3" charset="2"/>
              </a:rPr>
              <a:t>~10</a:t>
            </a:r>
            <a:r>
              <a:rPr kumimoji="0" lang="en-US" sz="16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Wingdings 3" charset="2"/>
              </a:rPr>
              <a:t>11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Wingdings 3" charset="2"/>
              </a:rPr>
              <a:t>m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Wingdings 3" charset="2"/>
              </a:rPr>
              <a:t>/ sec from </a:t>
            </a:r>
            <a:r>
              <a:rPr kumimoji="0" lang="en-US" sz="1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Wingdings 3" charset="2"/>
              </a:rPr>
              <a:t>e</a:t>
            </a:r>
            <a:r>
              <a:rPr kumimoji="0" lang="en-US" sz="1600" b="1" i="1" u="none" strike="noStrike" kern="0" cap="none" spc="0" normalizeH="0" baseline="3000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Wingdings 3" charset="2"/>
              </a:rPr>
              <a:t>+</a:t>
            </a:r>
            <a:r>
              <a:rPr kumimoji="0" lang="en-US" sz="1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Wingdings 3" charset="2"/>
              </a:rPr>
              <a:t>e</a:t>
            </a:r>
            <a:r>
              <a:rPr kumimoji="0" lang="en-US" sz="1600" b="1" i="1" u="none" strike="noStrike" kern="0" cap="none" spc="0" normalizeH="0" baseline="3000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Wingdings 3" charset="2"/>
              </a:rPr>
              <a:t>-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Wingdings 3" charset="2"/>
                <a:ea typeface="+mn-ea"/>
                <a:cs typeface="Wingdings 3" charset="2"/>
              </a:rPr>
              <a:t>g</a:t>
            </a:r>
            <a:r>
              <a:rPr kumimoji="0" lang="en-US" sz="1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m+m</a:t>
            </a: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-</a:t>
            </a: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1706" y="6283921"/>
            <a:ext cx="1322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0090"/>
                </a:solidFill>
                <a:latin typeface="Arial"/>
              </a:rPr>
              <a:t>k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ey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R&amp;D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05922" y="6310941"/>
            <a:ext cx="3948643" cy="584776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>
            <a:solidFill>
              <a:sysClr val="windowText" lastClr="0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  <a:r>
              <a:rPr kumimoji="0" lang="en-US" sz="16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e+/sec, 100 kW class target, NON destructive process in e+ ring</a:t>
            </a: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2463406" y="1852497"/>
            <a:ext cx="0" cy="274725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40913" y="2297057"/>
            <a:ext cx="1441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00FF"/>
                </a:solidFill>
                <a:latin typeface="Arial"/>
              </a:rPr>
              <a:t>k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ey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n-US" b="1" dirty="0">
                <a:solidFill>
                  <a:srgbClr val="FF00FF"/>
                </a:solidFill>
                <a:latin typeface="Arial"/>
              </a:rPr>
              <a:t>c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hallenges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693741" y="2238500"/>
            <a:ext cx="1849296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Wingdings 3" charset="2"/>
              </a:rPr>
              <a:t>~10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Wingdings 3" charset="2"/>
              </a:rPr>
              <a:t>13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Wingdings 3" charset="2"/>
              </a:rPr>
              <a:t>-10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Wingdings 3" charset="2"/>
              </a:rPr>
              <a:t>14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Wingdings 3" charset="2"/>
              </a:rPr>
              <a:t>m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Wingdings 3" charset="2"/>
              </a:rPr>
              <a:t>/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Wingdings 3" charset="2"/>
              </a:rPr>
              <a:t>sec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FF00FF"/>
                </a:solidFill>
                <a:latin typeface="Arial"/>
                <a:cs typeface="Wingdings 3" charset="2"/>
              </a:rPr>
              <a:t>t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Wingdings 3" charset="2"/>
              </a:rPr>
              <a:t>ertiary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Wingdings 3" charset="2"/>
              </a:rPr>
              <a:t> particle </a:t>
            </a:r>
            <a:r>
              <a:rPr kumimoji="0" lang="en-US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Wingdings 3" charset="2"/>
              </a:rPr>
              <a:t>p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 3" charset="2"/>
                <a:ea typeface="+mn-ea"/>
                <a:cs typeface="Wingdings 3" charset="2"/>
              </a:rPr>
              <a:t>g</a:t>
            </a:r>
            <a:r>
              <a:rPr kumimoji="0" lang="en-US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p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 3" charset="2"/>
                <a:ea typeface="+mn-ea"/>
                <a:cs typeface="Wingdings 3" charset="2"/>
              </a:rPr>
              <a:t>g</a:t>
            </a:r>
            <a:r>
              <a:rPr kumimoji="0" lang="en-US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m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: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832595" y="2238500"/>
            <a:ext cx="1337226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FF00FF"/>
                </a:solidFill>
                <a:latin typeface="Arial"/>
                <a:cs typeface="Wingdings 3" charset="2"/>
              </a:rPr>
              <a:t>f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Wingdings 3" charset="2"/>
              </a:rPr>
              <a:t>ast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Wingdings 3" charset="2"/>
              </a:rPr>
              <a:t> cooling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Wingdings 3" charset="2"/>
              </a:rPr>
              <a:t> (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Wingdings 3" charset="2"/>
              </a:rPr>
              <a:t>t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Wingdings 3" charset="2"/>
              </a:rPr>
              <a:t>=2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Wingdings 3" charset="2"/>
              </a:rPr>
              <a:t>m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Wingdings 3" charset="2"/>
              </a:rPr>
              <a:t>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Wingdings 3" charset="2"/>
              </a:rPr>
              <a:t>by 10</a:t>
            </a:r>
            <a:r>
              <a:rPr kumimoji="0" lang="en-US" sz="16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Wingdings 3" charset="2"/>
              </a:rPr>
              <a:t>6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Wingdings 3" charset="2"/>
              </a:rPr>
              <a:t> (6D)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579908" y="2331322"/>
            <a:ext cx="1992853" cy="58477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FF00FF"/>
                </a:solidFill>
                <a:latin typeface="Arial"/>
                <a:cs typeface="Wingdings 3" charset="2"/>
              </a:rPr>
              <a:t>f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Wingdings 3" charset="2"/>
              </a:rPr>
              <a:t>ast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Wingdings 3" charset="2"/>
              </a:rPr>
              <a:t> acceleration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Wingdings 3" charset="2"/>
              </a:rPr>
              <a:t>mitigating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decay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814605" y="2283118"/>
            <a:ext cx="1455848" cy="5847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FF00FF"/>
                </a:solidFill>
                <a:latin typeface="Arial"/>
                <a:cs typeface="Wingdings 3" charset="2"/>
              </a:rPr>
              <a:t>b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Wingdings 3" charset="2"/>
              </a:rPr>
              <a:t>ackground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Arial"/>
              <a:ea typeface="+mn-ea"/>
              <a:cs typeface="Wingdings 3" charset="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from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decay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4506600" y="1823522"/>
            <a:ext cx="0" cy="274725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6619534" y="1852497"/>
            <a:ext cx="0" cy="274725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8407944" y="1778903"/>
            <a:ext cx="0" cy="274725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from US-MAP (2015) to  Italian 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-collider (2017)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572761" y="6396335"/>
            <a:ext cx="163281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 Boscolo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87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/>
      <p:bldP spid="23" grpId="0"/>
      <p:bldP spid="24" grpId="0" animBg="1"/>
      <p:bldP spid="25" grpId="0"/>
      <p:bldP spid="26" grpId="0" animBg="1"/>
      <p:bldP spid="28" grpId="0"/>
      <p:bldP spid="29" grpId="0" animBg="1"/>
      <p:bldP spid="30" grpId="0" animBg="1"/>
      <p:bldP spid="31" grpId="0" animBg="1"/>
      <p:bldP spid="3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38981" y="120129"/>
                <a:ext cx="9103125" cy="1457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</a:p>
              <a:p>
                <a:r>
                  <a:rPr lang="en-US" sz="2400" dirty="0">
                    <a:solidFill>
                      <a:schemeClr val="accent6">
                        <a:lumMod val="75000"/>
                      </a:schemeClr>
                    </a:solidFill>
                  </a:rPr>
                  <a:t>t</a:t>
                </a:r>
                <a:r>
                  <a:rPr lang="en-US" sz="24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hreshold e</a:t>
                </a:r>
                <a:r>
                  <a:rPr lang="en-US" sz="2400" baseline="300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+</a:t>
                </a:r>
                <a:r>
                  <a:rPr lang="en-US" sz="24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 energy for </a:t>
                </a:r>
                <a:r>
                  <a:rPr lang="en-US" sz="2400" dirty="0" smtClean="0">
                    <a:solidFill>
                      <a:schemeClr val="accent6">
                        <a:lumMod val="75000"/>
                      </a:schemeClr>
                    </a:solidFill>
                    <a:latin typeface="Symbol" panose="05050102010706020507" pitchFamily="18" charset="2"/>
                  </a:rPr>
                  <a:t>m</a:t>
                </a:r>
                <a:r>
                  <a:rPr lang="en-US" sz="24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 production in e</a:t>
                </a:r>
                <a:r>
                  <a:rPr lang="en-US" sz="2400" baseline="300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+</a:t>
                </a:r>
                <a:r>
                  <a:rPr lang="en-US" sz="24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 annihilation on static e</a:t>
                </a:r>
                <a:r>
                  <a:rPr lang="en-US" sz="2000" baseline="300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-:</a:t>
                </a:r>
                <a:endParaRPr lang="en-US" sz="2000" baseline="30000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pPr lvl="0"/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2000" b="0" i="1" baseline="3000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thr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0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sz="2000" b="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000" b="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b>
                          <m:sup>
                            <m:r>
                              <a:rPr lang="en-US" sz="2000" b="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p>
                          <m:sSupPr>
                            <m:ctrlPr>
                              <a:rPr lang="en-US" sz="20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2000" b="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2000" b="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sSubSup>
                          <m:sSubSupPr>
                            <m:ctrlPr>
                              <a:rPr lang="en-US" sz="20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000" b="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en-US" sz="2000" b="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p>
                          <m:sSupPr>
                            <m:ctrlPr>
                              <a:rPr lang="en-US" sz="20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2000" b="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r>
                          <a:rPr lang="en-US" sz="2000" b="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000" b="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sSup>
                          <m:sSupPr>
                            <m:ctrlPr>
                              <a:rPr lang="en-US" sz="20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2000" b="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0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0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43.7 </a:t>
                </a: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</a:rPr>
                  <a:t>GeV</a:t>
                </a:r>
              </a:p>
              <a:p>
                <a:endParaRPr lang="en-GB" sz="20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981" y="120129"/>
                <a:ext cx="9103125" cy="1457835"/>
              </a:xfrm>
              <a:prstGeom prst="rect">
                <a:avLst/>
              </a:prstGeom>
              <a:blipFill>
                <a:blip r:embed="rId2"/>
                <a:stretch>
                  <a:fillRect l="-107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663496" y="1456194"/>
            <a:ext cx="8554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→ we could use the FCC-</a:t>
            </a:r>
            <a:r>
              <a:rPr lang="en-US" sz="2400" dirty="0" err="1" smtClean="0"/>
              <a:t>ee</a:t>
            </a:r>
            <a:r>
              <a:rPr lang="en-US" sz="2400" dirty="0" smtClean="0"/>
              <a:t> e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 ring (or the FCC-</a:t>
            </a:r>
            <a:r>
              <a:rPr lang="en-US" sz="2400" dirty="0" err="1" smtClean="0"/>
              <a:t>ee</a:t>
            </a:r>
            <a:r>
              <a:rPr lang="en-US" sz="2400" dirty="0" smtClean="0"/>
              <a:t> top-up booster, or a LEP3,…) as internal target ring for</a:t>
            </a:r>
            <a:r>
              <a:rPr lang="en-US" sz="2400" dirty="0" smtClean="0">
                <a:latin typeface="Symbol" panose="05050102010706020507" pitchFamily="18" charset="2"/>
              </a:rPr>
              <a:t> </a:t>
            </a:r>
            <a:r>
              <a:rPr lang="en-US" sz="2400" dirty="0">
                <a:latin typeface="Symbol" panose="05050102010706020507" pitchFamily="18" charset="2"/>
              </a:rPr>
              <a:t>m </a:t>
            </a:r>
            <a:r>
              <a:rPr lang="en-US" sz="2400" dirty="0" smtClean="0"/>
              <a:t>production!</a:t>
            </a:r>
            <a:endParaRPr lang="en-GB" sz="2400" dirty="0"/>
          </a:p>
        </p:txBody>
      </p:sp>
      <p:graphicFrame>
        <p:nvGraphicFramePr>
          <p:cNvPr id="4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702271"/>
              </p:ext>
            </p:extLst>
          </p:nvPr>
        </p:nvGraphicFramePr>
        <p:xfrm>
          <a:off x="238263" y="3314707"/>
          <a:ext cx="8979877" cy="1341120"/>
        </p:xfrm>
        <a:graphic>
          <a:graphicData uri="http://schemas.openxmlformats.org/drawingml/2006/table">
            <a:tbl>
              <a:tblPr/>
              <a:tblGrid>
                <a:gridCol w="842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08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33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76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369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18733">
                  <a:extLst>
                    <a:ext uri="{9D8B030D-6E8A-4147-A177-3AD203B41FA5}">
                      <a16:colId xmlns:a16="http://schemas.microsoft.com/office/drawing/2014/main" val="3795878911"/>
                    </a:ext>
                  </a:extLst>
                </a:gridCol>
              </a:tblGrid>
              <a:tr h="3758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84" charset="-128"/>
                      </a:endParaRPr>
                    </a:p>
                  </a:txBody>
                  <a:tcPr marL="84406" marR="844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S-KEKB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SLC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CLIC (3 </a:t>
                      </a:r>
                      <a:r>
                        <a:rPr kumimoji="0" lang="en-GB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TeV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)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ILC (</a:t>
                      </a:r>
                      <a:r>
                        <a:rPr kumimoji="0" lang="en-GB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H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)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FCC-</a:t>
                      </a:r>
                      <a:r>
                        <a:rPr kumimoji="0" lang="en-GB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ee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 (</a:t>
                      </a:r>
                      <a:r>
                        <a:rPr kumimoji="0" lang="en-GB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Z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)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Italian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ＭＳ Ｐゴシック" pitchFamily="84" charset="-128"/>
                        </a:rPr>
                        <a:t>m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 collider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84" charset="-128"/>
                      </a:endParaRP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10</a:t>
                      </a:r>
                      <a:r>
                        <a:rPr kumimoji="0" lang="en-GB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12</a:t>
                      </a: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 e</a:t>
                      </a:r>
                      <a:r>
                        <a:rPr kumimoji="0" lang="en-GB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+</a:t>
                      </a: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 / s</a:t>
                      </a:r>
                    </a:p>
                  </a:txBody>
                  <a:tcPr marL="84406" marR="844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pitchFamily="84" charset="-128"/>
                        </a:rPr>
                        <a:t>2.5</a:t>
                      </a:r>
                      <a:endParaRPr kumimoji="0" lang="en-GB" sz="2000" b="1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pitchFamily="84" charset="-128"/>
                      </a:endParaRP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6</a:t>
                      </a:r>
                      <a:endParaRPr kumimoji="0" lang="en-GB" sz="20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84" charset="-128"/>
                      </a:endParaRP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110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200</a:t>
                      </a:r>
                      <a:endParaRPr kumimoji="0" lang="en-GB" sz="20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84" charset="-128"/>
                      </a:endParaRP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5</a:t>
                      </a:r>
                      <a:endParaRPr kumimoji="0" lang="en-GB" sz="20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ea typeface="ＭＳ Ｐゴシック" pitchFamily="84" charset="-128"/>
                      </a:endParaRP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pitchFamily="84" charset="-128"/>
                          <a:cs typeface="+mn-cs"/>
                        </a:rPr>
                        <a:t>1000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endParaRPr kumimoji="0" lang="en-GB" sz="20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ea typeface="ＭＳ Ｐゴシック" pitchFamily="84" charset="-128"/>
                      </a:endParaRP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2716696" y="4567680"/>
            <a:ext cx="1949881" cy="777875"/>
            <a:chOff x="3339047" y="4839776"/>
            <a:chExt cx="3887353" cy="778167"/>
          </a:xfrm>
        </p:grpSpPr>
        <p:sp>
          <p:nvSpPr>
            <p:cNvPr id="7" name="AutoShape 107"/>
            <p:cNvSpPr>
              <a:spLocks noChangeArrowheads="1"/>
            </p:cNvSpPr>
            <p:nvPr/>
          </p:nvSpPr>
          <p:spPr bwMode="auto">
            <a:xfrm rot="11004793" flipH="1">
              <a:off x="3339047" y="4839776"/>
              <a:ext cx="3161462" cy="778167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975" y="11167"/>
                  </a:moveTo>
                  <a:cubicBezTo>
                    <a:pt x="16982" y="11045"/>
                    <a:pt x="16986" y="10922"/>
                    <a:pt x="16986" y="10800"/>
                  </a:cubicBezTo>
                  <a:cubicBezTo>
                    <a:pt x="16986" y="7383"/>
                    <a:pt x="14216" y="4614"/>
                    <a:pt x="10800" y="4614"/>
                  </a:cubicBezTo>
                  <a:cubicBezTo>
                    <a:pt x="7383" y="4614"/>
                    <a:pt x="4614" y="7383"/>
                    <a:pt x="4614" y="10800"/>
                  </a:cubicBezTo>
                  <a:cubicBezTo>
                    <a:pt x="4613" y="11116"/>
                    <a:pt x="4638" y="11432"/>
                    <a:pt x="4686" y="11744"/>
                  </a:cubicBezTo>
                  <a:lnTo>
                    <a:pt x="126" y="12449"/>
                  </a:lnTo>
                  <a:cubicBezTo>
                    <a:pt x="42" y="11903"/>
                    <a:pt x="0" y="11352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1014"/>
                    <a:pt x="21593" y="11228"/>
                    <a:pt x="21580" y="11442"/>
                  </a:cubicBezTo>
                  <a:lnTo>
                    <a:pt x="24276" y="11602"/>
                  </a:lnTo>
                  <a:lnTo>
                    <a:pt x="18979" y="16303"/>
                  </a:lnTo>
                  <a:lnTo>
                    <a:pt x="14279" y="11007"/>
                  </a:lnTo>
                  <a:lnTo>
                    <a:pt x="16975" y="11167"/>
                  </a:lnTo>
                  <a:close/>
                </a:path>
              </a:pathLst>
            </a:custGeom>
            <a:solidFill>
              <a:srgbClr val="008000">
                <a:alpha val="0"/>
              </a:srgbClr>
            </a:solidFill>
            <a:ln w="25400">
              <a:solidFill>
                <a:srgbClr val="26CE7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8" name="Text Box 108"/>
            <p:cNvSpPr txBox="1">
              <a:spLocks noChangeArrowheads="1"/>
            </p:cNvSpPr>
            <p:nvPr/>
          </p:nvSpPr>
          <p:spPr bwMode="auto">
            <a:xfrm>
              <a:off x="5212039" y="4959032"/>
              <a:ext cx="2014361" cy="46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 b="1" dirty="0">
                  <a:solidFill>
                    <a:srgbClr val="FF0000"/>
                  </a:solidFill>
                  <a:latin typeface="Times New Roman" pitchFamily="84" charset="0"/>
                </a:rPr>
                <a:t>X </a:t>
              </a:r>
              <a:r>
                <a:rPr lang="en-US" b="1" dirty="0">
                  <a:solidFill>
                    <a:srgbClr val="FF0000"/>
                  </a:solidFill>
                  <a:latin typeface="Times New Roman" pitchFamily="84" charset="0"/>
                </a:rPr>
                <a:t>18</a:t>
              </a:r>
              <a:endParaRPr lang="en-US" sz="1800" dirty="0">
                <a:solidFill>
                  <a:srgbClr val="FF0000"/>
                </a:solidFill>
                <a:latin typeface="MS Mincho" pitchFamily="49" charset="-128"/>
              </a:endParaRPr>
            </a:p>
          </p:txBody>
        </p:sp>
      </p:grp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2464904" y="4678185"/>
            <a:ext cx="3281921" cy="777875"/>
            <a:chOff x="2234236" y="5349416"/>
            <a:chExt cx="4983060" cy="778167"/>
          </a:xfrm>
        </p:grpSpPr>
        <p:sp>
          <p:nvSpPr>
            <p:cNvPr id="10" name="AutoShape 107"/>
            <p:cNvSpPr>
              <a:spLocks noChangeArrowheads="1"/>
            </p:cNvSpPr>
            <p:nvPr/>
          </p:nvSpPr>
          <p:spPr bwMode="auto">
            <a:xfrm rot="10800000" flipH="1">
              <a:off x="2234236" y="5349416"/>
              <a:ext cx="4983060" cy="778167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975" y="11167"/>
                  </a:moveTo>
                  <a:cubicBezTo>
                    <a:pt x="16982" y="11045"/>
                    <a:pt x="16986" y="10922"/>
                    <a:pt x="16986" y="10800"/>
                  </a:cubicBezTo>
                  <a:cubicBezTo>
                    <a:pt x="16986" y="7383"/>
                    <a:pt x="14216" y="4614"/>
                    <a:pt x="10800" y="4614"/>
                  </a:cubicBezTo>
                  <a:cubicBezTo>
                    <a:pt x="7383" y="4614"/>
                    <a:pt x="4614" y="7383"/>
                    <a:pt x="4614" y="10800"/>
                  </a:cubicBezTo>
                  <a:cubicBezTo>
                    <a:pt x="4613" y="11116"/>
                    <a:pt x="4638" y="11432"/>
                    <a:pt x="4686" y="11744"/>
                  </a:cubicBezTo>
                  <a:lnTo>
                    <a:pt x="126" y="12449"/>
                  </a:lnTo>
                  <a:cubicBezTo>
                    <a:pt x="42" y="11903"/>
                    <a:pt x="0" y="11352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1014"/>
                    <a:pt x="21593" y="11228"/>
                    <a:pt x="21580" y="11442"/>
                  </a:cubicBezTo>
                  <a:lnTo>
                    <a:pt x="24276" y="11602"/>
                  </a:lnTo>
                  <a:lnTo>
                    <a:pt x="18979" y="16303"/>
                  </a:lnTo>
                  <a:lnTo>
                    <a:pt x="14279" y="11007"/>
                  </a:lnTo>
                  <a:lnTo>
                    <a:pt x="16975" y="11167"/>
                  </a:lnTo>
                  <a:close/>
                </a:path>
              </a:pathLst>
            </a:custGeom>
            <a:solidFill>
              <a:srgbClr val="008000">
                <a:alpha val="0"/>
              </a:srgbClr>
            </a:solidFill>
            <a:ln w="25400">
              <a:solidFill>
                <a:srgbClr val="26CE7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1" name="Text Box 108"/>
            <p:cNvSpPr txBox="1">
              <a:spLocks noChangeArrowheads="1"/>
            </p:cNvSpPr>
            <p:nvPr/>
          </p:nvSpPr>
          <p:spPr bwMode="auto">
            <a:xfrm>
              <a:off x="6001212" y="5470798"/>
              <a:ext cx="1187717" cy="646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800" b="1" dirty="0">
                  <a:solidFill>
                    <a:srgbClr val="FF0000"/>
                  </a:solidFill>
                  <a:latin typeface="Times New Roman" pitchFamily="84" charset="0"/>
                </a:rPr>
                <a:t>X 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84" charset="0"/>
                </a:rPr>
                <a:t>33</a:t>
              </a:r>
              <a:endParaRPr lang="en-US" sz="2800" dirty="0">
                <a:solidFill>
                  <a:srgbClr val="FF0000"/>
                </a:solidFill>
                <a:latin typeface="MS Mincho" pitchFamily="49" charset="-128"/>
              </a:endParaRPr>
            </a:p>
          </p:txBody>
        </p:sp>
      </p:grpSp>
      <p:grpSp>
        <p:nvGrpSpPr>
          <p:cNvPr id="13" name="Group 9"/>
          <p:cNvGrpSpPr>
            <a:grpSpLocks/>
          </p:cNvGrpSpPr>
          <p:nvPr/>
        </p:nvGrpSpPr>
        <p:grpSpPr bwMode="auto">
          <a:xfrm>
            <a:off x="2464904" y="4830580"/>
            <a:ext cx="6218827" cy="829222"/>
            <a:chOff x="2234236" y="5349416"/>
            <a:chExt cx="4983060" cy="829534"/>
          </a:xfrm>
        </p:grpSpPr>
        <p:sp>
          <p:nvSpPr>
            <p:cNvPr id="14" name="AutoShape 107"/>
            <p:cNvSpPr>
              <a:spLocks noChangeArrowheads="1"/>
            </p:cNvSpPr>
            <p:nvPr/>
          </p:nvSpPr>
          <p:spPr bwMode="auto">
            <a:xfrm rot="10800000" flipH="1">
              <a:off x="2234236" y="5349416"/>
              <a:ext cx="4983060" cy="778167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975" y="11167"/>
                  </a:moveTo>
                  <a:cubicBezTo>
                    <a:pt x="16982" y="11045"/>
                    <a:pt x="16986" y="10922"/>
                    <a:pt x="16986" y="10800"/>
                  </a:cubicBezTo>
                  <a:cubicBezTo>
                    <a:pt x="16986" y="7383"/>
                    <a:pt x="14216" y="4614"/>
                    <a:pt x="10800" y="4614"/>
                  </a:cubicBezTo>
                  <a:cubicBezTo>
                    <a:pt x="7383" y="4614"/>
                    <a:pt x="4614" y="7383"/>
                    <a:pt x="4614" y="10800"/>
                  </a:cubicBezTo>
                  <a:cubicBezTo>
                    <a:pt x="4613" y="11116"/>
                    <a:pt x="4638" y="11432"/>
                    <a:pt x="4686" y="11744"/>
                  </a:cubicBezTo>
                  <a:lnTo>
                    <a:pt x="126" y="12449"/>
                  </a:lnTo>
                  <a:cubicBezTo>
                    <a:pt x="42" y="11903"/>
                    <a:pt x="0" y="11352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1014"/>
                    <a:pt x="21593" y="11228"/>
                    <a:pt x="21580" y="11442"/>
                  </a:cubicBezTo>
                  <a:lnTo>
                    <a:pt x="24276" y="11602"/>
                  </a:lnTo>
                  <a:lnTo>
                    <a:pt x="18979" y="16303"/>
                  </a:lnTo>
                  <a:lnTo>
                    <a:pt x="14279" y="11007"/>
                  </a:lnTo>
                  <a:lnTo>
                    <a:pt x="16975" y="11167"/>
                  </a:lnTo>
                  <a:close/>
                </a:path>
              </a:pathLst>
            </a:custGeom>
            <a:solidFill>
              <a:srgbClr val="008000">
                <a:alpha val="0"/>
              </a:srgbClr>
            </a:solidFill>
            <a:ln w="25400">
              <a:solidFill>
                <a:srgbClr val="26CE7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5" name="Text Box 108"/>
            <p:cNvSpPr txBox="1">
              <a:spLocks noChangeArrowheads="1"/>
            </p:cNvSpPr>
            <p:nvPr/>
          </p:nvSpPr>
          <p:spPr bwMode="auto">
            <a:xfrm>
              <a:off x="6002162" y="5409220"/>
              <a:ext cx="1185817" cy="769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600" b="1" dirty="0">
                  <a:solidFill>
                    <a:srgbClr val="FF0000"/>
                  </a:solidFill>
                  <a:latin typeface="Times New Roman" pitchFamily="84" charset="0"/>
                </a:rPr>
                <a:t>X </a:t>
              </a:r>
              <a:r>
                <a:rPr lang="en-US" sz="4400" b="1" dirty="0" smtClean="0">
                  <a:solidFill>
                    <a:srgbClr val="FF0000"/>
                  </a:solidFill>
                  <a:latin typeface="Times New Roman" pitchFamily="84" charset="0"/>
                </a:rPr>
                <a:t>165</a:t>
              </a:r>
              <a:endParaRPr lang="en-US" sz="3600" dirty="0">
                <a:solidFill>
                  <a:srgbClr val="FF0000"/>
                </a:solidFill>
                <a:latin typeface="MS Mincho" pitchFamily="49" charset="-128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4441445" y="6046124"/>
            <a:ext cx="48006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i="1" dirty="0">
                <a:solidFill>
                  <a:srgbClr val="000099"/>
                </a:solidFill>
              </a:rPr>
              <a:t>LHC based Gamma Factory could provide </a:t>
            </a:r>
            <a:r>
              <a:rPr lang="en-US" sz="2400" i="1" dirty="0" smtClean="0">
                <a:solidFill>
                  <a:srgbClr val="000099"/>
                </a:solidFill>
              </a:rPr>
              <a:t>100x more e</a:t>
            </a:r>
            <a:r>
              <a:rPr lang="en-US" sz="2400" i="1" baseline="30000" dirty="0" smtClean="0">
                <a:solidFill>
                  <a:srgbClr val="000099"/>
                </a:solidFill>
              </a:rPr>
              <a:t>+</a:t>
            </a:r>
            <a:r>
              <a:rPr lang="en-US" sz="2400" i="1" dirty="0" smtClean="0">
                <a:solidFill>
                  <a:srgbClr val="000099"/>
                </a:solidFill>
              </a:rPr>
              <a:t>/s than needed </a:t>
            </a:r>
            <a:endParaRPr lang="en-GB" sz="2400" i="1" dirty="0">
              <a:solidFill>
                <a:srgbClr val="00009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5147" y="2733495"/>
            <a:ext cx="67339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rgbClr val="000099"/>
                </a:solidFill>
              </a:rPr>
              <a:t>e</a:t>
            </a:r>
            <a:r>
              <a:rPr lang="en-US" sz="2800" baseline="30000" dirty="0">
                <a:solidFill>
                  <a:srgbClr val="000099"/>
                </a:solidFill>
              </a:rPr>
              <a:t>+</a:t>
            </a:r>
            <a:r>
              <a:rPr lang="en-US" sz="2800" dirty="0">
                <a:solidFill>
                  <a:srgbClr val="000099"/>
                </a:solidFill>
              </a:rPr>
              <a:t> production </a:t>
            </a:r>
            <a:r>
              <a:rPr lang="en-US" sz="2800" dirty="0" smtClean="0">
                <a:solidFill>
                  <a:srgbClr val="000099"/>
                </a:solidFill>
              </a:rPr>
              <a:t>rates achieved (SLC) or needed</a:t>
            </a:r>
            <a:endParaRPr lang="en-US" sz="28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16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43" y="879759"/>
            <a:ext cx="7727092" cy="55663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36822" y="-37174"/>
            <a:ext cx="592707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“Gamma Factory” based on “PSI” </a:t>
            </a:r>
          </a:p>
          <a:p>
            <a:r>
              <a:rPr lang="en-US" sz="2800" dirty="0" smtClean="0"/>
              <a:t>Compton back scattering at LHC or FCC 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194853" y="5972433"/>
            <a:ext cx="29089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</a:t>
            </a:r>
            <a:r>
              <a:rPr lang="en-US" sz="2400" dirty="0" smtClean="0"/>
              <a:t>igh photon energies,</a:t>
            </a:r>
          </a:p>
          <a:p>
            <a:r>
              <a:rPr lang="en-US" sz="2400" dirty="0"/>
              <a:t>h</a:t>
            </a:r>
            <a:r>
              <a:rPr lang="en-US" sz="2400" dirty="0" smtClean="0"/>
              <a:t>igh cross section</a:t>
            </a:r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97708" y="6516130"/>
            <a:ext cx="1091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W. Krasny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789" y="0"/>
            <a:ext cx="2150212" cy="9391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7" y="101098"/>
            <a:ext cx="1054445" cy="10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8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6461" y="273483"/>
            <a:ext cx="86632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m</a:t>
            </a:r>
            <a:r>
              <a:rPr lang="en-US" sz="4400" dirty="0" smtClean="0">
                <a:solidFill>
                  <a:srgbClr val="FF0000"/>
                </a:solidFill>
              </a:rPr>
              <a:t>uon decay during acceleration </a:t>
            </a:r>
            <a:r>
              <a:rPr lang="en-US" sz="4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794" y="1042924"/>
                <a:ext cx="9028131" cy="58307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800" dirty="0" smtClean="0"/>
                  <a:t>#turns </a:t>
                </a:r>
                <a:r>
                  <a:rPr lang="en-GB" sz="2800" dirty="0"/>
                  <a:t>a muon </a:t>
                </a:r>
                <a:r>
                  <a:rPr lang="en-GB" sz="2800" dirty="0" smtClean="0"/>
                  <a:t>survives in a ring:</a:t>
                </a:r>
              </a:p>
              <a:p>
                <a:endParaRPr lang="en-GB" sz="28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𝑠𝑢𝑟𝑣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𝑒𝐵</m:t>
                          </m:r>
                        </m:num>
                        <m:den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209 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  <a:p>
                <a:endParaRPr lang="en-US" sz="2800" dirty="0" smtClean="0"/>
              </a:p>
              <a:p>
                <a:endParaRPr lang="en-US" sz="2800" dirty="0"/>
              </a:p>
              <a:p>
                <a:r>
                  <a:rPr lang="en-US" sz="2800" i="1" dirty="0" smtClean="0"/>
                  <a:t>F</a:t>
                </a:r>
                <a:r>
                  <a:rPr lang="en-US" sz="2800" dirty="0" smtClean="0"/>
                  <a:t>=0.7 (dipole filling factor) </a:t>
                </a:r>
                <a:r>
                  <a:rPr lang="en-US" sz="2800" i="1" dirty="0" smtClean="0"/>
                  <a:t>&amp;</a:t>
                </a:r>
                <a:r>
                  <a:rPr lang="en-US" sz="2800" dirty="0" smtClean="0"/>
                  <a:t> B=20 T 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𝑠𝑢𝑟𝑣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800" dirty="0" smtClean="0"/>
                  <a:t> 4000 turns;</a:t>
                </a:r>
              </a:p>
              <a:p>
                <a:r>
                  <a:rPr lang="en-GB" sz="2800" dirty="0"/>
                  <a:t>i</a:t>
                </a:r>
                <a:r>
                  <a:rPr lang="en-GB" sz="2800" dirty="0" smtClean="0"/>
                  <a:t>n </a:t>
                </a:r>
                <a:r>
                  <a:rPr lang="en-GB" sz="2800" dirty="0"/>
                  <a:t>a 100-km ring </a:t>
                </a:r>
                <a:r>
                  <a:rPr lang="en-GB" sz="2800" dirty="0" smtClean="0"/>
                  <a:t>this corresponds to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2800" dirty="0" smtClean="0"/>
                  <a:t>1.3 seconds</a:t>
                </a:r>
              </a:p>
              <a:p>
                <a:endParaRPr lang="en-GB" sz="2800" dirty="0"/>
              </a:p>
              <a:p>
                <a:r>
                  <a:rPr lang="en-GB" sz="2800" dirty="0"/>
                  <a:t>s</a:t>
                </a:r>
                <a:r>
                  <a:rPr lang="en-GB" sz="2800" dirty="0" smtClean="0"/>
                  <a:t>till several challenges to be solved, e.g.: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800" dirty="0"/>
                  <a:t>h</a:t>
                </a:r>
                <a:r>
                  <a:rPr lang="en-GB" sz="2800" dirty="0" smtClean="0"/>
                  <a:t>ow </a:t>
                </a:r>
                <a:r>
                  <a:rPr lang="en-GB" sz="2800" dirty="0"/>
                  <a:t>do we accelerate to 50 </a:t>
                </a:r>
                <a:r>
                  <a:rPr lang="en-GB" sz="2800" dirty="0" err="1"/>
                  <a:t>TeV</a:t>
                </a:r>
                <a:r>
                  <a:rPr lang="en-GB" sz="2800" dirty="0"/>
                  <a:t> in less than a few thousand </a:t>
                </a:r>
                <a:r>
                  <a:rPr lang="en-GB" sz="2800" dirty="0" smtClean="0"/>
                  <a:t>turns (advanced/plasma accelerator?)? </a:t>
                </a:r>
                <a:endParaRPr lang="en-GB" sz="28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800" dirty="0"/>
                  <a:t>h</a:t>
                </a:r>
                <a:r>
                  <a:rPr lang="en-GB" sz="2800" dirty="0" smtClean="0"/>
                  <a:t>ow do we accumulate </a:t>
                </a:r>
                <a:r>
                  <a:rPr lang="en-GB" sz="2800" dirty="0"/>
                  <a:t>a signiﬁcant </a:t>
                </a:r>
                <a:r>
                  <a:rPr lang="en-GB" sz="2800" dirty="0" smtClean="0"/>
                  <a:t>charge?</a:t>
                </a:r>
                <a:endParaRPr lang="en-GB" sz="28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794" y="1042924"/>
                <a:ext cx="9028131" cy="5830763"/>
              </a:xfrm>
              <a:prstGeom prst="rect">
                <a:avLst/>
              </a:prstGeom>
              <a:blipFill>
                <a:blip r:embed="rId2"/>
                <a:stretch>
                  <a:fillRect l="-1350" t="-940" b="-19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4707925" y="302054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dirty="0"/>
              <a:t>G.I. </a:t>
            </a:r>
            <a:r>
              <a:rPr lang="en-GB" sz="1400" dirty="0" err="1"/>
              <a:t>Budker</a:t>
            </a:r>
            <a:r>
              <a:rPr lang="en-GB" sz="1400" dirty="0"/>
              <a:t>, High Energy Phys. Conf. (Kiev, 1970</a:t>
            </a:r>
            <a:r>
              <a:rPr lang="en-GB" sz="1400" dirty="0" smtClean="0"/>
              <a:t>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23581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196752"/>
            <a:ext cx="889248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very large circular hadron collider - 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only feasible approach to reach 100 </a:t>
            </a:r>
            <a:r>
              <a:rPr kumimoji="0" lang="en-GB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TeV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c.m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collision energy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coming decades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ccess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 particles (direct production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few-</a:t>
            </a:r>
            <a:r>
              <a:rPr kumimoji="0" lang="en-GB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TeV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30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TeV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mass range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far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beyond LHC reach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uch-increased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rates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phenomena in sub-</a:t>
            </a:r>
            <a:r>
              <a:rPr kumimoji="0" lang="en-GB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TeV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mass range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→ much increased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precision w.r.t. LHC 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	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	 energy frontier in the 21st century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82641" y="4671720"/>
            <a:ext cx="89644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hadron collider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energy reach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C377B"/>
                </a:solidFill>
                <a:latin typeface="Arial"/>
              </a:rPr>
              <a:t>c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f. LHC: factor ~4 in radius, factor ~2 in field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O(10) in </a:t>
            </a:r>
            <a:r>
              <a:rPr kumimoji="0" lang="en-GB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E</a:t>
            </a:r>
            <a:r>
              <a:rPr kumimoji="0" lang="en-GB" sz="24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cms</a:t>
            </a:r>
            <a:endParaRPr kumimoji="0" lang="en-GB" sz="2400" b="0" i="0" u="none" strike="noStrike" kern="1200" cap="none" spc="0" normalizeH="0" baseline="-2500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132819" y="5256872"/>
                <a:ext cx="4986558" cy="849784"/>
              </a:xfrm>
              <a:prstGeom prst="rect">
                <a:avLst/>
              </a:prstGeom>
              <a:noFill/>
              <a:ln w="38100"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GB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/>
                          <a:cs typeface="+mn-cs"/>
                        </a:rPr>
                        <m:t>∝</m:t>
                      </m:r>
                      <m:sSub>
                        <m:sSubPr>
                          <m:ctrlPr>
                            <a:rPr kumimoji="0" lang="en-GB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en-GB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  <m:t>𝑑𝑖𝑝𝑜𝑙𝑒</m:t>
                          </m:r>
                        </m:sub>
                      </m:sSub>
                      <m:sSub>
                        <m:sSubPr>
                          <m:ctrlPr>
                            <a:rPr kumimoji="0" lang="en-GB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  <m:t>×</m:t>
                          </m:r>
                          <m:r>
                            <a:rPr kumimoji="0" lang="en-GB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  <m:t>𝜌</m:t>
                          </m:r>
                        </m:e>
                        <m:sub>
                          <m:r>
                            <a:rPr kumimoji="0" lang="en-GB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  <m:t>𝑏𝑒𝑛𝑑𝑖𝑛𝑔</m:t>
                          </m:r>
                        </m:sub>
                      </m:sSub>
                    </m:oMath>
                  </m:oMathPara>
                </a14:m>
                <a:endPara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Unicode MS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2819" y="5256872"/>
                <a:ext cx="4986558" cy="8497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7446941" y="4319097"/>
            <a:ext cx="147565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Mangano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97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70705" y="945585"/>
            <a:ext cx="844530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F. Zimmermann, “Final Focus Challenges for Muon Colliders at Highest Energies</a:t>
            </a:r>
            <a:r>
              <a:rPr lang="en-US" altLang="en-US" sz="1200" dirty="0" smtClean="0">
                <a:latin typeface="Arial" panose="020B0604020202020204" pitchFamily="34" charset="0"/>
              </a:rPr>
              <a:t>,” </a:t>
            </a:r>
            <a:r>
              <a:rPr kumimoji="0" lang="en-US" altLang="en-US" sz="1200" b="0" i="0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CERN-SL-99-077-AP.- AIP Conf. Proc.: 530 (</a:t>
            </a:r>
            <a:r>
              <a:rPr lang="en-US" altLang="en-US" sz="1200" dirty="0" smtClean="0">
                <a:latin typeface="Arial" panose="020B0604020202020204" pitchFamily="34" charset="0"/>
              </a:rPr>
              <a:t>1999</a:t>
            </a:r>
            <a:r>
              <a:rPr kumimoji="0" lang="en-US" altLang="en-US" sz="1200" b="0" i="0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) , pp. In : Colliders and Collider Physics at the Highest Energies : Muon Colliders at 10 </a:t>
            </a:r>
            <a:r>
              <a:rPr kumimoji="0" lang="en-US" altLang="en-US" sz="1200" b="0" i="0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TeV</a:t>
            </a:r>
            <a:r>
              <a:rPr kumimoji="0" lang="en-US" altLang="en-US" sz="1200" b="0" i="0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to 100 </a:t>
            </a:r>
            <a:r>
              <a:rPr kumimoji="0" lang="en-US" altLang="en-US" sz="1200" b="0" i="0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TeV</a:t>
            </a:r>
            <a:r>
              <a:rPr kumimoji="0" lang="en-US" altLang="en-US" sz="1200" b="0" i="0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Montauk, NY, USA, 27 Sep - 1 Oct 1999, pp.347-367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3172" y="74937"/>
            <a:ext cx="93181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o</a:t>
            </a:r>
            <a:r>
              <a:rPr lang="en-US" sz="4400" dirty="0" smtClean="0"/>
              <a:t>ne possibility: linear muon collider</a:t>
            </a:r>
            <a:endParaRPr lang="en-GB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8" y="1591916"/>
            <a:ext cx="5310662" cy="25876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46" y="4380926"/>
            <a:ext cx="5228284" cy="475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46" y="5085177"/>
            <a:ext cx="5358384" cy="12893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048" y="1802506"/>
            <a:ext cx="3850952" cy="27308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0863987">
            <a:off x="2274229" y="3312480"/>
            <a:ext cx="4638257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000" dirty="0" smtClean="0"/>
              <a:t>1999 proposal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169493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7495920" y="3105109"/>
            <a:ext cx="1593632" cy="515937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1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PeV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= </a:t>
            </a:r>
          </a:p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1000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TeV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n</a:t>
            </a:r>
            <a:r>
              <a:rPr kumimoji="0" lang="en-US" sz="24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~1000</a:t>
            </a:r>
          </a:p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n</a:t>
            </a:r>
            <a:r>
              <a:rPr kumimoji="0" lang="en-US" sz="2400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B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~100</a:t>
            </a:r>
          </a:p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itchFamily="18" charset="0"/>
                <a:sym typeface="Symbol"/>
              </a:rPr>
              <a:t>f</a:t>
            </a:r>
            <a:r>
              <a:rPr kumimoji="0" lang="en-US" sz="2400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rep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~10</a:t>
            </a:r>
            <a:r>
              <a:rPr kumimoji="0" lang="en-US" sz="24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6</a:t>
            </a:r>
          </a:p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itchFamily="18" charset="0"/>
                <a:sym typeface="Symbol"/>
              </a:rPr>
              <a:t>L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~10</a:t>
            </a:r>
            <a:r>
              <a:rPr kumimoji="0" lang="en-US" sz="24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30-32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806450" y="6537568"/>
            <a:ext cx="4796895" cy="21883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V.Shiltsev | XBEAM 2017 - Ultimate Colliders</a:t>
            </a:r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" y="1328824"/>
            <a:ext cx="7555816" cy="542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5" name="Text Box 79"/>
          <p:cNvSpPr txBox="1">
            <a:spLocks noChangeArrowheads="1"/>
          </p:cNvSpPr>
          <p:nvPr/>
        </p:nvSpPr>
        <p:spPr bwMode="auto">
          <a:xfrm rot="-5400000">
            <a:off x="-1944099" y="3026581"/>
            <a:ext cx="41900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V.Shiltsev,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Phys.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Uspekhy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55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965 (2012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69" y="781963"/>
            <a:ext cx="1908740" cy="809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131" y="772869"/>
            <a:ext cx="3337870" cy="81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7364661" y="1835089"/>
            <a:ext cx="1724891" cy="53975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~10</a:t>
            </a:r>
            <a:r>
              <a:rPr kumimoji="0" lang="en-US" sz="2000" b="1" i="0" u="none" strike="noStrike" kern="0" cap="none" spc="0" normalizeH="0" baseline="30000" noProof="0" dirty="0">
                <a:ln>
                  <a:noFill/>
                </a:ln>
                <a:solidFill>
                  <a:srgbClr val="70AD4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22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cm</a:t>
            </a:r>
            <a:r>
              <a:rPr kumimoji="0" lang="en-US" sz="2000" b="1" i="0" u="none" strike="noStrike" kern="0" cap="none" spc="0" normalizeH="0" baseline="30000" noProof="0" dirty="0">
                <a:ln>
                  <a:noFill/>
                </a:ln>
                <a:solidFill>
                  <a:srgbClr val="70AD4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-3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, 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10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TeV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/m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itchFamily="18" charset="0"/>
                <a:sym typeface="Wingdings" panose="05000000000000000000" pitchFamily="2" charset="2"/>
              </a:rPr>
              <a:t>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70AD47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228600" y="6537568"/>
            <a:ext cx="399623" cy="21883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3FE0B4-9152-4ADD-B99D-44BE937B9B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70C0"/>
                </a:solidFill>
                <a:latin typeface="Constantia" panose="02030602050306030303" pitchFamily="18" charset="0"/>
              </a:rPr>
              <a:t>m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uch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higher acceleration? muon crystal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linac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? 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97030" y="6416150"/>
            <a:ext cx="143321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V.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hiltsev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37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295" y="10110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circular crystal (or nanotube) collider?</a:t>
            </a:r>
            <a:endParaRPr lang="en-GB" b="1" dirty="0">
              <a:solidFill>
                <a:srgbClr val="0070C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 rot="1126136">
            <a:off x="5865675" y="2861498"/>
            <a:ext cx="1431992" cy="370560"/>
            <a:chOff x="779493" y="2350637"/>
            <a:chExt cx="1431992" cy="370560"/>
          </a:xfrm>
        </p:grpSpPr>
        <p:sp>
          <p:nvSpPr>
            <p:cNvPr id="6" name="Rectangle 5"/>
            <p:cNvSpPr/>
            <p:nvPr/>
          </p:nvSpPr>
          <p:spPr>
            <a:xfrm rot="20206609">
              <a:off x="779493" y="2495715"/>
              <a:ext cx="425861" cy="2254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 rot="21052568">
              <a:off x="1247740" y="2350637"/>
              <a:ext cx="425861" cy="2254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rot="222769">
              <a:off x="1785624" y="2350637"/>
              <a:ext cx="425861" cy="2254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 rot="20107098">
            <a:off x="907884" y="3633298"/>
            <a:ext cx="1431992" cy="370560"/>
            <a:chOff x="779493" y="2350637"/>
            <a:chExt cx="1431992" cy="370560"/>
          </a:xfrm>
        </p:grpSpPr>
        <p:sp>
          <p:nvSpPr>
            <p:cNvPr id="13" name="Rectangle 12"/>
            <p:cNvSpPr/>
            <p:nvPr/>
          </p:nvSpPr>
          <p:spPr>
            <a:xfrm rot="20206609">
              <a:off x="779493" y="2495715"/>
              <a:ext cx="425861" cy="2254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 rot="21052568">
              <a:off x="1247740" y="2350637"/>
              <a:ext cx="425861" cy="2254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rot="222769">
              <a:off x="1785624" y="2350637"/>
              <a:ext cx="425861" cy="2254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7" name="Straight Connector 16"/>
          <p:cNvCxnSpPr>
            <a:endCxn id="10" idx="2"/>
          </p:cNvCxnSpPr>
          <p:nvPr/>
        </p:nvCxnSpPr>
        <p:spPr>
          <a:xfrm flipH="1" flipV="1">
            <a:off x="7038215" y="3244132"/>
            <a:ext cx="1758248" cy="1315129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0" idx="2"/>
            <a:endCxn id="9" idx="2"/>
          </p:cNvCxnSpPr>
          <p:nvPr/>
        </p:nvCxnSpPr>
        <p:spPr>
          <a:xfrm flipH="1" flipV="1">
            <a:off x="6553155" y="3078040"/>
            <a:ext cx="485060" cy="166092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9" idx="2"/>
            <a:endCxn id="6" idx="2"/>
          </p:cNvCxnSpPr>
          <p:nvPr/>
        </p:nvCxnSpPr>
        <p:spPr>
          <a:xfrm flipH="1" flipV="1">
            <a:off x="6090773" y="3065997"/>
            <a:ext cx="462382" cy="12043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6" idx="2"/>
            <a:endCxn id="15" idx="2"/>
          </p:cNvCxnSpPr>
          <p:nvPr/>
        </p:nvCxnSpPr>
        <p:spPr>
          <a:xfrm flipH="1">
            <a:off x="2090443" y="3065997"/>
            <a:ext cx="4000330" cy="58024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5" idx="2"/>
            <a:endCxn id="14" idx="2"/>
          </p:cNvCxnSpPr>
          <p:nvPr/>
        </p:nvCxnSpPr>
        <p:spPr>
          <a:xfrm flipH="1">
            <a:off x="1624826" y="3646242"/>
            <a:ext cx="465617" cy="21464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4" idx="2"/>
            <a:endCxn id="13" idx="2"/>
          </p:cNvCxnSpPr>
          <p:nvPr/>
        </p:nvCxnSpPr>
        <p:spPr>
          <a:xfrm flipH="1">
            <a:off x="1281952" y="3860882"/>
            <a:ext cx="342874" cy="31045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3" idx="2"/>
          </p:cNvCxnSpPr>
          <p:nvPr/>
        </p:nvCxnSpPr>
        <p:spPr>
          <a:xfrm flipH="1">
            <a:off x="299519" y="4171332"/>
            <a:ext cx="982433" cy="1540057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99295" y="2430123"/>
            <a:ext cx="11982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cryogenic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crystal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stage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479628" y="1998474"/>
            <a:ext cx="11982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cryogenic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crystal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stage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93927" y="5567373"/>
            <a:ext cx="212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proton beam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042798" y="4044275"/>
            <a:ext cx="2773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tunnel mostly empty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07280" y="6090592"/>
            <a:ext cx="8130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 ramp using induction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acceleration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4632" y="170323"/>
            <a:ext cx="89293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atin typeface="Constantia" panose="02030602050306030303" pitchFamily="18" charset="0"/>
              </a:rPr>
              <a:t>a</a:t>
            </a:r>
            <a:r>
              <a:rPr lang="en-US" sz="4400" dirty="0" smtClean="0">
                <a:latin typeface="Constantia" panose="02030602050306030303" pitchFamily="18" charset="0"/>
              </a:rPr>
              <a:t>nd/or m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nstantia" panose="02030602050306030303" pitchFamily="18" charset="0"/>
              </a:rPr>
              <a:t>uch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nstantia" panose="02030602050306030303" pitchFamily="18" charset="0"/>
              </a:rPr>
              <a:t> higher bending fields?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15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486" y="385467"/>
            <a:ext cx="8229600" cy="1143000"/>
          </a:xfrm>
        </p:spPr>
        <p:txBody>
          <a:bodyPr/>
          <a:lstStyle/>
          <a:p>
            <a:r>
              <a:rPr lang="en-US" dirty="0" smtClean="0"/>
              <a:t>cosmic-ray </a:t>
            </a:r>
            <a:r>
              <a:rPr lang="en-US" b="1" dirty="0" err="1" smtClean="0"/>
              <a:t>c.m</a:t>
            </a:r>
            <a:r>
              <a:rPr lang="en-US" b="1" dirty="0" smtClean="0"/>
              <a:t>. energy </a:t>
            </a:r>
            <a:r>
              <a:rPr lang="en-US" dirty="0" smtClean="0"/>
              <a:t>spectrum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39" y="1522972"/>
            <a:ext cx="7193895" cy="48965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12361" y="1700808"/>
            <a:ext cx="1331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Blasi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UHECR2012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4199455" y="5282409"/>
            <a:ext cx="576064" cy="4572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487487" y="614465"/>
            <a:ext cx="0" cy="4896544"/>
          </a:xfrm>
          <a:prstGeom prst="straightConnector1">
            <a:avLst/>
          </a:prstGeom>
          <a:ln w="73025">
            <a:solidFill>
              <a:srgbClr val="FF0000">
                <a:alpha val="70000"/>
              </a:srgb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33729" y="77865"/>
            <a:ext cx="48910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45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-2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sr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GeV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1.5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4058" y="5933320"/>
            <a:ext cx="2954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LHC 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487487" y="6529009"/>
            <a:ext cx="2316761" cy="10337"/>
          </a:xfrm>
          <a:prstGeom prst="straightConnector1">
            <a:avLst/>
          </a:prstGeom>
          <a:ln w="73025">
            <a:solidFill>
              <a:srgbClr val="0000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858267" y="6079943"/>
            <a:ext cx="31309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x40 only</a:t>
            </a:r>
            <a:endParaRPr kumimoji="0" lang="en-GB" sz="4000" b="1" i="0" u="none" strike="noStrike" kern="1200" cap="none" spc="0" normalizeH="0" baseline="3000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62781" y="3267969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GZK limit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6804248" y="3544822"/>
            <a:ext cx="1" cy="207894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 rot="16200000">
            <a:off x="4056290" y="3518242"/>
            <a:ext cx="421028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FCC-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hh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 rot="16200000">
            <a:off x="6319057" y="3269195"/>
            <a:ext cx="4133458" cy="996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ircular crystal collider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 rot="16200000">
            <a:off x="2999118" y="3495191"/>
            <a:ext cx="421028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HE-LHC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07403" y="5733255"/>
            <a:ext cx="6617831" cy="3477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1.4x10^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44767" y="5711630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1.4x10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42712" y="5682891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1.4x10</a:t>
            </a:r>
            <a:r>
              <a:rPr kumimoji="0" lang="en-GB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GB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07864" y="5701333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1.4x10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460585" y="5711630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1.4x10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0422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  <p:bldP spid="12" grpId="0"/>
      <p:bldP spid="13" grpId="0"/>
      <p:bldP spid="6" grpId="0" animBg="1"/>
      <p:bldP spid="14" grpId="0" animBg="1"/>
      <p:bldP spid="1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“ultimate limit”</a:t>
            </a:r>
            <a:br>
              <a:rPr lang="en-US" dirty="0" smtClean="0"/>
            </a:br>
            <a:r>
              <a:rPr lang="en-US" dirty="0" smtClean="0"/>
              <a:t>of electromagnetic acceleration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640026" y="1346742"/>
            <a:ext cx="7294176" cy="3005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4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≈ 10</a:t>
            </a:r>
            <a:r>
              <a:rPr kumimoji="0" lang="en-US" sz="40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V/m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Sauter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-Schwinger critical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field for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3600" b="0" i="0" u="none" strike="noStrike" kern="120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36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pair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creation -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ħ/(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36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e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3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~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3600" b="0" i="1" u="none" strike="noStrike" kern="1200" cap="none" spc="0" normalizeH="0" baseline="-25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3969612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“ultimate limit” of magnetic bending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0026" y="4735775"/>
            <a:ext cx="7294176" cy="3005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40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≈ 4x10</a:t>
            </a:r>
            <a:r>
              <a:rPr kumimoji="0" lang="en-US" sz="40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Sauter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-Schwinger critical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field for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3600" b="0" i="0" u="none" strike="noStrike" kern="120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36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pair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creation -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ħ/(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36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36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3600" b="0" i="1" u="none" strike="noStrike" kern="1200" cap="none" spc="0" normalizeH="0" baseline="-25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7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120" y="-84320"/>
            <a:ext cx="9479120" cy="697436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417640" y="2492897"/>
            <a:ext cx="180020" cy="108012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804248" y="3573017"/>
            <a:ext cx="792088" cy="1008111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495453" y="4770712"/>
                <a:ext cx="2181003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  <a:r>
                  <a:rPr kumimoji="0" lang="en-GB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ircular &amp; linear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Planck-scale colliders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GB" sz="2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GB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1/10</a:t>
                </a:r>
                <a:r>
                  <a:rPr kumimoji="0" lang="en-GB" sz="2000" b="1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</a:t>
                </a:r>
                <a:r>
                  <a:rPr kumimoji="0" lang="en-GB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for distance earth-sun</a:t>
                </a:r>
                <a:endPara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453" y="4770712"/>
                <a:ext cx="2181003" cy="1938992"/>
              </a:xfrm>
              <a:prstGeom prst="rect">
                <a:avLst/>
              </a:prstGeom>
              <a:blipFill>
                <a:blip r:embed="rId3"/>
                <a:stretch>
                  <a:fillRect l="-3081" t="-1887" r="-1961" b="-47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17241" y="16968"/>
            <a:ext cx="102825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ltimate limit on electromagnetic acceleration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Schwinger critical fields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≈10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MV/m,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1" u="none" strike="noStrike" kern="1200" cap="none" spc="0" normalizeH="0" baseline="-2500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=4.4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Planck scale: 10</a:t>
            </a:r>
            <a:r>
              <a:rPr kumimoji="0" lang="en-US" sz="2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eV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406" y="2790507"/>
            <a:ext cx="4572000" cy="261610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an inconceivable task for an 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advanced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technological society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 Chen,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Noble, SLAC-PUB-7402, April 1998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6109855" y="2492897"/>
            <a:ext cx="41563" cy="1080120"/>
          </a:xfrm>
          <a:prstGeom prst="straightConnector1">
            <a:avLst/>
          </a:prstGeom>
          <a:ln w="34925">
            <a:solidFill>
              <a:schemeClr val="tx2">
                <a:lumMod val="20000"/>
                <a:lumOff val="80000"/>
              </a:schemeClr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523128" y="2087380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0.8x10</a:t>
            </a:r>
            <a:r>
              <a:rPr kumimoji="0" lang="en-GB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51670" y="4145921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1.0x10</a:t>
            </a:r>
            <a:r>
              <a:rPr kumimoji="0" lang="en-GB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680173" y="3740727"/>
            <a:ext cx="640403" cy="948595"/>
          </a:xfrm>
          <a:prstGeom prst="straightConnector1">
            <a:avLst/>
          </a:prstGeom>
          <a:ln w="34925">
            <a:solidFill>
              <a:schemeClr val="tx2">
                <a:lumMod val="20000"/>
                <a:lumOff val="80000"/>
              </a:schemeClr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780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1" grpId="0"/>
      <p:bldP spid="5" grpId="0"/>
      <p:bldP spid="1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30156"/>
            <a:ext cx="8910767" cy="1325563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a few challenges for the audience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>
                <a:solidFill>
                  <a:srgbClr val="FFFF00"/>
                </a:solidFill>
              </a:rPr>
              <a:t/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600" dirty="0" smtClean="0"/>
              <a:t> 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endParaRPr lang="en-GB" sz="3600" dirty="0"/>
          </a:p>
        </p:txBody>
      </p:sp>
      <p:sp>
        <p:nvSpPr>
          <p:cNvPr id="3" name="Rectangle 2"/>
          <p:cNvSpPr/>
          <p:nvPr/>
        </p:nvSpPr>
        <p:spPr>
          <a:xfrm>
            <a:off x="205513" y="1074898"/>
            <a:ext cx="9113967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Calibri Light" panose="020F0302020204030204"/>
                <a:ea typeface="+mj-ea"/>
                <a:cs typeface="+mj-cs"/>
              </a:rPr>
              <a:t>can we use accelerators to detect or generate gravitational waves?</a:t>
            </a:r>
            <a:br>
              <a:rPr lang="en-US" sz="3600" dirty="0">
                <a:solidFill>
                  <a:srgbClr val="FFFF00"/>
                </a:solidFill>
                <a:latin typeface="Calibri Light" panose="020F0302020204030204"/>
                <a:ea typeface="+mj-ea"/>
                <a:cs typeface="+mj-cs"/>
              </a:rPr>
            </a:br>
            <a:r>
              <a:rPr lang="en-US" sz="2000" dirty="0" smtClean="0">
                <a:solidFill>
                  <a:srgbClr val="FFFF00"/>
                </a:solidFill>
                <a:latin typeface="Calibri Light" panose="020F0302020204030204"/>
                <a:ea typeface="+mj-ea"/>
                <a:cs typeface="+mj-cs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/>
            </a:r>
            <a:br>
              <a:rPr lang="en-US" sz="36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</a:br>
            <a:r>
              <a:rPr lang="en-US" sz="36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/>
            </a:r>
            <a:br>
              <a:rPr lang="en-US" sz="36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</a:br>
            <a:r>
              <a:rPr lang="en-US" sz="36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/>
            </a:r>
            <a:br>
              <a:rPr lang="en-US" sz="36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</a:b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05515" y="2521448"/>
            <a:ext cx="89384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Calibri Light" panose="020F0302020204030204"/>
              </a:rPr>
              <a:t>can crystal accelerators work (</a:t>
            </a:r>
            <a:r>
              <a:rPr lang="en-US" sz="3600" dirty="0" err="1">
                <a:solidFill>
                  <a:srgbClr val="FFFF00"/>
                </a:solidFill>
                <a:latin typeface="Calibri Light" panose="020F0302020204030204"/>
              </a:rPr>
              <a:t>accel</a:t>
            </a:r>
            <a:r>
              <a:rPr lang="en-US" sz="3600" dirty="0">
                <a:solidFill>
                  <a:srgbClr val="FFFF00"/>
                </a:solidFill>
                <a:latin typeface="Calibri Light" panose="020F0302020204030204"/>
              </a:rPr>
              <a:t>./bending)?</a:t>
            </a:r>
            <a:r>
              <a:rPr lang="en-US" sz="3600" dirty="0">
                <a:solidFill>
                  <a:prstClr val="black"/>
                </a:solidFill>
                <a:latin typeface="Calibri Light" panose="020F0302020204030204"/>
              </a:rPr>
              <a:t/>
            </a:r>
            <a:br>
              <a:rPr lang="en-US" sz="3600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en-US" sz="20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205514" y="3330639"/>
            <a:ext cx="92305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Calibri Light" panose="020F0302020204030204"/>
              </a:rPr>
              <a:t>how could we approach the Planck scale?</a:t>
            </a:r>
            <a:br>
              <a:rPr lang="en-US" sz="3600" dirty="0">
                <a:solidFill>
                  <a:srgbClr val="FFFF00"/>
                </a:solidFill>
                <a:latin typeface="Calibri Light" panose="020F0302020204030204"/>
              </a:rPr>
            </a:br>
            <a:r>
              <a:rPr lang="en-US" sz="3600" dirty="0">
                <a:solidFill>
                  <a:srgbClr val="FFFF00"/>
                </a:solidFill>
                <a:latin typeface="Calibri Light" panose="020F0302020204030204"/>
              </a:rPr>
              <a:t>can we accelerate beyond the Schwinger limit? </a:t>
            </a:r>
            <a:r>
              <a:rPr lang="en-US" sz="3600" dirty="0">
                <a:solidFill>
                  <a:prstClr val="white"/>
                </a:solidFill>
                <a:latin typeface="Calibri Light" panose="020F0302020204030204"/>
              </a:rPr>
              <a:t/>
            </a:r>
            <a:br>
              <a:rPr lang="en-US" sz="3600" dirty="0">
                <a:solidFill>
                  <a:prstClr val="white"/>
                </a:solidFill>
                <a:latin typeface="Calibri Light" panose="020F0302020204030204"/>
              </a:rPr>
            </a:br>
            <a:r>
              <a:rPr lang="en-US" sz="3600" dirty="0">
                <a:solidFill>
                  <a:prstClr val="white"/>
                </a:solidFill>
                <a:latin typeface="Calibri Light" panose="020F0302020204030204"/>
              </a:rPr>
              <a:t>– “</a:t>
            </a:r>
            <a:r>
              <a:rPr lang="en-US" sz="36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 Light" panose="020F0302020204030204"/>
              </a:rPr>
              <a:t>quantum plasma accelerator</a:t>
            </a:r>
            <a:r>
              <a:rPr lang="en-US" sz="3600" dirty="0">
                <a:solidFill>
                  <a:prstClr val="white"/>
                </a:solidFill>
                <a:latin typeface="Calibri Light" panose="020F0302020204030204"/>
              </a:rPr>
              <a:t>”??</a:t>
            </a:r>
            <a:br>
              <a:rPr lang="en-US" sz="3600" dirty="0">
                <a:solidFill>
                  <a:prstClr val="white"/>
                </a:solidFill>
                <a:latin typeface="Calibri Light" panose="020F0302020204030204"/>
              </a:rPr>
            </a:br>
            <a:r>
              <a:rPr lang="en-US" sz="3600" dirty="0">
                <a:solidFill>
                  <a:prstClr val="white"/>
                </a:solidFill>
                <a:latin typeface="Calibri Light" panose="020F0302020204030204"/>
              </a:rPr>
              <a:t>– acceleration using a different force?</a:t>
            </a:r>
            <a:br>
              <a:rPr lang="en-US" sz="3600" dirty="0">
                <a:solidFill>
                  <a:prstClr val="white"/>
                </a:solidFill>
                <a:latin typeface="Calibri Light" panose="020F0302020204030204"/>
              </a:rPr>
            </a:br>
            <a:r>
              <a:rPr lang="en-US" sz="3600" dirty="0">
                <a:solidFill>
                  <a:prstClr val="white"/>
                </a:solidFill>
                <a:latin typeface="Calibri Light" panose="020F0302020204030204"/>
              </a:rPr>
              <a:t>	(e.g. </a:t>
            </a:r>
            <a:r>
              <a:rPr lang="en-US" sz="36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 Light" panose="020F0302020204030204"/>
              </a:rPr>
              <a:t>gravity</a:t>
            </a:r>
            <a:r>
              <a:rPr lang="en-US" sz="3600" dirty="0">
                <a:solidFill>
                  <a:prstClr val="white"/>
                </a:solidFill>
                <a:latin typeface="Calibri Light" panose="020F0302020204030204"/>
              </a:rPr>
              <a:t> / black holes ?)</a:t>
            </a:r>
            <a:br>
              <a:rPr lang="en-US" sz="3600" dirty="0">
                <a:solidFill>
                  <a:prstClr val="white"/>
                </a:solidFill>
                <a:latin typeface="Calibri Light" panose="020F0302020204030204"/>
              </a:rPr>
            </a:br>
            <a:r>
              <a:rPr lang="en-US" sz="3600" dirty="0">
                <a:solidFill>
                  <a:prstClr val="white"/>
                </a:solidFill>
                <a:latin typeface="Calibri Light" panose="020F0302020204030204"/>
              </a:rPr>
              <a:t>– “cheating with </a:t>
            </a:r>
            <a:r>
              <a:rPr lang="en-US" sz="36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 Light" panose="020F0302020204030204"/>
              </a:rPr>
              <a:t>entanglement</a:t>
            </a:r>
            <a:r>
              <a:rPr lang="en-US" sz="3600" dirty="0">
                <a:solidFill>
                  <a:prstClr val="white"/>
                </a:solidFill>
                <a:latin typeface="Calibri Light" panose="020F0302020204030204"/>
              </a:rPr>
              <a:t>”?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961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sz="4400" kern="1200">
                <a:solidFill>
                  <a:srgbClr val="7030A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030A0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030A0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030A0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030A0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 Case for Optimism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484784"/>
            <a:ext cx="4397148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076056" y="1600200"/>
            <a:ext cx="361074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US" sz="24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GB"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* 2.5e14 *    6500 GeV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521 MJ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0.266 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GB" sz="32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Planck</a:t>
            </a: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Total energy is OK but it’s in too many particles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1559" y="5848091"/>
            <a:ext cx="35661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prstClr val="white"/>
                </a:solidFill>
                <a:latin typeface="Arial" charset="0"/>
                <a:cs typeface="Arial" charset="0"/>
              </a:rPr>
              <a:t>@</a:t>
            </a:r>
            <a:r>
              <a:rPr lang="en-GB" sz="1400" dirty="0" err="1" smtClean="0">
                <a:solidFill>
                  <a:prstClr val="white"/>
                </a:solidFill>
                <a:latin typeface="Arial" charset="0"/>
                <a:cs typeface="Arial" charset="0"/>
              </a:rPr>
              <a:t>JoshMcFayden</a:t>
            </a:r>
            <a:r>
              <a:rPr lang="en-GB" sz="140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 (UCL/ATLAS) via Twitter</a:t>
            </a:r>
            <a:endParaRPr lang="en-GB" sz="1400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98213" y="6488668"/>
            <a:ext cx="5118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S. Brooks, EuCARD-2 F3iA WS, </a:t>
            </a:r>
            <a:r>
              <a:rPr lang="en-US" dirty="0" err="1" smtClean="0"/>
              <a:t>Scharbeutz</a:t>
            </a:r>
            <a:r>
              <a:rPr lang="en-US" dirty="0" smtClean="0"/>
              <a:t>, Dec.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823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7" y="122545"/>
            <a:ext cx="8736920" cy="394645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140677" y="551672"/>
            <a:ext cx="879230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sz="4400" kern="1200">
                <a:solidFill>
                  <a:srgbClr val="7030A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030A0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030A0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030A0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030A0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>
                <a:solidFill>
                  <a:srgbClr val="0000CC"/>
                </a:solidFill>
                <a:latin typeface="Calibri"/>
              </a:rPr>
              <a:t>a</a:t>
            </a:r>
            <a:r>
              <a:rPr lang="en-GB" sz="4000" dirty="0" smtClean="0">
                <a:solidFill>
                  <a:srgbClr val="0000CC"/>
                </a:solidFill>
                <a:latin typeface="Calibri"/>
              </a:rPr>
              <a:t>cceleration b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eyond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the Planck</a:t>
            </a:r>
            <a:r>
              <a:rPr kumimoji="0" lang="en-GB" sz="4000" b="0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scale?!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20" y="4069002"/>
            <a:ext cx="8044233" cy="27743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38186" y="4128797"/>
            <a:ext cx="250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Times New Roman" panose="02020603050405020304" pitchFamily="18" charset="0"/>
              </a:rPr>
              <a:t>CERN-PH-TH/2009-193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229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9931" y="463827"/>
            <a:ext cx="65444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t</a:t>
            </a:r>
            <a:r>
              <a:rPr lang="en-US" sz="4400" dirty="0" smtClean="0">
                <a:solidFill>
                  <a:schemeClr val="bg1"/>
                </a:solidFill>
              </a:rPr>
              <a:t>he best way(s) to proceed?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9217" y="1497495"/>
            <a:ext cx="720519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smtClean="0">
                <a:solidFill>
                  <a:srgbClr val="FFFF00"/>
                </a:solidFill>
              </a:rPr>
              <a:t>“Fooling around with alternating current (AC) is just a waste of time. Nobody will use it, ever.”</a:t>
            </a:r>
          </a:p>
          <a:p>
            <a:pPr algn="ctr"/>
            <a:endParaRPr lang="en-US" sz="4000" dirty="0">
              <a:solidFill>
                <a:schemeClr val="bg1"/>
              </a:solidFill>
            </a:endParaRPr>
          </a:p>
          <a:p>
            <a:r>
              <a:rPr lang="en-US" sz="4000" dirty="0" smtClean="0">
                <a:solidFill>
                  <a:schemeClr val="bg1"/>
                </a:solidFill>
              </a:rPr>
              <a:t>Thomas Alva Edison, 1889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954" y="3644347"/>
            <a:ext cx="2388922" cy="305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17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6" r="-173"/>
          <a:stretch/>
        </p:blipFill>
        <p:spPr>
          <a:xfrm>
            <a:off x="4038600" y="996151"/>
            <a:ext cx="5105400" cy="561309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432" y="1106735"/>
            <a:ext cx="4011168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international FCC</a:t>
            </a:r>
            <a:r>
              <a:rPr kumimoji="0" lang="en-US" sz="2200" b="1" i="0" u="none" strike="noStrike" kern="0" cap="none" spc="0" normalizeH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collaboration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(CERN as host lab) to </a:t>
            </a:r>
            <a:r>
              <a:rPr lang="en-US" sz="2200" b="1" kern="0" dirty="0" smtClean="0">
                <a:solidFill>
                  <a:srgbClr val="0C377B"/>
                </a:solidFill>
                <a:latin typeface="Arial"/>
                <a:cs typeface="Calibri" pitchFamily="34" charset="0"/>
              </a:rPr>
              <a:t>design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pp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-collider (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FCC-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hh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)      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            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  <a:sym typeface="Wingdings" panose="05000000000000000000" pitchFamily="2" charset="2"/>
              </a:rPr>
              <a:t> main emphasis,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defining infrastructure requirements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1" u="none" strike="noStrike" kern="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80-100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km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tunnel infrastructure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in Geneva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area, site specific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e</a:t>
            </a:r>
            <a:r>
              <a:rPr kumimoji="0" lang="en-US" sz="2000" b="1" i="0" u="none" strike="noStrike" kern="0" cap="none" spc="0" normalizeH="0" baseline="3000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+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e</a:t>
            </a:r>
            <a:r>
              <a:rPr kumimoji="0" lang="en-US" sz="20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-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collider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(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FCC-ee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),               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as a possible first step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p-e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(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FCC-he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)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option,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one IP, FCC-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hh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&amp; ERL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HE-LHC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w </a:t>
            </a: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FCC-</a:t>
            </a:r>
            <a:r>
              <a:rPr kumimoji="0" lang="en-US" sz="20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hh</a:t>
            </a: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technology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73" y="3382903"/>
            <a:ext cx="3833552" cy="400110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B2B2B2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~16 T 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 100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TeV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 </a:t>
            </a:r>
            <a:r>
              <a:rPr kumimoji="0" lang="fr-CH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pp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 in 100 km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188" y="-42040"/>
            <a:ext cx="9150188" cy="1008112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Future Circular Collider Study            </a:t>
            </a:r>
            <a:endParaRPr kumimoji="0" lang="en-GB" sz="28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Goal: CDR for European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Strategy Update 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2018/19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35577" y="5383226"/>
            <a:ext cx="2240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suggested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 2010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5294832" y="1378952"/>
            <a:ext cx="1055167" cy="1084847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12131" y="2012284"/>
            <a:ext cx="862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HE-LHC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3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482" y="0"/>
            <a:ext cx="555303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211669"/>
            <a:ext cx="1307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ound on </a:t>
            </a:r>
          </a:p>
          <a:p>
            <a:r>
              <a:rPr lang="en-US" dirty="0" smtClean="0"/>
              <a:t>the internet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827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985" y="2515201"/>
            <a:ext cx="7886700" cy="1325563"/>
          </a:xfrm>
        </p:spPr>
        <p:txBody>
          <a:bodyPr/>
          <a:lstStyle/>
          <a:p>
            <a:pPr algn="ctr"/>
            <a:r>
              <a:rPr lang="en-US" i="1" dirty="0"/>
              <a:t>s</a:t>
            </a:r>
            <a:r>
              <a:rPr lang="en-US" i="1" dirty="0" smtClean="0"/>
              <a:t>pare slide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98719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0" t="12793" r="-270" b="4865"/>
          <a:stretch/>
        </p:blipFill>
        <p:spPr>
          <a:xfrm>
            <a:off x="0" y="2863950"/>
            <a:ext cx="6054810" cy="3740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95"/>
          <a:stretch/>
        </p:blipFill>
        <p:spPr>
          <a:xfrm>
            <a:off x="106408" y="965887"/>
            <a:ext cx="8327777" cy="16265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25296" y="2610683"/>
            <a:ext cx="336103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L</a:t>
            </a:r>
            <a:r>
              <a:rPr lang="en-GB" dirty="0" smtClean="0"/>
              <a:t>ow </a:t>
            </a:r>
            <a:r>
              <a:rPr lang="en-GB" dirty="0"/>
              <a:t>energy </a:t>
            </a:r>
            <a:r>
              <a:rPr lang="en-GB" dirty="0" err="1" smtClean="0"/>
              <a:t>е+е</a:t>
            </a:r>
            <a:r>
              <a:rPr lang="en-GB" dirty="0" smtClean="0"/>
              <a:t>- </a:t>
            </a:r>
            <a:r>
              <a:rPr lang="en-GB" dirty="0"/>
              <a:t>collider for production of the not yet observed </a:t>
            </a:r>
            <a:r>
              <a:rPr lang="en-GB" dirty="0" smtClean="0"/>
              <a:t>(</a:t>
            </a:r>
            <a:r>
              <a:rPr lang="en-GB" dirty="0" err="1" smtClean="0">
                <a:latin typeface="Symbol" panose="05050102010706020507" pitchFamily="18" charset="2"/>
              </a:rPr>
              <a:t>m</a:t>
            </a:r>
            <a:r>
              <a:rPr lang="en-GB" dirty="0" err="1" smtClean="0"/>
              <a:t>+</a:t>
            </a:r>
            <a:r>
              <a:rPr lang="en-GB" dirty="0" err="1" smtClean="0">
                <a:latin typeface="Symbol" panose="05050102010706020507" pitchFamily="18" charset="2"/>
              </a:rPr>
              <a:t>m</a:t>
            </a:r>
            <a:r>
              <a:rPr lang="en-GB" dirty="0" smtClean="0"/>
              <a:t>-) </a:t>
            </a:r>
            <a:r>
              <a:rPr lang="en-GB" dirty="0"/>
              <a:t>bound system (</a:t>
            </a:r>
            <a:r>
              <a:rPr lang="en-GB" dirty="0" err="1"/>
              <a:t>dimuonium</a:t>
            </a:r>
            <a:r>
              <a:rPr lang="en-GB" dirty="0"/>
              <a:t>). Collider with large crossing angle for </a:t>
            </a:r>
            <a:r>
              <a:rPr lang="en-GB" dirty="0" err="1" smtClean="0"/>
              <a:t>е+е</a:t>
            </a:r>
            <a:r>
              <a:rPr lang="en-GB" dirty="0" smtClean="0"/>
              <a:t>- </a:t>
            </a:r>
            <a:r>
              <a:rPr lang="en-GB" dirty="0"/>
              <a:t>beams intersection produces </a:t>
            </a:r>
            <a:r>
              <a:rPr lang="en-GB" dirty="0" err="1"/>
              <a:t>dimuonium</a:t>
            </a:r>
            <a:r>
              <a:rPr lang="en-GB" dirty="0"/>
              <a:t> with non-zero momentum; therefore, its decay point is shifted from the beam collision area </a:t>
            </a:r>
            <a:r>
              <a:rPr lang="en-GB" dirty="0" err="1"/>
              <a:t>provid-ing</a:t>
            </a:r>
            <a:r>
              <a:rPr lang="en-GB" dirty="0"/>
              <a:t> effective suppression of the elastic </a:t>
            </a:r>
            <a:r>
              <a:rPr lang="en-GB" dirty="0" err="1" smtClean="0"/>
              <a:t>е+е</a:t>
            </a:r>
            <a:r>
              <a:rPr lang="en-GB" dirty="0" smtClean="0"/>
              <a:t>- </a:t>
            </a:r>
            <a:r>
              <a:rPr lang="en-GB" dirty="0"/>
              <a:t>scattering background</a:t>
            </a:r>
            <a:r>
              <a:rPr lang="en-GB" dirty="0" smtClean="0"/>
              <a:t>.. </a:t>
            </a:r>
            <a:r>
              <a:rPr lang="en-GB" dirty="0"/>
              <a:t>High luminosity in chosen beam energy range allows to study </a:t>
            </a:r>
            <a:r>
              <a:rPr lang="en-GB" dirty="0" smtClean="0">
                <a:latin typeface="Symbol" panose="05050102010706020507" pitchFamily="18" charset="2"/>
              </a:rPr>
              <a:t>p</a:t>
            </a:r>
            <a:r>
              <a:rPr lang="en-GB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±</a:t>
            </a:r>
            <a:r>
              <a:rPr lang="en-GB" dirty="0" smtClean="0"/>
              <a:t> </a:t>
            </a:r>
            <a:r>
              <a:rPr lang="en-GB" dirty="0"/>
              <a:t>and </a:t>
            </a:r>
            <a:r>
              <a:rPr lang="en-GB" dirty="0" smtClean="0">
                <a:latin typeface="Symbol" panose="05050102010706020507" pitchFamily="18" charset="2"/>
              </a:rPr>
              <a:t>h</a:t>
            </a:r>
            <a:r>
              <a:rPr lang="en-GB" dirty="0" smtClean="0"/>
              <a:t>-mesons</a:t>
            </a:r>
            <a:r>
              <a:rPr lang="en-GB" dirty="0"/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426977" y="319218"/>
            <a:ext cx="82076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"/>
              </a:rPr>
              <a:t>l</a:t>
            </a:r>
            <a:r>
              <a:rPr lang="en-US" sz="2800" dirty="0" smtClean="0">
                <a:solidFill>
                  <a:prstClr val="black"/>
                </a:solidFill>
                <a:latin typeface="Arial"/>
              </a:rPr>
              <a:t>ow-energy “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</a:rPr>
              <a:t>trailor</a:t>
            </a:r>
            <a:r>
              <a:rPr lang="en-US" sz="2800" dirty="0" smtClean="0">
                <a:solidFill>
                  <a:prstClr val="black"/>
                </a:solidFill>
                <a:latin typeface="Arial"/>
              </a:rPr>
              <a:t>-top” collider under construction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806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-154833" y="305697"/>
            <a:ext cx="9144000" cy="756084"/>
          </a:xfrm>
          <a:prstGeom prst="rect">
            <a:avLst/>
          </a:prstGeom>
          <a:solidFill>
            <a:srgbClr val="002060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Collaboration 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- Status June 2017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335" y="33763"/>
            <a:ext cx="1525351" cy="63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-6787" y="1586251"/>
            <a:ext cx="9179999" cy="4481999"/>
            <a:chOff x="3129" y="1225363"/>
            <a:chExt cx="9154673" cy="4469634"/>
          </a:xfrm>
        </p:grpSpPr>
        <p:pic>
          <p:nvPicPr>
            <p:cNvPr id="17" name="Content Placeholder 6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-117"/>
            <a:stretch/>
          </p:blipFill>
          <p:spPr>
            <a:xfrm>
              <a:off x="3129" y="1225363"/>
              <a:ext cx="9154673" cy="4469634"/>
            </a:xfrm>
            <a:prstGeom prst="rect">
              <a:avLst/>
            </a:prstGeom>
            <a:ln>
              <a:noFill/>
            </a:ln>
          </p:spPr>
        </p:pic>
        <p:sp>
          <p:nvSpPr>
            <p:cNvPr id="18" name="Oval 17"/>
            <p:cNvSpPr/>
            <p:nvPr/>
          </p:nvSpPr>
          <p:spPr>
            <a:xfrm>
              <a:off x="8204201" y="5038376"/>
              <a:ext cx="90000" cy="9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1385705" y="4616046"/>
            <a:ext cx="1080000" cy="1080000"/>
          </a:xfrm>
          <a:prstGeom prst="roundRect">
            <a:avLst>
              <a:gd name="adj" fmla="val 4512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Companies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761910" y="4616046"/>
            <a:ext cx="1080000" cy="1080000"/>
          </a:xfrm>
          <a:prstGeom prst="roundRect">
            <a:avLst>
              <a:gd name="adj" fmla="val 4512"/>
            </a:avLst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32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Countries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36335" y="4616046"/>
            <a:ext cx="1121983" cy="1080000"/>
          </a:xfrm>
          <a:prstGeom prst="roundRect">
            <a:avLst>
              <a:gd name="adj" fmla="val 4512"/>
            </a:avLst>
          </a:prstGeom>
          <a:solidFill>
            <a:srgbClr val="FF85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111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Institutes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025342" y="4616046"/>
            <a:ext cx="1084940" cy="1081206"/>
            <a:chOff x="5729374" y="5011728"/>
            <a:chExt cx="1446586" cy="144160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29374" y="5027801"/>
              <a:ext cx="1440001" cy="1425535"/>
            </a:xfrm>
            <a:prstGeom prst="roundRect">
              <a:avLst>
                <a:gd name="adj" fmla="val 3715"/>
              </a:avLst>
            </a:prstGeom>
          </p:spPr>
        </p:pic>
        <p:sp>
          <p:nvSpPr>
            <p:cNvPr id="13" name="Rounded Rectangle 12"/>
            <p:cNvSpPr/>
            <p:nvPr/>
          </p:nvSpPr>
          <p:spPr>
            <a:xfrm>
              <a:off x="5735960" y="5011728"/>
              <a:ext cx="1440000" cy="1440000"/>
            </a:xfrm>
            <a:prstGeom prst="roundRect">
              <a:avLst>
                <a:gd name="adj" fmla="val 4512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EC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</a:t>
              </a: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H2020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97326" y="6080305"/>
            <a:ext cx="7122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“big” accelerator → big collaboration</a:t>
            </a:r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85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297" y="223860"/>
            <a:ext cx="1534183" cy="7371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16" y="57882"/>
            <a:ext cx="1859504" cy="7788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37175" y="145538"/>
            <a:ext cx="4155305" cy="1815882"/>
          </a:xfrm>
          <a:prstGeom prst="rect">
            <a:avLst/>
          </a:prstGeom>
          <a:solidFill>
            <a:srgbClr val="003300">
              <a:alpha val="75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 500 participants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147 institutes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lot of young people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(&gt;35% younger than 35)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3302" y="145538"/>
            <a:ext cx="3033873" cy="193685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80859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6739</TotalTime>
  <Words>3394</Words>
  <Application>Microsoft Office PowerPoint</Application>
  <PresentationFormat>On-screen Show (4:3)</PresentationFormat>
  <Paragraphs>883</Paragraphs>
  <Slides>72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72</vt:i4>
      </vt:variant>
    </vt:vector>
  </HeadingPairs>
  <TitlesOfParts>
    <vt:vector size="107" baseType="lpstr">
      <vt:lpstr>ＭＳ Ｐゴシック</vt:lpstr>
      <vt:lpstr>SimSun</vt:lpstr>
      <vt:lpstr>Yu Gothic</vt:lpstr>
      <vt:lpstr>Arial</vt:lpstr>
      <vt:lpstr>Calibri</vt:lpstr>
      <vt:lpstr>Calibri Light</vt:lpstr>
      <vt:lpstr>Cambria Math</vt:lpstr>
      <vt:lpstr>Comic Sans MS</vt:lpstr>
      <vt:lpstr>Constantia</vt:lpstr>
      <vt:lpstr>等线</vt:lpstr>
      <vt:lpstr>Helvetica</vt:lpstr>
      <vt:lpstr>MS Mincho</vt:lpstr>
      <vt:lpstr>Osaka</vt:lpstr>
      <vt:lpstr>黑体</vt:lpstr>
      <vt:lpstr>华文新魏</vt:lpstr>
      <vt:lpstr>Symbol</vt:lpstr>
      <vt:lpstr>Tahoma</vt:lpstr>
      <vt:lpstr>Times New Roman</vt:lpstr>
      <vt:lpstr>Unicode MS</vt:lpstr>
      <vt:lpstr>Wingdings</vt:lpstr>
      <vt:lpstr>Wingdings 3</vt:lpstr>
      <vt:lpstr>ヒラギノ角ゴ Pro W3</vt:lpstr>
      <vt:lpstr>Office Theme</vt:lpstr>
      <vt:lpstr>1_Office Theme</vt:lpstr>
      <vt:lpstr>7_FC5643-CERN3027 - Scale of contributions</vt:lpstr>
      <vt:lpstr>2_FC5643-CERN3027 - Scale of contributions</vt:lpstr>
      <vt:lpstr>FC5643-CERN3027 - Scale of contributions</vt:lpstr>
      <vt:lpstr>Custom Design</vt:lpstr>
      <vt:lpstr>3_Office Theme</vt:lpstr>
      <vt:lpstr>Office 主题​​</vt:lpstr>
      <vt:lpstr>4_Office Theme</vt:lpstr>
      <vt:lpstr>1_Custom Design</vt:lpstr>
      <vt:lpstr>4_FC5643-CERN3027 - Scale of contributions</vt:lpstr>
      <vt:lpstr>Office 主题</vt:lpstr>
      <vt:lpstr>1_FC5643-CERN3027 - Scale of contributions</vt:lpstr>
      <vt:lpstr>Future Colliders for Particle Physics – Big and Small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100 TeV pp : Qualitative Cost Dependencies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SuperKEKB = FCC-ee demonstrator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e.g. CMC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circular crystal (or nanotube) collider?</vt:lpstr>
      <vt:lpstr>cosmic-ray c.m. energy spectrum</vt:lpstr>
      <vt:lpstr>“ultimate limit” of electromagnetic acceleration</vt:lpstr>
      <vt:lpstr>PowerPoint Presentation</vt:lpstr>
      <vt:lpstr> a few challenges for the audience      </vt:lpstr>
      <vt:lpstr>PowerPoint Presentation</vt:lpstr>
      <vt:lpstr>PowerPoint Presentation</vt:lpstr>
      <vt:lpstr>PowerPoint Presentation</vt:lpstr>
      <vt:lpstr>PowerPoint Presentation</vt:lpstr>
      <vt:lpstr>spare slide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Accelerators in the 21st Century</dc:title>
  <dc:creator>Frank Zimmermann</dc:creator>
  <cp:lastModifiedBy>Frank Zimmermann</cp:lastModifiedBy>
  <cp:revision>106</cp:revision>
  <dcterms:created xsi:type="dcterms:W3CDTF">2017-08-21T19:23:12Z</dcterms:created>
  <dcterms:modified xsi:type="dcterms:W3CDTF">2017-09-25T14:43:58Z</dcterms:modified>
</cp:coreProperties>
</file>