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handoutMasterIdLst>
    <p:handoutMasterId r:id="rId16"/>
  </p:handoutMasterIdLst>
  <p:sldIdLst>
    <p:sldId id="494" r:id="rId2"/>
    <p:sldId id="543" r:id="rId3"/>
    <p:sldId id="539" r:id="rId4"/>
    <p:sldId id="540" r:id="rId5"/>
    <p:sldId id="541" r:id="rId6"/>
    <p:sldId id="545" r:id="rId7"/>
    <p:sldId id="549" r:id="rId8"/>
    <p:sldId id="551" r:id="rId9"/>
    <p:sldId id="552" r:id="rId10"/>
    <p:sldId id="548" r:id="rId11"/>
    <p:sldId id="550" r:id="rId12"/>
    <p:sldId id="442" r:id="rId13"/>
    <p:sldId id="546" r:id="rId14"/>
  </p:sldIdLst>
  <p:sldSz cx="9144000" cy="6858000" type="screen4x3"/>
  <p:notesSz cx="6794500" cy="9906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9E9F"/>
    <a:srgbClr val="FFFFFF"/>
    <a:srgbClr val="DDDDDD"/>
    <a:srgbClr val="00A5EB"/>
    <a:srgbClr val="FFCC00"/>
    <a:srgbClr val="FF00FF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-608" y="-104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30" y="-96"/>
      </p:cViewPr>
      <p:guideLst>
        <p:guide orient="horz" pos="3120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5C08DD96-5D88-B244-96AD-05E502629D3B}" type="datetimeFigureOut">
              <a:rPr lang="en-US"/>
              <a:pPr>
                <a:defRPr/>
              </a:pPr>
              <a:t>15/09/15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2327A46B-F8EE-3640-A206-63BC304C3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431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324A96B6-68E6-E84B-A838-80BA4972AD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2731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cern.ch\dfs\Users\a\ASZEBERE\Documents\DG-EU\eu flags\FP7-Capacities\colour\FP7-cap-RGB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381000"/>
            <a:ext cx="11239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7230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\\cern.ch\dfs\Users\a\ASZEBERE\Documents\DG-EU\eu flags\eu flag.jp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263" y="6324600"/>
            <a:ext cx="45878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1066800" y="6389688"/>
            <a:ext cx="7543800" cy="18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0070C0">
                    <a:lumMod val="75000"/>
                  </a:srgbClr>
                </a:solidFill>
                <a:latin typeface="Calibri"/>
              </a:rPr>
              <a:t>EuCARD-2 is co-funded by the partners and the European Commission under Capacities 7th Framework Programme, Grant Agreement 312453</a:t>
            </a:r>
            <a:endParaRPr lang="en-US" dirty="0">
              <a:solidFill>
                <a:srgbClr val="0070C0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213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50963"/>
            <a:ext cx="9144000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6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R. Assmann, EuroNNAc2 @ EuCARD2, 5/2014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A306039-604D-034E-9D4C-5AC19496F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83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50963"/>
            <a:ext cx="9144000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6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R. Assmann, EuroNNAc2 @ EuCARD2, 5/2014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5F2F4BC-89AC-2A48-8C92-DA382C453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68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20763"/>
            <a:ext cx="9144000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euronnac5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0488" y="39688"/>
            <a:ext cx="1406525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9690"/>
            <a:ext cx="5257800" cy="914400"/>
          </a:xfrm>
        </p:spPr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89037"/>
            <a:ext cx="8839200" cy="4906963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 b="1"/>
            </a:lvl2pPr>
            <a:lvl3pPr>
              <a:defRPr sz="20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52400" y="6248400"/>
            <a:ext cx="88392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6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R. Assmann, </a:t>
            </a:r>
            <a:r>
              <a:rPr lang="en-US" dirty="0" smtClean="0"/>
              <a:t>EAAC 2015, </a:t>
            </a:r>
            <a:r>
              <a:rPr lang="en-US" dirty="0"/>
              <a:t>9</a:t>
            </a:r>
            <a:r>
              <a:rPr lang="en-US" dirty="0" smtClean="0"/>
              <a:t>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534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50963"/>
            <a:ext cx="9144000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6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R. Assmann, EuroNNAc2 @ EuCARD2, 5/2014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EFA3BB7-F257-B547-A794-A2A443061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769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50963"/>
            <a:ext cx="9144000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6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R. Assmann, EuroNNAc2 @ EuCARD2, 5/2014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09B127D-3BD0-9149-9FCD-AACE9EE2F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2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50963"/>
            <a:ext cx="9144000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6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R. Assmann, EuroNNAc2 @ EuCARD2, 5/2014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81DEE84-FEBD-0F4D-890B-66273CF77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75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50963"/>
            <a:ext cx="9144000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6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R. Assmann, EuroNNAc2 @ EuCARD2, 5/2014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8941516-E5EC-9B4C-9929-B7A7325F9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49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50963"/>
            <a:ext cx="9144000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6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R. Assmann, EuroNNAc2 @ EuCARD2, 5/2014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D6AF77A-0C94-0F4F-8B27-34FAF98E3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44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50963"/>
            <a:ext cx="9144000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6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R. Assmann, EuroNNAc2 @ EuCARD2, 5/2014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D5E016E-A94C-2941-8D09-7568212B2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55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50963"/>
            <a:ext cx="9144000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6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R. Assmann, EuroNNAc2 @ EuCARD2, 5/2014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14AAD99-F340-4C4A-9AD1-B78DEF2B2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6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0" y="274638"/>
            <a:ext cx="56388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70C0">
                    <a:tint val="75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AA9D284C-8640-EE44-B32B-2640F0AD4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9" name="Picture 2" descr="\\cern.ch\dfs\Users\a\ASZEBERE\Documents\DG-EU\EuCARD2\EuCARD2-logo-.png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88" y="49213"/>
            <a:ext cx="208121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70C0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R. Assmann, EuroNNAc2 @ EuCARD2, </a:t>
            </a:r>
            <a:r>
              <a:rPr lang="en-US" dirty="0" smtClean="0"/>
              <a:t>4/2015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4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30111"/>
            <a:ext cx="9144000" cy="58278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  <p:sldLayoutId id="2147484230" r:id="rId2"/>
    <p:sldLayoutId id="2147484231" r:id="rId3"/>
    <p:sldLayoutId id="2147484232" r:id="rId4"/>
    <p:sldLayoutId id="2147484233" r:id="rId5"/>
    <p:sldLayoutId id="2147484234" r:id="rId6"/>
    <p:sldLayoutId id="2147484235" r:id="rId7"/>
    <p:sldLayoutId id="2147484236" r:id="rId8"/>
    <p:sldLayoutId id="2147484237" r:id="rId9"/>
    <p:sldLayoutId id="2147484238" r:id="rId10"/>
    <p:sldLayoutId id="2147484239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 kern="1200">
          <a:solidFill>
            <a:srgbClr val="005490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5490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5490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5490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5490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rgbClr val="005490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rgbClr val="005490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rgbClr val="005490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rgbClr val="005490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Font typeface="Arial" charset="0"/>
        <a:buChar char="•"/>
        <a:defRPr sz="3200" kern="1200">
          <a:solidFill>
            <a:srgbClr val="005490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Font typeface="Arial" charset="0"/>
        <a:buChar char="–"/>
        <a:defRPr sz="2800" kern="1200">
          <a:solidFill>
            <a:srgbClr val="005490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Font typeface="Arial" charset="0"/>
        <a:buChar char="•"/>
        <a:defRPr sz="2400" kern="1200">
          <a:solidFill>
            <a:srgbClr val="005490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Font typeface="Arial" charset="0"/>
        <a:buChar char="–"/>
        <a:defRPr sz="2000" kern="1200">
          <a:solidFill>
            <a:srgbClr val="005490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Font typeface="Arial" charset="0"/>
        <a:buChar char="»"/>
        <a:defRPr sz="2000" kern="1200">
          <a:solidFill>
            <a:srgbClr val="005490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-1"/>
            <a:ext cx="9144000" cy="189726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95536" y="61838"/>
            <a:ext cx="8520113" cy="1266825"/>
          </a:xfrm>
        </p:spPr>
        <p:txBody>
          <a:bodyPr>
            <a:noAutofit/>
          </a:bodyPr>
          <a:lstStyle/>
          <a:p>
            <a:pPr algn="r">
              <a:lnSpc>
                <a:spcPct val="120000"/>
              </a:lnSpc>
            </a:pPr>
            <a:r>
              <a:rPr lang="de-AT" sz="4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EAAC2015 </a:t>
            </a:r>
            <a:r>
              <a:rPr lang="de-AT" sz="4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Statistics</a:t>
            </a:r>
            <a:r>
              <a:rPr lang="de-AT" sz="4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de-AT" sz="4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de-AT" sz="4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and</a:t>
            </a:r>
            <a:r>
              <a:rPr lang="de-AT" sz="4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Close-OUT</a:t>
            </a:r>
            <a:endParaRPr lang="de-AT" sz="4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60147" y="1992936"/>
            <a:ext cx="7732333" cy="3384376"/>
          </a:xfrm>
        </p:spPr>
        <p:txBody>
          <a:bodyPr/>
          <a:lstStyle/>
          <a:p>
            <a:pPr algn="r"/>
            <a:r>
              <a:rPr lang="de-AT" sz="2400" b="1" dirty="0" smtClean="0">
                <a:solidFill>
                  <a:schemeClr val="tx1"/>
                </a:solidFill>
              </a:rPr>
              <a:t>Ralph W. Aßmann </a:t>
            </a:r>
            <a:r>
              <a:rPr lang="de-AT" sz="2400" i="1" dirty="0" smtClean="0">
                <a:solidFill>
                  <a:schemeClr val="tx1"/>
                </a:solidFill>
              </a:rPr>
              <a:t>(DESY</a:t>
            </a:r>
            <a:r>
              <a:rPr lang="de-AT" sz="2400" i="1" dirty="0" smtClean="0">
                <a:solidFill>
                  <a:schemeClr val="tx1"/>
                </a:solidFill>
              </a:rPr>
              <a:t>). </a:t>
            </a:r>
            <a:r>
              <a:rPr lang="de-AT" sz="2400" b="1" i="1" dirty="0" smtClean="0">
                <a:solidFill>
                  <a:schemeClr val="tx1"/>
                </a:solidFill>
              </a:rPr>
              <a:t>Massimo </a:t>
            </a:r>
            <a:r>
              <a:rPr lang="de-AT" sz="2400" b="1" i="1" dirty="0" err="1" smtClean="0">
                <a:solidFill>
                  <a:schemeClr val="tx1"/>
                </a:solidFill>
              </a:rPr>
              <a:t>Ferrario</a:t>
            </a:r>
            <a:r>
              <a:rPr lang="de-AT" sz="2400" b="1" i="1" dirty="0" smtClean="0">
                <a:solidFill>
                  <a:schemeClr val="tx1"/>
                </a:solidFill>
              </a:rPr>
              <a:t> </a:t>
            </a:r>
            <a:r>
              <a:rPr lang="de-AT" sz="2400" i="1" dirty="0" smtClean="0">
                <a:solidFill>
                  <a:schemeClr val="tx1"/>
                </a:solidFill>
              </a:rPr>
              <a:t>(INFN)</a:t>
            </a:r>
            <a:endParaRPr lang="de-AT" sz="2400" i="1" dirty="0" smtClean="0">
              <a:solidFill>
                <a:schemeClr val="tx1"/>
              </a:solidFill>
            </a:endParaRPr>
          </a:p>
          <a:p>
            <a:pPr marL="0" lvl="1" indent="0" algn="r">
              <a:buClr>
                <a:srgbClr val="F28E00"/>
              </a:buClr>
              <a:buNone/>
            </a:pPr>
            <a:r>
              <a:rPr lang="de-AT" sz="1800" b="1" i="1" dirty="0" err="1" smtClean="0"/>
              <a:t>Coordinator</a:t>
            </a:r>
            <a:r>
              <a:rPr lang="de-AT" sz="1800" b="1" i="1" dirty="0" smtClean="0"/>
              <a:t> European Network </a:t>
            </a:r>
            <a:r>
              <a:rPr lang="de-AT" sz="1800" b="1" i="1" dirty="0" err="1" smtClean="0"/>
              <a:t>for</a:t>
            </a:r>
            <a:r>
              <a:rPr lang="de-AT" sz="1800" b="1" i="1" dirty="0" smtClean="0"/>
              <a:t> </a:t>
            </a:r>
            <a:r>
              <a:rPr lang="de-AT" sz="1800" b="1" i="1" dirty="0" err="1" smtClean="0"/>
              <a:t>Novel</a:t>
            </a:r>
            <a:r>
              <a:rPr lang="de-AT" sz="1800" b="1" i="1" dirty="0" smtClean="0"/>
              <a:t> </a:t>
            </a:r>
            <a:r>
              <a:rPr lang="de-AT" sz="1800" b="1" i="1" dirty="0" err="1" smtClean="0"/>
              <a:t>Accelerators</a:t>
            </a:r>
            <a:endParaRPr lang="de-AT" sz="1800" b="1" i="1" dirty="0" smtClean="0"/>
          </a:p>
          <a:p>
            <a:pPr algn="r"/>
            <a:r>
              <a:rPr lang="de-AT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de-AT" sz="2400" b="1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nd</a:t>
            </a:r>
            <a:r>
              <a:rPr lang="de-AT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European </a:t>
            </a:r>
            <a:r>
              <a:rPr lang="de-AT" sz="2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Advanced</a:t>
            </a:r>
            <a:r>
              <a:rPr lang="de-AT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de-AT" sz="2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Accelerator</a:t>
            </a:r>
            <a:r>
              <a:rPr lang="de-AT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de-AT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de-AT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de-AT" sz="2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Concepts</a:t>
            </a:r>
            <a:r>
              <a:rPr lang="de-AT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de-AT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Workshop </a:t>
            </a:r>
          </a:p>
          <a:p>
            <a:pPr algn="r"/>
            <a:endParaRPr lang="de-AT" sz="700" dirty="0">
              <a:solidFill>
                <a:schemeClr val="tx1"/>
              </a:solidFill>
            </a:endParaRPr>
          </a:p>
          <a:p>
            <a:pPr algn="r"/>
            <a:endParaRPr lang="de-AT" sz="2400" dirty="0" smtClean="0">
              <a:solidFill>
                <a:schemeClr val="tx1"/>
              </a:solidFill>
            </a:endParaRPr>
          </a:p>
          <a:p>
            <a:pPr algn="r"/>
            <a:r>
              <a:rPr lang="de-AT" sz="2400" b="1" dirty="0" smtClean="0">
                <a:solidFill>
                  <a:schemeClr val="tx1"/>
                </a:solidFill>
              </a:rPr>
              <a:t>Elba, </a:t>
            </a:r>
            <a:r>
              <a:rPr lang="de-AT" sz="2400" b="1" dirty="0" smtClean="0">
                <a:solidFill>
                  <a:schemeClr val="tx1"/>
                </a:solidFill>
              </a:rPr>
              <a:t>18.09.2015</a:t>
            </a:r>
            <a:endParaRPr lang="de-AT" sz="2400" b="1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78866"/>
            <a:ext cx="9144000" cy="187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2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72"/>
    </mc:Choice>
    <mc:Fallback xmlns="">
      <p:transition xmlns:p14="http://schemas.microsoft.com/office/powerpoint/2010/main" spd="slow" advTm="1357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Discussions at Dinner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Assmann, EAAC 2015, 9/2015</a:t>
            </a:r>
            <a:endParaRPr lang="en-US" dirty="0"/>
          </a:p>
        </p:txBody>
      </p:sp>
      <p:pic>
        <p:nvPicPr>
          <p:cNvPr id="5" name="Picture 4" descr="party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70073"/>
            <a:ext cx="9144000" cy="47972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034874"/>
            <a:ext cx="9144000" cy="1975667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021084"/>
            <a:ext cx="9144000" cy="836915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80810" y="2645506"/>
            <a:ext cx="2763189" cy="35637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391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Discussions at Dinner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Assmann, EAAC 2015, 9/2015</a:t>
            </a:r>
            <a:endParaRPr lang="en-US" dirty="0"/>
          </a:p>
        </p:txBody>
      </p:sp>
      <p:pic>
        <p:nvPicPr>
          <p:cNvPr id="5" name="Picture 4" descr="party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70073"/>
            <a:ext cx="9144000" cy="47972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12605" y="6240603"/>
            <a:ext cx="263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... </a:t>
            </a:r>
            <a:r>
              <a:rPr lang="en-US" sz="2400" b="1" dirty="0">
                <a:solidFill>
                  <a:srgbClr val="000090"/>
                </a:solidFill>
              </a:rPr>
              <a:t>a</a:t>
            </a:r>
            <a:r>
              <a:rPr lang="en-US" sz="2400" b="1" dirty="0" smtClean="0">
                <a:solidFill>
                  <a:srgbClr val="000090"/>
                </a:solidFill>
              </a:rPr>
              <a:t>nd partying...</a:t>
            </a:r>
            <a:endParaRPr lang="en-US" sz="2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976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313553" y="1388160"/>
            <a:ext cx="8512974" cy="4460445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Yesterday we thanked in more detail all the persons helping in organizing and managing this workshop. Thanks again.</a:t>
            </a:r>
            <a:br>
              <a:rPr lang="en-US" dirty="0" smtClean="0">
                <a:latin typeface="Calibri" charset="0"/>
              </a:rPr>
            </a:br>
            <a:r>
              <a:rPr lang="en-US" sz="1600" dirty="0">
                <a:latin typeface="Calibri" charset="0"/>
              </a:rPr>
              <a:t/>
            </a:r>
            <a:br>
              <a:rPr lang="en-US" sz="1600" dirty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Tomorrow: Yearly </a:t>
            </a:r>
            <a:r>
              <a:rPr lang="en-US" dirty="0" err="1" smtClean="0">
                <a:latin typeface="Calibri" charset="0"/>
              </a:rPr>
              <a:t>EuroNNAc</a:t>
            </a:r>
            <a:r>
              <a:rPr lang="en-US" dirty="0" smtClean="0">
                <a:latin typeface="Calibri" charset="0"/>
              </a:rPr>
              <a:t> Meeting.</a:t>
            </a:r>
            <a:br>
              <a:rPr lang="en-US" dirty="0" smtClean="0">
                <a:latin typeface="Calibri" charset="0"/>
              </a:rPr>
            </a:br>
            <a:r>
              <a:rPr lang="en-US" sz="1600" dirty="0">
                <a:latin typeface="Calibri" charset="0"/>
              </a:rPr>
              <a:t/>
            </a:r>
            <a:br>
              <a:rPr lang="en-US" sz="1600" dirty="0">
                <a:latin typeface="Calibri" charset="0"/>
              </a:rPr>
            </a:br>
            <a:r>
              <a:rPr lang="en-US" dirty="0">
                <a:latin typeface="Calibri" charset="0"/>
              </a:rPr>
              <a:t>The conference chairmen </a:t>
            </a:r>
            <a:r>
              <a:rPr lang="en-US" dirty="0" smtClean="0">
                <a:latin typeface="Calibri" charset="0"/>
              </a:rPr>
              <a:t>would </a:t>
            </a:r>
            <a:r>
              <a:rPr lang="en-US" dirty="0">
                <a:latin typeface="Calibri" charset="0"/>
              </a:rPr>
              <a:t>like to thank you for your contributions and support for this workshop</a:t>
            </a:r>
            <a:r>
              <a:rPr lang="en-US" dirty="0" smtClean="0">
                <a:latin typeface="Calibri" charset="0"/>
              </a:rPr>
              <a:t>.</a:t>
            </a:r>
            <a:br>
              <a:rPr lang="en-US" dirty="0" smtClean="0">
                <a:latin typeface="Calibri" charset="0"/>
              </a:rPr>
            </a:br>
            <a:r>
              <a:rPr lang="en-US" sz="1600" dirty="0">
                <a:latin typeface="Calibri" charset="0"/>
              </a:rPr>
              <a:t/>
            </a:r>
            <a:br>
              <a:rPr lang="en-US" sz="1600" dirty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... and (last slide) </a:t>
            </a:r>
            <a:r>
              <a:rPr lang="en-US" dirty="0" smtClean="0">
                <a:latin typeface="Calibri" charset="0"/>
                <a:sym typeface="Wingdings"/>
              </a:rPr>
              <a:t></a:t>
            </a:r>
            <a:endParaRPr lang="en-US" dirty="0">
              <a:latin typeface="Calibri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152400" y="6378970"/>
            <a:ext cx="8839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/>
              <a:t>R. Assmann, EAAC 2015, 9/2015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Novel Accelerators are Coming...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Assmann, EAAC 2015, 9/2015</a:t>
            </a:r>
            <a:endParaRPr lang="en-US" dirty="0"/>
          </a:p>
        </p:txBody>
      </p:sp>
      <p:pic>
        <p:nvPicPr>
          <p:cNvPr id="5" name="Picture 4" descr="adv-acc-are-coming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629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969" y="0"/>
            <a:ext cx="88570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EAAC2015: The novel accelerator field is healthy and advancing...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56706" y="6350364"/>
            <a:ext cx="5334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Have a good trip back home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327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Participants and Students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Assmann, EAAC 2015, 9/2015</a:t>
            </a:r>
            <a:endParaRPr lang="en-US" dirty="0"/>
          </a:p>
        </p:txBody>
      </p:sp>
      <p:pic>
        <p:nvPicPr>
          <p:cNvPr id="5" name="Picture 4" descr="group-eaac2015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7680" y="1191673"/>
            <a:ext cx="9191680" cy="2508786"/>
          </a:xfrm>
          <a:prstGeom prst="rect">
            <a:avLst/>
          </a:prstGeom>
        </p:spPr>
      </p:pic>
      <p:pic>
        <p:nvPicPr>
          <p:cNvPr id="6" name="Picture 5" descr="students-eaac2015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794539"/>
            <a:ext cx="9158723" cy="258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56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57677"/>
            <a:ext cx="8839200" cy="5349485"/>
          </a:xfrm>
        </p:spPr>
        <p:txBody>
          <a:bodyPr>
            <a:noAutofit/>
          </a:bodyPr>
          <a:lstStyle/>
          <a:p>
            <a:r>
              <a:rPr lang="en-US" dirty="0" smtClean="0"/>
              <a:t>258 registered participants + about 50 accompanying persons. 45 sponsored students.</a:t>
            </a:r>
          </a:p>
          <a:p>
            <a:r>
              <a:rPr lang="en-US" dirty="0" smtClean="0"/>
              <a:t>Participants from 23 countries in 4 continents (11 EU member states):</a:t>
            </a:r>
          </a:p>
          <a:p>
            <a:pPr lvl="1"/>
            <a:r>
              <a:rPr lang="en-US" dirty="0" smtClean="0"/>
              <a:t>EU member states:				188</a:t>
            </a:r>
          </a:p>
          <a:p>
            <a:pPr lvl="1"/>
            <a:r>
              <a:rPr lang="en-US" dirty="0" smtClean="0"/>
              <a:t>Other Europe + Russia + Israel:		28</a:t>
            </a:r>
          </a:p>
          <a:p>
            <a:pPr lvl="1"/>
            <a:r>
              <a:rPr lang="en-US" dirty="0"/>
              <a:t>US: 				</a:t>
            </a:r>
            <a:r>
              <a:rPr lang="en-US" dirty="0" smtClean="0"/>
              <a:t>		30</a:t>
            </a:r>
            <a:endParaRPr lang="en-US" dirty="0"/>
          </a:p>
          <a:p>
            <a:pPr lvl="1"/>
            <a:r>
              <a:rPr lang="en-US" dirty="0" smtClean="0"/>
              <a:t>Asia: 	</a:t>
            </a:r>
            <a:r>
              <a:rPr lang="en-US" dirty="0"/>
              <a:t>	</a:t>
            </a:r>
            <a:r>
              <a:rPr lang="en-US" dirty="0" smtClean="0"/>
              <a:t>				11</a:t>
            </a:r>
          </a:p>
          <a:p>
            <a:pPr lvl="1"/>
            <a:r>
              <a:rPr lang="en-US" dirty="0" smtClean="0"/>
              <a:t>Australia: 					1</a:t>
            </a:r>
          </a:p>
          <a:p>
            <a:r>
              <a:rPr lang="en-US" dirty="0" smtClean="0"/>
              <a:t>218 male (84%), 40 female </a:t>
            </a:r>
            <a:r>
              <a:rPr lang="en-US" dirty="0"/>
              <a:t>(16%</a:t>
            </a:r>
            <a:r>
              <a:rPr lang="en-US" dirty="0" smtClean="0"/>
              <a:t>) participants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R. Assmann, EAAC 2015, 9/2015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681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Assmann, EAAC 2015, 9/2015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84" y="1297102"/>
            <a:ext cx="8764596" cy="44887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7874" y="1536631"/>
            <a:ext cx="783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</a:rPr>
              <a:t>216</a:t>
            </a:r>
            <a:endParaRPr lang="en-US" sz="2800" b="1" dirty="0">
              <a:solidFill>
                <a:srgbClr val="00009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85666" y="1640190"/>
            <a:ext cx="584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</a:rPr>
              <a:t>30</a:t>
            </a:r>
            <a:endParaRPr lang="en-US" sz="2800" b="1" dirty="0">
              <a:solidFill>
                <a:srgbClr val="00009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82905" y="1933709"/>
            <a:ext cx="564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</a:rPr>
              <a:t>11</a:t>
            </a:r>
            <a:endParaRPr lang="en-US" sz="2800" b="1" dirty="0">
              <a:solidFill>
                <a:srgbClr val="00009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58164" y="3716820"/>
            <a:ext cx="768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</a:rPr>
              <a:t>1</a:t>
            </a:r>
            <a:endParaRPr lang="en-US" sz="28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706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Country</a:t>
            </a:r>
            <a:endParaRPr lang="en-US" dirty="0"/>
          </a:p>
        </p:txBody>
      </p:sp>
      <p:pic>
        <p:nvPicPr>
          <p:cNvPr id="5" name="Content Placeholder 4" descr="eaac2015-split-by-country.pn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" t="23380" r="-326" b="16865"/>
          <a:stretch/>
        </p:blipFill>
        <p:spPr>
          <a:xfrm>
            <a:off x="1363961" y="1090458"/>
            <a:ext cx="6318100" cy="573618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Assmann, EAAC 2015, 9/2015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705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36077"/>
            <a:ext cx="8839200" cy="4906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Working Groups + Summaries:	7</a:t>
            </a:r>
          </a:p>
          <a:p>
            <a:r>
              <a:rPr lang="en-US" sz="2400" dirty="0" smtClean="0"/>
              <a:t>Invited Talks:			30</a:t>
            </a:r>
          </a:p>
          <a:p>
            <a:r>
              <a:rPr lang="en-US" sz="2400" dirty="0" smtClean="0"/>
              <a:t>Special Science Talk:		1</a:t>
            </a:r>
          </a:p>
          <a:p>
            <a:r>
              <a:rPr lang="en-US" sz="2400" dirty="0" smtClean="0"/>
              <a:t>WG Talks:				138</a:t>
            </a:r>
          </a:p>
          <a:p>
            <a:r>
              <a:rPr lang="en-US" sz="2400" dirty="0" smtClean="0"/>
              <a:t>Posters:				76</a:t>
            </a:r>
            <a:br>
              <a:rPr lang="en-US" sz="2400" dirty="0" smtClean="0"/>
            </a:br>
            <a:r>
              <a:rPr lang="en-US" sz="2000" b="0" i="1" dirty="0" smtClean="0"/>
              <a:t>Thanks again Alban </a:t>
            </a:r>
            <a:r>
              <a:rPr lang="en-US" sz="2000" b="0" i="1" dirty="0" err="1" smtClean="0"/>
              <a:t>Mosnier</a:t>
            </a:r>
            <a:r>
              <a:rPr lang="en-US" sz="2000" b="0" i="1" dirty="0" smtClean="0"/>
              <a:t> + Program Committee</a:t>
            </a:r>
            <a:endParaRPr lang="en-US" sz="2000" b="0" i="1" dirty="0"/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 smtClean="0"/>
          </a:p>
          <a:p>
            <a:r>
              <a:rPr lang="en-US" sz="2400" dirty="0" smtClean="0"/>
              <a:t>To come:	Proceedings - Special Volume NIM</a:t>
            </a:r>
            <a:br>
              <a:rPr lang="en-US" sz="2400" dirty="0" smtClean="0"/>
            </a:br>
            <a:r>
              <a:rPr lang="en-US" sz="2400" dirty="0" smtClean="0"/>
              <a:t>		</a:t>
            </a:r>
            <a:r>
              <a:rPr lang="en-US" sz="2000" b="0" dirty="0" smtClean="0"/>
              <a:t>Lead editor:		Ulrich </a:t>
            </a:r>
            <a:r>
              <a:rPr lang="en-US" sz="2000" b="0" dirty="0" err="1" smtClean="0"/>
              <a:t>Dorda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/>
              <a:t>					</a:t>
            </a:r>
            <a:r>
              <a:rPr lang="en-US" sz="2000" b="0" dirty="0" err="1" smtClean="0"/>
              <a:t>ulrich.dorda@desy.de</a:t>
            </a:r>
            <a:endParaRPr lang="en-US" sz="2000" b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Assmann, EAAC 2015, 9/2015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39712" y="1536630"/>
            <a:ext cx="2477071" cy="1569660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Shows how productive and innovative the field is!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20100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Work</a:t>
            </a:r>
            <a:br>
              <a:rPr lang="en-US" dirty="0" smtClean="0"/>
            </a:br>
            <a:r>
              <a:rPr lang="en-US" dirty="0" smtClean="0"/>
              <a:t>Day and Night...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Assmann, EAAC 2015, 9/2015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8125" y="1191671"/>
            <a:ext cx="87167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Wakefield generation in the regime of coherent stimulated emission of free bodies...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72326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Work</a:t>
            </a:r>
            <a:br>
              <a:rPr lang="en-US" dirty="0" smtClean="0"/>
            </a:br>
            <a:r>
              <a:rPr lang="en-US" dirty="0" smtClean="0"/>
              <a:t>Day and Night...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Assmann, EAAC 2015, 9/2015</a:t>
            </a:r>
            <a:endParaRPr lang="en-US" dirty="0"/>
          </a:p>
        </p:txBody>
      </p:sp>
      <p:pic>
        <p:nvPicPr>
          <p:cNvPr id="6" name="Picture 5" descr="beach by day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64745"/>
            <a:ext cx="4660021" cy="35936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8125" y="1191671"/>
            <a:ext cx="87167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Wakefield generation in the regime of coherent stimulated emission of free bodies...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0595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Work</a:t>
            </a:r>
            <a:br>
              <a:rPr lang="en-US" dirty="0" smtClean="0"/>
            </a:br>
            <a:r>
              <a:rPr lang="en-US" dirty="0" smtClean="0"/>
              <a:t>Day and Night...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Assmann, EAAC 2015, 9/2015</a:t>
            </a:r>
            <a:endParaRPr lang="en-US" dirty="0"/>
          </a:p>
        </p:txBody>
      </p:sp>
      <p:pic>
        <p:nvPicPr>
          <p:cNvPr id="6" name="Picture 5" descr="beach by day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64745"/>
            <a:ext cx="4660021" cy="35936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9236" y="2334952"/>
            <a:ext cx="4549360" cy="36077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8125" y="1191671"/>
            <a:ext cx="87167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Wakefield generation in the regime of coherent stimulated emission of free bodies...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0595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uCARD-2">
      <a:dk1>
        <a:srgbClr val="0070C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FFC000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9077</TotalTime>
  <Words>318</Words>
  <Application>Microsoft Macintosh PowerPoint</Application>
  <PresentationFormat>On-screen Show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EAAC2015 Statistics and Close-OUT</vt:lpstr>
      <vt:lpstr>Participants and Students</vt:lpstr>
      <vt:lpstr>Some Statistics</vt:lpstr>
      <vt:lpstr>Participants</vt:lpstr>
      <vt:lpstr>By Country</vt:lpstr>
      <vt:lpstr>Scientific Work</vt:lpstr>
      <vt:lpstr>Experimental Work Day and Night...</vt:lpstr>
      <vt:lpstr>Experimental Work Day and Night...</vt:lpstr>
      <vt:lpstr>Experimental Work Day and Night...</vt:lpstr>
      <vt:lpstr>Work Discussions at Dinner</vt:lpstr>
      <vt:lpstr>Work Discussions at Dinner</vt:lpstr>
      <vt:lpstr>Yesterday we thanked in more detail all the persons helping in organizing and managing this workshop. Thanks again.  Tomorrow: Yearly EuroNNAc Meeting.  The conference chairmen would like to thank you for your contributions and support for this workshop.  ... and (last slide) </vt:lpstr>
      <vt:lpstr>Novel Accelerators are Coming...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sommera</dc:creator>
  <cp:lastModifiedBy>Ralph Assmann</cp:lastModifiedBy>
  <cp:revision>914</cp:revision>
  <dcterms:created xsi:type="dcterms:W3CDTF">2008-04-14T12:45:38Z</dcterms:created>
  <dcterms:modified xsi:type="dcterms:W3CDTF">2015-09-18T15:23:22Z</dcterms:modified>
</cp:coreProperties>
</file>