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661" r:id="rId2"/>
    <p:sldId id="713" r:id="rId3"/>
    <p:sldId id="737" r:id="rId4"/>
    <p:sldId id="719" r:id="rId5"/>
    <p:sldId id="839" r:id="rId6"/>
    <p:sldId id="720" r:id="rId7"/>
    <p:sldId id="721" r:id="rId8"/>
    <p:sldId id="845" r:id="rId9"/>
    <p:sldId id="754" r:id="rId10"/>
    <p:sldId id="757" r:id="rId11"/>
    <p:sldId id="838" r:id="rId12"/>
    <p:sldId id="759" r:id="rId13"/>
    <p:sldId id="829" r:id="rId14"/>
    <p:sldId id="762" r:id="rId15"/>
    <p:sldId id="763" r:id="rId16"/>
    <p:sldId id="764" r:id="rId17"/>
    <p:sldId id="766" r:id="rId18"/>
    <p:sldId id="767" r:id="rId19"/>
    <p:sldId id="768" r:id="rId20"/>
    <p:sldId id="830" r:id="rId21"/>
    <p:sldId id="831" r:id="rId22"/>
    <p:sldId id="773" r:id="rId23"/>
    <p:sldId id="833" r:id="rId24"/>
    <p:sldId id="832" r:id="rId25"/>
    <p:sldId id="844" r:id="rId26"/>
    <p:sldId id="846" r:id="rId27"/>
    <p:sldId id="847" r:id="rId28"/>
    <p:sldId id="848" r:id="rId29"/>
    <p:sldId id="849" r:id="rId30"/>
    <p:sldId id="850" r:id="rId31"/>
    <p:sldId id="783" r:id="rId32"/>
    <p:sldId id="843" r:id="rId33"/>
    <p:sldId id="827" r:id="rId34"/>
    <p:sldId id="851" r:id="rId35"/>
    <p:sldId id="852" r:id="rId36"/>
    <p:sldId id="853" r:id="rId37"/>
    <p:sldId id="854" r:id="rId38"/>
    <p:sldId id="803" r:id="rId39"/>
    <p:sldId id="823" r:id="rId40"/>
    <p:sldId id="855" r:id="rId41"/>
    <p:sldId id="856" r:id="rId42"/>
    <p:sldId id="857" r:id="rId43"/>
    <p:sldId id="858" r:id="rId44"/>
    <p:sldId id="982" r:id="rId45"/>
    <p:sldId id="989" r:id="rId46"/>
    <p:sldId id="983" r:id="rId47"/>
    <p:sldId id="984" r:id="rId48"/>
    <p:sldId id="974" r:id="rId49"/>
    <p:sldId id="963" r:id="rId50"/>
    <p:sldId id="965" r:id="rId51"/>
    <p:sldId id="966" r:id="rId52"/>
    <p:sldId id="968" r:id="rId53"/>
    <p:sldId id="953" r:id="rId54"/>
    <p:sldId id="955" r:id="rId55"/>
    <p:sldId id="956" r:id="rId56"/>
    <p:sldId id="950" r:id="rId57"/>
    <p:sldId id="943" r:id="rId58"/>
    <p:sldId id="957" r:id="rId59"/>
    <p:sldId id="958" r:id="rId60"/>
    <p:sldId id="959" r:id="rId61"/>
    <p:sldId id="988" r:id="rId62"/>
    <p:sldId id="985" r:id="rId63"/>
    <p:sldId id="986" r:id="rId64"/>
    <p:sldId id="992" r:id="rId65"/>
    <p:sldId id="987" r:id="rId66"/>
    <p:sldId id="979" r:id="rId67"/>
    <p:sldId id="980" r:id="rId68"/>
    <p:sldId id="975" r:id="rId69"/>
    <p:sldId id="991" r:id="rId70"/>
    <p:sldId id="976" r:id="rId71"/>
    <p:sldId id="962" r:id="rId72"/>
    <p:sldId id="993" r:id="rId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5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D1097D1F-725D-E047-B357-AB2A193014A3}" type="datetime1">
              <a:rPr lang="en-US"/>
              <a:pPr>
                <a:defRPr/>
              </a:pPr>
              <a:t>12/05/17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2EA4EE7C-CF23-5940-9F6A-C7FCE58EA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32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F048A87C-EBC1-B34D-BE3D-C6FDB33C6527}" type="datetime1">
              <a:rPr lang="en-US"/>
              <a:pPr>
                <a:defRPr/>
              </a:pPr>
              <a:t>12/05/17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CE81739D-B912-E841-BC6F-A49FDFCCC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34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3DA3C46-8645-C54D-B5BC-BA6A929DB5E3}" type="slidenum">
              <a:rPr lang="en-US" sz="1200">
                <a:cs typeface="Arial" charset="0"/>
              </a:rPr>
              <a:pPr eaLnBrk="1" hangingPunct="1"/>
              <a:t>27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8E0912-1055-9743-8875-D683E6C5BFD9}" type="slidenum">
              <a:rPr lang="en-US" sz="1200">
                <a:cs typeface="Arial" charset="0"/>
              </a:rPr>
              <a:pPr eaLnBrk="1" hangingPunct="1"/>
              <a:t>30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883A7E-CC73-4343-B09B-529C85E4F661}" type="slidenum">
              <a:rPr lang="en-US" sz="1200">
                <a:cs typeface="Arial" charset="0"/>
              </a:rPr>
              <a:pPr eaLnBrk="1" hangingPunct="1"/>
              <a:t>31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4F4BD24-E133-6441-9D46-D77DA423F60B}" type="slidenum">
              <a:rPr lang="en-US" sz="1200">
                <a:cs typeface="Arial" charset="0"/>
              </a:rPr>
              <a:pPr eaLnBrk="1" hangingPunct="1"/>
              <a:t>32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438C08-82BA-D14F-A891-EA921E9E6270}" type="slidenum">
              <a:rPr lang="en-US" sz="1200">
                <a:cs typeface="Arial" charset="0"/>
              </a:rPr>
              <a:pPr eaLnBrk="1" hangingPunct="1"/>
              <a:t>33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2E9B61-D0FA-FA42-B08E-31A9D32F66D8}" type="slidenum">
              <a:rPr lang="en-US" sz="1200">
                <a:cs typeface="Arial" charset="0"/>
              </a:rPr>
              <a:pPr eaLnBrk="1" hangingPunct="1"/>
              <a:t>38</a:t>
            </a:fld>
            <a:endParaRPr lang="en-US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81739D-B912-E841-BC6F-A49FDFCCC57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58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CECEE-F714-6740-B71E-067B1B11F5FE}" type="datetime1">
              <a:rPr lang="en-US"/>
              <a:pPr>
                <a:defRPr/>
              </a:pPr>
              <a:t>12/05/17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328B2-BD15-C843-8D8A-A5D2D6F031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746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338EC-4943-E144-B000-0B9C957063AD}" type="datetime1">
              <a:rPr lang="en-US"/>
              <a:pPr>
                <a:defRPr/>
              </a:pPr>
              <a:t>12/05/17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5C3D9-D33F-D842-B992-491EF33F4F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7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F5C0D-1D09-D243-8B77-81A6506068FE}" type="datetime1">
              <a:rPr lang="en-US"/>
              <a:pPr>
                <a:defRPr/>
              </a:pPr>
              <a:t>12/05/17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30BBB-BCA1-6248-BB26-2DDC66601D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107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84047-7E22-0042-A703-EB072A8CD984}" type="datetime1">
              <a:rPr lang="en-US"/>
              <a:pPr>
                <a:defRPr/>
              </a:pPr>
              <a:t>12/05/17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73B93-11C4-174C-9F7E-EC21C6A372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125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96463-4F7D-7549-AAF8-AB36F48BF4E4}" type="datetime1">
              <a:rPr lang="en-US"/>
              <a:pPr>
                <a:defRPr/>
              </a:pPr>
              <a:t>12/05/17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B5754-F38D-E64B-AFC2-353B2A6D32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71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435B3-949B-954E-914C-3624814F363C}" type="datetime1">
              <a:rPr lang="en-US"/>
              <a:pPr>
                <a:defRPr/>
              </a:pPr>
              <a:t>12/05/17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FA2AE-575B-F644-B085-BE875C63FC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66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765C9-54F7-D84A-934D-C163AFBDD247}" type="datetime1">
              <a:rPr lang="en-US"/>
              <a:pPr>
                <a:defRPr/>
              </a:pPr>
              <a:t>12/05/17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2F21C-FDA1-CF46-819C-2F2E8E1580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66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27A4B-7532-6945-94EF-F22786258275}" type="datetime1">
              <a:rPr lang="en-US"/>
              <a:pPr>
                <a:defRPr/>
              </a:pPr>
              <a:t>12/05/17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2F3A4-6DEA-644F-8D43-64298FA002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619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7566E-30EF-4E41-A09B-AB3695D3D048}" type="datetime1">
              <a:rPr lang="en-US"/>
              <a:pPr>
                <a:defRPr/>
              </a:pPr>
              <a:t>12/05/17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060EB-1619-8445-B6D3-41430CB18A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89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9686D-9CB5-3645-8219-C483D864626C}" type="datetime1">
              <a:rPr lang="en-US"/>
              <a:pPr>
                <a:defRPr/>
              </a:pPr>
              <a:t>12/05/17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D49FB-90F2-DB4E-99DA-9C0980183B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33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F866B-C903-9F46-BB87-0E4DC5370149}" type="datetime1">
              <a:rPr lang="en-US"/>
              <a:pPr>
                <a:defRPr/>
              </a:pPr>
              <a:t>12/05/17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FA32C-162F-AB45-8E0E-14914C2E04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08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AA71AD87-9888-8C41-BD97-53F65034A897}" type="datetime1">
              <a:rPr lang="en-US"/>
              <a:pPr>
                <a:defRPr/>
              </a:pPr>
              <a:t>12/05/17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BBDB7FB1-6AC4-EF41-83A9-3F62F61DB8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gif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Relationship Id="rId3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tiff"/><Relationship Id="rId5" Type="http://schemas.openxmlformats.org/officeDocument/2006/relationships/image" Target="../media/image6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4" Type="http://schemas.openxmlformats.org/officeDocument/2006/relationships/image" Target="../media/image63.tiff"/><Relationship Id="rId5" Type="http://schemas.openxmlformats.org/officeDocument/2006/relationships/image" Target="../media/image6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4" Type="http://schemas.openxmlformats.org/officeDocument/2006/relationships/image" Target="../media/image67.tiff"/><Relationship Id="rId5" Type="http://schemas.openxmlformats.org/officeDocument/2006/relationships/image" Target="../media/image6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4" Type="http://schemas.openxmlformats.org/officeDocument/2006/relationships/image" Target="../media/image71.tiff"/><Relationship Id="rId5" Type="http://schemas.openxmlformats.org/officeDocument/2006/relationships/image" Target="../media/image7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g"/><Relationship Id="rId3" Type="http://schemas.openxmlformats.org/officeDocument/2006/relationships/image" Target="../media/image77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3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5544616" cy="491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5576" y="188640"/>
            <a:ext cx="77768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latin typeface="Times"/>
                <a:cs typeface="Times"/>
              </a:rPr>
              <a:t>A new approach to the physics of complex systems</a:t>
            </a:r>
            <a:endParaRPr lang="en-GB" dirty="0" smtClean="0">
              <a:latin typeface="Times"/>
              <a:cs typeface="Times"/>
            </a:endParaRPr>
          </a:p>
          <a:p>
            <a:pPr algn="ctr"/>
            <a:endParaRPr lang="en-GB" b="1" dirty="0">
              <a:latin typeface="Times"/>
              <a:cs typeface="Times"/>
            </a:endParaRPr>
          </a:p>
          <a:p>
            <a:pPr algn="ctr"/>
            <a:r>
              <a:rPr lang="en-US" b="1" dirty="0">
                <a:latin typeface="Times"/>
                <a:cs typeface="Times"/>
              </a:rPr>
              <a:t>Philip </a:t>
            </a:r>
            <a:r>
              <a:rPr lang="en-US" b="1" dirty="0" smtClean="0">
                <a:latin typeface="Times"/>
                <a:cs typeface="Times"/>
              </a:rPr>
              <a:t>Turner </a:t>
            </a:r>
            <a:endParaRPr lang="en-US" b="1" dirty="0" smtClean="0">
              <a:latin typeface="Times"/>
              <a:cs typeface="Times"/>
            </a:endParaRPr>
          </a:p>
          <a:p>
            <a:pPr algn="ctr"/>
            <a:r>
              <a:rPr lang="en-US" b="1" dirty="0" smtClean="0">
                <a:latin typeface="Times"/>
                <a:cs typeface="Times"/>
              </a:rPr>
              <a:t>Edinburgh Napier University</a:t>
            </a:r>
            <a:endParaRPr lang="en-GB" dirty="0">
              <a:latin typeface="Times"/>
              <a:cs typeface="Time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4581128"/>
            <a:ext cx="84969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Turner &amp; Nottale </a:t>
            </a:r>
            <a:r>
              <a:rPr lang="en-US" sz="1600" dirty="0">
                <a:latin typeface="Arial"/>
                <a:cs typeface="Arial"/>
              </a:rPr>
              <a:t>(2017)</a:t>
            </a:r>
            <a:r>
              <a:rPr lang="en-US" sz="1600" dirty="0" smtClean="0">
                <a:latin typeface="Arial"/>
                <a:cs typeface="Arial"/>
              </a:rPr>
              <a:t>. The </a:t>
            </a:r>
            <a:r>
              <a:rPr lang="en-US" sz="1600" dirty="0">
                <a:latin typeface="Arial"/>
                <a:cs typeface="Arial"/>
              </a:rPr>
              <a:t>physical principles underpinning self-organization in plants. </a:t>
            </a:r>
            <a:r>
              <a:rPr lang="en-US" sz="1600" dirty="0" err="1" smtClean="0">
                <a:latin typeface="Arial"/>
                <a:cs typeface="Arial"/>
              </a:rPr>
              <a:t>Prog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in Biophysics and Molecular Biology </a:t>
            </a:r>
            <a:r>
              <a:rPr lang="en-US" sz="1600" b="1" dirty="0" smtClean="0">
                <a:latin typeface="Arial"/>
                <a:cs typeface="Arial"/>
              </a:rPr>
              <a:t>123:</a:t>
            </a:r>
            <a:r>
              <a:rPr lang="en-US" sz="1600" dirty="0" smtClean="0">
                <a:latin typeface="Arial"/>
                <a:cs typeface="Arial"/>
              </a:rPr>
              <a:t> 48-73.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Turner &amp; Nottale (2016).  A new Ab initio approach to the development of high</a:t>
            </a:r>
          </a:p>
          <a:p>
            <a:r>
              <a:rPr lang="en-US" sz="1600" dirty="0">
                <a:latin typeface="Arial"/>
                <a:cs typeface="Arial"/>
              </a:rPr>
              <a:t>temperature superconducting materials. J. Supercond. Nov. Magn </a:t>
            </a:r>
            <a:r>
              <a:rPr lang="en-US" sz="1600" b="1" dirty="0">
                <a:latin typeface="Arial"/>
                <a:cs typeface="Arial"/>
              </a:rPr>
              <a:t>29</a:t>
            </a:r>
            <a:r>
              <a:rPr lang="en-US" sz="1600" dirty="0">
                <a:latin typeface="Arial"/>
                <a:cs typeface="Arial"/>
              </a:rPr>
              <a:t>:3113–3118.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Turner </a:t>
            </a:r>
            <a:r>
              <a:rPr lang="en-US" sz="1600" dirty="0">
                <a:latin typeface="Arial"/>
                <a:cs typeface="Arial"/>
              </a:rPr>
              <a:t>&amp; </a:t>
            </a:r>
            <a:r>
              <a:rPr lang="en-US" sz="1600" dirty="0" smtClean="0">
                <a:latin typeface="Arial"/>
                <a:cs typeface="Arial"/>
              </a:rPr>
              <a:t>Nottale </a:t>
            </a:r>
            <a:r>
              <a:rPr lang="en-US" sz="1600" dirty="0">
                <a:latin typeface="Arial"/>
                <a:cs typeface="Arial"/>
              </a:rPr>
              <a:t>(2015)</a:t>
            </a:r>
            <a:r>
              <a:rPr lang="en-US" sz="1600" dirty="0" smtClean="0">
                <a:latin typeface="Arial"/>
                <a:cs typeface="Arial"/>
              </a:rPr>
              <a:t>. </a:t>
            </a:r>
            <a:r>
              <a:rPr lang="en-US" sz="1600" dirty="0">
                <a:latin typeface="Arial"/>
                <a:cs typeface="Arial"/>
              </a:rPr>
              <a:t>The origins of macroscopic quantum coherence in high temperature super conductivity. Physica C. </a:t>
            </a:r>
            <a:r>
              <a:rPr lang="en-US" sz="1600" b="1" dirty="0" smtClean="0">
                <a:latin typeface="Arial"/>
                <a:cs typeface="Arial"/>
              </a:rPr>
              <a:t>515: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15-</a:t>
            </a:r>
            <a:r>
              <a:rPr lang="en-US" sz="1600" dirty="0" smtClean="0">
                <a:latin typeface="Arial"/>
                <a:cs typeface="Arial"/>
              </a:rPr>
              <a:t>30. 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  <a:p>
            <a:endParaRPr lang="en-US" dirty="0">
              <a:latin typeface="Times"/>
              <a:cs typeface="Time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67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323528" y="4581128"/>
            <a:ext cx="84963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800" dirty="0" smtClean="0">
                <a:latin typeface="Times"/>
                <a:cs typeface="Times"/>
              </a:rPr>
              <a:t>The solution of a Schrödinger equation describing a growth process. 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2800" dirty="0" smtClean="0">
                <a:latin typeface="Times"/>
                <a:cs typeface="Times"/>
              </a:rPr>
              <a:t>The ‘petals’, ‘sepals’ and ‘stamen’ are traced along angles of maximal probability density. 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2800" dirty="0" smtClean="0">
              <a:latin typeface="Times"/>
              <a:cs typeface="Times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dirty="0" smtClean="0">
              <a:latin typeface="Times"/>
              <a:cs typeface="Times"/>
            </a:endParaRPr>
          </a:p>
          <a:p>
            <a:pPr algn="ctr" eaLnBrk="1" hangingPunct="1">
              <a:defRPr/>
            </a:pPr>
            <a:endParaRPr lang="en-US" sz="2000" dirty="0" smtClean="0"/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1331913" y="260350"/>
            <a:ext cx="727434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>
                <a:latin typeface="Times" charset="0"/>
                <a:cs typeface="Times" charset="0"/>
              </a:rPr>
              <a:t>Morphogenesis of </a:t>
            </a:r>
            <a:r>
              <a:rPr lang="en-US" sz="3200" b="1" dirty="0" smtClean="0">
                <a:latin typeface="Times" charset="0"/>
                <a:cs typeface="Times" charset="0"/>
              </a:rPr>
              <a:t>a flower</a:t>
            </a:r>
            <a:r>
              <a:rPr lang="en-US" sz="3200" b="1" dirty="0">
                <a:latin typeface="Times" charset="0"/>
                <a:cs typeface="Times" charset="0"/>
              </a:rPr>
              <a:t>-like structure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908720"/>
            <a:ext cx="367240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726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620688"/>
            <a:ext cx="8064896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3600" dirty="0">
                <a:latin typeface="Times"/>
                <a:cs typeface="Times"/>
              </a:rPr>
              <a:t>But what is the source of the MQP that drives macroscopic </a:t>
            </a:r>
            <a:r>
              <a:rPr lang="en-US" sz="3600" dirty="0" smtClean="0">
                <a:latin typeface="Times"/>
                <a:cs typeface="Times"/>
              </a:rPr>
              <a:t>QM</a:t>
            </a:r>
            <a:r>
              <a:rPr lang="en-US" sz="3600" dirty="0">
                <a:latin typeface="Times"/>
                <a:cs typeface="Times"/>
              </a:rPr>
              <a:t> </a:t>
            </a:r>
            <a:r>
              <a:rPr lang="en-US" sz="3600" dirty="0" smtClean="0">
                <a:latin typeface="Times"/>
                <a:cs typeface="Times"/>
              </a:rPr>
              <a:t>?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endParaRPr lang="en-US" sz="3600" dirty="0">
              <a:latin typeface="Times"/>
              <a:cs typeface="Times"/>
            </a:endParaRP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en-US" sz="3600" dirty="0">
                <a:latin typeface="Times" charset="0"/>
                <a:cs typeface="Times" charset="0"/>
              </a:rPr>
              <a:t>If </a:t>
            </a:r>
            <a:r>
              <a:rPr lang="en-US" sz="3600" dirty="0" smtClean="0">
                <a:latin typeface="Times" charset="0"/>
                <a:cs typeface="Times" charset="0"/>
              </a:rPr>
              <a:t>we understand and can apply the physical principles driving plant structure, </a:t>
            </a:r>
            <a:r>
              <a:rPr lang="en-US" sz="3600" dirty="0">
                <a:latin typeface="Times" charset="0"/>
                <a:cs typeface="Times" charset="0"/>
              </a:rPr>
              <a:t>we should be able to grow </a:t>
            </a:r>
            <a:r>
              <a:rPr lang="en-US" sz="3600" dirty="0" smtClean="0">
                <a:latin typeface="Times" charset="0"/>
                <a:cs typeface="Times" charset="0"/>
              </a:rPr>
              <a:t>plant-like </a:t>
            </a:r>
            <a:r>
              <a:rPr lang="en-US" sz="3600" dirty="0">
                <a:latin typeface="Times" charset="0"/>
                <a:cs typeface="Times" charset="0"/>
              </a:rPr>
              <a:t>structures from inorganic materials.</a:t>
            </a:r>
            <a:endParaRPr lang="en-US" sz="36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42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C</a:t>
            </a:r>
            <a:r>
              <a:rPr lang="en-US" dirty="0" smtClean="0"/>
              <a:t>arbonate</a:t>
            </a:r>
            <a:r>
              <a:rPr lang="en-US" dirty="0"/>
              <a:t>-</a:t>
            </a:r>
            <a:r>
              <a:rPr lang="en-US" dirty="0" smtClean="0"/>
              <a:t>silica (BaCO</a:t>
            </a:r>
            <a:r>
              <a:rPr lang="en-US" baseline="-25000" dirty="0" smtClean="0"/>
              <a:t>3</a:t>
            </a:r>
            <a:r>
              <a:rPr lang="en-US" dirty="0"/>
              <a:t>-</a:t>
            </a:r>
            <a:r>
              <a:rPr lang="en-US" dirty="0" smtClean="0"/>
              <a:t>SiO</a:t>
            </a:r>
            <a:r>
              <a:rPr lang="en-US" baseline="-25000" dirty="0" smtClean="0"/>
              <a:t>2</a:t>
            </a:r>
            <a:r>
              <a:rPr lang="en-US" dirty="0" smtClean="0"/>
              <a:t>) flower formation</a:t>
            </a:r>
            <a:br>
              <a:rPr lang="en-US" dirty="0" smtClean="0"/>
            </a:br>
            <a:r>
              <a:rPr lang="en-US" sz="2000" dirty="0" smtClean="0"/>
              <a:t>W.L</a:t>
            </a:r>
            <a:r>
              <a:rPr lang="en-US" sz="2000" dirty="0"/>
              <a:t>. </a:t>
            </a:r>
            <a:r>
              <a:rPr lang="en-US" sz="2000" dirty="0" err="1"/>
              <a:t>Noorduin</a:t>
            </a:r>
            <a:r>
              <a:rPr lang="en-US" sz="2000" dirty="0"/>
              <a:t> et al</a:t>
            </a:r>
            <a:r>
              <a:rPr lang="en-US" sz="2000" dirty="0" smtClean="0"/>
              <a:t>.</a:t>
            </a:r>
            <a:r>
              <a:rPr lang="en-US" sz="2000" dirty="0"/>
              <a:t> Science 340, 832 (2013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2048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9150"/>
            <a:ext cx="91440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985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0C079A2F-EB0A-527C-461EDA8704BB9C2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62"/>
            <a:ext cx="730885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6165304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W.L. </a:t>
            </a:r>
            <a:r>
              <a:rPr lang="en-US" sz="1400" dirty="0" err="1"/>
              <a:t>Noorduin</a:t>
            </a:r>
            <a:r>
              <a:rPr lang="en-US" sz="1400" dirty="0"/>
              <a:t> et al. Science 340, 832 (2013)</a:t>
            </a:r>
          </a:p>
        </p:txBody>
      </p:sp>
    </p:spTree>
    <p:extLst>
      <p:ext uri="{BB962C8B-B14F-4D97-AF65-F5344CB8AC3E}">
        <p14:creationId xmlns:p14="http://schemas.microsoft.com/office/powerpoint/2010/main" val="2576683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1"/>
          <p:cNvSpPr txBox="1">
            <a:spLocks noChangeArrowheads="1"/>
          </p:cNvSpPr>
          <p:nvPr/>
        </p:nvSpPr>
        <p:spPr bwMode="auto">
          <a:xfrm>
            <a:off x="323850" y="692150"/>
            <a:ext cx="8424863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4400" dirty="0">
                <a:latin typeface="Times" charset="0"/>
                <a:cs typeface="Times" charset="0"/>
              </a:rPr>
              <a:t>Theory states that if these structures are driven by macroscopic quantum processes then they must be fractal at the mesoscale.</a:t>
            </a:r>
          </a:p>
          <a:p>
            <a:pPr eaLnBrk="1" hangingPunct="1">
              <a:buFont typeface="Arial" charset="0"/>
              <a:buChar char="•"/>
            </a:pPr>
            <a:r>
              <a:rPr lang="en-US" sz="4400" dirty="0">
                <a:latin typeface="Times" charset="0"/>
                <a:cs typeface="Times" charset="0"/>
              </a:rPr>
              <a:t>To confirm this the </a:t>
            </a:r>
            <a:r>
              <a:rPr lang="en-US" sz="4400" dirty="0" err="1" smtClean="0">
                <a:latin typeface="Times"/>
                <a:cs typeface="Times"/>
              </a:rPr>
              <a:t>Noorduin</a:t>
            </a:r>
            <a:r>
              <a:rPr lang="en-US" sz="4400" dirty="0" smtClean="0">
                <a:latin typeface="Times"/>
                <a:cs typeface="Times"/>
              </a:rPr>
              <a:t> </a:t>
            </a:r>
            <a:r>
              <a:rPr lang="en-US" sz="4400" dirty="0" smtClean="0">
                <a:latin typeface="Times" charset="0"/>
                <a:cs typeface="Times" charset="0"/>
              </a:rPr>
              <a:t>work </a:t>
            </a:r>
            <a:r>
              <a:rPr lang="en-US" sz="4400" dirty="0">
                <a:latin typeface="Times" charset="0"/>
                <a:cs typeface="Times" charset="0"/>
              </a:rPr>
              <a:t>was repeated</a:t>
            </a:r>
          </a:p>
        </p:txBody>
      </p:sp>
    </p:spTree>
    <p:extLst>
      <p:ext uri="{BB962C8B-B14F-4D97-AF65-F5344CB8AC3E}">
        <p14:creationId xmlns:p14="http://schemas.microsoft.com/office/powerpoint/2010/main" val="133866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0"/>
            <a:ext cx="5470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341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Fractalflow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90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47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Times" charset="0"/>
              </a:rPr>
              <a:t>Mechanism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Atmospheric CO</a:t>
            </a:r>
            <a:r>
              <a:rPr lang="en-US" sz="2800" baseline="-25000" dirty="0">
                <a:latin typeface="Times" charset="0"/>
                <a:ea typeface="ＭＳ Ｐゴシック" charset="0"/>
                <a:cs typeface="Times" charset="0"/>
              </a:rPr>
              <a:t>2</a:t>
            </a:r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 dissolution leads to the release of protons that rapidly attach to molecules leading to ionization.</a:t>
            </a:r>
          </a:p>
          <a:p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As charge density increases it leads to repulsive forces between molecules</a:t>
            </a:r>
          </a:p>
          <a:p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Quantum vacuum fluctuations and thermal fluctuations </a:t>
            </a:r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create </a:t>
            </a:r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a sea of harmonic oscillators</a:t>
            </a:r>
          </a:p>
          <a:p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leads to molecular fluctuations (the greater the charge density the greater the freedom to fluctuate)</a:t>
            </a:r>
          </a:p>
        </p:txBody>
      </p:sp>
    </p:spTree>
    <p:extLst>
      <p:ext uri="{BB962C8B-B14F-4D97-AF65-F5344CB8AC3E}">
        <p14:creationId xmlns:p14="http://schemas.microsoft.com/office/powerpoint/2010/main" val="370034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755651" y="260350"/>
            <a:ext cx="7992814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Model </a:t>
            </a:r>
            <a:r>
              <a:rPr lang="en-US" sz="2400" dirty="0">
                <a:latin typeface="Times"/>
                <a:cs typeface="Times"/>
              </a:rPr>
              <a:t>of </a:t>
            </a:r>
            <a:r>
              <a:rPr lang="en-US" sz="2400" dirty="0" smtClean="0">
                <a:latin typeface="Times"/>
                <a:cs typeface="Times"/>
              </a:rPr>
              <a:t>bifurcation</a:t>
            </a:r>
            <a:r>
              <a:rPr lang="en-US" sz="2400" dirty="0">
                <a:latin typeface="Times"/>
                <a:cs typeface="Times"/>
              </a:rPr>
              <a:t>, described by successive solutions of the time-dependent 2D </a:t>
            </a:r>
            <a:r>
              <a:rPr lang="en-US" sz="2400" dirty="0" err="1">
                <a:latin typeface="Times"/>
                <a:cs typeface="Times"/>
              </a:rPr>
              <a:t>Schrödinger</a:t>
            </a:r>
            <a:r>
              <a:rPr lang="en-US" sz="2400" dirty="0">
                <a:latin typeface="Times"/>
                <a:cs typeface="Times"/>
              </a:rPr>
              <a:t> equation in an harmonic oscillator potential plotted as isodensities </a:t>
            </a:r>
          </a:p>
        </p:txBody>
      </p:sp>
      <p:pic>
        <p:nvPicPr>
          <p:cNvPr id="28674" name="Picture 2" descr="bifurcation 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229424" cy="298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5536" y="4725144"/>
            <a:ext cx="8424936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sz="2400" dirty="0">
              <a:latin typeface="Times" charset="0"/>
              <a:cs typeface="Times" charset="0"/>
            </a:endParaRPr>
          </a:p>
          <a:p>
            <a:pPr algn="ctr"/>
            <a:r>
              <a:rPr lang="en-US" sz="2400" dirty="0" smtClean="0">
                <a:latin typeface="Times" charset="0"/>
                <a:cs typeface="Times" charset="0"/>
              </a:rPr>
              <a:t>An increase in </a:t>
            </a:r>
            <a:r>
              <a:rPr lang="en-US" sz="2400" dirty="0">
                <a:latin typeface="Times" charset="0"/>
                <a:cs typeface="Times" charset="0"/>
              </a:rPr>
              <a:t>energy </a:t>
            </a:r>
            <a:r>
              <a:rPr lang="en-US" sz="2400" dirty="0" smtClean="0">
                <a:latin typeface="Times" charset="0"/>
                <a:cs typeface="Times" charset="0"/>
              </a:rPr>
              <a:t>from </a:t>
            </a:r>
            <a:r>
              <a:rPr lang="en-US" sz="2400" dirty="0">
                <a:latin typeface="Times" charset="0"/>
                <a:cs typeface="Times" charset="0"/>
              </a:rPr>
              <a:t>the fundamental level (n = 0) to the first excited level (n = 1), </a:t>
            </a:r>
            <a:r>
              <a:rPr lang="en-US" sz="2400" dirty="0" smtClean="0">
                <a:latin typeface="Times" charset="0"/>
                <a:cs typeface="Times" charset="0"/>
              </a:rPr>
              <a:t>leads </a:t>
            </a:r>
            <a:r>
              <a:rPr lang="en-US" sz="2400" dirty="0">
                <a:latin typeface="Times" charset="0"/>
                <a:cs typeface="Times" charset="0"/>
              </a:rPr>
              <a:t>to bifurcation.</a:t>
            </a:r>
          </a:p>
        </p:txBody>
      </p:sp>
    </p:spTree>
    <p:extLst>
      <p:ext uri="{BB962C8B-B14F-4D97-AF65-F5344CB8AC3E}">
        <p14:creationId xmlns:p14="http://schemas.microsoft.com/office/powerpoint/2010/main" val="239774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tumblr_mntt93OyoA1qfg7o3o1_r1_25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63412"/>
            <a:ext cx="5760640" cy="576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188640"/>
            <a:ext cx="17005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"/>
                <a:cs typeface="Times"/>
              </a:rPr>
              <a:t>Based on  </a:t>
            </a:r>
            <a:endParaRPr lang="en-US" sz="3200" dirty="0">
              <a:latin typeface="Times"/>
              <a:cs typeface="Times"/>
            </a:endParaRPr>
          </a:p>
        </p:txBody>
      </p:sp>
      <p:pic>
        <p:nvPicPr>
          <p:cNvPr id="5" name="Picture 4" descr="hba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2656"/>
            <a:ext cx="382480" cy="3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4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63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Scale relativity:</a:t>
            </a:r>
            <a:br>
              <a:rPr lang="en-US" dirty="0" smtClean="0"/>
            </a:br>
            <a:r>
              <a:rPr lang="en-US" sz="3100" i="1" dirty="0" smtClean="0"/>
              <a:t>An extension of the principles of general relativity into the quantum domain</a:t>
            </a:r>
            <a:endParaRPr lang="en-US" sz="3100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8333"/>
            <a:ext cx="9144000" cy="520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29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antump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2" y="1628800"/>
            <a:ext cx="8903905" cy="349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26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900113" y="549275"/>
            <a:ext cx="80645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 baseline="30000"/>
              <a:t>The emergence of a charge induced fractal field</a:t>
            </a:r>
            <a:endParaRPr lang="en-US" sz="4000" b="1"/>
          </a:p>
        </p:txBody>
      </p:sp>
      <p:sp>
        <p:nvSpPr>
          <p:cNvPr id="40962" name="TextBox 5"/>
          <p:cNvSpPr txBox="1">
            <a:spLocks noChangeArrowheads="1"/>
          </p:cNvSpPr>
          <p:nvPr/>
        </p:nvSpPr>
        <p:spPr bwMode="auto">
          <a:xfrm>
            <a:off x="1303338" y="436880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40963" name="Picture 6" descr="Fig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349500"/>
            <a:ext cx="8964612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1052736"/>
            <a:ext cx="2727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"/>
                <a:cs typeface="Times"/>
              </a:rPr>
              <a:t>(Coulomb interactions)</a:t>
            </a:r>
            <a:endParaRPr lang="en-US" sz="2000" b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5706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harg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4713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mic-ma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05064"/>
            <a:ext cx="4788421" cy="107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macquan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941168"/>
            <a:ext cx="2740793" cy="87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268397"/>
            <a:ext cx="8424936" cy="2139851"/>
          </a:xfrm>
          <a:prstGeom prst="rightArrow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"/>
                <a:cs typeface="Times"/>
              </a:rPr>
              <a:t> </a:t>
            </a:r>
            <a:r>
              <a:rPr lang="en-US" dirty="0" smtClean="0">
                <a:latin typeface="Times"/>
                <a:cs typeface="Times"/>
              </a:rPr>
              <a:t>Symmetry breaking associated with a critical percolation threshold of the fractal network equates with the </a:t>
            </a:r>
            <a:r>
              <a:rPr lang="en-US" dirty="0" err="1" smtClean="0">
                <a:latin typeface="Times"/>
                <a:cs typeface="Times"/>
              </a:rPr>
              <a:t>Lifchitz</a:t>
            </a:r>
            <a:r>
              <a:rPr lang="en-US" dirty="0" smtClean="0">
                <a:latin typeface="Times"/>
                <a:cs typeface="Times"/>
              </a:rPr>
              <a:t> transition from dissipative to quantum regime (</a:t>
            </a:r>
            <a:r>
              <a:rPr lang="en-US" dirty="0" err="1" smtClean="0">
                <a:latin typeface="Times"/>
                <a:cs typeface="Times"/>
              </a:rPr>
              <a:t>Feshbach</a:t>
            </a:r>
            <a:r>
              <a:rPr lang="en-US" dirty="0" smtClean="0">
                <a:latin typeface="Times"/>
                <a:cs typeface="Times"/>
              </a:rPr>
              <a:t> resonance)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3595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85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8"/>
            <a:ext cx="9144000" cy="68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55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efan_PG_RPP_fig_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8029644" cy="4752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6416" y="0"/>
            <a:ext cx="68963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/>
              </a:rPr>
              <a:t>From Hufner et al: Two gaps make a high-temperature superconductor?.</a:t>
            </a:r>
          </a:p>
          <a:p>
            <a:pPr algn="ctr"/>
            <a:r>
              <a:rPr lang="en-US" dirty="0" smtClean="0">
                <a:effectLst/>
              </a:rPr>
              <a:t> Rep. </a:t>
            </a:r>
            <a:r>
              <a:rPr lang="en-US" dirty="0" err="1" smtClean="0">
                <a:effectLst/>
              </a:rPr>
              <a:t>Prog</a:t>
            </a:r>
            <a:r>
              <a:rPr lang="en-US" dirty="0" smtClean="0">
                <a:effectLst/>
              </a:rPr>
              <a:t>. Phys</a:t>
            </a:r>
            <a:r>
              <a:rPr lang="en-US" b="1" dirty="0" smtClean="0">
                <a:effectLst/>
              </a:rPr>
              <a:t>. 71</a:t>
            </a:r>
            <a:r>
              <a:rPr lang="en-US" dirty="0"/>
              <a:t> </a:t>
            </a:r>
            <a:r>
              <a:rPr lang="en-US" dirty="0" smtClean="0">
                <a:effectLst/>
              </a:rPr>
              <a:t> (2008)</a:t>
            </a:r>
          </a:p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51920" y="2996952"/>
            <a:ext cx="1998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Kohsaka</a:t>
            </a:r>
            <a:r>
              <a:rPr lang="en-US" sz="1600" dirty="0" smtClean="0"/>
              <a:t> et al, 2012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92612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Fractalfer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514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Fractallea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05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Bow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235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Chal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7463"/>
            <a:ext cx="4835525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 descr="tumblr_mzvqtww5EO1rxyvj1o1_5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3357563"/>
            <a:ext cx="537686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1619250" y="5445125"/>
            <a:ext cx="1974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Times" charset="0"/>
                <a:cs typeface="Times" charset="0"/>
              </a:rPr>
              <a:t>Chalice sponge</a:t>
            </a:r>
          </a:p>
          <a:p>
            <a:pPr eaLnBrk="1" hangingPunct="1"/>
            <a:r>
              <a:rPr lang="en-US" sz="1800" i="1">
                <a:latin typeface="Times" charset="0"/>
                <a:cs typeface="Times" charset="0"/>
              </a:rPr>
              <a:t>Hetercohone calyx</a:t>
            </a:r>
          </a:p>
        </p:txBody>
      </p:sp>
    </p:spTree>
    <p:extLst>
      <p:ext uri="{BB962C8B-B14F-4D97-AF65-F5344CB8AC3E}">
        <p14:creationId xmlns:p14="http://schemas.microsoft.com/office/powerpoint/2010/main" val="245766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701476-7243-6744-9988-0A44C58E4379}" type="slidenum">
              <a:rPr lang="en-US" sz="12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3</a:t>
            </a:fld>
            <a:endParaRPr lang="en-US" sz="12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620688"/>
            <a:ext cx="77724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3200" dirty="0"/>
              <a:t>The turbulent (fractal) structure of space-time drives quantum behaviour at micro scales.</a:t>
            </a:r>
            <a:br>
              <a:rPr lang="en-GB" sz="3200" dirty="0"/>
            </a:br>
            <a:endParaRPr lang="fr-FR" sz="3200" dirty="0" smtClean="0">
              <a:cs typeface="+mj-cs"/>
            </a:endParaRP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" y="1772816"/>
            <a:ext cx="4319670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72816"/>
            <a:ext cx="4788024" cy="3878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395536" y="5085184"/>
            <a:ext cx="83529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2330" y="5918380"/>
            <a:ext cx="8923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Theory:  At a critical percolation threshold, fractal fluctuations lead to the emergence of a complex velocity field (a classical to quantum transition).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377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Pod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1" descr="gom_barrel_sponge_xestospongia_testudinaria_e_hickerson_flower_garden__mod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141663"/>
            <a:ext cx="2255837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1"/>
          <p:cNvSpPr txBox="1">
            <a:spLocks noChangeArrowheads="1"/>
          </p:cNvSpPr>
          <p:nvPr/>
        </p:nvSpPr>
        <p:spPr bwMode="auto">
          <a:xfrm>
            <a:off x="6875463" y="3284538"/>
            <a:ext cx="1841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>
                <a:latin typeface="Times" charset="0"/>
                <a:cs typeface="Times" charset="0"/>
              </a:rPr>
              <a:t>Xestospongia testudinaria</a:t>
            </a:r>
          </a:p>
        </p:txBody>
      </p:sp>
    </p:spTree>
    <p:extLst>
      <p:ext uri="{BB962C8B-B14F-4D97-AF65-F5344CB8AC3E}">
        <p14:creationId xmlns:p14="http://schemas.microsoft.com/office/powerpoint/2010/main" val="241131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Crystals&amp;cel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9158288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405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 descr="Model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4573588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3" descr="Models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1268413"/>
            <a:ext cx="4557712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16632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"/>
                <a:cs typeface="Times"/>
              </a:rPr>
              <a:t>Examples of plant-like structures and models of planetary nebulae using a macroscopic </a:t>
            </a:r>
            <a:r>
              <a:rPr lang="en-US" b="1" dirty="0">
                <a:latin typeface="Times"/>
                <a:cs typeface="Times"/>
              </a:rPr>
              <a:t>Schrödinger</a:t>
            </a:r>
            <a:r>
              <a:rPr lang="en-US" b="1" dirty="0" smtClean="0">
                <a:latin typeface="Times"/>
                <a:cs typeface="Times"/>
              </a:rPr>
              <a:t>-like equation</a:t>
            </a:r>
            <a:endParaRPr lang="en-US" b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3906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Nanocrysta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251951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Box 2"/>
          <p:cNvSpPr txBox="1">
            <a:spLocks noChangeArrowheads="1"/>
          </p:cNvSpPr>
          <p:nvPr/>
        </p:nvSpPr>
        <p:spPr bwMode="auto">
          <a:xfrm>
            <a:off x="743550" y="260648"/>
            <a:ext cx="80185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latin typeface="Times" charset="0"/>
                <a:cs typeface="Times" charset="0"/>
              </a:rPr>
              <a:t>How does </a:t>
            </a:r>
            <a:r>
              <a:rPr lang="en-US" b="1" i="1" dirty="0" smtClean="0">
                <a:latin typeface="Times" charset="0"/>
                <a:cs typeface="Times" charset="0"/>
              </a:rPr>
              <a:t>nm</a:t>
            </a:r>
            <a:r>
              <a:rPr lang="en-US" b="1" dirty="0" smtClean="0">
                <a:latin typeface="Times" charset="0"/>
                <a:cs typeface="Times" charset="0"/>
              </a:rPr>
              <a:t> </a:t>
            </a:r>
            <a:r>
              <a:rPr lang="en-US" b="1" dirty="0">
                <a:latin typeface="Times" charset="0"/>
                <a:cs typeface="Times" charset="0"/>
              </a:rPr>
              <a:t>scale assembly </a:t>
            </a:r>
            <a:r>
              <a:rPr lang="en-US" b="1" dirty="0" smtClean="0">
                <a:latin typeface="Times" charset="0"/>
                <a:cs typeface="Times" charset="0"/>
              </a:rPr>
              <a:t>work in </a:t>
            </a:r>
            <a:r>
              <a:rPr lang="en-US" b="1" dirty="0">
                <a:latin typeface="Times" charset="0"/>
                <a:cs typeface="Times" charset="0"/>
              </a:rPr>
              <a:t>the </a:t>
            </a:r>
            <a:r>
              <a:rPr lang="en-US" b="1" dirty="0" smtClean="0">
                <a:latin typeface="Times" charset="0"/>
                <a:cs typeface="Times" charset="0"/>
              </a:rPr>
              <a:t>real plant </a:t>
            </a:r>
            <a:r>
              <a:rPr lang="en-US" b="1" dirty="0">
                <a:latin typeface="Times" charset="0"/>
                <a:cs typeface="Times" charset="0"/>
              </a:rPr>
              <a:t>cell wall.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4725144"/>
            <a:ext cx="835292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300" dirty="0">
                <a:latin typeface="Times"/>
                <a:cs typeface="Times"/>
              </a:rPr>
              <a:t>Cellulose deposited in </a:t>
            </a:r>
            <a:r>
              <a:rPr lang="en-US" sz="2300" dirty="0" smtClean="0">
                <a:latin typeface="Times"/>
                <a:cs typeface="Times"/>
              </a:rPr>
              <a:t>cells by </a:t>
            </a:r>
            <a:r>
              <a:rPr lang="en-US" sz="2300" dirty="0">
                <a:latin typeface="Times"/>
                <a:cs typeface="Times"/>
              </a:rPr>
              <a:t>cellulose synthase complexes guided by </a:t>
            </a:r>
            <a:r>
              <a:rPr lang="en-US" sz="2300" dirty="0" smtClean="0">
                <a:latin typeface="Times"/>
                <a:cs typeface="Times"/>
              </a:rPr>
              <a:t>microtubules.</a:t>
            </a:r>
            <a:endParaRPr lang="en-US" sz="2300" dirty="0">
              <a:latin typeface="Times"/>
              <a:cs typeface="Times"/>
            </a:endParaRPr>
          </a:p>
          <a:p>
            <a:pPr marL="285750" indent="-285750">
              <a:buFont typeface="Arial"/>
              <a:buChar char="•"/>
            </a:pPr>
            <a:r>
              <a:rPr lang="en-US" sz="2300" dirty="0">
                <a:latin typeface="Times"/>
                <a:cs typeface="Times"/>
              </a:rPr>
              <a:t>Charge density and subsequent emergence of structure controlled by Microtubule Associated Proteins (MAP’s</a:t>
            </a:r>
            <a:r>
              <a:rPr lang="en-US" sz="2300" dirty="0" smtClean="0">
                <a:latin typeface="Times"/>
                <a:cs typeface="Times"/>
              </a:rPr>
              <a:t>), transcribed from genetic code allowing spontaneous change in structure.</a:t>
            </a:r>
            <a:endParaRPr lang="en-US" sz="2300" dirty="0">
              <a:latin typeface="Times"/>
              <a:cs typeface="Time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0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te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268760"/>
            <a:ext cx="4584930" cy="4463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16" y="404664"/>
            <a:ext cx="37517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"/>
                <a:cs typeface="Times"/>
              </a:rPr>
              <a:t>Derbyshire </a:t>
            </a:r>
            <a:r>
              <a:rPr lang="en-US" sz="3200" i="1" dirty="0" smtClean="0">
                <a:latin typeface="Times"/>
                <a:cs typeface="Times"/>
              </a:rPr>
              <a:t>et al </a:t>
            </a:r>
            <a:r>
              <a:rPr lang="en-US" sz="3200" dirty="0" smtClean="0">
                <a:latin typeface="Times"/>
                <a:cs typeface="Times"/>
              </a:rPr>
              <a:t>2015</a:t>
            </a:r>
            <a:endParaRPr lang="en-US" sz="3200" dirty="0">
              <a:latin typeface="Times"/>
              <a:cs typeface="Time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5877272"/>
            <a:ext cx="7387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Fractional charge on protein complexes</a:t>
            </a:r>
          </a:p>
          <a:p>
            <a:pPr algn="ctr"/>
            <a:r>
              <a:rPr lang="en-US" sz="2400" dirty="0" smtClean="0"/>
              <a:t>leads to tight control over the emergence of structure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836712"/>
            <a:ext cx="24160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Genome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ranscriptome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Proteome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Metabolome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Fluxome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977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abidopsi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229930" cy="35010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9632" y="260648"/>
            <a:ext cx="6591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"/>
                <a:cs typeface="Times"/>
              </a:rPr>
              <a:t>Tracheary</a:t>
            </a:r>
            <a:r>
              <a:rPr lang="en-US" sz="3600" dirty="0" smtClean="0">
                <a:latin typeface="Times"/>
                <a:cs typeface="Times"/>
              </a:rPr>
              <a:t> elements in Arabidopsis</a:t>
            </a:r>
            <a:endParaRPr lang="en-US" sz="36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20542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genetic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5633616" cy="46030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332656"/>
            <a:ext cx="8320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 total of 605 proteins (as protein complexes) involved in differentiation in</a:t>
            </a:r>
          </a:p>
          <a:p>
            <a:pPr algn="ctr"/>
            <a:r>
              <a:rPr lang="en-US" b="1" dirty="0" smtClean="0"/>
              <a:t> </a:t>
            </a:r>
            <a:r>
              <a:rPr lang="en-US" b="1" dirty="0" err="1" smtClean="0"/>
              <a:t>Tracheary</a:t>
            </a:r>
            <a:r>
              <a:rPr lang="en-US" b="1" dirty="0" smtClean="0"/>
              <a:t> Elements (TE). Derbyshire </a:t>
            </a:r>
            <a:r>
              <a:rPr lang="en-US" b="1" i="1" dirty="0" smtClean="0"/>
              <a:t>et al </a:t>
            </a:r>
            <a:r>
              <a:rPr lang="en-US" b="1" dirty="0" smtClean="0"/>
              <a:t>2015</a:t>
            </a:r>
          </a:p>
          <a:p>
            <a:pPr algn="ctr"/>
            <a:r>
              <a:rPr lang="en-US" b="1" dirty="0" smtClean="0"/>
              <a:t>            (stem cell suspension)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3730" y="6021288"/>
            <a:ext cx="8527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"/>
                <a:cs typeface="Times"/>
              </a:rPr>
              <a:t>Tight control over charge density through protein complexes allows </a:t>
            </a:r>
          </a:p>
          <a:p>
            <a:pPr algn="ctr"/>
            <a:r>
              <a:rPr lang="en-US" sz="2400" dirty="0">
                <a:latin typeface="Times"/>
                <a:cs typeface="Times"/>
              </a:rPr>
              <a:t>p</a:t>
            </a:r>
            <a:r>
              <a:rPr lang="en-US" sz="2400" dirty="0" smtClean="0">
                <a:latin typeface="Times"/>
                <a:cs typeface="Times"/>
              </a:rPr>
              <a:t>recise control of structure</a:t>
            </a:r>
            <a:endParaRPr lang="en-US" sz="24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306308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Times" charset="0"/>
                <a:ea typeface="ＭＳ Ｐゴシック" charset="0"/>
                <a:cs typeface="Times" charset="0"/>
              </a:rPr>
              <a:t>Cell duplication: a solution for growth</a:t>
            </a:r>
            <a:endParaRPr lang="en-US" sz="4000" dirty="0">
              <a:latin typeface="Times" charset="0"/>
              <a:ea typeface="ＭＳ Ｐゴシック" charset="0"/>
              <a:cs typeface="Times" charset="0"/>
            </a:endParaRP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" charset="0"/>
                <a:ea typeface="ＭＳ Ｐゴシック" charset="0"/>
                <a:cs typeface="Times" charset="0"/>
              </a:rPr>
              <a:t>Gravitational forces exceed van Der Waals forces at ~ 40 microns.</a:t>
            </a:r>
          </a:p>
          <a:p>
            <a:r>
              <a:rPr lang="en-US" dirty="0">
                <a:latin typeface="Times" charset="0"/>
                <a:ea typeface="ＭＳ Ｐゴシック" charset="0"/>
                <a:cs typeface="Times" charset="0"/>
              </a:rPr>
              <a:t>This constrains load bearing cells.</a:t>
            </a:r>
          </a:p>
          <a:p>
            <a:r>
              <a:rPr lang="en-US" dirty="0" smtClean="0">
                <a:latin typeface="Times" charset="0"/>
                <a:ea typeface="ＭＳ Ｐゴシック" charset="0"/>
                <a:cs typeface="Times" charset="0"/>
              </a:rPr>
              <a:t>Solution - cell </a:t>
            </a:r>
            <a:r>
              <a:rPr lang="en-US" dirty="0">
                <a:latin typeface="Times" charset="0"/>
                <a:ea typeface="ＭＳ Ｐゴシック" charset="0"/>
                <a:cs typeface="Times" charset="0"/>
              </a:rPr>
              <a:t>duplication.</a:t>
            </a:r>
          </a:p>
        </p:txBody>
      </p:sp>
    </p:spTree>
    <p:extLst>
      <p:ext uri="{BB962C8B-B14F-4D97-AF65-F5344CB8AC3E}">
        <p14:creationId xmlns:p14="http://schemas.microsoft.com/office/powerpoint/2010/main" val="2146865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Duplic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6"/>
            <a:ext cx="397890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51520" y="260648"/>
            <a:ext cx="8424936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Times" charset="0"/>
                <a:cs typeface="Times" charset="0"/>
              </a:rPr>
              <a:t>Duplication </a:t>
            </a:r>
            <a:r>
              <a:rPr lang="en-US" dirty="0" smtClean="0">
                <a:latin typeface="Times" charset="0"/>
                <a:cs typeface="Times" charset="0"/>
              </a:rPr>
              <a:t>modeled </a:t>
            </a:r>
            <a:r>
              <a:rPr lang="en-US" dirty="0">
                <a:latin typeface="Times" charset="0"/>
                <a:cs typeface="Times" charset="0"/>
              </a:rPr>
              <a:t>with a time dependent macroscopic Schrödinger equations </a:t>
            </a:r>
            <a:r>
              <a:rPr lang="en-US" dirty="0" smtClean="0">
                <a:latin typeface="Times" charset="0"/>
                <a:cs typeface="Times" charset="0"/>
              </a:rPr>
              <a:t>leads </a:t>
            </a:r>
            <a:r>
              <a:rPr lang="en-US" dirty="0">
                <a:latin typeface="Times" charset="0"/>
                <a:cs typeface="Times" charset="0"/>
              </a:rPr>
              <a:t>to a </a:t>
            </a:r>
            <a:r>
              <a:rPr lang="en-US" b="1" dirty="0">
                <a:latin typeface="Times" charset="0"/>
                <a:cs typeface="Times" charset="0"/>
              </a:rPr>
              <a:t>tissue</a:t>
            </a:r>
            <a:r>
              <a:rPr lang="en-US" dirty="0">
                <a:latin typeface="Times" charset="0"/>
                <a:cs typeface="Times" charset="0"/>
              </a:rPr>
              <a:t> of cells which can then be</a:t>
            </a:r>
          </a:p>
          <a:p>
            <a:pPr algn="ctr" eaLnBrk="1" hangingPunct="1"/>
            <a:r>
              <a:rPr lang="en-US" dirty="0">
                <a:latin typeface="Times" charset="0"/>
                <a:cs typeface="Times" charset="0"/>
              </a:rPr>
              <a:t>modeled with </a:t>
            </a:r>
            <a:r>
              <a:rPr lang="en-US" dirty="0" smtClean="0">
                <a:latin typeface="Times" charset="0"/>
                <a:cs typeface="Times" charset="0"/>
              </a:rPr>
              <a:t>a Schrödinger-like equation.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1680" y="5903893"/>
            <a:ext cx="5560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" charset="0"/>
                <a:cs typeface="Times" charset="0"/>
              </a:rPr>
              <a:t>The cell becomes the quanta of life.</a:t>
            </a:r>
          </a:p>
          <a:p>
            <a:endParaRPr lang="en-US" sz="2800" dirty="0"/>
          </a:p>
        </p:txBody>
      </p:sp>
      <p:pic>
        <p:nvPicPr>
          <p:cNvPr id="3" name="Picture 2" descr="Fig1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336441" cy="381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8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511256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862" y="3068960"/>
            <a:ext cx="4385306" cy="377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87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􏰀 </a:t>
            </a:r>
            <a:r>
              <a:rPr lang="en-US" dirty="0" smtClean="0"/>
              <a:t>􏰀   </a:t>
            </a:r>
            <a:r>
              <a:rPr lang="en-US" sz="2800" dirty="0" smtClean="0"/>
              <a:t>is </a:t>
            </a:r>
            <a:r>
              <a:rPr lang="en-US" sz="2800" dirty="0"/>
              <a:t>a geometric property of </a:t>
            </a:r>
            <a:r>
              <a:rPr lang="en-US" sz="2800" dirty="0" smtClean="0"/>
              <a:t>the fractal </a:t>
            </a:r>
            <a:r>
              <a:rPr lang="en-US" sz="2800" dirty="0"/>
              <a:t>space, defined through </a:t>
            </a:r>
            <a:r>
              <a:rPr lang="en-US" sz="2800" dirty="0" smtClean="0"/>
              <a:t>fractal fluctuations. </a:t>
            </a:r>
            <a:r>
              <a:rPr lang="en-US" sz="2800" dirty="0"/>
              <a:t>􏰀 </a:t>
            </a:r>
            <a:r>
              <a:rPr lang="ro-RO" sz="2800" dirty="0" smtClean="0">
                <a:effectLst/>
              </a:rPr>
              <a:t/>
            </a:r>
            <a:br>
              <a:rPr lang="ro-RO" sz="2800" dirty="0" smtClean="0">
                <a:effectLst/>
              </a:rPr>
            </a:br>
            <a:r>
              <a:rPr lang="ro-RO" sz="2800" dirty="0" smtClean="0">
                <a:effectLst/>
              </a:rPr>
              <a:t>   </a:t>
            </a:r>
          </a:p>
          <a:p>
            <a:pPr marL="0" indent="0">
              <a:buNone/>
            </a:pPr>
            <a:r>
              <a:rPr lang="ro-RO" sz="2800" dirty="0"/>
              <a:t>A</a:t>
            </a:r>
            <a:r>
              <a:rPr lang="en-US" sz="2800" dirty="0" smtClean="0"/>
              <a:t> </a:t>
            </a:r>
            <a:r>
              <a:rPr lang="en-US" sz="2800" dirty="0"/>
              <a:t>more </a:t>
            </a:r>
            <a:r>
              <a:rPr lang="en-US" sz="2800" dirty="0" smtClean="0"/>
              <a:t>generalized (linear or non linear) form can be written replacing </a:t>
            </a:r>
            <a:r>
              <a:rPr lang="ro-RO" sz="2800" dirty="0"/>
              <a:t> </a:t>
            </a:r>
            <a:r>
              <a:rPr lang="ro-RO" sz="2800" dirty="0" smtClean="0"/>
              <a:t>  with a new </a:t>
            </a:r>
            <a:r>
              <a:rPr lang="en-US" sz="2800" dirty="0" smtClean="0"/>
              <a:t>fundamental parameter     which </a:t>
            </a:r>
            <a:r>
              <a:rPr lang="en-US" sz="2800" dirty="0"/>
              <a:t>characterizes the amplitude of fractal </a:t>
            </a:r>
            <a:r>
              <a:rPr lang="en-US" sz="2800" dirty="0" smtClean="0"/>
              <a:t>fluctuations.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 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which can be used to describe both standard        </a:t>
            </a:r>
          </a:p>
          <a:p>
            <a:pPr marL="0" indent="0">
              <a:buNone/>
            </a:pPr>
            <a:r>
              <a:rPr lang="en-US" sz="2800" dirty="0" smtClean="0"/>
              <a:t>and </a:t>
            </a:r>
            <a:r>
              <a:rPr lang="en-US" sz="2800" dirty="0"/>
              <a:t>macroscopic quantum systems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9" name="Picture 8" descr="Schrodingerh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99" y="444499"/>
            <a:ext cx="5596467" cy="1248443"/>
          </a:xfrm>
          <a:prstGeom prst="rect">
            <a:avLst/>
          </a:prstGeom>
        </p:spPr>
      </p:pic>
      <p:pic>
        <p:nvPicPr>
          <p:cNvPr id="10" name="Picture 9" descr="Schroding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149080"/>
            <a:ext cx="5500654" cy="1024413"/>
          </a:xfrm>
          <a:prstGeom prst="rect">
            <a:avLst/>
          </a:prstGeom>
        </p:spPr>
      </p:pic>
      <p:pic>
        <p:nvPicPr>
          <p:cNvPr id="4" name="Picture 3" descr="dtild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356992"/>
            <a:ext cx="226682" cy="302242"/>
          </a:xfrm>
          <a:prstGeom prst="rect">
            <a:avLst/>
          </a:prstGeom>
        </p:spPr>
      </p:pic>
      <p:pic>
        <p:nvPicPr>
          <p:cNvPr id="5" name="Picture 4" descr="hba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316099" cy="278912"/>
          </a:xfrm>
          <a:prstGeom prst="rect">
            <a:avLst/>
          </a:prstGeom>
        </p:spPr>
      </p:pic>
      <p:pic>
        <p:nvPicPr>
          <p:cNvPr id="11" name="Picture 10" descr="hba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429000"/>
            <a:ext cx="287363" cy="253556"/>
          </a:xfrm>
          <a:prstGeom prst="rect">
            <a:avLst/>
          </a:prstGeom>
        </p:spPr>
      </p:pic>
      <p:pic>
        <p:nvPicPr>
          <p:cNvPr id="8" name="Picture 7" descr="hba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618" y="5589240"/>
            <a:ext cx="1193758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7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latin typeface="Times" charset="0"/>
                <a:ea typeface="ＭＳ Ｐゴシック" charset="0"/>
                <a:cs typeface="Times" charset="0"/>
              </a:rPr>
              <a:t>How does the plant control charge density and the emergence of structure at plant scales </a:t>
            </a:r>
            <a:endParaRPr lang="en-US" sz="2800" b="1" dirty="0">
              <a:latin typeface="Times" charset="0"/>
              <a:ea typeface="ＭＳ Ｐゴシック" charset="0"/>
              <a:cs typeface="Times" charset="0"/>
            </a:endParaRPr>
          </a:p>
        </p:txBody>
      </p:sp>
      <p:sp>
        <p:nvSpPr>
          <p:cNvPr id="2867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In most cases plants have evolved within a specific climate (temperature, CO</a:t>
            </a:r>
            <a:r>
              <a:rPr lang="en-US" sz="2800" baseline="-25000" dirty="0">
                <a:latin typeface="Times" charset="0"/>
                <a:ea typeface="ＭＳ Ｐゴシック" charset="0"/>
                <a:cs typeface="Times" charset="0"/>
              </a:rPr>
              <a:t>2</a:t>
            </a:r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 concentration, etc).</a:t>
            </a:r>
          </a:p>
          <a:p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Plants fix (tightly control) charge density </a:t>
            </a:r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within the plant </a:t>
            </a:r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through transcription of genetic code.</a:t>
            </a:r>
            <a:endParaRPr lang="en-US" sz="2800" dirty="0">
              <a:latin typeface="Times" charset="0"/>
              <a:ea typeface="ＭＳ Ｐゴシック" charset="0"/>
              <a:cs typeface="Times" charset="0"/>
            </a:endParaRPr>
          </a:p>
          <a:p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Plants don</a:t>
            </a:r>
            <a:r>
              <a:rPr lang="fr-FR" sz="2800" dirty="0">
                <a:latin typeface="Times" charset="0"/>
                <a:ea typeface="ＭＳ Ｐゴシック" charset="0"/>
                <a:cs typeface="Times" charset="0"/>
              </a:rPr>
              <a:t>’</a:t>
            </a:r>
            <a:r>
              <a:rPr lang="en-US" altLang="ja-JP" sz="2800" dirty="0">
                <a:latin typeface="Times" charset="0"/>
                <a:ea typeface="ＭＳ Ｐゴシック" charset="0"/>
                <a:cs typeface="Times" charset="0"/>
              </a:rPr>
              <a:t>t usually change their form radically when transplanted to a new environment in which they </a:t>
            </a:r>
            <a:r>
              <a:rPr lang="en-US" altLang="ja-JP" sz="2800" dirty="0" err="1">
                <a:latin typeface="Times" charset="0"/>
                <a:ea typeface="ＭＳ Ｐゴシック" charset="0"/>
                <a:cs typeface="Times" charset="0"/>
              </a:rPr>
              <a:t>didn</a:t>
            </a:r>
            <a:r>
              <a:rPr lang="fr-FR" sz="2800" dirty="0">
                <a:latin typeface="Times" charset="0"/>
                <a:ea typeface="ＭＳ Ｐゴシック" charset="0"/>
                <a:cs typeface="Times" charset="0"/>
              </a:rPr>
              <a:t>’</a:t>
            </a:r>
            <a:r>
              <a:rPr lang="en-US" altLang="ja-JP" sz="2800" dirty="0">
                <a:latin typeface="Times" charset="0"/>
                <a:ea typeface="ＭＳ Ｐゴシック" charset="0"/>
                <a:cs typeface="Times" charset="0"/>
              </a:rPr>
              <a:t>t evolve</a:t>
            </a:r>
            <a:r>
              <a:rPr lang="en-US" altLang="ja-JP" sz="2800" dirty="0" smtClean="0">
                <a:latin typeface="Times" charset="0"/>
                <a:ea typeface="ＭＳ Ｐゴシック" charset="0"/>
                <a:cs typeface="Times" charset="0"/>
              </a:rPr>
              <a:t>.</a:t>
            </a:r>
          </a:p>
          <a:p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However, </a:t>
            </a:r>
            <a:r>
              <a:rPr lang="en-US" sz="2800" dirty="0" err="1">
                <a:latin typeface="Times" charset="0"/>
                <a:ea typeface="ＭＳ Ｐゴシック" charset="0"/>
                <a:cs typeface="Times" charset="0"/>
              </a:rPr>
              <a:t>heterophyllic</a:t>
            </a:r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 plants </a:t>
            </a:r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such </a:t>
            </a:r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as American Lake Cress </a:t>
            </a:r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(</a:t>
            </a:r>
            <a:r>
              <a:rPr lang="en-US" sz="2800" i="1" dirty="0" smtClean="0">
                <a:latin typeface="Times"/>
                <a:cs typeface="Times"/>
              </a:rPr>
              <a:t>Rorippa </a:t>
            </a:r>
            <a:r>
              <a:rPr lang="en-US" sz="2800" i="1" dirty="0">
                <a:latin typeface="Times"/>
                <a:cs typeface="Times"/>
              </a:rPr>
              <a:t>aquatica</a:t>
            </a:r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) are notably responsive to interaction with their environment.</a:t>
            </a:r>
            <a:endParaRPr lang="en-US" sz="2800" dirty="0">
              <a:latin typeface="Times" charset="0"/>
              <a:ea typeface="ＭＳ Ｐゴシック" charset="0"/>
              <a:cs typeface="Times" charset="0"/>
            </a:endParaRPr>
          </a:p>
          <a:p>
            <a:endParaRPr lang="en-US" dirty="0">
              <a:latin typeface="Times" charset="0"/>
              <a:ea typeface="ＭＳ Ｐゴシック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2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Leafmorphology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644900"/>
            <a:ext cx="63373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Leafmorphology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3517"/>
            <a:ext cx="8643119" cy="280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23581"/>
            <a:ext cx="32255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Nakayama </a:t>
            </a:r>
            <a:r>
              <a:rPr lang="en-US" sz="2800" i="1" dirty="0" smtClean="0">
                <a:latin typeface="Times"/>
                <a:cs typeface="Times"/>
              </a:rPr>
              <a:t>et al </a:t>
            </a:r>
            <a:r>
              <a:rPr lang="en-US" sz="2800" dirty="0" smtClean="0">
                <a:latin typeface="Times"/>
                <a:cs typeface="Times"/>
              </a:rPr>
              <a:t>2014 </a:t>
            </a:r>
            <a:endParaRPr lang="en-US" sz="2800" dirty="0">
              <a:latin typeface="Times"/>
              <a:cs typeface="Times"/>
            </a:endParaRPr>
          </a:p>
          <a:p>
            <a:endParaRPr lang="en-US" sz="28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977489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atin typeface="Times"/>
                <a:cs typeface="Times"/>
              </a:rPr>
              <a:t/>
            </a:r>
            <a:br>
              <a:rPr lang="en-US" sz="3200" b="1" dirty="0" smtClean="0">
                <a:latin typeface="Times"/>
                <a:cs typeface="Times"/>
              </a:rPr>
            </a:br>
            <a:r>
              <a:rPr lang="en-US" sz="3200" b="1" dirty="0" smtClean="0">
                <a:latin typeface="Times"/>
                <a:cs typeface="Times"/>
              </a:rPr>
              <a:t>Analysis of the </a:t>
            </a:r>
            <a:r>
              <a:rPr lang="en-US" sz="3200" b="1" dirty="0" err="1" smtClean="0">
                <a:latin typeface="Times"/>
                <a:cs typeface="Times"/>
              </a:rPr>
              <a:t>transcriptome</a:t>
            </a:r>
            <a:r>
              <a:rPr lang="en-US" sz="3200" b="1" dirty="0" smtClean="0">
                <a:latin typeface="Times"/>
                <a:cs typeface="Times"/>
              </a:rPr>
              <a:t> </a:t>
            </a:r>
            <a:br>
              <a:rPr lang="en-US" sz="3200" b="1" dirty="0" smtClean="0">
                <a:latin typeface="Times"/>
                <a:cs typeface="Times"/>
              </a:rPr>
            </a:br>
            <a:r>
              <a:rPr lang="en-US" sz="3200" dirty="0" smtClean="0">
                <a:latin typeface="Times"/>
                <a:cs typeface="Times"/>
              </a:rPr>
              <a:t>Nakayama </a:t>
            </a:r>
            <a:r>
              <a:rPr lang="en-US" sz="3200" i="1" dirty="0">
                <a:latin typeface="Times"/>
                <a:cs typeface="Times"/>
              </a:rPr>
              <a:t>et al </a:t>
            </a:r>
            <a:r>
              <a:rPr lang="en-US" sz="3200" dirty="0">
                <a:latin typeface="Times"/>
                <a:cs typeface="Times"/>
              </a:rPr>
              <a:t>2014 </a:t>
            </a:r>
            <a:br>
              <a:rPr lang="en-US" sz="3200" dirty="0">
                <a:latin typeface="Times"/>
                <a:cs typeface="Times"/>
              </a:rPr>
            </a:br>
            <a:r>
              <a:rPr lang="en-US" sz="3200" dirty="0">
                <a:latin typeface="Times"/>
                <a:cs typeface="Times"/>
              </a:rPr>
              <a:t/>
            </a:r>
            <a:br>
              <a:rPr lang="en-US" sz="3200" dirty="0">
                <a:latin typeface="Times"/>
                <a:cs typeface="Times"/>
              </a:rPr>
            </a:br>
            <a:endParaRPr lang="en-US" sz="3200" b="1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Times"/>
                <a:cs typeface="Times"/>
              </a:rPr>
              <a:t>Increased Gibberellin concentration (regulated by KNOX1 genes) associated with increased levels of spatial coherence.</a:t>
            </a:r>
          </a:p>
          <a:p>
            <a:r>
              <a:rPr lang="en-US" sz="2800" dirty="0" smtClean="0">
                <a:latin typeface="Times"/>
                <a:cs typeface="Times"/>
              </a:rPr>
              <a:t>605 genes associated with expression of fractal leaves.</a:t>
            </a:r>
          </a:p>
          <a:p>
            <a:r>
              <a:rPr lang="en-US" sz="2800" dirty="0" smtClean="0">
                <a:latin typeface="Times"/>
                <a:cs typeface="Times"/>
              </a:rPr>
              <a:t>471 genes associated with expression of simple leaves.</a:t>
            </a:r>
          </a:p>
        </p:txBody>
      </p:sp>
    </p:spTree>
    <p:extLst>
      <p:ext uri="{BB962C8B-B14F-4D97-AF65-F5344CB8AC3E}">
        <p14:creationId xmlns:p14="http://schemas.microsoft.com/office/powerpoint/2010/main" val="4022720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Leafmorphology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357563"/>
            <a:ext cx="32131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Leafmorphology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24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611188" y="6237288"/>
            <a:ext cx="813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Impact of photon concentration on leaf morphology at fixed temperature 20</a:t>
            </a:r>
            <a:r>
              <a:rPr lang="en-US" sz="1800" baseline="30000"/>
              <a:t>o</a:t>
            </a:r>
            <a:r>
              <a:rPr lang="en-US" sz="1800"/>
              <a:t>C.</a:t>
            </a:r>
          </a:p>
        </p:txBody>
      </p:sp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1908175" y="188913"/>
            <a:ext cx="543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Macroscopic quantum decoherence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36267" y="4368800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Nakayama </a:t>
            </a:r>
            <a:r>
              <a:rPr lang="en-US" i="1" dirty="0" smtClean="0">
                <a:latin typeface="Times"/>
                <a:cs typeface="Times"/>
              </a:rPr>
              <a:t>et al  </a:t>
            </a:r>
            <a:r>
              <a:rPr lang="en-US" dirty="0" smtClean="0">
                <a:latin typeface="Times"/>
                <a:cs typeface="Times"/>
              </a:rPr>
              <a:t>2014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0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 descr="Floresence image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675456"/>
            <a:ext cx="5905500" cy="835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Box 1"/>
          <p:cNvSpPr txBox="1">
            <a:spLocks noChangeArrowheads="1"/>
          </p:cNvSpPr>
          <p:nvPr/>
        </p:nvSpPr>
        <p:spPr bwMode="auto">
          <a:xfrm>
            <a:off x="5004048" y="260648"/>
            <a:ext cx="3502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" charset="0"/>
                <a:cs typeface="Times" charset="0"/>
              </a:rPr>
              <a:t>Electron coherence in </a:t>
            </a:r>
          </a:p>
          <a:p>
            <a:pPr algn="ctr" eaLnBrk="1" hangingPunct="1"/>
            <a:r>
              <a:rPr lang="en-US" sz="2800" b="1" dirty="0">
                <a:latin typeface="Times" charset="0"/>
                <a:cs typeface="Times" charset="0"/>
              </a:rPr>
              <a:t>fractal structures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8024" y="1340768"/>
            <a:ext cx="3800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Quantum criticality at the origin of life</a:t>
            </a:r>
          </a:p>
          <a:p>
            <a:r>
              <a:rPr lang="en-US" dirty="0" err="1" smtClean="0">
                <a:latin typeface="Times"/>
                <a:cs typeface="Times"/>
              </a:rPr>
              <a:t>Vattay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i="1" dirty="0" smtClean="0">
                <a:latin typeface="Times"/>
                <a:cs typeface="Times"/>
              </a:rPr>
              <a:t>et al </a:t>
            </a:r>
            <a:r>
              <a:rPr lang="en-US" dirty="0" smtClean="0">
                <a:latin typeface="Times"/>
                <a:cs typeface="Times"/>
              </a:rPr>
              <a:t>2015. arXiv:1502.06880v2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3" name="Picture 2" descr="protei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22" y="2420888"/>
            <a:ext cx="4558203" cy="4437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26043" y="2174546"/>
            <a:ext cx="219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Derbyshire </a:t>
            </a:r>
            <a:r>
              <a:rPr lang="en-US" i="1" dirty="0" smtClean="0">
                <a:latin typeface="Times"/>
                <a:cs typeface="Times"/>
              </a:rPr>
              <a:t>et al </a:t>
            </a:r>
            <a:r>
              <a:rPr lang="en-US" dirty="0" smtClean="0">
                <a:latin typeface="Times"/>
                <a:cs typeface="Times"/>
              </a:rPr>
              <a:t>2015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1889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this translate into HTSC materials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Fractal fluids of sufficient charge density lead to coherence</a:t>
            </a:r>
          </a:p>
          <a:p>
            <a:r>
              <a:rPr lang="en-US" dirty="0" smtClean="0"/>
              <a:t>Reduced charge density leads to greater potential for collapse to pointer states (fractal nodes) and lattice structures</a:t>
            </a:r>
          </a:p>
          <a:p>
            <a:r>
              <a:rPr lang="en-US" dirty="0" smtClean="0"/>
              <a:t>This potentially explains different phases in HTSC.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6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What about charge order </a:t>
            </a:r>
            <a:r>
              <a:rPr lang="en-US" sz="2800" b="1" dirty="0" smtClean="0"/>
              <a:t>?</a:t>
            </a:r>
            <a:br>
              <a:rPr lang="en-US" sz="2800" b="1" dirty="0" smtClean="0"/>
            </a:br>
            <a:r>
              <a:rPr lang="en-US" sz="2800" b="1" dirty="0" smtClean="0"/>
              <a:t>(</a:t>
            </a:r>
            <a:r>
              <a:rPr lang="en-US" sz="2800" b="1" dirty="0"/>
              <a:t>charge density waves and spin density waves)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r>
              <a:rPr lang="en-US" sz="2400" dirty="0" smtClean="0"/>
              <a:t>SDW: 2 CDW’s with charge modulations 180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out of phase</a:t>
            </a:r>
          </a:p>
          <a:p>
            <a:r>
              <a:rPr lang="en-US" sz="2400" dirty="0" err="1" smtClean="0"/>
              <a:t>Fradkin</a:t>
            </a:r>
            <a:r>
              <a:rPr lang="en-US" sz="2400" dirty="0" smtClean="0"/>
              <a:t> &amp; </a:t>
            </a:r>
            <a:r>
              <a:rPr lang="en-US" sz="2400" dirty="0" err="1"/>
              <a:t>Kivelson</a:t>
            </a:r>
            <a:r>
              <a:rPr lang="en-US" sz="2400" dirty="0"/>
              <a:t> </a:t>
            </a:r>
            <a:r>
              <a:rPr lang="en-US" sz="2400" dirty="0" smtClean="0"/>
              <a:t>(2012) posed </a:t>
            </a:r>
            <a:r>
              <a:rPr lang="en-US" sz="2400" dirty="0"/>
              <a:t>the question `is local Charge Density Wave (CDW) ordering the cause of the PG or a derivative phenomenon that can arise from PG correlations?' </a:t>
            </a:r>
            <a:endParaRPr lang="en-US" sz="2400" dirty="0" smtClean="0"/>
          </a:p>
          <a:p>
            <a:r>
              <a:rPr lang="en-US" sz="2400" dirty="0" smtClean="0"/>
              <a:t>CDW/SDW = </a:t>
            </a:r>
            <a:r>
              <a:rPr lang="en-US" sz="2400" b="1" dirty="0" smtClean="0"/>
              <a:t>lattice</a:t>
            </a:r>
            <a:r>
              <a:rPr lang="en-US" sz="2400" dirty="0" smtClean="0"/>
              <a:t> arrangement of localized </a:t>
            </a:r>
            <a:r>
              <a:rPr lang="en-US" sz="2400" dirty="0"/>
              <a:t>electrons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PG = </a:t>
            </a:r>
            <a:r>
              <a:rPr lang="en-US" sz="2400" b="1" dirty="0" smtClean="0"/>
              <a:t>coherent</a:t>
            </a:r>
            <a:r>
              <a:rPr lang="en-US" sz="2400" dirty="0" smtClean="0"/>
              <a:t> localized e-pairs (complex velocity field).</a:t>
            </a:r>
          </a:p>
          <a:p>
            <a:r>
              <a:rPr lang="en-US" sz="2400" b="1" dirty="0" smtClean="0"/>
              <a:t>Theory: </a:t>
            </a:r>
            <a:r>
              <a:rPr lang="en-US" sz="2400" dirty="0" smtClean="0"/>
              <a:t>charge order associated with a </a:t>
            </a:r>
            <a:r>
              <a:rPr lang="en-US" sz="2400" dirty="0"/>
              <a:t>phase </a:t>
            </a:r>
            <a:r>
              <a:rPr lang="en-US" sz="2400" dirty="0" smtClean="0"/>
              <a:t>change in PG, with collapse </a:t>
            </a:r>
            <a:r>
              <a:rPr lang="en-US" sz="2400" dirty="0"/>
              <a:t>of quantum </a:t>
            </a:r>
            <a:r>
              <a:rPr lang="en-US" sz="2400" dirty="0" smtClean="0"/>
              <a:t>fluid to </a:t>
            </a:r>
            <a:r>
              <a:rPr lang="en-US" sz="2400" dirty="0"/>
              <a:t>roots </a:t>
            </a:r>
            <a:r>
              <a:rPr lang="en-US" sz="2400" dirty="0" smtClean="0"/>
              <a:t>of </a:t>
            </a:r>
            <a:r>
              <a:rPr lang="en-US" sz="2400" dirty="0"/>
              <a:t>complex velocity field, from </a:t>
            </a:r>
            <a:r>
              <a:rPr lang="en-US" sz="2400" dirty="0" smtClean="0"/>
              <a:t>fractal fluid </a:t>
            </a:r>
            <a:r>
              <a:rPr lang="en-US" sz="2400" dirty="0"/>
              <a:t>to lattice </a:t>
            </a:r>
            <a:r>
              <a:rPr lang="en-US" sz="2400" dirty="0" smtClean="0"/>
              <a:t>structure = CDW’s &amp; SDW’s.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1600" dirty="0" err="1" smtClean="0"/>
              <a:t>Fradkin</a:t>
            </a:r>
            <a:r>
              <a:rPr lang="en-US" sz="1600" dirty="0"/>
              <a:t>. E &amp;</a:t>
            </a:r>
            <a:r>
              <a:rPr lang="en-US" sz="1600" dirty="0" smtClean="0"/>
              <a:t> </a:t>
            </a:r>
            <a:r>
              <a:rPr lang="en-US" sz="1600" dirty="0" err="1"/>
              <a:t>Kivelson</a:t>
            </a:r>
            <a:r>
              <a:rPr lang="en-US" sz="1600" dirty="0"/>
              <a:t>. S.A. </a:t>
            </a:r>
            <a:r>
              <a:rPr lang="en-US" sz="1600" dirty="0" smtClean="0"/>
              <a:t>High</a:t>
            </a:r>
            <a:r>
              <a:rPr lang="en-US" sz="1600" dirty="0"/>
              <a:t>-temperature superconductivity: Ineluctable </a:t>
            </a:r>
            <a:r>
              <a:rPr lang="en-US" sz="1600" dirty="0" smtClean="0"/>
              <a:t>complexity. </a:t>
            </a:r>
            <a:r>
              <a:rPr lang="en-US" sz="1600" dirty="0"/>
              <a:t>Nature Physics </a:t>
            </a:r>
            <a:r>
              <a:rPr lang="en-US" sz="1600" b="1" dirty="0" smtClean="0"/>
              <a:t>8</a:t>
            </a:r>
            <a:r>
              <a:rPr lang="en-US" sz="1600" dirty="0" smtClean="0"/>
              <a:t> </a:t>
            </a:r>
            <a:r>
              <a:rPr lang="en-US" sz="1600" dirty="0"/>
              <a:t>864-866 (2012)</a:t>
            </a:r>
            <a:r>
              <a:rPr lang="en-US" sz="1600" dirty="0" smtClean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62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0626" y="21168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6038131"/>
          </a:xfrm>
        </p:spPr>
        <p:txBody>
          <a:bodyPr/>
          <a:lstStyle/>
          <a:p>
            <a:r>
              <a:rPr lang="en-US" dirty="0" smtClean="0"/>
              <a:t>As </a:t>
            </a:r>
            <a:r>
              <a:rPr lang="en-US" dirty="0"/>
              <a:t>with the SC and PG, oxygen dopants are spatially anti-correlated with CDW domains </a:t>
            </a:r>
            <a:r>
              <a:rPr lang="en-US" dirty="0" smtClean="0"/>
              <a:t>as </a:t>
            </a:r>
            <a:r>
              <a:rPr lang="en-US" dirty="0"/>
              <a:t>demonstrated by Campi et al (2015). </a:t>
            </a:r>
            <a:endParaRPr lang="en-US" dirty="0" smtClean="0"/>
          </a:p>
          <a:p>
            <a:r>
              <a:rPr lang="en-US" dirty="0"/>
              <a:t>Charge order still directly influenced by dopant induced </a:t>
            </a:r>
            <a:r>
              <a:rPr lang="en-US" dirty="0" smtClean="0"/>
              <a:t>MQP</a:t>
            </a:r>
            <a:endParaRPr lang="en-US" dirty="0"/>
          </a:p>
          <a:p>
            <a:r>
              <a:rPr lang="en-US" dirty="0"/>
              <a:t>As charge density increases to optimal doping we see a decline in the </a:t>
            </a:r>
            <a:r>
              <a:rPr lang="en-US" dirty="0" smtClean="0"/>
              <a:t>localized PG </a:t>
            </a:r>
            <a:r>
              <a:rPr lang="en-US" dirty="0"/>
              <a:t>and charge order and an increase in the SC phase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/>
              <a:t>Campi, G.</a:t>
            </a:r>
            <a:r>
              <a:rPr lang="en-US" sz="2000" i="1" dirty="0"/>
              <a:t>, et al</a:t>
            </a:r>
            <a:r>
              <a:rPr lang="en-US" sz="2000" dirty="0"/>
              <a:t>. Inhomogeneity of charge-density-wave order and quenched disorder in a high-Tc superconductor. Nature </a:t>
            </a:r>
            <a:r>
              <a:rPr lang="en-US" sz="2000" b="1" dirty="0"/>
              <a:t>525</a:t>
            </a:r>
            <a:r>
              <a:rPr lang="en-US" sz="2000" dirty="0"/>
              <a:t>, 359-362 (2015).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4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656184"/>
          </a:xfrm>
        </p:spPr>
        <p:txBody>
          <a:bodyPr/>
          <a:lstStyle/>
          <a:p>
            <a:r>
              <a:rPr lang="en-US" sz="3600" b="1" dirty="0" smtClean="0"/>
              <a:t>Strategies for the development/growth and control of macroscopic quantum technologies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332037"/>
            <a:ext cx="8229600" cy="4525963"/>
          </a:xfrm>
        </p:spPr>
        <p:txBody>
          <a:bodyPr/>
          <a:lstStyle/>
          <a:p>
            <a:r>
              <a:rPr lang="en-US" dirty="0" smtClean="0"/>
              <a:t>Synthetic biology: inorganic </a:t>
            </a:r>
            <a:r>
              <a:rPr lang="en-US" dirty="0"/>
              <a:t>growth induced with plant </a:t>
            </a:r>
            <a:r>
              <a:rPr lang="en-US" dirty="0" smtClean="0"/>
              <a:t>hormones</a:t>
            </a:r>
          </a:p>
          <a:p>
            <a:r>
              <a:rPr lang="en-US" dirty="0" smtClean="0"/>
              <a:t>Induce cell division to grow multicellular structures with different functionality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85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77879df5314a450749200dc5e052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3347864" cy="3347864"/>
          </a:xfrm>
          <a:prstGeom prst="rect">
            <a:avLst/>
          </a:prstGeom>
        </p:spPr>
      </p:pic>
      <p:pic>
        <p:nvPicPr>
          <p:cNvPr id="3" name="Picture 2" descr="B00078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6882" y="-360866"/>
            <a:ext cx="3346212" cy="4067944"/>
          </a:xfrm>
          <a:prstGeom prst="rect">
            <a:avLst/>
          </a:prstGeom>
        </p:spPr>
      </p:pic>
      <p:pic>
        <p:nvPicPr>
          <p:cNvPr id="4" name="Picture 3" descr="2017_q36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5" name="Picture 4" descr="John_q35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39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latin typeface="Times" charset="0"/>
                <a:ea typeface="ＭＳ Ｐゴシック" charset="0"/>
                <a:cs typeface="Times" charset="0"/>
              </a:rPr>
              <a:t>Examples </a:t>
            </a:r>
            <a:r>
              <a:rPr lang="en-US" sz="4000" b="1" dirty="0">
                <a:latin typeface="Times" charset="0"/>
                <a:ea typeface="ＭＳ Ｐゴシック" charset="0"/>
                <a:cs typeface="Times" charset="0"/>
              </a:rPr>
              <a:t>of macroscopic quantum </a:t>
            </a:r>
            <a:r>
              <a:rPr lang="en-US" sz="4000" b="1" dirty="0" smtClean="0">
                <a:latin typeface="Times" charset="0"/>
                <a:ea typeface="ＭＳ Ｐゴシック" charset="0"/>
                <a:cs typeface="Times" charset="0"/>
              </a:rPr>
              <a:t>phenomena in complex systems.</a:t>
            </a:r>
            <a:endParaRPr lang="en-US" sz="4000" b="1" dirty="0">
              <a:latin typeface="Times" charset="0"/>
              <a:ea typeface="ＭＳ Ｐゴシック" charset="0"/>
              <a:cs typeface="Times" charset="0"/>
            </a:endParaRPr>
          </a:p>
        </p:txBody>
      </p:sp>
      <p:sp>
        <p:nvSpPr>
          <p:cNvPr id="98306" name="Content Placeholder 3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2"/>
          </a:xfrm>
        </p:spPr>
        <p:txBody>
          <a:bodyPr/>
          <a:lstStyle/>
          <a:p>
            <a:r>
              <a:rPr lang="en-GB" dirty="0" smtClean="0">
                <a:latin typeface="Times"/>
                <a:ea typeface="ＭＳ Ｐゴシック" charset="0"/>
                <a:cs typeface="Times"/>
              </a:rPr>
              <a:t>High temperature Superconductivity</a:t>
            </a:r>
          </a:p>
          <a:p>
            <a:r>
              <a:rPr lang="en-GB" dirty="0" smtClean="0">
                <a:latin typeface="Times"/>
                <a:ea typeface="ＭＳ Ｐゴシック" charset="0"/>
                <a:cs typeface="Times"/>
              </a:rPr>
              <a:t>Coherent Random Lasing (RT)</a:t>
            </a:r>
          </a:p>
          <a:p>
            <a:r>
              <a:rPr lang="en-US" dirty="0" smtClean="0">
                <a:latin typeface="Times"/>
                <a:ea typeface="ＭＳ Ｐゴシック" charset="0"/>
                <a:cs typeface="Times"/>
              </a:rPr>
              <a:t>Photosynthetic systems (RT)</a:t>
            </a:r>
          </a:p>
          <a:p>
            <a:pPr lvl="1"/>
            <a:r>
              <a:rPr lang="en-US" sz="1600" dirty="0" smtClean="0">
                <a:latin typeface="Times"/>
                <a:cs typeface="Times"/>
              </a:rPr>
              <a:t>Engel </a:t>
            </a:r>
            <a:r>
              <a:rPr lang="en-US" sz="1600" i="1" dirty="0">
                <a:latin typeface="Times"/>
                <a:cs typeface="Times"/>
              </a:rPr>
              <a:t>e</a:t>
            </a:r>
            <a:r>
              <a:rPr lang="en-US" sz="1600" i="1" dirty="0" smtClean="0">
                <a:latin typeface="Times"/>
                <a:cs typeface="Times"/>
              </a:rPr>
              <a:t>t al</a:t>
            </a:r>
            <a:r>
              <a:rPr lang="en-US" sz="1600" dirty="0" smtClean="0">
                <a:latin typeface="Times"/>
                <a:cs typeface="Times"/>
              </a:rPr>
              <a:t>. </a:t>
            </a:r>
            <a:r>
              <a:rPr lang="en-US" sz="1600" b="1" dirty="0" smtClean="0">
                <a:latin typeface="Times"/>
                <a:cs typeface="Times"/>
              </a:rPr>
              <a:t>Evidence for wavelike energy transfer through quantum coherence in photosynthetic systems</a:t>
            </a:r>
            <a:r>
              <a:rPr lang="en-US" sz="1600" dirty="0" smtClean="0">
                <a:latin typeface="Times"/>
                <a:cs typeface="Times"/>
              </a:rPr>
              <a:t>. </a:t>
            </a:r>
            <a:r>
              <a:rPr lang="en-US" sz="1600" dirty="0">
                <a:latin typeface="Times"/>
                <a:cs typeface="Times"/>
              </a:rPr>
              <a:t>Nature 446 782-786 (2007). </a:t>
            </a:r>
          </a:p>
          <a:p>
            <a:pPr lvl="1"/>
            <a:r>
              <a:rPr lang="en-US" sz="1600" dirty="0" err="1" smtClean="0">
                <a:latin typeface="Times"/>
                <a:cs typeface="Times"/>
              </a:rPr>
              <a:t>Collini</a:t>
            </a:r>
            <a:r>
              <a:rPr lang="en-US" sz="1600" dirty="0" smtClean="0">
                <a:latin typeface="Times"/>
                <a:cs typeface="Times"/>
              </a:rPr>
              <a:t> </a:t>
            </a:r>
            <a:r>
              <a:rPr lang="en-US" sz="1600" i="1" dirty="0" smtClean="0">
                <a:latin typeface="Times"/>
                <a:cs typeface="Times"/>
              </a:rPr>
              <a:t>et al</a:t>
            </a:r>
            <a:r>
              <a:rPr lang="en-US" sz="1600" dirty="0" smtClean="0">
                <a:latin typeface="Times"/>
                <a:cs typeface="Times"/>
              </a:rPr>
              <a:t>. </a:t>
            </a:r>
            <a:r>
              <a:rPr lang="en-US" sz="1600" b="1" dirty="0" smtClean="0">
                <a:latin typeface="Times"/>
                <a:cs typeface="Times"/>
              </a:rPr>
              <a:t>Coherently </a:t>
            </a:r>
            <a:r>
              <a:rPr lang="en-US" sz="1600" b="1" dirty="0">
                <a:latin typeface="Times"/>
                <a:cs typeface="Times"/>
              </a:rPr>
              <a:t>wired light-harvesting in photosynthetic marine algae at ambient temperature.</a:t>
            </a:r>
            <a:r>
              <a:rPr lang="en-US" sz="1600" dirty="0">
                <a:latin typeface="Times"/>
                <a:cs typeface="Times"/>
              </a:rPr>
              <a:t> Nature 463 644-647 (2010) </a:t>
            </a:r>
          </a:p>
          <a:p>
            <a:pPr lvl="1"/>
            <a:r>
              <a:rPr lang="en-US" sz="1600" dirty="0" smtClean="0">
                <a:latin typeface="Times"/>
                <a:cs typeface="Times"/>
              </a:rPr>
              <a:t>Romero </a:t>
            </a:r>
            <a:r>
              <a:rPr lang="en-US" sz="1600" i="1" dirty="0">
                <a:latin typeface="Times"/>
                <a:cs typeface="Times"/>
              </a:rPr>
              <a:t>e</a:t>
            </a:r>
            <a:r>
              <a:rPr lang="en-US" sz="1600" i="1" dirty="0" smtClean="0">
                <a:latin typeface="Times"/>
                <a:cs typeface="Times"/>
              </a:rPr>
              <a:t>t al </a:t>
            </a:r>
            <a:r>
              <a:rPr lang="en-US" sz="1600" dirty="0" smtClean="0">
                <a:latin typeface="Times"/>
                <a:cs typeface="Times"/>
              </a:rPr>
              <a:t>2014</a:t>
            </a:r>
            <a:r>
              <a:rPr lang="en-US" sz="1600" b="1" dirty="0" smtClean="0">
                <a:latin typeface="Times"/>
                <a:cs typeface="Times"/>
              </a:rPr>
              <a:t> </a:t>
            </a:r>
            <a:r>
              <a:rPr lang="en-US" sz="1600" b="1" dirty="0">
                <a:latin typeface="Times"/>
                <a:cs typeface="Times"/>
              </a:rPr>
              <a:t>Quantum coherence in photosynthesis for efficient solar-energy conversion</a:t>
            </a:r>
            <a:r>
              <a:rPr lang="en-US" sz="1600" dirty="0">
                <a:latin typeface="Times"/>
                <a:cs typeface="Times"/>
              </a:rPr>
              <a:t>. Nature Physics 10, 676-682 (2014) </a:t>
            </a:r>
            <a:endParaRPr lang="en-US" sz="1600" dirty="0" smtClean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ea typeface="ＭＳ Ｐゴシック" charset="0"/>
                <a:cs typeface="Times"/>
              </a:rPr>
              <a:t>The emergence of ordered structure in plants </a:t>
            </a:r>
          </a:p>
          <a:p>
            <a:endParaRPr lang="en-US" sz="4000" dirty="0">
              <a:latin typeface="Times"/>
              <a:ea typeface="ＭＳ Ｐゴシック" charset="0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53054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B_q24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8759"/>
            <a:ext cx="4572000" cy="3429000"/>
          </a:xfrm>
          <a:prstGeom prst="rect">
            <a:avLst/>
          </a:prstGeom>
        </p:spPr>
      </p:pic>
      <p:pic>
        <p:nvPicPr>
          <p:cNvPr id="6" name="Picture 5" descr="John_q67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0018" cy="3442513"/>
          </a:xfrm>
          <a:prstGeom prst="rect">
            <a:avLst/>
          </a:prstGeom>
        </p:spPr>
      </p:pic>
      <p:pic>
        <p:nvPicPr>
          <p:cNvPr id="7" name="Picture 6" descr="John_q74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8" name="Picture 7" descr="SB_q28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4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B_q5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"/>
            <a:ext cx="4572000" cy="3429000"/>
          </a:xfrm>
          <a:prstGeom prst="rect">
            <a:avLst/>
          </a:prstGeom>
        </p:spPr>
      </p:pic>
      <p:pic>
        <p:nvPicPr>
          <p:cNvPr id="9" name="Picture 8" descr="2017_q5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92" y="3429000"/>
            <a:ext cx="4572000" cy="3429000"/>
          </a:xfrm>
          <a:prstGeom prst="rect">
            <a:avLst/>
          </a:prstGeom>
        </p:spPr>
      </p:pic>
      <p:pic>
        <p:nvPicPr>
          <p:cNvPr id="10" name="Picture 9" descr="2017_q96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432" y="24071"/>
            <a:ext cx="4572000" cy="3429000"/>
          </a:xfrm>
          <a:prstGeom prst="rect">
            <a:avLst/>
          </a:prstGeom>
        </p:spPr>
      </p:pic>
      <p:pic>
        <p:nvPicPr>
          <p:cNvPr id="5" name="Picture 4" descr="John_q52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21" y="346363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64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ohn_q63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5" name="Picture 4" descr="John_q73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2" y="3429000"/>
            <a:ext cx="4572000" cy="3429000"/>
          </a:xfrm>
          <a:prstGeom prst="rect">
            <a:avLst/>
          </a:prstGeom>
        </p:spPr>
      </p:pic>
      <p:pic>
        <p:nvPicPr>
          <p:cNvPr id="7" name="Picture 6" descr="John_q55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8" name="Picture 7" descr="John_q54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5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_q37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9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_q4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2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_q68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50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243408"/>
            <a:ext cx="8229600" cy="1143000"/>
          </a:xfrm>
        </p:spPr>
        <p:txBody>
          <a:bodyPr/>
          <a:lstStyle/>
          <a:p>
            <a:endParaRPr lang="en-US" sz="3200" dirty="0"/>
          </a:p>
        </p:txBody>
      </p:sp>
      <p:pic>
        <p:nvPicPr>
          <p:cNvPr id="6" name="Picture 5" descr="27156c91f9aa5b4f8e8c4c54f35a7c4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69" y="0"/>
            <a:ext cx="4491880" cy="4491880"/>
          </a:xfrm>
          <a:prstGeom prst="rect">
            <a:avLst/>
          </a:prstGeom>
        </p:spPr>
      </p:pic>
      <p:pic>
        <p:nvPicPr>
          <p:cNvPr id="9" name="Picture 8" descr="John_q99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019377"/>
            <a:ext cx="5118164" cy="38386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95158" y="1443283"/>
            <a:ext cx="19405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Glial cells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6647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ron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646"/>
            <a:ext cx="9036496" cy="597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3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_q39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4" y="0"/>
            <a:ext cx="9167253" cy="687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7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_q42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2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8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6632"/>
            <a:ext cx="9008533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Equivalence </a:t>
            </a:r>
            <a:r>
              <a:rPr lang="en-US" sz="2800" b="1" dirty="0"/>
              <a:t>between </a:t>
            </a:r>
            <a:r>
              <a:rPr lang="en-US" sz="2800" b="1" dirty="0" smtClean="0"/>
              <a:t>Schrödinger and, Euler &amp; continuity equation’s</a:t>
            </a:r>
            <a:endParaRPr lang="en-US" sz="2800" b="1" dirty="0"/>
          </a:p>
        </p:txBody>
      </p:sp>
      <p:pic>
        <p:nvPicPr>
          <p:cNvPr id="5" name="Picture 4" descr="Schroding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47" y="1163638"/>
            <a:ext cx="5500654" cy="1024413"/>
          </a:xfrm>
          <a:prstGeom prst="rect">
            <a:avLst/>
          </a:prstGeom>
        </p:spPr>
      </p:pic>
      <p:pic>
        <p:nvPicPr>
          <p:cNvPr id="7" name="Picture 6" descr="Eul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" y="2188051"/>
            <a:ext cx="8241957" cy="1473200"/>
          </a:xfrm>
          <a:prstGeom prst="rect">
            <a:avLst/>
          </a:prstGeom>
        </p:spPr>
      </p:pic>
      <p:pic>
        <p:nvPicPr>
          <p:cNvPr id="8" name="Picture 7" descr="Co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98" y="3365749"/>
            <a:ext cx="4334935" cy="12112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4576981"/>
            <a:ext cx="870373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Euler equation describes a fractal fluid subjected to an additional quantum potential (      ) that depends on the probability density </a:t>
            </a:r>
            <a:r>
              <a:rPr lang="en-US" sz="2400" i="1" dirty="0" smtClean="0"/>
              <a:t>P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0" name="Picture 9" descr="Quantpo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49" y="5766737"/>
            <a:ext cx="3484384" cy="1091263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623646"/>
              </p:ext>
            </p:extLst>
          </p:nvPr>
        </p:nvGraphicFramePr>
        <p:xfrm>
          <a:off x="5076056" y="5013176"/>
          <a:ext cx="317500" cy="402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013" name="Equation" r:id="rId7" imgW="152400" imgH="190500" progId="Equation.DSMT4">
                  <p:embed/>
                </p:oleObj>
              </mc:Choice>
              <mc:Fallback>
                <p:oleObj name="Equation" r:id="rId7" imgW="1524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76056" y="5013176"/>
                        <a:ext cx="317500" cy="402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78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_q43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100"/>
            <a:ext cx="9111865" cy="683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1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/>
          <a:lstStyle/>
          <a:p>
            <a:r>
              <a:rPr lang="en-US" dirty="0" smtClean="0"/>
              <a:t>We need to increase charge density and matter density to </a:t>
            </a:r>
            <a:r>
              <a:rPr lang="en-US" dirty="0" err="1" smtClean="0"/>
              <a:t>maximise</a:t>
            </a:r>
            <a:r>
              <a:rPr lang="en-US" dirty="0" smtClean="0"/>
              <a:t> macroscopic quantum coherence and minimize localization.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69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ralce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836712"/>
            <a:ext cx="6012160" cy="5851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29723"/>
            <a:ext cx="5793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Higher charge density leads to spin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765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_q10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4" y="-15067"/>
            <a:ext cx="9161484" cy="68711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84168" y="5373216"/>
            <a:ext cx="26252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Mutant snail !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5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nori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476672"/>
            <a:ext cx="5391769" cy="46622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41" y="5301208"/>
            <a:ext cx="57099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Spinorial</a:t>
            </a:r>
            <a:r>
              <a:rPr lang="en-US" dirty="0"/>
              <a:t> geodesic of a fractal </a:t>
            </a:r>
            <a:r>
              <a:rPr lang="en-US" dirty="0" smtClean="0"/>
              <a:t>space </a:t>
            </a:r>
            <a:endParaRPr lang="en-US" dirty="0" smtClean="0"/>
          </a:p>
          <a:p>
            <a:pPr algn="ctr"/>
            <a:r>
              <a:rPr lang="en-US" dirty="0" smtClean="0"/>
              <a:t>(Nottale.  Scale relativity and fractal space-time 2011</a:t>
            </a:r>
            <a:r>
              <a:rPr lang="en-US" dirty="0" smtClean="0"/>
              <a:t>).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4" name="Picture 3" descr="Screen Shot 2017-04-26 at 11.53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24744"/>
            <a:ext cx="380686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8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_q66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2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20688"/>
            <a:ext cx="8188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The possibility of growing superconducting wires ?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2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824413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GB" sz="2800" dirty="0" smtClean="0">
                <a:latin typeface="Times"/>
                <a:ea typeface="ＭＳ Ｐゴシック" charset="0"/>
                <a:cs typeface="Times"/>
              </a:rPr>
              <a:t>The emergence of charge induced MQP’s defined by proteins (transcribed from genetic code) and external sources of charge interacting with the environment.</a:t>
            </a:r>
            <a:endParaRPr lang="en-GB" sz="2800" dirty="0">
              <a:latin typeface="Times"/>
              <a:ea typeface="ＭＳ Ｐゴシック" charset="0"/>
              <a:cs typeface="Times"/>
            </a:endParaRPr>
          </a:p>
          <a:p>
            <a:pPr>
              <a:defRPr/>
            </a:pPr>
            <a:r>
              <a:rPr lang="en-US" sz="2800" dirty="0" smtClean="0">
                <a:latin typeface="Times" charset="0"/>
                <a:cs typeface="Times" charset="0"/>
              </a:rPr>
              <a:t>A two </a:t>
            </a:r>
            <a:r>
              <a:rPr lang="en-US" sz="2800" dirty="0">
                <a:latin typeface="Times" charset="0"/>
                <a:cs typeface="Times" charset="0"/>
              </a:rPr>
              <a:t>component (boson-fermion) </a:t>
            </a:r>
            <a:r>
              <a:rPr lang="en-US" sz="2800" dirty="0" smtClean="0">
                <a:latin typeface="Times" charset="0"/>
                <a:cs typeface="Times" charset="0"/>
              </a:rPr>
              <a:t>system.  The </a:t>
            </a:r>
            <a:r>
              <a:rPr lang="en-GB" sz="2800" dirty="0" smtClean="0">
                <a:latin typeface="Times"/>
                <a:ea typeface="ＭＳ Ｐゴシック" charset="0"/>
                <a:cs typeface="Times"/>
              </a:rPr>
              <a:t>MQP’s strength </a:t>
            </a:r>
            <a:r>
              <a:rPr lang="en-GB" sz="2800" dirty="0">
                <a:latin typeface="Times"/>
                <a:ea typeface="ＭＳ Ｐゴシック" charset="0"/>
                <a:cs typeface="Times"/>
              </a:rPr>
              <a:t>and </a:t>
            </a:r>
            <a:r>
              <a:rPr lang="en-GB" sz="2800" dirty="0" smtClean="0">
                <a:latin typeface="Times"/>
                <a:ea typeface="ＭＳ Ｐゴシック" charset="0"/>
                <a:cs typeface="Times"/>
              </a:rPr>
              <a:t>competition with environmental perturbation  </a:t>
            </a:r>
            <a:r>
              <a:rPr lang="en-GB" sz="2800" dirty="0">
                <a:latin typeface="Times"/>
                <a:ea typeface="ＭＳ Ｐゴシック" charset="0"/>
                <a:cs typeface="Times"/>
              </a:rPr>
              <a:t>dictate transition from </a:t>
            </a:r>
            <a:r>
              <a:rPr lang="en-GB" sz="2800" dirty="0" smtClean="0">
                <a:latin typeface="Times"/>
                <a:ea typeface="ＭＳ Ｐゴシック" charset="0"/>
                <a:cs typeface="Times"/>
              </a:rPr>
              <a:t>coherence to decoherence of the structuring field to its fractal roots “pointer states”.</a:t>
            </a:r>
          </a:p>
          <a:p>
            <a:pPr>
              <a:defRPr/>
            </a:pPr>
            <a:r>
              <a:rPr lang="en-GB" sz="2800" dirty="0" smtClean="0">
                <a:latin typeface="Times"/>
                <a:ea typeface="ＭＳ Ｐゴシック" charset="0"/>
                <a:cs typeface="Times"/>
              </a:rPr>
              <a:t>Depending on conditions we see the spontaneous emergence of a range of different plant-like structures.</a:t>
            </a:r>
            <a:endParaRPr lang="en-GB" sz="2800" dirty="0">
              <a:latin typeface="Times"/>
              <a:ea typeface="ＭＳ Ｐゴシック" charset="0"/>
              <a:cs typeface="Times"/>
            </a:endParaRPr>
          </a:p>
          <a:p>
            <a:pPr>
              <a:defRPr/>
            </a:pPr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Beyond a critical level of charge density we </a:t>
            </a:r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see </a:t>
            </a:r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many of the phenomena associated with standard quantum </a:t>
            </a:r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theory.</a:t>
            </a:r>
          </a:p>
          <a:p>
            <a:pPr marL="0" indent="0">
              <a:buFont typeface="Arial" charset="0"/>
              <a:buNone/>
              <a:defRPr/>
            </a:pPr>
            <a:endParaRPr lang="en-GB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323528" y="260648"/>
            <a:ext cx="8136904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 smtClean="0">
                <a:latin typeface="Times" charset="0"/>
                <a:cs typeface="Times" charset="0"/>
              </a:rPr>
              <a:t>Conclusions</a:t>
            </a:r>
            <a:endParaRPr lang="en-US" sz="2800" b="1" dirty="0" smtClean="0">
              <a:latin typeface="Times" charset="0"/>
              <a:cs typeface="Times" charset="0"/>
            </a:endParaRPr>
          </a:p>
          <a:p>
            <a:pPr algn="ctr" eaLnBrk="1" hangingPunct="1"/>
            <a:r>
              <a:rPr lang="en-US" b="1" dirty="0" smtClean="0">
                <a:latin typeface="Times" charset="0"/>
                <a:cs typeface="Times" charset="0"/>
              </a:rPr>
              <a:t>Emergence </a:t>
            </a:r>
            <a:r>
              <a:rPr lang="en-US" b="1" dirty="0">
                <a:latin typeface="Times" charset="0"/>
                <a:cs typeface="Times" charset="0"/>
              </a:rPr>
              <a:t>of plant structure at all scales defined by new Physics</a:t>
            </a:r>
          </a:p>
          <a:p>
            <a:pPr eaLnBrk="1" hangingPunct="1"/>
            <a:endParaRPr lang="en-US" sz="2800" dirty="0">
              <a:latin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327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6381328"/>
          </a:xfrm>
        </p:spPr>
        <p:txBody>
          <a:bodyPr/>
          <a:lstStyle/>
          <a:p>
            <a:pPr marL="457200" indent="-457200">
              <a:buFont typeface="Arial"/>
              <a:buChar char="•"/>
              <a:defRPr/>
            </a:pPr>
            <a:r>
              <a:rPr lang="en-US" sz="3000" dirty="0" smtClean="0">
                <a:latin typeface="Times"/>
                <a:cs typeface="Times"/>
              </a:rPr>
              <a:t>Quantization </a:t>
            </a:r>
            <a:endParaRPr lang="en-US" sz="3000" dirty="0">
              <a:latin typeface="Times"/>
              <a:cs typeface="Time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3000" dirty="0">
                <a:latin typeface="Times"/>
                <a:cs typeface="Times"/>
              </a:rPr>
              <a:t>N</a:t>
            </a:r>
            <a:r>
              <a:rPr lang="en-US" sz="3000" dirty="0" smtClean="0">
                <a:latin typeface="Times"/>
                <a:cs typeface="Times"/>
              </a:rPr>
              <a:t>on</a:t>
            </a:r>
            <a:r>
              <a:rPr lang="en-US" sz="3000" dirty="0">
                <a:latin typeface="Times"/>
                <a:cs typeface="Times"/>
              </a:rPr>
              <a:t>-dissipation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000" dirty="0">
                <a:latin typeface="Times"/>
                <a:cs typeface="Times"/>
              </a:rPr>
              <a:t>S</a:t>
            </a:r>
            <a:r>
              <a:rPr lang="en-US" sz="3000" dirty="0" smtClean="0">
                <a:latin typeface="Times"/>
                <a:cs typeface="Times"/>
              </a:rPr>
              <a:t>elf</a:t>
            </a:r>
            <a:r>
              <a:rPr lang="en-US" sz="3000" dirty="0">
                <a:latin typeface="Times"/>
                <a:cs typeface="Times"/>
              </a:rPr>
              <a:t>-organization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000" dirty="0" smtClean="0">
                <a:latin typeface="Times"/>
                <a:cs typeface="Times"/>
              </a:rPr>
              <a:t>Confinement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000" dirty="0" smtClean="0">
                <a:latin typeface="Times"/>
                <a:cs typeface="Times"/>
              </a:rPr>
              <a:t>Structuration </a:t>
            </a:r>
            <a:r>
              <a:rPr lang="en-US" sz="3000" dirty="0">
                <a:latin typeface="Times"/>
                <a:cs typeface="Times"/>
              </a:rPr>
              <a:t>conditioned by the environment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000" dirty="0">
                <a:latin typeface="Times"/>
                <a:cs typeface="Times"/>
              </a:rPr>
              <a:t>Environmental fluctuations leading to macroscopic quantum decoherence 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000" dirty="0">
                <a:latin typeface="Times"/>
                <a:cs typeface="Times"/>
              </a:rPr>
              <a:t>Evolutionary time described by the time dependent Schrödinger equation, which describes models of bifurcation and duplication. </a:t>
            </a:r>
            <a:endParaRPr lang="en-US" sz="3000" dirty="0" smtClean="0">
              <a:latin typeface="Times"/>
              <a:cs typeface="Time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3000" dirty="0">
                <a:latin typeface="Times"/>
                <a:cs typeface="Times"/>
              </a:rPr>
              <a:t>Spin</a:t>
            </a:r>
          </a:p>
          <a:p>
            <a:pPr marL="0" indent="0">
              <a:buNone/>
              <a:defRPr/>
            </a:pPr>
            <a:endParaRPr lang="en-US" sz="3000" dirty="0">
              <a:latin typeface="Times"/>
              <a:cs typeface="Times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2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Potential applications of this new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New insights into the manipulation of matter, from disorder to high levels of spatial </a:t>
            </a:r>
            <a:r>
              <a:rPr lang="en-US" dirty="0" smtClean="0"/>
              <a:t>coherence, with a range of properties at </a:t>
            </a:r>
            <a:r>
              <a:rPr lang="en-US" dirty="0"/>
              <a:t>a range of </a:t>
            </a:r>
            <a:r>
              <a:rPr lang="en-US" dirty="0" smtClean="0"/>
              <a:t>scales, </a:t>
            </a:r>
            <a:r>
              <a:rPr lang="en-US" dirty="0"/>
              <a:t>leads to new </a:t>
            </a:r>
            <a:r>
              <a:rPr lang="en-US" dirty="0" smtClean="0"/>
              <a:t>opportunities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09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/>
          <a:lstStyle/>
          <a:p>
            <a:r>
              <a:rPr lang="en-US" sz="2800" dirty="0"/>
              <a:t>Below a critical threshold of charge density </a:t>
            </a:r>
            <a:r>
              <a:rPr lang="en-US" sz="2800" dirty="0" smtClean="0"/>
              <a:t>we see </a:t>
            </a:r>
            <a:r>
              <a:rPr lang="en-US" sz="2800" dirty="0"/>
              <a:t>disordered structures </a:t>
            </a:r>
            <a:r>
              <a:rPr lang="en-US" sz="2800" dirty="0" smtClean="0"/>
              <a:t>(tumors in biological systems).</a:t>
            </a:r>
            <a:endParaRPr lang="en-US" sz="2800" dirty="0"/>
          </a:p>
          <a:p>
            <a:r>
              <a:rPr lang="en-US" sz="2800" dirty="0"/>
              <a:t>New theory emerging of </a:t>
            </a:r>
            <a:r>
              <a:rPr lang="en-US" sz="2800" dirty="0" smtClean="0"/>
              <a:t>the brain </a:t>
            </a:r>
            <a:r>
              <a:rPr lang="en-US" sz="2800" dirty="0"/>
              <a:t>as a </a:t>
            </a:r>
            <a:r>
              <a:rPr lang="en-US" sz="2800" dirty="0" smtClean="0"/>
              <a:t>RT quantum </a:t>
            </a:r>
            <a:r>
              <a:rPr lang="en-US" sz="2800" dirty="0"/>
              <a:t>computer driven by MQP’s.</a:t>
            </a:r>
          </a:p>
          <a:p>
            <a:r>
              <a:rPr lang="en-US" sz="2800" dirty="0"/>
              <a:t>Supports understanding of </a:t>
            </a:r>
            <a:r>
              <a:rPr lang="en-US" sz="2800" dirty="0" smtClean="0"/>
              <a:t>neurodegenerative </a:t>
            </a:r>
            <a:r>
              <a:rPr lang="en-US" sz="2800" dirty="0"/>
              <a:t>disease </a:t>
            </a:r>
            <a:r>
              <a:rPr lang="en-US" sz="2800" dirty="0" smtClean="0"/>
              <a:t>mechanisms </a:t>
            </a:r>
            <a:r>
              <a:rPr lang="en-US" sz="2800" dirty="0"/>
              <a:t>associated </a:t>
            </a:r>
            <a:r>
              <a:rPr lang="en-US" sz="2800" dirty="0" smtClean="0"/>
              <a:t>with </a:t>
            </a:r>
            <a:r>
              <a:rPr lang="en-US" sz="2800" dirty="0"/>
              <a:t>amyloid </a:t>
            </a:r>
            <a:r>
              <a:rPr lang="en-US" sz="2800" dirty="0" smtClean="0"/>
              <a:t>aggregation.</a:t>
            </a:r>
            <a:endParaRPr lang="en-US" sz="2800" dirty="0"/>
          </a:p>
          <a:p>
            <a:r>
              <a:rPr lang="en-US" sz="2800" dirty="0" smtClean="0"/>
              <a:t>Potential for new first principles drug </a:t>
            </a:r>
            <a:r>
              <a:rPr lang="en-US" sz="2800" dirty="0"/>
              <a:t>development </a:t>
            </a:r>
            <a:r>
              <a:rPr lang="en-US" sz="2800" dirty="0" smtClean="0"/>
              <a:t>for cancer &amp; </a:t>
            </a:r>
            <a:r>
              <a:rPr lang="en-US" sz="2800" dirty="0"/>
              <a:t>neurodegenerative </a:t>
            </a:r>
            <a:r>
              <a:rPr lang="en-US" sz="2800" dirty="0" smtClean="0"/>
              <a:t>disease.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77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8218" y="598101"/>
            <a:ext cx="8232254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>
                <a:latin typeface="Times"/>
                <a:cs typeface="Times"/>
              </a:rPr>
              <a:t>Euler equation </a:t>
            </a:r>
            <a:r>
              <a:rPr lang="en-US" sz="4000" baseline="30000" dirty="0" smtClean="0">
                <a:latin typeface="Times"/>
                <a:cs typeface="Times"/>
              </a:rPr>
              <a:t>with quantum and </a:t>
            </a:r>
            <a:r>
              <a:rPr lang="en-US" sz="4000" baseline="30000" dirty="0">
                <a:latin typeface="Times"/>
                <a:cs typeface="Times"/>
              </a:rPr>
              <a:t>diffusion </a:t>
            </a:r>
            <a:r>
              <a:rPr lang="en-US" sz="4000" baseline="30000" dirty="0" smtClean="0">
                <a:latin typeface="Times"/>
                <a:cs typeface="Times"/>
              </a:rPr>
              <a:t>potentials</a:t>
            </a:r>
            <a:endParaRPr lang="en-US" sz="4000" dirty="0">
              <a:latin typeface="Times"/>
              <a:cs typeface="Times"/>
            </a:endParaRPr>
          </a:p>
        </p:txBody>
      </p:sp>
      <p:pic>
        <p:nvPicPr>
          <p:cNvPr id="3" name="Picture 2" descr="Eulerdii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4" y="2091403"/>
            <a:ext cx="4152900" cy="901700"/>
          </a:xfrm>
          <a:prstGeom prst="rect">
            <a:avLst/>
          </a:prstGeom>
        </p:spPr>
      </p:pic>
      <p:pic>
        <p:nvPicPr>
          <p:cNvPr id="4" name="Picture 3" descr="Euler quant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24744"/>
            <a:ext cx="4025900" cy="99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2996952"/>
            <a:ext cx="820504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Equivalence </a:t>
            </a:r>
            <a:r>
              <a:rPr lang="en-US" sz="2400" dirty="0">
                <a:latin typeface="Times"/>
                <a:cs typeface="Times"/>
              </a:rPr>
              <a:t>between </a:t>
            </a:r>
            <a:r>
              <a:rPr lang="en-US" sz="2400" dirty="0" smtClean="0">
                <a:latin typeface="Times"/>
                <a:cs typeface="Times"/>
              </a:rPr>
              <a:t>a </a:t>
            </a:r>
            <a:r>
              <a:rPr lang="en-US" sz="2400" dirty="0">
                <a:latin typeface="Times"/>
                <a:cs typeface="Times"/>
              </a:rPr>
              <a:t>fluid subjected to a force field and a </a:t>
            </a:r>
            <a:endParaRPr lang="en-US" sz="2400" dirty="0" smtClean="0">
              <a:latin typeface="Times"/>
              <a:cs typeface="Times"/>
            </a:endParaRPr>
          </a:p>
          <a:p>
            <a:r>
              <a:rPr lang="en-US" sz="2400" dirty="0" smtClean="0">
                <a:latin typeface="Times"/>
                <a:cs typeface="Times"/>
              </a:rPr>
              <a:t>diffusion </a:t>
            </a:r>
            <a:r>
              <a:rPr lang="en-US" sz="2400" dirty="0">
                <a:latin typeface="Times"/>
                <a:cs typeface="Times"/>
              </a:rPr>
              <a:t>process with the force expressed in terms </a:t>
            </a:r>
            <a:r>
              <a:rPr lang="en-US" sz="2400" dirty="0" smtClean="0">
                <a:latin typeface="Times"/>
                <a:cs typeface="Times"/>
              </a:rPr>
              <a:t>of probability</a:t>
            </a:r>
          </a:p>
          <a:p>
            <a:r>
              <a:rPr lang="en-US" sz="2400" dirty="0">
                <a:latin typeface="Times"/>
                <a:cs typeface="Times"/>
              </a:rPr>
              <a:t>d</a:t>
            </a:r>
            <a:r>
              <a:rPr lang="en-US" sz="2400" dirty="0" smtClean="0">
                <a:latin typeface="Times"/>
                <a:cs typeface="Times"/>
              </a:rPr>
              <a:t>ensity.</a:t>
            </a:r>
          </a:p>
          <a:p>
            <a:endParaRPr lang="en-US" sz="2400" dirty="0" smtClean="0">
              <a:latin typeface="Times"/>
              <a:cs typeface="Times"/>
            </a:endParaRPr>
          </a:p>
          <a:p>
            <a:endParaRPr lang="en-US" dirty="0">
              <a:latin typeface="Times"/>
              <a:cs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4077072"/>
            <a:ext cx="7053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"/>
                <a:cs typeface="Times"/>
              </a:rPr>
              <a:t>The ‘diffusion force’ derives from an </a:t>
            </a:r>
            <a:r>
              <a:rPr lang="en-US" sz="2400" b="1" u="sng" dirty="0">
                <a:latin typeface="Times"/>
                <a:cs typeface="Times"/>
              </a:rPr>
              <a:t>externa</a:t>
            </a:r>
            <a:r>
              <a:rPr lang="en-US" sz="2400" u="sng" dirty="0">
                <a:latin typeface="Times"/>
                <a:cs typeface="Times"/>
              </a:rPr>
              <a:t>l</a:t>
            </a:r>
            <a:r>
              <a:rPr lang="en-US" sz="2400" dirty="0">
                <a:latin typeface="Times"/>
                <a:cs typeface="Times"/>
              </a:rPr>
              <a:t> potential </a:t>
            </a:r>
            <a:endParaRPr lang="en-US" sz="2400" dirty="0" smtClean="0">
              <a:latin typeface="Times"/>
              <a:cs typeface="Times"/>
            </a:endParaRPr>
          </a:p>
          <a:p>
            <a:endParaRPr lang="en-US" sz="2000" dirty="0"/>
          </a:p>
        </p:txBody>
      </p:sp>
      <p:pic>
        <p:nvPicPr>
          <p:cNvPr id="7" name="Picture 6" descr="diffp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83" y="4540196"/>
            <a:ext cx="2578100" cy="584200"/>
          </a:xfrm>
          <a:prstGeom prst="rect">
            <a:avLst/>
          </a:prstGeom>
        </p:spPr>
      </p:pic>
      <p:pic>
        <p:nvPicPr>
          <p:cNvPr id="8" name="Picture 7" descr="quant p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021288"/>
            <a:ext cx="3175000" cy="520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5013176"/>
            <a:ext cx="82181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"/>
                <a:cs typeface="Times"/>
              </a:rPr>
              <a:t>Q</a:t>
            </a:r>
            <a:r>
              <a:rPr lang="en-US" sz="2400" dirty="0" smtClean="0">
                <a:latin typeface="Times"/>
                <a:cs typeface="Times"/>
              </a:rPr>
              <a:t>uantum </a:t>
            </a:r>
            <a:r>
              <a:rPr lang="en-US" sz="2400" dirty="0">
                <a:latin typeface="Times"/>
                <a:cs typeface="Times"/>
              </a:rPr>
              <a:t>force is the exact opposite, derived from the </a:t>
            </a:r>
            <a:r>
              <a:rPr lang="en-US" sz="2400" dirty="0" smtClean="0">
                <a:latin typeface="Times"/>
                <a:cs typeface="Times"/>
              </a:rPr>
              <a:t>“quantum </a:t>
            </a:r>
          </a:p>
          <a:p>
            <a:r>
              <a:rPr lang="en-US" sz="2400" dirty="0" smtClean="0">
                <a:latin typeface="Times"/>
                <a:cs typeface="Times"/>
              </a:rPr>
              <a:t>potential”, </a:t>
            </a:r>
            <a:r>
              <a:rPr lang="en-US" sz="2400" b="1" u="sng" dirty="0" smtClean="0">
                <a:latin typeface="Times"/>
                <a:cs typeface="Times"/>
              </a:rPr>
              <a:t>internally</a:t>
            </a:r>
            <a:r>
              <a:rPr lang="en-US" sz="2400" dirty="0" smtClean="0">
                <a:latin typeface="Times"/>
                <a:cs typeface="Times"/>
              </a:rPr>
              <a:t> </a:t>
            </a:r>
            <a:r>
              <a:rPr lang="en-US" sz="2400" dirty="0">
                <a:latin typeface="Times"/>
                <a:cs typeface="Times"/>
              </a:rPr>
              <a:t>generated by the </a:t>
            </a:r>
            <a:r>
              <a:rPr lang="en-US" sz="2400" dirty="0" smtClean="0">
                <a:latin typeface="Times"/>
                <a:cs typeface="Times"/>
              </a:rPr>
              <a:t>complex fractal </a:t>
            </a:r>
            <a:r>
              <a:rPr lang="en-US" sz="2400" dirty="0">
                <a:latin typeface="Times"/>
                <a:cs typeface="Times"/>
              </a:rPr>
              <a:t>geodesics </a:t>
            </a:r>
            <a:endParaRPr lang="en-US" sz="2400" dirty="0" smtClean="0">
              <a:latin typeface="Times"/>
              <a:cs typeface="Time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636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US" dirty="0" smtClean="0"/>
              <a:t>New insights into: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lang="en-US" dirty="0" smtClean="0"/>
              <a:t>The role of genome/environment interaction in the evolution of </a:t>
            </a:r>
            <a:r>
              <a:rPr lang="en-US" dirty="0"/>
              <a:t>structure and </a:t>
            </a:r>
            <a:r>
              <a:rPr lang="en-US" dirty="0" smtClean="0"/>
              <a:t>function in biological systems, including quantum </a:t>
            </a:r>
            <a:r>
              <a:rPr lang="en-US" dirty="0"/>
              <a:t>biology (e.g. photosynthesis)</a:t>
            </a:r>
            <a:r>
              <a:rPr lang="en-US" dirty="0" smtClean="0"/>
              <a:t>.</a:t>
            </a:r>
          </a:p>
          <a:p>
            <a:r>
              <a:rPr lang="en-US" dirty="0"/>
              <a:t>First principles development of new </a:t>
            </a:r>
            <a:r>
              <a:rPr lang="en-US" dirty="0" smtClean="0"/>
              <a:t>bio-inspired materials </a:t>
            </a:r>
            <a:r>
              <a:rPr lang="en-US" dirty="0"/>
              <a:t>and technologies with range of structures and functions. </a:t>
            </a:r>
            <a:endParaRPr lang="en-US" dirty="0" smtClean="0"/>
          </a:p>
          <a:p>
            <a:pPr marL="0" indent="0">
              <a:buNone/>
            </a:pP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20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US" sz="2800" b="1" dirty="0"/>
              <a:t>The use of charge density, including protein complexes to develop molecular to macroscale 3D fractal networks (structures) </a:t>
            </a:r>
            <a:r>
              <a:rPr lang="en-US" sz="2800" b="1" dirty="0" smtClean="0"/>
              <a:t>with </a:t>
            </a:r>
            <a:r>
              <a:rPr lang="en-US" sz="2800" b="1" dirty="0"/>
              <a:t>macroscopic quantum </a:t>
            </a:r>
            <a:r>
              <a:rPr lang="en-US" sz="2800" b="1" dirty="0" smtClean="0"/>
              <a:t>properties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324492"/>
            <a:ext cx="8229600" cy="4525963"/>
          </a:xfrm>
        </p:spPr>
        <p:txBody>
          <a:bodyPr/>
          <a:lstStyle/>
          <a:p>
            <a:r>
              <a:rPr lang="en-US" sz="3600" dirty="0" smtClean="0"/>
              <a:t>HT/RTSC</a:t>
            </a:r>
          </a:p>
          <a:p>
            <a:r>
              <a:rPr lang="en-US" sz="3600" dirty="0" smtClean="0"/>
              <a:t>Quantum computing</a:t>
            </a:r>
          </a:p>
          <a:p>
            <a:r>
              <a:rPr lang="en-US" sz="3600" dirty="0" smtClean="0"/>
              <a:t>Coherent random lazing </a:t>
            </a:r>
          </a:p>
          <a:p>
            <a:r>
              <a:rPr lang="en-US" sz="3600" dirty="0" smtClean="0"/>
              <a:t>Biosynthetic </a:t>
            </a:r>
            <a:r>
              <a:rPr lang="en-US" sz="3600" dirty="0"/>
              <a:t>approaches to development of </a:t>
            </a:r>
            <a:r>
              <a:rPr lang="en-US" sz="3600" dirty="0" smtClean="0"/>
              <a:t>photovoltaic </a:t>
            </a:r>
            <a:r>
              <a:rPr lang="en-US" sz="3600" dirty="0"/>
              <a:t>cell </a:t>
            </a:r>
            <a:r>
              <a:rPr lang="en-US" sz="3600" dirty="0" smtClean="0"/>
              <a:t>technology</a:t>
            </a:r>
            <a:r>
              <a:rPr lang="en-US" sz="3600" dirty="0"/>
              <a:t> </a:t>
            </a:r>
            <a:r>
              <a:rPr lang="en-US" sz="3600" dirty="0" smtClean="0"/>
              <a:t>based on photosynthetic processes.</a:t>
            </a:r>
          </a:p>
          <a:p>
            <a:r>
              <a:rPr lang="en-US" sz="3600" dirty="0" smtClean="0"/>
              <a:t>Super insulators……..</a:t>
            </a:r>
            <a:endParaRPr lang="en-US" sz="3600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014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r>
              <a:rPr lang="en-US" sz="3200" b="1" smtClean="0"/>
              <a:t>Significant </a:t>
            </a:r>
            <a:r>
              <a:rPr lang="en-US" sz="3200" b="1" dirty="0" smtClean="0"/>
              <a:t>breakthrough in addressing the 4 key physics grand challenges </a:t>
            </a:r>
            <a:r>
              <a:rPr lang="en-US" sz="3200" b="1" dirty="0"/>
              <a:t>identified </a:t>
            </a:r>
            <a:r>
              <a:rPr lang="en-US" sz="3200" b="1" dirty="0" smtClean="0"/>
              <a:t>by UK EPSRC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r>
              <a:rPr lang="en-US" sz="3600" dirty="0"/>
              <a:t>Understanding the Physics of </a:t>
            </a:r>
            <a:r>
              <a:rPr lang="en-US" sz="3600" dirty="0" smtClean="0"/>
              <a:t>life</a:t>
            </a:r>
          </a:p>
          <a:p>
            <a:r>
              <a:rPr lang="en-US" sz="3600" dirty="0"/>
              <a:t>Emergence and </a:t>
            </a:r>
            <a:r>
              <a:rPr lang="en-US" sz="3600" dirty="0" smtClean="0"/>
              <a:t>physics </a:t>
            </a:r>
            <a:r>
              <a:rPr lang="en-US" sz="3600" dirty="0"/>
              <a:t>far from </a:t>
            </a:r>
            <a:r>
              <a:rPr lang="en-US" sz="3600" dirty="0" smtClean="0"/>
              <a:t>equilibrium</a:t>
            </a:r>
            <a:endParaRPr lang="en-US" sz="3600" dirty="0"/>
          </a:p>
          <a:p>
            <a:r>
              <a:rPr lang="en-US" sz="3600" dirty="0"/>
              <a:t>Nanoscale d</a:t>
            </a:r>
            <a:r>
              <a:rPr lang="en-US" sz="3600" dirty="0" smtClean="0"/>
              <a:t>esign of functional materials</a:t>
            </a:r>
          </a:p>
          <a:p>
            <a:r>
              <a:rPr lang="en-US" sz="3600" dirty="0"/>
              <a:t>Quantum Physics for Quantum Technologies</a:t>
            </a:r>
          </a:p>
        </p:txBody>
      </p:sp>
    </p:spTree>
    <p:extLst>
      <p:ext uri="{BB962C8B-B14F-4D97-AF65-F5344CB8AC3E}">
        <p14:creationId xmlns:p14="http://schemas.microsoft.com/office/powerpoint/2010/main" val="340841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1143000"/>
          </a:xfrm>
        </p:spPr>
        <p:txBody>
          <a:bodyPr/>
          <a:lstStyle/>
          <a:p>
            <a:r>
              <a:rPr lang="en-US" b="1" dirty="0">
                <a:latin typeface="Times"/>
                <a:cs typeface="Times"/>
              </a:rPr>
              <a:t>Quantum decoherence</a:t>
            </a:r>
            <a:r>
              <a:rPr lang="en-US" dirty="0">
                <a:latin typeface="Times"/>
                <a:cs typeface="Times"/>
              </a:rPr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E8polytop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60"/>
            <a:ext cx="3563888" cy="3563888"/>
          </a:xfrm>
          <a:prstGeom prst="rect">
            <a:avLst/>
          </a:prstGeom>
        </p:spPr>
      </p:pic>
      <p:pic>
        <p:nvPicPr>
          <p:cNvPr id="6" name="Picture 5" descr="PIA14602-800x6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4416492" cy="35283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5157192"/>
            <a:ext cx="203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Complex (coherent)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5013176"/>
            <a:ext cx="26654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Collapse to root vectors or </a:t>
            </a:r>
          </a:p>
          <a:p>
            <a:r>
              <a:rPr lang="en-US" dirty="0" smtClean="0">
                <a:latin typeface="Times"/>
                <a:cs typeface="Times"/>
              </a:rPr>
              <a:t>“pointer states” (classical)</a:t>
            </a:r>
          </a:p>
          <a:p>
            <a:endParaRPr lang="en-US" dirty="0" smtClean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The complex velocity field </a:t>
            </a:r>
          </a:p>
          <a:p>
            <a:r>
              <a:rPr lang="en-US" dirty="0" smtClean="0">
                <a:latin typeface="Times"/>
                <a:cs typeface="Times"/>
              </a:rPr>
              <a:t>vanishes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46672" y="6519446"/>
            <a:ext cx="4985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commons.wikimedia.org</a:t>
            </a:r>
            <a:r>
              <a:rPr lang="en-US" sz="1600" dirty="0"/>
              <a:t>/wiki/</a:t>
            </a:r>
            <a:r>
              <a:rPr lang="en-US" sz="1600" dirty="0" err="1"/>
              <a:t>User:Jgmoxness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141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482441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latin typeface="Times"/>
                <a:ea typeface="ＭＳ Ｐゴシック" charset="0"/>
                <a:cs typeface="Times"/>
              </a:rPr>
              <a:t>At macro-scales, fractal </a:t>
            </a:r>
            <a:r>
              <a:rPr lang="en-US" sz="2800" dirty="0">
                <a:latin typeface="Times"/>
                <a:ea typeface="ＭＳ Ｐゴシック" charset="0"/>
                <a:cs typeface="Times"/>
              </a:rPr>
              <a:t>systems </a:t>
            </a:r>
            <a:r>
              <a:rPr lang="en-US" sz="2800" dirty="0" smtClean="0">
                <a:latin typeface="Times"/>
                <a:ea typeface="ＭＳ Ｐゴシック" charset="0"/>
                <a:cs typeface="Times"/>
              </a:rPr>
              <a:t>can (at a critical percolation threshold) </a:t>
            </a:r>
            <a:r>
              <a:rPr lang="en-GB" sz="2800" dirty="0" smtClean="0">
                <a:latin typeface="Times"/>
                <a:ea typeface="ＭＳ Ｐゴシック" charset="0"/>
                <a:cs typeface="Times"/>
              </a:rPr>
              <a:t>generate a macroscopic quantum potential (MQP), which </a:t>
            </a:r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allows </a:t>
            </a:r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the writing the equation of motion under the form of a </a:t>
            </a:r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macroscopic </a:t>
            </a:r>
            <a:r>
              <a:rPr lang="en-US" sz="2800" dirty="0" smtClean="0">
                <a:latin typeface="Times"/>
                <a:cs typeface="Times"/>
              </a:rPr>
              <a:t>Schrödinger-like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equation. </a:t>
            </a:r>
            <a:endParaRPr lang="en-US" sz="2800" dirty="0">
              <a:latin typeface="Times" charset="0"/>
              <a:ea typeface="ＭＳ Ｐゴシック" charset="0"/>
              <a:cs typeface="Times" charset="0"/>
            </a:endParaRPr>
          </a:p>
          <a:p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We are dealing with a two </a:t>
            </a:r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component (</a:t>
            </a:r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Boson-Fermion) system.</a:t>
            </a:r>
          </a:p>
          <a:p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In plants, only the field (acting as a structuring force) is coherent.</a:t>
            </a:r>
            <a:endParaRPr lang="en-US" sz="2800" dirty="0">
              <a:latin typeface="Times" charset="0"/>
              <a:ea typeface="ＭＳ Ｐゴシック" charset="0"/>
              <a:cs typeface="Times" charset="0"/>
            </a:endParaRPr>
          </a:p>
          <a:p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S</a:t>
            </a:r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tationary </a:t>
            </a:r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solutions </a:t>
            </a:r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give </a:t>
            </a:r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well-defined peaks of probability </a:t>
            </a:r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density which we interpret as </a:t>
            </a:r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a tendency </a:t>
            </a:r>
            <a:r>
              <a:rPr lang="en-US" sz="2800" dirty="0" smtClean="0">
                <a:latin typeface="Times" charset="0"/>
                <a:ea typeface="ＭＳ Ｐゴシック" charset="0"/>
                <a:cs typeface="Times" charset="0"/>
              </a:rPr>
              <a:t>to </a:t>
            </a:r>
            <a:r>
              <a:rPr lang="en-US" sz="2800" dirty="0">
                <a:latin typeface="Times" charset="0"/>
                <a:ea typeface="ＭＳ Ｐゴシック" charset="0"/>
                <a:cs typeface="Times" charset="0"/>
              </a:rPr>
              <a:t>develop structures. </a:t>
            </a:r>
          </a:p>
          <a:p>
            <a:pPr>
              <a:defRPr/>
            </a:pPr>
            <a:endParaRPr lang="en-GB" sz="2800" dirty="0" smtClean="0">
              <a:latin typeface="Times"/>
              <a:ea typeface="ＭＳ Ｐゴシック" charset="0"/>
              <a:cs typeface="Times"/>
            </a:endParaRPr>
          </a:p>
          <a:p>
            <a:pPr marL="0" indent="0">
              <a:buFont typeface="Arial" charset="0"/>
              <a:buNone/>
              <a:defRPr/>
            </a:pPr>
            <a:endParaRPr lang="en-GB" sz="28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1331913" y="404813"/>
            <a:ext cx="6211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latin typeface="Times" charset="0"/>
                <a:cs typeface="Times" charset="0"/>
              </a:rPr>
              <a:t>A theory of macroscopic QM</a:t>
            </a:r>
          </a:p>
        </p:txBody>
      </p:sp>
    </p:spTree>
    <p:extLst>
      <p:ext uri="{BB962C8B-B14F-4D97-AF65-F5344CB8AC3E}">
        <p14:creationId xmlns:p14="http://schemas.microsoft.com/office/powerpoint/2010/main" val="155333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28574</TotalTime>
  <Words>1951</Words>
  <Application>Microsoft Macintosh PowerPoint</Application>
  <PresentationFormat>On-screen Show (4:3)</PresentationFormat>
  <Paragraphs>202</Paragraphs>
  <Slides>72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Office Theme</vt:lpstr>
      <vt:lpstr>Equation</vt:lpstr>
      <vt:lpstr>PowerPoint Presentation</vt:lpstr>
      <vt:lpstr>Scale relativity: An extension of the principles of general relativity into the quantum domain</vt:lpstr>
      <vt:lpstr>The turbulent (fractal) structure of space-time drives quantum behaviour at micro scales. </vt:lpstr>
      <vt:lpstr>PowerPoint Presentation</vt:lpstr>
      <vt:lpstr>Examples of macroscopic quantum phenomena in complex systems.</vt:lpstr>
      <vt:lpstr>Equivalence between Schrödinger and, Euler &amp; continuity equation’s</vt:lpstr>
      <vt:lpstr>PowerPoint Presentation</vt:lpstr>
      <vt:lpstr>Quantum decoherence </vt:lpstr>
      <vt:lpstr>PowerPoint Presentation</vt:lpstr>
      <vt:lpstr>PowerPoint Presentation</vt:lpstr>
      <vt:lpstr>PowerPoint Presentation</vt:lpstr>
      <vt:lpstr>Carbonate-silica (BaCO3-SiO2) flower formation W.L. Noorduin et al. Science 340, 832 (2013)</vt:lpstr>
      <vt:lpstr>PowerPoint Presentation</vt:lpstr>
      <vt:lpstr>PowerPoint Presentation</vt:lpstr>
      <vt:lpstr>PowerPoint Presentation</vt:lpstr>
      <vt:lpstr>PowerPoint Presentation</vt:lpstr>
      <vt:lpstr>Mechanism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 duplication: a solution for growth</vt:lpstr>
      <vt:lpstr>PowerPoint Presentation</vt:lpstr>
      <vt:lpstr>PowerPoint Presentation</vt:lpstr>
      <vt:lpstr>How does the plant control charge density and the emergence of structure at plant scales </vt:lpstr>
      <vt:lpstr>PowerPoint Presentation</vt:lpstr>
      <vt:lpstr> Analysis of the transcriptome  Nakayama et al 2014   </vt:lpstr>
      <vt:lpstr>PowerPoint Presentation</vt:lpstr>
      <vt:lpstr>PowerPoint Presentation</vt:lpstr>
      <vt:lpstr>How does this translate into HTSC materials </vt:lpstr>
      <vt:lpstr>What about charge order ? (charge density waves and spin density waves) </vt:lpstr>
      <vt:lpstr>PowerPoint Presentation</vt:lpstr>
      <vt:lpstr>Strategies for the development/growth and control of macroscopic quantum technologies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need to increase charge density and matter density to maximise macroscopic quantum coherence and minimize localization.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Potential applications of this new understanding</vt:lpstr>
      <vt:lpstr>Health</vt:lpstr>
      <vt:lpstr>New insights into:</vt:lpstr>
      <vt:lpstr>The use of charge density, including protein complexes to develop molecular to macroscale 3D fractal networks (structures) with macroscopic quantum properties</vt:lpstr>
      <vt:lpstr>Significant breakthrough in addressing the 4 key physics grand challenges identified by UK EPSRC</vt:lpstr>
    </vt:vector>
  </TitlesOfParts>
  <Company>Napier University Edinburgh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gold</dc:title>
  <dc:creator>05014994</dc:creator>
  <cp:lastModifiedBy>Philip Turner</cp:lastModifiedBy>
  <cp:revision>1251</cp:revision>
  <dcterms:created xsi:type="dcterms:W3CDTF">2011-09-15T08:14:56Z</dcterms:created>
  <dcterms:modified xsi:type="dcterms:W3CDTF">2017-05-12T13:01:09Z</dcterms:modified>
</cp:coreProperties>
</file>