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5" r:id="rId3"/>
    <p:sldId id="280" r:id="rId4"/>
    <p:sldId id="293" r:id="rId5"/>
    <p:sldId id="277" r:id="rId6"/>
    <p:sldId id="260" r:id="rId7"/>
    <p:sldId id="268" r:id="rId8"/>
    <p:sldId id="278" r:id="rId9"/>
    <p:sldId id="286" r:id="rId10"/>
    <p:sldId id="265" r:id="rId11"/>
    <p:sldId id="279" r:id="rId12"/>
    <p:sldId id="287" r:id="rId13"/>
    <p:sldId id="269" r:id="rId14"/>
    <p:sldId id="292" r:id="rId15"/>
    <p:sldId id="262" r:id="rId16"/>
    <p:sldId id="294" r:id="rId17"/>
    <p:sldId id="282" r:id="rId18"/>
    <p:sldId id="291" r:id="rId19"/>
    <p:sldId id="261" r:id="rId20"/>
    <p:sldId id="288" r:id="rId21"/>
    <p:sldId id="263" r:id="rId22"/>
    <p:sldId id="273" r:id="rId23"/>
    <p:sldId id="290" r:id="rId24"/>
    <p:sldId id="271" r:id="rId25"/>
    <p:sldId id="295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CCFF"/>
    <a:srgbClr val="FFFF00"/>
    <a:srgbClr val="FFFFAF"/>
    <a:srgbClr val="FFFF75"/>
    <a:srgbClr val="FFFF66"/>
    <a:srgbClr val="FFFF4B"/>
    <a:srgbClr val="FFFF21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4424" autoAdjust="0"/>
  </p:normalViewPr>
  <p:slideViewPr>
    <p:cSldViewPr snapToGrid="0">
      <p:cViewPr varScale="1">
        <p:scale>
          <a:sx n="74" d="100"/>
          <a:sy n="74" d="100"/>
        </p:scale>
        <p:origin x="6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33.30.116.91\Users\ochi\Documents\megas\resistive\resistivity_140609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manen\share\Documents\MCA\rc33-3\rc33-3_gai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manen\share\Documents\MCA\rc33-3\rc33-3_gai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539499463975484E-2"/>
          <c:y val="4.3158482740677816E-2"/>
          <c:w val="0.83803796532475672"/>
          <c:h val="0.85945899619690391"/>
        </c:manualLayout>
      </c:layout>
      <c:scatterChart>
        <c:scatterStyle val="lineMarker"/>
        <c:varyColors val="0"/>
        <c:ser>
          <c:idx val="0"/>
          <c:order val="0"/>
          <c:tx>
            <c:strRef>
              <c:f>'2014_05'!$AB$13</c:f>
              <c:strCache>
                <c:ptCount val="1"/>
                <c:pt idx="0">
                  <c:v>DLC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xVal>
            <c:numRef>
              <c:f>'2014_05'!$AA$14:$AA$26</c:f>
              <c:numCache>
                <c:formatCode>General</c:formatCode>
                <c:ptCount val="13"/>
                <c:pt idx="0">
                  <c:v>300</c:v>
                </c:pt>
                <c:pt idx="1">
                  <c:v>500</c:v>
                </c:pt>
                <c:pt idx="2">
                  <c:v>700</c:v>
                </c:pt>
                <c:pt idx="3">
                  <c:v>1000</c:v>
                </c:pt>
                <c:pt idx="4">
                  <c:v>1200</c:v>
                </c:pt>
                <c:pt idx="5">
                  <c:v>1800</c:v>
                </c:pt>
                <c:pt idx="6">
                  <c:v>2000</c:v>
                </c:pt>
                <c:pt idx="7">
                  <c:v>2400</c:v>
                </c:pt>
                <c:pt idx="8">
                  <c:v>3600</c:v>
                </c:pt>
                <c:pt idx="9">
                  <c:v>500</c:v>
                </c:pt>
                <c:pt idx="10">
                  <c:v>700</c:v>
                </c:pt>
                <c:pt idx="11">
                  <c:v>1000</c:v>
                </c:pt>
                <c:pt idx="12">
                  <c:v>2400</c:v>
                </c:pt>
              </c:numCache>
            </c:numRef>
          </c:xVal>
          <c:yVal>
            <c:numRef>
              <c:f>'2014_05'!$AB$14:$AB$26</c:f>
              <c:numCache>
                <c:formatCode>General</c:formatCode>
                <c:ptCount val="13"/>
                <c:pt idx="0">
                  <c:v>3338.4</c:v>
                </c:pt>
                <c:pt idx="1">
                  <c:v>154.44</c:v>
                </c:pt>
                <c:pt idx="2">
                  <c:v>93.3</c:v>
                </c:pt>
                <c:pt idx="3">
                  <c:v>5.3609999999999998</c:v>
                </c:pt>
                <c:pt idx="4">
                  <c:v>2.75</c:v>
                </c:pt>
                <c:pt idx="5">
                  <c:v>2.4300000000000002</c:v>
                </c:pt>
                <c:pt idx="6">
                  <c:v>2.0299999999999998</c:v>
                </c:pt>
                <c:pt idx="7">
                  <c:v>1.25</c:v>
                </c:pt>
                <c:pt idx="8">
                  <c:v>0.4914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'2014_05'!$AC$13</c:f>
              <c:strCache>
                <c:ptCount val="1"/>
                <c:pt idx="0">
                  <c:v>N-DLC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xVal>
            <c:numRef>
              <c:f>'2014_05'!$AA$14:$AA$26</c:f>
              <c:numCache>
                <c:formatCode>General</c:formatCode>
                <c:ptCount val="13"/>
                <c:pt idx="0">
                  <c:v>300</c:v>
                </c:pt>
                <c:pt idx="1">
                  <c:v>500</c:v>
                </c:pt>
                <c:pt idx="2">
                  <c:v>700</c:v>
                </c:pt>
                <c:pt idx="3">
                  <c:v>1000</c:v>
                </c:pt>
                <c:pt idx="4">
                  <c:v>1200</c:v>
                </c:pt>
                <c:pt idx="5">
                  <c:v>1800</c:v>
                </c:pt>
                <c:pt idx="6">
                  <c:v>2000</c:v>
                </c:pt>
                <c:pt idx="7">
                  <c:v>2400</c:v>
                </c:pt>
                <c:pt idx="8">
                  <c:v>3600</c:v>
                </c:pt>
                <c:pt idx="9">
                  <c:v>500</c:v>
                </c:pt>
                <c:pt idx="10">
                  <c:v>700</c:v>
                </c:pt>
                <c:pt idx="11">
                  <c:v>1000</c:v>
                </c:pt>
                <c:pt idx="12">
                  <c:v>2400</c:v>
                </c:pt>
              </c:numCache>
            </c:numRef>
          </c:xVal>
          <c:yVal>
            <c:numRef>
              <c:f>'2014_05'!$AC$14:$AC$26</c:f>
              <c:numCache>
                <c:formatCode>General</c:formatCode>
                <c:ptCount val="13"/>
                <c:pt idx="9">
                  <c:v>0.66500000000000004</c:v>
                </c:pt>
                <c:pt idx="10">
                  <c:v>0.70599999999999996</c:v>
                </c:pt>
                <c:pt idx="11">
                  <c:v>0.435</c:v>
                </c:pt>
                <c:pt idx="12">
                  <c:v>5.5E-2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668296"/>
        <c:axId val="191116192"/>
      </c:scatterChart>
      <c:valAx>
        <c:axId val="189668296"/>
        <c:scaling>
          <c:logBase val="10"/>
          <c:orientation val="minMax"/>
          <c:max val="10000"/>
          <c:min val="100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ja-JP"/>
          </a:p>
        </c:txPr>
        <c:crossAx val="191116192"/>
        <c:crossesAt val="1.0000000000000005E-2"/>
        <c:crossBetween val="midCat"/>
      </c:valAx>
      <c:valAx>
        <c:axId val="191116192"/>
        <c:scaling>
          <c:logBase val="10"/>
          <c:orientation val="minMax"/>
          <c:max val="10000"/>
          <c:min val="1.0000000000000005E-2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ja-JP"/>
          </a:p>
        </c:txPr>
        <c:crossAx val="1896682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024517913951084"/>
          <c:y val="0.22291993276467223"/>
          <c:w val="0.25784484358228166"/>
          <c:h val="0.1405863042629875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800"/>
              <a:t>Gain</a:t>
            </a:r>
            <a:r>
              <a:rPr lang="en-US" altLang="ja-JP" sz="1800" baseline="0"/>
              <a:t> curve</a:t>
            </a:r>
            <a:endParaRPr lang="ja-JP" altLang="en-US" sz="18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RC33-1</c:v>
          </c:tx>
          <c:spPr>
            <a:ln w="25400" cap="rnd">
              <a:noFill/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Sheet1!$G$5:$G$9</c:f>
                <c:numCache>
                  <c:formatCode>General</c:formatCode>
                  <c:ptCount val="5"/>
                  <c:pt idx="0">
                    <c:v>293.12319559228649</c:v>
                  </c:pt>
                  <c:pt idx="1">
                    <c:v>163.69278236914607</c:v>
                  </c:pt>
                  <c:pt idx="2">
                    <c:v>149.31162534435268</c:v>
                  </c:pt>
                  <c:pt idx="3">
                    <c:v>4714.0600550964182</c:v>
                  </c:pt>
                  <c:pt idx="4">
                    <c:v>2484.9807162534439</c:v>
                  </c:pt>
                </c:numCache>
              </c:numRef>
            </c:plus>
            <c:minus>
              <c:numRef>
                <c:f>Sheet1!$G$5:$G$9</c:f>
                <c:numCache>
                  <c:formatCode>General</c:formatCode>
                  <c:ptCount val="5"/>
                  <c:pt idx="0">
                    <c:v>293.12319559228649</c:v>
                  </c:pt>
                  <c:pt idx="1">
                    <c:v>163.69278236914607</c:v>
                  </c:pt>
                  <c:pt idx="2">
                    <c:v>149.31162534435268</c:v>
                  </c:pt>
                  <c:pt idx="3">
                    <c:v>4714.0600550964182</c:v>
                  </c:pt>
                  <c:pt idx="4">
                    <c:v>2484.9807162534439</c:v>
                  </c:pt>
                </c:numCache>
              </c:numRef>
            </c:minus>
            <c:spPr>
              <a:noFill/>
              <a:ln w="9525">
                <a:solidFill>
                  <a:srgbClr val="00B0F0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Sheet1!$A$5:$A$9</c:f>
              <c:numCache>
                <c:formatCode>General</c:formatCode>
                <c:ptCount val="5"/>
                <c:pt idx="0">
                  <c:v>500</c:v>
                </c:pt>
                <c:pt idx="1">
                  <c:v>550</c:v>
                </c:pt>
                <c:pt idx="2">
                  <c:v>600</c:v>
                </c:pt>
                <c:pt idx="3">
                  <c:v>650</c:v>
                </c:pt>
                <c:pt idx="4">
                  <c:v>700</c:v>
                </c:pt>
              </c:numCache>
            </c:numRef>
          </c:xVal>
          <c:yVal>
            <c:numRef>
              <c:f>Sheet1!$F$5:$F$9</c:f>
              <c:numCache>
                <c:formatCode>General</c:formatCode>
                <c:ptCount val="5"/>
                <c:pt idx="0">
                  <c:v>2942.6398898071625</c:v>
                </c:pt>
                <c:pt idx="1">
                  <c:v>4097.3622038567501</c:v>
                </c:pt>
                <c:pt idx="2">
                  <c:v>6402.5770798898075</c:v>
                </c:pt>
                <c:pt idx="3">
                  <c:v>7218.0732782369159</c:v>
                </c:pt>
                <c:pt idx="4">
                  <c:v>7856.7658402203861</c:v>
                </c:pt>
              </c:numCache>
            </c:numRef>
          </c:yVal>
          <c:smooth val="0"/>
        </c:ser>
        <c:ser>
          <c:idx val="1"/>
          <c:order val="1"/>
          <c:tx>
            <c:v>RC33-3</c:v>
          </c:tx>
          <c:spPr>
            <a:ln w="25400" cap="rnd">
              <a:noFill/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Sheet1!$O$4:$O$9</c:f>
                <c:numCache>
                  <c:formatCode>General</c:formatCode>
                  <c:ptCount val="6"/>
                  <c:pt idx="0">
                    <c:v>103.2073278236915</c:v>
                  </c:pt>
                  <c:pt idx="1">
                    <c:v>456.39162534435258</c:v>
                  </c:pt>
                  <c:pt idx="2">
                    <c:v>27.917741046831981</c:v>
                  </c:pt>
                  <c:pt idx="3">
                    <c:v>270.28253443526177</c:v>
                  </c:pt>
                  <c:pt idx="4">
                    <c:v>470.77278236914606</c:v>
                  </c:pt>
                  <c:pt idx="5">
                    <c:v>5060.8997245179071</c:v>
                  </c:pt>
                </c:numCache>
              </c:numRef>
            </c:plus>
            <c:minus>
              <c:numRef>
                <c:f>Sheet1!$O$4:$O$9</c:f>
                <c:numCache>
                  <c:formatCode>General</c:formatCode>
                  <c:ptCount val="6"/>
                  <c:pt idx="0">
                    <c:v>103.2073278236915</c:v>
                  </c:pt>
                  <c:pt idx="1">
                    <c:v>456.39162534435258</c:v>
                  </c:pt>
                  <c:pt idx="2">
                    <c:v>27.917741046831981</c:v>
                  </c:pt>
                  <c:pt idx="3">
                    <c:v>270.28253443526177</c:v>
                  </c:pt>
                  <c:pt idx="4">
                    <c:v>470.77278236914606</c:v>
                  </c:pt>
                  <c:pt idx="5">
                    <c:v>5060.8997245179071</c:v>
                  </c:pt>
                </c:numCache>
              </c:numRef>
            </c:minus>
            <c:spPr>
              <a:noFill/>
              <a:ln w="9525">
                <a:solidFill>
                  <a:srgbClr val="FFC000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Sheet1!$A$4:$A$9</c:f>
              <c:numCache>
                <c:formatCode>General</c:formatCode>
                <c:ptCount val="6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</c:numCache>
            </c:numRef>
          </c:xVal>
          <c:yVal>
            <c:numRef>
              <c:f>Sheet1!$N$4:$N$9</c:f>
              <c:numCache>
                <c:formatCode>General</c:formatCode>
                <c:ptCount val="6"/>
                <c:pt idx="0">
                  <c:v>1426.2737741046833</c:v>
                </c:pt>
                <c:pt idx="1">
                  <c:v>2008.7106336088159</c:v>
                </c:pt>
                <c:pt idx="2">
                  <c:v>4588.0134435261716</c:v>
                </c:pt>
                <c:pt idx="3">
                  <c:v>4787.6577410468317</c:v>
                </c:pt>
                <c:pt idx="4">
                  <c:v>8871.0603856749312</c:v>
                </c:pt>
                <c:pt idx="5">
                  <c:v>16168.22865013774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303632"/>
        <c:axId val="191304024"/>
      </c:scatterChart>
      <c:valAx>
        <c:axId val="191303632"/>
        <c:scaling>
          <c:orientation val="minMax"/>
          <c:min val="40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100"/>
                  <a:t>HV</a:t>
                </a:r>
                <a:r>
                  <a:rPr lang="en-US" altLang="ja-JP" sz="1100" baseline="0"/>
                  <a:t> [-V]</a:t>
                </a:r>
                <a:endParaRPr lang="ja-JP" altLang="en-US" sz="11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1304024"/>
        <c:crosses val="autoZero"/>
        <c:crossBetween val="midCat"/>
      </c:valAx>
      <c:valAx>
        <c:axId val="191304024"/>
        <c:scaling>
          <c:logBase val="10"/>
          <c:orientation val="minMax"/>
          <c:max val="30000"/>
          <c:min val="10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65000"/>
                  <a:lumOff val="35000"/>
                  <a:alpha val="2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/>
                  <a:t>Gain</a:t>
                </a:r>
                <a:endParaRPr lang="ja-JP" alt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1303632"/>
        <c:crosses val="autoZero"/>
        <c:crossBetween val="midCat"/>
      </c:valAx>
      <c:spPr>
        <a:noFill/>
        <a:ln>
          <a:solidFill>
            <a:schemeClr val="bg2">
              <a:lumMod val="7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83857511223039405"/>
          <c:y val="0.58684789044035601"/>
          <c:w val="0.12819773928312334"/>
          <c:h val="0.165326747225850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600" dirty="0" smtClean="0"/>
              <a:t>Gain variation</a:t>
            </a:r>
            <a:r>
              <a:rPr lang="en-US" altLang="ja-JP" sz="1600" baseline="0" dirty="0" smtClean="0"/>
              <a:t> </a:t>
            </a:r>
            <a:endParaRPr lang="ja-JP" alt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Within 10min after source on</c:v>
          </c:tx>
          <c:spPr>
            <a:ln w="25400" cap="rnd">
              <a:noFill/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Sheet1!$O$4:$O$9</c:f>
                <c:numCache>
                  <c:formatCode>General</c:formatCode>
                  <c:ptCount val="6"/>
                  <c:pt idx="0">
                    <c:v>103.2073278236915</c:v>
                  </c:pt>
                  <c:pt idx="1">
                    <c:v>456.39162534435258</c:v>
                  </c:pt>
                  <c:pt idx="2">
                    <c:v>27.917741046831981</c:v>
                  </c:pt>
                  <c:pt idx="3">
                    <c:v>270.28253443526177</c:v>
                  </c:pt>
                  <c:pt idx="4">
                    <c:v>470.77278236914606</c:v>
                  </c:pt>
                  <c:pt idx="5">
                    <c:v>5060.8997245179071</c:v>
                  </c:pt>
                </c:numCache>
              </c:numRef>
            </c:plus>
            <c:minus>
              <c:numRef>
                <c:f>Sheet1!$O$4:$O$9</c:f>
                <c:numCache>
                  <c:formatCode>General</c:formatCode>
                  <c:ptCount val="6"/>
                  <c:pt idx="0">
                    <c:v>103.2073278236915</c:v>
                  </c:pt>
                  <c:pt idx="1">
                    <c:v>456.39162534435258</c:v>
                  </c:pt>
                  <c:pt idx="2">
                    <c:v>27.917741046831981</c:v>
                  </c:pt>
                  <c:pt idx="3">
                    <c:v>270.28253443526177</c:v>
                  </c:pt>
                  <c:pt idx="4">
                    <c:v>470.77278236914606</c:v>
                  </c:pt>
                  <c:pt idx="5">
                    <c:v>5060.8997245179071</c:v>
                  </c:pt>
                </c:numCache>
              </c:numRef>
            </c:minus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Sheet1!$A$4:$A$9</c:f>
              <c:numCache>
                <c:formatCode>General</c:formatCode>
                <c:ptCount val="6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</c:numCache>
            </c:numRef>
          </c:xVal>
          <c:yVal>
            <c:numRef>
              <c:f>Sheet1!$N$4:$N$9</c:f>
              <c:numCache>
                <c:formatCode>General</c:formatCode>
                <c:ptCount val="6"/>
                <c:pt idx="0">
                  <c:v>1426.2737741046833</c:v>
                </c:pt>
                <c:pt idx="1">
                  <c:v>2008.7106336088159</c:v>
                </c:pt>
                <c:pt idx="2">
                  <c:v>4588.0134435261716</c:v>
                </c:pt>
                <c:pt idx="3">
                  <c:v>4787.6577410468317</c:v>
                </c:pt>
                <c:pt idx="4">
                  <c:v>8871.0603856749312</c:v>
                </c:pt>
                <c:pt idx="5">
                  <c:v>16168.22865013774</c:v>
                </c:pt>
              </c:numCache>
            </c:numRef>
          </c:yVal>
          <c:smooth val="0"/>
        </c:ser>
        <c:ser>
          <c:idx val="0"/>
          <c:order val="1"/>
          <c:tx>
            <c:v>More than 2 hours after source on</c:v>
          </c:tx>
          <c:spPr>
            <a:ln w="25400" cap="rnd">
              <a:noFill/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Sheet1!$L$27:$L$36</c:f>
                <c:numCache>
                  <c:formatCode>General</c:formatCode>
                  <c:ptCount val="10"/>
                  <c:pt idx="2">
                    <c:v>201.76055096418736</c:v>
                  </c:pt>
                  <c:pt idx="3">
                    <c:v>130.70071625344355</c:v>
                  </c:pt>
                  <c:pt idx="4">
                    <c:v>326.96121212121221</c:v>
                  </c:pt>
                  <c:pt idx="5">
                    <c:v>580.74633608815441</c:v>
                  </c:pt>
                  <c:pt idx="6">
                    <c:v>1103.9666666666667</c:v>
                  </c:pt>
                  <c:pt idx="7">
                    <c:v>1101.851790633609</c:v>
                  </c:pt>
                  <c:pt idx="8">
                    <c:v>964.38484848484836</c:v>
                  </c:pt>
                  <c:pt idx="9">
                    <c:v>2104.3030303030305</c:v>
                  </c:pt>
                </c:numCache>
              </c:numRef>
            </c:plus>
            <c:minus>
              <c:numRef>
                <c:f>Sheet1!$L$27:$L$36</c:f>
                <c:numCache>
                  <c:formatCode>General</c:formatCode>
                  <c:ptCount val="10"/>
                  <c:pt idx="2">
                    <c:v>201.76055096418736</c:v>
                  </c:pt>
                  <c:pt idx="3">
                    <c:v>130.70071625344355</c:v>
                  </c:pt>
                  <c:pt idx="4">
                    <c:v>326.96121212121221</c:v>
                  </c:pt>
                  <c:pt idx="5">
                    <c:v>580.74633608815441</c:v>
                  </c:pt>
                  <c:pt idx="6">
                    <c:v>1103.9666666666667</c:v>
                  </c:pt>
                  <c:pt idx="7">
                    <c:v>1101.851790633609</c:v>
                  </c:pt>
                  <c:pt idx="8">
                    <c:v>964.38484848484836</c:v>
                  </c:pt>
                  <c:pt idx="9">
                    <c:v>2104.3030303030305</c:v>
                  </c:pt>
                </c:numCache>
              </c:numRef>
            </c:minus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Sheet1!$A$27:$A$36</c:f>
              <c:numCache>
                <c:formatCode>General</c:formatCode>
                <c:ptCount val="10"/>
                <c:pt idx="0">
                  <c:v>450</c:v>
                </c:pt>
                <c:pt idx="1">
                  <c:v>500</c:v>
                </c:pt>
                <c:pt idx="2">
                  <c:v>550</c:v>
                </c:pt>
                <c:pt idx="3">
                  <c:v>600</c:v>
                </c:pt>
                <c:pt idx="4">
                  <c:v>650</c:v>
                </c:pt>
                <c:pt idx="5">
                  <c:v>700</c:v>
                </c:pt>
                <c:pt idx="6">
                  <c:v>720</c:v>
                </c:pt>
                <c:pt idx="7">
                  <c:v>740</c:v>
                </c:pt>
                <c:pt idx="8">
                  <c:v>760</c:v>
                </c:pt>
                <c:pt idx="9">
                  <c:v>780</c:v>
                </c:pt>
              </c:numCache>
            </c:numRef>
          </c:xVal>
          <c:yVal>
            <c:numRef>
              <c:f>Sheet1!$K$27:$K$36</c:f>
              <c:numCache>
                <c:formatCode>General</c:formatCode>
                <c:ptCount val="10"/>
                <c:pt idx="0">
                  <c:v>629.49422865013776</c:v>
                </c:pt>
                <c:pt idx="1">
                  <c:v>1161.9142699724518</c:v>
                </c:pt>
                <c:pt idx="2">
                  <c:v>1856.4395592286503</c:v>
                </c:pt>
                <c:pt idx="3">
                  <c:v>2827.5906336088151</c:v>
                </c:pt>
                <c:pt idx="4">
                  <c:v>4870.5608815427004</c:v>
                </c:pt>
                <c:pt idx="5">
                  <c:v>6539.6210468319578</c:v>
                </c:pt>
                <c:pt idx="6">
                  <c:v>7306.8980716253445</c:v>
                </c:pt>
                <c:pt idx="7">
                  <c:v>8673.107988980717</c:v>
                </c:pt>
                <c:pt idx="8">
                  <c:v>9138.3807162534431</c:v>
                </c:pt>
                <c:pt idx="9">
                  <c:v>9193.3674931129481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305200"/>
        <c:axId val="191305592"/>
      </c:scatterChart>
      <c:valAx>
        <c:axId val="191305200"/>
        <c:scaling>
          <c:orientation val="minMax"/>
          <c:min val="40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HV</a:t>
                </a:r>
                <a:r>
                  <a:rPr lang="en-US" altLang="ja-JP" baseline="0"/>
                  <a:t> [-V]</a:t>
                </a:r>
                <a:endParaRPr lang="ja-JP" alt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1305592"/>
        <c:crosses val="autoZero"/>
        <c:crossBetween val="midCat"/>
      </c:valAx>
      <c:valAx>
        <c:axId val="191305592"/>
        <c:scaling>
          <c:logBase val="10"/>
          <c:orientation val="minMax"/>
          <c:max val="20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65000"/>
                  <a:lumOff val="35000"/>
                  <a:alpha val="2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100"/>
                  <a:t>Gain</a:t>
                </a:r>
                <a:endParaRPr lang="ja-JP" altLang="en-US" sz="11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1305200"/>
        <c:crosses val="autoZero"/>
        <c:crossBetween val="midCat"/>
      </c:valAx>
      <c:spPr>
        <a:noFill/>
        <a:ln>
          <a:solidFill>
            <a:schemeClr val="bg2">
              <a:lumMod val="75000"/>
            </a:schemeClr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C98E1-BF4B-4EA3-B2F5-A7EC684C0227}" type="datetimeFigureOut">
              <a:rPr kumimoji="1" lang="ja-JP" altLang="en-US" smtClean="0"/>
              <a:t>2015/10/15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D4E9A-8D5D-4579-B3F2-2C88C12CFF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70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4E9A-8D5D-4579-B3F2-2C88C12CFF4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667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4E9A-8D5D-4579-B3F2-2C88C12CFF4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4E9A-8D5D-4579-B3F2-2C88C12CFF4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56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4E9A-8D5D-4579-B3F2-2C88C12CFF4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33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83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02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58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85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59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56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74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7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685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836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25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 userDrawn="1"/>
        </p:nvSpPr>
        <p:spPr>
          <a:xfrm>
            <a:off x="0" y="6538245"/>
            <a:ext cx="12192000" cy="33562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8000">
                <a:srgbClr val="FFFF4B"/>
              </a:gs>
              <a:gs pos="100000">
                <a:srgbClr val="FFFFAF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538247"/>
            <a:ext cx="2743200" cy="319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0099FF"/>
                </a:solidFill>
              </a:defRPr>
            </a:lvl1pPr>
          </a:lstStyle>
          <a:p>
            <a:r>
              <a:rPr lang="en-US" altLang="ja-JP" smtClean="0"/>
              <a:t>15/10/2015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538247"/>
            <a:ext cx="4114800" cy="319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99FF"/>
                </a:solidFill>
              </a:defRPr>
            </a:lvl1pPr>
          </a:lstStyle>
          <a:p>
            <a:r>
              <a:rPr lang="en-US" altLang="ja-JP" smtClean="0"/>
              <a:t>MPGD2015@Trieste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538245"/>
            <a:ext cx="2743200" cy="319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99FF"/>
                </a:solidFill>
              </a:defRPr>
            </a:lvl1pPr>
          </a:lstStyle>
          <a:p>
            <a:fld id="{32FCDD26-8B7F-415E-9575-43CB209377C3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1"/>
            <a:ext cx="12192000" cy="781867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4000">
                <a:srgbClr val="FFFF4B"/>
              </a:gs>
              <a:gs pos="100000">
                <a:srgbClr val="FFFFA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4000" b="1" dirty="0">
              <a:solidFill>
                <a:srgbClr val="0099FF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65" y="-8730"/>
            <a:ext cx="1669435" cy="7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3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22445" y="1703789"/>
            <a:ext cx="10331355" cy="1201005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latin typeface="+mj-ea"/>
              </a:rPr>
              <a:t>Development of μ-PIC with resistive electrodes </a:t>
            </a:r>
            <a:br>
              <a:rPr lang="en-US" altLang="ja-JP" sz="3600" dirty="0" smtClean="0">
                <a:latin typeface="+mj-ea"/>
              </a:rPr>
            </a:br>
            <a:r>
              <a:rPr lang="en-US" altLang="ja-JP" sz="3600" dirty="0" smtClean="0">
                <a:latin typeface="+mj-ea"/>
              </a:rPr>
              <a:t>using sputtered carbon</a:t>
            </a:r>
            <a:endParaRPr kumimoji="1" lang="ja-JP" altLang="en-US" sz="3600" dirty="0">
              <a:latin typeface="+mj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38347" y="3388333"/>
            <a:ext cx="3952340" cy="224506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r"/>
            <a:r>
              <a:rPr lang="en-US" altLang="ja-JP" sz="1800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Kobe </a:t>
            </a:r>
            <a:r>
              <a:rPr lang="en-US" altLang="ja-JP" sz="1800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Univ</a:t>
            </a:r>
            <a:r>
              <a:rPr lang="en-US" altLang="ja-JP" sz="1800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.,Tokyo ICEPP</a:t>
            </a:r>
            <a:r>
              <a:rPr lang="en-US" altLang="ja-JP" sz="1800" baseline="30000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A</a:t>
            </a:r>
            <a:endParaRPr lang="en-US" altLang="ja-JP" sz="1800" dirty="0" smtClean="0">
              <a:latin typeface="DFKai-SB" panose="03000509000000000000" pitchFamily="65" charset="-120"/>
              <a:ea typeface="DFKai-SB" panose="03000509000000000000" pitchFamily="65" charset="-120"/>
              <a:cs typeface="メイリオ" panose="020B0604030504040204" pitchFamily="50" charset="-128"/>
            </a:endParaRPr>
          </a:p>
          <a:p>
            <a:pPr algn="r"/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F.Yamane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, </a:t>
            </a:r>
          </a:p>
          <a:p>
            <a:pPr algn="r"/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A.Ochi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, </a:t>
            </a:r>
            <a:r>
              <a:rPr lang="en-US" altLang="ja-JP" dirty="0" err="1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Y</a:t>
            </a:r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.Homma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 </a:t>
            </a:r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S.Yamauchi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, </a:t>
            </a:r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N.Nagasaka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, </a:t>
            </a:r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H.Hasegawa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, </a:t>
            </a:r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T.Kawamoto</a:t>
            </a:r>
            <a:r>
              <a:rPr lang="en-US" altLang="ja-JP" baseline="30000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A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, </a:t>
            </a:r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Y.Kataoka</a:t>
            </a:r>
            <a:r>
              <a:rPr lang="en-US" altLang="ja-JP" baseline="30000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A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, </a:t>
            </a:r>
            <a:r>
              <a:rPr lang="en-US" altLang="ja-JP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T.Masubuchi</a:t>
            </a:r>
            <a:r>
              <a:rPr lang="en-US" altLang="ja-JP" baseline="30000" dirty="0" err="1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A</a:t>
            </a:r>
            <a:r>
              <a:rPr lang="en-US" altLang="ja-JP" dirty="0" smtClean="0">
                <a:latin typeface="DFKai-SB" panose="03000509000000000000" pitchFamily="65" charset="-120"/>
                <a:ea typeface="DFKai-SB" panose="03000509000000000000" pitchFamily="65" charset="-120"/>
                <a:cs typeface="メイリオ" panose="020B0604030504040204" pitchFamily="50" charset="-128"/>
              </a:rPr>
              <a:t>, </a:t>
            </a:r>
            <a:endParaRPr lang="ja-JP" altLang="en-US" dirty="0" smtClean="0">
              <a:latin typeface="DFKai-SB" panose="03000509000000000000" pitchFamily="65" charset="-120"/>
              <a:ea typeface="DFKai-SB" panose="03000509000000000000" pitchFamily="65" charset="-120"/>
              <a:cs typeface="メイリオ" panose="020B0604030504040204" pitchFamily="50" charset="-128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MPGD2015@Trieste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67991" y="3038830"/>
            <a:ext cx="68852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u="sng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Outline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32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32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New resistive material</a:t>
            </a:r>
            <a:endParaRPr kumimoji="1" lang="en-US" altLang="ja-JP" sz="3200" dirty="0" smtClean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32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Pixel alignment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32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Gain measurement 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32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Summery and further prospects</a:t>
            </a:r>
          </a:p>
        </p:txBody>
      </p:sp>
    </p:spTree>
    <p:extLst>
      <p:ext uri="{BB962C8B-B14F-4D97-AF65-F5344CB8AC3E}">
        <p14:creationId xmlns:p14="http://schemas.microsoft.com/office/powerpoint/2010/main" val="36918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458" y="0"/>
            <a:ext cx="9869129" cy="766916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New material for resistive electrodes</a:t>
            </a:r>
            <a:endParaRPr kumimoji="1" lang="ja-JP" altLang="en-US" dirty="0">
              <a:solidFill>
                <a:srgbClr val="0099FF"/>
              </a:solidFill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6513" y="1147072"/>
            <a:ext cx="60552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Sputtered carbon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has been developed and studied in Kobe Univ.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2013~).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Diamond like carbon is formed on the substrate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Very precise pattern can be formed easily with lift off process</a:t>
            </a: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/>
          <a:srcRect l="41647" t="26858" r="22806" b="36549"/>
          <a:stretch/>
        </p:blipFill>
        <p:spPr>
          <a:xfrm>
            <a:off x="220601" y="4292072"/>
            <a:ext cx="3113868" cy="180229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8" t="16618" r="16086" b="23092"/>
          <a:stretch/>
        </p:blipFill>
        <p:spPr>
          <a:xfrm>
            <a:off x="3362373" y="4292072"/>
            <a:ext cx="2809352" cy="1872901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064597" y="3666572"/>
            <a:ext cx="503605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3D image of resistive μ-PIC</a:t>
            </a:r>
          </a:p>
          <a:p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Left: Carbon polyimide, Right: Sputtered carbon</a:t>
            </a: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3547718" y="5142814"/>
            <a:ext cx="1382508" cy="76386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4711336" y="5524748"/>
            <a:ext cx="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300um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36" name="Picture 2" descr="C:\Users\ochi\AppData\Local\Temp\VMwareDnD\b84c831b\Sputtering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93" y="1311598"/>
            <a:ext cx="3436825" cy="20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5"/>
          <a:srcRect l="53168" t="30942" r="31688" b="22227"/>
          <a:stretch/>
        </p:blipFill>
        <p:spPr>
          <a:xfrm>
            <a:off x="9669289" y="1548765"/>
            <a:ext cx="2522711" cy="4385888"/>
          </a:xfrm>
          <a:prstGeom prst="rect">
            <a:avLst/>
          </a:prstGeom>
        </p:spPr>
      </p:pic>
      <p:pic>
        <p:nvPicPr>
          <p:cNvPr id="38" name="Picture 2" descr="D:\ochi\Pictures\upic\mm_sputter\mm_spt_test2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1834" y="3887062"/>
            <a:ext cx="3347455" cy="2511504"/>
          </a:xfrm>
          <a:prstGeom prst="rect">
            <a:avLst/>
          </a:prstGeom>
          <a:noFill/>
        </p:spPr>
      </p:pic>
      <p:pic>
        <p:nvPicPr>
          <p:cNvPr id="39" name="Picture 2" descr="D:\ochi\Pictures\upic\mm_sputter\mm_spt_test2_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0765" y="3439198"/>
            <a:ext cx="1831675" cy="1374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48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04201" y="956142"/>
            <a:ext cx="60552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Fine and uniform pattern.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Enough to achieve granularity of ~100um.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Wide range of resistivity control</a:t>
            </a:r>
            <a:r>
              <a:rPr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is available</a:t>
            </a:r>
            <a:r>
              <a:rPr lang="ja-JP" altLang="en-US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(50kΩ/sq.~3000MΩ/sq.).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Thickness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Nitrogen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doping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Uniform resistivity.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Strong attachment on substrate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Large size available (&gt;2m)</a:t>
            </a:r>
          </a:p>
        </p:txBody>
      </p:sp>
      <p:grpSp>
        <p:nvGrpSpPr>
          <p:cNvPr id="23" name="グループ化 22"/>
          <p:cNvGrpSpPr/>
          <p:nvPr/>
        </p:nvGrpSpPr>
        <p:grpSpPr>
          <a:xfrm>
            <a:off x="5550794" y="3388101"/>
            <a:ext cx="6886102" cy="3207482"/>
            <a:chOff x="1383902" y="2564905"/>
            <a:chExt cx="7652592" cy="3888431"/>
          </a:xfrm>
        </p:grpSpPr>
        <p:graphicFrame>
          <p:nvGraphicFramePr>
            <p:cNvPr id="24" name="グラフ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2569848"/>
                </p:ext>
              </p:extLst>
            </p:nvPr>
          </p:nvGraphicFramePr>
          <p:xfrm>
            <a:off x="1475656" y="2564905"/>
            <a:ext cx="7560838" cy="38884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テキスト ボックス 24"/>
            <p:cNvSpPr txBox="1"/>
            <p:nvPr/>
          </p:nvSpPr>
          <p:spPr>
            <a:xfrm rot="16200000">
              <a:off x="279273" y="4317605"/>
              <a:ext cx="2517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400" dirty="0" smtClean="0"/>
                <a:t>Surface Resistivity[M</a:t>
              </a:r>
              <a:r>
                <a:rPr lang="el-GR" altLang="en-US" sz="1400" dirty="0" smtClean="0"/>
                <a:t>Ω/</a:t>
              </a:r>
              <a:r>
                <a:rPr lang="en-US" altLang="en-US" sz="1400" dirty="0" smtClean="0"/>
                <a:t>sq.]</a:t>
              </a:r>
              <a:endParaRPr kumimoji="1" lang="ja-JP" altLang="en-US" sz="14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545636" y="6021288"/>
              <a:ext cx="1346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/>
                <a:t>Thickness</a:t>
              </a:r>
              <a:r>
                <a:rPr kumimoji="1" lang="en-US" altLang="ja-JP" sz="1400" dirty="0" smtClean="0"/>
                <a:t> [</a:t>
              </a:r>
              <a:r>
                <a:rPr lang="en-US" altLang="ja-JP" sz="1400" dirty="0"/>
                <a:t>Ǻ</a:t>
              </a:r>
              <a:r>
                <a:rPr kumimoji="1" lang="en-US" altLang="ja-JP" sz="1400" dirty="0" smtClean="0"/>
                <a:t>]</a:t>
              </a:r>
              <a:endParaRPr kumimoji="1" lang="ja-JP" altLang="en-US" sz="1400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180641" y="5281463"/>
              <a:ext cx="22797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FF0000"/>
                  </a:solidFill>
                </a:rPr>
                <a:t>N</a:t>
              </a:r>
              <a:r>
                <a:rPr kumimoji="1" lang="en-US" altLang="ja-JP" sz="1400" baseline="-25000" dirty="0" smtClean="0">
                  <a:solidFill>
                    <a:srgbClr val="FF0000"/>
                  </a:solidFill>
                </a:rPr>
                <a:t>2</a:t>
              </a:r>
              <a:r>
                <a:rPr kumimoji="1" lang="en-US" altLang="ja-JP" sz="1400" dirty="0" smtClean="0">
                  <a:solidFill>
                    <a:srgbClr val="FF0000"/>
                  </a:solidFill>
                </a:rPr>
                <a:t> content in </a:t>
              </a:r>
              <a:r>
                <a:rPr kumimoji="1" lang="en-US" altLang="ja-JP" sz="1400" dirty="0" err="1" smtClean="0">
                  <a:solidFill>
                    <a:srgbClr val="FF0000"/>
                  </a:solidFill>
                </a:rPr>
                <a:t>Ar</a:t>
              </a:r>
              <a:r>
                <a:rPr kumimoji="1" lang="en-US" altLang="ja-JP" sz="1400" dirty="0" smtClean="0">
                  <a:solidFill>
                    <a:srgbClr val="FF0000"/>
                  </a:solidFill>
                </a:rPr>
                <a:t> is 3.2%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499992" y="4149080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7030A0"/>
                  </a:solidFill>
                </a:rPr>
                <a:t>40min.</a:t>
              </a:r>
              <a:endParaRPr kumimoji="1" lang="ja-JP" altLang="en-US" sz="1400" dirty="0">
                <a:solidFill>
                  <a:srgbClr val="7030A0"/>
                </a:solidFill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4900101" y="2708920"/>
              <a:ext cx="0" cy="331236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6508085" y="4149080"/>
              <a:ext cx="8547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7030A0"/>
                  </a:solidFill>
                </a:rPr>
                <a:t>3</a:t>
              </a:r>
              <a:r>
                <a:rPr lang="en-US" altLang="ja-JP" sz="1400" dirty="0">
                  <a:solidFill>
                    <a:srgbClr val="7030A0"/>
                  </a:solidFill>
                </a:rPr>
                <a:t> </a:t>
              </a:r>
              <a:r>
                <a:rPr lang="en-US" altLang="ja-JP" sz="1400" dirty="0" smtClean="0">
                  <a:solidFill>
                    <a:srgbClr val="7030A0"/>
                  </a:solidFill>
                </a:rPr>
                <a:t>hours</a:t>
              </a:r>
              <a:endParaRPr kumimoji="1" lang="ja-JP" altLang="en-US" sz="1400" dirty="0">
                <a:solidFill>
                  <a:srgbClr val="7030A0"/>
                </a:solidFill>
              </a:endParaRPr>
            </a:p>
          </p:txBody>
        </p:sp>
        <p:cxnSp>
          <p:nvCxnSpPr>
            <p:cNvPr id="31" name="直線コネクタ 30"/>
            <p:cNvCxnSpPr/>
            <p:nvPr/>
          </p:nvCxnSpPr>
          <p:spPr>
            <a:xfrm>
              <a:off x="6948264" y="2708920"/>
              <a:ext cx="0" cy="331236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5645907" y="2841216"/>
              <a:ext cx="27478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altLang="en-US" dirty="0"/>
                <a:t>Resistivity vs </a:t>
              </a:r>
              <a:r>
                <a:rPr lang="en-US" altLang="en-US" dirty="0" smtClean="0"/>
                <a:t>thickness</a:t>
              </a:r>
              <a:endParaRPr lang="en-US" altLang="en-US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067944" y="3068960"/>
              <a:ext cx="748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chemeClr val="accent1"/>
                  </a:solidFill>
                </a:rPr>
                <a:t>Pure C</a:t>
              </a:r>
              <a:endParaRPr kumimoji="1" lang="ja-JP" altLang="en-US" sz="1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6484792" y="927030"/>
            <a:ext cx="1944956" cy="2527580"/>
            <a:chOff x="6484792" y="927030"/>
            <a:chExt cx="1944956" cy="2527580"/>
          </a:xfrm>
        </p:grpSpPr>
        <p:pic>
          <p:nvPicPr>
            <p:cNvPr id="34" name="Picture 2" descr="D:\ochi\Pictures\work13\P104086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97502" y="927030"/>
              <a:ext cx="1894844" cy="2527580"/>
            </a:xfrm>
            <a:prstGeom prst="rect">
              <a:avLst/>
            </a:prstGeom>
            <a:noFill/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6484792" y="983069"/>
              <a:ext cx="1944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Be-Sputter Co. Ltd.</a:t>
              </a:r>
            </a:p>
            <a:p>
              <a:r>
                <a:rPr lang="en-US" altLang="ja-JP" dirty="0" smtClean="0">
                  <a:solidFill>
                    <a:schemeClr val="bg1"/>
                  </a:solidFill>
                </a:rPr>
                <a:t>(Kyoto Japan)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タイトル 1"/>
          <p:cNvSpPr txBox="1">
            <a:spLocks/>
          </p:cNvSpPr>
          <p:nvPr/>
        </p:nvSpPr>
        <p:spPr>
          <a:xfrm>
            <a:off x="-2458" y="0"/>
            <a:ext cx="9869129" cy="766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Properties of the sputtered carbon</a:t>
            </a:r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  <p:grpSp>
        <p:nvGrpSpPr>
          <p:cNvPr id="37" name="グループ化 36"/>
          <p:cNvGrpSpPr>
            <a:grpSpLocks noChangeAspect="1"/>
          </p:cNvGrpSpPr>
          <p:nvPr/>
        </p:nvGrpSpPr>
        <p:grpSpPr>
          <a:xfrm>
            <a:off x="8816500" y="833597"/>
            <a:ext cx="3042053" cy="2548105"/>
            <a:chOff x="1419160" y="26499330"/>
            <a:chExt cx="4654406" cy="3898656"/>
          </a:xfrm>
        </p:grpSpPr>
        <p:sp>
          <p:nvSpPr>
            <p:cNvPr id="38" name="円/楕円 37"/>
            <p:cNvSpPr/>
            <p:nvPr/>
          </p:nvSpPr>
          <p:spPr>
            <a:xfrm>
              <a:off x="1646827" y="26573117"/>
              <a:ext cx="3600400" cy="36004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2366907" y="27293197"/>
              <a:ext cx="2160240" cy="21602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600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430803" y="28013277"/>
              <a:ext cx="288032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600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5175219" y="28013277"/>
              <a:ext cx="288032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600"/>
            </a:p>
          </p:txBody>
        </p:sp>
        <p:sp>
          <p:nvSpPr>
            <p:cNvPr id="42" name="環状矢印 41"/>
            <p:cNvSpPr/>
            <p:nvPr/>
          </p:nvSpPr>
          <p:spPr>
            <a:xfrm>
              <a:off x="2726947" y="27581229"/>
              <a:ext cx="1440160" cy="1440160"/>
            </a:xfrm>
            <a:prstGeom prst="circular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43" name="テキスト ボックス 209"/>
            <p:cNvSpPr txBox="1"/>
            <p:nvPr/>
          </p:nvSpPr>
          <p:spPr>
            <a:xfrm>
              <a:off x="1419160" y="26499330"/>
              <a:ext cx="2281240" cy="800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400" dirty="0" smtClean="0"/>
                <a:t>Vacuum chamber</a:t>
              </a:r>
            </a:p>
            <a:p>
              <a:r>
                <a:rPr kumimoji="1" lang="en-US" altLang="ja-JP" sz="1400" dirty="0" smtClean="0"/>
                <a:t> (with </a:t>
              </a:r>
              <a:r>
                <a:rPr kumimoji="1" lang="en-US" altLang="ja-JP" sz="1400" dirty="0" err="1" smtClean="0"/>
                <a:t>Ar</a:t>
              </a:r>
              <a:r>
                <a:rPr kumimoji="1" lang="en-US" altLang="ja-JP" sz="1400" dirty="0" smtClean="0"/>
                <a:t> + N</a:t>
              </a:r>
              <a:r>
                <a:rPr kumimoji="1" lang="en-US" altLang="ja-JP" sz="1400" baseline="-25000" dirty="0" smtClean="0"/>
                <a:t>2</a:t>
              </a:r>
              <a:r>
                <a:rPr kumimoji="1" lang="en-US" altLang="ja-JP" sz="1400" dirty="0" smtClean="0"/>
                <a:t> gas)</a:t>
              </a:r>
              <a:endParaRPr kumimoji="1" lang="ja-JP" altLang="en-US" sz="1400" dirty="0"/>
            </a:p>
          </p:txBody>
        </p:sp>
        <p:sp>
          <p:nvSpPr>
            <p:cNvPr id="44" name="テキスト ボックス 210"/>
            <p:cNvSpPr txBox="1"/>
            <p:nvPr/>
          </p:nvSpPr>
          <p:spPr>
            <a:xfrm>
              <a:off x="2601832" y="28373317"/>
              <a:ext cx="1637330" cy="590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600" dirty="0" smtClean="0">
                  <a:solidFill>
                    <a:schemeClr val="bg1"/>
                  </a:solidFill>
                </a:rPr>
                <a:t>Rotating drum</a:t>
              </a:r>
            </a:p>
            <a:p>
              <a:pPr algn="ctr"/>
              <a:r>
                <a:rPr lang="en-US" altLang="ja-JP" sz="1600" dirty="0" smtClean="0">
                  <a:solidFill>
                    <a:schemeClr val="bg1"/>
                  </a:solidFill>
                </a:rPr>
                <a:t>4.5 m round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5" name="円弧 44"/>
            <p:cNvSpPr/>
            <p:nvPr/>
          </p:nvSpPr>
          <p:spPr>
            <a:xfrm>
              <a:off x="2294899" y="27221189"/>
              <a:ext cx="2304256" cy="2304256"/>
            </a:xfrm>
            <a:prstGeom prst="arc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600"/>
            </a:p>
          </p:txBody>
        </p:sp>
        <p:sp>
          <p:nvSpPr>
            <p:cNvPr id="46" name="円弧 45"/>
            <p:cNvSpPr/>
            <p:nvPr/>
          </p:nvSpPr>
          <p:spPr>
            <a:xfrm rot="6929342">
              <a:off x="2294899" y="27221189"/>
              <a:ext cx="2304256" cy="2304256"/>
            </a:xfrm>
            <a:prstGeom prst="arc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600"/>
            </a:p>
          </p:txBody>
        </p:sp>
        <p:sp>
          <p:nvSpPr>
            <p:cNvPr id="47" name="円弧 46"/>
            <p:cNvSpPr/>
            <p:nvPr/>
          </p:nvSpPr>
          <p:spPr>
            <a:xfrm rot="14571506">
              <a:off x="2294899" y="27221189"/>
              <a:ext cx="2304256" cy="2304256"/>
            </a:xfrm>
            <a:prstGeom prst="arc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1600"/>
            </a:p>
          </p:txBody>
        </p:sp>
        <p:cxnSp>
          <p:nvCxnSpPr>
            <p:cNvPr id="48" name="直線コネクタ 47"/>
            <p:cNvCxnSpPr>
              <a:endCxn id="49" idx="2"/>
            </p:cNvCxnSpPr>
            <p:nvPr/>
          </p:nvCxnSpPr>
          <p:spPr>
            <a:xfrm flipV="1">
              <a:off x="4434941" y="27128332"/>
              <a:ext cx="911948" cy="637242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215"/>
            <p:cNvSpPr txBox="1"/>
            <p:nvPr/>
          </p:nvSpPr>
          <p:spPr>
            <a:xfrm>
              <a:off x="4890113" y="26786358"/>
              <a:ext cx="913550" cy="341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600" dirty="0" smtClean="0"/>
                <a:t>Sample</a:t>
              </a:r>
              <a:endParaRPr kumimoji="1" lang="ja-JP" altLang="en-US" sz="1600" dirty="0"/>
            </a:p>
          </p:txBody>
        </p:sp>
        <p:cxnSp>
          <p:nvCxnSpPr>
            <p:cNvPr id="50" name="直線コネクタ 49"/>
            <p:cNvCxnSpPr>
              <a:stCxn id="41" idx="2"/>
              <a:endCxn id="51" idx="0"/>
            </p:cNvCxnSpPr>
            <p:nvPr/>
          </p:nvCxnSpPr>
          <p:spPr>
            <a:xfrm flipH="1">
              <a:off x="5300357" y="28733358"/>
              <a:ext cx="18877" cy="86409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217"/>
            <p:cNvSpPr txBox="1"/>
            <p:nvPr/>
          </p:nvSpPr>
          <p:spPr>
            <a:xfrm>
              <a:off x="4527149" y="29597448"/>
              <a:ext cx="1546417" cy="800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86158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172316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258474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344632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430789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516947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603105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689263" algn="l" defTabSz="4172316" rtl="0" eaLnBrk="1" latinLnBrk="0" hangingPunct="1">
                <a:defRPr kumimoji="1"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400" dirty="0" smtClean="0"/>
                <a:t>Sputtering</a:t>
              </a:r>
            </a:p>
            <a:p>
              <a:r>
                <a:rPr lang="en-US" altLang="ja-JP" sz="1400" dirty="0" smtClean="0"/>
                <a:t>target</a:t>
              </a:r>
              <a:endParaRPr kumimoji="1" lang="ja-JP" altLang="en-US" sz="1400" dirty="0"/>
            </a:p>
          </p:txBody>
        </p:sp>
        <p:cxnSp>
          <p:nvCxnSpPr>
            <p:cNvPr id="52" name="直線矢印コネクタ 51"/>
            <p:cNvCxnSpPr/>
            <p:nvPr/>
          </p:nvCxnSpPr>
          <p:spPr>
            <a:xfrm flipH="1" flipV="1">
              <a:off x="4743171" y="28013277"/>
              <a:ext cx="360040" cy="1440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flipH="1" flipV="1">
              <a:off x="4743171" y="28229301"/>
              <a:ext cx="360040" cy="803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/>
            <p:cNvCxnSpPr/>
            <p:nvPr/>
          </p:nvCxnSpPr>
          <p:spPr>
            <a:xfrm flipH="1">
              <a:off x="4743171" y="28445325"/>
              <a:ext cx="360040" cy="7200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/>
            <p:nvPr/>
          </p:nvCxnSpPr>
          <p:spPr>
            <a:xfrm flipH="1">
              <a:off x="4743171" y="28597725"/>
              <a:ext cx="360040" cy="20764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/>
            <p:nvPr/>
          </p:nvCxnSpPr>
          <p:spPr>
            <a:xfrm flipV="1">
              <a:off x="1790843" y="28013277"/>
              <a:ext cx="360040" cy="1440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 flipV="1">
              <a:off x="1790843" y="28229301"/>
              <a:ext cx="360040" cy="8039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/>
            <p:cNvCxnSpPr/>
            <p:nvPr/>
          </p:nvCxnSpPr>
          <p:spPr>
            <a:xfrm>
              <a:off x="1790843" y="28445325"/>
              <a:ext cx="360040" cy="7200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>
              <a:off x="1790843" y="28597725"/>
              <a:ext cx="360040" cy="20764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グループ化 5"/>
          <p:cNvGrpSpPr/>
          <p:nvPr/>
        </p:nvGrpSpPr>
        <p:grpSpPr>
          <a:xfrm>
            <a:off x="156241" y="3945599"/>
            <a:ext cx="5279072" cy="2532211"/>
            <a:chOff x="156241" y="3945599"/>
            <a:chExt cx="5279072" cy="2532211"/>
          </a:xfrm>
        </p:grpSpPr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1" y="3945599"/>
              <a:ext cx="5279072" cy="2495955"/>
            </a:xfrm>
            <a:prstGeom prst="rect">
              <a:avLst/>
            </a:prstGeom>
          </p:spPr>
        </p:pic>
        <p:sp>
          <p:nvSpPr>
            <p:cNvPr id="65" name="テキスト ボックス 64"/>
            <p:cNvSpPr txBox="1"/>
            <p:nvPr/>
          </p:nvSpPr>
          <p:spPr>
            <a:xfrm>
              <a:off x="1376822" y="6139256"/>
              <a:ext cx="312983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A resistive strips foil for ATLAS NSW</a:t>
              </a:r>
              <a:endParaRPr kumimoji="1" lang="ja-JP" altLang="en-US" sz="1600" dirty="0"/>
            </a:p>
          </p:txBody>
        </p:sp>
      </p:grpSp>
      <p:cxnSp>
        <p:nvCxnSpPr>
          <p:cNvPr id="64" name="直線矢印コネクタ 63"/>
          <p:cNvCxnSpPr/>
          <p:nvPr/>
        </p:nvCxnSpPr>
        <p:spPr>
          <a:xfrm flipH="1">
            <a:off x="4250068" y="2764359"/>
            <a:ext cx="2326446" cy="1681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73573" y="1712172"/>
            <a:ext cx="84144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New resistive material</a:t>
            </a:r>
            <a:endParaRPr kumimoji="1" lang="en-US" altLang="ja-JP" sz="4000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4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Pixel alignment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Gain measurement 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Summery and further prospects</a:t>
            </a:r>
          </a:p>
        </p:txBody>
      </p:sp>
    </p:spTree>
    <p:extLst>
      <p:ext uri="{BB962C8B-B14F-4D97-AF65-F5344CB8AC3E}">
        <p14:creationId xmlns:p14="http://schemas.microsoft.com/office/powerpoint/2010/main" val="291387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05" y="3094251"/>
            <a:ext cx="3117691" cy="232463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59949" y="1107258"/>
            <a:ext cx="6875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Anode pins are formed by 2 different processes on “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op substrate” and “Under substrate” (next slide).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Sometimes, there are misalignments of pixels...</a:t>
            </a:r>
          </a:p>
          <a:p>
            <a:pPr lvl="1"/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-&gt;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node pins contact to the inner pickup electrodes!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Alignment process should be improved!</a:t>
            </a:r>
          </a:p>
        </p:txBody>
      </p:sp>
      <p:sp>
        <p:nvSpPr>
          <p:cNvPr id="13" name="タイトル 9"/>
          <p:cNvSpPr txBox="1">
            <a:spLocks/>
          </p:cNvSpPr>
          <p:nvPr/>
        </p:nvSpPr>
        <p:spPr>
          <a:xfrm>
            <a:off x="0" y="1"/>
            <a:ext cx="9630697" cy="781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Alignment problem</a:t>
            </a:r>
            <a:endParaRPr lang="ja-JP" altLang="en-US" dirty="0">
              <a:solidFill>
                <a:srgbClr val="0099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14505" y="6020152"/>
            <a:ext cx="216116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Misalignment of anode</a:t>
            </a:r>
            <a:endParaRPr kumimoji="1"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7714986" y="2828683"/>
            <a:ext cx="4108360" cy="1071759"/>
            <a:chOff x="2691685" y="1923232"/>
            <a:chExt cx="4108360" cy="1071759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 rotWithShape="1">
            <a:blip r:embed="rId3"/>
            <a:srcRect l="70897" t="85938" r="9306" b="8802"/>
            <a:stretch/>
          </p:blipFill>
          <p:spPr>
            <a:xfrm>
              <a:off x="2691685" y="2476368"/>
              <a:ext cx="1536088" cy="384731"/>
            </a:xfrm>
            <a:prstGeom prst="rect">
              <a:avLst/>
            </a:prstGeom>
          </p:spPr>
        </p:pic>
        <p:grpSp>
          <p:nvGrpSpPr>
            <p:cNvPr id="16" name="グループ化 15"/>
            <p:cNvGrpSpPr/>
            <p:nvPr/>
          </p:nvGrpSpPr>
          <p:grpSpPr>
            <a:xfrm>
              <a:off x="3677649" y="1923232"/>
              <a:ext cx="3122396" cy="939016"/>
              <a:chOff x="7836791" y="1466557"/>
              <a:chExt cx="3122396" cy="939016"/>
            </a:xfrm>
          </p:grpSpPr>
          <p:sp>
            <p:nvSpPr>
              <p:cNvPr id="27" name="正方形/長方形 26"/>
              <p:cNvSpPr/>
              <p:nvPr/>
            </p:nvSpPr>
            <p:spPr>
              <a:xfrm>
                <a:off x="7836791" y="1893194"/>
                <a:ext cx="3122396" cy="14390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1" name="図 10"/>
              <p:cNvPicPr>
                <a:picLocks noChangeAspect="1"/>
              </p:cNvPicPr>
              <p:nvPr/>
            </p:nvPicPr>
            <p:blipFill rotWithShape="1">
              <a:blip r:embed="rId3"/>
              <a:srcRect l="69162" t="77927" r="6983" b="16241"/>
              <a:stretch/>
            </p:blipFill>
            <p:spPr>
              <a:xfrm>
                <a:off x="7842500" y="1466557"/>
                <a:ext cx="3103808" cy="426638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 rotWithShape="1">
              <a:blip r:embed="rId3"/>
              <a:srcRect l="70897" t="85938" r="9306" b="8802"/>
              <a:stretch/>
            </p:blipFill>
            <p:spPr>
              <a:xfrm>
                <a:off x="8383413" y="2020842"/>
                <a:ext cx="2575774" cy="384731"/>
              </a:xfrm>
              <a:prstGeom prst="rect">
                <a:avLst/>
              </a:prstGeom>
            </p:spPr>
          </p:pic>
          <p:sp>
            <p:nvSpPr>
              <p:cNvPr id="12" name="正方形/長方形 11"/>
              <p:cNvSpPr/>
              <p:nvPr/>
            </p:nvSpPr>
            <p:spPr>
              <a:xfrm>
                <a:off x="8100812" y="1893194"/>
                <a:ext cx="837126" cy="167426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9846069" y="1880315"/>
                <a:ext cx="837126" cy="167426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2691685" y="2027583"/>
              <a:ext cx="1142724" cy="967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153400" y="1006736"/>
            <a:ext cx="4354834" cy="1145727"/>
            <a:chOff x="7837166" y="1109314"/>
            <a:chExt cx="4354834" cy="1145727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4"/>
            <a:srcRect l="64914" t="77773" r="2620" b="7791"/>
            <a:stretch/>
          </p:blipFill>
          <p:spPr>
            <a:xfrm>
              <a:off x="7837166" y="1109314"/>
              <a:ext cx="4224270" cy="1056068"/>
            </a:xfrm>
            <a:prstGeom prst="rect">
              <a:avLst/>
            </a:prstGeom>
          </p:spPr>
        </p:pic>
        <p:sp>
          <p:nvSpPr>
            <p:cNvPr id="32" name="正方形/長方形 31"/>
            <p:cNvSpPr/>
            <p:nvPr/>
          </p:nvSpPr>
          <p:spPr>
            <a:xfrm>
              <a:off x="7837166" y="1219342"/>
              <a:ext cx="768044" cy="967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1423956" y="1287633"/>
              <a:ext cx="768044" cy="967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6" name="直線矢印コネクタ 35"/>
          <p:cNvCxnSpPr/>
          <p:nvPr/>
        </p:nvCxnSpPr>
        <p:spPr>
          <a:xfrm>
            <a:off x="8721342" y="1052781"/>
            <a:ext cx="0" cy="547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8721342" y="1600468"/>
            <a:ext cx="0" cy="4623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下矢印 38"/>
          <p:cNvSpPr/>
          <p:nvPr/>
        </p:nvSpPr>
        <p:spPr>
          <a:xfrm>
            <a:off x="9802097" y="2215376"/>
            <a:ext cx="939085" cy="5094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27" y="3599332"/>
            <a:ext cx="3322346" cy="2342680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7505722" y="1165545"/>
            <a:ext cx="116685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Top</a:t>
            </a:r>
            <a:r>
              <a:rPr kumimoji="1" lang="en-US" altLang="ja-JP" sz="1400" dirty="0" smtClean="0"/>
              <a:t> </a:t>
            </a:r>
            <a:r>
              <a:rPr lang="en-US" altLang="ja-JP" sz="1400" dirty="0" smtClean="0"/>
              <a:t>substrate</a:t>
            </a:r>
            <a:endParaRPr kumimoji="1" lang="ja-JP" altLang="en-US" sz="1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248780" y="1669774"/>
            <a:ext cx="136236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Under</a:t>
            </a:r>
            <a:r>
              <a:rPr kumimoji="1" lang="en-US" altLang="ja-JP" sz="1400" dirty="0" smtClean="0"/>
              <a:t> </a:t>
            </a:r>
            <a:r>
              <a:rPr lang="en-US" altLang="ja-JP" sz="1400" dirty="0" smtClean="0"/>
              <a:t>substrate</a:t>
            </a:r>
            <a:endParaRPr kumimoji="1" lang="ja-JP" altLang="en-US" sz="1400" dirty="0"/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7929961" y="5708073"/>
            <a:ext cx="1453573" cy="53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>
            <a:off x="7929961" y="5349472"/>
            <a:ext cx="1453573" cy="1908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9383534" y="5642887"/>
            <a:ext cx="15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Top anode pin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383534" y="5158040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Misaligned under</a:t>
            </a:r>
            <a:r>
              <a:rPr kumimoji="1" lang="en-US" altLang="ja-JP" dirty="0" smtClean="0"/>
              <a:t> anode pin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2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38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タイトル 86"/>
          <p:cNvSpPr>
            <a:spLocks noGrp="1"/>
          </p:cNvSpPr>
          <p:nvPr>
            <p:ph type="title"/>
          </p:nvPr>
        </p:nvSpPr>
        <p:spPr>
          <a:xfrm>
            <a:off x="0" y="-10775"/>
            <a:ext cx="7374194" cy="8071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Previous production method</a:t>
            </a:r>
            <a:endParaRPr kumimoji="1" lang="ja-JP" altLang="en-US" dirty="0">
              <a:solidFill>
                <a:srgbClr val="0099FF"/>
              </a:solidFill>
              <a:latin typeface="+mj-ea"/>
            </a:endParaRPr>
          </a:p>
        </p:txBody>
      </p:sp>
      <p:grpSp>
        <p:nvGrpSpPr>
          <p:cNvPr id="65" name="グループ化 64"/>
          <p:cNvGrpSpPr/>
          <p:nvPr/>
        </p:nvGrpSpPr>
        <p:grpSpPr>
          <a:xfrm>
            <a:off x="360608" y="1681319"/>
            <a:ext cx="8082516" cy="877617"/>
            <a:chOff x="838200" y="904491"/>
            <a:chExt cx="7534138" cy="918910"/>
          </a:xfrm>
        </p:grpSpPr>
        <p:sp>
          <p:nvSpPr>
            <p:cNvPr id="55" name="正方形/長方形 54"/>
            <p:cNvSpPr/>
            <p:nvPr/>
          </p:nvSpPr>
          <p:spPr>
            <a:xfrm flipV="1">
              <a:off x="838200" y="904491"/>
              <a:ext cx="7534130" cy="1792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0" name="グループ化 49"/>
            <p:cNvGrpSpPr/>
            <p:nvPr/>
          </p:nvGrpSpPr>
          <p:grpSpPr>
            <a:xfrm>
              <a:off x="838200" y="1081913"/>
              <a:ext cx="7534138" cy="741488"/>
              <a:chOff x="7431109" y="4751153"/>
              <a:chExt cx="2768959" cy="157244"/>
            </a:xfrm>
          </p:grpSpPr>
          <p:sp>
            <p:nvSpPr>
              <p:cNvPr id="59" name="正方形/長方形 58"/>
              <p:cNvSpPr/>
              <p:nvPr/>
            </p:nvSpPr>
            <p:spPr>
              <a:xfrm>
                <a:off x="7431110" y="4751153"/>
                <a:ext cx="2768958" cy="12625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/>
              <p:cNvSpPr/>
              <p:nvPr/>
            </p:nvSpPr>
            <p:spPr>
              <a:xfrm>
                <a:off x="7431109" y="4873734"/>
                <a:ext cx="2768956" cy="34663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76" name="テキスト ボックス 75"/>
          <p:cNvSpPr txBox="1"/>
          <p:nvPr/>
        </p:nvSpPr>
        <p:spPr>
          <a:xfrm>
            <a:off x="646560" y="3454784"/>
            <a:ext cx="7421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substrate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Polyimide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25um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Cathode patterning using double side mask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 plating on top surface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Etching substrate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Plating for anode pin</a:t>
            </a:r>
          </a:p>
        </p:txBody>
      </p:sp>
      <p:sp>
        <p:nvSpPr>
          <p:cNvPr id="91" name="台形 90"/>
          <p:cNvSpPr/>
          <p:nvPr/>
        </p:nvSpPr>
        <p:spPr>
          <a:xfrm>
            <a:off x="3705007" y="1850768"/>
            <a:ext cx="1392432" cy="580094"/>
          </a:xfrm>
          <a:prstGeom prst="trapezoid">
            <a:avLst>
              <a:gd name="adj" fmla="val 21732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15/10/2015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14</a:t>
            </a:fld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8610600" y="1842838"/>
            <a:ext cx="0" cy="55205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610599" y="1934201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25um</a:t>
            </a:r>
            <a:endParaRPr kumimoji="1" lang="ja-JP" altLang="en-US" dirty="0"/>
          </a:p>
        </p:txBody>
      </p:sp>
      <p:sp>
        <p:nvSpPr>
          <p:cNvPr id="103" name="正方形/長方形 102"/>
          <p:cNvSpPr/>
          <p:nvPr/>
        </p:nvSpPr>
        <p:spPr>
          <a:xfrm flipV="1">
            <a:off x="360608" y="1365880"/>
            <a:ext cx="8082507" cy="3358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798808" y="1548830"/>
            <a:ext cx="1410992" cy="1371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/>
          <p:cNvSpPr/>
          <p:nvPr/>
        </p:nvSpPr>
        <p:spPr>
          <a:xfrm>
            <a:off x="6571946" y="1547247"/>
            <a:ext cx="1410992" cy="1371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/>
          <p:cNvSpPr/>
          <p:nvPr/>
        </p:nvSpPr>
        <p:spPr>
          <a:xfrm>
            <a:off x="1976718" y="2398286"/>
            <a:ext cx="4816133" cy="16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/>
          <p:cNvSpPr/>
          <p:nvPr/>
        </p:nvSpPr>
        <p:spPr>
          <a:xfrm>
            <a:off x="7726087" y="2397558"/>
            <a:ext cx="715747" cy="161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正方形/長方形 115"/>
          <p:cNvSpPr/>
          <p:nvPr/>
        </p:nvSpPr>
        <p:spPr>
          <a:xfrm>
            <a:off x="357733" y="2398656"/>
            <a:ext cx="577654" cy="16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台形 119"/>
          <p:cNvSpPr/>
          <p:nvPr/>
        </p:nvSpPr>
        <p:spPr>
          <a:xfrm>
            <a:off x="3716874" y="1854071"/>
            <a:ext cx="1392432" cy="551439"/>
          </a:xfrm>
          <a:prstGeom prst="trapezoid">
            <a:avLst>
              <a:gd name="adj" fmla="val 21732"/>
            </a:avLst>
          </a:prstGeom>
          <a:solidFill>
            <a:schemeClr val="bg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Top anode pin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080" y="845752"/>
            <a:ext cx="29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Manufactured by </a:t>
            </a:r>
            <a:r>
              <a:rPr kumimoji="1" lang="en-US" altLang="ja-JP" dirty="0" err="1" smtClean="0"/>
              <a:t>Raytech</a:t>
            </a:r>
            <a:r>
              <a:rPr kumimoji="1" lang="en-US" altLang="ja-JP" dirty="0" smtClean="0"/>
              <a:t> Inc.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09800" y="1635232"/>
            <a:ext cx="120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Cathode pattern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70239" y="1648822"/>
            <a:ext cx="120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Cathode pattern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886749" y="2152589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610558" y="2137458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9484436" y="1362236"/>
            <a:ext cx="2483892" cy="2065988"/>
            <a:chOff x="9484436" y="1362236"/>
            <a:chExt cx="2483892" cy="2065988"/>
          </a:xfrm>
        </p:grpSpPr>
        <p:sp>
          <p:nvSpPr>
            <p:cNvPr id="8" name="正方形/長方形 7"/>
            <p:cNvSpPr/>
            <p:nvPr/>
          </p:nvSpPr>
          <p:spPr>
            <a:xfrm>
              <a:off x="9484436" y="1362236"/>
              <a:ext cx="2483892" cy="20523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10850369" y="1375884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9671694" y="1362236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10991144" y="2572514"/>
              <a:ext cx="658998" cy="6443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9808561" y="1569423"/>
              <a:ext cx="671104" cy="6472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11000325" y="1583071"/>
              <a:ext cx="640637" cy="6261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9805579" y="2555954"/>
              <a:ext cx="687966" cy="6721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11208017" y="180320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1208018" y="276647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10029704" y="2755286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10029705" y="1782093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43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uiExpand="1" build="p"/>
      <p:bldP spid="91" grpId="0" animBg="1"/>
      <p:bldP spid="103" grpId="0" animBg="1"/>
      <p:bldP spid="78" grpId="0" animBg="1"/>
      <p:bldP spid="111" grpId="0" animBg="1"/>
      <p:bldP spid="113" grpId="0" animBg="1"/>
      <p:bldP spid="114" grpId="0" animBg="1"/>
      <p:bldP spid="116" grpId="0" animBg="1"/>
      <p:bldP spid="120" grpId="0" animBg="1"/>
      <p:bldP spid="17" grpId="0"/>
      <p:bldP spid="54" grpId="0"/>
      <p:bldP spid="58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タイトル 86"/>
          <p:cNvSpPr>
            <a:spLocks noGrp="1"/>
          </p:cNvSpPr>
          <p:nvPr>
            <p:ph type="title"/>
          </p:nvPr>
        </p:nvSpPr>
        <p:spPr>
          <a:xfrm>
            <a:off x="0" y="-10775"/>
            <a:ext cx="7374194" cy="8071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Previous production method</a:t>
            </a:r>
            <a:endParaRPr kumimoji="1" lang="ja-JP" altLang="en-US" dirty="0">
              <a:solidFill>
                <a:srgbClr val="0099FF"/>
              </a:solidFill>
              <a:latin typeface="+mj-ea"/>
            </a:endParaRPr>
          </a:p>
        </p:txBody>
      </p:sp>
      <p:grpSp>
        <p:nvGrpSpPr>
          <p:cNvPr id="65" name="グループ化 64"/>
          <p:cNvGrpSpPr/>
          <p:nvPr/>
        </p:nvGrpSpPr>
        <p:grpSpPr>
          <a:xfrm>
            <a:off x="360608" y="1681319"/>
            <a:ext cx="8082516" cy="877617"/>
            <a:chOff x="838200" y="904491"/>
            <a:chExt cx="7534138" cy="918910"/>
          </a:xfrm>
        </p:grpSpPr>
        <p:sp>
          <p:nvSpPr>
            <p:cNvPr id="55" name="正方形/長方形 54"/>
            <p:cNvSpPr/>
            <p:nvPr/>
          </p:nvSpPr>
          <p:spPr>
            <a:xfrm flipV="1">
              <a:off x="838200" y="904491"/>
              <a:ext cx="7534130" cy="1792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0" name="グループ化 49"/>
            <p:cNvGrpSpPr/>
            <p:nvPr/>
          </p:nvGrpSpPr>
          <p:grpSpPr>
            <a:xfrm>
              <a:off x="838200" y="1081913"/>
              <a:ext cx="7534138" cy="741488"/>
              <a:chOff x="7431109" y="4751153"/>
              <a:chExt cx="2768959" cy="157244"/>
            </a:xfrm>
          </p:grpSpPr>
          <p:sp>
            <p:nvSpPr>
              <p:cNvPr id="59" name="正方形/長方形 58"/>
              <p:cNvSpPr/>
              <p:nvPr/>
            </p:nvSpPr>
            <p:spPr>
              <a:xfrm>
                <a:off x="7431110" y="4751153"/>
                <a:ext cx="2768958" cy="12625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/>
              <p:cNvSpPr/>
              <p:nvPr/>
            </p:nvSpPr>
            <p:spPr>
              <a:xfrm>
                <a:off x="7431109" y="4873734"/>
                <a:ext cx="2768956" cy="34663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76" name="テキスト ボックス 75"/>
          <p:cNvSpPr txBox="1"/>
          <p:nvPr/>
        </p:nvSpPr>
        <p:spPr>
          <a:xfrm>
            <a:off x="646560" y="3454784"/>
            <a:ext cx="74219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Top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substrate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Polyimide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25um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Cathode patterning using double side mask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 plating on top surface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Etching substrate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Plating for anode pin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Under substrate: Polyimide</a:t>
            </a:r>
          </a:p>
          <a:p>
            <a:pPr lvl="1"/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Because the surface is covered by Cu that will become anode strips, the anode pin of top surface cannot be seen…</a:t>
            </a:r>
          </a:p>
          <a:p>
            <a:pPr marL="342900" indent="-342900">
              <a:buFont typeface="+mj-lt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Etching substrate and plating for anode pin -&gt; Misalignment! </a:t>
            </a:r>
          </a:p>
        </p:txBody>
      </p:sp>
      <p:sp>
        <p:nvSpPr>
          <p:cNvPr id="91" name="台形 90"/>
          <p:cNvSpPr/>
          <p:nvPr/>
        </p:nvSpPr>
        <p:spPr>
          <a:xfrm>
            <a:off x="3705007" y="1850768"/>
            <a:ext cx="1392432" cy="580094"/>
          </a:xfrm>
          <a:prstGeom prst="trapezoid">
            <a:avLst>
              <a:gd name="adj" fmla="val 21732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15</a:t>
            </a:fld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8610600" y="1842838"/>
            <a:ext cx="0" cy="55205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610599" y="1934201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25um</a:t>
            </a:r>
            <a:endParaRPr kumimoji="1" lang="ja-JP" altLang="en-US" dirty="0"/>
          </a:p>
        </p:txBody>
      </p:sp>
      <p:sp>
        <p:nvSpPr>
          <p:cNvPr id="103" name="正方形/長方形 102"/>
          <p:cNvSpPr/>
          <p:nvPr/>
        </p:nvSpPr>
        <p:spPr>
          <a:xfrm flipV="1">
            <a:off x="360608" y="1365880"/>
            <a:ext cx="8082507" cy="3358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798808" y="1548830"/>
            <a:ext cx="1410992" cy="1371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/>
          <p:cNvSpPr/>
          <p:nvPr/>
        </p:nvSpPr>
        <p:spPr>
          <a:xfrm>
            <a:off x="6571946" y="1547247"/>
            <a:ext cx="1410992" cy="1371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/>
          <p:cNvSpPr/>
          <p:nvPr/>
        </p:nvSpPr>
        <p:spPr>
          <a:xfrm>
            <a:off x="1976718" y="2398286"/>
            <a:ext cx="4816133" cy="160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/>
          <p:cNvSpPr/>
          <p:nvPr/>
        </p:nvSpPr>
        <p:spPr>
          <a:xfrm>
            <a:off x="7726087" y="2397558"/>
            <a:ext cx="715747" cy="161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正方形/長方形 115"/>
          <p:cNvSpPr/>
          <p:nvPr/>
        </p:nvSpPr>
        <p:spPr>
          <a:xfrm>
            <a:off x="357733" y="2398656"/>
            <a:ext cx="577654" cy="16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台形 119"/>
          <p:cNvSpPr/>
          <p:nvPr/>
        </p:nvSpPr>
        <p:spPr>
          <a:xfrm>
            <a:off x="3716874" y="1854071"/>
            <a:ext cx="1392432" cy="551439"/>
          </a:xfrm>
          <a:prstGeom prst="trapezoid">
            <a:avLst>
              <a:gd name="adj" fmla="val 21732"/>
            </a:avLst>
          </a:prstGeom>
          <a:solidFill>
            <a:schemeClr val="bg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Top anode pin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360611" y="2394897"/>
            <a:ext cx="8082514" cy="738984"/>
            <a:chOff x="310770" y="2972330"/>
            <a:chExt cx="8082514" cy="738984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310771" y="2972330"/>
              <a:ext cx="8082513" cy="570968"/>
              <a:chOff x="349616" y="2786412"/>
              <a:chExt cx="8082513" cy="570968"/>
            </a:xfrm>
          </p:grpSpPr>
          <p:sp>
            <p:nvSpPr>
              <p:cNvPr id="117" name="正方形/長方形 116"/>
              <p:cNvSpPr/>
              <p:nvPr/>
            </p:nvSpPr>
            <p:spPr>
              <a:xfrm>
                <a:off x="349616" y="2788761"/>
                <a:ext cx="8082513" cy="5686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正方形/長方形 117"/>
              <p:cNvSpPr/>
              <p:nvPr/>
            </p:nvSpPr>
            <p:spPr>
              <a:xfrm>
                <a:off x="924401" y="2786412"/>
                <a:ext cx="1041332" cy="173514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正方形/長方形 118"/>
              <p:cNvSpPr/>
              <p:nvPr/>
            </p:nvSpPr>
            <p:spPr>
              <a:xfrm>
                <a:off x="6781864" y="2786704"/>
                <a:ext cx="933237" cy="17322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1" name="正方形/長方形 120"/>
            <p:cNvSpPr/>
            <p:nvPr/>
          </p:nvSpPr>
          <p:spPr>
            <a:xfrm flipV="1">
              <a:off x="310770" y="3540093"/>
              <a:ext cx="8082507" cy="17122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2" name="台形 121"/>
          <p:cNvSpPr/>
          <p:nvPr/>
        </p:nvSpPr>
        <p:spPr>
          <a:xfrm>
            <a:off x="5669821" y="2511984"/>
            <a:ext cx="1392432" cy="639404"/>
          </a:xfrm>
          <a:prstGeom prst="trapezoid">
            <a:avLst>
              <a:gd name="adj" fmla="val 21732"/>
            </a:avLst>
          </a:prstGeom>
          <a:solidFill>
            <a:schemeClr val="bg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080" y="845752"/>
            <a:ext cx="29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Manufactured by </a:t>
            </a:r>
            <a:r>
              <a:rPr kumimoji="1" lang="en-US" altLang="ja-JP" dirty="0" err="1" smtClean="0"/>
              <a:t>Raytech</a:t>
            </a:r>
            <a:r>
              <a:rPr kumimoji="1" lang="en-US" altLang="ja-JP" dirty="0" smtClean="0"/>
              <a:t> Inc.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09800" y="1635232"/>
            <a:ext cx="120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Cathode pattern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70239" y="1648822"/>
            <a:ext cx="120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Cathode pattern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886749" y="2152589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610558" y="2137458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9484436" y="1362236"/>
            <a:ext cx="2483892" cy="2065988"/>
            <a:chOff x="9484436" y="1362236"/>
            <a:chExt cx="2483892" cy="2065988"/>
          </a:xfrm>
        </p:grpSpPr>
        <p:sp>
          <p:nvSpPr>
            <p:cNvPr id="8" name="正方形/長方形 7"/>
            <p:cNvSpPr/>
            <p:nvPr/>
          </p:nvSpPr>
          <p:spPr>
            <a:xfrm>
              <a:off x="9484436" y="1362236"/>
              <a:ext cx="2483892" cy="20523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10850369" y="1375884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9671694" y="1362236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10991144" y="2572514"/>
              <a:ext cx="658998" cy="6443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9808561" y="1569423"/>
              <a:ext cx="671104" cy="6472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11000325" y="1583071"/>
              <a:ext cx="640637" cy="6261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9805579" y="2555954"/>
              <a:ext cx="687966" cy="6721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11208017" y="180320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1208018" y="276647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10029704" y="2755286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10029705" y="1782093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9435510" y="1308995"/>
            <a:ext cx="2666550" cy="226419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5" name="図 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323" y="3597421"/>
            <a:ext cx="4204879" cy="315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uiExpand="1" build="p"/>
      <p:bldP spid="122" grpId="0" uiExpand="1" animBg="1"/>
      <p:bldP spid="48" grpId="0" uiExpan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/>
          <p:cNvGrpSpPr/>
          <p:nvPr/>
        </p:nvGrpSpPr>
        <p:grpSpPr>
          <a:xfrm>
            <a:off x="360608" y="2385515"/>
            <a:ext cx="8943019" cy="1573798"/>
            <a:chOff x="360608" y="2400505"/>
            <a:chExt cx="8943019" cy="1573798"/>
          </a:xfrm>
        </p:grpSpPr>
        <p:sp>
          <p:nvSpPr>
            <p:cNvPr id="115" name="正方形/長方形 114"/>
            <p:cNvSpPr/>
            <p:nvPr/>
          </p:nvSpPr>
          <p:spPr>
            <a:xfrm>
              <a:off x="360608" y="2422121"/>
              <a:ext cx="8082506" cy="1502201"/>
            </a:xfrm>
            <a:prstGeom prst="rect">
              <a:avLst/>
            </a:prstGeom>
            <a:solidFill>
              <a:srgbClr val="00B05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55" name="直線矢印コネクタ 154"/>
            <p:cNvCxnSpPr/>
            <p:nvPr/>
          </p:nvCxnSpPr>
          <p:spPr>
            <a:xfrm flipH="1">
              <a:off x="8549711" y="2400505"/>
              <a:ext cx="29038" cy="157379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テキスト ボックス 155"/>
            <p:cNvSpPr txBox="1"/>
            <p:nvPr/>
          </p:nvSpPr>
          <p:spPr>
            <a:xfrm>
              <a:off x="8578749" y="2933838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7</a:t>
              </a:r>
              <a:r>
                <a:rPr kumimoji="1" lang="en-US" altLang="ja-JP" dirty="0" smtClean="0"/>
                <a:t>5um</a:t>
              </a:r>
              <a:endParaRPr kumimoji="1" lang="ja-JP" altLang="en-US" dirty="0"/>
            </a:p>
          </p:txBody>
        </p:sp>
      </p:grpSp>
      <p:sp>
        <p:nvSpPr>
          <p:cNvPr id="87" name="タイトル 86"/>
          <p:cNvSpPr>
            <a:spLocks noGrp="1"/>
          </p:cNvSpPr>
          <p:nvPr>
            <p:ph type="title"/>
          </p:nvPr>
        </p:nvSpPr>
        <p:spPr>
          <a:xfrm>
            <a:off x="0" y="-10775"/>
            <a:ext cx="7374194" cy="8071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Improved production</a:t>
            </a:r>
            <a:endParaRPr kumimoji="1" lang="ja-JP" altLang="en-US" dirty="0">
              <a:solidFill>
                <a:srgbClr val="0099FF"/>
              </a:solidFill>
              <a:latin typeface="+mj-ea"/>
            </a:endParaRPr>
          </a:p>
        </p:txBody>
      </p:sp>
      <p:grpSp>
        <p:nvGrpSpPr>
          <p:cNvPr id="65" name="グループ化 64"/>
          <p:cNvGrpSpPr/>
          <p:nvPr/>
        </p:nvGrpSpPr>
        <p:grpSpPr>
          <a:xfrm>
            <a:off x="360608" y="1681320"/>
            <a:ext cx="8082515" cy="738078"/>
            <a:chOff x="838200" y="904491"/>
            <a:chExt cx="7534137" cy="772805"/>
          </a:xfrm>
        </p:grpSpPr>
        <p:sp>
          <p:nvSpPr>
            <p:cNvPr id="55" name="正方形/長方形 54"/>
            <p:cNvSpPr/>
            <p:nvPr/>
          </p:nvSpPr>
          <p:spPr>
            <a:xfrm flipV="1">
              <a:off x="838200" y="904491"/>
              <a:ext cx="7534130" cy="1792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838202" y="1081923"/>
              <a:ext cx="7534135" cy="5953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360608" y="1365880"/>
            <a:ext cx="8082507" cy="335864"/>
            <a:chOff x="360608" y="1365880"/>
            <a:chExt cx="8082507" cy="335864"/>
          </a:xfrm>
        </p:grpSpPr>
        <p:sp>
          <p:nvSpPr>
            <p:cNvPr id="103" name="正方形/長方形 102"/>
            <p:cNvSpPr/>
            <p:nvPr/>
          </p:nvSpPr>
          <p:spPr>
            <a:xfrm flipV="1">
              <a:off x="360608" y="1365880"/>
              <a:ext cx="8082507" cy="33586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798808" y="1548830"/>
              <a:ext cx="1410992" cy="1371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6571946" y="1547247"/>
              <a:ext cx="1410992" cy="1371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0" name="台形 119"/>
          <p:cNvSpPr/>
          <p:nvPr/>
        </p:nvSpPr>
        <p:spPr>
          <a:xfrm>
            <a:off x="3705645" y="1856755"/>
            <a:ext cx="1392432" cy="562643"/>
          </a:xfrm>
          <a:prstGeom prst="trapezoid">
            <a:avLst>
              <a:gd name="adj" fmla="val 21732"/>
            </a:avLst>
          </a:prstGeom>
          <a:solidFill>
            <a:schemeClr val="bg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Top anode pin</a:t>
            </a:r>
            <a:endParaRPr kumimoji="1" lang="ja-JP" altLang="en-US" dirty="0"/>
          </a:p>
        </p:txBody>
      </p:sp>
      <p:sp>
        <p:nvSpPr>
          <p:cNvPr id="118" name="正方形/長方形 117"/>
          <p:cNvSpPr/>
          <p:nvPr/>
        </p:nvSpPr>
        <p:spPr>
          <a:xfrm>
            <a:off x="935386" y="2422476"/>
            <a:ext cx="1041332" cy="16638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118"/>
          <p:cNvSpPr/>
          <p:nvPr/>
        </p:nvSpPr>
        <p:spPr>
          <a:xfrm>
            <a:off x="6792850" y="2421625"/>
            <a:ext cx="933237" cy="1672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/>
          <p:cNvSpPr/>
          <p:nvPr/>
        </p:nvSpPr>
        <p:spPr>
          <a:xfrm>
            <a:off x="642828" y="43618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Under </a:t>
            </a: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substrate: Transparent dry resist 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75um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Exposure</a:t>
            </a:r>
            <a:endParaRPr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53" name="直線矢印コネクタ 152"/>
          <p:cNvCxnSpPr/>
          <p:nvPr/>
        </p:nvCxnSpPr>
        <p:spPr>
          <a:xfrm>
            <a:off x="8562849" y="1818409"/>
            <a:ext cx="0" cy="55205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テキスト ボックス 153"/>
          <p:cNvSpPr txBox="1"/>
          <p:nvPr/>
        </p:nvSpPr>
        <p:spPr>
          <a:xfrm>
            <a:off x="8562848" y="190977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25um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080" y="845752"/>
            <a:ext cx="29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Manufactured by </a:t>
            </a:r>
            <a:r>
              <a:rPr kumimoji="1" lang="en-US" altLang="ja-JP" dirty="0" err="1" smtClean="0"/>
              <a:t>Raytech</a:t>
            </a:r>
            <a:r>
              <a:rPr kumimoji="1" lang="en-US" altLang="ja-JP" dirty="0" smtClean="0"/>
              <a:t> Inc.</a:t>
            </a:r>
            <a:endParaRPr kumimoji="1" lang="ja-JP" altLang="en-US" dirty="0"/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6709800" y="1635232"/>
            <a:ext cx="120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Cathode pattern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870239" y="1648822"/>
            <a:ext cx="120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Cathode pattern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886749" y="2152589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6610558" y="2137458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7851" y="2980358"/>
            <a:ext cx="106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Dry resist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110" name="グループ化 109"/>
          <p:cNvGrpSpPr/>
          <p:nvPr/>
        </p:nvGrpSpPr>
        <p:grpSpPr>
          <a:xfrm>
            <a:off x="9484436" y="1362236"/>
            <a:ext cx="2483892" cy="2065988"/>
            <a:chOff x="9484436" y="1362236"/>
            <a:chExt cx="2483892" cy="2065988"/>
          </a:xfrm>
        </p:grpSpPr>
        <p:sp>
          <p:nvSpPr>
            <p:cNvPr id="112" name="正方形/長方形 111"/>
            <p:cNvSpPr/>
            <p:nvPr/>
          </p:nvSpPr>
          <p:spPr>
            <a:xfrm>
              <a:off x="9484436" y="1362236"/>
              <a:ext cx="2483892" cy="20523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0850369" y="1375884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9671694" y="1362236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10991144" y="2572514"/>
              <a:ext cx="658998" cy="6443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9808561" y="1569423"/>
              <a:ext cx="671104" cy="6472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円/楕円 120"/>
            <p:cNvSpPr/>
            <p:nvPr/>
          </p:nvSpPr>
          <p:spPr>
            <a:xfrm>
              <a:off x="11000325" y="1583071"/>
              <a:ext cx="640637" cy="6261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円/楕円 121"/>
            <p:cNvSpPr/>
            <p:nvPr/>
          </p:nvSpPr>
          <p:spPr>
            <a:xfrm>
              <a:off x="9805579" y="2555954"/>
              <a:ext cx="687966" cy="6721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11208017" y="180320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円/楕円 124"/>
            <p:cNvSpPr/>
            <p:nvPr/>
          </p:nvSpPr>
          <p:spPr>
            <a:xfrm>
              <a:off x="11208018" y="276647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円/楕円 125"/>
            <p:cNvSpPr/>
            <p:nvPr/>
          </p:nvSpPr>
          <p:spPr>
            <a:xfrm>
              <a:off x="10029704" y="2755286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126"/>
            <p:cNvSpPr/>
            <p:nvPr/>
          </p:nvSpPr>
          <p:spPr>
            <a:xfrm>
              <a:off x="10029705" y="1782093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" name="正方形/長方形 53"/>
          <p:cNvSpPr/>
          <p:nvPr/>
        </p:nvSpPr>
        <p:spPr>
          <a:xfrm>
            <a:off x="9429844" y="1328086"/>
            <a:ext cx="2585392" cy="2146802"/>
          </a:xfrm>
          <a:prstGeom prst="rect">
            <a:avLst/>
          </a:prstGeom>
          <a:solidFill>
            <a:srgbClr val="00B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360598" y="3905967"/>
            <a:ext cx="8082516" cy="201100"/>
            <a:chOff x="360598" y="3920957"/>
            <a:chExt cx="8082516" cy="201100"/>
          </a:xfrm>
        </p:grpSpPr>
        <p:sp>
          <p:nvSpPr>
            <p:cNvPr id="60" name="正方形/長方形 59"/>
            <p:cNvSpPr/>
            <p:nvPr/>
          </p:nvSpPr>
          <p:spPr>
            <a:xfrm>
              <a:off x="360598" y="3924321"/>
              <a:ext cx="2457497" cy="1977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951461" y="3923562"/>
              <a:ext cx="2491653" cy="195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2818095" y="3920957"/>
              <a:ext cx="3133366" cy="1977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433142" y="1332759"/>
            <a:ext cx="2585392" cy="2146802"/>
            <a:chOff x="9433142" y="1332759"/>
            <a:chExt cx="2585392" cy="2146802"/>
          </a:xfrm>
        </p:grpSpPr>
        <p:sp>
          <p:nvSpPr>
            <p:cNvPr id="72" name="正方形/長方形 71"/>
            <p:cNvSpPr/>
            <p:nvPr/>
          </p:nvSpPr>
          <p:spPr>
            <a:xfrm>
              <a:off x="9433142" y="1332759"/>
              <a:ext cx="2585392" cy="2146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10030880" y="2773297"/>
              <a:ext cx="230297" cy="2426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11205494" y="1782091"/>
              <a:ext cx="230297" cy="2426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11198783" y="2773297"/>
              <a:ext cx="230297" cy="2426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10030735" y="1782092"/>
              <a:ext cx="230297" cy="24262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7127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uiExpand="1" build="p"/>
      <p:bldP spid="4" grpId="0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/>
          <p:cNvGrpSpPr/>
          <p:nvPr/>
        </p:nvGrpSpPr>
        <p:grpSpPr>
          <a:xfrm>
            <a:off x="360608" y="2400505"/>
            <a:ext cx="8943019" cy="1573798"/>
            <a:chOff x="360608" y="2400505"/>
            <a:chExt cx="8943019" cy="1573798"/>
          </a:xfrm>
        </p:grpSpPr>
        <p:sp>
          <p:nvSpPr>
            <p:cNvPr id="115" name="正方形/長方形 114"/>
            <p:cNvSpPr/>
            <p:nvPr/>
          </p:nvSpPr>
          <p:spPr>
            <a:xfrm>
              <a:off x="360608" y="2422121"/>
              <a:ext cx="8082506" cy="1502201"/>
            </a:xfrm>
            <a:prstGeom prst="rect">
              <a:avLst/>
            </a:prstGeom>
            <a:solidFill>
              <a:srgbClr val="00B05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55" name="直線矢印コネクタ 154"/>
            <p:cNvCxnSpPr/>
            <p:nvPr/>
          </p:nvCxnSpPr>
          <p:spPr>
            <a:xfrm flipH="1">
              <a:off x="8549711" y="2400505"/>
              <a:ext cx="29038" cy="157379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テキスト ボックス 155"/>
            <p:cNvSpPr txBox="1"/>
            <p:nvPr/>
          </p:nvSpPr>
          <p:spPr>
            <a:xfrm>
              <a:off x="8578749" y="2933838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7</a:t>
              </a:r>
              <a:r>
                <a:rPr kumimoji="1" lang="en-US" altLang="ja-JP" dirty="0" smtClean="0"/>
                <a:t>5um</a:t>
              </a:r>
              <a:endParaRPr kumimoji="1" lang="ja-JP" altLang="en-US" dirty="0"/>
            </a:p>
          </p:txBody>
        </p:sp>
      </p:grpSp>
      <p:sp>
        <p:nvSpPr>
          <p:cNvPr id="87" name="タイトル 86"/>
          <p:cNvSpPr>
            <a:spLocks noGrp="1"/>
          </p:cNvSpPr>
          <p:nvPr>
            <p:ph type="title"/>
          </p:nvPr>
        </p:nvSpPr>
        <p:spPr>
          <a:xfrm>
            <a:off x="0" y="-10775"/>
            <a:ext cx="7374194" cy="8071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Improved production</a:t>
            </a:r>
            <a:endParaRPr kumimoji="1" lang="ja-JP" altLang="en-US" dirty="0">
              <a:solidFill>
                <a:srgbClr val="0099FF"/>
              </a:solidFill>
              <a:latin typeface="+mj-ea"/>
            </a:endParaRPr>
          </a:p>
        </p:txBody>
      </p:sp>
      <p:grpSp>
        <p:nvGrpSpPr>
          <p:cNvPr id="65" name="グループ化 64"/>
          <p:cNvGrpSpPr/>
          <p:nvPr/>
        </p:nvGrpSpPr>
        <p:grpSpPr>
          <a:xfrm>
            <a:off x="360608" y="1681320"/>
            <a:ext cx="8082515" cy="738078"/>
            <a:chOff x="838200" y="904491"/>
            <a:chExt cx="7534137" cy="772805"/>
          </a:xfrm>
        </p:grpSpPr>
        <p:sp>
          <p:nvSpPr>
            <p:cNvPr id="55" name="正方形/長方形 54"/>
            <p:cNvSpPr/>
            <p:nvPr/>
          </p:nvSpPr>
          <p:spPr>
            <a:xfrm flipV="1">
              <a:off x="838200" y="904491"/>
              <a:ext cx="7534130" cy="17927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838202" y="1081923"/>
              <a:ext cx="7534135" cy="5953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17</a:t>
            </a:fld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360608" y="1365880"/>
            <a:ext cx="8082507" cy="335864"/>
            <a:chOff x="360608" y="1365880"/>
            <a:chExt cx="8082507" cy="335864"/>
          </a:xfrm>
        </p:grpSpPr>
        <p:sp>
          <p:nvSpPr>
            <p:cNvPr id="103" name="正方形/長方形 102"/>
            <p:cNvSpPr/>
            <p:nvPr/>
          </p:nvSpPr>
          <p:spPr>
            <a:xfrm flipV="1">
              <a:off x="360608" y="1365880"/>
              <a:ext cx="8082507" cy="33586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798808" y="1548830"/>
              <a:ext cx="1410992" cy="1371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6571946" y="1547247"/>
              <a:ext cx="1410992" cy="1371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0" name="台形 119"/>
          <p:cNvSpPr/>
          <p:nvPr/>
        </p:nvSpPr>
        <p:spPr>
          <a:xfrm>
            <a:off x="3705645" y="1856755"/>
            <a:ext cx="1392432" cy="562643"/>
          </a:xfrm>
          <a:prstGeom prst="trapezoid">
            <a:avLst>
              <a:gd name="adj" fmla="val 21732"/>
            </a:avLst>
          </a:prstGeom>
          <a:solidFill>
            <a:schemeClr val="bg2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Top anode pin</a:t>
            </a:r>
            <a:endParaRPr kumimoji="1" lang="ja-JP" altLang="en-US" dirty="0"/>
          </a:p>
        </p:txBody>
      </p:sp>
      <p:sp>
        <p:nvSpPr>
          <p:cNvPr id="118" name="正方形/長方形 117"/>
          <p:cNvSpPr/>
          <p:nvPr/>
        </p:nvSpPr>
        <p:spPr>
          <a:xfrm>
            <a:off x="935386" y="2422476"/>
            <a:ext cx="1041332" cy="16638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118"/>
          <p:cNvSpPr/>
          <p:nvPr/>
        </p:nvSpPr>
        <p:spPr>
          <a:xfrm>
            <a:off x="6792850" y="2421625"/>
            <a:ext cx="933237" cy="16723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台形 122"/>
          <p:cNvSpPr/>
          <p:nvPr/>
        </p:nvSpPr>
        <p:spPr>
          <a:xfrm>
            <a:off x="2818105" y="2418450"/>
            <a:ext cx="3133356" cy="1505872"/>
          </a:xfrm>
          <a:prstGeom prst="trapezoid">
            <a:avLst>
              <a:gd name="adj" fmla="val 47628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360607" y="2326062"/>
            <a:ext cx="8041009" cy="1732665"/>
            <a:chOff x="360607" y="2326062"/>
            <a:chExt cx="8041009" cy="1732665"/>
          </a:xfrm>
        </p:grpSpPr>
        <p:sp>
          <p:nvSpPr>
            <p:cNvPr id="140" name="正方形/長方形 139"/>
            <p:cNvSpPr/>
            <p:nvPr/>
          </p:nvSpPr>
          <p:spPr>
            <a:xfrm>
              <a:off x="360607" y="3931082"/>
              <a:ext cx="2457497" cy="5140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正方形/長方形 141"/>
            <p:cNvSpPr/>
            <p:nvPr/>
          </p:nvSpPr>
          <p:spPr>
            <a:xfrm rot="17732927">
              <a:off x="2325668" y="3169299"/>
              <a:ext cx="1732194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正方形/長方形 142"/>
            <p:cNvSpPr/>
            <p:nvPr/>
          </p:nvSpPr>
          <p:spPr>
            <a:xfrm>
              <a:off x="5944119" y="3922898"/>
              <a:ext cx="2457497" cy="5140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3536271" y="2400505"/>
              <a:ext cx="1701107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正方形/長方形 144"/>
            <p:cNvSpPr/>
            <p:nvPr/>
          </p:nvSpPr>
          <p:spPr>
            <a:xfrm rot="3880099">
              <a:off x="4717037" y="3173368"/>
              <a:ext cx="1724999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6" name="グループ化 145"/>
          <p:cNvGrpSpPr/>
          <p:nvPr/>
        </p:nvGrpSpPr>
        <p:grpSpPr>
          <a:xfrm>
            <a:off x="361063" y="2460206"/>
            <a:ext cx="8041009" cy="1738384"/>
            <a:chOff x="360607" y="2400505"/>
            <a:chExt cx="8041009" cy="1738384"/>
          </a:xfrm>
          <a:solidFill>
            <a:schemeClr val="bg1">
              <a:lumMod val="65000"/>
            </a:schemeClr>
          </a:solidFill>
        </p:grpSpPr>
        <p:sp>
          <p:nvSpPr>
            <p:cNvPr id="147" name="正方形/長方形 146"/>
            <p:cNvSpPr/>
            <p:nvPr/>
          </p:nvSpPr>
          <p:spPr>
            <a:xfrm>
              <a:off x="360607" y="3931082"/>
              <a:ext cx="2852784" cy="18029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正方形/長方形 147"/>
            <p:cNvSpPr/>
            <p:nvPr/>
          </p:nvSpPr>
          <p:spPr>
            <a:xfrm rot="17732927">
              <a:off x="2494350" y="3080603"/>
              <a:ext cx="1732194" cy="384377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正方形/長方形 148"/>
            <p:cNvSpPr/>
            <p:nvPr/>
          </p:nvSpPr>
          <p:spPr>
            <a:xfrm>
              <a:off x="5666305" y="3922898"/>
              <a:ext cx="2735311" cy="198723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536271" y="2400505"/>
              <a:ext cx="1701107" cy="271952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正方形/長方形 150"/>
            <p:cNvSpPr/>
            <p:nvPr/>
          </p:nvSpPr>
          <p:spPr>
            <a:xfrm rot="3880099">
              <a:off x="4562172" y="3090288"/>
              <a:ext cx="1724999" cy="358496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2" name="正方形/長方形 151"/>
          <p:cNvSpPr/>
          <p:nvPr/>
        </p:nvSpPr>
        <p:spPr>
          <a:xfrm>
            <a:off x="639097" y="436471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Under </a:t>
            </a: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substrate: Transparent dry resist 75um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Exposure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Developing</a:t>
            </a:r>
            <a:endParaRPr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 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sputtering for anode connection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Ni plating</a:t>
            </a:r>
          </a:p>
        </p:txBody>
      </p:sp>
      <p:cxnSp>
        <p:nvCxnSpPr>
          <p:cNvPr id="153" name="直線矢印コネクタ 152"/>
          <p:cNvCxnSpPr/>
          <p:nvPr/>
        </p:nvCxnSpPr>
        <p:spPr>
          <a:xfrm>
            <a:off x="8562849" y="1818409"/>
            <a:ext cx="0" cy="55205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テキスト ボックス 153"/>
          <p:cNvSpPr txBox="1"/>
          <p:nvPr/>
        </p:nvSpPr>
        <p:spPr>
          <a:xfrm>
            <a:off x="8562848" y="190977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25um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080" y="845752"/>
            <a:ext cx="29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Manufactured by </a:t>
            </a:r>
            <a:r>
              <a:rPr kumimoji="1" lang="en-US" altLang="ja-JP" dirty="0" err="1" smtClean="0"/>
              <a:t>Raytech</a:t>
            </a:r>
            <a:r>
              <a:rPr kumimoji="1" lang="en-US" altLang="ja-JP" dirty="0" smtClean="0"/>
              <a:t> Inc.</a:t>
            </a:r>
            <a:endParaRPr kumimoji="1" lang="ja-JP" altLang="en-US" dirty="0"/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6709800" y="1635232"/>
            <a:ext cx="120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Cathode pattern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870239" y="1648822"/>
            <a:ext cx="1205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Cathode pattern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886749" y="2152589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6610558" y="2137458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7851" y="2980358"/>
            <a:ext cx="106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Dry resist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28888" y="3225278"/>
            <a:ext cx="1499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Cu sputtering for </a:t>
            </a:r>
          </a:p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anode connection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grpSp>
        <p:nvGrpSpPr>
          <p:cNvPr id="110" name="グループ化 109"/>
          <p:cNvGrpSpPr/>
          <p:nvPr/>
        </p:nvGrpSpPr>
        <p:grpSpPr>
          <a:xfrm>
            <a:off x="9484436" y="1362236"/>
            <a:ext cx="2483892" cy="2065988"/>
            <a:chOff x="9484436" y="1362236"/>
            <a:chExt cx="2483892" cy="2065988"/>
          </a:xfrm>
        </p:grpSpPr>
        <p:sp>
          <p:nvSpPr>
            <p:cNvPr id="112" name="正方形/長方形 111"/>
            <p:cNvSpPr/>
            <p:nvPr/>
          </p:nvSpPr>
          <p:spPr>
            <a:xfrm>
              <a:off x="9484436" y="1362236"/>
              <a:ext cx="2483892" cy="20523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0850369" y="1375884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9671694" y="1362236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10991144" y="2572514"/>
              <a:ext cx="658998" cy="6443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9808561" y="1569423"/>
              <a:ext cx="671104" cy="6472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円/楕円 120"/>
            <p:cNvSpPr/>
            <p:nvPr/>
          </p:nvSpPr>
          <p:spPr>
            <a:xfrm>
              <a:off x="11000325" y="1583071"/>
              <a:ext cx="640637" cy="6261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円/楕円 121"/>
            <p:cNvSpPr/>
            <p:nvPr/>
          </p:nvSpPr>
          <p:spPr>
            <a:xfrm>
              <a:off x="9805579" y="2555954"/>
              <a:ext cx="687966" cy="6721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11208017" y="180320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円/楕円 124"/>
            <p:cNvSpPr/>
            <p:nvPr/>
          </p:nvSpPr>
          <p:spPr>
            <a:xfrm>
              <a:off x="11208018" y="276647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円/楕円 125"/>
            <p:cNvSpPr/>
            <p:nvPr/>
          </p:nvSpPr>
          <p:spPr>
            <a:xfrm>
              <a:off x="10029704" y="2755286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126"/>
            <p:cNvSpPr/>
            <p:nvPr/>
          </p:nvSpPr>
          <p:spPr>
            <a:xfrm>
              <a:off x="10029705" y="1782093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" name="正方形/長方形 53"/>
          <p:cNvSpPr/>
          <p:nvPr/>
        </p:nvSpPr>
        <p:spPr>
          <a:xfrm>
            <a:off x="9429844" y="1328086"/>
            <a:ext cx="2585392" cy="2146802"/>
          </a:xfrm>
          <a:prstGeom prst="rect">
            <a:avLst/>
          </a:prstGeom>
          <a:solidFill>
            <a:srgbClr val="00B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1" name="円/楕円 60"/>
          <p:cNvSpPr/>
          <p:nvPr/>
        </p:nvSpPr>
        <p:spPr>
          <a:xfrm>
            <a:off x="10030880" y="2773298"/>
            <a:ext cx="230297" cy="2426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11205494" y="1782092"/>
            <a:ext cx="230297" cy="2426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/>
        </p:nvSpPr>
        <p:spPr>
          <a:xfrm>
            <a:off x="11198783" y="2773298"/>
            <a:ext cx="230297" cy="2426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10030735" y="1782093"/>
            <a:ext cx="230297" cy="2426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115" y="3658600"/>
            <a:ext cx="4066842" cy="30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9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52" grpId="0" uiExpand="1" build="p"/>
      <p:bldP spid="10" grpId="0"/>
      <p:bldP spid="61" grpId="0" animBg="1"/>
      <p:bldP spid="62" grpId="0" animBg="1"/>
      <p:bldP spid="64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タイトル 86"/>
          <p:cNvSpPr>
            <a:spLocks noGrp="1"/>
          </p:cNvSpPr>
          <p:nvPr>
            <p:ph type="title"/>
          </p:nvPr>
        </p:nvSpPr>
        <p:spPr>
          <a:xfrm>
            <a:off x="0" y="-10775"/>
            <a:ext cx="7374194" cy="80718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Improved production</a:t>
            </a:r>
            <a:endParaRPr kumimoji="1" lang="ja-JP" altLang="en-US" dirty="0">
              <a:solidFill>
                <a:srgbClr val="0099FF"/>
              </a:solidFill>
              <a:latin typeface="+mj-ea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52" name="正方形/長方形 151"/>
          <p:cNvSpPr/>
          <p:nvPr/>
        </p:nvSpPr>
        <p:spPr>
          <a:xfrm>
            <a:off x="639097" y="436471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Under substrate: Transparent dry resist 75um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Photo etching for anode pin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Cu 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sputtering for anode connection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Ni plating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Carbon sputtering with lift off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53" name="直線矢印コネクタ 152"/>
          <p:cNvCxnSpPr/>
          <p:nvPr/>
        </p:nvCxnSpPr>
        <p:spPr>
          <a:xfrm>
            <a:off x="8562849" y="1818409"/>
            <a:ext cx="0" cy="55205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テキスト ボックス 153"/>
          <p:cNvSpPr txBox="1"/>
          <p:nvPr/>
        </p:nvSpPr>
        <p:spPr>
          <a:xfrm>
            <a:off x="8562848" y="190977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25um</a:t>
            </a:r>
            <a:endParaRPr kumimoji="1" lang="ja-JP" altLang="en-US" dirty="0"/>
          </a:p>
        </p:txBody>
      </p:sp>
      <p:grpSp>
        <p:nvGrpSpPr>
          <p:cNvPr id="69" name="グループ化 68"/>
          <p:cNvGrpSpPr/>
          <p:nvPr/>
        </p:nvGrpSpPr>
        <p:grpSpPr>
          <a:xfrm>
            <a:off x="364956" y="1676759"/>
            <a:ext cx="8082516" cy="2494293"/>
            <a:chOff x="3746603" y="1232991"/>
            <a:chExt cx="8082516" cy="2494293"/>
          </a:xfrm>
        </p:grpSpPr>
        <p:sp>
          <p:nvSpPr>
            <p:cNvPr id="70" name="正方形/長方形 69"/>
            <p:cNvSpPr/>
            <p:nvPr/>
          </p:nvSpPr>
          <p:spPr>
            <a:xfrm>
              <a:off x="3746604" y="1950815"/>
              <a:ext cx="8082506" cy="1502201"/>
            </a:xfrm>
            <a:prstGeom prst="rect">
              <a:avLst/>
            </a:prstGeom>
            <a:solidFill>
              <a:srgbClr val="00B05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71" name="グループ化 70"/>
            <p:cNvGrpSpPr/>
            <p:nvPr/>
          </p:nvGrpSpPr>
          <p:grpSpPr>
            <a:xfrm>
              <a:off x="3746606" y="1232991"/>
              <a:ext cx="8082513" cy="715101"/>
              <a:chOff x="838202" y="928549"/>
              <a:chExt cx="7534135" cy="748747"/>
            </a:xfrm>
          </p:grpSpPr>
          <p:sp>
            <p:nvSpPr>
              <p:cNvPr id="92" name="正方形/長方形 91"/>
              <p:cNvSpPr/>
              <p:nvPr/>
            </p:nvSpPr>
            <p:spPr>
              <a:xfrm flipV="1">
                <a:off x="4049383" y="928549"/>
                <a:ext cx="1115589" cy="15521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/>
            </p:nvSpPr>
            <p:spPr>
              <a:xfrm>
                <a:off x="838202" y="1081923"/>
                <a:ext cx="7534135" cy="59537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正方形/長方形 71"/>
            <p:cNvSpPr/>
            <p:nvPr/>
          </p:nvSpPr>
          <p:spPr>
            <a:xfrm>
              <a:off x="4143166" y="1318220"/>
              <a:ext cx="1477228" cy="853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9959423" y="1318220"/>
              <a:ext cx="1410992" cy="828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台形 73"/>
            <p:cNvSpPr/>
            <p:nvPr/>
          </p:nvSpPr>
          <p:spPr>
            <a:xfrm>
              <a:off x="7091641" y="1385449"/>
              <a:ext cx="1392432" cy="562643"/>
            </a:xfrm>
            <a:prstGeom prst="trapezoid">
              <a:avLst>
                <a:gd name="adj" fmla="val 21732"/>
              </a:avLst>
            </a:prstGeom>
            <a:solidFill>
              <a:schemeClr val="bg2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Top anode pin</a:t>
              </a:r>
              <a:endParaRPr kumimoji="1" lang="ja-JP" altLang="en-US" dirty="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4321382" y="1951170"/>
              <a:ext cx="1041332" cy="16638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10178846" y="1950319"/>
              <a:ext cx="933237" cy="16723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台形 76"/>
            <p:cNvSpPr/>
            <p:nvPr/>
          </p:nvSpPr>
          <p:spPr>
            <a:xfrm>
              <a:off x="6204101" y="1947144"/>
              <a:ext cx="3133356" cy="1505872"/>
            </a:xfrm>
            <a:prstGeom prst="trapezoid">
              <a:avLst>
                <a:gd name="adj" fmla="val 47628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9" name="グループ化 78"/>
            <p:cNvGrpSpPr/>
            <p:nvPr/>
          </p:nvGrpSpPr>
          <p:grpSpPr>
            <a:xfrm>
              <a:off x="3746603" y="1854756"/>
              <a:ext cx="8041009" cy="1732665"/>
              <a:chOff x="360607" y="2326062"/>
              <a:chExt cx="8041009" cy="1732665"/>
            </a:xfrm>
          </p:grpSpPr>
          <p:sp>
            <p:nvSpPr>
              <p:cNvPr id="86" name="正方形/長方形 85"/>
              <p:cNvSpPr/>
              <p:nvPr/>
            </p:nvSpPr>
            <p:spPr>
              <a:xfrm>
                <a:off x="360607" y="3931082"/>
                <a:ext cx="2457497" cy="5140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正方形/長方形 87"/>
              <p:cNvSpPr/>
              <p:nvPr/>
            </p:nvSpPr>
            <p:spPr>
              <a:xfrm rot="17732927">
                <a:off x="2325668" y="3169299"/>
                <a:ext cx="1732194" cy="457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/>
            </p:nvSpPr>
            <p:spPr>
              <a:xfrm>
                <a:off x="5944119" y="3922898"/>
                <a:ext cx="2457497" cy="5140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/>
            </p:nvSpPr>
            <p:spPr>
              <a:xfrm>
                <a:off x="3536271" y="2400505"/>
                <a:ext cx="1701107" cy="457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正方形/長方形 90"/>
              <p:cNvSpPr/>
              <p:nvPr/>
            </p:nvSpPr>
            <p:spPr>
              <a:xfrm rot="3880099">
                <a:off x="4717037" y="3173368"/>
                <a:ext cx="1724999" cy="457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0" name="グループ化 79"/>
            <p:cNvGrpSpPr/>
            <p:nvPr/>
          </p:nvGrpSpPr>
          <p:grpSpPr>
            <a:xfrm>
              <a:off x="3747059" y="1988900"/>
              <a:ext cx="8041009" cy="1738384"/>
              <a:chOff x="360607" y="2400505"/>
              <a:chExt cx="8041009" cy="1738384"/>
            </a:xfrm>
            <a:solidFill>
              <a:schemeClr val="bg1">
                <a:lumMod val="65000"/>
              </a:schemeClr>
            </a:solidFill>
          </p:grpSpPr>
          <p:sp>
            <p:nvSpPr>
              <p:cNvPr id="81" name="正方形/長方形 80"/>
              <p:cNvSpPr/>
              <p:nvPr/>
            </p:nvSpPr>
            <p:spPr>
              <a:xfrm>
                <a:off x="360607" y="3931082"/>
                <a:ext cx="2852784" cy="18029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正方形/長方形 81"/>
              <p:cNvSpPr/>
              <p:nvPr/>
            </p:nvSpPr>
            <p:spPr>
              <a:xfrm rot="17732927">
                <a:off x="2494350" y="3080603"/>
                <a:ext cx="1732194" cy="384377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正方形/長方形 82"/>
              <p:cNvSpPr/>
              <p:nvPr/>
            </p:nvSpPr>
            <p:spPr>
              <a:xfrm>
                <a:off x="5666305" y="3922898"/>
                <a:ext cx="2735311" cy="198723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正方形/長方形 83"/>
              <p:cNvSpPr/>
              <p:nvPr/>
            </p:nvSpPr>
            <p:spPr>
              <a:xfrm>
                <a:off x="3536271" y="2400505"/>
                <a:ext cx="1701107" cy="2719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5" name="正方形/長方形 84"/>
              <p:cNvSpPr/>
              <p:nvPr/>
            </p:nvSpPr>
            <p:spPr>
              <a:xfrm rot="3880099">
                <a:off x="4562172" y="3090288"/>
                <a:ext cx="1724999" cy="358496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4" name="直線矢印コネクタ 93"/>
          <p:cNvCxnSpPr/>
          <p:nvPr/>
        </p:nvCxnSpPr>
        <p:spPr>
          <a:xfrm flipH="1">
            <a:off x="8549711" y="2400505"/>
            <a:ext cx="29038" cy="15737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/>
          <p:cNvSpPr txBox="1"/>
          <p:nvPr/>
        </p:nvSpPr>
        <p:spPr>
          <a:xfrm>
            <a:off x="8578749" y="293383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</a:t>
            </a:r>
            <a:r>
              <a:rPr kumimoji="1" lang="en-US" altLang="ja-JP" dirty="0" smtClean="0"/>
              <a:t>5um</a:t>
            </a:r>
            <a:endParaRPr kumimoji="1" lang="ja-JP" altLang="en-US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593456" y="1499005"/>
            <a:ext cx="1868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Cathode: Sputtered carbon</a:t>
            </a:r>
            <a:endParaRPr kumimoji="1" lang="ja-JP" altLang="en-US" sz="1200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886749" y="2152589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6610558" y="2137458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Pickup electrode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313815" y="1487738"/>
            <a:ext cx="1868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Cathode: Sputtered carbon</a:t>
            </a:r>
            <a:endParaRPr kumimoji="1" lang="ja-JP" altLang="en-US" sz="12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9429844" y="1328086"/>
            <a:ext cx="2585392" cy="2146802"/>
            <a:chOff x="9429844" y="1328086"/>
            <a:chExt cx="2585392" cy="2146802"/>
          </a:xfrm>
        </p:grpSpPr>
        <p:sp>
          <p:nvSpPr>
            <p:cNvPr id="102" name="正方形/長方形 101"/>
            <p:cNvSpPr/>
            <p:nvPr/>
          </p:nvSpPr>
          <p:spPr>
            <a:xfrm>
              <a:off x="9484436" y="1362236"/>
              <a:ext cx="2483892" cy="20523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10850369" y="1375884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9671694" y="1362236"/>
              <a:ext cx="946318" cy="205234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10991144" y="2572514"/>
              <a:ext cx="658998" cy="64435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9808561" y="1569423"/>
              <a:ext cx="671104" cy="6472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11000325" y="1583071"/>
              <a:ext cx="640637" cy="6261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/>
            <p:cNvSpPr/>
            <p:nvPr/>
          </p:nvSpPr>
          <p:spPr>
            <a:xfrm>
              <a:off x="9805579" y="2555954"/>
              <a:ext cx="687966" cy="6721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円/楕円 109"/>
            <p:cNvSpPr/>
            <p:nvPr/>
          </p:nvSpPr>
          <p:spPr>
            <a:xfrm>
              <a:off x="11208017" y="180320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/>
          </p:nvSpPr>
          <p:spPr>
            <a:xfrm>
              <a:off x="11208018" y="2766474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/>
          </p:nvSpPr>
          <p:spPr>
            <a:xfrm>
              <a:off x="10029704" y="2755286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円/楕円 113"/>
            <p:cNvSpPr/>
            <p:nvPr/>
          </p:nvSpPr>
          <p:spPr>
            <a:xfrm>
              <a:off x="10029705" y="1782093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9429844" y="1328086"/>
              <a:ext cx="2585392" cy="2146802"/>
            </a:xfrm>
            <a:prstGeom prst="rect">
              <a:avLst/>
            </a:prstGeom>
            <a:solidFill>
              <a:srgbClr val="00B05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10030880" y="2773298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円/楕円 120"/>
            <p:cNvSpPr/>
            <p:nvPr/>
          </p:nvSpPr>
          <p:spPr>
            <a:xfrm>
              <a:off x="11205494" y="1782092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円/楕円 121"/>
            <p:cNvSpPr/>
            <p:nvPr/>
          </p:nvSpPr>
          <p:spPr>
            <a:xfrm>
              <a:off x="11198783" y="2773298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10030735" y="1782093"/>
              <a:ext cx="230297" cy="242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5" name="図 1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115" y="3658600"/>
            <a:ext cx="4066841" cy="30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2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/>
          <p:cNvSpPr txBox="1"/>
          <p:nvPr/>
        </p:nvSpPr>
        <p:spPr>
          <a:xfrm>
            <a:off x="391090" y="1093761"/>
            <a:ext cx="5450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Readout pitch:400um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Active area:10cm×10cm, 256strips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Pixels are well aligned in all region.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Carbon sputtered cathodes are well formed.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r="11869"/>
          <a:stretch/>
        </p:blipFill>
        <p:spPr>
          <a:xfrm>
            <a:off x="8222024" y="850517"/>
            <a:ext cx="3881490" cy="2875276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5" name="タイトル 9"/>
          <p:cNvSpPr txBox="1">
            <a:spLocks/>
          </p:cNvSpPr>
          <p:nvPr/>
        </p:nvSpPr>
        <p:spPr>
          <a:xfrm>
            <a:off x="0" y="1"/>
            <a:ext cx="9630697" cy="781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>
              <a:solidFill>
                <a:srgbClr val="0099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8826" r="9154" b="4413"/>
          <a:stretch/>
        </p:blipFill>
        <p:spPr>
          <a:xfrm>
            <a:off x="5900755" y="1055596"/>
            <a:ext cx="2622281" cy="1655046"/>
          </a:xfrm>
          <a:prstGeom prst="rect">
            <a:avLst/>
          </a:prstGeom>
        </p:spPr>
      </p:pic>
      <p:sp>
        <p:nvSpPr>
          <p:cNvPr id="17" name="タイトル 9"/>
          <p:cNvSpPr txBox="1">
            <a:spLocks/>
          </p:cNvSpPr>
          <p:nvPr/>
        </p:nvSpPr>
        <p:spPr>
          <a:xfrm>
            <a:off x="0" y="1"/>
            <a:ext cx="9826580" cy="7816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μ-PIC(RC33)</a:t>
            </a:r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20290" r="18841" b="19228"/>
          <a:stretch/>
        </p:blipFill>
        <p:spPr>
          <a:xfrm>
            <a:off x="6112483" y="3677969"/>
            <a:ext cx="3726706" cy="276412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8" y="2248931"/>
            <a:ext cx="5654983" cy="424123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554887" y="4529943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250um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73573" y="1712172"/>
            <a:ext cx="84144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ü"/>
            </a:pPr>
            <a:r>
              <a:rPr kumimoji="1" lang="en-US" altLang="ja-JP" sz="4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  <a:endParaRPr lang="en-US" altLang="ja-JP" sz="4000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New resistive material</a:t>
            </a:r>
            <a:endParaRPr lang="en-US" altLang="ja-JP" sz="4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Pixel alignment</a:t>
            </a:r>
            <a:endParaRPr lang="en-US" altLang="ja-JP" sz="4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Gain measurement 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Summery and further prospects</a:t>
            </a:r>
          </a:p>
        </p:txBody>
      </p:sp>
    </p:spTree>
    <p:extLst>
      <p:ext uri="{BB962C8B-B14F-4D97-AF65-F5344CB8AC3E}">
        <p14:creationId xmlns:p14="http://schemas.microsoft.com/office/powerpoint/2010/main" val="24893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73573" y="1712172"/>
            <a:ext cx="84144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New resistive material</a:t>
            </a:r>
            <a:endParaRPr kumimoji="1" lang="en-US" altLang="ja-JP" sz="4000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Pixel alignment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ja-JP" sz="4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Gain measurement 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Summery and further prospects</a:t>
            </a:r>
          </a:p>
        </p:txBody>
      </p:sp>
    </p:spTree>
    <p:extLst>
      <p:ext uri="{BB962C8B-B14F-4D97-AF65-F5344CB8AC3E}">
        <p14:creationId xmlns:p14="http://schemas.microsoft.com/office/powerpoint/2010/main" val="9633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-2458" y="0"/>
            <a:ext cx="9869129" cy="766916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Gain curve</a:t>
            </a:r>
            <a:endParaRPr kumimoji="1" lang="ja-JP" altLang="en-US" dirty="0">
              <a:solidFill>
                <a:srgbClr val="0099FF"/>
              </a:solidFill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9098" y="905934"/>
            <a:ext cx="5928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Gas gain measurement using </a:t>
            </a:r>
            <a:r>
              <a:rPr kumimoji="1" lang="en-US" altLang="ja-JP" b="1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55</a:t>
            </a:r>
            <a:r>
              <a:rPr kumimoji="1"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Fe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Gas mixture: Ar:C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90:10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Drift field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2kV/cm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Cathode HV: -500V ~ -700V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Anode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Readout: Cathode pickup electrode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Preamp: ASD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Gain of more than 10000 was achieved.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There were no discharges.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However, there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 some problems…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Signals cannot be read by Anode.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Gaseous amplification was not observed in Anode HV &amp; Cathode ground operation (conventional way).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Compared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 previous detector,</a:t>
            </a:r>
          </a:p>
          <a:p>
            <a:pPr lvl="2"/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 Operation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HV is higher than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about 100V.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2"/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 Gain increases slowly with HV value.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Something is wrong!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6096000" y="4076589"/>
            <a:ext cx="3364351" cy="2290740"/>
            <a:chOff x="6801624" y="4131831"/>
            <a:chExt cx="3364351" cy="2290740"/>
          </a:xfrm>
        </p:grpSpPr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624" y="4131831"/>
              <a:ext cx="3364351" cy="2290740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8610600" y="5508487"/>
              <a:ext cx="11017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solidFill>
                    <a:schemeClr val="bg1"/>
                  </a:solidFill>
                </a:rPr>
                <a:t>Cathode signal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7379024" y="4594404"/>
              <a:ext cx="20364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solidFill>
                    <a:schemeClr val="bg1"/>
                  </a:solidFill>
                </a:rPr>
                <a:t>Anode</a:t>
              </a:r>
              <a:r>
                <a:rPr kumimoji="1" lang="en-US" altLang="ja-JP" sz="1200" dirty="0" smtClean="0">
                  <a:solidFill>
                    <a:schemeClr val="bg1"/>
                  </a:solidFill>
                </a:rPr>
                <a:t> signals cannot be seen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318318"/>
              </p:ext>
            </p:extLst>
          </p:nvPr>
        </p:nvGraphicFramePr>
        <p:xfrm>
          <a:off x="5305949" y="1229489"/>
          <a:ext cx="4676251" cy="280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グループ化 8"/>
          <p:cNvGrpSpPr/>
          <p:nvPr/>
        </p:nvGrpSpPr>
        <p:grpSpPr>
          <a:xfrm>
            <a:off x="9396768" y="4032656"/>
            <a:ext cx="2863071" cy="2346151"/>
            <a:chOff x="9396768" y="4032656"/>
            <a:chExt cx="2863071" cy="2346151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4"/>
            <a:srcRect l="16412" t="22139" r="45564" b="32656"/>
            <a:stretch/>
          </p:blipFill>
          <p:spPr>
            <a:xfrm>
              <a:off x="9396768" y="4032656"/>
              <a:ext cx="2863071" cy="1913625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9982200" y="5855587"/>
              <a:ext cx="18198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Gain of old μ-PIC</a:t>
              </a:r>
            </a:p>
            <a:p>
              <a:r>
                <a:rPr lang="en-US" altLang="ja-JP" sz="1400" dirty="0" smtClean="0"/>
                <a:t>w</a:t>
              </a:r>
              <a:r>
                <a:rPr kumimoji="1" lang="en-US" altLang="ja-JP" sz="1400" dirty="0" smtClean="0"/>
                <a:t>ith carbon polyimide</a:t>
              </a:r>
              <a:endParaRPr kumimoji="1" lang="ja-JP" altLang="en-US" sz="1400" dirty="0"/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/>
          <a:srcRect l="-218" t="11752" r="66761" b="19234"/>
          <a:stretch/>
        </p:blipFill>
        <p:spPr>
          <a:xfrm>
            <a:off x="9944391" y="1236909"/>
            <a:ext cx="2247609" cy="260669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140109" y="1893194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FWHM:19%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513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ボックス 70"/>
          <p:cNvSpPr txBox="1"/>
          <p:nvPr/>
        </p:nvSpPr>
        <p:spPr>
          <a:xfrm>
            <a:off x="3147658" y="3584197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0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458" y="0"/>
            <a:ext cx="9869129" cy="766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The cause of problems</a:t>
            </a:r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30473" y="989511"/>
            <a:ext cx="10544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is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connection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between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anode pins and anode strips.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It is thought that anode connection by Cu sputtering was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incomplete because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under substrate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was thick (75um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).</a:t>
            </a:r>
          </a:p>
          <a:p>
            <a:pPr lvl="1"/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en-US" altLang="ja-JP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Cathode –HV &amp; Anode Ground operation only available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</a:p>
          <a:p>
            <a:pPr lvl="1"/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Gain reduction was seen because of charge up on anode pins.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136089" y="4046429"/>
            <a:ext cx="6385735" cy="2179021"/>
            <a:chOff x="3746603" y="1261930"/>
            <a:chExt cx="8082516" cy="2448086"/>
          </a:xfrm>
        </p:grpSpPr>
        <p:sp>
          <p:nvSpPr>
            <p:cNvPr id="39" name="正方形/長方形 38"/>
            <p:cNvSpPr/>
            <p:nvPr/>
          </p:nvSpPr>
          <p:spPr>
            <a:xfrm>
              <a:off x="3746604" y="1950815"/>
              <a:ext cx="8082506" cy="1502201"/>
            </a:xfrm>
            <a:prstGeom prst="rect">
              <a:avLst/>
            </a:prstGeom>
            <a:solidFill>
              <a:srgbClr val="00B050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40" name="グループ化 39"/>
            <p:cNvGrpSpPr/>
            <p:nvPr/>
          </p:nvGrpSpPr>
          <p:grpSpPr>
            <a:xfrm>
              <a:off x="3746606" y="1261930"/>
              <a:ext cx="8082513" cy="686163"/>
              <a:chOff x="838202" y="958849"/>
              <a:chExt cx="7534135" cy="718447"/>
            </a:xfrm>
          </p:grpSpPr>
          <p:sp>
            <p:nvSpPr>
              <p:cNvPr id="59" name="正方形/長方形 58"/>
              <p:cNvSpPr/>
              <p:nvPr/>
            </p:nvSpPr>
            <p:spPr>
              <a:xfrm flipV="1">
                <a:off x="4049383" y="958849"/>
                <a:ext cx="1115589" cy="15521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>
                <a:off x="838202" y="1081923"/>
                <a:ext cx="7534135" cy="59537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1" name="正方形/長方形 40"/>
            <p:cNvSpPr/>
            <p:nvPr/>
          </p:nvSpPr>
          <p:spPr>
            <a:xfrm>
              <a:off x="4143166" y="1318220"/>
              <a:ext cx="1477228" cy="853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9959423" y="1318220"/>
              <a:ext cx="1410992" cy="828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台形 42"/>
            <p:cNvSpPr/>
            <p:nvPr/>
          </p:nvSpPr>
          <p:spPr>
            <a:xfrm>
              <a:off x="7091641" y="1385449"/>
              <a:ext cx="1392432" cy="562643"/>
            </a:xfrm>
            <a:prstGeom prst="trapezoid">
              <a:avLst>
                <a:gd name="adj" fmla="val 21732"/>
              </a:avLst>
            </a:prstGeom>
            <a:solidFill>
              <a:schemeClr val="bg2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4321382" y="1951170"/>
              <a:ext cx="1041332" cy="16638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0178846" y="1950319"/>
              <a:ext cx="933237" cy="16723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台形 45"/>
            <p:cNvSpPr/>
            <p:nvPr/>
          </p:nvSpPr>
          <p:spPr>
            <a:xfrm>
              <a:off x="6204101" y="1947144"/>
              <a:ext cx="3133356" cy="1505872"/>
            </a:xfrm>
            <a:prstGeom prst="trapezoid">
              <a:avLst>
                <a:gd name="adj" fmla="val 47628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7" name="グループ化 46"/>
            <p:cNvGrpSpPr/>
            <p:nvPr/>
          </p:nvGrpSpPr>
          <p:grpSpPr>
            <a:xfrm>
              <a:off x="3746603" y="1929199"/>
              <a:ext cx="8041009" cy="1581982"/>
              <a:chOff x="360607" y="2400505"/>
              <a:chExt cx="8041009" cy="1581982"/>
            </a:xfrm>
          </p:grpSpPr>
          <p:sp>
            <p:nvSpPr>
              <p:cNvPr id="54" name="正方形/長方形 53"/>
              <p:cNvSpPr/>
              <p:nvPr/>
            </p:nvSpPr>
            <p:spPr>
              <a:xfrm>
                <a:off x="360607" y="3931082"/>
                <a:ext cx="2457497" cy="5140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5944119" y="3922898"/>
                <a:ext cx="2457497" cy="5140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3536271" y="2400505"/>
                <a:ext cx="1701107" cy="457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>
              <a:off x="3747059" y="3511293"/>
              <a:ext cx="8041009" cy="198723"/>
              <a:chOff x="360607" y="3922898"/>
              <a:chExt cx="8041009" cy="198723"/>
            </a:xfrm>
            <a:solidFill>
              <a:schemeClr val="bg1">
                <a:lumMod val="65000"/>
              </a:schemeClr>
            </a:solidFill>
          </p:grpSpPr>
          <p:sp>
            <p:nvSpPr>
              <p:cNvPr id="49" name="正方形/長方形 48"/>
              <p:cNvSpPr/>
              <p:nvPr/>
            </p:nvSpPr>
            <p:spPr>
              <a:xfrm>
                <a:off x="360607" y="3931082"/>
                <a:ext cx="2852784" cy="18029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5666305" y="3922898"/>
                <a:ext cx="2735311" cy="198723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" name="テキスト ボックス 5"/>
          <p:cNvSpPr txBox="1"/>
          <p:nvPr/>
        </p:nvSpPr>
        <p:spPr>
          <a:xfrm>
            <a:off x="5471656" y="3695613"/>
            <a:ext cx="5309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-HV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48586" y="3644470"/>
            <a:ext cx="5309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-HV</a:t>
            </a:r>
            <a:endParaRPr kumimoji="1" lang="ja-JP" altLang="en-US" dirty="0"/>
          </a:p>
        </p:txBody>
      </p:sp>
      <p:graphicFrame>
        <p:nvGraphicFramePr>
          <p:cNvPr id="63" name="グラフ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303638"/>
              </p:ext>
            </p:extLst>
          </p:nvPr>
        </p:nvGraphicFramePr>
        <p:xfrm>
          <a:off x="6718934" y="3124567"/>
          <a:ext cx="5309933" cy="3276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84" y="3569662"/>
            <a:ext cx="759584" cy="759584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74" y="3928059"/>
            <a:ext cx="759584" cy="759584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42" y="3978277"/>
            <a:ext cx="759584" cy="759584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89" y="3551782"/>
            <a:ext cx="759584" cy="759584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56" y="3325084"/>
            <a:ext cx="759584" cy="759584"/>
          </a:xfrm>
          <a:prstGeom prst="rect">
            <a:avLst/>
          </a:prstGeom>
        </p:spPr>
      </p:pic>
      <p:sp>
        <p:nvSpPr>
          <p:cNvPr id="9" name="フリーフォーム 8"/>
          <p:cNvSpPr/>
          <p:nvPr/>
        </p:nvSpPr>
        <p:spPr>
          <a:xfrm>
            <a:off x="3438659" y="3438659"/>
            <a:ext cx="1918952" cy="631065"/>
          </a:xfrm>
          <a:custGeom>
            <a:avLst/>
            <a:gdLst>
              <a:gd name="connsiteX0" fmla="*/ 0 w 1918952"/>
              <a:gd name="connsiteY0" fmla="*/ 553792 h 631065"/>
              <a:gd name="connsiteX1" fmla="*/ 12879 w 1918952"/>
              <a:gd name="connsiteY1" fmla="*/ 334851 h 631065"/>
              <a:gd name="connsiteX2" fmla="*/ 51516 w 1918952"/>
              <a:gd name="connsiteY2" fmla="*/ 309093 h 631065"/>
              <a:gd name="connsiteX3" fmla="*/ 167426 w 1918952"/>
              <a:gd name="connsiteY3" fmla="*/ 206062 h 631065"/>
              <a:gd name="connsiteX4" fmla="*/ 193183 w 1918952"/>
              <a:gd name="connsiteY4" fmla="*/ 167426 h 631065"/>
              <a:gd name="connsiteX5" fmla="*/ 270456 w 1918952"/>
              <a:gd name="connsiteY5" fmla="*/ 128789 h 631065"/>
              <a:gd name="connsiteX6" fmla="*/ 283335 w 1918952"/>
              <a:gd name="connsiteY6" fmla="*/ 77273 h 631065"/>
              <a:gd name="connsiteX7" fmla="*/ 347730 w 1918952"/>
              <a:gd name="connsiteY7" fmla="*/ 51516 h 631065"/>
              <a:gd name="connsiteX8" fmla="*/ 386366 w 1918952"/>
              <a:gd name="connsiteY8" fmla="*/ 38637 h 631065"/>
              <a:gd name="connsiteX9" fmla="*/ 425003 w 1918952"/>
              <a:gd name="connsiteY9" fmla="*/ 12879 h 631065"/>
              <a:gd name="connsiteX10" fmla="*/ 785611 w 1918952"/>
              <a:gd name="connsiteY10" fmla="*/ 0 h 631065"/>
              <a:gd name="connsiteX11" fmla="*/ 1133341 w 1918952"/>
              <a:gd name="connsiteY11" fmla="*/ 12879 h 631065"/>
              <a:gd name="connsiteX12" fmla="*/ 1249251 w 1918952"/>
              <a:gd name="connsiteY12" fmla="*/ 64395 h 631065"/>
              <a:gd name="connsiteX13" fmla="*/ 1326524 w 1918952"/>
              <a:gd name="connsiteY13" fmla="*/ 90152 h 631065"/>
              <a:gd name="connsiteX14" fmla="*/ 1365161 w 1918952"/>
              <a:gd name="connsiteY14" fmla="*/ 115910 h 631065"/>
              <a:gd name="connsiteX15" fmla="*/ 1442434 w 1918952"/>
              <a:gd name="connsiteY15" fmla="*/ 141668 h 631065"/>
              <a:gd name="connsiteX16" fmla="*/ 1481071 w 1918952"/>
              <a:gd name="connsiteY16" fmla="*/ 154547 h 631065"/>
              <a:gd name="connsiteX17" fmla="*/ 1584102 w 1918952"/>
              <a:gd name="connsiteY17" fmla="*/ 180304 h 631065"/>
              <a:gd name="connsiteX18" fmla="*/ 1609859 w 1918952"/>
              <a:gd name="connsiteY18" fmla="*/ 218941 h 631065"/>
              <a:gd name="connsiteX19" fmla="*/ 1648496 w 1918952"/>
              <a:gd name="connsiteY19" fmla="*/ 244699 h 631065"/>
              <a:gd name="connsiteX20" fmla="*/ 1674254 w 1918952"/>
              <a:gd name="connsiteY20" fmla="*/ 334851 h 631065"/>
              <a:gd name="connsiteX21" fmla="*/ 1725769 w 1918952"/>
              <a:gd name="connsiteY21" fmla="*/ 412124 h 631065"/>
              <a:gd name="connsiteX22" fmla="*/ 1764406 w 1918952"/>
              <a:gd name="connsiteY22" fmla="*/ 528034 h 631065"/>
              <a:gd name="connsiteX23" fmla="*/ 1777285 w 1918952"/>
              <a:gd name="connsiteY23" fmla="*/ 566671 h 631065"/>
              <a:gd name="connsiteX24" fmla="*/ 1790164 w 1918952"/>
              <a:gd name="connsiteY24" fmla="*/ 605307 h 631065"/>
              <a:gd name="connsiteX25" fmla="*/ 1751527 w 1918952"/>
              <a:gd name="connsiteY25" fmla="*/ 618186 h 631065"/>
              <a:gd name="connsiteX26" fmla="*/ 1635617 w 1918952"/>
              <a:gd name="connsiteY26" fmla="*/ 553792 h 631065"/>
              <a:gd name="connsiteX27" fmla="*/ 1519707 w 1918952"/>
              <a:gd name="connsiteY27" fmla="*/ 502276 h 631065"/>
              <a:gd name="connsiteX28" fmla="*/ 1712890 w 1918952"/>
              <a:gd name="connsiteY28" fmla="*/ 463640 h 631065"/>
              <a:gd name="connsiteX29" fmla="*/ 1751527 w 1918952"/>
              <a:gd name="connsiteY29" fmla="*/ 450761 h 631065"/>
              <a:gd name="connsiteX30" fmla="*/ 1918952 w 1918952"/>
              <a:gd name="connsiteY30" fmla="*/ 386366 h 631065"/>
              <a:gd name="connsiteX31" fmla="*/ 1854558 w 1918952"/>
              <a:gd name="connsiteY31" fmla="*/ 502276 h 631065"/>
              <a:gd name="connsiteX32" fmla="*/ 1828800 w 1918952"/>
              <a:gd name="connsiteY32" fmla="*/ 540913 h 631065"/>
              <a:gd name="connsiteX33" fmla="*/ 1815921 w 1918952"/>
              <a:gd name="connsiteY33" fmla="*/ 631065 h 63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918952" h="631065">
                <a:moveTo>
                  <a:pt x="0" y="553792"/>
                </a:moveTo>
                <a:cubicBezTo>
                  <a:pt x="4293" y="480812"/>
                  <a:pt x="-2182" y="406389"/>
                  <a:pt x="12879" y="334851"/>
                </a:cubicBezTo>
                <a:cubicBezTo>
                  <a:pt x="16068" y="319704"/>
                  <a:pt x="39947" y="319376"/>
                  <a:pt x="51516" y="309093"/>
                </a:cubicBezTo>
                <a:cubicBezTo>
                  <a:pt x="183844" y="191469"/>
                  <a:pt x="79737" y="264521"/>
                  <a:pt x="167426" y="206062"/>
                </a:cubicBezTo>
                <a:cubicBezTo>
                  <a:pt x="176012" y="193183"/>
                  <a:pt x="182238" y="178371"/>
                  <a:pt x="193183" y="167426"/>
                </a:cubicBezTo>
                <a:cubicBezTo>
                  <a:pt x="218149" y="142460"/>
                  <a:pt x="239032" y="139264"/>
                  <a:pt x="270456" y="128789"/>
                </a:cubicBezTo>
                <a:cubicBezTo>
                  <a:pt x="274749" y="111617"/>
                  <a:pt x="270819" y="89789"/>
                  <a:pt x="283335" y="77273"/>
                </a:cubicBezTo>
                <a:cubicBezTo>
                  <a:pt x="299682" y="60926"/>
                  <a:pt x="326084" y="59633"/>
                  <a:pt x="347730" y="51516"/>
                </a:cubicBezTo>
                <a:cubicBezTo>
                  <a:pt x="360441" y="46749"/>
                  <a:pt x="374224" y="44708"/>
                  <a:pt x="386366" y="38637"/>
                </a:cubicBezTo>
                <a:cubicBezTo>
                  <a:pt x="400210" y="31715"/>
                  <a:pt x="409596" y="14370"/>
                  <a:pt x="425003" y="12879"/>
                </a:cubicBezTo>
                <a:cubicBezTo>
                  <a:pt x="544723" y="1293"/>
                  <a:pt x="665408" y="4293"/>
                  <a:pt x="785611" y="0"/>
                </a:cubicBezTo>
                <a:cubicBezTo>
                  <a:pt x="901521" y="4293"/>
                  <a:pt x="1017828" y="2378"/>
                  <a:pt x="1133341" y="12879"/>
                </a:cubicBezTo>
                <a:cubicBezTo>
                  <a:pt x="1229751" y="21644"/>
                  <a:pt x="1185485" y="36055"/>
                  <a:pt x="1249251" y="64395"/>
                </a:cubicBezTo>
                <a:cubicBezTo>
                  <a:pt x="1274062" y="75422"/>
                  <a:pt x="1303933" y="75091"/>
                  <a:pt x="1326524" y="90152"/>
                </a:cubicBezTo>
                <a:cubicBezTo>
                  <a:pt x="1339403" y="98738"/>
                  <a:pt x="1351016" y="109623"/>
                  <a:pt x="1365161" y="115910"/>
                </a:cubicBezTo>
                <a:cubicBezTo>
                  <a:pt x="1389972" y="126937"/>
                  <a:pt x="1416676" y="133082"/>
                  <a:pt x="1442434" y="141668"/>
                </a:cubicBezTo>
                <a:cubicBezTo>
                  <a:pt x="1455313" y="145961"/>
                  <a:pt x="1467759" y="151885"/>
                  <a:pt x="1481071" y="154547"/>
                </a:cubicBezTo>
                <a:cubicBezTo>
                  <a:pt x="1558777" y="170088"/>
                  <a:pt x="1524698" y="160504"/>
                  <a:pt x="1584102" y="180304"/>
                </a:cubicBezTo>
                <a:cubicBezTo>
                  <a:pt x="1592688" y="193183"/>
                  <a:pt x="1598914" y="207996"/>
                  <a:pt x="1609859" y="218941"/>
                </a:cubicBezTo>
                <a:cubicBezTo>
                  <a:pt x="1620804" y="229886"/>
                  <a:pt x="1638826" y="232612"/>
                  <a:pt x="1648496" y="244699"/>
                </a:cubicBezTo>
                <a:cubicBezTo>
                  <a:pt x="1656936" y="255249"/>
                  <a:pt x="1671169" y="328680"/>
                  <a:pt x="1674254" y="334851"/>
                </a:cubicBezTo>
                <a:cubicBezTo>
                  <a:pt x="1688098" y="362540"/>
                  <a:pt x="1715979" y="382756"/>
                  <a:pt x="1725769" y="412124"/>
                </a:cubicBezTo>
                <a:lnTo>
                  <a:pt x="1764406" y="528034"/>
                </a:lnTo>
                <a:lnTo>
                  <a:pt x="1777285" y="566671"/>
                </a:lnTo>
                <a:lnTo>
                  <a:pt x="1790164" y="605307"/>
                </a:lnTo>
                <a:cubicBezTo>
                  <a:pt x="1777285" y="609600"/>
                  <a:pt x="1765103" y="618186"/>
                  <a:pt x="1751527" y="618186"/>
                </a:cubicBezTo>
                <a:cubicBezTo>
                  <a:pt x="1712687" y="618186"/>
                  <a:pt x="1657679" y="561146"/>
                  <a:pt x="1635617" y="553792"/>
                </a:cubicBezTo>
                <a:cubicBezTo>
                  <a:pt x="1543660" y="523139"/>
                  <a:pt x="1580935" y="543095"/>
                  <a:pt x="1519707" y="502276"/>
                </a:cubicBezTo>
                <a:cubicBezTo>
                  <a:pt x="1662600" y="486399"/>
                  <a:pt x="1598739" y="501690"/>
                  <a:pt x="1712890" y="463640"/>
                </a:cubicBezTo>
                <a:cubicBezTo>
                  <a:pt x="1725769" y="459347"/>
                  <a:pt x="1740231" y="458291"/>
                  <a:pt x="1751527" y="450761"/>
                </a:cubicBezTo>
                <a:cubicBezTo>
                  <a:pt x="1854057" y="382407"/>
                  <a:pt x="1798154" y="403623"/>
                  <a:pt x="1918952" y="386366"/>
                </a:cubicBezTo>
                <a:cubicBezTo>
                  <a:pt x="1896284" y="454371"/>
                  <a:pt x="1913603" y="413708"/>
                  <a:pt x="1854558" y="502276"/>
                </a:cubicBezTo>
                <a:lnTo>
                  <a:pt x="1828800" y="540913"/>
                </a:lnTo>
                <a:lnTo>
                  <a:pt x="1815921" y="63106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1209750" y="3451538"/>
            <a:ext cx="2038139" cy="657398"/>
          </a:xfrm>
          <a:custGeom>
            <a:avLst/>
            <a:gdLst>
              <a:gd name="connsiteX0" fmla="*/ 2022847 w 2038139"/>
              <a:gd name="connsiteY0" fmla="*/ 540913 h 657398"/>
              <a:gd name="connsiteX1" fmla="*/ 2022847 w 2038139"/>
              <a:gd name="connsiteY1" fmla="*/ 386366 h 657398"/>
              <a:gd name="connsiteX2" fmla="*/ 1945574 w 2038139"/>
              <a:gd name="connsiteY2" fmla="*/ 334851 h 657398"/>
              <a:gd name="connsiteX3" fmla="*/ 1829664 w 2038139"/>
              <a:gd name="connsiteY3" fmla="*/ 257577 h 657398"/>
              <a:gd name="connsiteX4" fmla="*/ 1791027 w 2038139"/>
              <a:gd name="connsiteY4" fmla="*/ 231820 h 657398"/>
              <a:gd name="connsiteX5" fmla="*/ 1752391 w 2038139"/>
              <a:gd name="connsiteY5" fmla="*/ 193183 h 657398"/>
              <a:gd name="connsiteX6" fmla="*/ 1713754 w 2038139"/>
              <a:gd name="connsiteY6" fmla="*/ 180304 h 657398"/>
              <a:gd name="connsiteX7" fmla="*/ 1675118 w 2038139"/>
              <a:gd name="connsiteY7" fmla="*/ 154547 h 657398"/>
              <a:gd name="connsiteX8" fmla="*/ 1597844 w 2038139"/>
              <a:gd name="connsiteY8" fmla="*/ 128789 h 657398"/>
              <a:gd name="connsiteX9" fmla="*/ 1559208 w 2038139"/>
              <a:gd name="connsiteY9" fmla="*/ 103031 h 657398"/>
              <a:gd name="connsiteX10" fmla="*/ 1481935 w 2038139"/>
              <a:gd name="connsiteY10" fmla="*/ 77273 h 657398"/>
              <a:gd name="connsiteX11" fmla="*/ 1443298 w 2038139"/>
              <a:gd name="connsiteY11" fmla="*/ 64394 h 657398"/>
              <a:gd name="connsiteX12" fmla="*/ 1404661 w 2038139"/>
              <a:gd name="connsiteY12" fmla="*/ 51516 h 657398"/>
              <a:gd name="connsiteX13" fmla="*/ 1366025 w 2038139"/>
              <a:gd name="connsiteY13" fmla="*/ 38637 h 657398"/>
              <a:gd name="connsiteX14" fmla="*/ 1250115 w 2038139"/>
              <a:gd name="connsiteY14" fmla="*/ 25758 h 657398"/>
              <a:gd name="connsiteX15" fmla="*/ 1185720 w 2038139"/>
              <a:gd name="connsiteY15" fmla="*/ 12879 h 657398"/>
              <a:gd name="connsiteX16" fmla="*/ 1031174 w 2038139"/>
              <a:gd name="connsiteY16" fmla="*/ 0 h 657398"/>
              <a:gd name="connsiteX17" fmla="*/ 631929 w 2038139"/>
              <a:gd name="connsiteY17" fmla="*/ 38637 h 657398"/>
              <a:gd name="connsiteX18" fmla="*/ 516019 w 2038139"/>
              <a:gd name="connsiteY18" fmla="*/ 77273 h 657398"/>
              <a:gd name="connsiteX19" fmla="*/ 477382 w 2038139"/>
              <a:gd name="connsiteY19" fmla="*/ 90152 h 657398"/>
              <a:gd name="connsiteX20" fmla="*/ 361473 w 2038139"/>
              <a:gd name="connsiteY20" fmla="*/ 141668 h 657398"/>
              <a:gd name="connsiteX21" fmla="*/ 322836 w 2038139"/>
              <a:gd name="connsiteY21" fmla="*/ 154547 h 657398"/>
              <a:gd name="connsiteX22" fmla="*/ 271320 w 2038139"/>
              <a:gd name="connsiteY22" fmla="*/ 231820 h 657398"/>
              <a:gd name="connsiteX23" fmla="*/ 194047 w 2038139"/>
              <a:gd name="connsiteY23" fmla="*/ 283335 h 657398"/>
              <a:gd name="connsiteX24" fmla="*/ 181168 w 2038139"/>
              <a:gd name="connsiteY24" fmla="*/ 321972 h 657398"/>
              <a:gd name="connsiteX25" fmla="*/ 129653 w 2038139"/>
              <a:gd name="connsiteY25" fmla="*/ 437882 h 657398"/>
              <a:gd name="connsiteX26" fmla="*/ 116774 w 2038139"/>
              <a:gd name="connsiteY26" fmla="*/ 515155 h 657398"/>
              <a:gd name="connsiteX27" fmla="*/ 65258 w 2038139"/>
              <a:gd name="connsiteY27" fmla="*/ 592428 h 657398"/>
              <a:gd name="connsiteX28" fmla="*/ 39501 w 2038139"/>
              <a:gd name="connsiteY28" fmla="*/ 553792 h 657398"/>
              <a:gd name="connsiteX29" fmla="*/ 13743 w 2038139"/>
              <a:gd name="connsiteY29" fmla="*/ 270456 h 657398"/>
              <a:gd name="connsiteX30" fmla="*/ 864 w 2038139"/>
              <a:gd name="connsiteY30" fmla="*/ 309093 h 657398"/>
              <a:gd name="connsiteX31" fmla="*/ 129653 w 2038139"/>
              <a:gd name="connsiteY31" fmla="*/ 437882 h 657398"/>
              <a:gd name="connsiteX32" fmla="*/ 206926 w 2038139"/>
              <a:gd name="connsiteY32" fmla="*/ 476518 h 657398"/>
              <a:gd name="connsiteX33" fmla="*/ 232684 w 2038139"/>
              <a:gd name="connsiteY33" fmla="*/ 515155 h 657398"/>
              <a:gd name="connsiteX34" fmla="*/ 245563 w 2038139"/>
              <a:gd name="connsiteY34" fmla="*/ 553792 h 657398"/>
              <a:gd name="connsiteX35" fmla="*/ 297078 w 2038139"/>
              <a:gd name="connsiteY35" fmla="*/ 631065 h 657398"/>
              <a:gd name="connsiteX36" fmla="*/ 258442 w 2038139"/>
              <a:gd name="connsiteY36" fmla="*/ 656823 h 657398"/>
              <a:gd name="connsiteX37" fmla="*/ 91016 w 2038139"/>
              <a:gd name="connsiteY37" fmla="*/ 643944 h 657398"/>
              <a:gd name="connsiteX38" fmla="*/ 13743 w 2038139"/>
              <a:gd name="connsiteY38" fmla="*/ 643944 h 65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38139" h="657398">
                <a:moveTo>
                  <a:pt x="2022847" y="540913"/>
                </a:moveTo>
                <a:cubicBezTo>
                  <a:pt x="2032163" y="494332"/>
                  <a:pt x="2052018" y="432206"/>
                  <a:pt x="2022847" y="386366"/>
                </a:cubicBezTo>
                <a:cubicBezTo>
                  <a:pt x="2006227" y="360249"/>
                  <a:pt x="1971332" y="352023"/>
                  <a:pt x="1945574" y="334851"/>
                </a:cubicBezTo>
                <a:lnTo>
                  <a:pt x="1829664" y="257577"/>
                </a:lnTo>
                <a:cubicBezTo>
                  <a:pt x="1816785" y="248991"/>
                  <a:pt x="1801972" y="242765"/>
                  <a:pt x="1791027" y="231820"/>
                </a:cubicBezTo>
                <a:cubicBezTo>
                  <a:pt x="1778148" y="218941"/>
                  <a:pt x="1767545" y="203286"/>
                  <a:pt x="1752391" y="193183"/>
                </a:cubicBezTo>
                <a:cubicBezTo>
                  <a:pt x="1741095" y="185653"/>
                  <a:pt x="1725896" y="186375"/>
                  <a:pt x="1713754" y="180304"/>
                </a:cubicBezTo>
                <a:cubicBezTo>
                  <a:pt x="1699910" y="173382"/>
                  <a:pt x="1689262" y="160833"/>
                  <a:pt x="1675118" y="154547"/>
                </a:cubicBezTo>
                <a:cubicBezTo>
                  <a:pt x="1650307" y="143520"/>
                  <a:pt x="1597844" y="128789"/>
                  <a:pt x="1597844" y="128789"/>
                </a:cubicBezTo>
                <a:cubicBezTo>
                  <a:pt x="1584965" y="120203"/>
                  <a:pt x="1573352" y="109317"/>
                  <a:pt x="1559208" y="103031"/>
                </a:cubicBezTo>
                <a:cubicBezTo>
                  <a:pt x="1534397" y="92004"/>
                  <a:pt x="1507693" y="85859"/>
                  <a:pt x="1481935" y="77273"/>
                </a:cubicBezTo>
                <a:lnTo>
                  <a:pt x="1443298" y="64394"/>
                </a:lnTo>
                <a:lnTo>
                  <a:pt x="1404661" y="51516"/>
                </a:lnTo>
                <a:cubicBezTo>
                  <a:pt x="1391782" y="47223"/>
                  <a:pt x="1379517" y="40136"/>
                  <a:pt x="1366025" y="38637"/>
                </a:cubicBezTo>
                <a:cubicBezTo>
                  <a:pt x="1327388" y="34344"/>
                  <a:pt x="1288599" y="31256"/>
                  <a:pt x="1250115" y="25758"/>
                </a:cubicBezTo>
                <a:cubicBezTo>
                  <a:pt x="1228445" y="22662"/>
                  <a:pt x="1207460" y="15437"/>
                  <a:pt x="1185720" y="12879"/>
                </a:cubicBezTo>
                <a:cubicBezTo>
                  <a:pt x="1134380" y="6839"/>
                  <a:pt x="1082689" y="4293"/>
                  <a:pt x="1031174" y="0"/>
                </a:cubicBezTo>
                <a:cubicBezTo>
                  <a:pt x="952641" y="4133"/>
                  <a:pt x="727449" y="6798"/>
                  <a:pt x="631929" y="38637"/>
                </a:cubicBezTo>
                <a:lnTo>
                  <a:pt x="516019" y="77273"/>
                </a:lnTo>
                <a:lnTo>
                  <a:pt x="477382" y="90152"/>
                </a:lnTo>
                <a:cubicBezTo>
                  <a:pt x="416155" y="130971"/>
                  <a:pt x="453430" y="111016"/>
                  <a:pt x="361473" y="141668"/>
                </a:cubicBezTo>
                <a:lnTo>
                  <a:pt x="322836" y="154547"/>
                </a:lnTo>
                <a:cubicBezTo>
                  <a:pt x="307793" y="199676"/>
                  <a:pt x="314732" y="198055"/>
                  <a:pt x="271320" y="231820"/>
                </a:cubicBezTo>
                <a:cubicBezTo>
                  <a:pt x="246884" y="250826"/>
                  <a:pt x="194047" y="283335"/>
                  <a:pt x="194047" y="283335"/>
                </a:cubicBezTo>
                <a:cubicBezTo>
                  <a:pt x="189754" y="296214"/>
                  <a:pt x="187239" y="309830"/>
                  <a:pt x="181168" y="321972"/>
                </a:cubicBezTo>
                <a:cubicBezTo>
                  <a:pt x="148354" y="387602"/>
                  <a:pt x="146267" y="338201"/>
                  <a:pt x="129653" y="437882"/>
                </a:cubicBezTo>
                <a:cubicBezTo>
                  <a:pt x="125360" y="463640"/>
                  <a:pt x="126818" y="491051"/>
                  <a:pt x="116774" y="515155"/>
                </a:cubicBezTo>
                <a:cubicBezTo>
                  <a:pt x="104867" y="543731"/>
                  <a:pt x="65258" y="592428"/>
                  <a:pt x="65258" y="592428"/>
                </a:cubicBezTo>
                <a:cubicBezTo>
                  <a:pt x="56672" y="579549"/>
                  <a:pt x="41592" y="569128"/>
                  <a:pt x="39501" y="553792"/>
                </a:cubicBezTo>
                <a:cubicBezTo>
                  <a:pt x="-10685" y="185756"/>
                  <a:pt x="58533" y="404827"/>
                  <a:pt x="13743" y="270456"/>
                </a:cubicBezTo>
                <a:cubicBezTo>
                  <a:pt x="9450" y="283335"/>
                  <a:pt x="-3429" y="296214"/>
                  <a:pt x="864" y="309093"/>
                </a:cubicBezTo>
                <a:cubicBezTo>
                  <a:pt x="25395" y="382685"/>
                  <a:pt x="70780" y="398633"/>
                  <a:pt x="129653" y="437882"/>
                </a:cubicBezTo>
                <a:cubicBezTo>
                  <a:pt x="179583" y="471169"/>
                  <a:pt x="153607" y="458745"/>
                  <a:pt x="206926" y="476518"/>
                </a:cubicBezTo>
                <a:cubicBezTo>
                  <a:pt x="215512" y="489397"/>
                  <a:pt x="225762" y="501310"/>
                  <a:pt x="232684" y="515155"/>
                </a:cubicBezTo>
                <a:cubicBezTo>
                  <a:pt x="238755" y="527297"/>
                  <a:pt x="238970" y="541925"/>
                  <a:pt x="245563" y="553792"/>
                </a:cubicBezTo>
                <a:cubicBezTo>
                  <a:pt x="260597" y="580853"/>
                  <a:pt x="297078" y="631065"/>
                  <a:pt x="297078" y="631065"/>
                </a:cubicBezTo>
                <a:cubicBezTo>
                  <a:pt x="284199" y="639651"/>
                  <a:pt x="273890" y="655857"/>
                  <a:pt x="258442" y="656823"/>
                </a:cubicBezTo>
                <a:cubicBezTo>
                  <a:pt x="202577" y="660315"/>
                  <a:pt x="146912" y="646886"/>
                  <a:pt x="91016" y="643944"/>
                </a:cubicBezTo>
                <a:cubicBezTo>
                  <a:pt x="65294" y="642590"/>
                  <a:pt x="39501" y="643944"/>
                  <a:pt x="13743" y="6439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366108" y="3200035"/>
            <a:ext cx="209409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Electrons remain on anode pin</a:t>
            </a:r>
            <a:endParaRPr kumimoji="1" lang="ja-JP" altLang="en-US" sz="1200" dirty="0"/>
          </a:p>
        </p:txBody>
      </p:sp>
      <p:cxnSp>
        <p:nvCxnSpPr>
          <p:cNvPr id="13" name="直線コネクタ 12"/>
          <p:cNvCxnSpPr>
            <a:endCxn id="54" idx="3"/>
          </p:cNvCxnSpPr>
          <p:nvPr/>
        </p:nvCxnSpPr>
        <p:spPr>
          <a:xfrm flipH="1">
            <a:off x="2077678" y="4737861"/>
            <a:ext cx="631006" cy="128773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>
            <a:off x="3942679" y="4696416"/>
            <a:ext cx="597538" cy="1344768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2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6" grpId="0" uiExpand="1" build="p"/>
      <p:bldP spid="6" grpId="0" animBg="1"/>
      <p:bldP spid="61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73573" y="1712172"/>
            <a:ext cx="84144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New resistive material</a:t>
            </a:r>
            <a:endParaRPr kumimoji="1" lang="en-US" altLang="ja-JP" sz="4000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Production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Gain measurement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kumimoji="1" lang="en-US" altLang="ja-JP" sz="4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Summery and further prospects</a:t>
            </a:r>
          </a:p>
        </p:txBody>
      </p:sp>
    </p:spTree>
    <p:extLst>
      <p:ext uri="{BB962C8B-B14F-4D97-AF65-F5344CB8AC3E}">
        <p14:creationId xmlns:p14="http://schemas.microsoft.com/office/powerpoint/2010/main" val="20776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1"/>
            <a:ext cx="10225825" cy="7647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Summary and further prospects</a:t>
            </a:r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8896" y="1412935"/>
            <a:ext cx="1031490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Summary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μ-PIC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with resistive cathode using sputtered carbon is developed.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Thanks to production improvement, </a:t>
            </a:r>
            <a:r>
              <a:rPr lang="en-US" altLang="ja-JP" sz="2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pixels were well aligned in all active region(10cm×10cm).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Gain of more than 10000 was achieved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with no discharge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 (Ar:C</a:t>
            </a:r>
            <a:r>
              <a:rPr lang="en-US" altLang="ja-JP" sz="20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en-US" altLang="ja-JP" sz="20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6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=90:10)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Connection between the anode strip and the anode pin is incomplete.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Further prospects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Anode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connection should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be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improved (now producing).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torrent test of carbon sputtered μ-PIC (3/2016).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E-field simulation.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Reducing pixel pitch. 400um -&gt; 200um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True 2D readout with SRS system.</a:t>
            </a:r>
          </a:p>
        </p:txBody>
      </p:sp>
    </p:spTree>
    <p:extLst>
      <p:ext uri="{BB962C8B-B14F-4D97-AF65-F5344CB8AC3E}">
        <p14:creationId xmlns:p14="http://schemas.microsoft.com/office/powerpoint/2010/main" val="30442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1"/>
            <a:ext cx="10225825" cy="7647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Thank you!</a:t>
            </a:r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1" y="763278"/>
            <a:ext cx="10266608" cy="57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88" y="1355475"/>
            <a:ext cx="3693805" cy="3176202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4"/>
          <a:srcRect l="60209" t="35960" r="16869" b="30011"/>
          <a:stretch/>
        </p:blipFill>
        <p:spPr>
          <a:xfrm>
            <a:off x="6634723" y="4471196"/>
            <a:ext cx="2463131" cy="2055918"/>
          </a:xfrm>
          <a:prstGeom prst="rect">
            <a:avLst/>
          </a:prstGeom>
        </p:spPr>
      </p:pic>
      <p:pic>
        <p:nvPicPr>
          <p:cNvPr id="14" name="Picture 4" descr="NEW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3046" y="147838"/>
            <a:ext cx="2575083" cy="264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458" y="0"/>
            <a:ext cx="10447224" cy="766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460" y="932426"/>
            <a:ext cx="6517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2D gaseous imaging detector produced by PCB technology.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 many purpose...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9924063" y="797333"/>
            <a:ext cx="2209800" cy="2889139"/>
            <a:chOff x="5652120" y="404664"/>
            <a:chExt cx="3384376" cy="4518131"/>
          </a:xfrm>
        </p:grpSpPr>
        <p:sp>
          <p:nvSpPr>
            <p:cNvPr id="10" name="角丸四角形 9"/>
            <p:cNvSpPr/>
            <p:nvPr/>
          </p:nvSpPr>
          <p:spPr>
            <a:xfrm>
              <a:off x="5652120" y="404664"/>
              <a:ext cx="3384376" cy="4248472"/>
            </a:xfrm>
            <a:prstGeom prst="roundRect">
              <a:avLst>
                <a:gd name="adj" fmla="val 6034"/>
              </a:avLst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pic>
          <p:nvPicPr>
            <p:cNvPr id="11" name="Picture 1" descr="C:\Documents and Settings\nakamura\My Documents\だあくまたん\だあくまたん4\だあくまたん4_余白無.pn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lum bright="-14000" contrast="-100000"/>
            </a:blip>
            <a:srcRect/>
            <a:stretch>
              <a:fillRect/>
            </a:stretch>
          </p:blipFill>
          <p:spPr bwMode="auto">
            <a:xfrm>
              <a:off x="5724128" y="576637"/>
              <a:ext cx="3312368" cy="3580225"/>
            </a:xfrm>
            <a:prstGeom prst="rect">
              <a:avLst/>
            </a:prstGeom>
            <a:noFill/>
          </p:spPr>
        </p:pic>
        <p:sp>
          <p:nvSpPr>
            <p:cNvPr id="12" name="テキスト ボックス 8"/>
            <p:cNvSpPr txBox="1"/>
            <p:nvPr/>
          </p:nvSpPr>
          <p:spPr>
            <a:xfrm>
              <a:off x="6242096" y="3933750"/>
              <a:ext cx="2204422" cy="98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100" b="1" dirty="0" smtClean="0">
                  <a:solidFill>
                    <a:schemeClr val="accent4">
                      <a:lumMod val="75000"/>
                    </a:schemeClr>
                  </a:solidFill>
                  <a:latin typeface="メイリオ" pitchFamily="50" charset="-128"/>
                  <a:ea typeface="メイリオ" pitchFamily="50" charset="-128"/>
                </a:rPr>
                <a:t>Mascot of NEWAGE</a:t>
              </a:r>
            </a:p>
            <a:p>
              <a:pPr algn="ctr"/>
              <a:r>
                <a:rPr lang="en-US" altLang="ja-JP" sz="1100" b="1" dirty="0" smtClean="0">
                  <a:solidFill>
                    <a:schemeClr val="accent4">
                      <a:lumMod val="75000"/>
                    </a:schemeClr>
                  </a:solidFill>
                  <a:latin typeface="メイリオ" pitchFamily="50" charset="-128"/>
                  <a:ea typeface="メイリオ" pitchFamily="50" charset="-128"/>
                </a:rPr>
                <a:t>"</a:t>
              </a:r>
              <a:r>
                <a:rPr lang="en-US" altLang="ja-JP" sz="1100" b="1" dirty="0" err="1" smtClean="0">
                  <a:solidFill>
                    <a:schemeClr val="accent4">
                      <a:lumMod val="75000"/>
                    </a:schemeClr>
                  </a:solidFill>
                  <a:latin typeface="メイリオ" pitchFamily="50" charset="-128"/>
                  <a:ea typeface="メイリオ" pitchFamily="50" charset="-128"/>
                </a:rPr>
                <a:t>Daakuma</a:t>
              </a:r>
              <a:r>
                <a:rPr kumimoji="1" lang="en-US" altLang="ja-JP" sz="1100" b="1" dirty="0" err="1" smtClean="0">
                  <a:solidFill>
                    <a:schemeClr val="accent4">
                      <a:lumMod val="75000"/>
                    </a:schemeClr>
                  </a:solidFill>
                  <a:latin typeface="メイリオ" pitchFamily="50" charset="-128"/>
                  <a:ea typeface="メイリオ" pitchFamily="50" charset="-128"/>
                </a:rPr>
                <a:t>tan</a:t>
              </a:r>
              <a:r>
                <a:rPr kumimoji="1" lang="en-US" altLang="ja-JP" sz="1100" b="1" dirty="0" smtClean="0">
                  <a:solidFill>
                    <a:schemeClr val="accent4">
                      <a:lumMod val="75000"/>
                    </a:schemeClr>
                  </a:solidFill>
                  <a:latin typeface="メイリオ" pitchFamily="50" charset="-128"/>
                  <a:ea typeface="メイリオ" pitchFamily="50" charset="-128"/>
                </a:rPr>
                <a:t>"</a:t>
              </a:r>
              <a:endParaRPr kumimoji="1" lang="ja-JP" altLang="en-US" sz="1100" b="1" dirty="0">
                <a:solidFill>
                  <a:schemeClr val="accent4">
                    <a:lumMod val="75000"/>
                  </a:schemeClr>
                </a:solidFill>
                <a:latin typeface="メイリオ" pitchFamily="50" charset="-128"/>
                <a:ea typeface="メイリオ" pitchFamily="50" charset="-128"/>
              </a:endParaRPr>
            </a:p>
          </p:txBody>
        </p:sp>
        <p:pic>
          <p:nvPicPr>
            <p:cNvPr id="13" name="Picture 1" descr="C:\Documents and Settings\nakamura\My Documents\だあくまたん\だあくまたん4\だあくまたん4_余白無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52120" y="526510"/>
              <a:ext cx="3312368" cy="3580225"/>
            </a:xfrm>
            <a:prstGeom prst="rect">
              <a:avLst/>
            </a:prstGeom>
            <a:noFill/>
          </p:spPr>
        </p:pic>
      </p:grp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/>
          <a:srcRect l="18272" t="29038" r="56049" b="34189"/>
          <a:stretch/>
        </p:blipFill>
        <p:spPr>
          <a:xfrm>
            <a:off x="223152" y="2071407"/>
            <a:ext cx="3162742" cy="2546414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7755948" y="2826064"/>
            <a:ext cx="268381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Dark Matter Search(NEWAGE)</a:t>
            </a:r>
          </a:p>
          <a:p>
            <a:r>
              <a:rPr lang="en-US" altLang="ja-JP" sz="1600" dirty="0" err="1" smtClean="0"/>
              <a:t>K.Nakamura</a:t>
            </a:r>
            <a:endParaRPr lang="en-US" altLang="ja-JP" sz="1600" dirty="0" smtClean="0"/>
          </a:p>
          <a:p>
            <a:r>
              <a:rPr kumimoji="1" lang="en-US" altLang="ja-JP" sz="1600" dirty="0" smtClean="0"/>
              <a:t>PTEP (2015) 043F01</a:t>
            </a:r>
          </a:p>
          <a:p>
            <a:r>
              <a:rPr lang="en-US" altLang="ja-JP" sz="1600" dirty="0" smtClean="0"/>
              <a:t>Talked by </a:t>
            </a:r>
            <a:r>
              <a:rPr lang="en-US" altLang="ja-JP" sz="1600" dirty="0" err="1" smtClean="0"/>
              <a:t>T.Ikeda</a:t>
            </a:r>
            <a:r>
              <a:rPr lang="en-US" altLang="ja-JP" sz="1600" dirty="0" smtClean="0"/>
              <a:t>(15/10)</a:t>
            </a:r>
            <a:endParaRPr kumimoji="1" lang="ja-JP" altLang="en-US" sz="1600" dirty="0"/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-2458" y="17215"/>
            <a:ext cx="10447224" cy="766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Micro Pixel </a:t>
            </a:r>
            <a:r>
              <a:rPr lang="en-US" altLang="ja-JP" dirty="0" err="1" smtClean="0">
                <a:solidFill>
                  <a:srgbClr val="0099FF"/>
                </a:solidFill>
                <a:latin typeface="+mj-ea"/>
              </a:rPr>
              <a:t>Chamber:μ-PIC</a:t>
            </a:r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526" y="4594286"/>
            <a:ext cx="366202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ETCC(Electron-Tracking Compton Camera)</a:t>
            </a:r>
          </a:p>
          <a:p>
            <a:r>
              <a:rPr lang="en-US" altLang="ja-JP" sz="1600" dirty="0" err="1" smtClean="0"/>
              <a:t>T.Tanimori</a:t>
            </a:r>
            <a:r>
              <a:rPr lang="en-US" altLang="ja-JP" sz="1600" dirty="0" smtClean="0"/>
              <a:t>+</a:t>
            </a:r>
          </a:p>
          <a:p>
            <a:r>
              <a:rPr lang="en-US" altLang="ja-JP" sz="1600" dirty="0" smtClean="0"/>
              <a:t>The Astrophysical Journal 810 (2015)</a:t>
            </a:r>
          </a:p>
          <a:p>
            <a:r>
              <a:rPr kumimoji="1" lang="en-US" altLang="ja-JP" sz="1600" dirty="0" smtClean="0"/>
              <a:t>Talked by </a:t>
            </a:r>
            <a:r>
              <a:rPr kumimoji="1" lang="en-US" altLang="ja-JP" sz="1600" dirty="0" err="1" smtClean="0"/>
              <a:t>T.Takemura</a:t>
            </a:r>
            <a:r>
              <a:rPr kumimoji="1" lang="en-US" altLang="ja-JP" sz="1600" dirty="0" smtClean="0"/>
              <a:t>(14/10)</a:t>
            </a:r>
            <a:endParaRPr kumimoji="1"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223470" y="5619618"/>
            <a:ext cx="186461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Neutron Imaging</a:t>
            </a:r>
          </a:p>
          <a:p>
            <a:r>
              <a:rPr kumimoji="1" lang="en-US" altLang="ja-JP" sz="1600" dirty="0" err="1" smtClean="0"/>
              <a:t>J.D.Parker</a:t>
            </a:r>
            <a:r>
              <a:rPr kumimoji="1" lang="en-US" altLang="ja-JP" sz="1600" dirty="0" smtClean="0"/>
              <a:t>+</a:t>
            </a:r>
          </a:p>
          <a:p>
            <a:r>
              <a:rPr kumimoji="1" lang="en-US" altLang="ja-JP" sz="1600" dirty="0" smtClean="0"/>
              <a:t>NIM A697 (2013) 23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885180" y="4465991"/>
            <a:ext cx="271221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altLang="ja-JP" sz="1600" dirty="0"/>
              <a:t>A. Ochi+ NIM </a:t>
            </a:r>
            <a:r>
              <a:rPr lang="pl-PL" altLang="ja-JP" sz="1600" dirty="0" smtClean="0"/>
              <a:t>A47</a:t>
            </a:r>
            <a:r>
              <a:rPr lang="en-US" altLang="ja-JP" sz="1600" dirty="0" smtClean="0"/>
              <a:t>1</a:t>
            </a:r>
            <a:r>
              <a:rPr lang="pl-PL" altLang="ja-JP" sz="1600" dirty="0" smtClean="0"/>
              <a:t> </a:t>
            </a:r>
            <a:r>
              <a:rPr lang="pl-PL" altLang="ja-JP" sz="1600" dirty="0"/>
              <a:t>(</a:t>
            </a:r>
            <a:r>
              <a:rPr lang="pl-PL" altLang="ja-JP" sz="1600" dirty="0" smtClean="0"/>
              <a:t>200</a:t>
            </a:r>
            <a:r>
              <a:rPr lang="en-US" altLang="ja-JP" sz="1600" dirty="0" smtClean="0"/>
              <a:t>1</a:t>
            </a:r>
            <a:r>
              <a:rPr lang="pl-PL" altLang="ja-JP" sz="1600" dirty="0" smtClean="0"/>
              <a:t>) </a:t>
            </a:r>
            <a:r>
              <a:rPr lang="en-US" altLang="ja-JP" sz="1600" dirty="0" smtClean="0"/>
              <a:t>264</a:t>
            </a:r>
            <a:endParaRPr lang="en-US" altLang="ja-JP" sz="16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8"/>
          <a:srcRect l="49825" t="34655" r="25105" b="43890"/>
          <a:stretch/>
        </p:blipFill>
        <p:spPr>
          <a:xfrm>
            <a:off x="9010587" y="3929663"/>
            <a:ext cx="3261816" cy="1569492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4157318" y="5255897"/>
            <a:ext cx="239193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Space Dosimeter(PS-TEPC)</a:t>
            </a:r>
          </a:p>
          <a:p>
            <a:r>
              <a:rPr lang="en-US" altLang="ja-JP" sz="1600" dirty="0" err="1" smtClean="0"/>
              <a:t>Y.Kishimoto</a:t>
            </a:r>
            <a:endParaRPr lang="en-US" altLang="ja-JP" sz="1600" dirty="0" smtClean="0"/>
          </a:p>
          <a:p>
            <a:r>
              <a:rPr lang="en-US" altLang="ja-JP" sz="1600" dirty="0" smtClean="0"/>
              <a:t>NIM A732 (2013) 591</a:t>
            </a:r>
            <a:endParaRPr lang="en-US" altLang="ja-JP" sz="16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82374" y="5900245"/>
            <a:ext cx="312284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a</a:t>
            </a:r>
            <a:r>
              <a:rPr kumimoji="1" lang="en-US" altLang="ja-JP" sz="2400" b="1" dirty="0" smtClean="0"/>
              <a:t>nd more application…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284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533666" y="1768361"/>
            <a:ext cx="91246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Stable operation in high rate HIPs(Highly Ionizing Particles) environment</a:t>
            </a:r>
          </a:p>
          <a:p>
            <a:pPr lvl="1"/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-&gt;</a:t>
            </a:r>
            <a:r>
              <a:rPr lang="en-US" altLang="ja-JP" sz="24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μ-PIC </a:t>
            </a:r>
            <a:r>
              <a:rPr lang="en-US" altLang="ja-JP" sz="2400" u="sng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</a:t>
            </a:r>
            <a:r>
              <a:rPr lang="en-US" altLang="ja-JP" sz="2400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eeds to have spark tolerant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this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research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 propose μ-PIC 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ATLAS forward muon detector.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Sputtered carbon is used as resistive cathodes for spark protection.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production improvement and fundamental measurement of resistive μ-PIC are reported.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-2458" y="17215"/>
            <a:ext cx="10447224" cy="766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Our purpose</a:t>
            </a:r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408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28" y="915909"/>
            <a:ext cx="2582054" cy="1669258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-2458" y="0"/>
            <a:ext cx="10447224" cy="7669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Physics motivation</a:t>
            </a:r>
            <a:endParaRPr lang="ja-JP" altLang="en-US" dirty="0">
              <a:solidFill>
                <a:srgbClr val="0099FF"/>
              </a:solidFill>
              <a:latin typeface="+mj-ea"/>
            </a:endParaRPr>
          </a:p>
        </p:txBody>
      </p:sp>
      <p:pic>
        <p:nvPicPr>
          <p:cNvPr id="6" name="Picture 2" descr="muontagg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68" y="2461261"/>
            <a:ext cx="5242590" cy="404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8637896" y="1465452"/>
            <a:ext cx="628934" cy="49982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9266830" y="1712972"/>
            <a:ext cx="1910367" cy="9521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6896125" y="1712972"/>
            <a:ext cx="1711809" cy="10211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13715" y="1465452"/>
            <a:ext cx="65112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Muon Tagger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ATLAS new endcap forward muon detector considered to be installed nearby the beam line (2.7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&lt;|η|&lt;4.0 )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after the long shutdown from 2023.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Very hard environment for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Multiple track are incident in very small area.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High rate HIPs background ~100kHz/cm</a:t>
            </a:r>
            <a:r>
              <a:rPr lang="en-US" altLang="ja-JP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.</a:t>
            </a:r>
            <a:endParaRPr lang="en-US" altLang="ja-JP" baseline="30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Detector size is limited (&lt;5cm thickness).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Requirements for Muon Tagger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Granularity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of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~100um for track separation.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Stable operation with high gain in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high rate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HIPs.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Thickness&lt;5cm</a:t>
            </a:r>
          </a:p>
          <a:p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83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94" y="1035889"/>
            <a:ext cx="3517769" cy="30248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10014155" cy="766915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Why </a:t>
            </a:r>
            <a:r>
              <a:rPr kumimoji="1" lang="en-US" altLang="ja-JP" dirty="0" smtClean="0">
                <a:solidFill>
                  <a:srgbClr val="0099FF"/>
                </a:solidFill>
                <a:latin typeface="+mj-ea"/>
              </a:rPr>
              <a:t>μ-PIC ?</a:t>
            </a:r>
            <a:endParaRPr kumimoji="1" lang="ja-JP" altLang="en-US" dirty="0">
              <a:solidFill>
                <a:srgbClr val="0099FF"/>
              </a:solidFill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6722" y="1217333"/>
            <a:ext cx="755742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Properties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Good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position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resolution(2D)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&amp; high rate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capability.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Isolated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pixels are arranged by 400um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pitch with 250um diameter hole.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Each pixel has an a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node pin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and a surrounding cathode.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2D readout by orthogonal anode/cathode strips without the loss of signals.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μ-PIC has </a:t>
            </a:r>
            <a:r>
              <a:rPr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</a:t>
            </a:r>
            <a:r>
              <a:rPr lang="en-US" altLang="ja-JP" sz="20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 floating structures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(wire, foil, mesh…).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Made by PCB/FPC technology.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arge detector(30cm) can be produced.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Larger area available by arranging many μ-PIC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 </a:t>
            </a:r>
            <a:r>
              <a:rPr kumimoji="1"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tile form.</a:t>
            </a:r>
          </a:p>
          <a:p>
            <a:pPr lvl="2"/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(It is possible because there is no flowing structure)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μ-PIC with resistive electrodes was developed for spark protection. (Next slide)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9240413" y="4232100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9978392" y="4232099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9240413" y="4935484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9982200" y="4948339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0709917" y="4948340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0716371" y="4232099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9239404" y="5638869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9986023" y="5647279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0709917" y="5638869"/>
            <a:ext cx="730348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μ</a:t>
            </a:r>
            <a:r>
              <a:rPr kumimoji="1" lang="en-US" altLang="ja-JP" dirty="0" smtClean="0"/>
              <a:t>-PIC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9038263" y="4230870"/>
            <a:ext cx="0" cy="7117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8363858" y="4289153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10~</a:t>
            </a:r>
          </a:p>
          <a:p>
            <a:r>
              <a:rPr kumimoji="1" lang="en-US" altLang="ja-JP" dirty="0" smtClean="0"/>
              <a:t>30cm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866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1"/>
            <a:ext cx="10470524" cy="766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μ-PIC with resistive cathode</a:t>
            </a:r>
            <a:endParaRPr lang="ja-JP" altLang="en-US" b="1" dirty="0">
              <a:solidFill>
                <a:srgbClr val="0099FF"/>
              </a:solidFill>
              <a:latin typeface="+mj-ea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17006" t="24956" r="48251" b="30678"/>
          <a:stretch/>
        </p:blipFill>
        <p:spPr>
          <a:xfrm>
            <a:off x="8186779" y="3803359"/>
            <a:ext cx="3870545" cy="277885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62740" y="980678"/>
            <a:ext cx="7521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Resistive cathodes for reducing sparks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Strong spark reduction was shown at high gain(&gt;10000) operation under irradiation of the fast neutron(a few MeV).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rate was 10</a:t>
            </a:r>
            <a:r>
              <a:rPr lang="en-US" altLang="ja-JP" baseline="30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times less than normal μ-PIC</a:t>
            </a:r>
          </a:p>
          <a:p>
            <a:pPr lvl="2"/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Spark rate = Spark counts / Number of neutron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Capacitive readout </a:t>
            </a:r>
            <a:r>
              <a:rPr lang="en-US" altLang="ja-JP" sz="20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without AC coupling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Pickup electrodes are lying under resistive cathodes and insulator(polyimide).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harges are induced from resistive cathodes.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This capacitive readout can be applied for anodes.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Detector construction can be simplified.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49868" t="23724" r="2818" b="15713"/>
          <a:stretch/>
        </p:blipFill>
        <p:spPr>
          <a:xfrm>
            <a:off x="7975741" y="878687"/>
            <a:ext cx="3933670" cy="2830926"/>
          </a:xfrm>
          <a:prstGeom prst="rect">
            <a:avLst/>
          </a:prstGeom>
        </p:spPr>
      </p:pic>
      <p:sp>
        <p:nvSpPr>
          <p:cNvPr id="15" name="下矢印 14"/>
          <p:cNvSpPr/>
          <p:nvPr/>
        </p:nvSpPr>
        <p:spPr>
          <a:xfrm>
            <a:off x="9982200" y="4572000"/>
            <a:ext cx="282262" cy="92727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l="16412" t="22139" r="45564" b="32656"/>
          <a:stretch/>
        </p:blipFill>
        <p:spPr>
          <a:xfrm>
            <a:off x="4285397" y="4086943"/>
            <a:ext cx="3690344" cy="24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2719" y="1214145"/>
            <a:ext cx="11781367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Requirements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Granularity of ~100um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The pixel pitch should be reduced (400um-&gt;100um).</a:t>
            </a:r>
          </a:p>
          <a:p>
            <a:pPr lvl="3"/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-&gt;Resistive </a:t>
            </a:r>
            <a:r>
              <a:rPr lang="en-US" altLang="ja-JP" dirty="0" err="1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ccathodes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are needed to be able to form precise pattern.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Stable operation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High resistivity: Strong tolerance for sparks but continuous voltage drop distort electric field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Low resistivity: Sparks cannot be reduced.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It is important that 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resistivity must not be too high and too low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</a:p>
          <a:p>
            <a:pPr lvl="3"/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-&gt;Fine resistivity control is needed.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u="sng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Detector size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 floating structure &amp; capacitive readout -&gt; Possible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!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Previous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resistive material: Carbon polyimide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Cathode surface is not flat so much.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Difficult to form more precise pattern.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Fine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resistivity control is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difficult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l"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Other resistive material is needed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to achieve requirements.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8610600" y="4347025"/>
            <a:ext cx="3399478" cy="1967606"/>
            <a:chOff x="8610600" y="4347025"/>
            <a:chExt cx="3399478" cy="1967606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/>
            <a:srcRect l="41647" t="26858" r="22806" b="36549"/>
            <a:stretch/>
          </p:blipFill>
          <p:spPr>
            <a:xfrm>
              <a:off x="8610600" y="4347025"/>
              <a:ext cx="3399478" cy="1967606"/>
            </a:xfrm>
            <a:prstGeom prst="rect">
              <a:avLst/>
            </a:prstGeom>
          </p:spPr>
        </p:pic>
        <p:cxnSp>
          <p:nvCxnSpPr>
            <p:cNvPr id="9" name="直線矢印コネクタ 8"/>
            <p:cNvCxnSpPr/>
            <p:nvPr/>
          </p:nvCxnSpPr>
          <p:spPr>
            <a:xfrm>
              <a:off x="9151920" y="4771525"/>
              <a:ext cx="2426187" cy="330401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10549830" y="4693926"/>
              <a:ext cx="8084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300um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タイトル 1"/>
          <p:cNvSpPr txBox="1">
            <a:spLocks/>
          </p:cNvSpPr>
          <p:nvPr/>
        </p:nvSpPr>
        <p:spPr>
          <a:xfrm>
            <a:off x="0" y="1"/>
            <a:ext cx="10470524" cy="7669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solidFill>
                  <a:srgbClr val="0099FF"/>
                </a:solidFill>
                <a:latin typeface="+mj-ea"/>
              </a:rPr>
              <a:t>Requirements</a:t>
            </a:r>
            <a:endParaRPr lang="ja-JP" altLang="en-US" b="1" dirty="0">
              <a:solidFill>
                <a:srgbClr val="0099FF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08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15/10/2015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MPGD2015@Trieste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DD26-8B7F-415E-9575-43CB209377C3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73573" y="1712172"/>
            <a:ext cx="84144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Introduction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ja-JP" sz="4000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New resistive material</a:t>
            </a:r>
            <a:endParaRPr kumimoji="1" lang="en-US" altLang="ja-JP" sz="4000" dirty="0" smtClean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Pixel alignment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Gain measurement 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kumimoji="1" lang="en-US" altLang="ja-JP" sz="4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Summery and further prospects</a:t>
            </a:r>
          </a:p>
        </p:txBody>
      </p:sp>
    </p:spTree>
    <p:extLst>
      <p:ext uri="{BB962C8B-B14F-4D97-AF65-F5344CB8AC3E}">
        <p14:creationId xmlns:p14="http://schemas.microsoft.com/office/powerpoint/2010/main" val="19413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9DA178AB-D5C0-4FE3-A4CD-B1C78F0F4354}" vid="{D1E5EE30-A940-4126-B785-52BB8807A58F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26988</TotalTime>
  <Words>1468</Words>
  <Application>Microsoft Office PowerPoint</Application>
  <PresentationFormat>ワイド画面</PresentationFormat>
  <Paragraphs>385</Paragraphs>
  <Slides>25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4" baseType="lpstr">
      <vt:lpstr>DFKai-SB</vt:lpstr>
      <vt:lpstr>ＭＳ Ｐゴシック</vt:lpstr>
      <vt:lpstr>メイリオ</vt:lpstr>
      <vt:lpstr>Aharoni</vt:lpstr>
      <vt:lpstr>Arial</vt:lpstr>
      <vt:lpstr>Calibri</vt:lpstr>
      <vt:lpstr>Calibri Light</vt:lpstr>
      <vt:lpstr>Wingdings</vt:lpstr>
      <vt:lpstr>Office テーマ</vt:lpstr>
      <vt:lpstr>Development of μ-PIC with resistive electrodes  using sputtered carbon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Why μ-PIC ?</vt:lpstr>
      <vt:lpstr>PowerPoint プレゼンテーション</vt:lpstr>
      <vt:lpstr>PowerPoint プレゼンテーション</vt:lpstr>
      <vt:lpstr>PowerPoint プレゼンテーション</vt:lpstr>
      <vt:lpstr>New material for resistive electrodes</vt:lpstr>
      <vt:lpstr>PowerPoint プレゼンテーション</vt:lpstr>
      <vt:lpstr>PowerPoint プレゼンテーション</vt:lpstr>
      <vt:lpstr>PowerPoint プレゼンテーション</vt:lpstr>
      <vt:lpstr>Previous production method</vt:lpstr>
      <vt:lpstr>Previous production method</vt:lpstr>
      <vt:lpstr>Improved production</vt:lpstr>
      <vt:lpstr>Improved production</vt:lpstr>
      <vt:lpstr>Improved production</vt:lpstr>
      <vt:lpstr>PowerPoint プレゼンテーション</vt:lpstr>
      <vt:lpstr>PowerPoint プレゼンテーション</vt:lpstr>
      <vt:lpstr>Gain curve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yamanen</dc:creator>
  <cp:lastModifiedBy>yamanen</cp:lastModifiedBy>
  <cp:revision>331</cp:revision>
  <dcterms:created xsi:type="dcterms:W3CDTF">2015-09-16T02:32:53Z</dcterms:created>
  <dcterms:modified xsi:type="dcterms:W3CDTF">2015-10-15T11:17:00Z</dcterms:modified>
</cp:coreProperties>
</file>