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68" r:id="rId3"/>
    <p:sldId id="301" r:id="rId4"/>
    <p:sldId id="305" r:id="rId5"/>
    <p:sldId id="306" r:id="rId6"/>
    <p:sldId id="307" r:id="rId7"/>
    <p:sldId id="303" r:id="rId8"/>
    <p:sldId id="304"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265" r:id="rId41"/>
    <p:sldId id="266" r:id="rId42"/>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Galle" initials="MG" lastIdx="1" clrIdx="0">
    <p:extLst>
      <p:ext uri="{19B8F6BF-5375-455C-9EA6-DF929625EA0E}">
        <p15:presenceInfo xmlns:p15="http://schemas.microsoft.com/office/powerpoint/2012/main" userId="Martin Gal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32913F"/>
    <a:srgbClr val="8FDD3F"/>
    <a:srgbClr val="8DDD3E"/>
    <a:srgbClr val="CC0000"/>
    <a:srgbClr val="B3DCDF"/>
    <a:srgbClr val="FF6600"/>
    <a:srgbClr val="E3F3D1"/>
    <a:srgbClr val="CAE8AA"/>
    <a:srgbClr val="E7F3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4660"/>
  </p:normalViewPr>
  <p:slideViewPr>
    <p:cSldViewPr>
      <p:cViewPr varScale="1">
        <p:scale>
          <a:sx n="137" d="100"/>
          <a:sy n="137" d="100"/>
        </p:scale>
        <p:origin x="138" y="13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6-21T20:19:24.969"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08E79-BACF-49BD-B87E-CB124FBDF8A8}" type="datetimeFigureOut">
              <a:rPr lang="en-US" smtClean="0"/>
              <a:t>5/19/2017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FA246-ED1F-4927-8BB2-62CB6FD9D670}" type="slidenum">
              <a:rPr lang="en-US" smtClean="0"/>
              <a:t>‹N›</a:t>
            </a:fld>
            <a:endParaRPr lang="en-US"/>
          </a:p>
        </p:txBody>
      </p:sp>
    </p:spTree>
    <p:extLst>
      <p:ext uri="{BB962C8B-B14F-4D97-AF65-F5344CB8AC3E}">
        <p14:creationId xmlns:p14="http://schemas.microsoft.com/office/powerpoint/2010/main" val="403422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We</a:t>
            </a:r>
            <a:r>
              <a:rPr lang="de-DE" baseline="0" dirty="0"/>
              <a:t> are starting with new servers developments, as said before I will limited myself to HPC related products</a:t>
            </a:r>
            <a:endParaRPr lang="en-US" dirty="0"/>
          </a:p>
        </p:txBody>
      </p:sp>
      <p:sp>
        <p:nvSpPr>
          <p:cNvPr id="4" name="Slide Number Placeholder 3"/>
          <p:cNvSpPr>
            <a:spLocks noGrp="1"/>
          </p:cNvSpPr>
          <p:nvPr>
            <p:ph type="sldNum" sz="quarter" idx="10"/>
          </p:nvPr>
        </p:nvSpPr>
        <p:spPr/>
        <p:txBody>
          <a:bodyPr/>
          <a:lstStyle/>
          <a:p>
            <a:fld id="{4C5F27D3-F8BB-4640-8737-214BD31D9FAC}" type="slidenum">
              <a:rPr lang="en-US" smtClean="0"/>
              <a:t>3</a:t>
            </a:fld>
            <a:endParaRPr lang="en-US"/>
          </a:p>
        </p:txBody>
      </p:sp>
    </p:spTree>
    <p:extLst>
      <p:ext uri="{BB962C8B-B14F-4D97-AF65-F5344CB8AC3E}">
        <p14:creationId xmlns:p14="http://schemas.microsoft.com/office/powerpoint/2010/main" val="3145950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BigTwin supports Broadwell,</a:t>
            </a:r>
            <a:r>
              <a:rPr lang="de-DE" baseline="0" dirty="0"/>
              <a:t> Skylake and AMD Naples. 24x DIMM slot for Broadwell (3DPC*4 Channels) and Skylake (2DPC*6 channels).</a:t>
            </a:r>
            <a:endParaRPr lang="en-US" dirty="0"/>
          </a:p>
        </p:txBody>
      </p:sp>
      <p:sp>
        <p:nvSpPr>
          <p:cNvPr id="4" name="Slide Number Placeholder 3"/>
          <p:cNvSpPr>
            <a:spLocks noGrp="1"/>
          </p:cNvSpPr>
          <p:nvPr>
            <p:ph type="sldNum" sz="quarter" idx="10"/>
          </p:nvPr>
        </p:nvSpPr>
        <p:spPr/>
        <p:txBody>
          <a:bodyPr/>
          <a:lstStyle/>
          <a:p>
            <a:fld id="{A84FA246-ED1F-4927-8BB2-62CB6FD9D670}" type="slidenum">
              <a:rPr lang="en-US" smtClean="0"/>
              <a:t>12</a:t>
            </a:fld>
            <a:endParaRPr lang="en-US"/>
          </a:p>
        </p:txBody>
      </p:sp>
    </p:spTree>
    <p:extLst>
      <p:ext uri="{BB962C8B-B14F-4D97-AF65-F5344CB8AC3E}">
        <p14:creationId xmlns:p14="http://schemas.microsoft.com/office/powerpoint/2010/main" val="2264046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Broadwell</a:t>
            </a:r>
            <a:r>
              <a:rPr lang="de-DE" baseline="0" dirty="0"/>
              <a:t> and Skylake product lines</a:t>
            </a:r>
            <a:endParaRPr lang="en-US" dirty="0"/>
          </a:p>
        </p:txBody>
      </p:sp>
      <p:sp>
        <p:nvSpPr>
          <p:cNvPr id="4" name="Slide Number Placeholder 3"/>
          <p:cNvSpPr>
            <a:spLocks noGrp="1"/>
          </p:cNvSpPr>
          <p:nvPr>
            <p:ph type="sldNum" sz="quarter" idx="10"/>
          </p:nvPr>
        </p:nvSpPr>
        <p:spPr/>
        <p:txBody>
          <a:bodyPr/>
          <a:lstStyle/>
          <a:p>
            <a:fld id="{A84FA246-ED1F-4927-8BB2-62CB6FD9D670}" type="slidenum">
              <a:rPr lang="en-US" smtClean="0"/>
              <a:t>13</a:t>
            </a:fld>
            <a:endParaRPr lang="en-US"/>
          </a:p>
        </p:txBody>
      </p:sp>
    </p:spTree>
    <p:extLst>
      <p:ext uri="{BB962C8B-B14F-4D97-AF65-F5344CB8AC3E}">
        <p14:creationId xmlns:p14="http://schemas.microsoft.com/office/powerpoint/2010/main" val="2816208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86B8005-D945-4564-B904-6EC9B577815A}" type="slidenum">
              <a:rPr lang="en-US" smtClean="0"/>
              <a:pPr eaLnBrk="1" hangingPunct="1"/>
              <a:t>14</a:t>
            </a:fld>
            <a:endParaRPr lang="en-US"/>
          </a:p>
        </p:txBody>
      </p:sp>
      <p:sp>
        <p:nvSpPr>
          <p:cNvPr id="15363" name="Rectangle 2"/>
          <p:cNvSpPr>
            <a:spLocks noGrp="1" noRot="1" noChangeAspect="1" noChangeArrowheads="1" noTextEdit="1"/>
          </p:cNvSpPr>
          <p:nvPr>
            <p:ph type="sldImg"/>
          </p:nvPr>
        </p:nvSpPr>
        <p:spPr bwMode="auto">
          <a:xfrm>
            <a:off x="384175" y="685800"/>
            <a:ext cx="6089650" cy="3425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baseline="0" dirty="0"/>
              <a:t>8-socket system based on Broadwell EX CPUs. Skylake successor will follow.</a:t>
            </a:r>
            <a:endParaRPr lang="en-US" dirty="0"/>
          </a:p>
        </p:txBody>
      </p:sp>
    </p:spTree>
    <p:extLst>
      <p:ext uri="{BB962C8B-B14F-4D97-AF65-F5344CB8AC3E}">
        <p14:creationId xmlns:p14="http://schemas.microsoft.com/office/powerpoint/2010/main" val="2345607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We</a:t>
            </a:r>
            <a:r>
              <a:rPr lang="de-DE" baseline="0" dirty="0"/>
              <a:t> are starting with new servers developments, as said before I will limited myself to HPC related products</a:t>
            </a:r>
            <a:endParaRPr lang="en-US" dirty="0"/>
          </a:p>
        </p:txBody>
      </p:sp>
      <p:sp>
        <p:nvSpPr>
          <p:cNvPr id="4" name="Slide Number Placeholder 3"/>
          <p:cNvSpPr>
            <a:spLocks noGrp="1"/>
          </p:cNvSpPr>
          <p:nvPr>
            <p:ph type="sldNum" sz="quarter" idx="10"/>
          </p:nvPr>
        </p:nvSpPr>
        <p:spPr/>
        <p:txBody>
          <a:bodyPr/>
          <a:lstStyle/>
          <a:p>
            <a:fld id="{4C5F27D3-F8BB-4640-8737-214BD31D9FAC}" type="slidenum">
              <a:rPr lang="en-US" smtClean="0"/>
              <a:t>15</a:t>
            </a:fld>
            <a:endParaRPr lang="en-US"/>
          </a:p>
        </p:txBody>
      </p:sp>
    </p:spTree>
    <p:extLst>
      <p:ext uri="{BB962C8B-B14F-4D97-AF65-F5344CB8AC3E}">
        <p14:creationId xmlns:p14="http://schemas.microsoft.com/office/powerpoint/2010/main" val="4132816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Supermicro Twin Solution for Intel Knights Landing</a:t>
            </a:r>
            <a:endParaRPr lang="en-US" dirty="0"/>
          </a:p>
        </p:txBody>
      </p:sp>
      <p:sp>
        <p:nvSpPr>
          <p:cNvPr id="4" name="Slide Number Placeholder 3"/>
          <p:cNvSpPr>
            <a:spLocks noGrp="1"/>
          </p:cNvSpPr>
          <p:nvPr>
            <p:ph type="sldNum" sz="quarter" idx="10"/>
          </p:nvPr>
        </p:nvSpPr>
        <p:spPr/>
        <p:txBody>
          <a:bodyPr/>
          <a:lstStyle/>
          <a:p>
            <a:fld id="{A84FA246-ED1F-4927-8BB2-62CB6FD9D670}" type="slidenum">
              <a:rPr lang="en-US" smtClean="0"/>
              <a:t>17</a:t>
            </a:fld>
            <a:endParaRPr lang="en-US"/>
          </a:p>
        </p:txBody>
      </p:sp>
    </p:spTree>
    <p:extLst>
      <p:ext uri="{BB962C8B-B14F-4D97-AF65-F5344CB8AC3E}">
        <p14:creationId xmlns:p14="http://schemas.microsoft.com/office/powerpoint/2010/main" val="403033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9FDFB84-4FA9-46AD-A1B2-2BED4D856853}" type="slidenum">
              <a:rPr lang="en-US" smtClean="0">
                <a:cs typeface="Arial" charset="0"/>
              </a:rPr>
              <a:pPr/>
              <a:t>19</a:t>
            </a:fld>
            <a:endParaRPr lang="en-US">
              <a:cs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dirty="0">
                <a:latin typeface="Arial" charset="0"/>
              </a:rPr>
              <a:t>New</a:t>
            </a:r>
            <a:r>
              <a:rPr lang="de-DE" baseline="0" dirty="0">
                <a:latin typeface="Arial" charset="0"/>
              </a:rPr>
              <a:t> Layout of 4U GPU server: all GPUs + 2x network cards under same CPU, for improved communication latency.</a:t>
            </a:r>
            <a:endParaRPr lang="en-US" dirty="0">
              <a:latin typeface="Arial" charset="0"/>
            </a:endParaRPr>
          </a:p>
        </p:txBody>
      </p:sp>
    </p:spTree>
    <p:extLst>
      <p:ext uri="{BB962C8B-B14F-4D97-AF65-F5344CB8AC3E}">
        <p14:creationId xmlns:p14="http://schemas.microsoft.com/office/powerpoint/2010/main" val="1079820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FA246-ED1F-4927-8BB2-62CB6FD9D670}" type="slidenum">
              <a:rPr lang="en-US" smtClean="0"/>
              <a:t>20</a:t>
            </a:fld>
            <a:endParaRPr lang="en-US"/>
          </a:p>
        </p:txBody>
      </p:sp>
    </p:spTree>
    <p:extLst>
      <p:ext uri="{BB962C8B-B14F-4D97-AF65-F5344CB8AC3E}">
        <p14:creationId xmlns:p14="http://schemas.microsoft.com/office/powerpoint/2010/main" val="678348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Significant</a:t>
            </a:r>
            <a:r>
              <a:rPr lang="de-DE" baseline="0" dirty="0"/>
              <a:t> acceleration and superior scaling for P100 GPUs in comparison to K80.</a:t>
            </a:r>
            <a:endParaRPr lang="en-US" dirty="0"/>
          </a:p>
        </p:txBody>
      </p:sp>
      <p:sp>
        <p:nvSpPr>
          <p:cNvPr id="4" name="Slide Number Placeholder 3"/>
          <p:cNvSpPr>
            <a:spLocks noGrp="1"/>
          </p:cNvSpPr>
          <p:nvPr>
            <p:ph type="sldNum" sz="quarter" idx="10"/>
          </p:nvPr>
        </p:nvSpPr>
        <p:spPr/>
        <p:txBody>
          <a:bodyPr/>
          <a:lstStyle/>
          <a:p>
            <a:fld id="{A84FA246-ED1F-4927-8BB2-62CB6FD9D670}" type="slidenum">
              <a:rPr lang="en-US" smtClean="0"/>
              <a:t>21</a:t>
            </a:fld>
            <a:endParaRPr lang="en-US"/>
          </a:p>
        </p:txBody>
      </p:sp>
    </p:spTree>
    <p:extLst>
      <p:ext uri="{BB962C8B-B14F-4D97-AF65-F5344CB8AC3E}">
        <p14:creationId xmlns:p14="http://schemas.microsoft.com/office/powerpoint/2010/main" val="1527964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Supermicro</a:t>
            </a:r>
            <a:r>
              <a:rPr lang="de-DE" baseline="0" dirty="0"/>
              <a:t> has solutions for 4x and 8x P100 connected by NVLINK</a:t>
            </a:r>
            <a:endParaRPr lang="en-US" dirty="0"/>
          </a:p>
        </p:txBody>
      </p:sp>
      <p:sp>
        <p:nvSpPr>
          <p:cNvPr id="4" name="Slide Number Placeholder 3"/>
          <p:cNvSpPr>
            <a:spLocks noGrp="1"/>
          </p:cNvSpPr>
          <p:nvPr>
            <p:ph type="sldNum" sz="quarter" idx="10"/>
          </p:nvPr>
        </p:nvSpPr>
        <p:spPr/>
        <p:txBody>
          <a:bodyPr/>
          <a:lstStyle/>
          <a:p>
            <a:fld id="{A84FA246-ED1F-4927-8BB2-62CB6FD9D670}" type="slidenum">
              <a:rPr lang="en-US" smtClean="0"/>
              <a:t>22</a:t>
            </a:fld>
            <a:endParaRPr lang="en-US"/>
          </a:p>
        </p:txBody>
      </p:sp>
    </p:spTree>
    <p:extLst>
      <p:ext uri="{BB962C8B-B14F-4D97-AF65-F5344CB8AC3E}">
        <p14:creationId xmlns:p14="http://schemas.microsoft.com/office/powerpoint/2010/main" val="1078267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We</a:t>
            </a:r>
            <a:r>
              <a:rPr lang="de-DE" baseline="0" dirty="0"/>
              <a:t> are starting with new servers developments, as said before I will limited myself to HPC related products</a:t>
            </a:r>
            <a:endParaRPr lang="en-US" dirty="0"/>
          </a:p>
        </p:txBody>
      </p:sp>
      <p:sp>
        <p:nvSpPr>
          <p:cNvPr id="4" name="Slide Number Placeholder 3"/>
          <p:cNvSpPr>
            <a:spLocks noGrp="1"/>
          </p:cNvSpPr>
          <p:nvPr>
            <p:ph type="sldNum" sz="quarter" idx="10"/>
          </p:nvPr>
        </p:nvSpPr>
        <p:spPr/>
        <p:txBody>
          <a:bodyPr/>
          <a:lstStyle/>
          <a:p>
            <a:fld id="{4C5F27D3-F8BB-4640-8737-214BD31D9FAC}" type="slidenum">
              <a:rPr lang="en-US" smtClean="0"/>
              <a:t>23</a:t>
            </a:fld>
            <a:endParaRPr lang="en-US"/>
          </a:p>
        </p:txBody>
      </p:sp>
    </p:spTree>
    <p:extLst>
      <p:ext uri="{BB962C8B-B14F-4D97-AF65-F5344CB8AC3E}">
        <p14:creationId xmlns:p14="http://schemas.microsoft.com/office/powerpoint/2010/main" val="3200856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Important new features:</a:t>
            </a:r>
            <a:r>
              <a:rPr lang="de-DE" baseline="0" dirty="0"/>
              <a:t> 6x 2666MHz Memory speed (1.66x memory speed) and AVX512 (2x Peak Performance)</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4</a:t>
            </a:fld>
            <a:endParaRPr lang="en-US" dirty="0"/>
          </a:p>
        </p:txBody>
      </p:sp>
    </p:spTree>
    <p:extLst>
      <p:ext uri="{BB962C8B-B14F-4D97-AF65-F5344CB8AC3E}">
        <p14:creationId xmlns:p14="http://schemas.microsoft.com/office/powerpoint/2010/main" val="4208650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86B8005-D945-4564-B904-6EC9B577815A}" type="slidenum">
              <a:rPr lang="en-US" smtClean="0"/>
              <a:pPr eaLnBrk="1" hangingPunct="1"/>
              <a:t>24</a:t>
            </a:fld>
            <a:endParaRPr lang="en-US"/>
          </a:p>
        </p:txBody>
      </p:sp>
      <p:sp>
        <p:nvSpPr>
          <p:cNvPr id="15363" name="Rectangle 2"/>
          <p:cNvSpPr>
            <a:spLocks noGrp="1" noRot="1" noChangeAspect="1" noChangeArrowheads="1" noTextEdit="1"/>
          </p:cNvSpPr>
          <p:nvPr>
            <p:ph type="sldImg"/>
          </p:nvPr>
        </p:nvSpPr>
        <p:spPr bwMode="auto">
          <a:xfrm>
            <a:off x="384175" y="685800"/>
            <a:ext cx="6089650" cy="3425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dirty="0"/>
              <a:t>SMC product portfolio</a:t>
            </a:r>
            <a:r>
              <a:rPr lang="de-DE" baseline="0" dirty="0"/>
              <a:t> for Intel Omni-Path. SMC propriatary switch (optionally managed), with dual PSU. HCA either as PCIe card or SIOM</a:t>
            </a:r>
            <a:endParaRPr lang="en-US" dirty="0"/>
          </a:p>
        </p:txBody>
      </p:sp>
    </p:spTree>
    <p:extLst>
      <p:ext uri="{BB962C8B-B14F-4D97-AF65-F5344CB8AC3E}">
        <p14:creationId xmlns:p14="http://schemas.microsoft.com/office/powerpoint/2010/main" val="1587272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86B8005-D945-4564-B904-6EC9B577815A}" type="slidenum">
              <a:rPr lang="en-US" smtClean="0"/>
              <a:pPr eaLnBrk="1" hangingPunct="1"/>
              <a:t>25</a:t>
            </a:fld>
            <a:endParaRPr lang="en-US"/>
          </a:p>
        </p:txBody>
      </p:sp>
      <p:sp>
        <p:nvSpPr>
          <p:cNvPr id="15363" name="Rectangle 2"/>
          <p:cNvSpPr>
            <a:spLocks noGrp="1" noRot="1" noChangeAspect="1" noChangeArrowheads="1" noTextEdit="1"/>
          </p:cNvSpPr>
          <p:nvPr>
            <p:ph type="sldImg"/>
          </p:nvPr>
        </p:nvSpPr>
        <p:spPr bwMode="auto">
          <a:xfrm>
            <a:off x="384175" y="685800"/>
            <a:ext cx="6089650" cy="3425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dirty="0"/>
              <a:t>For CPUs with integrated fabric, no OPA AOC is needed</a:t>
            </a:r>
            <a:r>
              <a:rPr lang="de-DE" baseline="0" dirty="0"/>
              <a:t> any more, only internal cable to server rear ports. The image is Knights Landing with dual OPA lanes, s</a:t>
            </a:r>
            <a:r>
              <a:rPr lang="de-DE" dirty="0"/>
              <a:t>ame setup will be used for Skylake with single OPA. </a:t>
            </a:r>
            <a:endParaRPr lang="en-US" dirty="0"/>
          </a:p>
        </p:txBody>
      </p:sp>
    </p:spTree>
    <p:extLst>
      <p:ext uri="{BB962C8B-B14F-4D97-AF65-F5344CB8AC3E}">
        <p14:creationId xmlns:p14="http://schemas.microsoft.com/office/powerpoint/2010/main" val="3858673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Supermicro new GbE</a:t>
            </a:r>
            <a:r>
              <a:rPr lang="de-DE" baseline="0" dirty="0"/>
              <a:t> Bare Metal Switch generation provides a flexible and cost effective solution for GbE data and management networks. The switches run a Linux OS inside, complemented by switching SW stack (e.g. Cumulus)</a:t>
            </a:r>
            <a:endParaRPr lang="en-US" dirty="0"/>
          </a:p>
        </p:txBody>
      </p:sp>
      <p:sp>
        <p:nvSpPr>
          <p:cNvPr id="4" name="Slide Number Placeholder 3"/>
          <p:cNvSpPr>
            <a:spLocks noGrp="1"/>
          </p:cNvSpPr>
          <p:nvPr>
            <p:ph type="sldNum" sz="quarter" idx="10"/>
          </p:nvPr>
        </p:nvSpPr>
        <p:spPr/>
        <p:txBody>
          <a:bodyPr/>
          <a:lstStyle/>
          <a:p>
            <a:fld id="{A84FA246-ED1F-4927-8BB2-62CB6FD9D670}" type="slidenum">
              <a:rPr lang="en-US" smtClean="0"/>
              <a:t>28</a:t>
            </a:fld>
            <a:endParaRPr lang="en-US"/>
          </a:p>
        </p:txBody>
      </p:sp>
    </p:spTree>
    <p:extLst>
      <p:ext uri="{BB962C8B-B14F-4D97-AF65-F5344CB8AC3E}">
        <p14:creationId xmlns:p14="http://schemas.microsoft.com/office/powerpoint/2010/main" val="621448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FA246-ED1F-4927-8BB2-62CB6FD9D670}" type="slidenum">
              <a:rPr lang="en-US" smtClean="0"/>
              <a:t>29</a:t>
            </a:fld>
            <a:endParaRPr lang="en-US"/>
          </a:p>
        </p:txBody>
      </p:sp>
    </p:spTree>
    <p:extLst>
      <p:ext uri="{BB962C8B-B14F-4D97-AF65-F5344CB8AC3E}">
        <p14:creationId xmlns:p14="http://schemas.microsoft.com/office/powerpoint/2010/main" val="1467544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Scalable and Parallel High</a:t>
            </a:r>
            <a:r>
              <a:rPr lang="de-DE" baseline="0" dirty="0"/>
              <a:t> Performance HPC File System. Dedicated Object and Meta Data server are connected via the highspeed network to the compute cluster</a:t>
            </a:r>
            <a:endParaRPr lang="en-US" dirty="0"/>
          </a:p>
        </p:txBody>
      </p:sp>
      <p:sp>
        <p:nvSpPr>
          <p:cNvPr id="4" name="Slide Number Placeholder 3"/>
          <p:cNvSpPr>
            <a:spLocks noGrp="1"/>
          </p:cNvSpPr>
          <p:nvPr>
            <p:ph type="sldNum" sz="quarter" idx="10"/>
          </p:nvPr>
        </p:nvSpPr>
        <p:spPr/>
        <p:txBody>
          <a:bodyPr/>
          <a:lstStyle/>
          <a:p>
            <a:fld id="{A84FA246-ED1F-4927-8BB2-62CB6FD9D670}" type="slidenum">
              <a:rPr lang="en-US" smtClean="0"/>
              <a:t>33</a:t>
            </a:fld>
            <a:endParaRPr lang="en-US"/>
          </a:p>
        </p:txBody>
      </p:sp>
    </p:spTree>
    <p:extLst>
      <p:ext uri="{BB962C8B-B14F-4D97-AF65-F5344CB8AC3E}">
        <p14:creationId xmlns:p14="http://schemas.microsoft.com/office/powerpoint/2010/main" val="1601225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Redundant</a:t>
            </a:r>
            <a:r>
              <a:rPr lang="de-DE" baseline="0" dirty="0"/>
              <a:t> Metadata configuration, employing two file servers in active/passive mode. Both servers access a SAS3 JBOD with SSDs in RAID10</a:t>
            </a:r>
          </a:p>
        </p:txBody>
      </p:sp>
      <p:sp>
        <p:nvSpPr>
          <p:cNvPr id="4" name="Slide Number Placeholder 3"/>
          <p:cNvSpPr>
            <a:spLocks noGrp="1"/>
          </p:cNvSpPr>
          <p:nvPr>
            <p:ph type="sldNum" sz="quarter" idx="10"/>
          </p:nvPr>
        </p:nvSpPr>
        <p:spPr/>
        <p:txBody>
          <a:bodyPr/>
          <a:lstStyle/>
          <a:p>
            <a:fld id="{A84FA246-ED1F-4927-8BB2-62CB6FD9D670}" type="slidenum">
              <a:rPr lang="en-US" smtClean="0"/>
              <a:t>34</a:t>
            </a:fld>
            <a:endParaRPr lang="en-US"/>
          </a:p>
        </p:txBody>
      </p:sp>
    </p:spTree>
    <p:extLst>
      <p:ext uri="{BB962C8B-B14F-4D97-AF65-F5344CB8AC3E}">
        <p14:creationId xmlns:p14="http://schemas.microsoft.com/office/powerpoint/2010/main" val="306781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Redundant Object Storage Lustre</a:t>
            </a:r>
            <a:r>
              <a:rPr lang="de-DE" baseline="0" dirty="0"/>
              <a:t> Setup with two fileservers in active-active mode connected to a 90Bay JBOD with 8x RAIDZ 9+2 ZFS groups. Up to 720 TB usable per block, multiple blocks can be used. 7-8GB/s bandwidth per block.</a:t>
            </a:r>
            <a:endParaRPr lang="en-US" dirty="0"/>
          </a:p>
        </p:txBody>
      </p:sp>
      <p:sp>
        <p:nvSpPr>
          <p:cNvPr id="4" name="Slide Number Placeholder 3"/>
          <p:cNvSpPr>
            <a:spLocks noGrp="1"/>
          </p:cNvSpPr>
          <p:nvPr>
            <p:ph type="sldNum" sz="quarter" idx="10"/>
          </p:nvPr>
        </p:nvSpPr>
        <p:spPr/>
        <p:txBody>
          <a:bodyPr/>
          <a:lstStyle/>
          <a:p>
            <a:fld id="{A84FA246-ED1F-4927-8BB2-62CB6FD9D670}" type="slidenum">
              <a:rPr lang="en-US" smtClean="0"/>
              <a:t>35</a:t>
            </a:fld>
            <a:endParaRPr lang="en-US"/>
          </a:p>
        </p:txBody>
      </p:sp>
    </p:spTree>
    <p:extLst>
      <p:ext uri="{BB962C8B-B14F-4D97-AF65-F5344CB8AC3E}">
        <p14:creationId xmlns:p14="http://schemas.microsoft.com/office/powerpoint/2010/main" val="3711480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We</a:t>
            </a:r>
            <a:r>
              <a:rPr lang="de-DE" baseline="0" dirty="0"/>
              <a:t> are starting with new servers developments, as said before I will limited myself to HPC related products</a:t>
            </a:r>
            <a:endParaRPr lang="en-US" dirty="0"/>
          </a:p>
        </p:txBody>
      </p:sp>
      <p:sp>
        <p:nvSpPr>
          <p:cNvPr id="4" name="Slide Number Placeholder 3"/>
          <p:cNvSpPr>
            <a:spLocks noGrp="1"/>
          </p:cNvSpPr>
          <p:nvPr>
            <p:ph type="sldNum" sz="quarter" idx="10"/>
          </p:nvPr>
        </p:nvSpPr>
        <p:spPr/>
        <p:txBody>
          <a:bodyPr/>
          <a:lstStyle/>
          <a:p>
            <a:fld id="{4C5F27D3-F8BB-4640-8737-214BD31D9FAC}" type="slidenum">
              <a:rPr lang="en-US" smtClean="0"/>
              <a:t>37</a:t>
            </a:fld>
            <a:endParaRPr lang="en-US"/>
          </a:p>
        </p:txBody>
      </p:sp>
    </p:spTree>
    <p:extLst>
      <p:ext uri="{BB962C8B-B14F-4D97-AF65-F5344CB8AC3E}">
        <p14:creationId xmlns:p14="http://schemas.microsoft.com/office/powerpoint/2010/main" val="2483911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New</a:t>
            </a:r>
            <a:r>
              <a:rPr lang="de-DE" baseline="0" dirty="0"/>
              <a:t> Naming scheme</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5</a:t>
            </a:fld>
            <a:endParaRPr lang="en-US" dirty="0"/>
          </a:p>
        </p:txBody>
      </p:sp>
    </p:spTree>
    <p:extLst>
      <p:ext uri="{BB962C8B-B14F-4D97-AF65-F5344CB8AC3E}">
        <p14:creationId xmlns:p14="http://schemas.microsoft.com/office/powerpoint/2010/main" val="1560188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We</a:t>
            </a:r>
            <a:r>
              <a:rPr lang="de-DE" baseline="0" dirty="0"/>
              <a:t> are starting with new servers developments, as said before I will limited myself to HPC related products</a:t>
            </a:r>
            <a:endParaRPr lang="en-US" dirty="0"/>
          </a:p>
        </p:txBody>
      </p:sp>
      <p:sp>
        <p:nvSpPr>
          <p:cNvPr id="4" name="Slide Number Placeholder 3"/>
          <p:cNvSpPr>
            <a:spLocks noGrp="1"/>
          </p:cNvSpPr>
          <p:nvPr>
            <p:ph type="sldNum" sz="quarter" idx="10"/>
          </p:nvPr>
        </p:nvSpPr>
        <p:spPr/>
        <p:txBody>
          <a:bodyPr/>
          <a:lstStyle/>
          <a:p>
            <a:fld id="{4C5F27D3-F8BB-4640-8737-214BD31D9FAC}" type="slidenum">
              <a:rPr lang="en-US" smtClean="0"/>
              <a:t>6</a:t>
            </a:fld>
            <a:endParaRPr lang="en-US"/>
          </a:p>
        </p:txBody>
      </p:sp>
    </p:spTree>
    <p:extLst>
      <p:ext uri="{BB962C8B-B14F-4D97-AF65-F5344CB8AC3E}">
        <p14:creationId xmlns:p14="http://schemas.microsoft.com/office/powerpoint/2010/main" val="61190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Important Features: 8x 2666 MHz Memory Speed (25%</a:t>
            </a:r>
            <a:r>
              <a:rPr lang="de-DE" baseline="0" dirty="0"/>
              <a:t> more than Skylake) and 128 PCI Lanes. In case of Dual CPU, 64x PCI Lanes go to interconnect, such that 2x 64 PCI lanes are available</a:t>
            </a:r>
            <a:endParaRPr lang="en-US" dirty="0"/>
          </a:p>
        </p:txBody>
      </p:sp>
      <p:sp>
        <p:nvSpPr>
          <p:cNvPr id="4" name="Slide Number Placeholder 3"/>
          <p:cNvSpPr>
            <a:spLocks noGrp="1"/>
          </p:cNvSpPr>
          <p:nvPr>
            <p:ph type="sldNum" sz="quarter" idx="10"/>
          </p:nvPr>
        </p:nvSpPr>
        <p:spPr/>
        <p:txBody>
          <a:bodyPr/>
          <a:lstStyle/>
          <a:p>
            <a:fld id="{A84FA246-ED1F-4927-8BB2-62CB6FD9D670}" type="slidenum">
              <a:rPr lang="en-US" smtClean="0"/>
              <a:t>7</a:t>
            </a:fld>
            <a:endParaRPr lang="en-US"/>
          </a:p>
        </p:txBody>
      </p:sp>
    </p:spTree>
    <p:extLst>
      <p:ext uri="{BB962C8B-B14F-4D97-AF65-F5344CB8AC3E}">
        <p14:creationId xmlns:p14="http://schemas.microsoft.com/office/powerpoint/2010/main" val="3595346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We are supporting different server family. HPC relevant</a:t>
            </a:r>
            <a:r>
              <a:rPr lang="de-DE" baseline="0" dirty="0"/>
              <a:t> are BigTwin and GPU server</a:t>
            </a:r>
            <a:endParaRPr lang="en-US" dirty="0"/>
          </a:p>
        </p:txBody>
      </p:sp>
      <p:sp>
        <p:nvSpPr>
          <p:cNvPr id="4" name="Slide Number Placeholder 3"/>
          <p:cNvSpPr>
            <a:spLocks noGrp="1"/>
          </p:cNvSpPr>
          <p:nvPr>
            <p:ph type="sldNum" sz="quarter" idx="10"/>
          </p:nvPr>
        </p:nvSpPr>
        <p:spPr/>
        <p:txBody>
          <a:bodyPr/>
          <a:lstStyle/>
          <a:p>
            <a:fld id="{A84FA246-ED1F-4927-8BB2-62CB6FD9D670}" type="slidenum">
              <a:rPr lang="en-US" smtClean="0"/>
              <a:t>8</a:t>
            </a:fld>
            <a:endParaRPr lang="en-US"/>
          </a:p>
        </p:txBody>
      </p:sp>
    </p:spTree>
    <p:extLst>
      <p:ext uri="{BB962C8B-B14F-4D97-AF65-F5344CB8AC3E}">
        <p14:creationId xmlns:p14="http://schemas.microsoft.com/office/powerpoint/2010/main" val="1587540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We</a:t>
            </a:r>
            <a:r>
              <a:rPr lang="de-DE" baseline="0" dirty="0"/>
              <a:t> are starting with new servers developments, as said before I will limited myself to HPC related products</a:t>
            </a:r>
            <a:endParaRPr lang="en-US" dirty="0"/>
          </a:p>
        </p:txBody>
      </p:sp>
      <p:sp>
        <p:nvSpPr>
          <p:cNvPr id="4" name="Slide Number Placeholder 3"/>
          <p:cNvSpPr>
            <a:spLocks noGrp="1"/>
          </p:cNvSpPr>
          <p:nvPr>
            <p:ph type="sldNum" sz="quarter" idx="10"/>
          </p:nvPr>
        </p:nvSpPr>
        <p:spPr/>
        <p:txBody>
          <a:bodyPr/>
          <a:lstStyle/>
          <a:p>
            <a:fld id="{4C5F27D3-F8BB-4640-8737-214BD31D9FAC}" type="slidenum">
              <a:rPr lang="en-US" smtClean="0"/>
              <a:t>9</a:t>
            </a:fld>
            <a:endParaRPr lang="en-US"/>
          </a:p>
        </p:txBody>
      </p:sp>
    </p:spTree>
    <p:extLst>
      <p:ext uri="{BB962C8B-B14F-4D97-AF65-F5344CB8AC3E}">
        <p14:creationId xmlns:p14="http://schemas.microsoft.com/office/powerpoint/2010/main" val="460480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TwinPro for Broadwll and Skylake.</a:t>
            </a:r>
            <a:endParaRPr lang="en-US" dirty="0"/>
          </a:p>
        </p:txBody>
      </p:sp>
      <p:sp>
        <p:nvSpPr>
          <p:cNvPr id="4" name="Slide Number Placeholder 3"/>
          <p:cNvSpPr>
            <a:spLocks noGrp="1"/>
          </p:cNvSpPr>
          <p:nvPr>
            <p:ph type="sldNum" sz="quarter" idx="10"/>
          </p:nvPr>
        </p:nvSpPr>
        <p:spPr/>
        <p:txBody>
          <a:bodyPr/>
          <a:lstStyle/>
          <a:p>
            <a:fld id="{A84FA246-ED1F-4927-8BB2-62CB6FD9D670}" type="slidenum">
              <a:rPr lang="en-US" smtClean="0"/>
              <a:t>10</a:t>
            </a:fld>
            <a:endParaRPr lang="en-US"/>
          </a:p>
        </p:txBody>
      </p:sp>
    </p:spTree>
    <p:extLst>
      <p:ext uri="{BB962C8B-B14F-4D97-AF65-F5344CB8AC3E}">
        <p14:creationId xmlns:p14="http://schemas.microsoft.com/office/powerpoint/2010/main" val="4217617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Modules</a:t>
            </a:r>
            <a:r>
              <a:rPr lang="de-DE" baseline="0" dirty="0"/>
              <a:t> for HPC networks Omni-Path and EDR under development</a:t>
            </a:r>
            <a:endParaRPr lang="en-US" dirty="0"/>
          </a:p>
        </p:txBody>
      </p:sp>
      <p:sp>
        <p:nvSpPr>
          <p:cNvPr id="4" name="Slide Number Placeholder 3"/>
          <p:cNvSpPr>
            <a:spLocks noGrp="1"/>
          </p:cNvSpPr>
          <p:nvPr>
            <p:ph type="sldNum" sz="quarter" idx="10"/>
          </p:nvPr>
        </p:nvSpPr>
        <p:spPr/>
        <p:txBody>
          <a:bodyPr/>
          <a:lstStyle/>
          <a:p>
            <a:fld id="{A84FA246-ED1F-4927-8BB2-62CB6FD9D670}" type="slidenum">
              <a:rPr lang="en-US" smtClean="0"/>
              <a:t>11</a:t>
            </a:fld>
            <a:endParaRPr lang="en-US"/>
          </a:p>
        </p:txBody>
      </p:sp>
    </p:spTree>
    <p:extLst>
      <p:ext uri="{BB962C8B-B14F-4D97-AF65-F5344CB8AC3E}">
        <p14:creationId xmlns:p14="http://schemas.microsoft.com/office/powerpoint/2010/main" val="823911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581400" y="380999"/>
            <a:ext cx="5257800" cy="685800"/>
          </a:xfrm>
        </p:spPr>
        <p:txBody>
          <a:bodyPr/>
          <a:lstStyle>
            <a:lvl1pPr algn="r">
              <a:defRPr sz="3200">
                <a:solidFill>
                  <a:schemeClr val="accent6"/>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4724400" y="1219199"/>
            <a:ext cx="4114800" cy="457200"/>
          </a:xfrm>
        </p:spPr>
        <p:txBody>
          <a:bodyPr/>
          <a:lstStyle>
            <a:lvl1pPr marL="0" indent="0" algn="r">
              <a:buFont typeface="Wingdings" pitchFamily="2" charset="2"/>
              <a:buNone/>
              <a:defRPr sz="2000">
                <a:solidFill>
                  <a:schemeClr val="accent6"/>
                </a:solidFill>
              </a:defRPr>
            </a:lvl1pPr>
          </a:lstStyle>
          <a:p>
            <a:r>
              <a:rPr lang="en-US"/>
              <a:t>Click to edit Master subtitle style</a:t>
            </a:r>
            <a:endParaRPr lang="en-US" dirty="0"/>
          </a:p>
        </p:txBody>
      </p:sp>
      <p:cxnSp>
        <p:nvCxnSpPr>
          <p:cNvPr id="3" name="Straight Connector 2"/>
          <p:cNvCxnSpPr/>
          <p:nvPr userDrawn="1"/>
        </p:nvCxnSpPr>
        <p:spPr>
          <a:xfrm>
            <a:off x="76200" y="1123950"/>
            <a:ext cx="8763000" cy="19049"/>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Picture Placeholder 3"/>
          <p:cNvSpPr>
            <a:spLocks noGrp="1"/>
          </p:cNvSpPr>
          <p:nvPr>
            <p:ph type="pic" sz="quarter" idx="10" hasCustomPrompt="1"/>
          </p:nvPr>
        </p:nvSpPr>
        <p:spPr>
          <a:xfrm>
            <a:off x="4800600" y="2419350"/>
            <a:ext cx="4038600" cy="2057400"/>
          </a:xfrm>
        </p:spPr>
        <p:txBody>
          <a:bodyPr/>
          <a:lstStyle>
            <a:lvl1pPr marL="0" indent="0">
              <a:buNone/>
              <a:defRPr baseline="0"/>
            </a:lvl1pPr>
          </a:lstStyle>
          <a:p>
            <a:r>
              <a:rPr lang="en-US" dirty="0"/>
              <a:t>Click to add product picture</a:t>
            </a:r>
          </a:p>
        </p:txBody>
      </p:sp>
      <p:sp>
        <p:nvSpPr>
          <p:cNvPr id="6" name="Text Placeholder 5"/>
          <p:cNvSpPr>
            <a:spLocks noGrp="1"/>
          </p:cNvSpPr>
          <p:nvPr>
            <p:ph type="body" sz="quarter" idx="11" hasCustomPrompt="1"/>
          </p:nvPr>
        </p:nvSpPr>
        <p:spPr>
          <a:xfrm>
            <a:off x="4724400" y="1752599"/>
            <a:ext cx="4114800" cy="228600"/>
          </a:xfrm>
        </p:spPr>
        <p:txBody>
          <a:bodyPr/>
          <a:lstStyle>
            <a:lvl1pPr marL="0" indent="0" algn="r">
              <a:buNone/>
              <a:defRPr sz="1200" baseline="0"/>
            </a:lvl1pPr>
          </a:lstStyle>
          <a:p>
            <a:pPr lvl="0"/>
            <a:r>
              <a:rPr lang="en-US" dirty="0"/>
              <a:t>Presenter #1</a:t>
            </a:r>
          </a:p>
        </p:txBody>
      </p:sp>
      <p:sp>
        <p:nvSpPr>
          <p:cNvPr id="13" name="Text Placeholder 5"/>
          <p:cNvSpPr>
            <a:spLocks noGrp="1"/>
          </p:cNvSpPr>
          <p:nvPr>
            <p:ph type="body" sz="quarter" idx="12" hasCustomPrompt="1"/>
          </p:nvPr>
        </p:nvSpPr>
        <p:spPr>
          <a:xfrm>
            <a:off x="4724400" y="2057401"/>
            <a:ext cx="4114800" cy="228600"/>
          </a:xfrm>
        </p:spPr>
        <p:txBody>
          <a:bodyPr/>
          <a:lstStyle>
            <a:lvl1pPr marL="0" indent="0" algn="r">
              <a:buNone/>
              <a:defRPr sz="1200" baseline="0"/>
            </a:lvl1pPr>
          </a:lstStyle>
          <a:p>
            <a:pPr lvl="0"/>
            <a:r>
              <a:rPr lang="en-US" dirty="0"/>
              <a:t>Presenter #2</a:t>
            </a:r>
          </a:p>
        </p:txBody>
      </p:sp>
      <p:sp>
        <p:nvSpPr>
          <p:cNvPr id="10" name="TextBox 9"/>
          <p:cNvSpPr txBox="1"/>
          <p:nvPr userDrawn="1"/>
        </p:nvSpPr>
        <p:spPr>
          <a:xfrm>
            <a:off x="6705600" y="4866501"/>
            <a:ext cx="1361719" cy="276999"/>
          </a:xfrm>
          <a:prstGeom prst="rect">
            <a:avLst/>
          </a:prstGeom>
          <a:noFill/>
        </p:spPr>
        <p:txBody>
          <a:bodyPr wrap="none" rtlCol="0">
            <a:spAutoFit/>
          </a:bodyPr>
          <a:lstStyle/>
          <a:p>
            <a:r>
              <a:rPr lang="en-US" sz="1200" dirty="0">
                <a:solidFill>
                  <a:srgbClr val="32913F"/>
                </a:solidFill>
                <a:latin typeface="Arial Narrow" panose="020B0606020202030204" pitchFamily="34" charset="0"/>
              </a:rPr>
              <a:t>We Keep</a:t>
            </a:r>
            <a:r>
              <a:rPr lang="en-US" sz="1200" baseline="0" dirty="0">
                <a:solidFill>
                  <a:srgbClr val="32913F"/>
                </a:solidFill>
                <a:latin typeface="Arial Narrow" panose="020B0606020202030204" pitchFamily="34" charset="0"/>
              </a:rPr>
              <a:t> IT Green™</a:t>
            </a:r>
            <a:endParaRPr lang="en-US" sz="1200" dirty="0">
              <a:solidFill>
                <a:srgbClr val="32913F"/>
              </a:solidFill>
              <a:latin typeface="Arial Narrow" panose="020B0606020202030204" pitchFamily="34" charset="0"/>
            </a:endParaRPr>
          </a:p>
        </p:txBody>
      </p:sp>
      <p:sp>
        <p:nvSpPr>
          <p:cNvPr id="2" name="TextBox 1"/>
          <p:cNvSpPr txBox="1"/>
          <p:nvPr userDrawn="1"/>
        </p:nvSpPr>
        <p:spPr>
          <a:xfrm>
            <a:off x="573859" y="1809543"/>
            <a:ext cx="1120820" cy="246221"/>
          </a:xfrm>
          <a:prstGeom prst="rect">
            <a:avLst/>
          </a:prstGeom>
          <a:noFill/>
        </p:spPr>
        <p:txBody>
          <a:bodyPr wrap="none" rtlCol="0">
            <a:spAutoFit/>
          </a:bodyPr>
          <a:lstStyle/>
          <a:p>
            <a:r>
              <a:rPr lang="en-US" sz="1000" dirty="0">
                <a:solidFill>
                  <a:schemeClr val="bg1"/>
                </a:solidFill>
              </a:rPr>
              <a:t>Product Training</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5" name="Rectangle 4"/>
          <p:cNvSpPr/>
          <p:nvPr userDrawn="1"/>
        </p:nvSpPr>
        <p:spPr>
          <a:xfrm>
            <a:off x="1981200" y="514350"/>
            <a:ext cx="5791200" cy="3693319"/>
          </a:xfrm>
          <a:prstGeom prst="rect">
            <a:avLst/>
          </a:prstGeom>
        </p:spPr>
        <p:txBody>
          <a:bodyPr wrap="square">
            <a:spAutoFit/>
          </a:bodyPr>
          <a:lstStyle/>
          <a:p>
            <a:r>
              <a:rPr lang="en-US" sz="900" b="1" dirty="0">
                <a:solidFill>
                  <a:schemeClr val="accent6"/>
                </a:solidFill>
                <a:latin typeface="Arial" pitchFamily="34" charset="0"/>
                <a:cs typeface="Arial" pitchFamily="34" charset="0"/>
              </a:rPr>
              <a:t>Disclaimer </a:t>
            </a:r>
          </a:p>
          <a:p>
            <a:r>
              <a:rPr lang="en-US" sz="900" b="0" dirty="0">
                <a:solidFill>
                  <a:schemeClr val="accent6"/>
                </a:solidFill>
                <a:latin typeface="Arial" pitchFamily="34" charset="0"/>
                <a:cs typeface="Arial" pitchFamily="34" charset="0"/>
              </a:rPr>
              <a:t>Super Micro Computer, Inc. may make changes to specifications and product descriptions at any time, without notice. The information presented in this document is for informational purposes only and may contain technical inaccuracies, omissions and typographical errors. Any performance tests and ratings are measured using systems that reflect the approximate performance of Super Micro Computer, Inc. products as measured by those tests. Any differences in software or hardware configuration may affect actual performance, and Super Micro Computer, Inc. does not control the design or implementation of third party benchmarks or websites referenced in this document. The information contained herein is subject to change and may be rendered inaccurate for many reasons, including but not limited to any changes in product and/or roadmap, component and hardware revision changes, new model and/or product releases, software changes, firmware changes, or the like. Super Micro Computer, Inc. assumes no obligation to update or otherwise correct or revise this information. </a:t>
            </a:r>
          </a:p>
          <a:p>
            <a:r>
              <a:rPr lang="en-US" sz="900" b="0" dirty="0">
                <a:solidFill>
                  <a:schemeClr val="accent6"/>
                </a:solidFill>
                <a:latin typeface="Arial" pitchFamily="34" charset="0"/>
                <a:cs typeface="Arial" pitchFamily="34" charset="0"/>
              </a:rPr>
              <a:t> </a:t>
            </a:r>
          </a:p>
          <a:p>
            <a:r>
              <a:rPr lang="en-US" sz="900" b="0" dirty="0">
                <a:solidFill>
                  <a:schemeClr val="accent6"/>
                </a:solidFill>
                <a:latin typeface="Arial" pitchFamily="34" charset="0"/>
                <a:cs typeface="Arial" pitchFamily="34" charset="0"/>
              </a:rPr>
              <a:t>SUPER MICRO COMPUTER, INC. MAKES NO REPRESENTATIONS OR WARRANTIES WITH RESPECT TO THE CONTENTS HEREOF AND ASSUMES NO RESPONSIBILITY FOR ANY INACCURACIES, ERRORS OR OMISSIONS THAT MAY APPEAR IN THIS INFORMATION.</a:t>
            </a:r>
          </a:p>
          <a:p>
            <a:r>
              <a:rPr lang="en-US" sz="900" b="0" dirty="0">
                <a:solidFill>
                  <a:schemeClr val="accent6"/>
                </a:solidFill>
                <a:latin typeface="Arial" pitchFamily="34" charset="0"/>
                <a:cs typeface="Arial" pitchFamily="34" charset="0"/>
              </a:rPr>
              <a:t> </a:t>
            </a:r>
          </a:p>
          <a:p>
            <a:r>
              <a:rPr lang="en-US" sz="900" b="0" dirty="0">
                <a:solidFill>
                  <a:schemeClr val="accent6"/>
                </a:solidFill>
                <a:latin typeface="Arial" pitchFamily="34" charset="0"/>
                <a:cs typeface="Arial" pitchFamily="34" charset="0"/>
              </a:rPr>
              <a:t>SUPER MICRO COMPUTER, INC. SPECIFICALLY DISCLAIMS ANY IMPLIED WARRANTIES OF MERCHANTABILITY OR FITNESS FOR ANY PARTICULAR PURPOSE. IN NO EVENT WILL SUPER MICRO COMPUTER, INC. BE LIABLE TO ANY PERSON FOR ANY DIRECT, INDIRECT, SPECIAL OR OTHER CONSEQUENTIAL DAMAGES ARISING FROM THE USE OF ANY INFORMATION CONTAINED HEREIN, EVEN IF SUPER MICRO COMPUTER, Inc. IS EXPRESSLY ADVISED OF THE POSSIBILITY OF SUCH DAMAGES.</a:t>
            </a:r>
          </a:p>
          <a:p>
            <a:r>
              <a:rPr lang="en-US" sz="900" b="0" dirty="0">
                <a:solidFill>
                  <a:schemeClr val="accent6"/>
                </a:solidFill>
                <a:latin typeface="Arial" pitchFamily="34" charset="0"/>
                <a:cs typeface="Arial" pitchFamily="34" charset="0"/>
              </a:rPr>
              <a:t> </a:t>
            </a:r>
          </a:p>
          <a:p>
            <a:r>
              <a:rPr lang="en-US" sz="900" b="1" dirty="0">
                <a:solidFill>
                  <a:schemeClr val="accent6"/>
                </a:solidFill>
                <a:latin typeface="Arial" pitchFamily="34" charset="0"/>
                <a:cs typeface="Arial" pitchFamily="34" charset="0"/>
              </a:rPr>
              <a:t>ATTRIBUTION</a:t>
            </a:r>
          </a:p>
          <a:p>
            <a:r>
              <a:rPr lang="en-US" sz="900" b="0" dirty="0">
                <a:solidFill>
                  <a:schemeClr val="accent6"/>
                </a:solidFill>
                <a:latin typeface="Arial" pitchFamily="34" charset="0"/>
                <a:cs typeface="Arial" pitchFamily="34" charset="0"/>
              </a:rPr>
              <a:t>© 2017 Super Micro Computer, Inc.  All rights reserved.</a:t>
            </a:r>
          </a:p>
        </p:txBody>
      </p:sp>
      <p:pic>
        <p:nvPicPr>
          <p:cNvPr id="3" name="Picture 2" descr="C:\Users\PeterY\Desktop\Supermicro_GreenC_NewLogo_WhiteBackgroun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958" y="62463"/>
            <a:ext cx="806450" cy="4423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1485900" y="4957894"/>
            <a:ext cx="952500" cy="184666"/>
          </a:xfrm>
          <a:prstGeom prst="rect">
            <a:avLst/>
          </a:prstGeom>
          <a:noFill/>
        </p:spPr>
        <p:txBody>
          <a:bodyPr wrap="square" rtlCol="0">
            <a:spAutoFit/>
          </a:bodyPr>
          <a:lstStyle/>
          <a:p>
            <a:r>
              <a:rPr lang="en-US" sz="600" dirty="0">
                <a:solidFill>
                  <a:schemeClr val="bg1"/>
                </a:solidFill>
              </a:rPr>
              <a:t>CeBIT</a:t>
            </a:r>
            <a:r>
              <a:rPr lang="en-US" sz="600" baseline="0" dirty="0">
                <a:solidFill>
                  <a:schemeClr val="bg1"/>
                </a:solidFill>
              </a:rPr>
              <a:t> Training 2017</a:t>
            </a:r>
            <a:endParaRPr lang="en-US" sz="600" dirty="0">
              <a:solidFill>
                <a:schemeClr val="bg1"/>
              </a:solidFill>
            </a:endParaRPr>
          </a:p>
        </p:txBody>
      </p:sp>
    </p:spTree>
    <p:extLst>
      <p:ext uri="{BB962C8B-B14F-4D97-AF65-F5344CB8AC3E}">
        <p14:creationId xmlns:p14="http://schemas.microsoft.com/office/powerpoint/2010/main" val="87684457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1" hasCustomPrompt="1"/>
          </p:nvPr>
        </p:nvSpPr>
        <p:spPr>
          <a:xfrm>
            <a:off x="1932992" y="2209196"/>
            <a:ext cx="5610807" cy="457200"/>
          </a:xfrm>
        </p:spPr>
        <p:txBody>
          <a:bodyPr/>
          <a:lstStyle>
            <a:lvl1pPr marL="0" indent="0" algn="ctr">
              <a:buFont typeface="Wingdings" pitchFamily="2" charset="2"/>
              <a:buNone/>
              <a:defRPr sz="1800" baseline="0">
                <a:solidFill>
                  <a:schemeClr val="accent6"/>
                </a:solidFill>
              </a:defRPr>
            </a:lvl1pPr>
          </a:lstStyle>
          <a:p>
            <a:r>
              <a:rPr lang="en-US" dirty="0"/>
              <a:t>Product Page Hyperlink</a:t>
            </a:r>
          </a:p>
        </p:txBody>
      </p:sp>
      <p:cxnSp>
        <p:nvCxnSpPr>
          <p:cNvPr id="3" name="Straight Connector 2"/>
          <p:cNvCxnSpPr/>
          <p:nvPr userDrawn="1"/>
        </p:nvCxnSpPr>
        <p:spPr>
          <a:xfrm>
            <a:off x="1905000" y="2132996"/>
            <a:ext cx="5638800"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3598705" y="1501310"/>
            <a:ext cx="2332690" cy="707886"/>
          </a:xfrm>
          <a:prstGeom prst="rect">
            <a:avLst/>
          </a:prstGeom>
        </p:spPr>
        <p:txBody>
          <a:bodyPr wrap="none">
            <a:spAutoFit/>
          </a:bodyPr>
          <a:lstStyle/>
          <a:p>
            <a:r>
              <a:rPr kumimoji="0" lang="en-US" sz="4000" b="1" i="0" u="none" strike="noStrike" kern="0" cap="none" spc="0" normalizeH="0" baseline="0" noProof="0" dirty="0">
                <a:ln>
                  <a:noFill/>
                </a:ln>
                <a:solidFill>
                  <a:schemeClr val="accent6"/>
                </a:solidFill>
                <a:effectLst/>
                <a:uLnTx/>
                <a:uFillTx/>
                <a:latin typeface="Arial Narrow" pitchFamily="34" charset="0"/>
                <a:ea typeface="+mj-ea"/>
                <a:cs typeface="+mj-cs"/>
              </a:rPr>
              <a:t>Thank You</a:t>
            </a:r>
            <a:endParaRPr lang="en-US" sz="2800" dirty="0">
              <a:solidFill>
                <a:schemeClr val="accent6"/>
              </a:solidFill>
            </a:endParaRPr>
          </a:p>
        </p:txBody>
      </p:sp>
      <p:sp>
        <p:nvSpPr>
          <p:cNvPr id="2" name="TextBox 1"/>
          <p:cNvSpPr txBox="1"/>
          <p:nvPr userDrawn="1"/>
        </p:nvSpPr>
        <p:spPr>
          <a:xfrm>
            <a:off x="1932992" y="2706529"/>
            <a:ext cx="5610806" cy="246221"/>
          </a:xfrm>
          <a:prstGeom prst="rect">
            <a:avLst/>
          </a:prstGeom>
          <a:noFill/>
        </p:spPr>
        <p:txBody>
          <a:bodyPr wrap="square" rtlCol="0">
            <a:spAutoFit/>
          </a:bodyPr>
          <a:lstStyle/>
          <a:p>
            <a:pPr algn="ctr"/>
            <a:r>
              <a:rPr lang="en-US" sz="1000" dirty="0">
                <a:solidFill>
                  <a:schemeClr val="accent6"/>
                </a:solidFill>
              </a:rPr>
              <a:t>For</a:t>
            </a:r>
            <a:r>
              <a:rPr lang="en-US" sz="1000" baseline="0" dirty="0">
                <a:solidFill>
                  <a:schemeClr val="accent6"/>
                </a:solidFill>
              </a:rPr>
              <a:t> more information, visit www.supermicro.com or contact marketing@supermicro.com</a:t>
            </a:r>
            <a:endParaRPr lang="en-US" sz="1000" dirty="0">
              <a:solidFill>
                <a:schemeClr val="accent6"/>
              </a:solidFill>
            </a:endParaRPr>
          </a:p>
        </p:txBody>
      </p:sp>
      <p:sp>
        <p:nvSpPr>
          <p:cNvPr id="9" name="TextBox 8"/>
          <p:cNvSpPr txBox="1"/>
          <p:nvPr userDrawn="1"/>
        </p:nvSpPr>
        <p:spPr>
          <a:xfrm>
            <a:off x="6705600" y="4866501"/>
            <a:ext cx="1361719" cy="276999"/>
          </a:xfrm>
          <a:prstGeom prst="rect">
            <a:avLst/>
          </a:prstGeom>
          <a:noFill/>
        </p:spPr>
        <p:txBody>
          <a:bodyPr wrap="none" rtlCol="0">
            <a:spAutoFit/>
          </a:bodyPr>
          <a:lstStyle/>
          <a:p>
            <a:r>
              <a:rPr lang="en-US" sz="1200" dirty="0">
                <a:solidFill>
                  <a:srgbClr val="32913F"/>
                </a:solidFill>
                <a:latin typeface="Arial Narrow" panose="020B0606020202030204" pitchFamily="34" charset="0"/>
              </a:rPr>
              <a:t>We Keep</a:t>
            </a:r>
            <a:r>
              <a:rPr lang="en-US" sz="1200" baseline="0" dirty="0">
                <a:solidFill>
                  <a:srgbClr val="32913F"/>
                </a:solidFill>
                <a:latin typeface="Arial Narrow" panose="020B0606020202030204" pitchFamily="34" charset="0"/>
              </a:rPr>
              <a:t> IT Green™</a:t>
            </a:r>
            <a:endParaRPr lang="en-US" sz="1200" dirty="0">
              <a:solidFill>
                <a:srgbClr val="32913F"/>
              </a:solidFill>
              <a:latin typeface="Arial Narrow" panose="020B0606020202030204" pitchFamily="34" charset="0"/>
            </a:endParaRPr>
          </a:p>
        </p:txBody>
      </p:sp>
    </p:spTree>
    <p:extLst>
      <p:ext uri="{BB962C8B-B14F-4D97-AF65-F5344CB8AC3E}">
        <p14:creationId xmlns:p14="http://schemas.microsoft.com/office/powerpoint/2010/main" val="345689077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3" name="Picture 2" descr="C:\Users\PeterY\Desktop\Supermicro_GreenC_NewLogo_WhiteBackgroun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0325" cy="50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71708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05800" y="5162557"/>
            <a:ext cx="838200" cy="100013"/>
          </a:xfrm>
          <a:prstGeom prst="rect">
            <a:avLst/>
          </a:prstGeom>
        </p:spPr>
        <p:txBody>
          <a:bodyPr lIns="68586" tIns="34295" rIns="68586" bIns="34295"/>
          <a:lstStyle/>
          <a:p>
            <a:endParaRPr lang="en-US"/>
          </a:p>
        </p:txBody>
      </p:sp>
      <p:sp>
        <p:nvSpPr>
          <p:cNvPr id="4" name="Footer Placeholder 3"/>
          <p:cNvSpPr>
            <a:spLocks noGrp="1"/>
          </p:cNvSpPr>
          <p:nvPr>
            <p:ph type="ftr" sz="quarter" idx="11"/>
          </p:nvPr>
        </p:nvSpPr>
        <p:spPr>
          <a:xfrm>
            <a:off x="3829869" y="4848226"/>
            <a:ext cx="3886200" cy="111918"/>
          </a:xfrm>
          <a:prstGeom prst="rect">
            <a:avLst/>
          </a:prstGeom>
        </p:spPr>
        <p:txBody>
          <a:bodyPr lIns="68586" tIns="34295" rIns="68586" bIns="34295"/>
          <a:lstStyle/>
          <a:p>
            <a:r>
              <a:rPr lang="en-US"/>
              <a:t>CONFIDENTIAL</a:t>
            </a:r>
          </a:p>
        </p:txBody>
      </p:sp>
      <p:sp>
        <p:nvSpPr>
          <p:cNvPr id="5" name="Slide Number Placeholder 4"/>
          <p:cNvSpPr>
            <a:spLocks noGrp="1"/>
          </p:cNvSpPr>
          <p:nvPr>
            <p:ph type="sldNum" sz="quarter" idx="12"/>
          </p:nvPr>
        </p:nvSpPr>
        <p:spPr>
          <a:xfrm>
            <a:off x="8700262" y="4848226"/>
            <a:ext cx="338138" cy="111918"/>
          </a:xfrm>
          <a:prstGeom prst="rect">
            <a:avLst/>
          </a:prstGeom>
        </p:spPr>
        <p:txBody>
          <a:bodyPr lIns="68586" tIns="34295" rIns="68586" bIns="34295"/>
          <a:lstStyle/>
          <a:p>
            <a:fld id="{6EA6D8CF-3CDE-4807-BCD2-C9F2B831AAA5}" type="slidenum">
              <a:rPr lang="en-US" smtClean="0"/>
              <a:t>‹N›</a:t>
            </a:fld>
            <a:endParaRPr lang="en-US"/>
          </a:p>
        </p:txBody>
      </p:sp>
    </p:spTree>
    <p:extLst>
      <p:ext uri="{BB962C8B-B14F-4D97-AF65-F5344CB8AC3E}">
        <p14:creationId xmlns:p14="http://schemas.microsoft.com/office/powerpoint/2010/main" val="1782698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‹N›</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a:t>28pt Intel Clear Headline</a:t>
            </a:r>
          </a:p>
        </p:txBody>
      </p:sp>
      <p:sp>
        <p:nvSpPr>
          <p:cNvPr id="9" name="Content Placeholder 8"/>
          <p:cNvSpPr>
            <a:spLocks noGrp="1"/>
          </p:cNvSpPr>
          <p:nvPr>
            <p:ph sz="quarter" idx="13" hasCustomPrompt="1"/>
          </p:nvPr>
        </p:nvSpPr>
        <p:spPr>
          <a:xfrm>
            <a:off x="455613" y="1203325"/>
            <a:ext cx="8228012" cy="3425825"/>
          </a:xfrm>
        </p:spPr>
        <p:txBody>
          <a:bodyPr/>
          <a:lstStyle>
            <a:lvl1pPr>
              <a:defRPr>
                <a:solidFill>
                  <a:srgbClr val="0071C5"/>
                </a:solidFill>
              </a:defRPr>
            </a:lvl1pPr>
            <a:lvl2pPr>
              <a:defRPr sz="1800"/>
            </a:lvl2pPr>
            <a:lvl3pPr>
              <a:defRPr sz="1800"/>
            </a:lvl3pPr>
            <a:lvl4pPr>
              <a:defRPr sz="1600"/>
            </a:lvl4pPr>
          </a:lstStyle>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3562620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hasCustomPrompt="1"/>
          </p:nvPr>
        </p:nvSpPr>
        <p:spPr>
          <a:xfrm>
            <a:off x="1932992" y="1428750"/>
            <a:ext cx="5610808" cy="685800"/>
          </a:xfrm>
        </p:spPr>
        <p:txBody>
          <a:bodyPr/>
          <a:lstStyle>
            <a:lvl1pPr algn="ctr">
              <a:defRPr sz="3200">
                <a:solidFill>
                  <a:schemeClr val="accent6"/>
                </a:solidFill>
              </a:defRPr>
            </a:lvl1pPr>
          </a:lstStyle>
          <a:p>
            <a:r>
              <a:rPr lang="en-US" dirty="0"/>
              <a:t>Section Title</a:t>
            </a:r>
          </a:p>
        </p:txBody>
      </p:sp>
      <p:sp>
        <p:nvSpPr>
          <p:cNvPr id="3075" name="Rectangle 3"/>
          <p:cNvSpPr>
            <a:spLocks noGrp="1" noChangeArrowheads="1"/>
          </p:cNvSpPr>
          <p:nvPr>
            <p:ph type="subTitle" idx="1" hasCustomPrompt="1"/>
          </p:nvPr>
        </p:nvSpPr>
        <p:spPr>
          <a:xfrm>
            <a:off x="1932992" y="2266950"/>
            <a:ext cx="5610807" cy="457200"/>
          </a:xfrm>
        </p:spPr>
        <p:txBody>
          <a:bodyPr/>
          <a:lstStyle>
            <a:lvl1pPr marL="0" indent="0" algn="ctr">
              <a:buFont typeface="Wingdings" pitchFamily="2" charset="2"/>
              <a:buNone/>
              <a:defRPr sz="2000" baseline="0">
                <a:solidFill>
                  <a:schemeClr val="accent6"/>
                </a:solidFill>
              </a:defRPr>
            </a:lvl1pPr>
          </a:lstStyle>
          <a:p>
            <a:r>
              <a:rPr lang="en-US" dirty="0"/>
              <a:t>Section Subtitle</a:t>
            </a:r>
          </a:p>
        </p:txBody>
      </p:sp>
      <p:cxnSp>
        <p:nvCxnSpPr>
          <p:cNvPr id="3" name="Straight Connector 2"/>
          <p:cNvCxnSpPr/>
          <p:nvPr userDrawn="1"/>
        </p:nvCxnSpPr>
        <p:spPr>
          <a:xfrm>
            <a:off x="1905000" y="2190750"/>
            <a:ext cx="5638800"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6705600" y="4866501"/>
            <a:ext cx="1361719" cy="276999"/>
          </a:xfrm>
          <a:prstGeom prst="rect">
            <a:avLst/>
          </a:prstGeom>
          <a:noFill/>
        </p:spPr>
        <p:txBody>
          <a:bodyPr wrap="none" rtlCol="0">
            <a:spAutoFit/>
          </a:bodyPr>
          <a:lstStyle/>
          <a:p>
            <a:r>
              <a:rPr lang="en-US" sz="1200" dirty="0">
                <a:solidFill>
                  <a:srgbClr val="32913F"/>
                </a:solidFill>
                <a:latin typeface="Arial Narrow" panose="020B0606020202030204" pitchFamily="34" charset="0"/>
              </a:rPr>
              <a:t>We Keep</a:t>
            </a:r>
            <a:r>
              <a:rPr lang="en-US" sz="1200" baseline="0" dirty="0">
                <a:solidFill>
                  <a:srgbClr val="32913F"/>
                </a:solidFill>
                <a:latin typeface="Arial Narrow" panose="020B0606020202030204" pitchFamily="34" charset="0"/>
              </a:rPr>
              <a:t> IT Green™</a:t>
            </a:r>
            <a:endParaRPr lang="en-US" sz="1200" dirty="0">
              <a:solidFill>
                <a:srgbClr val="32913F"/>
              </a:solidFill>
              <a:latin typeface="Arial Narrow" panose="020B0606020202030204" pitchFamily="34" charset="0"/>
            </a:endParaRPr>
          </a:p>
        </p:txBody>
      </p:sp>
    </p:spTree>
    <p:extLst>
      <p:ext uri="{BB962C8B-B14F-4D97-AF65-F5344CB8AC3E}">
        <p14:creationId xmlns:p14="http://schemas.microsoft.com/office/powerpoint/2010/main" val="152236563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90550"/>
            <a:ext cx="8229600" cy="4343400"/>
          </a:xfrm>
        </p:spPr>
        <p:txBody>
          <a:bodyPr/>
          <a:lstStyle>
            <a:lvl1pPr>
              <a:defRPr sz="2000" b="1"/>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920325" y="91678"/>
            <a:ext cx="7303350" cy="365522"/>
          </a:xfrm>
        </p:spPr>
        <p:txBody>
          <a:bodyPr/>
          <a:lstStyle/>
          <a:p>
            <a:r>
              <a:rPr lang="en-US"/>
              <a:t>Click to edit Master title style</a:t>
            </a:r>
            <a:endParaRPr lang="en-US" dirty="0"/>
          </a:p>
        </p:txBody>
      </p:sp>
      <p:cxnSp>
        <p:nvCxnSpPr>
          <p:cNvPr id="5" name="Straight Connector 4"/>
          <p:cNvCxnSpPr/>
          <p:nvPr userDrawn="1"/>
        </p:nvCxnSpPr>
        <p:spPr>
          <a:xfrm>
            <a:off x="920325" y="504825"/>
            <a:ext cx="7303350"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C:\Users\PeterY\Desktop\Supermicro_GreenC_NewLogo_WhiteBackgroun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958" y="62463"/>
            <a:ext cx="806450" cy="4423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485900" y="4957894"/>
            <a:ext cx="952500" cy="184666"/>
          </a:xfrm>
          <a:prstGeom prst="rect">
            <a:avLst/>
          </a:prstGeom>
          <a:noFill/>
        </p:spPr>
        <p:txBody>
          <a:bodyPr wrap="square" rtlCol="0">
            <a:spAutoFit/>
          </a:bodyPr>
          <a:lstStyle/>
          <a:p>
            <a:r>
              <a:rPr lang="en-US" sz="600" dirty="0">
                <a:solidFill>
                  <a:schemeClr val="bg1"/>
                </a:solidFill>
              </a:rPr>
              <a:t>CeBIT</a:t>
            </a:r>
            <a:r>
              <a:rPr lang="en-US" sz="600" baseline="0" dirty="0">
                <a:solidFill>
                  <a:schemeClr val="bg1"/>
                </a:solidFill>
              </a:rPr>
              <a:t> Training 2017</a:t>
            </a:r>
            <a:endParaRPr lang="en-US" sz="600" dirty="0">
              <a:solidFill>
                <a:schemeClr val="bg1"/>
              </a:solidFill>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20325" y="91678"/>
            <a:ext cx="7303350" cy="365522"/>
          </a:xfrm>
        </p:spPr>
        <p:txBody>
          <a:bodyPr/>
          <a:lstStyle/>
          <a:p>
            <a:r>
              <a:rPr lang="en-US"/>
              <a:t>Click to edit Master title style</a:t>
            </a:r>
            <a:endParaRPr lang="en-US" dirty="0"/>
          </a:p>
        </p:txBody>
      </p:sp>
      <p:sp>
        <p:nvSpPr>
          <p:cNvPr id="5" name="Content Placeholder 3"/>
          <p:cNvSpPr>
            <a:spLocks noGrp="1"/>
          </p:cNvSpPr>
          <p:nvPr>
            <p:ph sz="half" idx="2"/>
          </p:nvPr>
        </p:nvSpPr>
        <p:spPr>
          <a:xfrm>
            <a:off x="457200" y="590550"/>
            <a:ext cx="386834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quarter" idx="4"/>
          </p:nvPr>
        </p:nvSpPr>
        <p:spPr>
          <a:xfrm>
            <a:off x="4800600" y="590550"/>
            <a:ext cx="3887391"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572000" y="742950"/>
            <a:ext cx="0" cy="411480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920325" y="504825"/>
            <a:ext cx="7303350"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C:\Users\PeterY\Desktop\Supermicro_GreenC_NewLogo_WhiteBackgroun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958" y="62463"/>
            <a:ext cx="806450" cy="4423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a:xfrm>
            <a:off x="1485900" y="4957894"/>
            <a:ext cx="952500" cy="184666"/>
          </a:xfrm>
          <a:prstGeom prst="rect">
            <a:avLst/>
          </a:prstGeom>
          <a:noFill/>
        </p:spPr>
        <p:txBody>
          <a:bodyPr wrap="square" rtlCol="0">
            <a:spAutoFit/>
          </a:bodyPr>
          <a:lstStyle/>
          <a:p>
            <a:r>
              <a:rPr lang="en-US" sz="600" dirty="0">
                <a:solidFill>
                  <a:schemeClr val="bg1"/>
                </a:solidFill>
              </a:rPr>
              <a:t>CeBIT</a:t>
            </a:r>
            <a:r>
              <a:rPr lang="en-US" sz="600" baseline="0" dirty="0">
                <a:solidFill>
                  <a:schemeClr val="bg1"/>
                </a:solidFill>
              </a:rPr>
              <a:t> Training 2017</a:t>
            </a:r>
            <a:endParaRPr lang="en-US" sz="600" dirty="0">
              <a:solidFill>
                <a:schemeClr val="bg1"/>
              </a:solidFill>
            </a:endParaRPr>
          </a:p>
        </p:txBody>
      </p:sp>
    </p:spTree>
    <p:extLst>
      <p:ext uri="{BB962C8B-B14F-4D97-AF65-F5344CB8AC3E}">
        <p14:creationId xmlns:p14="http://schemas.microsoft.com/office/powerpoint/2010/main" val="39969655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20325" y="91678"/>
            <a:ext cx="7303350" cy="365522"/>
          </a:xfrm>
        </p:spPr>
        <p:txBody>
          <a:bodyPr/>
          <a:lstStyle/>
          <a:p>
            <a:r>
              <a:rPr lang="en-US"/>
              <a:t>Click to edit Master title style</a:t>
            </a:r>
            <a:endParaRPr lang="en-US" dirty="0"/>
          </a:p>
        </p:txBody>
      </p:sp>
      <p:sp>
        <p:nvSpPr>
          <p:cNvPr id="4" name="Text Placeholder 2"/>
          <p:cNvSpPr>
            <a:spLocks noGrp="1"/>
          </p:cNvSpPr>
          <p:nvPr>
            <p:ph type="body" idx="1" hasCustomPrompt="1"/>
          </p:nvPr>
        </p:nvSpPr>
        <p:spPr>
          <a:xfrm>
            <a:off x="457200" y="590550"/>
            <a:ext cx="3868340" cy="5298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Comparison 1</a:t>
            </a:r>
          </a:p>
        </p:txBody>
      </p:sp>
      <p:sp>
        <p:nvSpPr>
          <p:cNvPr id="5" name="Content Placeholder 3"/>
          <p:cNvSpPr>
            <a:spLocks noGrp="1"/>
          </p:cNvSpPr>
          <p:nvPr>
            <p:ph sz="half" idx="2"/>
          </p:nvPr>
        </p:nvSpPr>
        <p:spPr>
          <a:xfrm>
            <a:off x="457200" y="1120426"/>
            <a:ext cx="3868340" cy="3737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p:cNvSpPr>
            <a:spLocks noGrp="1"/>
          </p:cNvSpPr>
          <p:nvPr>
            <p:ph type="body" sz="quarter" idx="3" hasCustomPrompt="1"/>
          </p:nvPr>
        </p:nvSpPr>
        <p:spPr>
          <a:xfrm>
            <a:off x="4800600" y="590550"/>
            <a:ext cx="3887391" cy="5298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Comparison 2</a:t>
            </a:r>
          </a:p>
        </p:txBody>
      </p:sp>
      <p:sp>
        <p:nvSpPr>
          <p:cNvPr id="7" name="Content Placeholder 5"/>
          <p:cNvSpPr>
            <a:spLocks noGrp="1"/>
          </p:cNvSpPr>
          <p:nvPr>
            <p:ph sz="quarter" idx="4"/>
          </p:nvPr>
        </p:nvSpPr>
        <p:spPr>
          <a:xfrm>
            <a:off x="4800600" y="1120426"/>
            <a:ext cx="3887391" cy="3737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572000" y="742950"/>
            <a:ext cx="0" cy="411480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920325" y="504825"/>
            <a:ext cx="7303350"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C:\Users\PeterY\Desktop\Supermicro_GreenC_NewLogo_WhiteBackgroun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958" y="62463"/>
            <a:ext cx="806450" cy="4423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a:xfrm>
            <a:off x="1485900" y="4957894"/>
            <a:ext cx="952500" cy="184666"/>
          </a:xfrm>
          <a:prstGeom prst="rect">
            <a:avLst/>
          </a:prstGeom>
          <a:noFill/>
        </p:spPr>
        <p:txBody>
          <a:bodyPr wrap="square" rtlCol="0">
            <a:spAutoFit/>
          </a:bodyPr>
          <a:lstStyle/>
          <a:p>
            <a:r>
              <a:rPr lang="en-US" sz="600" dirty="0">
                <a:solidFill>
                  <a:schemeClr val="bg1"/>
                </a:solidFill>
              </a:rPr>
              <a:t>CeBIT</a:t>
            </a:r>
            <a:r>
              <a:rPr lang="en-US" sz="600" baseline="0" dirty="0">
                <a:solidFill>
                  <a:schemeClr val="bg1"/>
                </a:solidFill>
              </a:rPr>
              <a:t> Training 2017</a:t>
            </a:r>
            <a:endParaRPr lang="en-US" sz="600" dirty="0">
              <a:solidFill>
                <a:schemeClr val="bg1"/>
              </a:solidFill>
            </a:endParaRPr>
          </a:p>
        </p:txBody>
      </p:sp>
    </p:spTree>
    <p:extLst>
      <p:ext uri="{BB962C8B-B14F-4D97-AF65-F5344CB8AC3E}">
        <p14:creationId xmlns:p14="http://schemas.microsoft.com/office/powerpoint/2010/main" val="401649871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920325" y="91678"/>
            <a:ext cx="7303350" cy="365522"/>
          </a:xfrm>
        </p:spPr>
        <p:txBody>
          <a:bodyPr/>
          <a:lstStyle/>
          <a:p>
            <a:r>
              <a:rPr lang="en-US"/>
              <a:t>Click to edit Master title style</a:t>
            </a:r>
            <a:endParaRPr lang="en-US" dirty="0"/>
          </a:p>
        </p:txBody>
      </p:sp>
      <p:sp>
        <p:nvSpPr>
          <p:cNvPr id="4" name="Text Placeholder 2"/>
          <p:cNvSpPr>
            <a:spLocks noGrp="1"/>
          </p:cNvSpPr>
          <p:nvPr>
            <p:ph type="body" idx="1" hasCustomPrompt="1"/>
          </p:nvPr>
        </p:nvSpPr>
        <p:spPr>
          <a:xfrm>
            <a:off x="457200" y="590551"/>
            <a:ext cx="3868340" cy="4572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Title</a:t>
            </a:r>
          </a:p>
        </p:txBody>
      </p:sp>
      <p:sp>
        <p:nvSpPr>
          <p:cNvPr id="5" name="Content Placeholder 3"/>
          <p:cNvSpPr>
            <a:spLocks noGrp="1"/>
          </p:cNvSpPr>
          <p:nvPr>
            <p:ph sz="half" idx="2"/>
          </p:nvPr>
        </p:nvSpPr>
        <p:spPr>
          <a:xfrm>
            <a:off x="457200" y="1123950"/>
            <a:ext cx="386834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572000" y="742950"/>
            <a:ext cx="0" cy="411480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Chart Placeholder 8"/>
          <p:cNvSpPr>
            <a:spLocks noGrp="1"/>
          </p:cNvSpPr>
          <p:nvPr>
            <p:ph type="chart" sz="quarter" idx="10" hasCustomPrompt="1"/>
          </p:nvPr>
        </p:nvSpPr>
        <p:spPr>
          <a:xfrm>
            <a:off x="4800600" y="590550"/>
            <a:ext cx="4038600" cy="4267200"/>
          </a:xfrm>
        </p:spPr>
        <p:txBody>
          <a:bodyPr/>
          <a:lstStyle>
            <a:lvl1pPr marL="0" indent="0">
              <a:buNone/>
              <a:defRPr baseline="0"/>
            </a:lvl1pPr>
          </a:lstStyle>
          <a:p>
            <a:r>
              <a:rPr lang="en-US" dirty="0"/>
              <a:t>Click to add chart</a:t>
            </a:r>
          </a:p>
        </p:txBody>
      </p:sp>
      <p:cxnSp>
        <p:nvCxnSpPr>
          <p:cNvPr id="10" name="Straight Connector 9"/>
          <p:cNvCxnSpPr/>
          <p:nvPr userDrawn="1"/>
        </p:nvCxnSpPr>
        <p:spPr>
          <a:xfrm>
            <a:off x="920325" y="504825"/>
            <a:ext cx="7303350"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1" name="Picture 2" descr="C:\Users\PeterY\Desktop\Supermicro_GreenC_NewLogo_WhiteBackgroun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958" y="62463"/>
            <a:ext cx="806450" cy="4423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1485900" y="4957894"/>
            <a:ext cx="952500" cy="184666"/>
          </a:xfrm>
          <a:prstGeom prst="rect">
            <a:avLst/>
          </a:prstGeom>
          <a:noFill/>
        </p:spPr>
        <p:txBody>
          <a:bodyPr wrap="square" rtlCol="0">
            <a:spAutoFit/>
          </a:bodyPr>
          <a:lstStyle/>
          <a:p>
            <a:r>
              <a:rPr lang="en-US" sz="600" dirty="0">
                <a:solidFill>
                  <a:schemeClr val="bg1"/>
                </a:solidFill>
              </a:rPr>
              <a:t>CeBIT</a:t>
            </a:r>
            <a:r>
              <a:rPr lang="en-US" sz="600" baseline="0" dirty="0">
                <a:solidFill>
                  <a:schemeClr val="bg1"/>
                </a:solidFill>
              </a:rPr>
              <a:t> Training 2017</a:t>
            </a:r>
            <a:endParaRPr lang="en-US" sz="600" dirty="0">
              <a:solidFill>
                <a:schemeClr val="bg1"/>
              </a:solidFill>
            </a:endParaRPr>
          </a:p>
        </p:txBody>
      </p:sp>
    </p:spTree>
    <p:extLst>
      <p:ext uri="{BB962C8B-B14F-4D97-AF65-F5344CB8AC3E}">
        <p14:creationId xmlns:p14="http://schemas.microsoft.com/office/powerpoint/2010/main" val="62713460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duct Images 1">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4876800" y="590550"/>
            <a:ext cx="3962400" cy="4267200"/>
          </a:xfrm>
        </p:spPr>
        <p:txBody>
          <a:bodyPr/>
          <a:lstStyle>
            <a:lvl1pPr marL="0" indent="0">
              <a:buNone/>
              <a:defRPr/>
            </a:lvl1pPr>
          </a:lstStyle>
          <a:p>
            <a:r>
              <a:rPr lang="en-US" dirty="0"/>
              <a:t>Click to add picture</a:t>
            </a:r>
          </a:p>
        </p:txBody>
      </p:sp>
      <p:sp>
        <p:nvSpPr>
          <p:cNvPr id="2" name="Title 1"/>
          <p:cNvSpPr>
            <a:spLocks noGrp="1"/>
          </p:cNvSpPr>
          <p:nvPr>
            <p:ph type="title"/>
          </p:nvPr>
        </p:nvSpPr>
        <p:spPr>
          <a:xfrm>
            <a:off x="920325" y="91678"/>
            <a:ext cx="7303350" cy="365522"/>
          </a:xfrm>
        </p:spPr>
        <p:txBody>
          <a:bodyPr/>
          <a:lstStyle/>
          <a:p>
            <a:r>
              <a:rPr lang="en-US"/>
              <a:t>Click to edit Master title style</a:t>
            </a:r>
            <a:endParaRPr lang="en-US" dirty="0"/>
          </a:p>
        </p:txBody>
      </p:sp>
      <p:cxnSp>
        <p:nvCxnSpPr>
          <p:cNvPr id="8" name="Straight Connector 7"/>
          <p:cNvCxnSpPr/>
          <p:nvPr userDrawn="1"/>
        </p:nvCxnSpPr>
        <p:spPr>
          <a:xfrm>
            <a:off x="4572000" y="742950"/>
            <a:ext cx="0" cy="411480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5"/>
          <p:cNvSpPr>
            <a:spLocks noGrp="1"/>
          </p:cNvSpPr>
          <p:nvPr>
            <p:ph type="pic" sz="quarter" idx="12" hasCustomPrompt="1"/>
          </p:nvPr>
        </p:nvSpPr>
        <p:spPr>
          <a:xfrm>
            <a:off x="304801" y="590550"/>
            <a:ext cx="3962400" cy="1981200"/>
          </a:xfrm>
        </p:spPr>
        <p:txBody>
          <a:bodyPr/>
          <a:lstStyle>
            <a:lvl1pPr marL="0" indent="0">
              <a:buNone/>
              <a:defRPr/>
            </a:lvl1pPr>
          </a:lstStyle>
          <a:p>
            <a:r>
              <a:rPr lang="en-US" dirty="0"/>
              <a:t>Click to add picture</a:t>
            </a:r>
          </a:p>
        </p:txBody>
      </p:sp>
      <p:sp>
        <p:nvSpPr>
          <p:cNvPr id="11" name="Picture Placeholder 5"/>
          <p:cNvSpPr>
            <a:spLocks noGrp="1"/>
          </p:cNvSpPr>
          <p:nvPr>
            <p:ph type="pic" sz="quarter" idx="13" hasCustomPrompt="1"/>
          </p:nvPr>
        </p:nvSpPr>
        <p:spPr>
          <a:xfrm>
            <a:off x="304801" y="2724150"/>
            <a:ext cx="3962400" cy="2133601"/>
          </a:xfrm>
        </p:spPr>
        <p:txBody>
          <a:bodyPr/>
          <a:lstStyle>
            <a:lvl1pPr marL="0" indent="0">
              <a:buNone/>
              <a:defRPr/>
            </a:lvl1pPr>
          </a:lstStyle>
          <a:p>
            <a:r>
              <a:rPr lang="en-US" dirty="0"/>
              <a:t>Click to add picture</a:t>
            </a:r>
          </a:p>
        </p:txBody>
      </p:sp>
      <p:cxnSp>
        <p:nvCxnSpPr>
          <p:cNvPr id="12" name="Straight Connector 11"/>
          <p:cNvCxnSpPr/>
          <p:nvPr userDrawn="1"/>
        </p:nvCxnSpPr>
        <p:spPr>
          <a:xfrm flipH="1">
            <a:off x="304801" y="2647950"/>
            <a:ext cx="3962400"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920325" y="504825"/>
            <a:ext cx="7303350"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3" name="Picture 2" descr="C:\Users\PeterY\Desktop\Supermicro_GreenC_NewLogo_WhiteBackgroun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958" y="62463"/>
            <a:ext cx="806450" cy="4423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1485900" y="4957894"/>
            <a:ext cx="952500" cy="184666"/>
          </a:xfrm>
          <a:prstGeom prst="rect">
            <a:avLst/>
          </a:prstGeom>
          <a:noFill/>
        </p:spPr>
        <p:txBody>
          <a:bodyPr wrap="square" rtlCol="0">
            <a:spAutoFit/>
          </a:bodyPr>
          <a:lstStyle/>
          <a:p>
            <a:r>
              <a:rPr lang="en-US" sz="600" dirty="0">
                <a:solidFill>
                  <a:schemeClr val="bg1"/>
                </a:solidFill>
              </a:rPr>
              <a:t>CeBIT</a:t>
            </a:r>
            <a:r>
              <a:rPr lang="en-US" sz="600" baseline="0" dirty="0">
                <a:solidFill>
                  <a:schemeClr val="bg1"/>
                </a:solidFill>
              </a:rPr>
              <a:t> Training 2017</a:t>
            </a:r>
            <a:endParaRPr lang="en-US" sz="600" dirty="0">
              <a:solidFill>
                <a:schemeClr val="bg1"/>
              </a:solidFill>
            </a:endParaRPr>
          </a:p>
        </p:txBody>
      </p:sp>
    </p:spTree>
    <p:extLst>
      <p:ext uri="{BB962C8B-B14F-4D97-AF65-F5344CB8AC3E}">
        <p14:creationId xmlns:p14="http://schemas.microsoft.com/office/powerpoint/2010/main" val="129713144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duct Images 2">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317241" y="590550"/>
            <a:ext cx="3962400" cy="4114800"/>
          </a:xfrm>
        </p:spPr>
        <p:txBody>
          <a:bodyPr/>
          <a:lstStyle>
            <a:lvl1pPr marL="0" indent="0">
              <a:buNone/>
              <a:defRPr/>
            </a:lvl1pPr>
          </a:lstStyle>
          <a:p>
            <a:r>
              <a:rPr lang="en-US" dirty="0"/>
              <a:t>Click to add picture</a:t>
            </a:r>
          </a:p>
        </p:txBody>
      </p:sp>
      <p:sp>
        <p:nvSpPr>
          <p:cNvPr id="2" name="Title 1"/>
          <p:cNvSpPr>
            <a:spLocks noGrp="1"/>
          </p:cNvSpPr>
          <p:nvPr>
            <p:ph type="title"/>
          </p:nvPr>
        </p:nvSpPr>
        <p:spPr>
          <a:xfrm>
            <a:off x="920325" y="91678"/>
            <a:ext cx="7303350" cy="365522"/>
          </a:xfrm>
        </p:spPr>
        <p:txBody>
          <a:bodyPr/>
          <a:lstStyle/>
          <a:p>
            <a:r>
              <a:rPr lang="en-US"/>
              <a:t>Click to edit Master title style</a:t>
            </a:r>
            <a:endParaRPr lang="en-US" dirty="0"/>
          </a:p>
        </p:txBody>
      </p:sp>
      <p:cxnSp>
        <p:nvCxnSpPr>
          <p:cNvPr id="8" name="Straight Connector 7"/>
          <p:cNvCxnSpPr/>
          <p:nvPr userDrawn="1"/>
        </p:nvCxnSpPr>
        <p:spPr>
          <a:xfrm>
            <a:off x="4572000" y="590550"/>
            <a:ext cx="0" cy="411480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5"/>
          <p:cNvSpPr>
            <a:spLocks noGrp="1"/>
          </p:cNvSpPr>
          <p:nvPr>
            <p:ph type="pic" sz="quarter" idx="12" hasCustomPrompt="1"/>
          </p:nvPr>
        </p:nvSpPr>
        <p:spPr>
          <a:xfrm>
            <a:off x="4864360" y="590550"/>
            <a:ext cx="3962400" cy="1920240"/>
          </a:xfrm>
        </p:spPr>
        <p:txBody>
          <a:bodyPr/>
          <a:lstStyle>
            <a:lvl1pPr marL="0" indent="0">
              <a:buNone/>
              <a:defRPr/>
            </a:lvl1pPr>
          </a:lstStyle>
          <a:p>
            <a:r>
              <a:rPr lang="en-US" dirty="0"/>
              <a:t>Click to add picture</a:t>
            </a:r>
          </a:p>
        </p:txBody>
      </p:sp>
      <p:sp>
        <p:nvSpPr>
          <p:cNvPr id="11" name="Picture Placeholder 5"/>
          <p:cNvSpPr>
            <a:spLocks noGrp="1"/>
          </p:cNvSpPr>
          <p:nvPr>
            <p:ph type="pic" sz="quarter" idx="13" hasCustomPrompt="1"/>
          </p:nvPr>
        </p:nvSpPr>
        <p:spPr>
          <a:xfrm>
            <a:off x="4864360" y="2785111"/>
            <a:ext cx="3962400" cy="1920240"/>
          </a:xfrm>
        </p:spPr>
        <p:txBody>
          <a:bodyPr/>
          <a:lstStyle>
            <a:lvl1pPr marL="0" indent="0">
              <a:buNone/>
              <a:defRPr/>
            </a:lvl1pPr>
          </a:lstStyle>
          <a:p>
            <a:r>
              <a:rPr lang="en-US" dirty="0"/>
              <a:t>Click to add picture</a:t>
            </a:r>
          </a:p>
        </p:txBody>
      </p:sp>
      <p:cxnSp>
        <p:nvCxnSpPr>
          <p:cNvPr id="12" name="Straight Connector 11"/>
          <p:cNvCxnSpPr/>
          <p:nvPr userDrawn="1"/>
        </p:nvCxnSpPr>
        <p:spPr>
          <a:xfrm flipH="1">
            <a:off x="4864360" y="2647950"/>
            <a:ext cx="3962400"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920325" y="504825"/>
            <a:ext cx="7303350"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3" name="Picture 2" descr="C:\Users\PeterY\Desktop\Supermicro_GreenC_NewLogo_WhiteBackgroun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958" y="62463"/>
            <a:ext cx="806450" cy="4423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1485900" y="4957894"/>
            <a:ext cx="952500" cy="184666"/>
          </a:xfrm>
          <a:prstGeom prst="rect">
            <a:avLst/>
          </a:prstGeom>
          <a:noFill/>
        </p:spPr>
        <p:txBody>
          <a:bodyPr wrap="square" rtlCol="0">
            <a:spAutoFit/>
          </a:bodyPr>
          <a:lstStyle/>
          <a:p>
            <a:r>
              <a:rPr lang="en-US" sz="600" dirty="0">
                <a:solidFill>
                  <a:schemeClr val="bg1"/>
                </a:solidFill>
              </a:rPr>
              <a:t>CeBIT</a:t>
            </a:r>
            <a:r>
              <a:rPr lang="en-US" sz="600" baseline="0" dirty="0">
                <a:solidFill>
                  <a:schemeClr val="bg1"/>
                </a:solidFill>
              </a:rPr>
              <a:t> Training 2017</a:t>
            </a:r>
            <a:endParaRPr lang="en-US" sz="600" dirty="0">
              <a:solidFill>
                <a:schemeClr val="bg1"/>
              </a:solidFill>
            </a:endParaRPr>
          </a:p>
        </p:txBody>
      </p:sp>
    </p:spTree>
    <p:extLst>
      <p:ext uri="{BB962C8B-B14F-4D97-AF65-F5344CB8AC3E}">
        <p14:creationId xmlns:p14="http://schemas.microsoft.com/office/powerpoint/2010/main" val="51718782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920325" y="91678"/>
            <a:ext cx="7303350" cy="365522"/>
          </a:xfrm>
        </p:spPr>
        <p:txBody>
          <a:bodyPr/>
          <a:lstStyle/>
          <a:p>
            <a:r>
              <a:rPr lang="en-US"/>
              <a:t>Click to edit Master title style</a:t>
            </a:r>
            <a:endParaRPr lang="en-US" dirty="0"/>
          </a:p>
        </p:txBody>
      </p:sp>
      <p:cxnSp>
        <p:nvCxnSpPr>
          <p:cNvPr id="4" name="Straight Connector 3"/>
          <p:cNvCxnSpPr/>
          <p:nvPr userDrawn="1"/>
        </p:nvCxnSpPr>
        <p:spPr>
          <a:xfrm>
            <a:off x="920325" y="504825"/>
            <a:ext cx="7303350"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C:\Users\PeterY\Desktop\Supermicro_GreenC_NewLogo_WhiteBackgroun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958" y="62463"/>
            <a:ext cx="806450" cy="4423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485900" y="4957894"/>
            <a:ext cx="952500" cy="184666"/>
          </a:xfrm>
          <a:prstGeom prst="rect">
            <a:avLst/>
          </a:prstGeom>
          <a:noFill/>
        </p:spPr>
        <p:txBody>
          <a:bodyPr wrap="square" rtlCol="0">
            <a:spAutoFit/>
          </a:bodyPr>
          <a:lstStyle/>
          <a:p>
            <a:r>
              <a:rPr lang="en-US" sz="600" dirty="0">
                <a:solidFill>
                  <a:schemeClr val="bg1"/>
                </a:solidFill>
              </a:rPr>
              <a:t>CeBIT</a:t>
            </a:r>
            <a:r>
              <a:rPr lang="en-US" sz="600" baseline="0" dirty="0">
                <a:solidFill>
                  <a:schemeClr val="bg1"/>
                </a:solidFill>
              </a:rPr>
              <a:t> Training 2017</a:t>
            </a:r>
            <a:endParaRPr lang="en-US" sz="600" dirty="0">
              <a:solidFill>
                <a:schemeClr val="bg1"/>
              </a:solidFill>
            </a:endParaRPr>
          </a:p>
        </p:txBody>
      </p:sp>
    </p:spTree>
    <p:extLst>
      <p:ext uri="{BB962C8B-B14F-4D97-AF65-F5344CB8AC3E}">
        <p14:creationId xmlns:p14="http://schemas.microsoft.com/office/powerpoint/2010/main" val="3232795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1678"/>
            <a:ext cx="8229600" cy="3655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457200" y="571500"/>
            <a:ext cx="8229600" cy="43624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p:nvSpPr>
        <p:spPr>
          <a:xfrm>
            <a:off x="8566598" y="0"/>
            <a:ext cx="577402" cy="200055"/>
          </a:xfrm>
          <a:prstGeom prst="rect">
            <a:avLst/>
          </a:prstGeom>
          <a:noFill/>
        </p:spPr>
        <p:txBody>
          <a:bodyPr wrap="none" rtlCol="0">
            <a:spAutoFit/>
          </a:bodyPr>
          <a:lstStyle/>
          <a:p>
            <a:r>
              <a:rPr lang="en-US" sz="700" dirty="0">
                <a:solidFill>
                  <a:srgbClr val="FF0000"/>
                </a:solidFill>
                <a:latin typeface="Arial Narrow" pitchFamily="34" charset="0"/>
              </a:rPr>
              <a:t>Confidential</a:t>
            </a:r>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5" r:id="rId4"/>
    <p:sldLayoutId id="2147483654" r:id="rId5"/>
    <p:sldLayoutId id="2147483657" r:id="rId6"/>
    <p:sldLayoutId id="2147483658" r:id="rId7"/>
    <p:sldLayoutId id="2147483659" r:id="rId8"/>
    <p:sldLayoutId id="2147483653" r:id="rId9"/>
    <p:sldLayoutId id="2147483661" r:id="rId10"/>
    <p:sldLayoutId id="2147483660" r:id="rId11"/>
    <p:sldLayoutId id="2147483662" r:id="rId12"/>
    <p:sldLayoutId id="2147483663" r:id="rId13"/>
    <p:sldLayoutId id="2147483664" r:id="rId14"/>
  </p:sldLayoutIdLst>
  <p:transition>
    <p:fade/>
  </p:transition>
  <p:txStyles>
    <p:titleStyle>
      <a:lvl1pPr algn="ctr" rtl="0" eaLnBrk="1" fontAlgn="base" hangingPunct="1">
        <a:spcBef>
          <a:spcPct val="0"/>
        </a:spcBef>
        <a:spcAft>
          <a:spcPct val="0"/>
        </a:spcAft>
        <a:defRPr sz="2800" b="1">
          <a:solidFill>
            <a:schemeClr val="accent6"/>
          </a:solidFill>
          <a:latin typeface="Arial Narrow" pitchFamily="34" charset="0"/>
          <a:ea typeface="+mj-ea"/>
          <a:cs typeface="+mj-cs"/>
        </a:defRPr>
      </a:lvl1pPr>
      <a:lvl2pPr algn="ctr" rtl="0" eaLnBrk="1" fontAlgn="base" hangingPunct="1">
        <a:spcBef>
          <a:spcPct val="0"/>
        </a:spcBef>
        <a:spcAft>
          <a:spcPct val="0"/>
        </a:spcAft>
        <a:defRPr sz="2800" b="1">
          <a:solidFill>
            <a:schemeClr val="accent2"/>
          </a:solidFill>
          <a:latin typeface="Arial" charset="0"/>
        </a:defRPr>
      </a:lvl2pPr>
      <a:lvl3pPr algn="ctr" rtl="0" eaLnBrk="1" fontAlgn="base" hangingPunct="1">
        <a:spcBef>
          <a:spcPct val="0"/>
        </a:spcBef>
        <a:spcAft>
          <a:spcPct val="0"/>
        </a:spcAft>
        <a:defRPr sz="2800" b="1">
          <a:solidFill>
            <a:schemeClr val="accent2"/>
          </a:solidFill>
          <a:latin typeface="Arial" charset="0"/>
        </a:defRPr>
      </a:lvl3pPr>
      <a:lvl4pPr algn="ctr" rtl="0" eaLnBrk="1" fontAlgn="base" hangingPunct="1">
        <a:spcBef>
          <a:spcPct val="0"/>
        </a:spcBef>
        <a:spcAft>
          <a:spcPct val="0"/>
        </a:spcAft>
        <a:defRPr sz="2800" b="1">
          <a:solidFill>
            <a:schemeClr val="accent2"/>
          </a:solidFill>
          <a:latin typeface="Arial" charset="0"/>
        </a:defRPr>
      </a:lvl4pPr>
      <a:lvl5pPr algn="ctr" rtl="0" eaLnBrk="1" fontAlgn="base" hangingPunct="1">
        <a:spcBef>
          <a:spcPct val="0"/>
        </a:spcBef>
        <a:spcAft>
          <a:spcPct val="0"/>
        </a:spcAft>
        <a:defRPr sz="2800" b="1">
          <a:solidFill>
            <a:schemeClr val="accent2"/>
          </a:solidFill>
          <a:latin typeface="Arial" charset="0"/>
        </a:defRPr>
      </a:lvl5pPr>
      <a:lvl6pPr marL="457200" algn="ctr" rtl="0" eaLnBrk="1" fontAlgn="base" hangingPunct="1">
        <a:spcBef>
          <a:spcPct val="0"/>
        </a:spcBef>
        <a:spcAft>
          <a:spcPct val="0"/>
        </a:spcAft>
        <a:defRPr sz="2800" b="1">
          <a:solidFill>
            <a:schemeClr val="accent2"/>
          </a:solidFill>
          <a:latin typeface="Arial" charset="0"/>
        </a:defRPr>
      </a:lvl6pPr>
      <a:lvl7pPr marL="914400" algn="ctr" rtl="0" eaLnBrk="1" fontAlgn="base" hangingPunct="1">
        <a:spcBef>
          <a:spcPct val="0"/>
        </a:spcBef>
        <a:spcAft>
          <a:spcPct val="0"/>
        </a:spcAft>
        <a:defRPr sz="2800" b="1">
          <a:solidFill>
            <a:schemeClr val="accent2"/>
          </a:solidFill>
          <a:latin typeface="Arial" charset="0"/>
        </a:defRPr>
      </a:lvl7pPr>
      <a:lvl8pPr marL="1371600" algn="ctr" rtl="0" eaLnBrk="1" fontAlgn="base" hangingPunct="1">
        <a:spcBef>
          <a:spcPct val="0"/>
        </a:spcBef>
        <a:spcAft>
          <a:spcPct val="0"/>
        </a:spcAft>
        <a:defRPr sz="2800" b="1">
          <a:solidFill>
            <a:schemeClr val="accent2"/>
          </a:solidFill>
          <a:latin typeface="Arial" charset="0"/>
        </a:defRPr>
      </a:lvl8pPr>
      <a:lvl9pPr marL="1828800" algn="ctr" rtl="0" eaLnBrk="1" fontAlgn="base" hangingPunct="1">
        <a:spcBef>
          <a:spcPct val="0"/>
        </a:spcBef>
        <a:spcAft>
          <a:spcPct val="0"/>
        </a:spcAft>
        <a:defRPr sz="2800" b="1">
          <a:solidFill>
            <a:schemeClr val="accent2"/>
          </a:solidFill>
          <a:latin typeface="Arial" charset="0"/>
        </a:defRPr>
      </a:lvl9pPr>
    </p:titleStyle>
    <p:bodyStyle>
      <a:lvl1pPr marL="342900" indent="-342900" algn="l" rtl="0" eaLnBrk="1" fontAlgn="base" hangingPunct="1">
        <a:spcBef>
          <a:spcPct val="20000"/>
        </a:spcBef>
        <a:spcAft>
          <a:spcPct val="0"/>
        </a:spcAft>
        <a:buClr>
          <a:srgbClr val="CC0000"/>
        </a:buClr>
        <a:buFont typeface="Wingdings" pitchFamily="2" charset="2"/>
        <a:buChar char="l"/>
        <a:defRPr sz="2000" b="1">
          <a:solidFill>
            <a:schemeClr val="accent6"/>
          </a:solidFill>
          <a:latin typeface="Arial Narrow" pitchFamily="34" charset="0"/>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v"/>
        <a:defRPr sz="1800" b="0">
          <a:solidFill>
            <a:schemeClr val="accent6"/>
          </a:solidFill>
          <a:latin typeface="Arial Narrow" pitchFamily="34" charset="0"/>
        </a:defRPr>
      </a:lvl2pPr>
      <a:lvl3pPr marL="1143000" indent="-228600" algn="l" rtl="0" eaLnBrk="1" fontAlgn="base" hangingPunct="1">
        <a:spcBef>
          <a:spcPct val="20000"/>
        </a:spcBef>
        <a:spcAft>
          <a:spcPct val="0"/>
        </a:spcAft>
        <a:buClr>
          <a:srgbClr val="CC0000"/>
        </a:buClr>
        <a:buFont typeface="Wingdings" pitchFamily="2" charset="2"/>
        <a:buChar char="Ø"/>
        <a:defRPr sz="1600" b="0">
          <a:solidFill>
            <a:schemeClr val="accent6"/>
          </a:solidFill>
          <a:latin typeface="Arial Narrow" pitchFamily="34" charset="0"/>
        </a:defRPr>
      </a:lvl3pPr>
      <a:lvl4pPr marL="1600200" indent="-228600" algn="l" rtl="0" eaLnBrk="1" fontAlgn="base" hangingPunct="1">
        <a:spcBef>
          <a:spcPct val="20000"/>
        </a:spcBef>
        <a:spcAft>
          <a:spcPct val="0"/>
        </a:spcAft>
        <a:buClr>
          <a:srgbClr val="CC0000"/>
        </a:buClr>
        <a:buFont typeface="Wingdings" pitchFamily="2" charset="2"/>
        <a:buChar char="§"/>
        <a:defRPr sz="1400" b="0">
          <a:solidFill>
            <a:schemeClr val="accent6"/>
          </a:solidFill>
          <a:latin typeface="Arial Narrow" pitchFamily="34" charset="0"/>
        </a:defRPr>
      </a:lvl4pPr>
      <a:lvl5pPr marL="2057400" indent="-228600" algn="l" rtl="0" eaLnBrk="1" fontAlgn="base" hangingPunct="1">
        <a:spcBef>
          <a:spcPct val="20000"/>
        </a:spcBef>
        <a:spcAft>
          <a:spcPct val="0"/>
        </a:spcAft>
        <a:buClr>
          <a:srgbClr val="CC0000"/>
        </a:buClr>
        <a:buFont typeface="Courier New" pitchFamily="49" charset="0"/>
        <a:buChar char="o"/>
        <a:defRPr sz="1400" b="0">
          <a:solidFill>
            <a:schemeClr val="accent6"/>
          </a:solidFill>
          <a:latin typeface="Arial Narrow" pitchFamily="34" charset="0"/>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 Id="rId9"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37.png"/><Relationship Id="rId10" Type="http://schemas.openxmlformats.org/officeDocument/2006/relationships/image" Target="../media/image40.png"/><Relationship Id="rId4" Type="http://schemas.microsoft.com/office/2007/relationships/hdphoto" Target="../media/hdphoto2.wdp"/><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10.wdp"/><Relationship Id="rId3" Type="http://schemas.openxmlformats.org/officeDocument/2006/relationships/image" Target="../media/image43.png"/><Relationship Id="rId7" Type="http://schemas.microsoft.com/office/2007/relationships/hdphoto" Target="../media/hdphoto7.wdp"/><Relationship Id="rId12" Type="http://schemas.openxmlformats.org/officeDocument/2006/relationships/image" Target="../media/image48.png"/><Relationship Id="rId17" Type="http://schemas.openxmlformats.org/officeDocument/2006/relationships/image" Target="../media/image51.png"/><Relationship Id="rId2" Type="http://schemas.openxmlformats.org/officeDocument/2006/relationships/notesSlide" Target="../notesSlides/notesSlide16.xml"/><Relationship Id="rId16" Type="http://schemas.microsoft.com/office/2007/relationships/hdphoto" Target="../media/hdphoto11.wdp"/><Relationship Id="rId1" Type="http://schemas.openxmlformats.org/officeDocument/2006/relationships/slideLayout" Target="../slideLayouts/slideLayout3.xml"/><Relationship Id="rId6" Type="http://schemas.openxmlformats.org/officeDocument/2006/relationships/image" Target="../media/image45.png"/><Relationship Id="rId11" Type="http://schemas.microsoft.com/office/2007/relationships/hdphoto" Target="../media/hdphoto9.wdp"/><Relationship Id="rId5" Type="http://schemas.microsoft.com/office/2007/relationships/hdphoto" Target="../media/hdphoto6.wdp"/><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4.png"/><Relationship Id="rId9" Type="http://schemas.microsoft.com/office/2007/relationships/hdphoto" Target="../media/hdphoto8.wdp"/><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3.emf"/></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15.wdp"/><Relationship Id="rId3" Type="http://schemas.openxmlformats.org/officeDocument/2006/relationships/image" Target="../media/image36.png"/><Relationship Id="rId7" Type="http://schemas.openxmlformats.org/officeDocument/2006/relationships/image" Target="../media/image42.png"/><Relationship Id="rId12"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12.wdp"/><Relationship Id="rId11" Type="http://schemas.microsoft.com/office/2007/relationships/hdphoto" Target="../media/hdphoto14.wdp"/><Relationship Id="rId5" Type="http://schemas.openxmlformats.org/officeDocument/2006/relationships/image" Target="../media/image54.png"/><Relationship Id="rId10" Type="http://schemas.openxmlformats.org/officeDocument/2006/relationships/image" Target="../media/image56.png"/><Relationship Id="rId4" Type="http://schemas.microsoft.com/office/2007/relationships/hdphoto" Target="../media/hdphoto2.wdp"/><Relationship Id="rId9" Type="http://schemas.microsoft.com/office/2007/relationships/hdphoto" Target="../media/hdphoto13.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image" Target="../media/image59.gif"/></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jpeg"/><Relationship Id="rId1" Type="http://schemas.openxmlformats.org/officeDocument/2006/relationships/slideLayout" Target="../slideLayouts/slideLayout3.xml"/><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71.png"/><Relationship Id="rId4" Type="http://schemas.microsoft.com/office/2007/relationships/hdphoto" Target="../media/hdphoto16.wdp"/></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77.emf"/><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590550"/>
            <a:ext cx="7315200" cy="685800"/>
          </a:xfrm>
        </p:spPr>
        <p:txBody>
          <a:bodyPr/>
          <a:lstStyle/>
          <a:p>
            <a:r>
              <a:rPr lang="en-US" sz="2800" dirty="0"/>
              <a:t>Supermicro New Generation HPC Solutions</a:t>
            </a:r>
          </a:p>
        </p:txBody>
      </p:sp>
      <p:sp>
        <p:nvSpPr>
          <p:cNvPr id="3" name="Subtitle 2"/>
          <p:cNvSpPr>
            <a:spLocks noGrp="1"/>
          </p:cNvSpPr>
          <p:nvPr>
            <p:ph type="subTitle" idx="1"/>
          </p:nvPr>
        </p:nvSpPr>
        <p:spPr>
          <a:xfrm>
            <a:off x="4724400" y="1428750"/>
            <a:ext cx="4114800" cy="457200"/>
          </a:xfrm>
        </p:spPr>
        <p:txBody>
          <a:bodyPr/>
          <a:lstStyle/>
          <a:p>
            <a:r>
              <a:rPr lang="en-US" dirty="0"/>
              <a:t>INFN Workshop May 2017</a:t>
            </a:r>
          </a:p>
        </p:txBody>
      </p:sp>
      <p:sp>
        <p:nvSpPr>
          <p:cNvPr id="5" name="Text Placeholder 4"/>
          <p:cNvSpPr>
            <a:spLocks noGrp="1"/>
          </p:cNvSpPr>
          <p:nvPr>
            <p:ph type="body" sz="quarter" idx="11"/>
          </p:nvPr>
        </p:nvSpPr>
        <p:spPr>
          <a:xfrm>
            <a:off x="4724400" y="1962150"/>
            <a:ext cx="4191000" cy="457200"/>
          </a:xfrm>
        </p:spPr>
        <p:txBody>
          <a:bodyPr/>
          <a:lstStyle/>
          <a:p>
            <a:r>
              <a:rPr lang="de-DE" dirty="0"/>
              <a:t>Gian Luca Meroni</a:t>
            </a:r>
            <a:br>
              <a:rPr lang="de-DE" dirty="0"/>
            </a:br>
            <a:r>
              <a:rPr lang="de-DE" dirty="0"/>
              <a:t>Enzo Romeo Marro</a:t>
            </a:r>
            <a:endParaRPr lang="en-US" dirty="0"/>
          </a:p>
        </p:txBody>
      </p:sp>
    </p:spTree>
    <p:extLst>
      <p:ext uri="{BB962C8B-B14F-4D97-AF65-F5344CB8AC3E}">
        <p14:creationId xmlns:p14="http://schemas.microsoft.com/office/powerpoint/2010/main" val="298357408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6822" y="2679327"/>
            <a:ext cx="3317977" cy="952953"/>
          </a:xfrm>
          <a:prstGeom prst="rect">
            <a:avLst/>
          </a:prstGeom>
        </p:spPr>
      </p:pic>
      <p:pic>
        <p:nvPicPr>
          <p:cNvPr id="4" name="Picture 3"/>
          <p:cNvPicPr>
            <a:picLocks noChangeAspect="1"/>
          </p:cNvPicPr>
          <p:nvPr/>
        </p:nvPicPr>
        <p:blipFill>
          <a:blip r:embed="rId4"/>
          <a:stretch>
            <a:fillRect/>
          </a:stretch>
        </p:blipFill>
        <p:spPr>
          <a:xfrm>
            <a:off x="896505" y="859195"/>
            <a:ext cx="3110434" cy="1476897"/>
          </a:xfrm>
          <a:prstGeom prst="rect">
            <a:avLst/>
          </a:prstGeom>
        </p:spPr>
      </p:pic>
      <p:sp>
        <p:nvSpPr>
          <p:cNvPr id="40" name="Rounded Rectangle 39"/>
          <p:cNvSpPr/>
          <p:nvPr/>
        </p:nvSpPr>
        <p:spPr bwMode="auto">
          <a:xfrm>
            <a:off x="1174403" y="1047750"/>
            <a:ext cx="649751" cy="1379302"/>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 name="Rounded Rectangle 40"/>
          <p:cNvSpPr/>
          <p:nvPr/>
        </p:nvSpPr>
        <p:spPr bwMode="auto">
          <a:xfrm>
            <a:off x="1847915" y="1047750"/>
            <a:ext cx="646044" cy="1379302"/>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 name="TextBox 43"/>
          <p:cNvSpPr txBox="1"/>
          <p:nvPr/>
        </p:nvSpPr>
        <p:spPr bwMode="auto">
          <a:xfrm>
            <a:off x="1174403" y="2402015"/>
            <a:ext cx="2801732" cy="230832"/>
          </a:xfrm>
          <a:prstGeom prst="rect">
            <a:avLst/>
          </a:prstGeom>
          <a:noFill/>
        </p:spPr>
        <p:txBody>
          <a:bodyPr wrap="square">
            <a:spAutoFit/>
          </a:bodyPr>
          <a:lstStyle/>
          <a:p>
            <a:pPr>
              <a:defRPr/>
            </a:pPr>
            <a:r>
              <a:rPr lang="en-US" sz="900" dirty="0">
                <a:solidFill>
                  <a:srgbClr val="000000"/>
                </a:solidFill>
                <a:latin typeface="Tahoma" pitchFamily="34" charset="0"/>
                <a:ea typeface="Tahoma" pitchFamily="34" charset="0"/>
                <a:cs typeface="Tahoma" pitchFamily="34" charset="0"/>
              </a:rPr>
              <a:t>Node 1</a:t>
            </a:r>
            <a:r>
              <a:rPr lang="en-US" sz="788" dirty="0">
                <a:solidFill>
                  <a:srgbClr val="000000"/>
                </a:solidFill>
                <a:latin typeface="Tahoma" pitchFamily="34" charset="0"/>
                <a:ea typeface="Tahoma" pitchFamily="34" charset="0"/>
                <a:cs typeface="Tahoma" pitchFamily="34" charset="0"/>
              </a:rPr>
              <a:t>           </a:t>
            </a:r>
            <a:r>
              <a:rPr lang="en-US" sz="900" dirty="0">
                <a:solidFill>
                  <a:srgbClr val="000000"/>
                </a:solidFill>
                <a:latin typeface="Tahoma" pitchFamily="34" charset="0"/>
                <a:ea typeface="Tahoma" pitchFamily="34" charset="0"/>
                <a:cs typeface="Tahoma" pitchFamily="34" charset="0"/>
              </a:rPr>
              <a:t>Node 2</a:t>
            </a:r>
            <a:r>
              <a:rPr lang="en-US" sz="825" dirty="0">
                <a:solidFill>
                  <a:srgbClr val="000000"/>
                </a:solidFill>
                <a:latin typeface="Tahoma" pitchFamily="34" charset="0"/>
                <a:ea typeface="Tahoma" pitchFamily="34" charset="0"/>
                <a:cs typeface="Tahoma" pitchFamily="34" charset="0"/>
              </a:rPr>
              <a:t>         </a:t>
            </a:r>
            <a:r>
              <a:rPr lang="en-US" sz="900" dirty="0">
                <a:solidFill>
                  <a:srgbClr val="000000"/>
                </a:solidFill>
                <a:latin typeface="Tahoma" pitchFamily="34" charset="0"/>
                <a:ea typeface="Tahoma" pitchFamily="34" charset="0"/>
                <a:cs typeface="Tahoma" pitchFamily="34" charset="0"/>
              </a:rPr>
              <a:t>Node 3</a:t>
            </a:r>
            <a:r>
              <a:rPr lang="en-US" sz="750" dirty="0">
                <a:solidFill>
                  <a:srgbClr val="000000"/>
                </a:solidFill>
                <a:latin typeface="Tahoma" pitchFamily="34" charset="0"/>
                <a:ea typeface="Tahoma" pitchFamily="34" charset="0"/>
                <a:cs typeface="Tahoma" pitchFamily="34" charset="0"/>
              </a:rPr>
              <a:t>          </a:t>
            </a:r>
            <a:r>
              <a:rPr lang="en-US" sz="900" dirty="0">
                <a:solidFill>
                  <a:srgbClr val="000000"/>
                </a:solidFill>
                <a:latin typeface="Tahoma" pitchFamily="34" charset="0"/>
                <a:ea typeface="Tahoma" pitchFamily="34" charset="0"/>
                <a:cs typeface="Tahoma" pitchFamily="34" charset="0"/>
              </a:rPr>
              <a:t>Node 4</a:t>
            </a:r>
          </a:p>
        </p:txBody>
      </p:sp>
      <p:sp>
        <p:nvSpPr>
          <p:cNvPr id="45" name="Rounded Rectangle 44"/>
          <p:cNvSpPr/>
          <p:nvPr/>
        </p:nvSpPr>
        <p:spPr bwMode="auto">
          <a:xfrm>
            <a:off x="2493803" y="1047750"/>
            <a:ext cx="646044" cy="1379302"/>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 name="Rounded Rectangle 45"/>
          <p:cNvSpPr/>
          <p:nvPr/>
        </p:nvSpPr>
        <p:spPr bwMode="auto">
          <a:xfrm>
            <a:off x="3139692" y="1057713"/>
            <a:ext cx="646044" cy="1379302"/>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56" name="Straight Connector 55"/>
          <p:cNvCxnSpPr/>
          <p:nvPr/>
        </p:nvCxnSpPr>
        <p:spPr>
          <a:xfrm flipH="1">
            <a:off x="2979848" y="800101"/>
            <a:ext cx="267739" cy="1159900"/>
          </a:xfrm>
          <a:prstGeom prst="line">
            <a:avLst/>
          </a:prstGeom>
          <a:ln w="38100">
            <a:solidFill>
              <a:srgbClr val="00B0F0"/>
            </a:solidFill>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dirty="0"/>
              <a:t>2U TwinPro</a:t>
            </a:r>
            <a:r>
              <a:rPr lang="en-US" baseline="30000" dirty="0"/>
              <a:t>2</a:t>
            </a:r>
            <a:r>
              <a:rPr lang="en-US" dirty="0"/>
              <a:t>-SIOM</a:t>
            </a:r>
          </a:p>
        </p:txBody>
      </p:sp>
      <p:grpSp>
        <p:nvGrpSpPr>
          <p:cNvPr id="68" name="Group 67"/>
          <p:cNvGrpSpPr/>
          <p:nvPr/>
        </p:nvGrpSpPr>
        <p:grpSpPr>
          <a:xfrm>
            <a:off x="1082931" y="512755"/>
            <a:ext cx="1220101" cy="701333"/>
            <a:chOff x="-223154" y="1488253"/>
            <a:chExt cx="1626802" cy="935110"/>
          </a:xfrm>
        </p:grpSpPr>
        <p:cxnSp>
          <p:nvCxnSpPr>
            <p:cNvPr id="18" name="Straight Connector 17"/>
            <p:cNvCxnSpPr/>
            <p:nvPr/>
          </p:nvCxnSpPr>
          <p:spPr>
            <a:xfrm flipH="1">
              <a:off x="-223154" y="1749863"/>
              <a:ext cx="978730" cy="673500"/>
            </a:xfrm>
            <a:prstGeom prst="line">
              <a:avLst/>
            </a:prstGeom>
            <a:ln w="38100">
              <a:solidFill>
                <a:srgbClr val="00B0F0"/>
              </a:solidFill>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5"/>
            <p:cNvSpPr txBox="1">
              <a:spLocks noChangeArrowheads="1"/>
            </p:cNvSpPr>
            <p:nvPr/>
          </p:nvSpPr>
          <p:spPr bwMode="auto">
            <a:xfrm>
              <a:off x="163010" y="1488253"/>
              <a:ext cx="1240638" cy="553997"/>
            </a:xfrm>
            <a:prstGeom prst="rect">
              <a:avLst/>
            </a:prstGeom>
            <a:solidFill>
              <a:srgbClr val="00B0F0"/>
            </a:solidFill>
            <a:ln>
              <a:noFill/>
            </a:ln>
            <a:effectLst>
              <a:outerShdw blurRad="50800" dist="38100" dir="2700000" algn="tl" rotWithShape="0">
                <a:prstClr val="black">
                  <a:alpha val="40000"/>
                </a:prstClr>
              </a:outerShdw>
            </a:effectLst>
            <a:extLst/>
          </p:spPr>
          <p:txBody>
            <a:bodyPr wrap="square">
              <a:spAutoFit/>
            </a:bodyPr>
            <a:lstStyle>
              <a:lvl1pPr>
                <a:spcBef>
                  <a:spcPct val="20000"/>
                </a:spcBef>
                <a:buClr>
                  <a:srgbClr val="CC0000"/>
                </a:buClr>
                <a:buFont typeface="Wingdings" panose="05000000000000000000" pitchFamily="2" charset="2"/>
                <a:buChar char="l"/>
                <a:defRPr sz="2400" b="1">
                  <a:solidFill>
                    <a:schemeClr val="accent2"/>
                  </a:solidFill>
                  <a:latin typeface="Arial" panose="020B0604020202020204" pitchFamily="34" charset="0"/>
                </a:defRPr>
              </a:lvl1pPr>
              <a:lvl2pPr marL="742950" indent="-285750">
                <a:spcBef>
                  <a:spcPct val="20000"/>
                </a:spcBef>
                <a:buClr>
                  <a:srgbClr val="CC0000"/>
                </a:buClr>
                <a:buFont typeface="Wingdings" panose="05000000000000000000" pitchFamily="2" charset="2"/>
                <a:buChar char="l"/>
                <a:defRPr sz="2000" b="1">
                  <a:solidFill>
                    <a:schemeClr val="accent2"/>
                  </a:solidFill>
                  <a:latin typeface="Arial" panose="020B0604020202020204" pitchFamily="34" charset="0"/>
                </a:defRPr>
              </a:lvl2pPr>
              <a:lvl3pPr marL="1143000" indent="-228600">
                <a:spcBef>
                  <a:spcPct val="20000"/>
                </a:spcBef>
                <a:buClr>
                  <a:srgbClr val="CC0000"/>
                </a:buClr>
                <a:buFont typeface="Wingdings" panose="05000000000000000000" pitchFamily="2" charset="2"/>
                <a:buChar char="l"/>
                <a:defRPr b="1">
                  <a:solidFill>
                    <a:schemeClr val="accent2"/>
                  </a:solidFill>
                  <a:latin typeface="Arial" panose="020B0604020202020204" pitchFamily="34" charset="0"/>
                </a:defRPr>
              </a:lvl3pPr>
              <a:lvl4pPr marL="1600200" indent="-228600">
                <a:spcBef>
                  <a:spcPct val="20000"/>
                </a:spcBef>
                <a:buClr>
                  <a:srgbClr val="CC0000"/>
                </a:buClr>
                <a:buFont typeface="Wingdings" panose="05000000000000000000" pitchFamily="2" charset="2"/>
                <a:buChar char="l"/>
                <a:defRPr sz="1600" b="1">
                  <a:solidFill>
                    <a:schemeClr val="accent2"/>
                  </a:solidFill>
                  <a:latin typeface="Arial" panose="020B0604020202020204" pitchFamily="34" charset="0"/>
                </a:defRPr>
              </a:lvl4pPr>
              <a:lvl5pPr marL="2057400" indent="-228600">
                <a:spcBef>
                  <a:spcPct val="20000"/>
                </a:spcBef>
                <a:buClr>
                  <a:srgbClr val="CC0000"/>
                </a:buClr>
                <a:buFont typeface="Wingdings" panose="05000000000000000000" pitchFamily="2" charset="2"/>
                <a:buChar char="l"/>
                <a:defRPr sz="1600" b="1">
                  <a:solidFill>
                    <a:schemeClr val="accent2"/>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9pPr>
            </a:lstStyle>
            <a:p>
              <a:pPr eaLnBrk="1" hangingPunct="1">
                <a:spcBef>
                  <a:spcPct val="0"/>
                </a:spcBef>
                <a:buClrTx/>
                <a:buFontTx/>
                <a:buNone/>
              </a:pPr>
              <a:r>
                <a:rPr lang="en-US" altLang="ja-JP"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Individual power control</a:t>
              </a:r>
              <a:endParaRPr lang="en-US" altLang="en-US"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endParaRPr>
            </a:p>
          </p:txBody>
        </p:sp>
      </p:grpSp>
      <p:pic>
        <p:nvPicPr>
          <p:cNvPr id="38" name="Picture 3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61680" y="905170"/>
            <a:ext cx="2322258" cy="1754108"/>
          </a:xfrm>
          <a:prstGeom prst="rect">
            <a:avLst/>
          </a:prstGeom>
        </p:spPr>
      </p:pic>
      <p:grpSp>
        <p:nvGrpSpPr>
          <p:cNvPr id="71" name="Group 70"/>
          <p:cNvGrpSpPr/>
          <p:nvPr/>
        </p:nvGrpSpPr>
        <p:grpSpPr>
          <a:xfrm>
            <a:off x="2567146" y="3435839"/>
            <a:ext cx="1382171" cy="1032067"/>
            <a:chOff x="-503849" y="1826998"/>
            <a:chExt cx="1842894" cy="1376089"/>
          </a:xfrm>
        </p:grpSpPr>
        <p:cxnSp>
          <p:nvCxnSpPr>
            <p:cNvPr id="50" name="Straight Connector 49"/>
            <p:cNvCxnSpPr/>
            <p:nvPr/>
          </p:nvCxnSpPr>
          <p:spPr>
            <a:xfrm flipH="1" flipV="1">
              <a:off x="-453690" y="1826998"/>
              <a:ext cx="819286" cy="746396"/>
            </a:xfrm>
            <a:prstGeom prst="line">
              <a:avLst/>
            </a:prstGeom>
            <a:ln w="38100">
              <a:solidFill>
                <a:srgbClr val="00B0F0"/>
              </a:solidFill>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9" name="TextBox 5"/>
            <p:cNvSpPr txBox="1">
              <a:spLocks noChangeArrowheads="1"/>
            </p:cNvSpPr>
            <p:nvPr/>
          </p:nvSpPr>
          <p:spPr bwMode="auto">
            <a:xfrm>
              <a:off x="-503849" y="2433646"/>
              <a:ext cx="1842894" cy="769441"/>
            </a:xfrm>
            <a:prstGeom prst="rect">
              <a:avLst/>
            </a:prstGeom>
            <a:solidFill>
              <a:srgbClr val="00B0F0"/>
            </a:solidFill>
            <a:ln>
              <a:noFill/>
            </a:ln>
            <a:effectLst>
              <a:outerShdw blurRad="50800" dist="38100" dir="2700000" algn="tl" rotWithShape="0">
                <a:prstClr val="black">
                  <a:alpha val="40000"/>
                </a:prstClr>
              </a:outerShdw>
            </a:effectLst>
            <a:extLst/>
          </p:spPr>
          <p:txBody>
            <a:bodyPr wrap="square">
              <a:spAutoFit/>
            </a:bodyPr>
            <a:lstStyle>
              <a:lvl1pPr>
                <a:spcBef>
                  <a:spcPct val="20000"/>
                </a:spcBef>
                <a:buClr>
                  <a:srgbClr val="CC0000"/>
                </a:buClr>
                <a:buFont typeface="Wingdings" panose="05000000000000000000" pitchFamily="2" charset="2"/>
                <a:buChar char="l"/>
                <a:defRPr sz="2400" b="1">
                  <a:solidFill>
                    <a:schemeClr val="accent2"/>
                  </a:solidFill>
                  <a:latin typeface="Arial" panose="020B0604020202020204" pitchFamily="34" charset="0"/>
                </a:defRPr>
              </a:lvl1pPr>
              <a:lvl2pPr marL="742950" indent="-285750">
                <a:spcBef>
                  <a:spcPct val="20000"/>
                </a:spcBef>
                <a:buClr>
                  <a:srgbClr val="CC0000"/>
                </a:buClr>
                <a:buFont typeface="Wingdings" panose="05000000000000000000" pitchFamily="2" charset="2"/>
                <a:buChar char="l"/>
                <a:defRPr sz="2000" b="1">
                  <a:solidFill>
                    <a:schemeClr val="accent2"/>
                  </a:solidFill>
                  <a:latin typeface="Arial" panose="020B0604020202020204" pitchFamily="34" charset="0"/>
                </a:defRPr>
              </a:lvl2pPr>
              <a:lvl3pPr marL="1143000" indent="-228600">
                <a:spcBef>
                  <a:spcPct val="20000"/>
                </a:spcBef>
                <a:buClr>
                  <a:srgbClr val="CC0000"/>
                </a:buClr>
                <a:buFont typeface="Wingdings" panose="05000000000000000000" pitchFamily="2" charset="2"/>
                <a:buChar char="l"/>
                <a:defRPr b="1">
                  <a:solidFill>
                    <a:schemeClr val="accent2"/>
                  </a:solidFill>
                  <a:latin typeface="Arial" panose="020B0604020202020204" pitchFamily="34" charset="0"/>
                </a:defRPr>
              </a:lvl3pPr>
              <a:lvl4pPr marL="1600200" indent="-228600">
                <a:spcBef>
                  <a:spcPct val="20000"/>
                </a:spcBef>
                <a:buClr>
                  <a:srgbClr val="CC0000"/>
                </a:buClr>
                <a:buFont typeface="Wingdings" panose="05000000000000000000" pitchFamily="2" charset="2"/>
                <a:buChar char="l"/>
                <a:defRPr sz="1600" b="1">
                  <a:solidFill>
                    <a:schemeClr val="accent2"/>
                  </a:solidFill>
                  <a:latin typeface="Arial" panose="020B0604020202020204" pitchFamily="34" charset="0"/>
                </a:defRPr>
              </a:lvl4pPr>
              <a:lvl5pPr marL="2057400" indent="-228600">
                <a:spcBef>
                  <a:spcPct val="20000"/>
                </a:spcBef>
                <a:buClr>
                  <a:srgbClr val="CC0000"/>
                </a:buClr>
                <a:buFont typeface="Wingdings" panose="05000000000000000000" pitchFamily="2" charset="2"/>
                <a:buChar char="l"/>
                <a:defRPr sz="1600" b="1">
                  <a:solidFill>
                    <a:schemeClr val="accent2"/>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9pPr>
            </a:lstStyle>
            <a:p>
              <a:pPr eaLnBrk="1" hangingPunct="1">
                <a:spcBef>
                  <a:spcPct val="0"/>
                </a:spcBef>
                <a:buClrTx/>
                <a:buFontTx/>
                <a:buNone/>
              </a:pPr>
              <a:r>
                <a:rPr lang="en-US" altLang="ja-JP"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2000W</a:t>
              </a:r>
              <a:r>
                <a:rPr lang="ja-JP" altLang="en-US"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 </a:t>
              </a:r>
              <a:r>
                <a:rPr lang="en-US" altLang="ja-JP"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Redundant PSU</a:t>
              </a:r>
              <a:br>
                <a:rPr lang="en-US" altLang="ja-JP"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br>
              <a:r>
                <a:rPr lang="en-US" altLang="ja-JP"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Titanium</a:t>
              </a:r>
              <a:r>
                <a:rPr lang="ja-JP" altLang="en-US"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 </a:t>
              </a:r>
              <a:r>
                <a:rPr lang="en-US" altLang="ja-JP"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Level</a:t>
              </a:r>
              <a:endParaRPr lang="en-US" altLang="en-US"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endParaRPr>
            </a:p>
          </p:txBody>
        </p:sp>
      </p:grpSp>
      <p:grpSp>
        <p:nvGrpSpPr>
          <p:cNvPr id="72" name="Group 71"/>
          <p:cNvGrpSpPr/>
          <p:nvPr/>
        </p:nvGrpSpPr>
        <p:grpSpPr>
          <a:xfrm>
            <a:off x="5068401" y="861734"/>
            <a:ext cx="1961672" cy="481479"/>
            <a:chOff x="3964991" y="3088875"/>
            <a:chExt cx="2615562" cy="641972"/>
          </a:xfrm>
        </p:grpSpPr>
        <p:cxnSp>
          <p:nvCxnSpPr>
            <p:cNvPr id="55" name="Straight Connector 54"/>
            <p:cNvCxnSpPr/>
            <p:nvPr/>
          </p:nvCxnSpPr>
          <p:spPr>
            <a:xfrm>
              <a:off x="4894001" y="3335410"/>
              <a:ext cx="1686552" cy="395437"/>
            </a:xfrm>
            <a:prstGeom prst="line">
              <a:avLst/>
            </a:prstGeom>
            <a:ln w="38100">
              <a:solidFill>
                <a:srgbClr val="00B0F0"/>
              </a:solidFill>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3" name="TextBox 5"/>
            <p:cNvSpPr txBox="1">
              <a:spLocks noChangeArrowheads="1"/>
            </p:cNvSpPr>
            <p:nvPr/>
          </p:nvSpPr>
          <p:spPr bwMode="auto">
            <a:xfrm>
              <a:off x="3964991" y="3088875"/>
              <a:ext cx="1145034" cy="553997"/>
            </a:xfrm>
            <a:prstGeom prst="rect">
              <a:avLst/>
            </a:prstGeom>
            <a:solidFill>
              <a:srgbClr val="00B0F0"/>
            </a:solidFill>
            <a:ln>
              <a:noFill/>
            </a:ln>
            <a:effectLst>
              <a:outerShdw blurRad="50800" dist="38100" dir="2700000" algn="tl" rotWithShape="0">
                <a:prstClr val="black">
                  <a:alpha val="40000"/>
                </a:prstClr>
              </a:outerShdw>
            </a:effectLst>
            <a:extLst/>
          </p:spPr>
          <p:txBody>
            <a:bodyPr wrap="square">
              <a:spAutoFit/>
            </a:bodyPr>
            <a:lstStyle>
              <a:lvl1pPr>
                <a:spcBef>
                  <a:spcPct val="20000"/>
                </a:spcBef>
                <a:buClr>
                  <a:srgbClr val="CC0000"/>
                </a:buClr>
                <a:buFont typeface="Wingdings" panose="05000000000000000000" pitchFamily="2" charset="2"/>
                <a:buChar char="l"/>
                <a:defRPr sz="2400" b="1">
                  <a:solidFill>
                    <a:schemeClr val="accent2"/>
                  </a:solidFill>
                  <a:latin typeface="Arial" panose="020B0604020202020204" pitchFamily="34" charset="0"/>
                </a:defRPr>
              </a:lvl1pPr>
              <a:lvl2pPr marL="742950" indent="-285750">
                <a:spcBef>
                  <a:spcPct val="20000"/>
                </a:spcBef>
                <a:buClr>
                  <a:srgbClr val="CC0000"/>
                </a:buClr>
                <a:buFont typeface="Wingdings" panose="05000000000000000000" pitchFamily="2" charset="2"/>
                <a:buChar char="l"/>
                <a:defRPr sz="2000" b="1">
                  <a:solidFill>
                    <a:schemeClr val="accent2"/>
                  </a:solidFill>
                  <a:latin typeface="Arial" panose="020B0604020202020204" pitchFamily="34" charset="0"/>
                </a:defRPr>
              </a:lvl2pPr>
              <a:lvl3pPr marL="1143000" indent="-228600">
                <a:spcBef>
                  <a:spcPct val="20000"/>
                </a:spcBef>
                <a:buClr>
                  <a:srgbClr val="CC0000"/>
                </a:buClr>
                <a:buFont typeface="Wingdings" panose="05000000000000000000" pitchFamily="2" charset="2"/>
                <a:buChar char="l"/>
                <a:defRPr b="1">
                  <a:solidFill>
                    <a:schemeClr val="accent2"/>
                  </a:solidFill>
                  <a:latin typeface="Arial" panose="020B0604020202020204" pitchFamily="34" charset="0"/>
                </a:defRPr>
              </a:lvl3pPr>
              <a:lvl4pPr marL="1600200" indent="-228600">
                <a:spcBef>
                  <a:spcPct val="20000"/>
                </a:spcBef>
                <a:buClr>
                  <a:srgbClr val="CC0000"/>
                </a:buClr>
                <a:buFont typeface="Wingdings" panose="05000000000000000000" pitchFamily="2" charset="2"/>
                <a:buChar char="l"/>
                <a:defRPr sz="1600" b="1">
                  <a:solidFill>
                    <a:schemeClr val="accent2"/>
                  </a:solidFill>
                  <a:latin typeface="Arial" panose="020B0604020202020204" pitchFamily="34" charset="0"/>
                </a:defRPr>
              </a:lvl4pPr>
              <a:lvl5pPr marL="2057400" indent="-228600">
                <a:spcBef>
                  <a:spcPct val="20000"/>
                </a:spcBef>
                <a:buClr>
                  <a:srgbClr val="CC0000"/>
                </a:buClr>
                <a:buFont typeface="Wingdings" panose="05000000000000000000" pitchFamily="2" charset="2"/>
                <a:buChar char="l"/>
                <a:defRPr sz="1600" b="1">
                  <a:solidFill>
                    <a:schemeClr val="accent2"/>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9pPr>
            </a:lstStyle>
            <a:p>
              <a:pPr eaLnBrk="1" hangingPunct="1">
                <a:spcBef>
                  <a:spcPct val="0"/>
                </a:spcBef>
                <a:buClrTx/>
                <a:buFontTx/>
                <a:buNone/>
              </a:pPr>
              <a:r>
                <a:rPr lang="en-US" altLang="ja-JP"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Dual</a:t>
              </a:r>
              <a:r>
                <a:rPr lang="ja-JP" altLang="en-US"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 </a:t>
              </a:r>
              <a:r>
                <a:rPr lang="en-US" altLang="ja-JP"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CPU</a:t>
              </a:r>
            </a:p>
            <a:p>
              <a:pPr eaLnBrk="1" hangingPunct="1">
                <a:spcBef>
                  <a:spcPct val="0"/>
                </a:spcBef>
                <a:buClrTx/>
                <a:buFontTx/>
                <a:buNone/>
              </a:pPr>
              <a:r>
                <a:rPr lang="en-US" altLang="ja-JP"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16 DIMMs</a:t>
              </a:r>
              <a:endParaRPr lang="en-US" altLang="en-US"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endParaRPr>
            </a:p>
          </p:txBody>
        </p:sp>
      </p:grpSp>
      <p:grpSp>
        <p:nvGrpSpPr>
          <p:cNvPr id="74" name="Group 73"/>
          <p:cNvGrpSpPr/>
          <p:nvPr/>
        </p:nvGrpSpPr>
        <p:grpSpPr>
          <a:xfrm>
            <a:off x="4955045" y="2441283"/>
            <a:ext cx="1084677" cy="307777"/>
            <a:chOff x="3892192" y="4659205"/>
            <a:chExt cx="1446237" cy="410371"/>
          </a:xfrm>
        </p:grpSpPr>
        <p:cxnSp>
          <p:nvCxnSpPr>
            <p:cNvPr id="64" name="Straight Connector 63"/>
            <p:cNvCxnSpPr/>
            <p:nvPr/>
          </p:nvCxnSpPr>
          <p:spPr>
            <a:xfrm flipV="1">
              <a:off x="4248688" y="4659206"/>
              <a:ext cx="1089741" cy="216800"/>
            </a:xfrm>
            <a:prstGeom prst="line">
              <a:avLst/>
            </a:prstGeom>
            <a:ln w="38100">
              <a:solidFill>
                <a:srgbClr val="00B0F0"/>
              </a:solidFill>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3" name="TextBox 5"/>
            <p:cNvSpPr txBox="1">
              <a:spLocks noChangeArrowheads="1"/>
            </p:cNvSpPr>
            <p:nvPr/>
          </p:nvSpPr>
          <p:spPr bwMode="auto">
            <a:xfrm>
              <a:off x="3892192" y="4659205"/>
              <a:ext cx="857790" cy="410371"/>
            </a:xfrm>
            <a:prstGeom prst="rect">
              <a:avLst/>
            </a:prstGeom>
            <a:solidFill>
              <a:srgbClr val="00B0F0"/>
            </a:solidFill>
            <a:ln>
              <a:noFill/>
            </a:ln>
            <a:effectLst>
              <a:outerShdw blurRad="50800" dist="38100" dir="2700000" algn="tl" rotWithShape="0">
                <a:prstClr val="black">
                  <a:alpha val="40000"/>
                </a:prstClr>
              </a:outerShdw>
            </a:effectLst>
            <a:extLst/>
          </p:spPr>
          <p:txBody>
            <a:bodyPr wrap="square">
              <a:spAutoFit/>
            </a:bodyPr>
            <a:lstStyle>
              <a:lvl1pPr>
                <a:spcBef>
                  <a:spcPct val="20000"/>
                </a:spcBef>
                <a:buClr>
                  <a:srgbClr val="CC0000"/>
                </a:buClr>
                <a:buFont typeface="Wingdings" panose="05000000000000000000" pitchFamily="2" charset="2"/>
                <a:buChar char="l"/>
                <a:defRPr sz="2400" b="1">
                  <a:solidFill>
                    <a:schemeClr val="accent2"/>
                  </a:solidFill>
                  <a:latin typeface="Arial" panose="020B0604020202020204" pitchFamily="34" charset="0"/>
                </a:defRPr>
              </a:lvl1pPr>
              <a:lvl2pPr marL="742950" indent="-285750">
                <a:spcBef>
                  <a:spcPct val="20000"/>
                </a:spcBef>
                <a:buClr>
                  <a:srgbClr val="CC0000"/>
                </a:buClr>
                <a:buFont typeface="Wingdings" panose="05000000000000000000" pitchFamily="2" charset="2"/>
                <a:buChar char="l"/>
                <a:defRPr sz="2000" b="1">
                  <a:solidFill>
                    <a:schemeClr val="accent2"/>
                  </a:solidFill>
                  <a:latin typeface="Arial" panose="020B0604020202020204" pitchFamily="34" charset="0"/>
                </a:defRPr>
              </a:lvl2pPr>
              <a:lvl3pPr marL="1143000" indent="-228600">
                <a:spcBef>
                  <a:spcPct val="20000"/>
                </a:spcBef>
                <a:buClr>
                  <a:srgbClr val="CC0000"/>
                </a:buClr>
                <a:buFont typeface="Wingdings" panose="05000000000000000000" pitchFamily="2" charset="2"/>
                <a:buChar char="l"/>
                <a:defRPr b="1">
                  <a:solidFill>
                    <a:schemeClr val="accent2"/>
                  </a:solidFill>
                  <a:latin typeface="Arial" panose="020B0604020202020204" pitchFamily="34" charset="0"/>
                </a:defRPr>
              </a:lvl3pPr>
              <a:lvl4pPr marL="1600200" indent="-228600">
                <a:spcBef>
                  <a:spcPct val="20000"/>
                </a:spcBef>
                <a:buClr>
                  <a:srgbClr val="CC0000"/>
                </a:buClr>
                <a:buFont typeface="Wingdings" panose="05000000000000000000" pitchFamily="2" charset="2"/>
                <a:buChar char="l"/>
                <a:defRPr sz="1600" b="1">
                  <a:solidFill>
                    <a:schemeClr val="accent2"/>
                  </a:solidFill>
                  <a:latin typeface="Arial" panose="020B0604020202020204" pitchFamily="34" charset="0"/>
                </a:defRPr>
              </a:lvl4pPr>
              <a:lvl5pPr marL="2057400" indent="-228600">
                <a:spcBef>
                  <a:spcPct val="20000"/>
                </a:spcBef>
                <a:buClr>
                  <a:srgbClr val="CC0000"/>
                </a:buClr>
                <a:buFont typeface="Wingdings" panose="05000000000000000000" pitchFamily="2" charset="2"/>
                <a:buChar char="l"/>
                <a:defRPr sz="1600" b="1">
                  <a:solidFill>
                    <a:schemeClr val="accent2"/>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9pPr>
            </a:lstStyle>
            <a:p>
              <a:pPr algn="ctr" eaLnBrk="1" hangingPunct="1">
                <a:spcBef>
                  <a:spcPct val="0"/>
                </a:spcBef>
                <a:buClrTx/>
                <a:buFontTx/>
                <a:buNone/>
              </a:pPr>
              <a:r>
                <a:rPr lang="en-US" altLang="ja-JP" sz="140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SIOM</a:t>
              </a:r>
              <a:endParaRPr lang="en-US" altLang="ja-JP"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endParaRPr>
            </a:p>
          </p:txBody>
        </p:sp>
      </p:grpSp>
      <p:graphicFrame>
        <p:nvGraphicFramePr>
          <p:cNvPr id="31" name="Content Placeholder 5"/>
          <p:cNvGraphicFramePr>
            <a:graphicFrameLocks/>
          </p:cNvGraphicFramePr>
          <p:nvPr>
            <p:extLst>
              <p:ext uri="{D42A27DB-BD31-4B8C-83A1-F6EECF244321}">
                <p14:modId xmlns:p14="http://schemas.microsoft.com/office/powerpoint/2010/main" val="939787435"/>
              </p:ext>
            </p:extLst>
          </p:nvPr>
        </p:nvGraphicFramePr>
        <p:xfrm>
          <a:off x="4462657" y="3678716"/>
          <a:ext cx="3614543" cy="964846"/>
        </p:xfrm>
        <a:graphic>
          <a:graphicData uri="http://schemas.openxmlformats.org/drawingml/2006/table">
            <a:tbl>
              <a:tblPr firstRow="1" firstCol="1">
                <a:tableStyleId>{85BE263C-DBD7-4A20-BB59-AAB30ACAA65A}</a:tableStyleId>
              </a:tblPr>
              <a:tblGrid>
                <a:gridCol w="1099943">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210396">
                <a:tc>
                  <a:txBody>
                    <a:bodyPr/>
                    <a:lstStyle/>
                    <a:p>
                      <a:pPr algn="l" fontAlgn="b"/>
                      <a:endParaRPr lang="en-US" sz="1050" b="0" i="0" u="none" strike="noStrike" dirty="0">
                        <a:solidFill>
                          <a:srgbClr val="000000"/>
                        </a:solidFill>
                        <a:effectLst/>
                        <a:latin typeface="Arial Narrow" panose="020B0606020202030204" pitchFamily="34" charset="0"/>
                      </a:endParaRPr>
                    </a:p>
                  </a:txBody>
                  <a:tcPr marL="7144" marR="7144" marT="7144" marB="0" anchor="b"/>
                </a:tc>
                <a:tc>
                  <a:txBody>
                    <a:bodyPr/>
                    <a:lstStyle/>
                    <a:p>
                      <a:pPr algn="ctr" fontAlgn="b"/>
                      <a:r>
                        <a:rPr lang="en-US" sz="1400" b="1" i="0" u="none" strike="noStrike" dirty="0">
                          <a:solidFill>
                            <a:schemeClr val="bg1"/>
                          </a:solidFill>
                          <a:effectLst/>
                          <a:latin typeface="+mj-lt"/>
                        </a:rPr>
                        <a:t>3.5” drives</a:t>
                      </a:r>
                    </a:p>
                  </a:txBody>
                  <a:tcPr marL="7144" marR="7144" marT="7144" marB="0" anchor="b">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u="none" strike="noStrike" dirty="0">
                          <a:effectLst/>
                          <a:latin typeface="+mj-lt"/>
                        </a:rPr>
                        <a:t>2.5“ drives</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24667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u="none" strike="noStrike" dirty="0">
                          <a:effectLst/>
                        </a:rPr>
                        <a:t>SAS3 3108</a:t>
                      </a:r>
                      <a:endParaRPr lang="en-US" sz="1400" b="1" i="0" u="none" strike="noStrike" dirty="0">
                        <a:solidFill>
                          <a:schemeClr val="bg1"/>
                        </a:solidFill>
                        <a:effectLst/>
                        <a:latin typeface="Arial Narrow" panose="020B0606020202030204" pitchFamily="34" charset="0"/>
                      </a:endParaRPr>
                    </a:p>
                  </a:txBody>
                  <a:tcPr marL="7144" marR="7144" marT="7144" marB="0" anchor="ctr"/>
                </a:tc>
                <a:tc>
                  <a:txBody>
                    <a:bodyPr/>
                    <a:lstStyle/>
                    <a:p>
                      <a:pPr algn="ctr" fontAlgn="b"/>
                      <a:r>
                        <a:rPr lang="en-US" sz="1600" b="1" u="none" strike="noStrike" kern="1200" dirty="0">
                          <a:solidFill>
                            <a:srgbClr val="00B050"/>
                          </a:solidFill>
                          <a:effectLst/>
                          <a:latin typeface="Cambria Math" panose="02040503050406030204" pitchFamily="18" charset="0"/>
                          <a:ea typeface="Cambria Math" panose="02040503050406030204" pitchFamily="18" charset="0"/>
                          <a:cs typeface="Aharoni" panose="02010803020104030203" pitchFamily="2" charset="-79"/>
                        </a:rPr>
                        <a:t>√</a:t>
                      </a:r>
                    </a:p>
                  </a:txBody>
                  <a:tcPr marL="7144" marR="7144" marT="7144"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dirty="0">
                          <a:solidFill>
                            <a:srgbClr val="00B050"/>
                          </a:solidFill>
                          <a:effectLst/>
                          <a:latin typeface="Cambria Math" panose="02040503050406030204" pitchFamily="18" charset="0"/>
                          <a:ea typeface="Cambria Math" panose="02040503050406030204" pitchFamily="18" charset="0"/>
                          <a:cs typeface="Aharoni" panose="02010803020104030203" pitchFamily="2" charset="-79"/>
                        </a:rPr>
                        <a:t>√</a:t>
                      </a:r>
                      <a:endParaRPr lang="en-US" sz="1400" b="1" u="none" strike="noStrike" kern="1200" dirty="0">
                        <a:solidFill>
                          <a:schemeClr val="dk1"/>
                        </a:solidFill>
                        <a:effectLst/>
                        <a:latin typeface="Arial Narrow" panose="020B0606020202030204" pitchFamily="34" charset="0"/>
                        <a:ea typeface="+mn-ea"/>
                        <a:cs typeface="+mn-cs"/>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246679">
                <a:tc>
                  <a:txBody>
                    <a:bodyPr/>
                    <a:lstStyle/>
                    <a:p>
                      <a:pPr algn="l" fontAlgn="b"/>
                      <a:r>
                        <a:rPr lang="en-US" sz="1400" u="none" strike="noStrike" dirty="0">
                          <a:effectLst/>
                        </a:rPr>
                        <a:t>SAS3 3008</a:t>
                      </a:r>
                      <a:endParaRPr lang="en-US" sz="1400" b="1" i="0" u="none" strike="noStrike" dirty="0">
                        <a:solidFill>
                          <a:schemeClr val="bg1"/>
                        </a:solidFill>
                        <a:effectLst/>
                        <a:latin typeface="Arial Narrow" panose="020B0606020202030204" pitchFamily="34" charset="0"/>
                      </a:endParaRPr>
                    </a:p>
                  </a:txBody>
                  <a:tcPr marL="7144" marR="7144" marT="714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dirty="0">
                          <a:solidFill>
                            <a:srgbClr val="00B050"/>
                          </a:solidFill>
                          <a:effectLst/>
                          <a:latin typeface="Cambria Math" panose="02040503050406030204" pitchFamily="18" charset="0"/>
                          <a:ea typeface="Cambria Math" panose="02040503050406030204" pitchFamily="18" charset="0"/>
                          <a:cs typeface="Aharoni" panose="02010803020104030203" pitchFamily="2" charset="-79"/>
                        </a:rPr>
                        <a:t>√</a:t>
                      </a:r>
                      <a:endParaRPr lang="en-US" sz="1400" b="1" u="none" strike="noStrike" kern="1200" dirty="0">
                        <a:solidFill>
                          <a:schemeClr val="dk1"/>
                        </a:solidFill>
                        <a:effectLst/>
                        <a:latin typeface="Arial Narrow" panose="020B0606020202030204" pitchFamily="34" charset="0"/>
                        <a:ea typeface="+mn-ea"/>
                        <a:cs typeface="+mn-cs"/>
                      </a:endParaRPr>
                    </a:p>
                  </a:txBody>
                  <a:tcPr marL="7144" marR="7144" marT="7144"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dirty="0">
                          <a:solidFill>
                            <a:srgbClr val="00B050"/>
                          </a:solidFill>
                          <a:effectLst/>
                          <a:latin typeface="Cambria Math" panose="02040503050406030204" pitchFamily="18" charset="0"/>
                          <a:ea typeface="Cambria Math" panose="02040503050406030204" pitchFamily="18" charset="0"/>
                          <a:cs typeface="Aharoni" panose="02010803020104030203" pitchFamily="2" charset="-79"/>
                        </a:rPr>
                        <a:t>√</a:t>
                      </a:r>
                      <a:endParaRPr lang="en-US" sz="1400" b="1" u="none" strike="noStrike" kern="1200" dirty="0">
                        <a:solidFill>
                          <a:schemeClr val="dk1"/>
                        </a:solidFill>
                        <a:effectLst/>
                        <a:latin typeface="Arial Narrow" panose="020B0606020202030204" pitchFamily="34" charset="0"/>
                        <a:ea typeface="+mn-ea"/>
                        <a:cs typeface="+mn-cs"/>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4667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u="none" strike="noStrike" dirty="0">
                          <a:effectLst/>
                        </a:rPr>
                        <a:t>SATA</a:t>
                      </a:r>
                    </a:p>
                  </a:txBody>
                  <a:tcPr marL="7144" marR="7144" marT="714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dirty="0">
                          <a:solidFill>
                            <a:srgbClr val="00B050"/>
                          </a:solidFill>
                          <a:effectLst/>
                          <a:latin typeface="Cambria Math" panose="02040503050406030204" pitchFamily="18" charset="0"/>
                          <a:ea typeface="Cambria Math" panose="02040503050406030204" pitchFamily="18" charset="0"/>
                          <a:cs typeface="Aharoni" panose="02010803020104030203" pitchFamily="2" charset="-79"/>
                        </a:rPr>
                        <a:t>√</a:t>
                      </a:r>
                    </a:p>
                  </a:txBody>
                  <a:tcPr marL="7144" marR="7144" marT="7144"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dirty="0">
                          <a:solidFill>
                            <a:srgbClr val="00B050"/>
                          </a:solidFill>
                          <a:effectLst/>
                          <a:latin typeface="Cambria Math" panose="02040503050406030204" pitchFamily="18" charset="0"/>
                          <a:ea typeface="Cambria Math" panose="02040503050406030204" pitchFamily="18" charset="0"/>
                          <a:cs typeface="Aharoni" panose="02010803020104030203" pitchFamily="2" charset="-79"/>
                        </a:rPr>
                        <a:t>√</a:t>
                      </a:r>
                      <a:endParaRPr lang="en-US" sz="1400" b="1" u="none" strike="noStrike" kern="1200" dirty="0">
                        <a:solidFill>
                          <a:schemeClr val="dk1"/>
                        </a:solidFill>
                        <a:effectLst/>
                        <a:latin typeface="Arial Narrow" panose="020B0606020202030204" pitchFamily="34" charset="0"/>
                        <a:ea typeface="+mn-ea"/>
                        <a:cs typeface="+mn-cs"/>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bl>
          </a:graphicData>
        </a:graphic>
      </p:graphicFrame>
      <p:sp>
        <p:nvSpPr>
          <p:cNvPr id="32" name="TextBox 31"/>
          <p:cNvSpPr txBox="1"/>
          <p:nvPr/>
        </p:nvSpPr>
        <p:spPr>
          <a:xfrm>
            <a:off x="4462657" y="3251173"/>
            <a:ext cx="1945789" cy="369332"/>
          </a:xfrm>
          <a:prstGeom prst="rect">
            <a:avLst/>
          </a:prstGeom>
          <a:noFill/>
        </p:spPr>
        <p:txBody>
          <a:bodyPr wrap="none" rtlCol="0">
            <a:spAutoFit/>
          </a:bodyPr>
          <a:lstStyle/>
          <a:p>
            <a:r>
              <a:rPr lang="en-US" altLang="en-US" b="1" dirty="0">
                <a:solidFill>
                  <a:schemeClr val="accent6"/>
                </a:solidFill>
              </a:rPr>
              <a:t>Available SKUs:</a:t>
            </a:r>
            <a:endParaRPr lang="en-US" sz="788" b="1" dirty="0"/>
          </a:p>
        </p:txBody>
      </p:sp>
      <p:grpSp>
        <p:nvGrpSpPr>
          <p:cNvPr id="48" name="Group 47"/>
          <p:cNvGrpSpPr/>
          <p:nvPr/>
        </p:nvGrpSpPr>
        <p:grpSpPr>
          <a:xfrm>
            <a:off x="2478175" y="522204"/>
            <a:ext cx="1344571" cy="763477"/>
            <a:chOff x="148089" y="2850007"/>
            <a:chExt cx="1543591" cy="1017969"/>
          </a:xfrm>
        </p:grpSpPr>
        <p:cxnSp>
          <p:nvCxnSpPr>
            <p:cNvPr id="51" name="Straight Connector 50"/>
            <p:cNvCxnSpPr/>
            <p:nvPr/>
          </p:nvCxnSpPr>
          <p:spPr>
            <a:xfrm flipH="1">
              <a:off x="653504" y="2961737"/>
              <a:ext cx="390104" cy="906239"/>
            </a:xfrm>
            <a:prstGeom prst="line">
              <a:avLst/>
            </a:prstGeom>
            <a:ln w="38100">
              <a:solidFill>
                <a:srgbClr val="00B0F0"/>
              </a:solidFill>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2" name="TextBox 5"/>
            <p:cNvSpPr txBox="1">
              <a:spLocks noChangeArrowheads="1"/>
            </p:cNvSpPr>
            <p:nvPr/>
          </p:nvSpPr>
          <p:spPr bwMode="auto">
            <a:xfrm>
              <a:off x="148089" y="2850007"/>
              <a:ext cx="1543591" cy="553997"/>
            </a:xfrm>
            <a:prstGeom prst="rect">
              <a:avLst/>
            </a:prstGeom>
            <a:solidFill>
              <a:srgbClr val="00B0F0"/>
            </a:solidFill>
            <a:ln>
              <a:noFill/>
            </a:ln>
            <a:effectLst>
              <a:outerShdw blurRad="50800" dist="38100" dir="2700000" algn="tl" rotWithShape="0">
                <a:prstClr val="black">
                  <a:alpha val="40000"/>
                </a:prstClr>
              </a:outerShdw>
            </a:effectLst>
            <a:extLst/>
          </p:spPr>
          <p:txBody>
            <a:bodyPr wrap="square">
              <a:spAutoFit/>
            </a:bodyPr>
            <a:lstStyle>
              <a:lvl1pPr>
                <a:spcBef>
                  <a:spcPct val="20000"/>
                </a:spcBef>
                <a:buClr>
                  <a:srgbClr val="CC0000"/>
                </a:buClr>
                <a:buFont typeface="Wingdings" panose="05000000000000000000" pitchFamily="2" charset="2"/>
                <a:buChar char="l"/>
                <a:defRPr sz="2400" b="1">
                  <a:solidFill>
                    <a:schemeClr val="accent2"/>
                  </a:solidFill>
                  <a:latin typeface="Arial" panose="020B0604020202020204" pitchFamily="34" charset="0"/>
                </a:defRPr>
              </a:lvl1pPr>
              <a:lvl2pPr marL="742950" indent="-285750">
                <a:spcBef>
                  <a:spcPct val="20000"/>
                </a:spcBef>
                <a:buClr>
                  <a:srgbClr val="CC0000"/>
                </a:buClr>
                <a:buFont typeface="Wingdings" panose="05000000000000000000" pitchFamily="2" charset="2"/>
                <a:buChar char="l"/>
                <a:defRPr sz="2000" b="1">
                  <a:solidFill>
                    <a:schemeClr val="accent2"/>
                  </a:solidFill>
                  <a:latin typeface="Arial" panose="020B0604020202020204" pitchFamily="34" charset="0"/>
                </a:defRPr>
              </a:lvl2pPr>
              <a:lvl3pPr marL="1143000" indent="-228600">
                <a:spcBef>
                  <a:spcPct val="20000"/>
                </a:spcBef>
                <a:buClr>
                  <a:srgbClr val="CC0000"/>
                </a:buClr>
                <a:buFont typeface="Wingdings" panose="05000000000000000000" pitchFamily="2" charset="2"/>
                <a:buChar char="l"/>
                <a:defRPr b="1">
                  <a:solidFill>
                    <a:schemeClr val="accent2"/>
                  </a:solidFill>
                  <a:latin typeface="Arial" panose="020B0604020202020204" pitchFamily="34" charset="0"/>
                </a:defRPr>
              </a:lvl3pPr>
              <a:lvl4pPr marL="1600200" indent="-228600">
                <a:spcBef>
                  <a:spcPct val="20000"/>
                </a:spcBef>
                <a:buClr>
                  <a:srgbClr val="CC0000"/>
                </a:buClr>
                <a:buFont typeface="Wingdings" panose="05000000000000000000" pitchFamily="2" charset="2"/>
                <a:buChar char="l"/>
                <a:defRPr sz="1600" b="1">
                  <a:solidFill>
                    <a:schemeClr val="accent2"/>
                  </a:solidFill>
                  <a:latin typeface="Arial" panose="020B0604020202020204" pitchFamily="34" charset="0"/>
                </a:defRPr>
              </a:lvl4pPr>
              <a:lvl5pPr marL="2057400" indent="-228600">
                <a:spcBef>
                  <a:spcPct val="20000"/>
                </a:spcBef>
                <a:buClr>
                  <a:srgbClr val="CC0000"/>
                </a:buClr>
                <a:buFont typeface="Wingdings" panose="05000000000000000000" pitchFamily="2" charset="2"/>
                <a:buChar char="l"/>
                <a:defRPr sz="1600" b="1">
                  <a:solidFill>
                    <a:schemeClr val="accent2"/>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9pPr>
            </a:lstStyle>
            <a:p>
              <a:pPr eaLnBrk="1" hangingPunct="1">
                <a:spcBef>
                  <a:spcPct val="0"/>
                </a:spcBef>
                <a:buClrTx/>
                <a:buFontTx/>
                <a:buNone/>
              </a:pPr>
              <a:r>
                <a:rPr lang="en-US" altLang="en-US"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2.5” drives x6 / Node</a:t>
              </a:r>
            </a:p>
            <a:p>
              <a:pPr eaLnBrk="1" hangingPunct="1">
                <a:spcBef>
                  <a:spcPct val="0"/>
                </a:spcBef>
                <a:buClrTx/>
                <a:buFontTx/>
                <a:buNone/>
              </a:pPr>
              <a:r>
                <a:rPr lang="en-US" altLang="en-US"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3.5” drives x3 / Node</a:t>
              </a:r>
            </a:p>
          </p:txBody>
        </p:sp>
      </p:grpSp>
      <p:grpSp>
        <p:nvGrpSpPr>
          <p:cNvPr id="60" name="Group 59"/>
          <p:cNvGrpSpPr/>
          <p:nvPr/>
        </p:nvGrpSpPr>
        <p:grpSpPr>
          <a:xfrm>
            <a:off x="4944911" y="1554813"/>
            <a:ext cx="1094273" cy="717145"/>
            <a:chOff x="3892192" y="4659205"/>
            <a:chExt cx="1459030" cy="956193"/>
          </a:xfrm>
        </p:grpSpPr>
        <p:cxnSp>
          <p:nvCxnSpPr>
            <p:cNvPr id="61" name="Straight Connector 60"/>
            <p:cNvCxnSpPr/>
            <p:nvPr/>
          </p:nvCxnSpPr>
          <p:spPr>
            <a:xfrm>
              <a:off x="4611094" y="4972590"/>
              <a:ext cx="740128" cy="642808"/>
            </a:xfrm>
            <a:prstGeom prst="line">
              <a:avLst/>
            </a:prstGeom>
            <a:ln w="38100">
              <a:solidFill>
                <a:srgbClr val="00B0F0"/>
              </a:solidFill>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2" name="TextBox 5"/>
            <p:cNvSpPr txBox="1">
              <a:spLocks noChangeArrowheads="1"/>
            </p:cNvSpPr>
            <p:nvPr/>
          </p:nvSpPr>
          <p:spPr bwMode="auto">
            <a:xfrm>
              <a:off x="3892192" y="4659205"/>
              <a:ext cx="1126031" cy="553997"/>
            </a:xfrm>
            <a:prstGeom prst="rect">
              <a:avLst/>
            </a:prstGeom>
            <a:solidFill>
              <a:srgbClr val="00B0F0"/>
            </a:solidFill>
            <a:ln>
              <a:noFill/>
            </a:ln>
            <a:effectLst>
              <a:outerShdw blurRad="50800" dist="38100" dir="2700000" algn="tl" rotWithShape="0">
                <a:prstClr val="black">
                  <a:alpha val="40000"/>
                </a:prstClr>
              </a:outerShdw>
            </a:effectLst>
            <a:extLst/>
          </p:spPr>
          <p:txBody>
            <a:bodyPr wrap="square">
              <a:spAutoFit/>
            </a:bodyPr>
            <a:lstStyle>
              <a:lvl1pPr>
                <a:spcBef>
                  <a:spcPct val="20000"/>
                </a:spcBef>
                <a:buClr>
                  <a:srgbClr val="CC0000"/>
                </a:buClr>
                <a:buFont typeface="Wingdings" panose="05000000000000000000" pitchFamily="2" charset="2"/>
                <a:buChar char="l"/>
                <a:defRPr sz="2400" b="1">
                  <a:solidFill>
                    <a:schemeClr val="accent2"/>
                  </a:solidFill>
                  <a:latin typeface="Arial" panose="020B0604020202020204" pitchFamily="34" charset="0"/>
                </a:defRPr>
              </a:lvl1pPr>
              <a:lvl2pPr marL="742950" indent="-285750">
                <a:spcBef>
                  <a:spcPct val="20000"/>
                </a:spcBef>
                <a:buClr>
                  <a:srgbClr val="CC0000"/>
                </a:buClr>
                <a:buFont typeface="Wingdings" panose="05000000000000000000" pitchFamily="2" charset="2"/>
                <a:buChar char="l"/>
                <a:defRPr sz="2000" b="1">
                  <a:solidFill>
                    <a:schemeClr val="accent2"/>
                  </a:solidFill>
                  <a:latin typeface="Arial" panose="020B0604020202020204" pitchFamily="34" charset="0"/>
                </a:defRPr>
              </a:lvl2pPr>
              <a:lvl3pPr marL="1143000" indent="-228600">
                <a:spcBef>
                  <a:spcPct val="20000"/>
                </a:spcBef>
                <a:buClr>
                  <a:srgbClr val="CC0000"/>
                </a:buClr>
                <a:buFont typeface="Wingdings" panose="05000000000000000000" pitchFamily="2" charset="2"/>
                <a:buChar char="l"/>
                <a:defRPr b="1">
                  <a:solidFill>
                    <a:schemeClr val="accent2"/>
                  </a:solidFill>
                  <a:latin typeface="Arial" panose="020B0604020202020204" pitchFamily="34" charset="0"/>
                </a:defRPr>
              </a:lvl3pPr>
              <a:lvl4pPr marL="1600200" indent="-228600">
                <a:spcBef>
                  <a:spcPct val="20000"/>
                </a:spcBef>
                <a:buClr>
                  <a:srgbClr val="CC0000"/>
                </a:buClr>
                <a:buFont typeface="Wingdings" panose="05000000000000000000" pitchFamily="2" charset="2"/>
                <a:buChar char="l"/>
                <a:defRPr sz="1600" b="1">
                  <a:solidFill>
                    <a:schemeClr val="accent2"/>
                  </a:solidFill>
                  <a:latin typeface="Arial" panose="020B0604020202020204" pitchFamily="34" charset="0"/>
                </a:defRPr>
              </a:lvl4pPr>
              <a:lvl5pPr marL="2057400" indent="-228600">
                <a:spcBef>
                  <a:spcPct val="20000"/>
                </a:spcBef>
                <a:buClr>
                  <a:srgbClr val="CC0000"/>
                </a:buClr>
                <a:buFont typeface="Wingdings" panose="05000000000000000000" pitchFamily="2" charset="2"/>
                <a:buChar char="l"/>
                <a:defRPr sz="1600" b="1">
                  <a:solidFill>
                    <a:schemeClr val="accent2"/>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9pPr>
            </a:lstStyle>
            <a:p>
              <a:pPr eaLnBrk="1" hangingPunct="1">
                <a:spcBef>
                  <a:spcPct val="0"/>
                </a:spcBef>
                <a:buClrTx/>
                <a:buFontTx/>
                <a:buNone/>
              </a:pPr>
              <a:r>
                <a:rPr lang="en-US" altLang="ja-JP"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1x PCI-e x8</a:t>
              </a:r>
            </a:p>
            <a:p>
              <a:pPr eaLnBrk="1" hangingPunct="1">
                <a:spcBef>
                  <a:spcPct val="0"/>
                </a:spcBef>
                <a:buClrTx/>
                <a:buFontTx/>
                <a:buNone/>
              </a:pPr>
              <a:r>
                <a:rPr lang="en-US" altLang="ja-JP"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1x PCI-e x16</a:t>
              </a:r>
            </a:p>
          </p:txBody>
        </p:sp>
      </p:grpSp>
      <p:cxnSp>
        <p:nvCxnSpPr>
          <p:cNvPr id="66" name="Straight Connector 65"/>
          <p:cNvCxnSpPr/>
          <p:nvPr/>
        </p:nvCxnSpPr>
        <p:spPr>
          <a:xfrm>
            <a:off x="5598387" y="1904151"/>
            <a:ext cx="1003005" cy="439698"/>
          </a:xfrm>
          <a:prstGeom prst="line">
            <a:avLst/>
          </a:prstGeom>
          <a:ln w="38100">
            <a:solidFill>
              <a:srgbClr val="00B0F0"/>
            </a:solidFill>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1086613" y="3435840"/>
            <a:ext cx="1246098" cy="1023043"/>
            <a:chOff x="2219382" y="105109"/>
            <a:chExt cx="1661464" cy="1364057"/>
          </a:xfrm>
        </p:grpSpPr>
        <p:cxnSp>
          <p:nvCxnSpPr>
            <p:cNvPr id="10" name="Straight Connector 9"/>
            <p:cNvCxnSpPr/>
            <p:nvPr/>
          </p:nvCxnSpPr>
          <p:spPr>
            <a:xfrm flipV="1">
              <a:off x="2882144" y="105109"/>
              <a:ext cx="311058" cy="790011"/>
            </a:xfrm>
            <a:prstGeom prst="line">
              <a:avLst/>
            </a:prstGeom>
            <a:ln w="38100">
              <a:solidFill>
                <a:srgbClr val="00B0F0"/>
              </a:solidFill>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5"/>
            <p:cNvSpPr txBox="1">
              <a:spLocks noChangeArrowheads="1"/>
            </p:cNvSpPr>
            <p:nvPr/>
          </p:nvSpPr>
          <p:spPr bwMode="auto">
            <a:xfrm>
              <a:off x="2219382" y="699725"/>
              <a:ext cx="1661464" cy="769441"/>
            </a:xfrm>
            <a:prstGeom prst="rect">
              <a:avLst/>
            </a:prstGeom>
            <a:solidFill>
              <a:srgbClr val="00B0F0"/>
            </a:solidFill>
            <a:ln>
              <a:noFill/>
            </a:ln>
            <a:effectLst>
              <a:outerShdw blurRad="50800" dist="38100" dir="2700000" algn="tl" rotWithShape="0">
                <a:prstClr val="black">
                  <a:alpha val="40000"/>
                </a:prstClr>
              </a:outerShdw>
            </a:effectLst>
            <a:extLst/>
          </p:spPr>
          <p:txBody>
            <a:bodyPr wrap="square">
              <a:spAutoFit/>
            </a:bodyPr>
            <a:lstStyle>
              <a:lvl1pPr>
                <a:spcBef>
                  <a:spcPct val="20000"/>
                </a:spcBef>
                <a:buClr>
                  <a:srgbClr val="CC0000"/>
                </a:buClr>
                <a:buFont typeface="Wingdings" panose="05000000000000000000" pitchFamily="2" charset="2"/>
                <a:buChar char="l"/>
                <a:defRPr sz="2400" b="1">
                  <a:solidFill>
                    <a:schemeClr val="accent2"/>
                  </a:solidFill>
                  <a:latin typeface="Arial" panose="020B0604020202020204" pitchFamily="34" charset="0"/>
                </a:defRPr>
              </a:lvl1pPr>
              <a:lvl2pPr marL="742950" indent="-285750">
                <a:spcBef>
                  <a:spcPct val="20000"/>
                </a:spcBef>
                <a:buClr>
                  <a:srgbClr val="CC0000"/>
                </a:buClr>
                <a:buFont typeface="Wingdings" panose="05000000000000000000" pitchFamily="2" charset="2"/>
                <a:buChar char="l"/>
                <a:defRPr sz="2000" b="1">
                  <a:solidFill>
                    <a:schemeClr val="accent2"/>
                  </a:solidFill>
                  <a:latin typeface="Arial" panose="020B0604020202020204" pitchFamily="34" charset="0"/>
                </a:defRPr>
              </a:lvl2pPr>
              <a:lvl3pPr marL="1143000" indent="-228600">
                <a:spcBef>
                  <a:spcPct val="20000"/>
                </a:spcBef>
                <a:buClr>
                  <a:srgbClr val="CC0000"/>
                </a:buClr>
                <a:buFont typeface="Wingdings" panose="05000000000000000000" pitchFamily="2" charset="2"/>
                <a:buChar char="l"/>
                <a:defRPr b="1">
                  <a:solidFill>
                    <a:schemeClr val="accent2"/>
                  </a:solidFill>
                  <a:latin typeface="Arial" panose="020B0604020202020204" pitchFamily="34" charset="0"/>
                </a:defRPr>
              </a:lvl3pPr>
              <a:lvl4pPr marL="1600200" indent="-228600">
                <a:spcBef>
                  <a:spcPct val="20000"/>
                </a:spcBef>
                <a:buClr>
                  <a:srgbClr val="CC0000"/>
                </a:buClr>
                <a:buFont typeface="Wingdings" panose="05000000000000000000" pitchFamily="2" charset="2"/>
                <a:buChar char="l"/>
                <a:defRPr sz="1600" b="1">
                  <a:solidFill>
                    <a:schemeClr val="accent2"/>
                  </a:solidFill>
                  <a:latin typeface="Arial" panose="020B0604020202020204" pitchFamily="34" charset="0"/>
                </a:defRPr>
              </a:lvl4pPr>
              <a:lvl5pPr marL="2057400" indent="-228600">
                <a:spcBef>
                  <a:spcPct val="20000"/>
                </a:spcBef>
                <a:buClr>
                  <a:srgbClr val="CC0000"/>
                </a:buClr>
                <a:buFont typeface="Wingdings" panose="05000000000000000000" pitchFamily="2" charset="2"/>
                <a:buChar char="l"/>
                <a:defRPr sz="1600" b="1">
                  <a:solidFill>
                    <a:schemeClr val="accent2"/>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Wingdings" panose="05000000000000000000" pitchFamily="2" charset="2"/>
                <a:buChar char="l"/>
                <a:defRPr sz="1600" b="1">
                  <a:solidFill>
                    <a:schemeClr val="accent2"/>
                  </a:solidFill>
                  <a:latin typeface="Arial" panose="020B0604020202020204" pitchFamily="34" charset="0"/>
                </a:defRPr>
              </a:lvl9pPr>
            </a:lstStyle>
            <a:p>
              <a:pPr eaLnBrk="1" hangingPunct="1">
                <a:spcBef>
                  <a:spcPct val="0"/>
                </a:spcBef>
                <a:buClrTx/>
                <a:buFontTx/>
                <a:buNone/>
              </a:pPr>
              <a:r>
                <a:rPr lang="en-US" altLang="ja-JP"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4 node in </a:t>
              </a:r>
              <a:br>
                <a:rPr lang="en-US" altLang="ja-JP"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br>
              <a:r>
                <a:rPr lang="en-US" altLang="ja-JP"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2U </a:t>
              </a:r>
              <a:r>
                <a:rPr lang="en-US" altLang="ja-JP" sz="1050" dirty="0" err="1">
                  <a:solidFill>
                    <a:schemeClr val="bg1"/>
                  </a:solidFill>
                  <a:latin typeface="Arial Narrow" panose="020B0606020202030204" pitchFamily="34" charset="0"/>
                  <a:ea typeface="Meiryo UI" panose="020B0604030504040204" pitchFamily="34" charset="-128"/>
                  <a:cs typeface="Meiryo UI" panose="020B0604030504040204" pitchFamily="34" charset="-128"/>
                </a:rPr>
                <a:t>rackmount</a:t>
              </a:r>
              <a:r>
                <a:rPr lang="en-US" altLang="ja-JP"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rPr>
                <a:t> space</a:t>
              </a:r>
              <a:endParaRPr lang="en-US" altLang="en-US" sz="1050" dirty="0">
                <a:solidFill>
                  <a:schemeClr val="bg1"/>
                </a:solidFill>
                <a:latin typeface="Arial Narrow" panose="020B0606020202030204" pitchFamily="34" charset="0"/>
                <a:ea typeface="Meiryo UI" panose="020B0604030504040204" pitchFamily="34" charset="-128"/>
                <a:cs typeface="Meiryo UI" panose="020B0604030504040204" pitchFamily="34" charset="-128"/>
              </a:endParaRPr>
            </a:p>
          </p:txBody>
        </p:sp>
      </p:grpSp>
    </p:spTree>
    <p:extLst>
      <p:ext uri="{BB962C8B-B14F-4D97-AF65-F5344CB8AC3E}">
        <p14:creationId xmlns:p14="http://schemas.microsoft.com/office/powerpoint/2010/main" val="351696780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743398" y="517492"/>
            <a:ext cx="1487133" cy="4182562"/>
          </a:xfrm>
          <a:prstGeom prst="rect">
            <a:avLst/>
          </a:prstGeom>
        </p:spPr>
      </p:pic>
      <p:sp>
        <p:nvSpPr>
          <p:cNvPr id="3" name="Title 2"/>
          <p:cNvSpPr>
            <a:spLocks noGrp="1"/>
          </p:cNvSpPr>
          <p:nvPr>
            <p:ph type="title"/>
          </p:nvPr>
        </p:nvSpPr>
        <p:spPr/>
        <p:txBody>
          <a:bodyPr/>
          <a:lstStyle/>
          <a:p>
            <a:r>
              <a:rPr lang="en-US" dirty="0"/>
              <a:t>SIOM - Supermicro Super I/O Module</a:t>
            </a:r>
          </a:p>
        </p:txBody>
      </p:sp>
      <p:pic>
        <p:nvPicPr>
          <p:cNvPr id="5" name="Picture 4"/>
          <p:cNvPicPr>
            <a:picLocks noChangeAspect="1"/>
          </p:cNvPicPr>
          <p:nvPr/>
        </p:nvPicPr>
        <p:blipFill>
          <a:blip r:embed="rId4"/>
          <a:stretch>
            <a:fillRect/>
          </a:stretch>
        </p:blipFill>
        <p:spPr>
          <a:xfrm>
            <a:off x="2649376" y="1327247"/>
            <a:ext cx="1254447" cy="892490"/>
          </a:xfrm>
          <a:prstGeom prst="rect">
            <a:avLst/>
          </a:prstGeom>
        </p:spPr>
      </p:pic>
      <p:pic>
        <p:nvPicPr>
          <p:cNvPr id="6" name="Picture 5"/>
          <p:cNvPicPr>
            <a:picLocks noChangeAspect="1"/>
          </p:cNvPicPr>
          <p:nvPr/>
        </p:nvPicPr>
        <p:blipFill>
          <a:blip r:embed="rId5"/>
          <a:stretch>
            <a:fillRect/>
          </a:stretch>
        </p:blipFill>
        <p:spPr>
          <a:xfrm>
            <a:off x="4725940" y="1338367"/>
            <a:ext cx="1352087" cy="930017"/>
          </a:xfrm>
          <a:prstGeom prst="rect">
            <a:avLst/>
          </a:prstGeom>
        </p:spPr>
      </p:pic>
      <p:pic>
        <p:nvPicPr>
          <p:cNvPr id="7" name="Picture 6"/>
          <p:cNvPicPr>
            <a:picLocks noChangeAspect="1"/>
          </p:cNvPicPr>
          <p:nvPr/>
        </p:nvPicPr>
        <p:blipFill>
          <a:blip r:embed="rId6"/>
          <a:stretch>
            <a:fillRect/>
          </a:stretch>
        </p:blipFill>
        <p:spPr>
          <a:xfrm>
            <a:off x="6831488" y="1290837"/>
            <a:ext cx="1321912" cy="876755"/>
          </a:xfrm>
          <a:prstGeom prst="rect">
            <a:avLst/>
          </a:prstGeom>
        </p:spPr>
      </p:pic>
      <p:sp>
        <p:nvSpPr>
          <p:cNvPr id="9" name="TextBox 8"/>
          <p:cNvSpPr txBox="1"/>
          <p:nvPr/>
        </p:nvSpPr>
        <p:spPr>
          <a:xfrm>
            <a:off x="2371088" y="2220644"/>
            <a:ext cx="2286000" cy="707886"/>
          </a:xfrm>
          <a:prstGeom prst="rect">
            <a:avLst/>
          </a:prstGeom>
          <a:noFill/>
        </p:spPr>
        <p:txBody>
          <a:bodyPr wrap="square" rtlCol="0">
            <a:spAutoFit/>
          </a:bodyPr>
          <a:lstStyle/>
          <a:p>
            <a:r>
              <a:rPr lang="en-US" sz="1600" b="1" dirty="0">
                <a:solidFill>
                  <a:srgbClr val="333399"/>
                </a:solidFill>
              </a:rPr>
              <a:t>AOC-MTG-i4S</a:t>
            </a:r>
            <a:r>
              <a:rPr lang="en-US" sz="1600" b="1" dirty="0"/>
              <a:t> </a:t>
            </a:r>
            <a:endParaRPr lang="en-US" sz="1600" dirty="0"/>
          </a:p>
          <a:p>
            <a:r>
              <a:rPr lang="en-US" sz="1200" b="1" dirty="0"/>
              <a:t>Quad port 10G (SFP+) </a:t>
            </a:r>
            <a:endParaRPr lang="en-US" sz="1200" dirty="0"/>
          </a:p>
          <a:p>
            <a:r>
              <a:rPr lang="en-US" sz="1200" b="1" dirty="0"/>
              <a:t>Intel XL710-AM1 controller </a:t>
            </a:r>
            <a:endParaRPr lang="en-US" sz="1200" dirty="0"/>
          </a:p>
        </p:txBody>
      </p:sp>
      <p:sp>
        <p:nvSpPr>
          <p:cNvPr id="10" name="TextBox 9"/>
          <p:cNvSpPr txBox="1"/>
          <p:nvPr/>
        </p:nvSpPr>
        <p:spPr>
          <a:xfrm>
            <a:off x="4563112" y="2223861"/>
            <a:ext cx="2286000" cy="707886"/>
          </a:xfrm>
          <a:prstGeom prst="rect">
            <a:avLst/>
          </a:prstGeom>
          <a:noFill/>
        </p:spPr>
        <p:txBody>
          <a:bodyPr wrap="square" rtlCol="0">
            <a:spAutoFit/>
          </a:bodyPr>
          <a:lstStyle/>
          <a:p>
            <a:r>
              <a:rPr lang="en-US" sz="1600" b="1" dirty="0">
                <a:solidFill>
                  <a:srgbClr val="333399"/>
                </a:solidFill>
              </a:rPr>
              <a:t>AOC-MTGN-i2S</a:t>
            </a:r>
          </a:p>
          <a:p>
            <a:r>
              <a:rPr lang="en-US" sz="1200" b="1" dirty="0"/>
              <a:t>Dual port 10G (SFP+)</a:t>
            </a:r>
          </a:p>
          <a:p>
            <a:r>
              <a:rPr lang="en-US" sz="1200" b="1" dirty="0"/>
              <a:t>Intel 82599ES controller</a:t>
            </a:r>
            <a:endParaRPr lang="en-US" sz="1050" dirty="0"/>
          </a:p>
        </p:txBody>
      </p:sp>
      <p:sp>
        <p:nvSpPr>
          <p:cNvPr id="11" name="TextBox 10"/>
          <p:cNvSpPr txBox="1"/>
          <p:nvPr/>
        </p:nvSpPr>
        <p:spPr>
          <a:xfrm>
            <a:off x="6629400" y="2222405"/>
            <a:ext cx="2286000" cy="707886"/>
          </a:xfrm>
          <a:prstGeom prst="rect">
            <a:avLst/>
          </a:prstGeom>
          <a:noFill/>
        </p:spPr>
        <p:txBody>
          <a:bodyPr wrap="square" rtlCol="0">
            <a:spAutoFit/>
          </a:bodyPr>
          <a:lstStyle/>
          <a:p>
            <a:r>
              <a:rPr lang="en-US" sz="1600" b="1" dirty="0">
                <a:solidFill>
                  <a:srgbClr val="333399"/>
                </a:solidFill>
              </a:rPr>
              <a:t>AOC-MGP-i4T</a:t>
            </a:r>
            <a:br>
              <a:rPr lang="en-US" sz="1600" b="1" dirty="0">
                <a:solidFill>
                  <a:srgbClr val="333399"/>
                </a:solidFill>
              </a:rPr>
            </a:br>
            <a:r>
              <a:rPr lang="en-US" sz="1200" b="1" dirty="0"/>
              <a:t>Quad port 10G (RJ45)</a:t>
            </a:r>
          </a:p>
          <a:p>
            <a:r>
              <a:rPr lang="en-US" sz="1200" b="1" dirty="0"/>
              <a:t>Intel X550 controller</a:t>
            </a:r>
            <a:endParaRPr lang="en-US" sz="1200" dirty="0"/>
          </a:p>
        </p:txBody>
      </p:sp>
      <p:sp>
        <p:nvSpPr>
          <p:cNvPr id="15" name="Rectangle 14"/>
          <p:cNvSpPr/>
          <p:nvPr/>
        </p:nvSpPr>
        <p:spPr>
          <a:xfrm>
            <a:off x="1447800" y="624987"/>
            <a:ext cx="733795" cy="651363"/>
          </a:xfrm>
          <a:prstGeom prst="rect">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814697" y="950668"/>
            <a:ext cx="834679" cy="318300"/>
          </a:xfrm>
          <a:prstGeom prst="line">
            <a:avLst/>
          </a:prstGeom>
          <a:ln w="25400" cap="rnd">
            <a:solidFill>
              <a:srgbClr val="00B0F0"/>
            </a:solidFill>
            <a:headEnd type="ova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7"/>
          <a:stretch>
            <a:fillRect/>
          </a:stretch>
        </p:blipFill>
        <p:spPr>
          <a:xfrm>
            <a:off x="2573040" y="3003647"/>
            <a:ext cx="1400788" cy="992518"/>
          </a:xfrm>
          <a:prstGeom prst="rect">
            <a:avLst/>
          </a:prstGeom>
        </p:spPr>
      </p:pic>
      <p:sp>
        <p:nvSpPr>
          <p:cNvPr id="18" name="TextBox 17"/>
          <p:cNvSpPr txBox="1"/>
          <p:nvPr/>
        </p:nvSpPr>
        <p:spPr>
          <a:xfrm>
            <a:off x="2362200" y="3994247"/>
            <a:ext cx="2294888" cy="707886"/>
          </a:xfrm>
          <a:prstGeom prst="rect">
            <a:avLst/>
          </a:prstGeom>
          <a:noFill/>
        </p:spPr>
        <p:txBody>
          <a:bodyPr wrap="square" rtlCol="0">
            <a:spAutoFit/>
          </a:bodyPr>
          <a:lstStyle/>
          <a:p>
            <a:r>
              <a:rPr lang="en-US" sz="1600" b="1" dirty="0">
                <a:solidFill>
                  <a:srgbClr val="333399"/>
                </a:solidFill>
              </a:rPr>
              <a:t>AOC-MH25G-m2S2T</a:t>
            </a:r>
            <a:r>
              <a:rPr lang="en-US" sz="1600" b="1" dirty="0"/>
              <a:t> </a:t>
            </a:r>
            <a:endParaRPr lang="en-US" sz="1600" dirty="0"/>
          </a:p>
          <a:p>
            <a:r>
              <a:rPr lang="en-US" sz="1200" b="1" dirty="0"/>
              <a:t>Dual-port 25G SFP28  </a:t>
            </a:r>
          </a:p>
          <a:p>
            <a:r>
              <a:rPr lang="en-US" sz="1200" b="1" dirty="0"/>
              <a:t>Dual-port 10G RJ45</a:t>
            </a:r>
            <a:endParaRPr lang="en-US" sz="1200" dirty="0"/>
          </a:p>
        </p:txBody>
      </p:sp>
      <p:pic>
        <p:nvPicPr>
          <p:cNvPr id="16" name="Picture 15"/>
          <p:cNvPicPr>
            <a:picLocks noChangeAspect="1"/>
          </p:cNvPicPr>
          <p:nvPr/>
        </p:nvPicPr>
        <p:blipFill>
          <a:blip r:embed="rId8"/>
          <a:stretch>
            <a:fillRect/>
          </a:stretch>
        </p:blipFill>
        <p:spPr>
          <a:xfrm>
            <a:off x="4733684" y="2993230"/>
            <a:ext cx="1336597" cy="924817"/>
          </a:xfrm>
          <a:prstGeom prst="rect">
            <a:avLst/>
          </a:prstGeom>
        </p:spPr>
      </p:pic>
      <p:sp>
        <p:nvSpPr>
          <p:cNvPr id="20" name="TextBox 19"/>
          <p:cNvSpPr txBox="1"/>
          <p:nvPr/>
        </p:nvSpPr>
        <p:spPr>
          <a:xfrm>
            <a:off x="4563112" y="3997464"/>
            <a:ext cx="2142488" cy="707886"/>
          </a:xfrm>
          <a:prstGeom prst="rect">
            <a:avLst/>
          </a:prstGeom>
          <a:noFill/>
        </p:spPr>
        <p:txBody>
          <a:bodyPr wrap="square" rtlCol="0">
            <a:spAutoFit/>
          </a:bodyPr>
          <a:lstStyle/>
          <a:p>
            <a:r>
              <a:rPr lang="en-US" sz="1600" b="1" dirty="0">
                <a:solidFill>
                  <a:srgbClr val="333399"/>
                </a:solidFill>
              </a:rPr>
              <a:t>AOC-MHIBF-m2Q2G </a:t>
            </a:r>
          </a:p>
          <a:p>
            <a:r>
              <a:rPr lang="en-US" sz="1200" b="1" dirty="0"/>
              <a:t>Dual-port FDR IB QSFP+</a:t>
            </a:r>
          </a:p>
          <a:p>
            <a:r>
              <a:rPr lang="en-US" sz="1200" b="1" dirty="0"/>
              <a:t>Dual-port </a:t>
            </a:r>
            <a:r>
              <a:rPr lang="en-US" sz="1200" b="1" dirty="0" err="1"/>
              <a:t>GbE</a:t>
            </a:r>
            <a:r>
              <a:rPr lang="en-US" sz="1200" b="1" dirty="0"/>
              <a:t> RJ45</a:t>
            </a:r>
            <a:endParaRPr lang="en-US" sz="1200" dirty="0"/>
          </a:p>
        </p:txBody>
      </p:sp>
      <p:sp>
        <p:nvSpPr>
          <p:cNvPr id="23" name="TextBox 22"/>
          <p:cNvSpPr txBox="1"/>
          <p:nvPr/>
        </p:nvSpPr>
        <p:spPr>
          <a:xfrm>
            <a:off x="2362200" y="678418"/>
            <a:ext cx="6581405" cy="369332"/>
          </a:xfrm>
          <a:prstGeom prst="rect">
            <a:avLst/>
          </a:prstGeom>
          <a:noFill/>
        </p:spPr>
        <p:txBody>
          <a:bodyPr wrap="square" rtlCol="0">
            <a:spAutoFit/>
          </a:bodyPr>
          <a:lstStyle/>
          <a:p>
            <a:pPr algn="ctr"/>
            <a:r>
              <a:rPr lang="de-DE" b="1" dirty="0">
                <a:solidFill>
                  <a:srgbClr val="002060"/>
                </a:solidFill>
              </a:rPr>
              <a:t>Supermicro optimized flexible Networking for 1 -100 Gb/s</a:t>
            </a:r>
            <a:endParaRPr lang="en-US" b="1" dirty="0">
              <a:solidFill>
                <a:srgbClr val="002060"/>
              </a:solidFill>
            </a:endParaRPr>
          </a:p>
        </p:txBody>
      </p:sp>
      <p:pic>
        <p:nvPicPr>
          <p:cNvPr id="19" name="Picture 18"/>
          <p:cNvPicPr>
            <a:picLocks noChangeAspect="1"/>
          </p:cNvPicPr>
          <p:nvPr/>
        </p:nvPicPr>
        <p:blipFill>
          <a:blip r:embed="rId9"/>
          <a:stretch>
            <a:fillRect/>
          </a:stretch>
        </p:blipFill>
        <p:spPr>
          <a:xfrm>
            <a:off x="6871588" y="3074654"/>
            <a:ext cx="1352087" cy="894061"/>
          </a:xfrm>
          <a:prstGeom prst="rect">
            <a:avLst/>
          </a:prstGeom>
        </p:spPr>
      </p:pic>
      <p:sp>
        <p:nvSpPr>
          <p:cNvPr id="21" name="TextBox 20"/>
          <p:cNvSpPr txBox="1"/>
          <p:nvPr/>
        </p:nvSpPr>
        <p:spPr>
          <a:xfrm>
            <a:off x="6708760" y="4001372"/>
            <a:ext cx="2286000" cy="707886"/>
          </a:xfrm>
          <a:prstGeom prst="rect">
            <a:avLst/>
          </a:prstGeom>
          <a:noFill/>
        </p:spPr>
        <p:txBody>
          <a:bodyPr wrap="square" rtlCol="0">
            <a:spAutoFit/>
          </a:bodyPr>
          <a:lstStyle/>
          <a:p>
            <a:r>
              <a:rPr lang="en-US" sz="1600" b="1" dirty="0">
                <a:solidFill>
                  <a:srgbClr val="333399"/>
                </a:solidFill>
              </a:rPr>
              <a:t>AOC-MGP-i2T</a:t>
            </a:r>
            <a:r>
              <a:rPr lang="en-US" sz="1600" b="1" dirty="0"/>
              <a:t> </a:t>
            </a:r>
            <a:endParaRPr lang="en-US" sz="1600" dirty="0"/>
          </a:p>
          <a:p>
            <a:r>
              <a:rPr lang="en-US" sz="1200" b="1" dirty="0"/>
              <a:t>Dual port 10G (RJ45)</a:t>
            </a:r>
          </a:p>
          <a:p>
            <a:r>
              <a:rPr lang="en-US" sz="1200" b="1" dirty="0"/>
              <a:t>Intel X550 controller</a:t>
            </a:r>
            <a:endParaRPr lang="en-US" sz="1200" dirty="0"/>
          </a:p>
        </p:txBody>
      </p:sp>
    </p:spTree>
    <p:extLst>
      <p:ext uri="{BB962C8B-B14F-4D97-AF65-F5344CB8AC3E}">
        <p14:creationId xmlns:p14="http://schemas.microsoft.com/office/powerpoint/2010/main" val="133795190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2U BigTwin</a:t>
            </a:r>
            <a:endParaRPr lang="en-US" dirty="0"/>
          </a:p>
        </p:txBody>
      </p:sp>
      <p:pic>
        <p:nvPicPr>
          <p:cNvPr id="2" name="Picture 1"/>
          <p:cNvPicPr>
            <a:picLocks noChangeAspect="1"/>
          </p:cNvPicPr>
          <p:nvPr/>
        </p:nvPicPr>
        <p:blipFill>
          <a:blip r:embed="rId3"/>
          <a:stretch>
            <a:fillRect/>
          </a:stretch>
        </p:blipFill>
        <p:spPr>
          <a:xfrm>
            <a:off x="9286" y="721621"/>
            <a:ext cx="4391383" cy="2535929"/>
          </a:xfrm>
          <a:prstGeom prst="rect">
            <a:avLst/>
          </a:prstGeom>
        </p:spPr>
      </p:pic>
      <p:pic>
        <p:nvPicPr>
          <p:cNvPr id="4" name="Picture 3"/>
          <p:cNvPicPr>
            <a:picLocks noChangeAspect="1"/>
          </p:cNvPicPr>
          <p:nvPr/>
        </p:nvPicPr>
        <p:blipFill>
          <a:blip r:embed="rId4"/>
          <a:stretch>
            <a:fillRect/>
          </a:stretch>
        </p:blipFill>
        <p:spPr>
          <a:xfrm>
            <a:off x="4542052" y="746615"/>
            <a:ext cx="4385158" cy="1561060"/>
          </a:xfrm>
          <a:prstGeom prst="rect">
            <a:avLst/>
          </a:prstGeom>
        </p:spPr>
      </p:pic>
      <p:pic>
        <p:nvPicPr>
          <p:cNvPr id="5" name="Picture 4"/>
          <p:cNvPicPr>
            <a:picLocks noChangeAspect="1"/>
          </p:cNvPicPr>
          <p:nvPr/>
        </p:nvPicPr>
        <p:blipFill>
          <a:blip r:embed="rId5"/>
          <a:stretch>
            <a:fillRect/>
          </a:stretch>
        </p:blipFill>
        <p:spPr>
          <a:xfrm>
            <a:off x="1828800" y="2981911"/>
            <a:ext cx="1717419" cy="1436687"/>
          </a:xfrm>
          <a:prstGeom prst="rect">
            <a:avLst/>
          </a:prstGeom>
        </p:spPr>
      </p:pic>
      <p:sp>
        <p:nvSpPr>
          <p:cNvPr id="7" name="Content Placeholder 1"/>
          <p:cNvSpPr txBox="1">
            <a:spLocks/>
          </p:cNvSpPr>
          <p:nvPr/>
        </p:nvSpPr>
        <p:spPr bwMode="auto">
          <a:xfrm>
            <a:off x="3886200" y="2509548"/>
            <a:ext cx="5210631" cy="22720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l"/>
              <a:defRPr sz="2400" b="0">
                <a:solidFill>
                  <a:schemeClr val="accent2"/>
                </a:solidFill>
                <a:latin typeface="Arial Narrow" pitchFamily="34" charset="0"/>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l"/>
              <a:defRPr sz="2000" b="0">
                <a:solidFill>
                  <a:schemeClr val="accent2"/>
                </a:solidFill>
                <a:latin typeface="Arial Narrow" pitchFamily="34" charset="0"/>
              </a:defRPr>
            </a:lvl2pPr>
            <a:lvl3pPr marL="1143000" indent="-228600" algn="l" rtl="0" eaLnBrk="1" fontAlgn="base" hangingPunct="1">
              <a:spcBef>
                <a:spcPct val="20000"/>
              </a:spcBef>
              <a:spcAft>
                <a:spcPct val="0"/>
              </a:spcAft>
              <a:buClr>
                <a:srgbClr val="CC0000"/>
              </a:buClr>
              <a:buFont typeface="Wingdings" pitchFamily="2" charset="2"/>
              <a:buChar char="l"/>
              <a:defRPr sz="1800" b="0">
                <a:solidFill>
                  <a:schemeClr val="accent2"/>
                </a:solidFill>
                <a:latin typeface="Arial Narrow" pitchFamily="34" charset="0"/>
              </a:defRPr>
            </a:lvl3pPr>
            <a:lvl4pPr marL="1600200" indent="-228600" algn="l" rtl="0" eaLnBrk="1" fontAlgn="base" hangingPunct="1">
              <a:spcBef>
                <a:spcPct val="20000"/>
              </a:spcBef>
              <a:spcAft>
                <a:spcPct val="0"/>
              </a:spcAft>
              <a:buClr>
                <a:srgbClr val="CC0000"/>
              </a:buClr>
              <a:buFont typeface="Wingdings" pitchFamily="2" charset="2"/>
              <a:buChar char="l"/>
              <a:defRPr sz="1600" b="0">
                <a:solidFill>
                  <a:schemeClr val="accent2"/>
                </a:solidFill>
                <a:latin typeface="Arial Narrow" pitchFamily="34" charset="0"/>
              </a:defRPr>
            </a:lvl4pPr>
            <a:lvl5pPr marL="2057400" indent="-228600" algn="l" rtl="0" eaLnBrk="1" fontAlgn="base" hangingPunct="1">
              <a:spcBef>
                <a:spcPct val="20000"/>
              </a:spcBef>
              <a:spcAft>
                <a:spcPct val="0"/>
              </a:spcAft>
              <a:buClr>
                <a:srgbClr val="CC0000"/>
              </a:buClr>
              <a:buFont typeface="Wingdings" pitchFamily="2" charset="2"/>
              <a:buChar char="l"/>
              <a:defRPr sz="1600" b="0">
                <a:solidFill>
                  <a:schemeClr val="accent2"/>
                </a:solidFill>
                <a:latin typeface="Arial Narrow" pitchFamily="34" charset="0"/>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9pPr>
          </a:lstStyle>
          <a:p>
            <a:pPr marL="0" lvl="1" indent="0">
              <a:spcBef>
                <a:spcPts val="0"/>
              </a:spcBef>
              <a:buNone/>
            </a:pPr>
            <a:r>
              <a:rPr lang="en-US" b="1" kern="0" dirty="0"/>
              <a:t>Each </a:t>
            </a:r>
            <a:r>
              <a:rPr lang="en-US" b="1" kern="0" dirty="0" err="1"/>
              <a:t>BigTwin</a:t>
            </a:r>
            <a:r>
              <a:rPr lang="en-US" b="1" kern="0" dirty="0"/>
              <a:t> Server Supports up to </a:t>
            </a:r>
          </a:p>
          <a:p>
            <a:pPr marL="285750" lvl="1">
              <a:spcBef>
                <a:spcPts val="0"/>
              </a:spcBef>
            </a:pPr>
            <a:r>
              <a:rPr lang="en-US" sz="1800" kern="0" dirty="0"/>
              <a:t>4 hot-swappable DP nodes in 2U</a:t>
            </a:r>
          </a:p>
          <a:p>
            <a:pPr marL="285750" lvl="1">
              <a:spcBef>
                <a:spcPts val="0"/>
              </a:spcBef>
            </a:pPr>
            <a:r>
              <a:rPr lang="en-US" sz="1800" kern="0" dirty="0"/>
              <a:t>24 DIMMs per node </a:t>
            </a:r>
          </a:p>
          <a:p>
            <a:pPr marL="285750" lvl="1">
              <a:spcBef>
                <a:spcPts val="0"/>
              </a:spcBef>
            </a:pPr>
            <a:r>
              <a:rPr lang="en-US" sz="1800" kern="0" dirty="0"/>
              <a:t>6 </a:t>
            </a:r>
            <a:r>
              <a:rPr lang="en-US" sz="1800" kern="0" dirty="0" err="1"/>
              <a:t>NVMe</a:t>
            </a:r>
            <a:r>
              <a:rPr lang="en-US" sz="1800" kern="0" dirty="0"/>
              <a:t> / SAS / SATA drives per node </a:t>
            </a:r>
          </a:p>
          <a:p>
            <a:pPr marL="285750" lvl="1">
              <a:spcBef>
                <a:spcPts val="0"/>
              </a:spcBef>
            </a:pPr>
            <a:r>
              <a:rPr lang="en-US" sz="1800" kern="0" dirty="0"/>
              <a:t>1 SIOM card support per node</a:t>
            </a:r>
          </a:p>
          <a:p>
            <a:pPr marL="285750" lvl="1">
              <a:spcBef>
                <a:spcPts val="0"/>
              </a:spcBef>
            </a:pPr>
            <a:r>
              <a:rPr lang="en-US" sz="1800" kern="0" dirty="0"/>
              <a:t>2 low-profile PCI-E x16 slots per node  </a:t>
            </a:r>
          </a:p>
          <a:p>
            <a:pPr marL="285750" lvl="1">
              <a:spcBef>
                <a:spcPts val="0"/>
              </a:spcBef>
            </a:pPr>
            <a:r>
              <a:rPr lang="en-US" sz="1800" kern="0" dirty="0"/>
              <a:t>Redundant Titanium Level  (96%) Power Supplies</a:t>
            </a:r>
          </a:p>
          <a:p>
            <a:pPr marL="285750" lvl="1">
              <a:spcBef>
                <a:spcPts val="0"/>
              </a:spcBef>
            </a:pPr>
            <a:r>
              <a:rPr lang="de-DE" sz="1800" b="1" kern="0" dirty="0"/>
              <a:t>Intel Skylake or AMD Naples</a:t>
            </a:r>
            <a:endParaRPr lang="en-US" sz="1800" b="1" kern="0" dirty="0"/>
          </a:p>
        </p:txBody>
      </p:sp>
      <p:pic>
        <p:nvPicPr>
          <p:cNvPr id="9" name="Picture 8"/>
          <p:cNvPicPr>
            <a:picLocks noChangeAspect="1"/>
          </p:cNvPicPr>
          <p:nvPr/>
        </p:nvPicPr>
        <p:blipFill>
          <a:blip r:embed="rId6"/>
          <a:stretch>
            <a:fillRect/>
          </a:stretch>
        </p:blipFill>
        <p:spPr>
          <a:xfrm>
            <a:off x="2876357" y="3907706"/>
            <a:ext cx="868265" cy="399599"/>
          </a:xfrm>
          <a:prstGeom prst="rect">
            <a:avLst/>
          </a:prstGeom>
        </p:spPr>
      </p:pic>
      <p:sp>
        <p:nvSpPr>
          <p:cNvPr id="10" name="TextBox 9"/>
          <p:cNvSpPr txBox="1"/>
          <p:nvPr/>
        </p:nvSpPr>
        <p:spPr>
          <a:xfrm>
            <a:off x="1600200" y="4392676"/>
            <a:ext cx="2209800" cy="523220"/>
          </a:xfrm>
          <a:prstGeom prst="rect">
            <a:avLst/>
          </a:prstGeom>
          <a:noFill/>
        </p:spPr>
        <p:txBody>
          <a:bodyPr wrap="square" rtlCol="0">
            <a:spAutoFit/>
          </a:bodyPr>
          <a:lstStyle/>
          <a:p>
            <a:pPr algn="ctr"/>
            <a:r>
              <a:rPr lang="en-US" sz="1400" dirty="0" err="1">
                <a:solidFill>
                  <a:srgbClr val="002060"/>
                </a:solidFill>
                <a:latin typeface="Arial Narrow" panose="020B0606020202030204" pitchFamily="34" charset="0"/>
              </a:rPr>
              <a:t>BigTwin’s</a:t>
            </a:r>
            <a:r>
              <a:rPr lang="en-US" sz="1400" dirty="0">
                <a:solidFill>
                  <a:srgbClr val="002060"/>
                </a:solidFill>
                <a:latin typeface="Arial Narrow" panose="020B0606020202030204" pitchFamily="34" charset="0"/>
              </a:rPr>
              <a:t> 96% Efficiency 2200W Power Stick Design</a:t>
            </a:r>
          </a:p>
        </p:txBody>
      </p:sp>
    </p:spTree>
    <p:extLst>
      <p:ext uri="{BB962C8B-B14F-4D97-AF65-F5344CB8AC3E}">
        <p14:creationId xmlns:p14="http://schemas.microsoft.com/office/powerpoint/2010/main" val="149495643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Supermicro Superblade Solutions</a:t>
            </a:r>
            <a:endParaRPr lang="en-US" dirty="0"/>
          </a:p>
        </p:txBody>
      </p:sp>
      <p:sp>
        <p:nvSpPr>
          <p:cNvPr id="7" name="Content Placeholder 1"/>
          <p:cNvSpPr txBox="1">
            <a:spLocks/>
          </p:cNvSpPr>
          <p:nvPr/>
        </p:nvSpPr>
        <p:spPr bwMode="auto">
          <a:xfrm>
            <a:off x="304800" y="833148"/>
            <a:ext cx="4724400" cy="22720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l"/>
              <a:defRPr sz="2400" b="0">
                <a:solidFill>
                  <a:schemeClr val="accent2"/>
                </a:solidFill>
                <a:latin typeface="Arial Narrow" pitchFamily="34" charset="0"/>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l"/>
              <a:defRPr sz="2000" b="0">
                <a:solidFill>
                  <a:schemeClr val="accent2"/>
                </a:solidFill>
                <a:latin typeface="Arial Narrow" pitchFamily="34" charset="0"/>
              </a:defRPr>
            </a:lvl2pPr>
            <a:lvl3pPr marL="1143000" indent="-228600" algn="l" rtl="0" eaLnBrk="1" fontAlgn="base" hangingPunct="1">
              <a:spcBef>
                <a:spcPct val="20000"/>
              </a:spcBef>
              <a:spcAft>
                <a:spcPct val="0"/>
              </a:spcAft>
              <a:buClr>
                <a:srgbClr val="CC0000"/>
              </a:buClr>
              <a:buFont typeface="Wingdings" pitchFamily="2" charset="2"/>
              <a:buChar char="l"/>
              <a:defRPr sz="1800" b="0">
                <a:solidFill>
                  <a:schemeClr val="accent2"/>
                </a:solidFill>
                <a:latin typeface="Arial Narrow" pitchFamily="34" charset="0"/>
              </a:defRPr>
            </a:lvl3pPr>
            <a:lvl4pPr marL="1600200" indent="-228600" algn="l" rtl="0" eaLnBrk="1" fontAlgn="base" hangingPunct="1">
              <a:spcBef>
                <a:spcPct val="20000"/>
              </a:spcBef>
              <a:spcAft>
                <a:spcPct val="0"/>
              </a:spcAft>
              <a:buClr>
                <a:srgbClr val="CC0000"/>
              </a:buClr>
              <a:buFont typeface="Wingdings" pitchFamily="2" charset="2"/>
              <a:buChar char="l"/>
              <a:defRPr sz="1600" b="0">
                <a:solidFill>
                  <a:schemeClr val="accent2"/>
                </a:solidFill>
                <a:latin typeface="Arial Narrow" pitchFamily="34" charset="0"/>
              </a:defRPr>
            </a:lvl4pPr>
            <a:lvl5pPr marL="2057400" indent="-228600" algn="l" rtl="0" eaLnBrk="1" fontAlgn="base" hangingPunct="1">
              <a:spcBef>
                <a:spcPct val="20000"/>
              </a:spcBef>
              <a:spcAft>
                <a:spcPct val="0"/>
              </a:spcAft>
              <a:buClr>
                <a:srgbClr val="CC0000"/>
              </a:buClr>
              <a:buFont typeface="Wingdings" pitchFamily="2" charset="2"/>
              <a:buChar char="l"/>
              <a:defRPr sz="1600" b="0">
                <a:solidFill>
                  <a:schemeClr val="accent2"/>
                </a:solidFill>
                <a:latin typeface="Arial Narrow" pitchFamily="34" charset="0"/>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9pPr>
          </a:lstStyle>
          <a:p>
            <a:pPr marL="0" lvl="1" indent="0">
              <a:spcBef>
                <a:spcPts val="0"/>
              </a:spcBef>
              <a:buNone/>
            </a:pPr>
            <a:r>
              <a:rPr lang="de-DE" b="1" kern="0" dirty="0"/>
              <a:t>Flexible Blade Solutions</a:t>
            </a:r>
            <a:endParaRPr lang="en-US" b="1" kern="0" dirty="0"/>
          </a:p>
          <a:p>
            <a:pPr marL="285750" lvl="1">
              <a:spcBef>
                <a:spcPts val="0"/>
              </a:spcBef>
            </a:pPr>
            <a:r>
              <a:rPr lang="de-DE" sz="1800" kern="0" dirty="0"/>
              <a:t>High Density</a:t>
            </a:r>
            <a:endParaRPr lang="en-US" sz="1800" kern="0" dirty="0"/>
          </a:p>
          <a:p>
            <a:pPr marL="285750" lvl="1">
              <a:spcBef>
                <a:spcPts val="0"/>
              </a:spcBef>
            </a:pPr>
            <a:r>
              <a:rPr lang="en-US" sz="1800" kern="0" dirty="0"/>
              <a:t>10/14/20 Blade Nodes per Enclosure</a:t>
            </a:r>
          </a:p>
          <a:p>
            <a:pPr marL="285750" lvl="1">
              <a:spcBef>
                <a:spcPts val="0"/>
              </a:spcBef>
            </a:pPr>
            <a:r>
              <a:rPr lang="de-DE" sz="1800" kern="0" dirty="0"/>
              <a:t>Compute-, GPU-, Storage Blade Options</a:t>
            </a:r>
          </a:p>
          <a:p>
            <a:pPr marL="285750" lvl="1">
              <a:spcBef>
                <a:spcPts val="0"/>
              </a:spcBef>
            </a:pPr>
            <a:r>
              <a:rPr lang="de-DE" sz="1800" kern="0" dirty="0"/>
              <a:t>Integrated Networking</a:t>
            </a:r>
          </a:p>
          <a:p>
            <a:pPr marL="285750" lvl="1">
              <a:spcBef>
                <a:spcPts val="0"/>
              </a:spcBef>
            </a:pPr>
            <a:r>
              <a:rPr lang="de-DE" sz="1800" kern="0" dirty="0"/>
              <a:t>Multiple Network Option (GbE, 10G, IB)</a:t>
            </a:r>
          </a:p>
          <a:p>
            <a:pPr marL="285750" lvl="1">
              <a:spcBef>
                <a:spcPts val="0"/>
              </a:spcBef>
            </a:pPr>
            <a:r>
              <a:rPr lang="de-DE" sz="1800" kern="0" dirty="0"/>
              <a:t>Integrated Management Module</a:t>
            </a:r>
          </a:p>
          <a:p>
            <a:pPr marL="285750" lvl="1">
              <a:spcBef>
                <a:spcPts val="0"/>
              </a:spcBef>
            </a:pPr>
            <a:endParaRPr lang="en-US" sz="1800" kern="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651" y="590550"/>
            <a:ext cx="3771900" cy="25146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3333750"/>
            <a:ext cx="2023599" cy="1300162"/>
          </a:xfrm>
          <a:prstGeom prst="rect">
            <a:avLst/>
          </a:prstGeom>
        </p:spPr>
      </p:pic>
      <p:pic>
        <p:nvPicPr>
          <p:cNvPr id="13" name="Picture 12"/>
          <p:cNvPicPr>
            <a:picLocks noChangeAspect="1"/>
          </p:cNvPicPr>
          <p:nvPr/>
        </p:nvPicPr>
        <p:blipFill>
          <a:blip r:embed="rId5"/>
          <a:stretch>
            <a:fillRect/>
          </a:stretch>
        </p:blipFill>
        <p:spPr>
          <a:xfrm>
            <a:off x="3776199" y="3333750"/>
            <a:ext cx="2007972" cy="130016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3333750"/>
            <a:ext cx="1926166" cy="1300162"/>
          </a:xfrm>
          <a:prstGeom prst="rect">
            <a:avLst/>
          </a:prstGeom>
        </p:spPr>
      </p:pic>
    </p:spTree>
    <p:extLst>
      <p:ext uri="{BB962C8B-B14F-4D97-AF65-F5344CB8AC3E}">
        <p14:creationId xmlns:p14="http://schemas.microsoft.com/office/powerpoint/2010/main" val="256277310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81600" y="1148153"/>
            <a:ext cx="2324740" cy="164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42"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32018" y="1145311"/>
            <a:ext cx="2780110" cy="176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54383" y="3025595"/>
            <a:ext cx="1707854" cy="307777"/>
          </a:xfrm>
          <a:prstGeom prst="rect">
            <a:avLst/>
          </a:prstGeom>
          <a:noFill/>
        </p:spPr>
        <p:txBody>
          <a:bodyPr wrap="square" rtlCol="0">
            <a:spAutoFit/>
          </a:bodyPr>
          <a:lstStyle/>
          <a:p>
            <a:r>
              <a:rPr lang="en-US" sz="1400" b="1" dirty="0">
                <a:solidFill>
                  <a:schemeClr val="accent2"/>
                </a:solidFill>
              </a:rPr>
              <a:t>CPU Module</a:t>
            </a:r>
          </a:p>
        </p:txBody>
      </p:sp>
      <p:sp>
        <p:nvSpPr>
          <p:cNvPr id="6" name="TextBox 5"/>
          <p:cNvSpPr txBox="1"/>
          <p:nvPr/>
        </p:nvSpPr>
        <p:spPr>
          <a:xfrm>
            <a:off x="152400" y="3493662"/>
            <a:ext cx="4717587" cy="1384995"/>
          </a:xfrm>
          <a:prstGeom prst="rect">
            <a:avLst/>
          </a:prstGeom>
          <a:gradFill>
            <a:gsLst>
              <a:gs pos="0">
                <a:schemeClr val="accent2">
                  <a:lumMod val="40000"/>
                  <a:lumOff val="60000"/>
                </a:schemeClr>
              </a:gs>
              <a:gs pos="63000">
                <a:schemeClr val="accent6">
                  <a:lumMod val="20000"/>
                  <a:lumOff val="80000"/>
                </a:schemeClr>
              </a:gs>
              <a:gs pos="83000">
                <a:schemeClr val="accent6">
                  <a:lumMod val="20000"/>
                  <a:lumOff val="80000"/>
                </a:schemeClr>
              </a:gs>
              <a:gs pos="100000">
                <a:schemeClr val="accent6">
                  <a:lumMod val="20000"/>
                  <a:lumOff val="80000"/>
                </a:schemeClr>
              </a:gs>
            </a:gsLst>
            <a:lin ang="5400000" scaled="1"/>
          </a:gradFill>
          <a:effectLst>
            <a:softEdge rad="50800"/>
          </a:effectLst>
        </p:spPr>
        <p:txBody>
          <a:bodyPr wrap="square" rtlCol="0">
            <a:spAutoFit/>
          </a:bodyPr>
          <a:lstStyle/>
          <a:p>
            <a:r>
              <a:rPr lang="en-US" sz="1400" b="1" dirty="0">
                <a:solidFill>
                  <a:schemeClr val="accent2"/>
                </a:solidFill>
              </a:rPr>
              <a:t>Key features</a:t>
            </a:r>
          </a:p>
          <a:p>
            <a:pPr marL="128588" indent="-128588">
              <a:buFont typeface="Arial" pitchFamily="34" charset="0"/>
              <a:buChar char="•"/>
            </a:pPr>
            <a:r>
              <a:rPr lang="en-US" sz="1400" dirty="0"/>
              <a:t>7U 8/6/4 Way System Supports 8x E7-8800/4800 v3/v4</a:t>
            </a:r>
          </a:p>
          <a:p>
            <a:pPr marL="128588" indent="-128588">
              <a:buFont typeface="Arial" pitchFamily="34" charset="0"/>
              <a:buChar char="•"/>
            </a:pPr>
            <a:r>
              <a:rPr lang="en-US" sz="1400" dirty="0"/>
              <a:t>Up to 12TB DDR4 Memory Capacity</a:t>
            </a:r>
          </a:p>
          <a:p>
            <a:pPr marL="128588" indent="-128588">
              <a:buFont typeface="Arial" pitchFamily="34" charset="0"/>
              <a:buChar char="•"/>
            </a:pPr>
            <a:r>
              <a:rPr lang="en-US" sz="1400" dirty="0"/>
              <a:t>Up to 23x PCI-E 3.0 slots support</a:t>
            </a:r>
          </a:p>
          <a:p>
            <a:pPr marL="128588" indent="-128588">
              <a:buFont typeface="Arial" pitchFamily="34" charset="0"/>
              <a:buChar char="•"/>
            </a:pPr>
            <a:r>
              <a:rPr lang="en-US" sz="1400" dirty="0"/>
              <a:t>Up to 12x 2.5” hot swap SAS3 HDD </a:t>
            </a:r>
          </a:p>
          <a:p>
            <a:pPr marL="128588" indent="-128588">
              <a:buFont typeface="Arial" pitchFamily="34" charset="0"/>
              <a:buChar char="•"/>
            </a:pPr>
            <a:r>
              <a:rPr lang="en-US" sz="1400" dirty="0"/>
              <a:t>Up to 5x 1600W 80Plus Titanium Level Power Supply</a:t>
            </a:r>
          </a:p>
        </p:txBody>
      </p:sp>
      <p:sp>
        <p:nvSpPr>
          <p:cNvPr id="12" name="TextBox 11"/>
          <p:cNvSpPr txBox="1"/>
          <p:nvPr/>
        </p:nvSpPr>
        <p:spPr>
          <a:xfrm>
            <a:off x="127424" y="2842875"/>
            <a:ext cx="1720722" cy="307777"/>
          </a:xfrm>
          <a:prstGeom prst="rect">
            <a:avLst/>
          </a:prstGeom>
          <a:noFill/>
        </p:spPr>
        <p:txBody>
          <a:bodyPr wrap="square" rtlCol="0">
            <a:spAutoFit/>
          </a:bodyPr>
          <a:lstStyle/>
          <a:p>
            <a:r>
              <a:rPr lang="en-US" sz="1400" b="1" dirty="0">
                <a:solidFill>
                  <a:schemeClr val="accent2"/>
                </a:solidFill>
              </a:rPr>
              <a:t>Storage Module</a:t>
            </a:r>
          </a:p>
        </p:txBody>
      </p:sp>
      <p:sp>
        <p:nvSpPr>
          <p:cNvPr id="13" name="Content Placeholder 6"/>
          <p:cNvSpPr txBox="1">
            <a:spLocks/>
          </p:cNvSpPr>
          <p:nvPr/>
        </p:nvSpPr>
        <p:spPr bwMode="auto">
          <a:xfrm>
            <a:off x="152400" y="590551"/>
            <a:ext cx="5791200" cy="381000"/>
          </a:xfrm>
          <a:prstGeom prst="roundRect">
            <a:avLst/>
          </a:prstGeom>
          <a:solidFill>
            <a:schemeClr val="accent6">
              <a:lumMod val="20000"/>
              <a:lumOff val="80000"/>
            </a:schemeClr>
          </a:solidFill>
          <a:ln w="25400" cap="flat" cmpd="sng" algn="ctr">
            <a:solidFill>
              <a:schemeClr val="accent1">
                <a:shade val="50000"/>
              </a:schemeClr>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l"/>
              <a:defRPr sz="2400" b="0">
                <a:solidFill>
                  <a:schemeClr val="lt1"/>
                </a:solidFill>
                <a:latin typeface="+mn-lt"/>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l"/>
              <a:defRPr sz="2000" b="0">
                <a:solidFill>
                  <a:schemeClr val="lt1"/>
                </a:solidFill>
                <a:latin typeface="+mn-lt"/>
                <a:ea typeface="+mn-ea"/>
                <a:cs typeface="+mn-cs"/>
              </a:defRPr>
            </a:lvl2pPr>
            <a:lvl3pPr marL="1143000" indent="-228600" algn="l" rtl="0" eaLnBrk="1" fontAlgn="base" hangingPunct="1">
              <a:spcBef>
                <a:spcPct val="20000"/>
              </a:spcBef>
              <a:spcAft>
                <a:spcPct val="0"/>
              </a:spcAft>
              <a:buClr>
                <a:srgbClr val="CC0000"/>
              </a:buClr>
              <a:buFont typeface="Wingdings" pitchFamily="2" charset="2"/>
              <a:buChar char="l"/>
              <a:defRPr sz="1800" b="0">
                <a:solidFill>
                  <a:schemeClr val="lt1"/>
                </a:solidFill>
                <a:latin typeface="+mn-lt"/>
                <a:ea typeface="+mn-ea"/>
                <a:cs typeface="+mn-cs"/>
              </a:defRPr>
            </a:lvl3pPr>
            <a:lvl4pPr marL="16002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4pPr>
            <a:lvl5pPr marL="20574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9pPr>
          </a:lstStyle>
          <a:p>
            <a:pPr marL="0" indent="0" algn="ctr">
              <a:buNone/>
            </a:pPr>
            <a:r>
              <a:rPr lang="en-US" sz="2000" b="1" kern="0" dirty="0">
                <a:solidFill>
                  <a:schemeClr val="accent2"/>
                </a:solidFill>
              </a:rPr>
              <a:t>SYS-7088B-TR4FT</a:t>
            </a:r>
          </a:p>
        </p:txBody>
      </p:sp>
      <p:sp>
        <p:nvSpPr>
          <p:cNvPr id="2" name="Title 1"/>
          <p:cNvSpPr>
            <a:spLocks noGrp="1"/>
          </p:cNvSpPr>
          <p:nvPr>
            <p:ph type="title"/>
          </p:nvPr>
        </p:nvSpPr>
        <p:spPr/>
        <p:txBody>
          <a:bodyPr/>
          <a:lstStyle/>
          <a:p>
            <a:r>
              <a:rPr lang="de-DE" dirty="0"/>
              <a:t>8-Way Server</a:t>
            </a:r>
            <a:endParaRPr lang="en-US" dirty="0"/>
          </a:p>
        </p:txBody>
      </p:sp>
      <p:cxnSp>
        <p:nvCxnSpPr>
          <p:cNvPr id="5" name="Straight Connector 4"/>
          <p:cNvCxnSpPr>
            <a:stCxn id="12" idx="0"/>
          </p:cNvCxnSpPr>
          <p:nvPr/>
        </p:nvCxnSpPr>
        <p:spPr>
          <a:xfrm flipV="1">
            <a:off x="987785" y="2152173"/>
            <a:ext cx="538728" cy="6907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4" idx="0"/>
          </p:cNvCxnSpPr>
          <p:nvPr/>
        </p:nvCxnSpPr>
        <p:spPr>
          <a:xfrm flipH="1" flipV="1">
            <a:off x="2568416" y="2357795"/>
            <a:ext cx="739894" cy="6678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177613" y="3463968"/>
            <a:ext cx="3448050" cy="954107"/>
          </a:xfrm>
          <a:prstGeom prst="rect">
            <a:avLst/>
          </a:prstGeom>
          <a:noFill/>
        </p:spPr>
        <p:txBody>
          <a:bodyPr wrap="square" rtlCol="0">
            <a:spAutoFit/>
          </a:bodyPr>
          <a:lstStyle/>
          <a:p>
            <a:r>
              <a:rPr lang="en-US" sz="1400" b="1" dirty="0">
                <a:solidFill>
                  <a:schemeClr val="accent2"/>
                </a:solidFill>
              </a:rPr>
              <a:t>Applications:</a:t>
            </a:r>
          </a:p>
          <a:p>
            <a:pPr marL="128588" indent="-128588">
              <a:buFont typeface="Arial" pitchFamily="34" charset="0"/>
              <a:buChar char="•"/>
            </a:pPr>
            <a:r>
              <a:rPr lang="en-US" sz="1400" dirty="0"/>
              <a:t>SMP, In-Memory Database, ERP, CRM, BI systems, Scientific Research Organizations, Virtualization</a:t>
            </a:r>
          </a:p>
        </p:txBody>
      </p:sp>
    </p:spTree>
    <p:extLst>
      <p:ext uri="{BB962C8B-B14F-4D97-AF65-F5344CB8AC3E}">
        <p14:creationId xmlns:p14="http://schemas.microsoft.com/office/powerpoint/2010/main" val="7546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32992" y="1123950"/>
            <a:ext cx="5610808" cy="685800"/>
          </a:xfrm>
        </p:spPr>
        <p:txBody>
          <a:bodyPr/>
          <a:lstStyle/>
          <a:p>
            <a:r>
              <a:rPr lang="en-US" dirty="0"/>
              <a:t>HPC Server Models</a:t>
            </a:r>
            <a:br>
              <a:rPr lang="en-US" dirty="0"/>
            </a:br>
            <a:br>
              <a:rPr lang="en-US" sz="2400" dirty="0"/>
            </a:br>
            <a:r>
              <a:rPr lang="en-US" sz="2400" dirty="0"/>
              <a:t>Accelerated Computing</a:t>
            </a:r>
            <a:endParaRPr lang="en-US" dirty="0"/>
          </a:p>
        </p:txBody>
      </p:sp>
    </p:spTree>
    <p:extLst>
      <p:ext uri="{BB962C8B-B14F-4D97-AF65-F5344CB8AC3E}">
        <p14:creationId xmlns:p14="http://schemas.microsoft.com/office/powerpoint/2010/main" val="106281328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Intel KNL Processor</a:t>
            </a:r>
            <a:endParaRPr lang="en-US" dirty="0"/>
          </a:p>
        </p:txBody>
      </p:sp>
      <p:pic>
        <p:nvPicPr>
          <p:cNvPr id="4" name="Picture 3"/>
          <p:cNvPicPr>
            <a:picLocks noChangeAspect="1"/>
          </p:cNvPicPr>
          <p:nvPr/>
        </p:nvPicPr>
        <p:blipFill>
          <a:blip r:embed="rId2"/>
          <a:stretch>
            <a:fillRect/>
          </a:stretch>
        </p:blipFill>
        <p:spPr>
          <a:xfrm>
            <a:off x="533400" y="1123950"/>
            <a:ext cx="1143000" cy="882898"/>
          </a:xfrm>
          <a:prstGeom prst="rect">
            <a:avLst/>
          </a:prstGeom>
        </p:spPr>
      </p:pic>
      <p:pic>
        <p:nvPicPr>
          <p:cNvPr id="5" name="Picture 4"/>
          <p:cNvPicPr>
            <a:picLocks noChangeAspect="1"/>
          </p:cNvPicPr>
          <p:nvPr/>
        </p:nvPicPr>
        <p:blipFill>
          <a:blip r:embed="rId3"/>
          <a:stretch>
            <a:fillRect/>
          </a:stretch>
        </p:blipFill>
        <p:spPr>
          <a:xfrm>
            <a:off x="2049102" y="1123950"/>
            <a:ext cx="1456098" cy="946930"/>
          </a:xfrm>
          <a:prstGeom prst="rect">
            <a:avLst/>
          </a:prstGeom>
        </p:spPr>
      </p:pic>
      <p:sp>
        <p:nvSpPr>
          <p:cNvPr id="6" name="TextBox 5"/>
          <p:cNvSpPr txBox="1"/>
          <p:nvPr/>
        </p:nvSpPr>
        <p:spPr>
          <a:xfrm>
            <a:off x="4191000" y="571501"/>
            <a:ext cx="4572000" cy="2739211"/>
          </a:xfrm>
          <a:prstGeom prst="rect">
            <a:avLst/>
          </a:prstGeom>
          <a:noFill/>
        </p:spPr>
        <p:txBody>
          <a:bodyPr wrap="square" rtlCol="0">
            <a:spAutoFit/>
          </a:bodyPr>
          <a:lstStyle/>
          <a:p>
            <a:r>
              <a:rPr lang="de-DE" sz="1600" b="1" dirty="0">
                <a:solidFill>
                  <a:srgbClr val="333399"/>
                </a:solidFill>
              </a:rPr>
              <a:t>Highlights</a:t>
            </a:r>
          </a:p>
          <a:p>
            <a:pPr marL="285750" indent="-285750">
              <a:buFont typeface="Arial" panose="020B0604020202020204" pitchFamily="34" charset="0"/>
              <a:buChar char="•"/>
            </a:pPr>
            <a:r>
              <a:rPr lang="en-US" sz="1200" dirty="0">
                <a:solidFill>
                  <a:srgbClr val="333399"/>
                </a:solidFill>
              </a:rPr>
              <a:t>Host Processor</a:t>
            </a:r>
          </a:p>
          <a:p>
            <a:pPr marL="742950" lvl="1" indent="-285750">
              <a:buFont typeface="Arial" panose="020B0604020202020204" pitchFamily="34" charset="0"/>
              <a:buChar char="•"/>
            </a:pPr>
            <a:r>
              <a:rPr lang="en-US" sz="1200" dirty="0">
                <a:solidFill>
                  <a:srgbClr val="333399"/>
                </a:solidFill>
              </a:rPr>
              <a:t>Linux and Windows support</a:t>
            </a:r>
          </a:p>
          <a:p>
            <a:pPr marL="742950" lvl="1" indent="-285750">
              <a:buFont typeface="Arial" panose="020B0604020202020204" pitchFamily="34" charset="0"/>
              <a:buChar char="•"/>
            </a:pPr>
            <a:r>
              <a:rPr lang="en-US" sz="1200" dirty="0">
                <a:solidFill>
                  <a:srgbClr val="333399"/>
                </a:solidFill>
              </a:rPr>
              <a:t>Socket P (LGA-3647)</a:t>
            </a:r>
          </a:p>
          <a:p>
            <a:pPr marL="285750" indent="-285750">
              <a:buFont typeface="Arial" panose="020B0604020202020204" pitchFamily="34" charset="0"/>
              <a:buChar char="•"/>
            </a:pPr>
            <a:r>
              <a:rPr lang="en-US" sz="1200" dirty="0">
                <a:solidFill>
                  <a:srgbClr val="333399"/>
                </a:solidFill>
              </a:rPr>
              <a:t>Multiple SKUs available</a:t>
            </a:r>
          </a:p>
          <a:p>
            <a:pPr marL="742950" lvl="1" indent="-285750">
              <a:buFont typeface="Arial" panose="020B0604020202020204" pitchFamily="34" charset="0"/>
              <a:buChar char="•"/>
            </a:pPr>
            <a:r>
              <a:rPr lang="en-US" sz="1200" dirty="0">
                <a:solidFill>
                  <a:srgbClr val="333399"/>
                </a:solidFill>
              </a:rPr>
              <a:t>Up to 72 cores</a:t>
            </a:r>
          </a:p>
          <a:p>
            <a:pPr marL="742950" lvl="1" indent="-285750">
              <a:buFont typeface="Arial" panose="020B0604020202020204" pitchFamily="34" charset="0"/>
              <a:buChar char="•"/>
            </a:pPr>
            <a:r>
              <a:rPr lang="en-US" sz="1200" dirty="0">
                <a:solidFill>
                  <a:srgbClr val="333399"/>
                </a:solidFill>
              </a:rPr>
              <a:t>Up to 16 GB MCDRAM on package</a:t>
            </a:r>
          </a:p>
          <a:p>
            <a:pPr marL="742950" lvl="1" indent="-285750">
              <a:buFont typeface="Arial" panose="020B0604020202020204" pitchFamily="34" charset="0"/>
              <a:buChar char="•"/>
            </a:pPr>
            <a:r>
              <a:rPr lang="en-US" sz="1200" dirty="0">
                <a:solidFill>
                  <a:srgbClr val="333399"/>
                </a:solidFill>
              </a:rPr>
              <a:t>Option of integrated Omni-Path</a:t>
            </a:r>
          </a:p>
          <a:p>
            <a:pPr marL="285750" indent="-285750">
              <a:buFont typeface="Arial" panose="020B0604020202020204" pitchFamily="34" charset="0"/>
              <a:buChar char="•"/>
            </a:pPr>
            <a:r>
              <a:rPr lang="en-US" sz="1200" dirty="0">
                <a:solidFill>
                  <a:srgbClr val="333399"/>
                </a:solidFill>
              </a:rPr>
              <a:t>Excellent power efficiency</a:t>
            </a:r>
          </a:p>
          <a:p>
            <a:pPr marL="742950" lvl="1" indent="-285750">
              <a:buFont typeface="Arial" panose="020B0604020202020204" pitchFamily="34" charset="0"/>
              <a:buChar char="•"/>
            </a:pPr>
            <a:r>
              <a:rPr lang="en-US" sz="1200" dirty="0">
                <a:solidFill>
                  <a:srgbClr val="333399"/>
                </a:solidFill>
              </a:rPr>
              <a:t>Exceeds 10 GF/W</a:t>
            </a:r>
          </a:p>
          <a:p>
            <a:pPr marL="742950" lvl="1" indent="-285750">
              <a:buFont typeface="Arial" panose="020B0604020202020204" pitchFamily="34" charset="0"/>
              <a:buChar char="•"/>
            </a:pPr>
            <a:r>
              <a:rPr lang="en-US" sz="1200" dirty="0">
                <a:solidFill>
                  <a:srgbClr val="333399"/>
                </a:solidFill>
              </a:rPr>
              <a:t>25% more efficient than discrete components</a:t>
            </a:r>
          </a:p>
          <a:p>
            <a:pPr marL="285750" indent="-285750">
              <a:buFont typeface="Arial" panose="020B0604020202020204" pitchFamily="34" charset="0"/>
              <a:buChar char="•"/>
            </a:pPr>
            <a:r>
              <a:rPr lang="en-US" sz="1200" dirty="0">
                <a:solidFill>
                  <a:srgbClr val="333399"/>
                </a:solidFill>
              </a:rPr>
              <a:t>Cost efficiency over discrete parts</a:t>
            </a:r>
          </a:p>
          <a:p>
            <a:pPr marL="742950" lvl="1" indent="-285750">
              <a:buFont typeface="Arial" panose="020B0604020202020204" pitchFamily="34" charset="0"/>
              <a:buChar char="•"/>
            </a:pPr>
            <a:r>
              <a:rPr lang="en-US" sz="1200" dirty="0">
                <a:solidFill>
                  <a:srgbClr val="333399"/>
                </a:solidFill>
              </a:rPr>
              <a:t>No need for separate host CPU</a:t>
            </a:r>
          </a:p>
          <a:p>
            <a:pPr marL="742950" lvl="1" indent="-285750">
              <a:buFont typeface="Arial" panose="020B0604020202020204" pitchFamily="34" charset="0"/>
              <a:buChar char="•"/>
            </a:pPr>
            <a:r>
              <a:rPr lang="en-US" sz="1200" dirty="0">
                <a:solidFill>
                  <a:srgbClr val="333399"/>
                </a:solidFill>
              </a:rPr>
              <a:t>Integrated fabric vs add-on card</a:t>
            </a:r>
          </a:p>
        </p:txBody>
      </p:sp>
      <p:sp>
        <p:nvSpPr>
          <p:cNvPr id="8" name="TextBox 7"/>
          <p:cNvSpPr txBox="1"/>
          <p:nvPr/>
        </p:nvSpPr>
        <p:spPr>
          <a:xfrm>
            <a:off x="304800" y="666750"/>
            <a:ext cx="3276600" cy="646331"/>
          </a:xfrm>
          <a:prstGeom prst="rect">
            <a:avLst/>
          </a:prstGeom>
          <a:noFill/>
        </p:spPr>
        <p:txBody>
          <a:bodyPr wrap="square" rtlCol="0">
            <a:spAutoFit/>
          </a:bodyPr>
          <a:lstStyle/>
          <a:p>
            <a:pPr algn="ctr"/>
            <a:r>
              <a:rPr lang="en-US" dirty="0"/>
              <a:t>Xeon Phi x200 Processor</a:t>
            </a:r>
          </a:p>
          <a:p>
            <a:pPr algn="ctr"/>
            <a:endParaRPr lang="en-US" dirty="0"/>
          </a:p>
        </p:txBody>
      </p:sp>
      <p:sp>
        <p:nvSpPr>
          <p:cNvPr id="9" name="TextBox 8"/>
          <p:cNvSpPr txBox="1"/>
          <p:nvPr/>
        </p:nvSpPr>
        <p:spPr>
          <a:xfrm>
            <a:off x="419100" y="2285188"/>
            <a:ext cx="1371600" cy="276999"/>
          </a:xfrm>
          <a:prstGeom prst="rect">
            <a:avLst/>
          </a:prstGeom>
          <a:noFill/>
        </p:spPr>
        <p:txBody>
          <a:bodyPr wrap="square" rtlCol="0">
            <a:spAutoFit/>
          </a:bodyPr>
          <a:lstStyle/>
          <a:p>
            <a:pPr algn="ctr"/>
            <a:r>
              <a:rPr lang="en-US" sz="1200" b="1" dirty="0"/>
              <a:t>KNL Processor </a:t>
            </a:r>
            <a:endParaRPr lang="en-US" sz="1200" dirty="0"/>
          </a:p>
        </p:txBody>
      </p:sp>
      <p:sp>
        <p:nvSpPr>
          <p:cNvPr id="10" name="TextBox 9"/>
          <p:cNvSpPr txBox="1"/>
          <p:nvPr/>
        </p:nvSpPr>
        <p:spPr>
          <a:xfrm>
            <a:off x="1955413" y="2264272"/>
            <a:ext cx="1782536" cy="461665"/>
          </a:xfrm>
          <a:prstGeom prst="rect">
            <a:avLst/>
          </a:prstGeom>
          <a:noFill/>
        </p:spPr>
        <p:txBody>
          <a:bodyPr wrap="square" rtlCol="0">
            <a:spAutoFit/>
          </a:bodyPr>
          <a:lstStyle/>
          <a:p>
            <a:pPr algn="ctr"/>
            <a:r>
              <a:rPr lang="en-US" sz="1200" b="1" dirty="0"/>
              <a:t>KNL-F with dual port Omni-Path fabric</a:t>
            </a:r>
            <a:endParaRPr lang="en-US" sz="1200" dirty="0"/>
          </a:p>
        </p:txBody>
      </p:sp>
      <p:graphicFrame>
        <p:nvGraphicFramePr>
          <p:cNvPr id="12" name="Table 11"/>
          <p:cNvGraphicFramePr>
            <a:graphicFrameLocks noGrp="1"/>
          </p:cNvGraphicFramePr>
          <p:nvPr>
            <p:extLst/>
          </p:nvPr>
        </p:nvGraphicFramePr>
        <p:xfrm>
          <a:off x="381000" y="3310339"/>
          <a:ext cx="8153400" cy="1747837"/>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tblGrid>
              <a:tr h="176091">
                <a:tc>
                  <a:txBody>
                    <a:bodyPr/>
                    <a:lstStyle/>
                    <a:p>
                      <a:pPr algn="ctr"/>
                      <a:r>
                        <a:rPr lang="en-US" sz="1100" dirty="0"/>
                        <a:t>Workload</a:t>
                      </a:r>
                    </a:p>
                  </a:txBody>
                  <a:tcPr>
                    <a:solidFill>
                      <a:srgbClr val="0071C5"/>
                    </a:solidFill>
                  </a:tcPr>
                </a:tc>
                <a:tc>
                  <a:txBody>
                    <a:bodyPr/>
                    <a:lstStyle/>
                    <a:p>
                      <a:pPr algn="ctr"/>
                      <a:r>
                        <a:rPr lang="en-US" sz="1100" dirty="0"/>
                        <a:t>Compared to x100</a:t>
                      </a:r>
                    </a:p>
                  </a:txBody>
                  <a:tcPr>
                    <a:solidFill>
                      <a:srgbClr val="0071C5"/>
                    </a:solidFill>
                  </a:tcPr>
                </a:tc>
                <a:tc>
                  <a:txBody>
                    <a:bodyPr/>
                    <a:lstStyle/>
                    <a:p>
                      <a:pPr algn="ctr"/>
                      <a:r>
                        <a:rPr lang="en-US" sz="1100" dirty="0"/>
                        <a:t>Compared</a:t>
                      </a:r>
                      <a:r>
                        <a:rPr lang="en-US" sz="1100" baseline="0" dirty="0"/>
                        <a:t> to DP Broadwell</a:t>
                      </a:r>
                      <a:endParaRPr lang="en-US" sz="1100" dirty="0"/>
                    </a:p>
                  </a:txBody>
                  <a:tcPr>
                    <a:solidFill>
                      <a:srgbClr val="0071C5"/>
                    </a:solidFill>
                  </a:tcPr>
                </a:tc>
                <a:extLst>
                  <a:ext uri="{0D108BD9-81ED-4DB2-BD59-A6C34878D82A}">
                    <a16:rowId xmlns:a16="http://schemas.microsoft.com/office/drawing/2014/main" val="10000"/>
                  </a:ext>
                </a:extLst>
              </a:tr>
              <a:tr h="145331">
                <a:tc>
                  <a:txBody>
                    <a:bodyPr/>
                    <a:lstStyle/>
                    <a:p>
                      <a:r>
                        <a:rPr lang="en-US" sz="1000" b="1" dirty="0"/>
                        <a:t>Core Performance </a:t>
                      </a:r>
                      <a:r>
                        <a:rPr lang="en-US" sz="900" b="0" dirty="0">
                          <a:solidFill>
                            <a:schemeClr val="tx1"/>
                          </a:solidFill>
                        </a:rPr>
                        <a:t>Single Thread/Single Core</a:t>
                      </a:r>
                    </a:p>
                  </a:txBody>
                  <a:tcPr>
                    <a:solidFill>
                      <a:srgbClr val="CBD5EA"/>
                    </a:solidFill>
                  </a:tcPr>
                </a:tc>
                <a:tc>
                  <a:txBody>
                    <a:bodyPr/>
                    <a:lstStyle/>
                    <a:p>
                      <a:pPr algn="ctr"/>
                      <a:r>
                        <a:rPr lang="en-US" sz="1100" b="1" dirty="0">
                          <a:solidFill>
                            <a:srgbClr val="0B6BBF"/>
                          </a:solidFill>
                        </a:rPr>
                        <a:t>~3x</a:t>
                      </a:r>
                    </a:p>
                  </a:txBody>
                  <a:tcPr>
                    <a:solidFill>
                      <a:srgbClr val="CBD5EA"/>
                    </a:solidFill>
                  </a:tcPr>
                </a:tc>
                <a:tc>
                  <a:txBody>
                    <a:bodyPr/>
                    <a:lstStyle/>
                    <a:p>
                      <a:pPr algn="ctr"/>
                      <a:r>
                        <a:rPr lang="en-US" sz="1100" b="1" dirty="0">
                          <a:solidFill>
                            <a:schemeClr val="tx1"/>
                          </a:solidFill>
                        </a:rPr>
                        <a:t>~1/3</a:t>
                      </a:r>
                    </a:p>
                  </a:txBody>
                  <a:tcPr>
                    <a:solidFill>
                      <a:srgbClr val="CBD5EA"/>
                    </a:solidFill>
                  </a:tcPr>
                </a:tc>
                <a:extLst>
                  <a:ext uri="{0D108BD9-81ED-4DB2-BD59-A6C34878D82A}">
                    <a16:rowId xmlns:a16="http://schemas.microsoft.com/office/drawing/2014/main" val="10001"/>
                  </a:ext>
                </a:extLst>
              </a:tr>
              <a:tr h="0">
                <a:tc>
                  <a:txBody>
                    <a:bodyPr/>
                    <a:lstStyle/>
                    <a:p>
                      <a:r>
                        <a:rPr lang="en-US" sz="1000" b="1" dirty="0"/>
                        <a:t>Highly Parallel/Scalar Code </a:t>
                      </a:r>
                      <a:r>
                        <a:rPr lang="en-US" sz="900" b="0" dirty="0">
                          <a:solidFill>
                            <a:schemeClr val="tx1"/>
                          </a:solidFill>
                        </a:rPr>
                        <a:t>Single Thread/Single Core</a:t>
                      </a:r>
                    </a:p>
                  </a:txBody>
                  <a:tcPr/>
                </a:tc>
                <a:tc>
                  <a:txBody>
                    <a:bodyPr/>
                    <a:lstStyle/>
                    <a:p>
                      <a:pPr algn="ctr"/>
                      <a:r>
                        <a:rPr lang="en-US" sz="1100" b="1" dirty="0"/>
                        <a:t>N/A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~1/2</a:t>
                      </a:r>
                    </a:p>
                  </a:txBody>
                  <a:tcPr/>
                </a:tc>
                <a:extLst>
                  <a:ext uri="{0D108BD9-81ED-4DB2-BD59-A6C34878D82A}">
                    <a16:rowId xmlns:a16="http://schemas.microsoft.com/office/drawing/2014/main" val="10002"/>
                  </a:ext>
                </a:extLst>
              </a:tr>
              <a:tr h="284797">
                <a:tc>
                  <a:txBody>
                    <a:bodyPr/>
                    <a:lstStyle/>
                    <a:p>
                      <a:r>
                        <a:rPr lang="en-US" sz="1000" b="1" dirty="0"/>
                        <a:t>Highly Parallel/</a:t>
                      </a:r>
                      <a:r>
                        <a:rPr lang="en-US" sz="1000" b="1" dirty="0" err="1"/>
                        <a:t>Vectorized</a:t>
                      </a:r>
                      <a:r>
                        <a:rPr lang="en-US" sz="1000" b="1" baseline="0" dirty="0"/>
                        <a:t> Code </a:t>
                      </a:r>
                      <a:r>
                        <a:rPr lang="en-US" sz="900" b="0" baseline="0" dirty="0" err="1"/>
                        <a:t>SPEC_Int_rate</a:t>
                      </a:r>
                      <a:r>
                        <a:rPr lang="en-US" sz="900" b="0" baseline="0" dirty="0"/>
                        <a:t> and </a:t>
                      </a:r>
                      <a:r>
                        <a:rPr lang="en-US" sz="900" b="0" baseline="0" dirty="0" err="1"/>
                        <a:t>SPEC_FP_rate</a:t>
                      </a:r>
                      <a:endParaRPr lang="en-US" sz="900" b="0" baseline="0" dirty="0"/>
                    </a:p>
                  </a:txBody>
                  <a:tcPr>
                    <a:solidFill>
                      <a:srgbClr val="CBD5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B6BBF"/>
                          </a:solidFill>
                        </a:rPr>
                        <a:t>~2.5x</a:t>
                      </a:r>
                    </a:p>
                  </a:txBody>
                  <a:tcPr>
                    <a:solidFill>
                      <a:srgbClr val="CBD5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B6BBF"/>
                          </a:solidFill>
                        </a:rPr>
                        <a:t>~2.5x</a:t>
                      </a:r>
                      <a:r>
                        <a:rPr lang="en-US" sz="1100" b="1" baseline="0" dirty="0">
                          <a:solidFill>
                            <a:srgbClr val="0B6BBF"/>
                          </a:solidFill>
                        </a:rPr>
                        <a:t> Higher</a:t>
                      </a:r>
                      <a:endParaRPr lang="en-US" sz="1100" b="1" dirty="0">
                        <a:solidFill>
                          <a:srgbClr val="0B6BBF"/>
                        </a:solidFill>
                      </a:endParaRPr>
                    </a:p>
                  </a:txBody>
                  <a:tcPr>
                    <a:solidFill>
                      <a:srgbClr val="CBD5EA"/>
                    </a:solidFill>
                  </a:tcPr>
                </a:tc>
                <a:extLst>
                  <a:ext uri="{0D108BD9-81ED-4DB2-BD59-A6C34878D82A}">
                    <a16:rowId xmlns:a16="http://schemas.microsoft.com/office/drawing/2014/main" val="10003"/>
                  </a:ext>
                </a:extLst>
              </a:tr>
              <a:tr h="180574">
                <a:tc>
                  <a:txBody>
                    <a:bodyPr/>
                    <a:lstStyle/>
                    <a:p>
                      <a:r>
                        <a:rPr lang="en-US" sz="1000" b="1" dirty="0"/>
                        <a:t>Memory Bandwidth </a:t>
                      </a:r>
                      <a:r>
                        <a:rPr lang="en-US" sz="900" dirty="0"/>
                        <a:t>“STREAM” Class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B6BBF"/>
                          </a:solidFill>
                        </a:rPr>
                        <a:t>2.5x</a:t>
                      </a:r>
                      <a:r>
                        <a:rPr lang="en-US" sz="1100" b="1" baseline="0" dirty="0">
                          <a:solidFill>
                            <a:srgbClr val="0B6BBF"/>
                          </a:solidFill>
                        </a:rPr>
                        <a:t> (MCDRAM)</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rPr>
                        <a:t>~1/2 (DDR4)</a:t>
                      </a:r>
                      <a:endParaRPr lang="en-US" sz="1100"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B6BBF"/>
                          </a:solidFill>
                        </a:rPr>
                        <a:t>~5x</a:t>
                      </a:r>
                      <a:r>
                        <a:rPr lang="en-US" sz="1100" b="1" baseline="0" dirty="0">
                          <a:solidFill>
                            <a:srgbClr val="0B6BBF"/>
                          </a:solidFill>
                        </a:rPr>
                        <a:t> (MCDRAM)</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rPr>
                        <a:t>~3/4 (DDR4)</a:t>
                      </a:r>
                      <a:endParaRPr lang="en-US" sz="1100" b="1" dirty="0">
                        <a:solidFill>
                          <a:schemeClr val="tx1"/>
                        </a:solidFill>
                      </a:endParaRPr>
                    </a:p>
                  </a:txBody>
                  <a:tcPr/>
                </a:tc>
                <a:extLst>
                  <a:ext uri="{0D108BD9-81ED-4DB2-BD59-A6C34878D82A}">
                    <a16:rowId xmlns:a16="http://schemas.microsoft.com/office/drawing/2014/main" val="10004"/>
                  </a:ext>
                </a:extLst>
              </a:tr>
              <a:tr h="143712">
                <a:tc>
                  <a:txBody>
                    <a:bodyPr/>
                    <a:lstStyle/>
                    <a:p>
                      <a:r>
                        <a:rPr lang="en-US" sz="1000" b="1" dirty="0">
                          <a:solidFill>
                            <a:schemeClr val="tx1"/>
                          </a:solidFill>
                        </a:rPr>
                        <a:t>Single Node Power </a:t>
                      </a:r>
                      <a:r>
                        <a:rPr lang="en-US" sz="900" dirty="0"/>
                        <a:t>Lower is</a:t>
                      </a:r>
                      <a:r>
                        <a:rPr lang="en-US" sz="900" baseline="0" dirty="0"/>
                        <a:t> Better</a:t>
                      </a:r>
                      <a:endParaRPr lang="en-US" sz="900" dirty="0"/>
                    </a:p>
                  </a:txBody>
                  <a:tcPr>
                    <a:solidFill>
                      <a:srgbClr val="CBD5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B6BBF"/>
                          </a:solidFill>
                        </a:rPr>
                        <a:t>~1/2x</a:t>
                      </a:r>
                    </a:p>
                  </a:txBody>
                  <a:tcPr>
                    <a:solidFill>
                      <a:srgbClr val="CBD5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B6BBF"/>
                          </a:solidFill>
                        </a:rPr>
                        <a:t>~3/4x</a:t>
                      </a:r>
                    </a:p>
                  </a:txBody>
                  <a:tcPr>
                    <a:solidFill>
                      <a:srgbClr val="CBD5EA"/>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9133868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p:cNvSpPr txBox="1">
            <a:spLocks/>
          </p:cNvSpPr>
          <p:nvPr/>
        </p:nvSpPr>
        <p:spPr bwMode="auto">
          <a:xfrm>
            <a:off x="152400" y="590551"/>
            <a:ext cx="5791200" cy="381000"/>
          </a:xfrm>
          <a:prstGeom prst="roundRect">
            <a:avLst/>
          </a:prstGeom>
          <a:solidFill>
            <a:schemeClr val="accent6">
              <a:lumMod val="20000"/>
              <a:lumOff val="80000"/>
            </a:schemeClr>
          </a:solidFill>
          <a:ln w="25400" cap="flat" cmpd="sng" algn="ctr">
            <a:solidFill>
              <a:schemeClr val="accent1">
                <a:shade val="50000"/>
              </a:schemeClr>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l"/>
              <a:defRPr sz="2400" b="0">
                <a:solidFill>
                  <a:schemeClr val="lt1"/>
                </a:solidFill>
                <a:latin typeface="+mn-lt"/>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l"/>
              <a:defRPr sz="2000" b="0">
                <a:solidFill>
                  <a:schemeClr val="lt1"/>
                </a:solidFill>
                <a:latin typeface="+mn-lt"/>
                <a:ea typeface="+mn-ea"/>
                <a:cs typeface="+mn-cs"/>
              </a:defRPr>
            </a:lvl2pPr>
            <a:lvl3pPr marL="1143000" indent="-228600" algn="l" rtl="0" eaLnBrk="1" fontAlgn="base" hangingPunct="1">
              <a:spcBef>
                <a:spcPct val="20000"/>
              </a:spcBef>
              <a:spcAft>
                <a:spcPct val="0"/>
              </a:spcAft>
              <a:buClr>
                <a:srgbClr val="CC0000"/>
              </a:buClr>
              <a:buFont typeface="Wingdings" pitchFamily="2" charset="2"/>
              <a:buChar char="l"/>
              <a:defRPr sz="1800" b="0">
                <a:solidFill>
                  <a:schemeClr val="lt1"/>
                </a:solidFill>
                <a:latin typeface="+mn-lt"/>
                <a:ea typeface="+mn-ea"/>
                <a:cs typeface="+mn-cs"/>
              </a:defRPr>
            </a:lvl3pPr>
            <a:lvl4pPr marL="16002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4pPr>
            <a:lvl5pPr marL="20574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9pPr>
          </a:lstStyle>
          <a:p>
            <a:pPr marL="0" indent="0" algn="ctr">
              <a:buNone/>
            </a:pPr>
            <a:r>
              <a:rPr lang="en-US" sz="2000" b="1" kern="0" dirty="0">
                <a:solidFill>
                  <a:schemeClr val="accent2"/>
                </a:solidFill>
              </a:rPr>
              <a:t>SYS-5028TK-HTR</a:t>
            </a:r>
          </a:p>
        </p:txBody>
      </p:sp>
      <p:sp>
        <p:nvSpPr>
          <p:cNvPr id="15385" name="Rectangle 4"/>
          <p:cNvSpPr txBox="1">
            <a:spLocks noChangeArrowheads="1"/>
          </p:cNvSpPr>
          <p:nvPr/>
        </p:nvSpPr>
        <p:spPr bwMode="auto">
          <a:xfrm>
            <a:off x="914400" y="3974742"/>
            <a:ext cx="6743700" cy="603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buClr>
                <a:srgbClr val="FF0000"/>
              </a:buClr>
              <a:buFont typeface="Wingdings" panose="05000000000000000000" pitchFamily="2" charset="2"/>
              <a:buChar char="l"/>
            </a:pPr>
            <a:r>
              <a:rPr lang="en-US" altLang="en-US" sz="1050" b="1" dirty="0">
                <a:solidFill>
                  <a:srgbClr val="0B6BBF"/>
                </a:solidFill>
                <a:ea typeface="PMingLiU" panose="02020500000000000000" pitchFamily="18" charset="-120"/>
              </a:rPr>
              <a:t>Density:</a:t>
            </a:r>
            <a:r>
              <a:rPr lang="en-US" altLang="en-US" sz="1050" b="1" dirty="0">
                <a:ea typeface="PMingLiU" panose="02020500000000000000" pitchFamily="18" charset="-120"/>
              </a:rPr>
              <a:t> Uses popular Twin architecture to achieve 4 hot-pluggable nodes in 2U</a:t>
            </a:r>
            <a:endParaRPr lang="en-US" altLang="en-US" sz="1050" b="1" dirty="0">
              <a:solidFill>
                <a:srgbClr val="0B6BBF"/>
              </a:solidFill>
              <a:ea typeface="PMingLiU" panose="02020500000000000000" pitchFamily="18" charset="-120"/>
            </a:endParaRPr>
          </a:p>
          <a:p>
            <a:pPr>
              <a:lnSpc>
                <a:spcPct val="80000"/>
              </a:lnSpc>
              <a:spcBef>
                <a:spcPct val="20000"/>
              </a:spcBef>
              <a:buClr>
                <a:srgbClr val="FF0000"/>
              </a:buClr>
              <a:buFont typeface="Wingdings" panose="05000000000000000000" pitchFamily="2" charset="2"/>
              <a:buChar char="l"/>
            </a:pPr>
            <a:r>
              <a:rPr lang="en-US" altLang="en-US" sz="1050" b="1" dirty="0">
                <a:solidFill>
                  <a:srgbClr val="0B6BBF"/>
                </a:solidFill>
                <a:ea typeface="PMingLiU" panose="02020500000000000000" pitchFamily="18" charset="-120"/>
              </a:rPr>
              <a:t>Processor support:</a:t>
            </a:r>
            <a:r>
              <a:rPr lang="en-US" altLang="en-US" sz="1050" b="1" dirty="0">
                <a:ea typeface="PMingLiU" panose="02020500000000000000" pitchFamily="18" charset="-120"/>
              </a:rPr>
              <a:t> Full range of KNL and KNL-F SKUs supported</a:t>
            </a:r>
          </a:p>
          <a:p>
            <a:pPr>
              <a:lnSpc>
                <a:spcPct val="80000"/>
              </a:lnSpc>
              <a:spcBef>
                <a:spcPct val="20000"/>
              </a:spcBef>
              <a:buClr>
                <a:srgbClr val="FF0000"/>
              </a:buClr>
              <a:buFont typeface="Wingdings" panose="05000000000000000000" pitchFamily="2" charset="2"/>
              <a:buChar char="l"/>
            </a:pPr>
            <a:r>
              <a:rPr lang="en-US" altLang="en-US" sz="1050" b="1" dirty="0">
                <a:solidFill>
                  <a:srgbClr val="0B6BBF"/>
                </a:solidFill>
                <a:ea typeface="PMingLiU" panose="02020500000000000000" pitchFamily="18" charset="-120"/>
              </a:rPr>
              <a:t>Flexible I/O support: </a:t>
            </a:r>
            <a:r>
              <a:rPr lang="en-US" altLang="en-US" sz="1050" b="1" dirty="0">
                <a:ea typeface="PMingLiU" panose="02020500000000000000" pitchFamily="18" charset="-120"/>
              </a:rPr>
              <a:t>Integrated dual-port Omni-Path or two low profile </a:t>
            </a:r>
            <a:r>
              <a:rPr lang="en-US" altLang="en-US" sz="1050" b="1" dirty="0" err="1">
                <a:ea typeface="PMingLiU" panose="02020500000000000000" pitchFamily="18" charset="-120"/>
              </a:rPr>
              <a:t>PCIe</a:t>
            </a:r>
            <a:r>
              <a:rPr lang="en-US" altLang="en-US" sz="1050" b="1" dirty="0">
                <a:ea typeface="PMingLiU" panose="02020500000000000000" pitchFamily="18" charset="-120"/>
              </a:rPr>
              <a:t> 3.0 x16 slots</a:t>
            </a:r>
          </a:p>
        </p:txBody>
      </p:sp>
      <p:sp>
        <p:nvSpPr>
          <p:cNvPr id="15392" name="TextBox 1"/>
          <p:cNvSpPr txBox="1">
            <a:spLocks noChangeArrowheads="1"/>
          </p:cNvSpPr>
          <p:nvPr/>
        </p:nvSpPr>
        <p:spPr bwMode="auto">
          <a:xfrm>
            <a:off x="3936206" y="2119313"/>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91" name="Group 41"/>
          <p:cNvGrpSpPr>
            <a:grpSpLocks/>
          </p:cNvGrpSpPr>
          <p:nvPr/>
        </p:nvGrpSpPr>
        <p:grpSpPr bwMode="auto">
          <a:xfrm>
            <a:off x="480959" y="3622880"/>
            <a:ext cx="2114550" cy="685800"/>
            <a:chOff x="288" y="3120"/>
            <a:chExt cx="1344" cy="432"/>
          </a:xfrm>
          <a:solidFill>
            <a:srgbClr val="0070C0"/>
          </a:solidFill>
        </p:grpSpPr>
        <p:sp>
          <p:nvSpPr>
            <p:cNvPr id="92" name="Line 42"/>
            <p:cNvSpPr>
              <a:spLocks noChangeShapeType="1"/>
            </p:cNvSpPr>
            <p:nvPr/>
          </p:nvSpPr>
          <p:spPr bwMode="auto">
            <a:xfrm flipH="1">
              <a:off x="481" y="3276"/>
              <a:ext cx="4" cy="276"/>
            </a:xfrm>
            <a:prstGeom prst="line">
              <a:avLst/>
            </a:prstGeom>
            <a:grpFill/>
            <a:ln w="28575">
              <a:solidFill>
                <a:srgbClr val="0070C0"/>
              </a:solidFill>
              <a:round/>
              <a:headEnd/>
              <a:tailEnd/>
            </a:ln>
          </p:spPr>
          <p:txBody>
            <a:bodyPr/>
            <a:lstStyle/>
            <a:p>
              <a:pPr>
                <a:defRPr/>
              </a:pPr>
              <a:endParaRPr lang="en-US"/>
            </a:p>
          </p:txBody>
        </p:sp>
        <p:sp>
          <p:nvSpPr>
            <p:cNvPr id="93" name="Line 43"/>
            <p:cNvSpPr>
              <a:spLocks noChangeShapeType="1"/>
            </p:cNvSpPr>
            <p:nvPr/>
          </p:nvSpPr>
          <p:spPr bwMode="auto">
            <a:xfrm flipH="1">
              <a:off x="1344" y="3224"/>
              <a:ext cx="288" cy="0"/>
            </a:xfrm>
            <a:prstGeom prst="line">
              <a:avLst/>
            </a:prstGeom>
            <a:grpFill/>
            <a:ln w="28575">
              <a:solidFill>
                <a:srgbClr val="0070C0"/>
              </a:solidFill>
              <a:round/>
              <a:headEnd/>
              <a:tailEnd/>
            </a:ln>
          </p:spPr>
          <p:txBody>
            <a:bodyPr/>
            <a:lstStyle/>
            <a:p>
              <a:pPr>
                <a:defRPr/>
              </a:pPr>
              <a:endParaRPr lang="en-US"/>
            </a:p>
          </p:txBody>
        </p:sp>
        <p:sp>
          <p:nvSpPr>
            <p:cNvPr id="94" name="AutoShape 44"/>
            <p:cNvSpPr>
              <a:spLocks noChangeArrowheads="1"/>
            </p:cNvSpPr>
            <p:nvPr/>
          </p:nvSpPr>
          <p:spPr bwMode="auto">
            <a:xfrm>
              <a:off x="288" y="3120"/>
              <a:ext cx="1104" cy="156"/>
            </a:xfrm>
            <a:prstGeom prst="roundRect">
              <a:avLst>
                <a:gd name="adj" fmla="val 50000"/>
              </a:avLst>
            </a:prstGeom>
            <a:grpFill/>
            <a:ln w="9525">
              <a:solidFill>
                <a:srgbClr val="0070C0"/>
              </a:solidFill>
              <a:round/>
              <a:headEnd/>
              <a:tailEnd/>
            </a:ln>
          </p:spPr>
          <p:txBody>
            <a:bodyPr wrap="none" anchor="ctr"/>
            <a:lstStyle/>
            <a:p>
              <a:pPr algn="ctr">
                <a:defRPr/>
              </a:pPr>
              <a:r>
                <a:rPr lang="en-US" sz="1400" b="1" dirty="0">
                  <a:solidFill>
                    <a:schemeClr val="bg1"/>
                  </a:solidFill>
                </a:rPr>
                <a:t>Key features</a:t>
              </a:r>
            </a:p>
          </p:txBody>
        </p:sp>
      </p:grpSp>
      <p:pic>
        <p:nvPicPr>
          <p:cNvPr id="15" name="Picture 14"/>
          <p:cNvPicPr>
            <a:picLocks noChangeAspect="1"/>
          </p:cNvPicPr>
          <p:nvPr/>
        </p:nvPicPr>
        <p:blipFill>
          <a:blip r:embed="rId3"/>
          <a:stretch>
            <a:fillRect/>
          </a:stretch>
        </p:blipFill>
        <p:spPr>
          <a:xfrm>
            <a:off x="457200" y="1256746"/>
            <a:ext cx="3206198" cy="850690"/>
          </a:xfrm>
          <a:prstGeom prst="rect">
            <a:avLst/>
          </a:prstGeom>
        </p:spPr>
      </p:pic>
      <p:pic>
        <p:nvPicPr>
          <p:cNvPr id="16" name="Picture 15"/>
          <p:cNvPicPr>
            <a:picLocks noChangeAspect="1"/>
          </p:cNvPicPr>
          <p:nvPr/>
        </p:nvPicPr>
        <p:blipFill>
          <a:blip r:embed="rId4"/>
          <a:stretch>
            <a:fillRect/>
          </a:stretch>
        </p:blipFill>
        <p:spPr>
          <a:xfrm>
            <a:off x="480959" y="2301467"/>
            <a:ext cx="3182439" cy="931360"/>
          </a:xfrm>
          <a:prstGeom prst="rect">
            <a:avLst/>
          </a:prstGeom>
        </p:spPr>
      </p:pic>
      <p:sp>
        <p:nvSpPr>
          <p:cNvPr id="19" name="Content Placeholder 1"/>
          <p:cNvSpPr>
            <a:spLocks noGrp="1"/>
          </p:cNvSpPr>
          <p:nvPr>
            <p:ph idx="1"/>
          </p:nvPr>
        </p:nvSpPr>
        <p:spPr>
          <a:xfrm>
            <a:off x="3893759" y="1044200"/>
            <a:ext cx="5112256" cy="2888890"/>
          </a:xfrm>
        </p:spPr>
        <p:txBody>
          <a:bodyPr/>
          <a:lstStyle/>
          <a:p>
            <a:r>
              <a:rPr lang="en-US" sz="1800" dirty="0"/>
              <a:t>KNL / KNL-F Processor Support</a:t>
            </a:r>
          </a:p>
          <a:p>
            <a:r>
              <a:rPr lang="en-US" sz="1800" dirty="0"/>
              <a:t>Intel C612 chipset</a:t>
            </a:r>
          </a:p>
          <a:p>
            <a:r>
              <a:rPr lang="en-US" sz="1800" dirty="0"/>
              <a:t>6x DIMM slots with up to 384 GB DDR4 at 2400 MHz</a:t>
            </a:r>
          </a:p>
          <a:p>
            <a:r>
              <a:rPr lang="en-US" sz="1800" dirty="0"/>
              <a:t>2x </a:t>
            </a:r>
            <a:r>
              <a:rPr lang="en-US" sz="1800" dirty="0" err="1"/>
              <a:t>PCIe</a:t>
            </a:r>
            <a:r>
              <a:rPr lang="en-US" sz="1800" dirty="0"/>
              <a:t> 3.0 x16 LP slots (unavailable with KNL-F)</a:t>
            </a:r>
          </a:p>
          <a:p>
            <a:r>
              <a:rPr lang="en-US" sz="1800" dirty="0"/>
              <a:t>2x Intel i350 Gigabit Ethernet</a:t>
            </a:r>
          </a:p>
          <a:p>
            <a:r>
              <a:rPr lang="en-US" sz="1800" dirty="0"/>
              <a:t>3x 3.5” hot-swap SATA3 drive bays per node</a:t>
            </a:r>
          </a:p>
          <a:p>
            <a:r>
              <a:rPr lang="en-US" sz="1800" dirty="0"/>
              <a:t>2x </a:t>
            </a:r>
            <a:r>
              <a:rPr lang="en-US" sz="1800" dirty="0" err="1"/>
              <a:t>SuperDOM</a:t>
            </a:r>
            <a:r>
              <a:rPr lang="en-US" sz="1800" dirty="0"/>
              <a:t> support</a:t>
            </a:r>
          </a:p>
          <a:p>
            <a:r>
              <a:rPr lang="en-US" sz="1800" dirty="0"/>
              <a:t>2x Redundant 2000 W Titanium power supplies</a:t>
            </a:r>
          </a:p>
          <a:p>
            <a:endParaRPr lang="en-US" sz="1800" dirty="0"/>
          </a:p>
        </p:txBody>
      </p:sp>
      <p:sp>
        <p:nvSpPr>
          <p:cNvPr id="18" name="Title 1"/>
          <p:cNvSpPr>
            <a:spLocks noGrp="1"/>
          </p:cNvSpPr>
          <p:nvPr>
            <p:ph type="title"/>
          </p:nvPr>
        </p:nvSpPr>
        <p:spPr/>
        <p:txBody>
          <a:bodyPr/>
          <a:lstStyle/>
          <a:p>
            <a:r>
              <a:rPr lang="nl-NL" dirty="0"/>
              <a:t>Intel Knight’s Landing Twin² Server</a:t>
            </a:r>
          </a:p>
        </p:txBody>
      </p:sp>
    </p:spTree>
    <p:extLst>
      <p:ext uri="{BB962C8B-B14F-4D97-AF65-F5344CB8AC3E}">
        <p14:creationId xmlns:p14="http://schemas.microsoft.com/office/powerpoint/2010/main" val="2173224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85"/>
                                        </p:tgtEl>
                                        <p:attrNameLst>
                                          <p:attrName>style.visibility</p:attrName>
                                        </p:attrNameLst>
                                      </p:cBhvr>
                                      <p:to>
                                        <p:strVal val="visible"/>
                                      </p:to>
                                    </p:set>
                                    <p:animEffect transition="in" filter="fade">
                                      <p:cBhvr>
                                        <p:cTn id="7" dur="500"/>
                                        <p:tgtEl>
                                          <p:spTgt spid="15385"/>
                                        </p:tgtEl>
                                      </p:cBhvr>
                                    </p:animEffect>
                                  </p:childTnLst>
                                </p:cTn>
                              </p:par>
                              <p:par>
                                <p:cTn id="8" presetID="10" presetClass="entr" presetSubtype="0" fill="hold"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fade">
                                      <p:cBhvr>
                                        <p:cTn id="18" dur="500"/>
                                        <p:tgtEl>
                                          <p:spTgt spid="19">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Effect transition="in" filter="fade">
                                      <p:cBhvr>
                                        <p:cTn id="21" dur="500"/>
                                        <p:tgtEl>
                                          <p:spTgt spid="19">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xEl>
                                              <p:pRg st="3" end="3"/>
                                            </p:txEl>
                                          </p:spTgt>
                                        </p:tgtEl>
                                        <p:attrNameLst>
                                          <p:attrName>style.visibility</p:attrName>
                                        </p:attrNameLst>
                                      </p:cBhvr>
                                      <p:to>
                                        <p:strVal val="visible"/>
                                      </p:to>
                                    </p:set>
                                    <p:animEffect transition="in" filter="fade">
                                      <p:cBhvr>
                                        <p:cTn id="24" dur="500"/>
                                        <p:tgtEl>
                                          <p:spTgt spid="19">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xEl>
                                              <p:pRg st="5" end="5"/>
                                            </p:txEl>
                                          </p:spTgt>
                                        </p:tgtEl>
                                        <p:attrNameLst>
                                          <p:attrName>style.visibility</p:attrName>
                                        </p:attrNameLst>
                                      </p:cBhvr>
                                      <p:to>
                                        <p:strVal val="visible"/>
                                      </p:to>
                                    </p:set>
                                    <p:animEffect transition="in" filter="fade">
                                      <p:cBhvr>
                                        <p:cTn id="30" dur="500"/>
                                        <p:tgtEl>
                                          <p:spTgt spid="19">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xEl>
                                              <p:pRg st="6" end="6"/>
                                            </p:txEl>
                                          </p:spTgt>
                                        </p:tgtEl>
                                        <p:attrNameLst>
                                          <p:attrName>style.visibility</p:attrName>
                                        </p:attrNameLst>
                                      </p:cBhvr>
                                      <p:to>
                                        <p:strVal val="visible"/>
                                      </p:to>
                                    </p:set>
                                    <p:animEffect transition="in" filter="fade">
                                      <p:cBhvr>
                                        <p:cTn id="33" dur="500"/>
                                        <p:tgtEl>
                                          <p:spTgt spid="19">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xEl>
                                              <p:pRg st="7" end="7"/>
                                            </p:txEl>
                                          </p:spTgt>
                                        </p:tgtEl>
                                        <p:attrNameLst>
                                          <p:attrName>style.visibility</p:attrName>
                                        </p:attrNameLst>
                                      </p:cBhvr>
                                      <p:to>
                                        <p:strVal val="visible"/>
                                      </p:to>
                                    </p:set>
                                    <p:animEffect transition="in" filter="fade">
                                      <p:cBhvr>
                                        <p:cTn id="36" dur="500"/>
                                        <p:tgtEl>
                                          <p:spTgt spid="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5" grpId="0"/>
      <p:bldP spid="19"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Content Placeholder 6"/>
          <p:cNvSpPr txBox="1">
            <a:spLocks/>
          </p:cNvSpPr>
          <p:nvPr/>
        </p:nvSpPr>
        <p:spPr bwMode="auto">
          <a:xfrm>
            <a:off x="152400" y="590551"/>
            <a:ext cx="5791200" cy="381000"/>
          </a:xfrm>
          <a:prstGeom prst="roundRect">
            <a:avLst/>
          </a:prstGeom>
          <a:solidFill>
            <a:schemeClr val="accent6">
              <a:lumMod val="20000"/>
              <a:lumOff val="80000"/>
            </a:schemeClr>
          </a:solidFill>
          <a:ln w="25400" cap="flat" cmpd="sng" algn="ctr">
            <a:solidFill>
              <a:schemeClr val="accent1">
                <a:shade val="50000"/>
              </a:schemeClr>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l"/>
              <a:defRPr sz="2400" b="0">
                <a:solidFill>
                  <a:schemeClr val="lt1"/>
                </a:solidFill>
                <a:latin typeface="+mn-lt"/>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l"/>
              <a:defRPr sz="2000" b="0">
                <a:solidFill>
                  <a:schemeClr val="lt1"/>
                </a:solidFill>
                <a:latin typeface="+mn-lt"/>
                <a:ea typeface="+mn-ea"/>
                <a:cs typeface="+mn-cs"/>
              </a:defRPr>
            </a:lvl2pPr>
            <a:lvl3pPr marL="1143000" indent="-228600" algn="l" rtl="0" eaLnBrk="1" fontAlgn="base" hangingPunct="1">
              <a:spcBef>
                <a:spcPct val="20000"/>
              </a:spcBef>
              <a:spcAft>
                <a:spcPct val="0"/>
              </a:spcAft>
              <a:buClr>
                <a:srgbClr val="CC0000"/>
              </a:buClr>
              <a:buFont typeface="Wingdings" pitchFamily="2" charset="2"/>
              <a:buChar char="l"/>
              <a:defRPr sz="1800" b="0">
                <a:solidFill>
                  <a:schemeClr val="lt1"/>
                </a:solidFill>
                <a:latin typeface="+mn-lt"/>
                <a:ea typeface="+mn-ea"/>
                <a:cs typeface="+mn-cs"/>
              </a:defRPr>
            </a:lvl3pPr>
            <a:lvl4pPr marL="16002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4pPr>
            <a:lvl5pPr marL="20574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9pPr>
          </a:lstStyle>
          <a:p>
            <a:pPr marL="0" indent="0" algn="ctr">
              <a:buNone/>
            </a:pPr>
            <a:r>
              <a:rPr lang="en-US" sz="2000" b="1" kern="0" dirty="0">
                <a:solidFill>
                  <a:schemeClr val="accent2"/>
                </a:solidFill>
              </a:rPr>
              <a:t>SYS-5038K-I</a:t>
            </a:r>
          </a:p>
        </p:txBody>
      </p:sp>
      <p:sp>
        <p:nvSpPr>
          <p:cNvPr id="15392" name="TextBox 1"/>
          <p:cNvSpPr txBox="1">
            <a:spLocks noChangeArrowheads="1"/>
          </p:cNvSpPr>
          <p:nvPr/>
        </p:nvSpPr>
        <p:spPr bwMode="auto">
          <a:xfrm>
            <a:off x="3936206" y="2119313"/>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 name="Content Placeholder 1"/>
          <p:cNvSpPr>
            <a:spLocks noGrp="1"/>
          </p:cNvSpPr>
          <p:nvPr>
            <p:ph idx="1"/>
          </p:nvPr>
        </p:nvSpPr>
        <p:spPr>
          <a:xfrm>
            <a:off x="3893759" y="1044200"/>
            <a:ext cx="5112256" cy="2888890"/>
          </a:xfrm>
        </p:spPr>
        <p:txBody>
          <a:bodyPr/>
          <a:lstStyle/>
          <a:p>
            <a:r>
              <a:rPr lang="en-US" sz="1800" dirty="0"/>
              <a:t>KNL / KNL-F Processor Support</a:t>
            </a:r>
          </a:p>
          <a:p>
            <a:r>
              <a:rPr lang="en-US" sz="1800" dirty="0"/>
              <a:t>Intel C612 chipset</a:t>
            </a:r>
          </a:p>
          <a:p>
            <a:r>
              <a:rPr lang="en-US" sz="1800" dirty="0"/>
              <a:t>6x DIMM slots with up to 384 GB DDR4 at 2400 MHz</a:t>
            </a:r>
          </a:p>
          <a:p>
            <a:r>
              <a:rPr lang="en-US" sz="1800" dirty="0"/>
              <a:t>2x </a:t>
            </a:r>
            <a:r>
              <a:rPr lang="en-US" sz="1800" dirty="0" err="1"/>
              <a:t>PCIe</a:t>
            </a:r>
            <a:r>
              <a:rPr lang="en-US" sz="1800" dirty="0"/>
              <a:t> 3.0 x16 LP slots (unavailable with KNL-F) and 1x </a:t>
            </a:r>
            <a:r>
              <a:rPr lang="en-US" sz="1800" dirty="0" err="1"/>
              <a:t>PCIe</a:t>
            </a:r>
            <a:r>
              <a:rPr lang="en-US" sz="1800" dirty="0"/>
              <a:t> 3.0 x4</a:t>
            </a:r>
          </a:p>
          <a:p>
            <a:r>
              <a:rPr lang="en-US" sz="1800" dirty="0"/>
              <a:t>2x Intel i350 Gigabit Ethernet or</a:t>
            </a:r>
            <a:br>
              <a:rPr lang="en-US" sz="1800" dirty="0"/>
            </a:br>
            <a:r>
              <a:rPr lang="en-US" sz="1800" dirty="0"/>
              <a:t>2x Intel X540 10 Gigabit Ethernet </a:t>
            </a:r>
          </a:p>
          <a:p>
            <a:r>
              <a:rPr lang="en-US" sz="1800" dirty="0"/>
              <a:t>8x SATA ports, 2x SATADOM</a:t>
            </a:r>
          </a:p>
          <a:p>
            <a:r>
              <a:rPr lang="en-US" sz="1800" dirty="0"/>
              <a:t>750 W Titanium power supplies</a:t>
            </a:r>
          </a:p>
          <a:p>
            <a:endParaRPr lang="en-US" sz="1800" dirty="0"/>
          </a:p>
        </p:txBody>
      </p:sp>
      <p:sp>
        <p:nvSpPr>
          <p:cNvPr id="18" name="Title 1"/>
          <p:cNvSpPr>
            <a:spLocks noGrp="1"/>
          </p:cNvSpPr>
          <p:nvPr>
            <p:ph type="title"/>
          </p:nvPr>
        </p:nvSpPr>
        <p:spPr/>
        <p:txBody>
          <a:bodyPr/>
          <a:lstStyle/>
          <a:p>
            <a:r>
              <a:rPr lang="nl-NL" dirty="0"/>
              <a:t>Intel Knight’s Landing Development Workstation</a:t>
            </a:r>
          </a:p>
        </p:txBody>
      </p:sp>
      <p:pic>
        <p:nvPicPr>
          <p:cNvPr id="2" name="Picture 1"/>
          <p:cNvPicPr>
            <a:picLocks noChangeAspect="1"/>
          </p:cNvPicPr>
          <p:nvPr/>
        </p:nvPicPr>
        <p:blipFill>
          <a:blip r:embed="rId2"/>
          <a:stretch>
            <a:fillRect/>
          </a:stretch>
        </p:blipFill>
        <p:spPr>
          <a:xfrm>
            <a:off x="838200" y="1180329"/>
            <a:ext cx="2307657" cy="2616632"/>
          </a:xfrm>
          <a:prstGeom prst="rect">
            <a:avLst/>
          </a:prstGeom>
        </p:spPr>
      </p:pic>
      <p:sp>
        <p:nvSpPr>
          <p:cNvPr id="20" name="Rectangle 4"/>
          <p:cNvSpPr txBox="1">
            <a:spLocks noChangeArrowheads="1"/>
          </p:cNvSpPr>
          <p:nvPr/>
        </p:nvSpPr>
        <p:spPr bwMode="auto">
          <a:xfrm>
            <a:off x="1497806" y="4269867"/>
            <a:ext cx="497919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buClr>
                <a:srgbClr val="FF0000"/>
              </a:buClr>
              <a:buFont typeface="Wingdings" panose="05000000000000000000" pitchFamily="2" charset="2"/>
              <a:buChar char="l"/>
            </a:pPr>
            <a:r>
              <a:rPr lang="en-US" altLang="en-US" sz="1100" b="1" dirty="0">
                <a:ea typeface="PMingLiU" panose="02020500000000000000" pitchFamily="18" charset="-120"/>
              </a:rPr>
              <a:t>Tower Form Factor</a:t>
            </a:r>
          </a:p>
          <a:p>
            <a:pPr>
              <a:lnSpc>
                <a:spcPct val="80000"/>
              </a:lnSpc>
              <a:spcBef>
                <a:spcPct val="20000"/>
              </a:spcBef>
              <a:buClr>
                <a:srgbClr val="FF0000"/>
              </a:buClr>
              <a:buFont typeface="Wingdings" panose="05000000000000000000" pitchFamily="2" charset="2"/>
              <a:buChar char="l"/>
            </a:pPr>
            <a:r>
              <a:rPr lang="en-US" altLang="en-US" sz="1100" b="1" dirty="0">
                <a:ea typeface="PMingLiU" panose="02020500000000000000" pitchFamily="18" charset="-120"/>
              </a:rPr>
              <a:t>Quiet Operation (&lt; 31 </a:t>
            </a:r>
            <a:r>
              <a:rPr lang="en-US" altLang="en-US" sz="1100" b="1" dirty="0" err="1">
                <a:ea typeface="PMingLiU" panose="02020500000000000000" pitchFamily="18" charset="-120"/>
              </a:rPr>
              <a:t>dBa</a:t>
            </a:r>
            <a:r>
              <a:rPr lang="en-US" altLang="en-US" sz="1100" b="1" dirty="0">
                <a:ea typeface="PMingLiU" panose="02020500000000000000" pitchFamily="18" charset="-120"/>
              </a:rPr>
              <a:t> under 80% load)</a:t>
            </a:r>
          </a:p>
          <a:p>
            <a:pPr>
              <a:lnSpc>
                <a:spcPct val="80000"/>
              </a:lnSpc>
              <a:spcBef>
                <a:spcPct val="20000"/>
              </a:spcBef>
              <a:buClr>
                <a:srgbClr val="FF0000"/>
              </a:buClr>
              <a:buFont typeface="Wingdings" panose="05000000000000000000" pitchFamily="2" charset="2"/>
              <a:buChar char="l"/>
            </a:pPr>
            <a:r>
              <a:rPr lang="en-US" altLang="en-US" sz="1100" b="1" dirty="0">
                <a:ea typeface="PMingLiU" panose="02020500000000000000" pitchFamily="18" charset="-120"/>
              </a:rPr>
              <a:t>Self-contained cooling system for 215 W CPU</a:t>
            </a:r>
          </a:p>
        </p:txBody>
      </p:sp>
      <p:grpSp>
        <p:nvGrpSpPr>
          <p:cNvPr id="21" name="Group 41"/>
          <p:cNvGrpSpPr>
            <a:grpSpLocks/>
          </p:cNvGrpSpPr>
          <p:nvPr/>
        </p:nvGrpSpPr>
        <p:grpSpPr bwMode="auto">
          <a:xfrm>
            <a:off x="1116806" y="3922204"/>
            <a:ext cx="2819400" cy="914400"/>
            <a:chOff x="288" y="3120"/>
            <a:chExt cx="1344" cy="432"/>
          </a:xfrm>
          <a:solidFill>
            <a:srgbClr val="0070C0"/>
          </a:solidFill>
        </p:grpSpPr>
        <p:sp>
          <p:nvSpPr>
            <p:cNvPr id="22" name="Line 42"/>
            <p:cNvSpPr>
              <a:spLocks noChangeShapeType="1"/>
            </p:cNvSpPr>
            <p:nvPr/>
          </p:nvSpPr>
          <p:spPr bwMode="auto">
            <a:xfrm flipH="1">
              <a:off x="481" y="3276"/>
              <a:ext cx="4" cy="276"/>
            </a:xfrm>
            <a:prstGeom prst="line">
              <a:avLst/>
            </a:prstGeom>
            <a:grpFill/>
            <a:ln w="28575">
              <a:solidFill>
                <a:srgbClr val="0070C0"/>
              </a:solidFill>
              <a:round/>
              <a:headEnd/>
              <a:tailEnd/>
            </a:ln>
          </p:spPr>
          <p:txBody>
            <a:bodyPr/>
            <a:lstStyle/>
            <a:p>
              <a:pPr>
                <a:defRPr/>
              </a:pPr>
              <a:endParaRPr lang="en-US"/>
            </a:p>
          </p:txBody>
        </p:sp>
        <p:sp>
          <p:nvSpPr>
            <p:cNvPr id="23" name="Line 43"/>
            <p:cNvSpPr>
              <a:spLocks noChangeShapeType="1"/>
            </p:cNvSpPr>
            <p:nvPr/>
          </p:nvSpPr>
          <p:spPr bwMode="auto">
            <a:xfrm flipH="1">
              <a:off x="1344" y="3224"/>
              <a:ext cx="288" cy="0"/>
            </a:xfrm>
            <a:prstGeom prst="line">
              <a:avLst/>
            </a:prstGeom>
            <a:grpFill/>
            <a:ln w="28575">
              <a:solidFill>
                <a:srgbClr val="0070C0"/>
              </a:solidFill>
              <a:round/>
              <a:headEnd/>
              <a:tailEnd/>
            </a:ln>
          </p:spPr>
          <p:txBody>
            <a:bodyPr/>
            <a:lstStyle/>
            <a:p>
              <a:pPr>
                <a:defRPr/>
              </a:pPr>
              <a:endParaRPr lang="en-US"/>
            </a:p>
          </p:txBody>
        </p:sp>
        <p:sp>
          <p:nvSpPr>
            <p:cNvPr id="24" name="AutoShape 44"/>
            <p:cNvSpPr>
              <a:spLocks noChangeArrowheads="1"/>
            </p:cNvSpPr>
            <p:nvPr/>
          </p:nvSpPr>
          <p:spPr bwMode="auto">
            <a:xfrm>
              <a:off x="288" y="3120"/>
              <a:ext cx="1104" cy="156"/>
            </a:xfrm>
            <a:prstGeom prst="roundRect">
              <a:avLst>
                <a:gd name="adj" fmla="val 50000"/>
              </a:avLst>
            </a:prstGeom>
            <a:grpFill/>
            <a:ln w="9525">
              <a:solidFill>
                <a:srgbClr val="0070C0"/>
              </a:solidFill>
              <a:round/>
              <a:headEnd/>
              <a:tailEnd/>
            </a:ln>
          </p:spPr>
          <p:txBody>
            <a:bodyPr wrap="none" anchor="ctr"/>
            <a:lstStyle/>
            <a:p>
              <a:pPr algn="ctr">
                <a:defRPr/>
              </a:pPr>
              <a:r>
                <a:rPr lang="en-US" sz="1300" b="1" dirty="0">
                  <a:solidFill>
                    <a:schemeClr val="bg1"/>
                  </a:solidFill>
                </a:rPr>
                <a:t>Key features</a:t>
              </a:r>
            </a:p>
          </p:txBody>
        </p:sp>
      </p:grpSp>
    </p:spTree>
    <p:extLst>
      <p:ext uri="{BB962C8B-B14F-4D97-AF65-F5344CB8AC3E}">
        <p14:creationId xmlns:p14="http://schemas.microsoft.com/office/powerpoint/2010/main" val="1285297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fade">
                                      <p:cBhvr>
                                        <p:cTn id="18" dur="500"/>
                                        <p:tgtEl>
                                          <p:spTgt spid="19">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Effect transition="in" filter="fade">
                                      <p:cBhvr>
                                        <p:cTn id="21" dur="500"/>
                                        <p:tgtEl>
                                          <p:spTgt spid="19">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xEl>
                                              <p:pRg st="3" end="3"/>
                                            </p:txEl>
                                          </p:spTgt>
                                        </p:tgtEl>
                                        <p:attrNameLst>
                                          <p:attrName>style.visibility</p:attrName>
                                        </p:attrNameLst>
                                      </p:cBhvr>
                                      <p:to>
                                        <p:strVal val="visible"/>
                                      </p:to>
                                    </p:set>
                                    <p:animEffect transition="in" filter="fade">
                                      <p:cBhvr>
                                        <p:cTn id="24" dur="500"/>
                                        <p:tgtEl>
                                          <p:spTgt spid="19">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xEl>
                                              <p:pRg st="5" end="5"/>
                                            </p:txEl>
                                          </p:spTgt>
                                        </p:tgtEl>
                                        <p:attrNameLst>
                                          <p:attrName>style.visibility</p:attrName>
                                        </p:attrNameLst>
                                      </p:cBhvr>
                                      <p:to>
                                        <p:strVal val="visible"/>
                                      </p:to>
                                    </p:set>
                                    <p:animEffect transition="in" filter="fade">
                                      <p:cBhvr>
                                        <p:cTn id="30" dur="500"/>
                                        <p:tgtEl>
                                          <p:spTgt spid="19">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xEl>
                                              <p:pRg st="6" end="6"/>
                                            </p:txEl>
                                          </p:spTgt>
                                        </p:tgtEl>
                                        <p:attrNameLst>
                                          <p:attrName>style.visibility</p:attrName>
                                        </p:attrNameLst>
                                      </p:cBhvr>
                                      <p:to>
                                        <p:strVal val="visible"/>
                                      </p:to>
                                    </p:set>
                                    <p:animEffect transition="in" filter="fade">
                                      <p:cBhvr>
                                        <p:cTn id="33"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3"/>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609600" y="989921"/>
            <a:ext cx="3746754" cy="28281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255" l="684" r="99544"/>
                    </a14:imgEffect>
                  </a14:imgLayer>
                </a14:imgProps>
              </a:ext>
            </a:extLst>
          </a:blip>
          <a:stretch>
            <a:fillRect/>
          </a:stretch>
        </p:blipFill>
        <p:spPr bwMode="auto">
          <a:xfrm>
            <a:off x="1302903" y="1254921"/>
            <a:ext cx="2353078" cy="2000250"/>
          </a:xfrm>
          <a:prstGeom prst="rect">
            <a:avLst/>
          </a:prstGeom>
          <a:noFill/>
          <a:ln w="9525">
            <a:noFill/>
            <a:miter lim="800000"/>
            <a:headEnd/>
            <a:tailEnd/>
          </a:ln>
        </p:spPr>
      </p:pic>
      <p:sp>
        <p:nvSpPr>
          <p:cNvPr id="4" name="AutoShape 2" descr="Image result for Intel broadwell"/>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 name="Rounded Rectangle 11"/>
          <p:cNvSpPr/>
          <p:nvPr/>
        </p:nvSpPr>
        <p:spPr>
          <a:xfrm>
            <a:off x="5202270" y="1774405"/>
            <a:ext cx="3842882" cy="1280368"/>
          </a:xfrm>
          <a:prstGeom prst="roundRect">
            <a:avLst/>
          </a:prstGeom>
          <a:noFill/>
          <a:ln>
            <a:solidFill>
              <a:srgbClr val="FF00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25" dirty="0">
              <a:solidFill>
                <a:schemeClr val="accent2"/>
              </a:solidFill>
            </a:endParaRPr>
          </a:p>
        </p:txBody>
      </p:sp>
      <p:sp>
        <p:nvSpPr>
          <p:cNvPr id="21" name="TextBox 20"/>
          <p:cNvSpPr txBox="1"/>
          <p:nvPr/>
        </p:nvSpPr>
        <p:spPr>
          <a:xfrm>
            <a:off x="5373673" y="1791576"/>
            <a:ext cx="3550732" cy="1231106"/>
          </a:xfrm>
          <a:prstGeom prst="rect">
            <a:avLst/>
          </a:prstGeom>
          <a:noFill/>
        </p:spPr>
        <p:txBody>
          <a:bodyPr wrap="square" rtlCol="0">
            <a:spAutoFit/>
          </a:bodyPr>
          <a:lstStyle/>
          <a:p>
            <a:r>
              <a:rPr lang="en-US" sz="1400" b="1" dirty="0">
                <a:solidFill>
                  <a:schemeClr val="accent2"/>
                </a:solidFill>
                <a:latin typeface="+mn-lt"/>
              </a:rPr>
              <a:t>SUPERMICRO Value Proposition</a:t>
            </a:r>
          </a:p>
          <a:p>
            <a:br>
              <a:rPr lang="en-US" sz="1000" dirty="0">
                <a:effectLst>
                  <a:outerShdw blurRad="50800" dist="38100" dir="2700000" algn="tl" rotWithShape="0">
                    <a:prstClr val="black">
                      <a:alpha val="40000"/>
                    </a:prstClr>
                  </a:outerShdw>
                </a:effectLst>
              </a:rPr>
            </a:br>
            <a:r>
              <a:rPr lang="en-US" sz="1000" dirty="0">
                <a:effectLst>
                  <a:outerShdw blurRad="50800" dist="38100" dir="2700000" algn="tl" rotWithShape="0">
                    <a:prstClr val="black">
                      <a:alpha val="40000"/>
                    </a:prstClr>
                  </a:outerShdw>
                </a:effectLst>
              </a:rPr>
              <a:t>● THROUGHPUT: Highest GPU Parallelism</a:t>
            </a:r>
          </a:p>
          <a:p>
            <a:r>
              <a:rPr lang="en-US" sz="1000" dirty="0">
                <a:effectLst>
                  <a:outerShdw blurRad="50800" dist="38100" dir="2700000" algn="tl" rotWithShape="0">
                    <a:prstClr val="black">
                      <a:alpha val="40000"/>
                    </a:prstClr>
                  </a:outerShdw>
                </a:effectLst>
              </a:rPr>
              <a:t>● FLEXIBILITY: Enterprise or Active GPU </a:t>
            </a:r>
          </a:p>
          <a:p>
            <a:r>
              <a:rPr lang="en-US" sz="1000" dirty="0">
                <a:effectLst>
                  <a:outerShdw blurRad="50800" dist="38100" dir="2700000" algn="tl" rotWithShape="0">
                    <a:prstClr val="black">
                      <a:alpha val="40000"/>
                    </a:prstClr>
                  </a:outerShdw>
                </a:effectLst>
              </a:rPr>
              <a:t>● RELIABILITY: 2+2 94% Efficiency Level PSUs</a:t>
            </a:r>
          </a:p>
          <a:p>
            <a:r>
              <a:rPr lang="en-US" sz="1000" dirty="0">
                <a:effectLst>
                  <a:outerShdw blurRad="50800" dist="38100" dir="2700000" algn="tl" rotWithShape="0">
                    <a:prstClr val="black">
                      <a:alpha val="40000"/>
                    </a:prstClr>
                  </a:outerShdw>
                </a:effectLst>
              </a:rPr>
              <a:t>● BALANCED: Balanced GPU</a:t>
            </a:r>
            <a:r>
              <a:rPr lang="en-US" sz="900" dirty="0">
                <a:effectLst>
                  <a:outerShdw blurRad="50800" dist="38100" dir="2700000" algn="tl" rotWithShape="0">
                    <a:prstClr val="black">
                      <a:alpha val="40000"/>
                    </a:prstClr>
                  </a:outerShdw>
                </a:effectLst>
              </a:rPr>
              <a:t> architecture</a:t>
            </a:r>
          </a:p>
          <a:p>
            <a:r>
              <a:rPr lang="en-US" sz="1000" dirty="0">
                <a:effectLst>
                  <a:outerShdw blurRad="50800" dist="38100" dir="2700000" algn="tl" rotWithShape="0">
                    <a:prstClr val="black">
                      <a:alpha val="40000"/>
                    </a:prstClr>
                  </a:outerShdw>
                </a:effectLst>
              </a:rPr>
              <a:t>● DESIGN: No GPU preheating </a:t>
            </a:r>
            <a:endParaRPr lang="en-US" sz="1000" dirty="0">
              <a:solidFill>
                <a:srgbClr val="000000"/>
              </a:solidFill>
              <a:effectLst>
                <a:outerShdw blurRad="50800" dist="38100" dir="2700000" algn="tl" rotWithShape="0">
                  <a:prstClr val="black">
                    <a:alpha val="40000"/>
                  </a:prstClr>
                </a:outerShdw>
              </a:effectLst>
              <a:ea typeface="PMingLiU" pitchFamily="18" charset="-120"/>
            </a:endParaRPr>
          </a:p>
        </p:txBody>
      </p:sp>
      <p:pic>
        <p:nvPicPr>
          <p:cNvPr id="2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2923" y="3670305"/>
            <a:ext cx="844228" cy="577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798876" y="3373537"/>
            <a:ext cx="2969942" cy="307777"/>
          </a:xfrm>
          <a:prstGeom prst="rect">
            <a:avLst/>
          </a:prstGeom>
          <a:noFill/>
        </p:spPr>
        <p:txBody>
          <a:bodyPr wrap="square" rtlCol="0">
            <a:spAutoFit/>
          </a:bodyPr>
          <a:lstStyle/>
          <a:p>
            <a:pPr algn="ctr"/>
            <a:r>
              <a:rPr lang="en-US" sz="1400" b="1" dirty="0">
                <a:solidFill>
                  <a:srgbClr val="333399"/>
                </a:solidFill>
                <a:effectLst>
                  <a:outerShdw blurRad="50800" dist="38100" dir="2700000" algn="tl" rotWithShape="0">
                    <a:prstClr val="black">
                      <a:alpha val="40000"/>
                    </a:prstClr>
                  </a:outerShdw>
                </a:effectLst>
              </a:rPr>
              <a:t>APPLICATIONS:</a:t>
            </a:r>
          </a:p>
        </p:txBody>
      </p:sp>
      <p:grpSp>
        <p:nvGrpSpPr>
          <p:cNvPr id="3" name="Group 2"/>
          <p:cNvGrpSpPr/>
          <p:nvPr/>
        </p:nvGrpSpPr>
        <p:grpSpPr>
          <a:xfrm>
            <a:off x="3758953" y="2929157"/>
            <a:ext cx="1923031" cy="1674482"/>
            <a:chOff x="4634347" y="1308792"/>
            <a:chExt cx="1249568" cy="1086619"/>
          </a:xfrm>
        </p:grpSpPr>
        <p:pic>
          <p:nvPicPr>
            <p:cNvPr id="4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783" b="93913" l="8676" r="91324"/>
                      </a14:imgEffect>
                    </a14:imgLayer>
                  </a14:imgProps>
                </a:ext>
                <a:ext uri="{28A0092B-C50C-407E-A947-70E740481C1C}">
                  <a14:useLocalDpi xmlns:a14="http://schemas.microsoft.com/office/drawing/2010/main" val="0"/>
                </a:ext>
              </a:extLst>
            </a:blip>
            <a:srcRect/>
            <a:stretch>
              <a:fillRect/>
            </a:stretch>
          </p:blipFill>
          <p:spPr bwMode="auto">
            <a:xfrm>
              <a:off x="4634347" y="1308792"/>
              <a:ext cx="623365" cy="65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783" b="93913" l="8676" r="91324"/>
                      </a14:imgEffect>
                    </a14:imgLayer>
                  </a14:imgProps>
                </a:ext>
                <a:ext uri="{28A0092B-C50C-407E-A947-70E740481C1C}">
                  <a14:useLocalDpi xmlns:a14="http://schemas.microsoft.com/office/drawing/2010/main" val="0"/>
                </a:ext>
              </a:extLst>
            </a:blip>
            <a:srcRect/>
            <a:stretch>
              <a:fillRect/>
            </a:stretch>
          </p:blipFill>
          <p:spPr bwMode="auto">
            <a:xfrm>
              <a:off x="4725224" y="1375509"/>
              <a:ext cx="623365" cy="65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783" b="93913" l="8676" r="91324"/>
                      </a14:imgEffect>
                    </a14:imgLayer>
                  </a14:imgProps>
                </a:ext>
                <a:ext uri="{28A0092B-C50C-407E-A947-70E740481C1C}">
                  <a14:useLocalDpi xmlns:a14="http://schemas.microsoft.com/office/drawing/2010/main" val="0"/>
                </a:ext>
              </a:extLst>
            </a:blip>
            <a:srcRect/>
            <a:stretch>
              <a:fillRect/>
            </a:stretch>
          </p:blipFill>
          <p:spPr bwMode="auto">
            <a:xfrm>
              <a:off x="4803038" y="1435354"/>
              <a:ext cx="623365" cy="65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783" b="93913" l="8676" r="91324"/>
                      </a14:imgEffect>
                    </a14:imgLayer>
                  </a14:imgProps>
                </a:ext>
                <a:ext uri="{28A0092B-C50C-407E-A947-70E740481C1C}">
                  <a14:useLocalDpi xmlns:a14="http://schemas.microsoft.com/office/drawing/2010/main" val="0"/>
                </a:ext>
              </a:extLst>
            </a:blip>
            <a:srcRect/>
            <a:stretch>
              <a:fillRect/>
            </a:stretch>
          </p:blipFill>
          <p:spPr bwMode="auto">
            <a:xfrm>
              <a:off x="4888896" y="1482938"/>
              <a:ext cx="623365" cy="65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783" b="93913" l="8676" r="91324"/>
                      </a14:imgEffect>
                    </a14:imgLayer>
                  </a14:imgProps>
                </a:ext>
                <a:ext uri="{28A0092B-C50C-407E-A947-70E740481C1C}">
                  <a14:useLocalDpi xmlns:a14="http://schemas.microsoft.com/office/drawing/2010/main" val="0"/>
                </a:ext>
              </a:extLst>
            </a:blip>
            <a:srcRect/>
            <a:stretch>
              <a:fillRect/>
            </a:stretch>
          </p:blipFill>
          <p:spPr bwMode="auto">
            <a:xfrm>
              <a:off x="4979773" y="1549654"/>
              <a:ext cx="623365" cy="65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783" b="93913" l="8676" r="91324"/>
                      </a14:imgEffect>
                    </a14:imgLayer>
                  </a14:imgProps>
                </a:ext>
                <a:ext uri="{28A0092B-C50C-407E-A947-70E740481C1C}">
                  <a14:useLocalDpi xmlns:a14="http://schemas.microsoft.com/office/drawing/2010/main" val="0"/>
                </a:ext>
              </a:extLst>
            </a:blip>
            <a:srcRect/>
            <a:stretch>
              <a:fillRect/>
            </a:stretch>
          </p:blipFill>
          <p:spPr bwMode="auto">
            <a:xfrm>
              <a:off x="5083815" y="1626435"/>
              <a:ext cx="623365" cy="65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783" b="93913" l="8676" r="91324"/>
                      </a14:imgEffect>
                    </a14:imgLayer>
                  </a14:imgProps>
                </a:ext>
                <a:ext uri="{28A0092B-C50C-407E-A947-70E740481C1C}">
                  <a14:useLocalDpi xmlns:a14="http://schemas.microsoft.com/office/drawing/2010/main" val="0"/>
                </a:ext>
              </a:extLst>
            </a:blip>
            <a:srcRect/>
            <a:stretch>
              <a:fillRect/>
            </a:stretch>
          </p:blipFill>
          <p:spPr bwMode="auto">
            <a:xfrm>
              <a:off x="5169674" y="1674018"/>
              <a:ext cx="623365" cy="65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783" b="93913" l="8676" r="91324"/>
                      </a14:imgEffect>
                    </a14:imgLayer>
                  </a14:imgProps>
                </a:ext>
                <a:ext uri="{28A0092B-C50C-407E-A947-70E740481C1C}">
                  <a14:useLocalDpi xmlns:a14="http://schemas.microsoft.com/office/drawing/2010/main" val="0"/>
                </a:ext>
              </a:extLst>
            </a:blip>
            <a:srcRect/>
            <a:stretch>
              <a:fillRect/>
            </a:stretch>
          </p:blipFill>
          <p:spPr bwMode="auto">
            <a:xfrm>
              <a:off x="5260550" y="1740735"/>
              <a:ext cx="623365" cy="65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4"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08010" y="3676538"/>
            <a:ext cx="782609" cy="586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7139324" y="4294830"/>
            <a:ext cx="2265755" cy="230832"/>
          </a:xfrm>
          <a:prstGeom prst="rect">
            <a:avLst/>
          </a:prstGeom>
          <a:noFill/>
        </p:spPr>
        <p:txBody>
          <a:bodyPr wrap="square" rtlCol="0">
            <a:spAutoFit/>
          </a:bodyPr>
          <a:lstStyle/>
          <a:p>
            <a:r>
              <a:rPr lang="en-US" sz="900" dirty="0"/>
              <a:t>MACHINE LEARNING TRAINING</a:t>
            </a:r>
          </a:p>
        </p:txBody>
      </p:sp>
      <p:sp>
        <p:nvSpPr>
          <p:cNvPr id="46" name="TextBox 45"/>
          <p:cNvSpPr txBox="1"/>
          <p:nvPr/>
        </p:nvSpPr>
        <p:spPr>
          <a:xfrm>
            <a:off x="5944080" y="4294830"/>
            <a:ext cx="825867" cy="230832"/>
          </a:xfrm>
          <a:prstGeom prst="rect">
            <a:avLst/>
          </a:prstGeom>
          <a:noFill/>
        </p:spPr>
        <p:txBody>
          <a:bodyPr wrap="none" rtlCol="0">
            <a:spAutoFit/>
          </a:bodyPr>
          <a:lstStyle/>
          <a:p>
            <a:r>
              <a:rPr lang="en-US" sz="900" dirty="0"/>
              <a:t>RESEARCH</a:t>
            </a:r>
          </a:p>
        </p:txBody>
      </p:sp>
      <p:sp>
        <p:nvSpPr>
          <p:cNvPr id="39" name="Rounded Rectangle 38"/>
          <p:cNvSpPr/>
          <p:nvPr/>
        </p:nvSpPr>
        <p:spPr>
          <a:xfrm rot="5400000">
            <a:off x="1293986" y="2118171"/>
            <a:ext cx="1378490" cy="3657254"/>
          </a:xfrm>
          <a:prstGeom prst="roundRect">
            <a:avLst>
              <a:gd name="adj" fmla="val 22836"/>
            </a:avLst>
          </a:prstGeom>
          <a:gradFill flip="none" rotWithShape="1">
            <a:gsLst>
              <a:gs pos="0">
                <a:srgbClr val="A1C5E9"/>
              </a:gs>
              <a:gs pos="9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5" name="Rectangle 51"/>
          <p:cNvSpPr>
            <a:spLocks noChangeArrowheads="1"/>
          </p:cNvSpPr>
          <p:nvPr/>
        </p:nvSpPr>
        <p:spPr bwMode="auto">
          <a:xfrm>
            <a:off x="304800" y="3420963"/>
            <a:ext cx="3429000" cy="1055787"/>
          </a:xfrm>
          <a:prstGeom prst="rect">
            <a:avLst/>
          </a:prstGeom>
          <a:noFill/>
          <a:ln w="9525">
            <a:noFill/>
            <a:round/>
            <a:headEnd/>
            <a:tailEnd/>
          </a:ln>
        </p:spPr>
        <p:txBody>
          <a:bodyPr lIns="67500" tIns="35100" rIns="67500" bIns="35100"/>
          <a:lstStyle/>
          <a:p>
            <a:pPr>
              <a:lnSpc>
                <a:spcPct val="80000"/>
              </a:lnSpc>
              <a:spcBef>
                <a:spcPts val="263"/>
              </a:spcBef>
              <a:buClr>
                <a:srgbClr val="FF0000"/>
              </a:buClr>
              <a:tabLst>
                <a:tab pos="254794" algn="l"/>
                <a:tab pos="597694" algn="l"/>
                <a:tab pos="940594" algn="l"/>
                <a:tab pos="1283494" algn="l"/>
                <a:tab pos="1626394" algn="l"/>
                <a:tab pos="1969294" algn="l"/>
                <a:tab pos="2312194" algn="l"/>
                <a:tab pos="2655094" algn="l"/>
                <a:tab pos="2997994" algn="l"/>
                <a:tab pos="3340894" algn="l"/>
                <a:tab pos="3683794" algn="l"/>
                <a:tab pos="4026694" algn="l"/>
                <a:tab pos="4369594" algn="l"/>
                <a:tab pos="4712494" algn="l"/>
                <a:tab pos="5055394" algn="l"/>
                <a:tab pos="5398294" algn="l"/>
                <a:tab pos="5741194" algn="l"/>
                <a:tab pos="6084094" algn="l"/>
                <a:tab pos="6426994" algn="l"/>
                <a:tab pos="6769894" algn="l"/>
                <a:tab pos="7112794" algn="l"/>
              </a:tabLst>
            </a:pPr>
            <a:r>
              <a:rPr lang="en-US" sz="1600" b="1" kern="0" dirty="0">
                <a:solidFill>
                  <a:schemeClr val="accent2"/>
                </a:solidFill>
                <a:latin typeface="Arial Narrow" panose="020B0606020202030204" pitchFamily="34" charset="0"/>
              </a:rPr>
              <a:t>Key Features:</a:t>
            </a:r>
            <a:endParaRPr lang="en-US" sz="1400" b="1" dirty="0">
              <a:latin typeface="Arial Narrow" panose="020B0606020202030204" pitchFamily="34" charset="0"/>
            </a:endParaRPr>
          </a:p>
          <a:p>
            <a:pPr marL="254794" indent="-254794">
              <a:lnSpc>
                <a:spcPct val="80000"/>
              </a:lnSpc>
              <a:spcBef>
                <a:spcPts val="263"/>
              </a:spcBef>
              <a:buClr>
                <a:srgbClr val="FF0000"/>
              </a:buClr>
              <a:buFont typeface="Arial" panose="020B0604020202020204" pitchFamily="34" charset="0"/>
              <a:buChar char="•"/>
              <a:tabLst>
                <a:tab pos="254794" algn="l"/>
                <a:tab pos="597694" algn="l"/>
                <a:tab pos="940594" algn="l"/>
                <a:tab pos="1283494" algn="l"/>
                <a:tab pos="1626394" algn="l"/>
                <a:tab pos="1969294" algn="l"/>
                <a:tab pos="2312194" algn="l"/>
                <a:tab pos="2655094" algn="l"/>
                <a:tab pos="2997994" algn="l"/>
                <a:tab pos="3340894" algn="l"/>
                <a:tab pos="3683794" algn="l"/>
                <a:tab pos="4026694" algn="l"/>
                <a:tab pos="4369594" algn="l"/>
                <a:tab pos="4712494" algn="l"/>
                <a:tab pos="5055394" algn="l"/>
                <a:tab pos="5398294" algn="l"/>
                <a:tab pos="5741194" algn="l"/>
                <a:tab pos="6084094" algn="l"/>
                <a:tab pos="6426994" algn="l"/>
                <a:tab pos="6769894" algn="l"/>
                <a:tab pos="7112794" algn="l"/>
              </a:tabLst>
            </a:pPr>
            <a:r>
              <a:rPr lang="de-DE" sz="1400" b="1" dirty="0">
                <a:latin typeface="Arial Narrow" panose="020B0606020202030204" pitchFamily="34" charset="0"/>
              </a:rPr>
              <a:t>All GPUs and NICs under single CPU root</a:t>
            </a:r>
            <a:endParaRPr lang="en-US" sz="1400" b="1" dirty="0">
              <a:latin typeface="Arial Narrow" panose="020B0606020202030204" pitchFamily="34" charset="0"/>
            </a:endParaRPr>
          </a:p>
          <a:p>
            <a:pPr marL="254794" indent="-254794">
              <a:lnSpc>
                <a:spcPct val="80000"/>
              </a:lnSpc>
              <a:spcBef>
                <a:spcPts val="263"/>
              </a:spcBef>
              <a:buClr>
                <a:srgbClr val="FF0000"/>
              </a:buClr>
              <a:buFont typeface="Arial" panose="020B0604020202020204" pitchFamily="34" charset="0"/>
              <a:buChar char="•"/>
              <a:tabLst>
                <a:tab pos="254794" algn="l"/>
                <a:tab pos="597694" algn="l"/>
                <a:tab pos="940594" algn="l"/>
                <a:tab pos="1283494" algn="l"/>
                <a:tab pos="1626394" algn="l"/>
                <a:tab pos="1969294" algn="l"/>
                <a:tab pos="2312194" algn="l"/>
                <a:tab pos="2655094" algn="l"/>
                <a:tab pos="2997994" algn="l"/>
                <a:tab pos="3340894" algn="l"/>
                <a:tab pos="3683794" algn="l"/>
                <a:tab pos="4026694" algn="l"/>
                <a:tab pos="4369594" algn="l"/>
                <a:tab pos="4712494" algn="l"/>
                <a:tab pos="5055394" algn="l"/>
                <a:tab pos="5398294" algn="l"/>
                <a:tab pos="5741194" algn="l"/>
                <a:tab pos="6084094" algn="l"/>
                <a:tab pos="6426994" algn="l"/>
                <a:tab pos="6769894" algn="l"/>
                <a:tab pos="7112794" algn="l"/>
              </a:tabLst>
            </a:pPr>
            <a:r>
              <a:rPr lang="en-US" sz="1400" b="1" dirty="0">
                <a:latin typeface="Arial Narrow" panose="020B0606020202030204" pitchFamily="34" charset="0"/>
              </a:rPr>
              <a:t>GPU Peer-to-Peer optimized architecture</a:t>
            </a:r>
          </a:p>
          <a:p>
            <a:pPr marL="254794" indent="-254794">
              <a:lnSpc>
                <a:spcPct val="80000"/>
              </a:lnSpc>
              <a:spcBef>
                <a:spcPts val="263"/>
              </a:spcBef>
              <a:buClr>
                <a:srgbClr val="FF0000"/>
              </a:buClr>
              <a:buFont typeface="Arial" panose="020B0604020202020204" pitchFamily="34" charset="0"/>
              <a:buChar char="•"/>
              <a:tabLst>
                <a:tab pos="254794" algn="l"/>
                <a:tab pos="597694" algn="l"/>
                <a:tab pos="940594" algn="l"/>
                <a:tab pos="1283494" algn="l"/>
                <a:tab pos="1626394" algn="l"/>
                <a:tab pos="1969294" algn="l"/>
                <a:tab pos="2312194" algn="l"/>
                <a:tab pos="2655094" algn="l"/>
                <a:tab pos="2997994" algn="l"/>
                <a:tab pos="3340894" algn="l"/>
                <a:tab pos="3683794" algn="l"/>
                <a:tab pos="4026694" algn="l"/>
                <a:tab pos="4369594" algn="l"/>
                <a:tab pos="4712494" algn="l"/>
                <a:tab pos="5055394" algn="l"/>
                <a:tab pos="5398294" algn="l"/>
                <a:tab pos="5741194" algn="l"/>
                <a:tab pos="6084094" algn="l"/>
                <a:tab pos="6426994" algn="l"/>
                <a:tab pos="6769894" algn="l"/>
                <a:tab pos="7112794" algn="l"/>
              </a:tabLst>
            </a:pPr>
            <a:r>
              <a:rPr lang="en-US" sz="1400" b="1" dirty="0">
                <a:latin typeface="Arial Narrow" panose="020B0606020202030204" pitchFamily="34" charset="0"/>
              </a:rPr>
              <a:t>GPU Direct RDMA support</a:t>
            </a:r>
          </a:p>
          <a:p>
            <a:pPr marL="254794" indent="-254794">
              <a:lnSpc>
                <a:spcPct val="80000"/>
              </a:lnSpc>
              <a:spcBef>
                <a:spcPts val="263"/>
              </a:spcBef>
              <a:buClr>
                <a:srgbClr val="FF0000"/>
              </a:buClr>
              <a:buFont typeface="Arial" panose="020B0604020202020204" pitchFamily="34" charset="0"/>
              <a:buChar char="•"/>
              <a:tabLst>
                <a:tab pos="254794" algn="l"/>
                <a:tab pos="597694" algn="l"/>
                <a:tab pos="940594" algn="l"/>
                <a:tab pos="1283494" algn="l"/>
                <a:tab pos="1626394" algn="l"/>
                <a:tab pos="1969294" algn="l"/>
                <a:tab pos="2312194" algn="l"/>
                <a:tab pos="2655094" algn="l"/>
                <a:tab pos="2997994" algn="l"/>
                <a:tab pos="3340894" algn="l"/>
                <a:tab pos="3683794" algn="l"/>
                <a:tab pos="4026694" algn="l"/>
                <a:tab pos="4369594" algn="l"/>
                <a:tab pos="4712494" algn="l"/>
                <a:tab pos="5055394" algn="l"/>
                <a:tab pos="5398294" algn="l"/>
                <a:tab pos="5741194" algn="l"/>
                <a:tab pos="6084094" algn="l"/>
                <a:tab pos="6426994" algn="l"/>
                <a:tab pos="6769894" algn="l"/>
                <a:tab pos="7112794" algn="l"/>
              </a:tabLst>
            </a:pPr>
            <a:r>
              <a:rPr lang="en-US" sz="1400" b="1" dirty="0">
                <a:latin typeface="Arial Narrow" panose="020B0606020202030204" pitchFamily="34" charset="0"/>
              </a:rPr>
              <a:t>Support up to 160W CPU</a:t>
            </a:r>
          </a:p>
          <a:p>
            <a:pPr marL="254794" indent="-254794">
              <a:lnSpc>
                <a:spcPct val="80000"/>
              </a:lnSpc>
              <a:spcBef>
                <a:spcPts val="263"/>
              </a:spcBef>
              <a:buClr>
                <a:srgbClr val="FF0000"/>
              </a:buClr>
              <a:tabLst>
                <a:tab pos="254794" algn="l"/>
                <a:tab pos="597694" algn="l"/>
                <a:tab pos="940594" algn="l"/>
                <a:tab pos="1283494" algn="l"/>
                <a:tab pos="1626394" algn="l"/>
                <a:tab pos="1969294" algn="l"/>
                <a:tab pos="2312194" algn="l"/>
                <a:tab pos="2655094" algn="l"/>
                <a:tab pos="2997994" algn="l"/>
                <a:tab pos="3340894" algn="l"/>
                <a:tab pos="3683794" algn="l"/>
                <a:tab pos="4026694" algn="l"/>
                <a:tab pos="4369594" algn="l"/>
                <a:tab pos="4712494" algn="l"/>
                <a:tab pos="5055394" algn="l"/>
                <a:tab pos="5398294" algn="l"/>
                <a:tab pos="5741194" algn="l"/>
                <a:tab pos="6084094" algn="l"/>
                <a:tab pos="6426994" algn="l"/>
                <a:tab pos="6769894" algn="l"/>
                <a:tab pos="7112794" algn="l"/>
              </a:tabLst>
            </a:pPr>
            <a:endParaRPr lang="en-US" sz="1400" b="1" dirty="0">
              <a:solidFill>
                <a:srgbClr val="FF0000"/>
              </a:solidFill>
              <a:latin typeface="Arial Narrow" panose="020B0606020202030204" pitchFamily="34" charset="0"/>
            </a:endParaRPr>
          </a:p>
        </p:txBody>
      </p:sp>
      <p:sp>
        <p:nvSpPr>
          <p:cNvPr id="47" name="Content Placeholder 6"/>
          <p:cNvSpPr txBox="1">
            <a:spLocks/>
          </p:cNvSpPr>
          <p:nvPr/>
        </p:nvSpPr>
        <p:spPr bwMode="auto">
          <a:xfrm>
            <a:off x="392990" y="742950"/>
            <a:ext cx="3874444" cy="381000"/>
          </a:xfrm>
          <a:prstGeom prst="roundRect">
            <a:avLst/>
          </a:prstGeom>
          <a:solidFill>
            <a:schemeClr val="accent6">
              <a:lumMod val="20000"/>
              <a:lumOff val="80000"/>
            </a:schemeClr>
          </a:solidFill>
          <a:ln w="25400" cap="flat" cmpd="sng" algn="ctr">
            <a:solidFill>
              <a:schemeClr val="accent1">
                <a:shade val="50000"/>
              </a:schemeClr>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l"/>
              <a:defRPr sz="2400" b="0">
                <a:solidFill>
                  <a:schemeClr val="lt1"/>
                </a:solidFill>
                <a:latin typeface="+mn-lt"/>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l"/>
              <a:defRPr sz="2000" b="0">
                <a:solidFill>
                  <a:schemeClr val="lt1"/>
                </a:solidFill>
                <a:latin typeface="+mn-lt"/>
                <a:ea typeface="+mn-ea"/>
                <a:cs typeface="+mn-cs"/>
              </a:defRPr>
            </a:lvl2pPr>
            <a:lvl3pPr marL="1143000" indent="-228600" algn="l" rtl="0" eaLnBrk="1" fontAlgn="base" hangingPunct="1">
              <a:spcBef>
                <a:spcPct val="20000"/>
              </a:spcBef>
              <a:spcAft>
                <a:spcPct val="0"/>
              </a:spcAft>
              <a:buClr>
                <a:srgbClr val="CC0000"/>
              </a:buClr>
              <a:buFont typeface="Wingdings" pitchFamily="2" charset="2"/>
              <a:buChar char="l"/>
              <a:defRPr sz="1800" b="0">
                <a:solidFill>
                  <a:schemeClr val="lt1"/>
                </a:solidFill>
                <a:latin typeface="+mn-lt"/>
                <a:ea typeface="+mn-ea"/>
                <a:cs typeface="+mn-cs"/>
              </a:defRPr>
            </a:lvl3pPr>
            <a:lvl4pPr marL="16002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4pPr>
            <a:lvl5pPr marL="20574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9pPr>
          </a:lstStyle>
          <a:p>
            <a:pPr marL="0" indent="0" algn="ctr">
              <a:buFont typeface="Wingdings" pitchFamily="2" charset="2"/>
              <a:buNone/>
            </a:pPr>
            <a:r>
              <a:rPr lang="en-US" sz="2000" b="1" kern="0" dirty="0">
                <a:solidFill>
                  <a:schemeClr val="accent2"/>
                </a:solidFill>
              </a:rPr>
              <a:t>SYS-4028GR-TR2(T)</a:t>
            </a:r>
            <a:endParaRPr lang="en-US" sz="1800" b="1" kern="0" dirty="0">
              <a:solidFill>
                <a:schemeClr val="accent2"/>
              </a:solidFill>
            </a:endParaRPr>
          </a:p>
        </p:txBody>
      </p:sp>
      <p:sp>
        <p:nvSpPr>
          <p:cNvPr id="2" name="Title 1"/>
          <p:cNvSpPr>
            <a:spLocks noGrp="1"/>
          </p:cNvSpPr>
          <p:nvPr>
            <p:ph type="title"/>
          </p:nvPr>
        </p:nvSpPr>
        <p:spPr/>
        <p:txBody>
          <a:bodyPr/>
          <a:lstStyle/>
          <a:p>
            <a:r>
              <a:rPr lang="en-US" dirty="0"/>
              <a:t>High Density GPU Server</a:t>
            </a:r>
          </a:p>
        </p:txBody>
      </p:sp>
      <p:pic>
        <p:nvPicPr>
          <p:cNvPr id="52"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26524" y="810165"/>
            <a:ext cx="1384103" cy="80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ectangle 51"/>
          <p:cNvSpPr>
            <a:spLocks noChangeArrowheads="1"/>
          </p:cNvSpPr>
          <p:nvPr/>
        </p:nvSpPr>
        <p:spPr bwMode="auto">
          <a:xfrm>
            <a:off x="6210628" y="810165"/>
            <a:ext cx="2857172" cy="801787"/>
          </a:xfrm>
          <a:prstGeom prst="rect">
            <a:avLst/>
          </a:prstGeom>
          <a:solidFill>
            <a:srgbClr val="92D050"/>
          </a:solidFill>
          <a:ln w="9525">
            <a:noFill/>
            <a:round/>
            <a:headEnd/>
            <a:tailEnd/>
          </a:ln>
          <a:effectLst>
            <a:outerShdw blurRad="50800" dist="38100" algn="l" rotWithShape="0">
              <a:prstClr val="black">
                <a:alpha val="40000"/>
              </a:prstClr>
            </a:outerShdw>
          </a:effectLst>
        </p:spPr>
        <p:txBody>
          <a:bodyPr lIns="67500" tIns="35100" rIns="67500" bIns="35100"/>
          <a:lstStyle/>
          <a:p>
            <a:pPr>
              <a:lnSpc>
                <a:spcPct val="80000"/>
              </a:lnSpc>
              <a:spcBef>
                <a:spcPts val="263"/>
              </a:spcBef>
              <a:buClr>
                <a:srgbClr val="FF0000"/>
              </a:buClr>
              <a:tabLst>
                <a:tab pos="254794" algn="l"/>
                <a:tab pos="597694" algn="l"/>
                <a:tab pos="940594" algn="l"/>
                <a:tab pos="1283494" algn="l"/>
                <a:tab pos="1626394" algn="l"/>
                <a:tab pos="1969294" algn="l"/>
                <a:tab pos="2312194" algn="l"/>
                <a:tab pos="2655094" algn="l"/>
                <a:tab pos="2997994" algn="l"/>
                <a:tab pos="3340894" algn="l"/>
                <a:tab pos="3683794" algn="l"/>
                <a:tab pos="4026694" algn="l"/>
                <a:tab pos="4369594" algn="l"/>
                <a:tab pos="4712494" algn="l"/>
                <a:tab pos="5055394" algn="l"/>
                <a:tab pos="5398294" algn="l"/>
                <a:tab pos="5741194" algn="l"/>
                <a:tab pos="6084094" algn="l"/>
                <a:tab pos="6426994" algn="l"/>
                <a:tab pos="6769894" algn="l"/>
                <a:tab pos="7112794" algn="l"/>
              </a:tabLst>
            </a:pPr>
            <a:r>
              <a:rPr lang="en-US" sz="1400" b="1" dirty="0">
                <a:solidFill>
                  <a:schemeClr val="accent2"/>
                </a:solidFill>
                <a:latin typeface="+mn-lt"/>
              </a:rPr>
              <a:t>MAXWELL/PASCAL READY</a:t>
            </a:r>
          </a:p>
          <a:p>
            <a:pPr marL="128588" indent="-128588">
              <a:lnSpc>
                <a:spcPct val="80000"/>
              </a:lnSpc>
              <a:buClr>
                <a:schemeClr val="accent2"/>
              </a:buClr>
              <a:buFont typeface="Arial" pitchFamily="34" charset="0"/>
              <a:buChar char="•"/>
              <a:tabLst>
                <a:tab pos="254794" algn="l"/>
                <a:tab pos="597694" algn="l"/>
                <a:tab pos="940594" algn="l"/>
                <a:tab pos="1283494" algn="l"/>
                <a:tab pos="1626394" algn="l"/>
                <a:tab pos="1969294" algn="l"/>
                <a:tab pos="2312194" algn="l"/>
                <a:tab pos="2655094" algn="l"/>
                <a:tab pos="2997994" algn="l"/>
                <a:tab pos="3340894" algn="l"/>
                <a:tab pos="3683794" algn="l"/>
                <a:tab pos="4026694" algn="l"/>
                <a:tab pos="4369594" algn="l"/>
                <a:tab pos="4712494" algn="l"/>
                <a:tab pos="5055394" algn="l"/>
                <a:tab pos="5398294" algn="l"/>
                <a:tab pos="5741194" algn="l"/>
                <a:tab pos="6084094" algn="l"/>
                <a:tab pos="6426994" algn="l"/>
                <a:tab pos="6769894" algn="l"/>
                <a:tab pos="7112794" algn="l"/>
              </a:tabLst>
            </a:pPr>
            <a:r>
              <a:rPr lang="en-US" sz="1100" dirty="0">
                <a:effectLst>
                  <a:outerShdw blurRad="50800" dist="38100" dir="2700000" algn="tl" rotWithShape="0">
                    <a:prstClr val="black">
                      <a:alpha val="40000"/>
                    </a:prstClr>
                  </a:outerShdw>
                </a:effectLst>
              </a:rPr>
              <a:t>Active/Passive GPU Support</a:t>
            </a:r>
          </a:p>
          <a:p>
            <a:pPr marL="128588" indent="-128588">
              <a:lnSpc>
                <a:spcPct val="80000"/>
              </a:lnSpc>
              <a:buClr>
                <a:schemeClr val="accent2"/>
              </a:buClr>
              <a:buFont typeface="Arial" pitchFamily="34" charset="0"/>
              <a:buChar char="•"/>
              <a:tabLst>
                <a:tab pos="254794" algn="l"/>
                <a:tab pos="597694" algn="l"/>
                <a:tab pos="940594" algn="l"/>
                <a:tab pos="1283494" algn="l"/>
                <a:tab pos="1626394" algn="l"/>
                <a:tab pos="1969294" algn="l"/>
                <a:tab pos="2312194" algn="l"/>
                <a:tab pos="2655094" algn="l"/>
                <a:tab pos="2997994" algn="l"/>
                <a:tab pos="3340894" algn="l"/>
                <a:tab pos="3683794" algn="l"/>
                <a:tab pos="4026694" algn="l"/>
                <a:tab pos="4369594" algn="l"/>
                <a:tab pos="4712494" algn="l"/>
                <a:tab pos="5055394" algn="l"/>
                <a:tab pos="5398294" algn="l"/>
                <a:tab pos="5741194" algn="l"/>
                <a:tab pos="6084094" algn="l"/>
                <a:tab pos="6426994" algn="l"/>
                <a:tab pos="6769894" algn="l"/>
                <a:tab pos="7112794" algn="l"/>
              </a:tabLst>
            </a:pPr>
            <a:r>
              <a:rPr lang="en-US" sz="1100" dirty="0">
                <a:effectLst>
                  <a:outerShdw blurRad="50800" dist="38100" dir="2700000" algn="tl" rotWithShape="0">
                    <a:prstClr val="black">
                      <a:alpha val="40000"/>
                    </a:prstClr>
                  </a:outerShdw>
                </a:effectLst>
              </a:rPr>
              <a:t>Support latest Maxwell/Pascal GPUs</a:t>
            </a:r>
          </a:p>
          <a:p>
            <a:pPr marL="128588" indent="-128588">
              <a:lnSpc>
                <a:spcPct val="80000"/>
              </a:lnSpc>
              <a:buClr>
                <a:schemeClr val="accent2"/>
              </a:buClr>
              <a:buFont typeface="Arial" pitchFamily="34" charset="0"/>
              <a:buChar char="•"/>
              <a:tabLst>
                <a:tab pos="254794" algn="l"/>
                <a:tab pos="597694" algn="l"/>
                <a:tab pos="940594" algn="l"/>
                <a:tab pos="1283494" algn="l"/>
                <a:tab pos="1626394" algn="l"/>
                <a:tab pos="1969294" algn="l"/>
                <a:tab pos="2312194" algn="l"/>
                <a:tab pos="2655094" algn="l"/>
                <a:tab pos="2997994" algn="l"/>
                <a:tab pos="3340894" algn="l"/>
                <a:tab pos="3683794" algn="l"/>
                <a:tab pos="4026694" algn="l"/>
                <a:tab pos="4369594" algn="l"/>
                <a:tab pos="4712494" algn="l"/>
                <a:tab pos="5055394" algn="l"/>
                <a:tab pos="5398294" algn="l"/>
                <a:tab pos="5741194" algn="l"/>
                <a:tab pos="6084094" algn="l"/>
                <a:tab pos="6426994" algn="l"/>
                <a:tab pos="6769894" algn="l"/>
                <a:tab pos="7112794" algn="l"/>
              </a:tabLst>
            </a:pPr>
            <a:r>
              <a:rPr lang="en-US" sz="1100" dirty="0">
                <a:effectLst>
                  <a:outerShdw blurRad="50800" dist="38100" dir="2700000" algn="tl" rotWithShape="0">
                    <a:prstClr val="black">
                      <a:alpha val="40000"/>
                    </a:prstClr>
                  </a:outerShdw>
                </a:effectLst>
              </a:rPr>
              <a:t>Distributed training across eight GPUs </a:t>
            </a:r>
          </a:p>
        </p:txBody>
      </p:sp>
    </p:spTree>
    <p:extLst>
      <p:ext uri="{BB962C8B-B14F-4D97-AF65-F5344CB8AC3E}">
        <p14:creationId xmlns:p14="http://schemas.microsoft.com/office/powerpoint/2010/main" val="990241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nodeType="with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fade">
                                      <p:cBhvr>
                                        <p:cTn id="37" dur="500"/>
                                        <p:tgtEl>
                                          <p:spTgt spid="307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P spid="31" grpId="0"/>
      <p:bldP spid="43" grpId="0"/>
      <p:bldP spid="46" grpId="0"/>
      <p:bldP spid="39" grpId="0" animBg="1"/>
      <p:bldP spid="45" grpId="0"/>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de-DE" sz="2400" dirty="0"/>
              <a:t>New CPU Generations</a:t>
            </a:r>
          </a:p>
          <a:p>
            <a:r>
              <a:rPr lang="de-DE" sz="2400" dirty="0"/>
              <a:t>High Performance Server Products</a:t>
            </a:r>
          </a:p>
          <a:p>
            <a:pPr lvl="1"/>
            <a:r>
              <a:rPr lang="de-DE" sz="2000" dirty="0"/>
              <a:t>Compute Server</a:t>
            </a:r>
          </a:p>
          <a:p>
            <a:pPr lvl="1"/>
            <a:r>
              <a:rPr lang="de-DE" sz="2000" dirty="0"/>
              <a:t>Accelerated Computing</a:t>
            </a:r>
          </a:p>
          <a:p>
            <a:r>
              <a:rPr lang="de-DE" sz="2400" dirty="0"/>
              <a:t>High Performance Network</a:t>
            </a:r>
          </a:p>
          <a:p>
            <a:r>
              <a:rPr lang="de-DE" sz="2400" dirty="0">
                <a:solidFill>
                  <a:srgbClr val="333399"/>
                </a:solidFill>
              </a:rPr>
              <a:t>Administration- and Management Networks</a:t>
            </a:r>
          </a:p>
          <a:p>
            <a:r>
              <a:rPr lang="de-DE" sz="2400" dirty="0"/>
              <a:t>Scalable Parallel Filesystem</a:t>
            </a:r>
          </a:p>
          <a:p>
            <a:r>
              <a:rPr lang="de-DE" sz="2400" dirty="0"/>
              <a:t>Success Story</a:t>
            </a:r>
          </a:p>
        </p:txBody>
      </p:sp>
      <p:sp>
        <p:nvSpPr>
          <p:cNvPr id="3" name="Title 2"/>
          <p:cNvSpPr>
            <a:spLocks noGrp="1"/>
          </p:cNvSpPr>
          <p:nvPr>
            <p:ph type="title"/>
          </p:nvPr>
        </p:nvSpPr>
        <p:spPr/>
        <p:txBody>
          <a:bodyPr/>
          <a:lstStyle/>
          <a:p>
            <a:r>
              <a:rPr lang="de-DE" dirty="0"/>
              <a:t>Outline</a:t>
            </a:r>
            <a:endParaRPr lang="en-US" dirty="0"/>
          </a:p>
        </p:txBody>
      </p:sp>
    </p:spTree>
    <p:extLst>
      <p:ext uri="{BB962C8B-B14F-4D97-AF65-F5344CB8AC3E}">
        <p14:creationId xmlns:p14="http://schemas.microsoft.com/office/powerpoint/2010/main" val="287068359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Nvidia NVLINK Technology</a:t>
            </a:r>
            <a:endParaRPr lang="en-US" dirty="0"/>
          </a:p>
        </p:txBody>
      </p:sp>
      <p:pic>
        <p:nvPicPr>
          <p:cNvPr id="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1667476"/>
            <a:ext cx="3924300" cy="256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348942" y="3810432"/>
            <a:ext cx="653408" cy="96050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14945" y="968274"/>
            <a:ext cx="1638881" cy="1889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1773" r="100000"/>
                    </a14:imgEffect>
                  </a14:imgLayer>
                </a14:imgProps>
              </a:ext>
              <a:ext uri="{28A0092B-C50C-407E-A947-70E740481C1C}">
                <a14:useLocalDpi xmlns:a14="http://schemas.microsoft.com/office/drawing/2010/main" val="0"/>
              </a:ext>
            </a:extLst>
          </a:blip>
          <a:srcRect/>
          <a:stretch>
            <a:fillRect/>
          </a:stretch>
        </p:blipFill>
        <p:spPr bwMode="auto">
          <a:xfrm rot="981241">
            <a:off x="1623793" y="594977"/>
            <a:ext cx="1588847" cy="100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descr="Image result for haswell E5 cpu"/>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981241">
            <a:off x="3187450" y="2392533"/>
            <a:ext cx="1032162" cy="1027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1773" r="100000"/>
                    </a14:imgEffect>
                  </a14:imgLayer>
                </a14:imgProps>
              </a:ext>
              <a:ext uri="{28A0092B-C50C-407E-A947-70E740481C1C}">
                <a14:useLocalDpi xmlns:a14="http://schemas.microsoft.com/office/drawing/2010/main" val="0"/>
              </a:ext>
            </a:extLst>
          </a:blip>
          <a:srcRect/>
          <a:stretch>
            <a:fillRect/>
          </a:stretch>
        </p:blipFill>
        <p:spPr bwMode="auto">
          <a:xfrm rot="981241">
            <a:off x="1047077" y="2419265"/>
            <a:ext cx="1666869" cy="105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1"/>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4805" l="1913" r="98618"/>
                    </a14:imgEffect>
                  </a14:imgLayer>
                </a14:imgProps>
              </a:ext>
              <a:ext uri="{28A0092B-C50C-407E-A947-70E740481C1C}">
                <a14:useLocalDpi xmlns:a14="http://schemas.microsoft.com/office/drawing/2010/main" val="0"/>
              </a:ext>
            </a:extLst>
          </a:blip>
          <a:srcRect/>
          <a:stretch>
            <a:fillRect/>
          </a:stretch>
        </p:blipFill>
        <p:spPr bwMode="auto">
          <a:xfrm rot="17046211">
            <a:off x="1562575" y="1862894"/>
            <a:ext cx="1195772" cy="26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85910" y="1618819"/>
            <a:ext cx="1314518" cy="461665"/>
          </a:xfrm>
          <a:prstGeom prst="rect">
            <a:avLst/>
          </a:prstGeom>
          <a:noFill/>
        </p:spPr>
        <p:txBody>
          <a:bodyPr wrap="square" rtlCol="0">
            <a:spAutoFit/>
          </a:bodyPr>
          <a:lstStyle/>
          <a:p>
            <a:r>
              <a:rPr lang="en-US" sz="1200" b="1" dirty="0">
                <a:solidFill>
                  <a:srgbClr val="FFC000"/>
                </a:solidFill>
                <a:effectLst>
                  <a:innerShdw blurRad="63500" dist="50800" dir="13500000">
                    <a:prstClr val="black">
                      <a:alpha val="50000"/>
                    </a:prstClr>
                  </a:innerShdw>
                </a:effectLst>
              </a:rPr>
              <a:t>NVLINK </a:t>
            </a:r>
          </a:p>
          <a:p>
            <a:r>
              <a:rPr lang="en-US" sz="1200" b="1" dirty="0">
                <a:solidFill>
                  <a:srgbClr val="FFC000"/>
                </a:solidFill>
                <a:effectLst>
                  <a:innerShdw blurRad="63500" dist="50800" dir="13500000">
                    <a:prstClr val="black">
                      <a:alpha val="50000"/>
                    </a:prstClr>
                  </a:innerShdw>
                </a:effectLst>
              </a:rPr>
              <a:t>80 GB/s</a:t>
            </a:r>
          </a:p>
        </p:txBody>
      </p:sp>
      <p:sp>
        <p:nvSpPr>
          <p:cNvPr id="12" name="TextBox 11"/>
          <p:cNvSpPr txBox="1"/>
          <p:nvPr/>
        </p:nvSpPr>
        <p:spPr>
          <a:xfrm>
            <a:off x="4797887" y="1912887"/>
            <a:ext cx="3848451" cy="2308324"/>
          </a:xfrm>
          <a:prstGeom prst="rect">
            <a:avLst/>
          </a:prstGeom>
          <a:noFill/>
        </p:spPr>
        <p:txBody>
          <a:bodyPr wrap="square" rtlCol="0">
            <a:spAutoFit/>
          </a:bodyPr>
          <a:lstStyle/>
          <a:p>
            <a:r>
              <a:rPr lang="en-US" sz="1600" b="1" dirty="0" err="1">
                <a:effectLst>
                  <a:outerShdw blurRad="50800" dist="38100" dir="2700000" algn="tl" rotWithShape="0">
                    <a:prstClr val="black">
                      <a:alpha val="40000"/>
                    </a:prstClr>
                  </a:outerShdw>
                </a:effectLst>
              </a:rPr>
              <a:t>NVLink</a:t>
            </a:r>
            <a:endParaRPr lang="en-US" sz="1600" b="1" dirty="0">
              <a:effectLst>
                <a:outerShdw blurRad="50800" dist="38100" dir="2700000" algn="tl" rotWithShape="0">
                  <a:prstClr val="black">
                    <a:alpha val="40000"/>
                  </a:prstClr>
                </a:outerShdw>
              </a:effectLst>
            </a:endParaRPr>
          </a:p>
          <a:p>
            <a:pPr marL="214313" indent="-214313">
              <a:buFont typeface="Arial" pitchFamily="34" charset="0"/>
              <a:buChar char="•"/>
            </a:pPr>
            <a:r>
              <a:rPr lang="en-US" sz="1600" b="1" dirty="0">
                <a:effectLst>
                  <a:outerShdw blurRad="50800" dist="38100" dir="2700000" algn="tl" rotWithShape="0">
                    <a:prstClr val="black">
                      <a:alpha val="40000"/>
                    </a:prstClr>
                  </a:outerShdw>
                </a:effectLst>
              </a:rPr>
              <a:t>Interconnect at 80 GB/s</a:t>
            </a:r>
          </a:p>
          <a:p>
            <a:r>
              <a:rPr lang="en-US" sz="1600" b="1" dirty="0">
                <a:effectLst>
                  <a:outerShdw blurRad="50800" dist="38100" dir="2700000" algn="tl" rotWithShape="0">
                    <a:prstClr val="black">
                      <a:alpha val="40000"/>
                    </a:prstClr>
                  </a:outerShdw>
                </a:effectLst>
              </a:rPr>
              <a:t>     (Speed of CPU Memory)</a:t>
            </a:r>
          </a:p>
          <a:p>
            <a:r>
              <a:rPr lang="en-US" sz="1600" b="1" dirty="0">
                <a:effectLst>
                  <a:outerShdw blurRad="50800" dist="38100" dir="2700000" algn="tl" rotWithShape="0">
                    <a:prstClr val="black">
                      <a:alpha val="40000"/>
                    </a:prstClr>
                  </a:outerShdw>
                </a:effectLst>
              </a:rPr>
              <a:t>Stacked 3D Memory</a:t>
            </a:r>
          </a:p>
          <a:p>
            <a:pPr marL="214313" indent="-214313">
              <a:buFont typeface="Arial" pitchFamily="34" charset="0"/>
              <a:buChar char="•"/>
            </a:pPr>
            <a:r>
              <a:rPr lang="en-US" sz="1600" b="1" dirty="0">
                <a:effectLst>
                  <a:outerShdw blurRad="50800" dist="38100" dir="2700000" algn="tl" rotWithShape="0">
                    <a:prstClr val="black">
                      <a:alpha val="40000"/>
                    </a:prstClr>
                  </a:outerShdw>
                </a:effectLst>
              </a:rPr>
              <a:t>4x Higher Bandwidth – 1 TB/s</a:t>
            </a:r>
          </a:p>
          <a:p>
            <a:r>
              <a:rPr lang="en-US" sz="1600" b="1" dirty="0">
                <a:effectLst>
                  <a:outerShdw blurRad="50800" dist="38100" dir="2700000" algn="tl" rotWithShape="0">
                    <a:prstClr val="black">
                      <a:alpha val="40000"/>
                    </a:prstClr>
                  </a:outerShdw>
                </a:effectLst>
              </a:rPr>
              <a:t>     (2.5x Capacity, 4x more Efficient)</a:t>
            </a:r>
          </a:p>
          <a:p>
            <a:r>
              <a:rPr lang="en-US" sz="1600" b="1" dirty="0">
                <a:effectLst>
                  <a:outerShdw blurRad="50800" dist="38100" dir="2700000" algn="tl" rotWithShape="0">
                    <a:prstClr val="black">
                      <a:alpha val="40000"/>
                    </a:prstClr>
                  </a:outerShdw>
                </a:effectLst>
              </a:rPr>
              <a:t>Unified Memory</a:t>
            </a:r>
          </a:p>
          <a:p>
            <a:pPr marL="214313" indent="-214313">
              <a:buFont typeface="Arial" pitchFamily="34" charset="0"/>
              <a:buChar char="•"/>
            </a:pPr>
            <a:r>
              <a:rPr lang="en-US" sz="1600" b="1" dirty="0">
                <a:effectLst>
                  <a:outerShdw blurRad="50800" dist="38100" dir="2700000" algn="tl" rotWithShape="0">
                    <a:prstClr val="black">
                      <a:alpha val="40000"/>
                    </a:prstClr>
                  </a:outerShdw>
                </a:effectLst>
              </a:rPr>
              <a:t>Lower level of Development</a:t>
            </a:r>
          </a:p>
          <a:p>
            <a:r>
              <a:rPr lang="en-US" sz="1600" b="1" dirty="0">
                <a:effectLst>
                  <a:outerShdw blurRad="50800" dist="38100" dir="2700000" algn="tl" rotWithShape="0">
                    <a:prstClr val="black">
                      <a:alpha val="40000"/>
                    </a:prstClr>
                  </a:outerShdw>
                </a:effectLst>
              </a:rPr>
              <a:t>     (Available today in CUDA 6)</a:t>
            </a:r>
          </a:p>
        </p:txBody>
      </p:sp>
      <p:pic>
        <p:nvPicPr>
          <p:cNvPr id="13" name="Picture 2"/>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1320" r="100000"/>
                    </a14:imgEffect>
                  </a14:imgLayer>
                </a14:imgProps>
              </a:ext>
              <a:ext uri="{28A0092B-C50C-407E-A947-70E740481C1C}">
                <a14:useLocalDpi xmlns:a14="http://schemas.microsoft.com/office/drawing/2010/main" val="0"/>
              </a:ext>
            </a:extLst>
          </a:blip>
          <a:srcRect/>
          <a:stretch>
            <a:fillRect/>
          </a:stretch>
        </p:blipFill>
        <p:spPr bwMode="auto">
          <a:xfrm>
            <a:off x="1108122" y="3799383"/>
            <a:ext cx="124082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02350" y="3799383"/>
            <a:ext cx="1262522"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9"/>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507" l="8871" r="94355"/>
                    </a14:imgEffect>
                  </a14:imgLayer>
                </a14:imgProps>
              </a:ext>
              <a:ext uri="{28A0092B-C50C-407E-A947-70E740481C1C}">
                <a14:useLocalDpi xmlns:a14="http://schemas.microsoft.com/office/drawing/2010/main" val="0"/>
              </a:ext>
            </a:extLst>
          </a:blip>
          <a:srcRect/>
          <a:stretch>
            <a:fillRect/>
          </a:stretch>
        </p:blipFill>
        <p:spPr bwMode="auto">
          <a:xfrm>
            <a:off x="1157360" y="3343609"/>
            <a:ext cx="396329" cy="428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485175" y="3354592"/>
            <a:ext cx="1190471" cy="415498"/>
          </a:xfrm>
          <a:prstGeom prst="rect">
            <a:avLst/>
          </a:prstGeom>
          <a:noFill/>
        </p:spPr>
        <p:txBody>
          <a:bodyPr wrap="square" rtlCol="0">
            <a:spAutoFit/>
          </a:bodyPr>
          <a:lstStyle>
            <a:defPPr>
              <a:defRPr lang="en-US"/>
            </a:defPPr>
            <a:lvl1pPr>
              <a:defRPr sz="1600" b="1">
                <a:solidFill>
                  <a:srgbClr val="FFC000"/>
                </a:solidFill>
                <a:effectLst>
                  <a:innerShdw blurRad="63500" dist="50800" dir="13500000">
                    <a:prstClr val="black">
                      <a:alpha val="50000"/>
                    </a:prstClr>
                  </a:innerShdw>
                </a:effectLst>
              </a:defRPr>
            </a:lvl1pPr>
          </a:lstStyle>
          <a:p>
            <a:r>
              <a:rPr lang="en-US" sz="1050" dirty="0"/>
              <a:t>Stacked HBM</a:t>
            </a:r>
          </a:p>
          <a:p>
            <a:r>
              <a:rPr lang="en-US" sz="1050" dirty="0"/>
              <a:t>Memory 1TB/s</a:t>
            </a:r>
          </a:p>
        </p:txBody>
      </p:sp>
      <p:sp>
        <p:nvSpPr>
          <p:cNvPr id="17" name="TextBox 16"/>
          <p:cNvSpPr txBox="1"/>
          <p:nvPr/>
        </p:nvSpPr>
        <p:spPr>
          <a:xfrm>
            <a:off x="2643261" y="3371850"/>
            <a:ext cx="1232549" cy="415498"/>
          </a:xfrm>
          <a:prstGeom prst="rect">
            <a:avLst/>
          </a:prstGeom>
          <a:noFill/>
        </p:spPr>
        <p:txBody>
          <a:bodyPr wrap="square" rtlCol="0">
            <a:spAutoFit/>
          </a:bodyPr>
          <a:lstStyle>
            <a:defPPr>
              <a:defRPr lang="en-US"/>
            </a:defPPr>
            <a:lvl1pPr>
              <a:defRPr sz="1600" b="1">
                <a:solidFill>
                  <a:srgbClr val="FFC000"/>
                </a:solidFill>
                <a:effectLst>
                  <a:innerShdw blurRad="63500" dist="50800" dir="13500000">
                    <a:prstClr val="black">
                      <a:alpha val="50000"/>
                    </a:prstClr>
                  </a:innerShdw>
                </a:effectLst>
              </a:defRPr>
            </a:lvl1pPr>
          </a:lstStyle>
          <a:p>
            <a:pPr algn="r"/>
            <a:r>
              <a:rPr lang="en-US" sz="1050" dirty="0"/>
              <a:t>DDR4 Memory </a:t>
            </a:r>
          </a:p>
          <a:p>
            <a:pPr algn="r"/>
            <a:r>
              <a:rPr lang="en-US" sz="1050" dirty="0"/>
              <a:t>50-75 GB/s</a:t>
            </a:r>
          </a:p>
        </p:txBody>
      </p:sp>
      <p:pic>
        <p:nvPicPr>
          <p:cNvPr id="18" name="Picture 9"/>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507" l="8871" r="94355"/>
                    </a14:imgEffect>
                  </a14:imgLayer>
                </a14:imgProps>
              </a:ext>
              <a:ext uri="{28A0092B-C50C-407E-A947-70E740481C1C}">
                <a14:useLocalDpi xmlns:a14="http://schemas.microsoft.com/office/drawing/2010/main" val="0"/>
              </a:ext>
            </a:extLst>
          </a:blip>
          <a:srcRect/>
          <a:stretch>
            <a:fillRect/>
          </a:stretch>
        </p:blipFill>
        <p:spPr bwMode="auto">
          <a:xfrm>
            <a:off x="3789981" y="3371850"/>
            <a:ext cx="396329" cy="428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314505" y="4065867"/>
            <a:ext cx="772969" cy="461665"/>
          </a:xfrm>
          <a:prstGeom prst="rect">
            <a:avLst/>
          </a:prstGeom>
          <a:noFill/>
        </p:spPr>
        <p:txBody>
          <a:bodyPr wrap="none" rtlCol="0">
            <a:spAutoFit/>
          </a:bodyPr>
          <a:lstStyle/>
          <a:p>
            <a:r>
              <a:rPr lang="en-US" sz="1200" b="1" dirty="0">
                <a:solidFill>
                  <a:srgbClr val="002A13"/>
                </a:solidFill>
              </a:rPr>
              <a:t>Unified</a:t>
            </a:r>
          </a:p>
          <a:p>
            <a:r>
              <a:rPr lang="en-US" sz="1200" b="1" dirty="0">
                <a:solidFill>
                  <a:srgbClr val="002A13"/>
                </a:solidFill>
              </a:rPr>
              <a:t>Memory</a:t>
            </a:r>
          </a:p>
        </p:txBody>
      </p:sp>
      <p:sp>
        <p:nvSpPr>
          <p:cNvPr id="20" name="Rounded Rectangle 19"/>
          <p:cNvSpPr/>
          <p:nvPr/>
        </p:nvSpPr>
        <p:spPr>
          <a:xfrm>
            <a:off x="1108123" y="3799383"/>
            <a:ext cx="3156749" cy="97155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70733" y="813805"/>
            <a:ext cx="3939867" cy="992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91556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Nvidia Pascal GPU P100</a:t>
            </a:r>
            <a:endParaRPr lang="en-US" dirty="0"/>
          </a:p>
        </p:txBody>
      </p:sp>
      <p:pic>
        <p:nvPicPr>
          <p:cNvPr id="4" name="Picture 3"/>
          <p:cNvPicPr>
            <a:picLocks noChangeAspect="1"/>
          </p:cNvPicPr>
          <p:nvPr/>
        </p:nvPicPr>
        <p:blipFill>
          <a:blip r:embed="rId3"/>
          <a:stretch>
            <a:fillRect/>
          </a:stretch>
        </p:blipFill>
        <p:spPr>
          <a:xfrm>
            <a:off x="609600" y="1123950"/>
            <a:ext cx="6221175" cy="3399883"/>
          </a:xfrm>
          <a:prstGeom prst="rect">
            <a:avLst/>
          </a:prstGeom>
        </p:spPr>
      </p:pic>
      <p:pic>
        <p:nvPicPr>
          <p:cNvPr id="5" name="Picture 4"/>
          <p:cNvPicPr>
            <a:picLocks noChangeAspect="1"/>
          </p:cNvPicPr>
          <p:nvPr/>
        </p:nvPicPr>
        <p:blipFill>
          <a:blip r:embed="rId4"/>
          <a:stretch>
            <a:fillRect/>
          </a:stretch>
        </p:blipFill>
        <p:spPr>
          <a:xfrm>
            <a:off x="6931054" y="666751"/>
            <a:ext cx="1952885" cy="1524000"/>
          </a:xfrm>
          <a:prstGeom prst="rect">
            <a:avLst/>
          </a:prstGeom>
        </p:spPr>
      </p:pic>
    </p:spTree>
    <p:extLst>
      <p:ext uri="{BB962C8B-B14F-4D97-AF65-F5344CB8AC3E}">
        <p14:creationId xmlns:p14="http://schemas.microsoft.com/office/powerpoint/2010/main" val="182778954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Nvidia Pascal P100 SXM Server</a:t>
            </a:r>
            <a:endParaRPr lang="en-US" dirty="0"/>
          </a:p>
        </p:txBody>
      </p:sp>
      <p:pic>
        <p:nvPicPr>
          <p:cNvPr id="4" name="Picture 3"/>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375895" y="895350"/>
            <a:ext cx="3346847" cy="3771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333" b="90000" l="1831" r="89703"/>
                    </a14:imgEffect>
                  </a14:imgLayer>
                </a14:imgProps>
              </a:ext>
              <a:ext uri="{28A0092B-C50C-407E-A947-70E740481C1C}">
                <a14:useLocalDpi xmlns:a14="http://schemas.microsoft.com/office/drawing/2010/main" val="0"/>
              </a:ext>
            </a:extLst>
          </a:blip>
          <a:srcRect/>
          <a:stretch>
            <a:fillRect/>
          </a:stretch>
        </p:blipFill>
        <p:spPr bwMode="auto">
          <a:xfrm>
            <a:off x="148130" y="429129"/>
            <a:ext cx="4116008" cy="2543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6276" y="1034599"/>
            <a:ext cx="1466792" cy="82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1"/>
          <p:cNvSpPr>
            <a:spLocks noChangeArrowheads="1"/>
          </p:cNvSpPr>
          <p:nvPr/>
        </p:nvSpPr>
        <p:spPr bwMode="auto">
          <a:xfrm>
            <a:off x="5268012" y="1034599"/>
            <a:ext cx="2963037" cy="824151"/>
          </a:xfrm>
          <a:prstGeom prst="rect">
            <a:avLst/>
          </a:prstGeom>
          <a:solidFill>
            <a:srgbClr val="92D050"/>
          </a:solidFill>
          <a:ln w="9525">
            <a:noFill/>
            <a:round/>
            <a:headEnd/>
            <a:tailEnd/>
          </a:ln>
          <a:effectLst>
            <a:outerShdw blurRad="50800" dist="38100" algn="l" rotWithShape="0">
              <a:prstClr val="black">
                <a:alpha val="40000"/>
              </a:prstClr>
            </a:outerShdw>
          </a:effectLst>
        </p:spPr>
        <p:txBody>
          <a:bodyPr lIns="90000" tIns="46800" rIns="90000" bIns="46800"/>
          <a:lstStyle/>
          <a:p>
            <a:pPr>
              <a:lnSpc>
                <a:spcPct val="80000"/>
              </a:lnSpc>
              <a:spcBef>
                <a:spcPts val="350"/>
              </a:spcBef>
              <a:buClr>
                <a:srgbClr val="FF0000"/>
              </a:buCl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1600" b="1" dirty="0">
                <a:solidFill>
                  <a:schemeClr val="accent2"/>
                </a:solidFill>
                <a:latin typeface="+mn-lt"/>
              </a:rPr>
              <a:t>PASCAL GPU READY</a:t>
            </a:r>
          </a:p>
          <a:p>
            <a:pPr marL="171450" indent="-171450">
              <a:lnSpc>
                <a:spcPct val="80000"/>
              </a:lnSpc>
              <a:buClr>
                <a:schemeClr val="accent2"/>
              </a:buClr>
              <a:buFont typeface="Arial"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1200" dirty="0">
                <a:effectLst>
                  <a:outerShdw blurRad="50800" dist="38100" dir="2700000" algn="tl" rotWithShape="0">
                    <a:prstClr val="black">
                      <a:alpha val="40000"/>
                    </a:prstClr>
                  </a:outerShdw>
                </a:effectLst>
              </a:rPr>
              <a:t>Performance – 10 TFLOPs FP32</a:t>
            </a:r>
          </a:p>
          <a:p>
            <a:pPr marL="171450" indent="-171450">
              <a:lnSpc>
                <a:spcPct val="80000"/>
              </a:lnSpc>
              <a:buClr>
                <a:schemeClr val="accent2"/>
              </a:buClr>
              <a:buFont typeface="Arial"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1200" dirty="0" err="1">
                <a:effectLst>
                  <a:outerShdw blurRad="50800" dist="38100" dir="2700000" algn="tl" rotWithShape="0">
                    <a:prstClr val="black">
                      <a:alpha val="40000"/>
                    </a:prstClr>
                  </a:outerShdw>
                </a:effectLst>
              </a:rPr>
              <a:t>NVLink</a:t>
            </a:r>
            <a:r>
              <a:rPr lang="en-US" sz="1200" dirty="0">
                <a:effectLst>
                  <a:outerShdw blurRad="50800" dist="38100" dir="2700000" algn="tl" rotWithShape="0">
                    <a:prstClr val="black">
                      <a:alpha val="40000"/>
                    </a:prstClr>
                  </a:outerShdw>
                </a:effectLst>
              </a:rPr>
              <a:t> – 5x PCIe</a:t>
            </a:r>
          </a:p>
          <a:p>
            <a:pPr marL="171450" indent="-171450">
              <a:lnSpc>
                <a:spcPct val="80000"/>
              </a:lnSpc>
              <a:buClr>
                <a:schemeClr val="accent2"/>
              </a:buClr>
              <a:buFont typeface="Arial"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1200" dirty="0">
                <a:effectLst>
                  <a:outerShdw blurRad="50800" dist="38100" dir="2700000" algn="tl" rotWithShape="0">
                    <a:prstClr val="black">
                      <a:alpha val="40000"/>
                    </a:prstClr>
                  </a:outerShdw>
                </a:effectLst>
              </a:rPr>
              <a:t>3D Memory - 2x Memory Bandwidth</a:t>
            </a:r>
          </a:p>
        </p:txBody>
      </p:sp>
      <p:pic>
        <p:nvPicPr>
          <p:cNvPr id="14"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413" l="355" r="97518"/>
                    </a14:imgEffect>
                  </a14:imgLayer>
                </a14:imgProps>
              </a:ext>
              <a:ext uri="{28A0092B-C50C-407E-A947-70E740481C1C}">
                <a14:useLocalDpi xmlns:a14="http://schemas.microsoft.com/office/drawing/2010/main" val="0"/>
              </a:ext>
            </a:extLst>
          </a:blip>
          <a:srcRect/>
          <a:stretch>
            <a:fillRect/>
          </a:stretch>
        </p:blipFill>
        <p:spPr bwMode="auto">
          <a:xfrm>
            <a:off x="4514254" y="2054505"/>
            <a:ext cx="1442819" cy="915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4413" l="355" r="97518"/>
                    </a14:imgEffect>
                  </a14:imgLayer>
                </a14:imgProps>
              </a:ext>
              <a:ext uri="{28A0092B-C50C-407E-A947-70E740481C1C}">
                <a14:useLocalDpi xmlns:a14="http://schemas.microsoft.com/office/drawing/2010/main" val="0"/>
              </a:ext>
            </a:extLst>
          </a:blip>
          <a:srcRect/>
          <a:stretch>
            <a:fillRect/>
          </a:stretch>
        </p:blipFill>
        <p:spPr bwMode="auto">
          <a:xfrm>
            <a:off x="4753987" y="2189319"/>
            <a:ext cx="1442819" cy="915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a:xfrm flipH="1">
            <a:off x="1927380" y="2868378"/>
            <a:ext cx="1878604" cy="803585"/>
          </a:xfrm>
          <a:prstGeom prst="straightConnector1">
            <a:avLst/>
          </a:prstGeom>
          <a:ln>
            <a:solidFill>
              <a:srgbClr val="FF0000"/>
            </a:solidFill>
            <a:prstDash val="dash"/>
            <a:tailEnd type="arrow"/>
          </a:ln>
        </p:spPr>
        <p:style>
          <a:lnRef idx="2">
            <a:schemeClr val="accent5"/>
          </a:lnRef>
          <a:fillRef idx="0">
            <a:schemeClr val="accent5"/>
          </a:fillRef>
          <a:effectRef idx="1">
            <a:schemeClr val="accent5"/>
          </a:effectRef>
          <a:fontRef idx="minor">
            <a:schemeClr val="tx1"/>
          </a:fontRef>
        </p:style>
      </p:cxnSp>
      <p:sp>
        <p:nvSpPr>
          <p:cNvPr id="17" name="Rounded Rectangle 16"/>
          <p:cNvSpPr/>
          <p:nvPr/>
        </p:nvSpPr>
        <p:spPr>
          <a:xfrm>
            <a:off x="3782793" y="3561275"/>
            <a:ext cx="4294407" cy="1243012"/>
          </a:xfrm>
          <a:prstGeom prst="roundRect">
            <a:avLst/>
          </a:prstGeom>
          <a:noFill/>
          <a:ln>
            <a:solidFill>
              <a:srgbClr val="FF00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dirty="0">
              <a:solidFill>
                <a:schemeClr val="accent2"/>
              </a:solidFill>
            </a:endParaRPr>
          </a:p>
        </p:txBody>
      </p:sp>
      <p:sp>
        <p:nvSpPr>
          <p:cNvPr id="19" name="TextBox 18"/>
          <p:cNvSpPr txBox="1"/>
          <p:nvPr/>
        </p:nvSpPr>
        <p:spPr>
          <a:xfrm>
            <a:off x="4142425" y="3561275"/>
            <a:ext cx="4163375" cy="1231106"/>
          </a:xfrm>
          <a:prstGeom prst="rect">
            <a:avLst/>
          </a:prstGeom>
          <a:noFill/>
        </p:spPr>
        <p:txBody>
          <a:bodyPr wrap="square" rtlCol="0">
            <a:spAutoFit/>
          </a:bodyPr>
          <a:lstStyle/>
          <a:p>
            <a:r>
              <a:rPr lang="en-US" sz="1400" b="1" dirty="0">
                <a:solidFill>
                  <a:schemeClr val="accent2"/>
                </a:solidFill>
                <a:latin typeface="+mn-lt"/>
              </a:rPr>
              <a:t>SUPERMICRO ADVANTAGE</a:t>
            </a:r>
          </a:p>
          <a:p>
            <a:r>
              <a:rPr lang="en-US" sz="1200" dirty="0">
                <a:effectLst>
                  <a:outerShdw blurRad="50800" dist="38100" dir="2700000" algn="tl" rotWithShape="0">
                    <a:prstClr val="black">
                      <a:alpha val="40000"/>
                    </a:prstClr>
                  </a:outerShdw>
                </a:effectLst>
              </a:rPr>
              <a:t>● PERFORMANCE: 4/8x PASCAL with GPUs</a:t>
            </a:r>
          </a:p>
          <a:p>
            <a:r>
              <a:rPr lang="en-US" sz="1200" dirty="0">
                <a:effectLst>
                  <a:outerShdw blurRad="50800" dist="38100" dir="2700000" algn="tl" rotWithShape="0">
                    <a:prstClr val="black">
                      <a:alpha val="40000"/>
                    </a:prstClr>
                  </a:outerShdw>
                </a:effectLst>
              </a:rPr>
              <a:t>● NVLINK: 80GB/s High Bandwidth GPU Interconnect</a:t>
            </a:r>
          </a:p>
          <a:p>
            <a:r>
              <a:rPr lang="en-US" sz="1200" dirty="0">
                <a:effectLst>
                  <a:outerShdw blurRad="50800" dist="38100" dir="2700000" algn="tl" rotWithShape="0">
                    <a:prstClr val="black">
                      <a:alpha val="40000"/>
                    </a:prstClr>
                  </a:outerShdw>
                </a:effectLst>
              </a:rPr>
              <a:t>● RDMA FABRIC: 4/8x Direct Low Latency Data Access</a:t>
            </a:r>
          </a:p>
          <a:p>
            <a:r>
              <a:rPr lang="en-US" sz="1200" dirty="0">
                <a:effectLst>
                  <a:outerShdw blurRad="50800" dist="38100" dir="2700000" algn="tl" rotWithShape="0">
                    <a:prstClr val="black">
                      <a:alpha val="40000"/>
                    </a:prstClr>
                  </a:outerShdw>
                </a:effectLst>
              </a:rPr>
              <a:t>● EFFICIENCY: Titanium-rated Power Supply </a:t>
            </a:r>
            <a:endParaRPr lang="en-US" sz="1100" dirty="0">
              <a:effectLst>
                <a:outerShdw blurRad="50800" dist="38100" dir="2700000" algn="tl" rotWithShape="0">
                  <a:prstClr val="black">
                    <a:alpha val="40000"/>
                  </a:prstClr>
                </a:outerShdw>
              </a:effectLst>
            </a:endParaRPr>
          </a:p>
          <a:p>
            <a:r>
              <a:rPr lang="en-US" sz="1200" dirty="0">
                <a:effectLst>
                  <a:outerShdw blurRad="50800" dist="38100" dir="2700000" algn="tl" rotWithShape="0">
                    <a:prstClr val="black">
                      <a:alpha val="40000"/>
                    </a:prstClr>
                  </a:outerShdw>
                </a:effectLst>
              </a:rPr>
              <a:t>● DESIGN: No GPU preheating </a:t>
            </a:r>
            <a:endParaRPr lang="en-US" sz="1200" dirty="0">
              <a:solidFill>
                <a:srgbClr val="000000"/>
              </a:solidFill>
              <a:effectLst>
                <a:outerShdw blurRad="50800" dist="38100" dir="2700000" algn="tl" rotWithShape="0">
                  <a:prstClr val="black">
                    <a:alpha val="40000"/>
                  </a:prstClr>
                </a:outerShdw>
              </a:effectLst>
              <a:ea typeface="PMingLiU" pitchFamily="18" charset="-120"/>
            </a:endParaRPr>
          </a:p>
        </p:txBody>
      </p:sp>
      <p:pic>
        <p:nvPicPr>
          <p:cNvPr id="24" name="Picture 2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99151" l="1975" r="98642"/>
                    </a14:imgEffect>
                  </a14:imgLayer>
                </a14:imgProps>
              </a:ext>
              <a:ext uri="{28A0092B-C50C-407E-A947-70E740481C1C}">
                <a14:useLocalDpi xmlns:a14="http://schemas.microsoft.com/office/drawing/2010/main" val="0"/>
              </a:ext>
            </a:extLst>
          </a:blip>
          <a:srcRect/>
          <a:stretch>
            <a:fillRect/>
          </a:stretch>
        </p:blipFill>
        <p:spPr bwMode="auto">
          <a:xfrm>
            <a:off x="205710" y="2647601"/>
            <a:ext cx="3708950" cy="2156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413" l="355" r="97518"/>
                    </a14:imgEffect>
                  </a14:imgLayer>
                </a14:imgProps>
              </a:ext>
              <a:ext uri="{28A0092B-C50C-407E-A947-70E740481C1C}">
                <a14:useLocalDpi xmlns:a14="http://schemas.microsoft.com/office/drawing/2010/main" val="0"/>
              </a:ext>
            </a:extLst>
          </a:blip>
          <a:srcRect/>
          <a:stretch>
            <a:fillRect/>
          </a:stretch>
        </p:blipFill>
        <p:spPr bwMode="auto">
          <a:xfrm>
            <a:off x="6547048" y="2054505"/>
            <a:ext cx="1442819" cy="915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4413" l="355" r="97518"/>
                    </a14:imgEffect>
                  </a14:imgLayer>
                </a14:imgProps>
              </a:ext>
              <a:ext uri="{28A0092B-C50C-407E-A947-70E740481C1C}">
                <a14:useLocalDpi xmlns:a14="http://schemas.microsoft.com/office/drawing/2010/main" val="0"/>
              </a:ext>
            </a:extLst>
          </a:blip>
          <a:srcRect/>
          <a:stretch>
            <a:fillRect/>
          </a:stretch>
        </p:blipFill>
        <p:spPr bwMode="auto">
          <a:xfrm>
            <a:off x="6786781" y="2189319"/>
            <a:ext cx="1442819" cy="915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680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HPC Network</a:t>
            </a:r>
          </a:p>
        </p:txBody>
      </p:sp>
    </p:spTree>
    <p:extLst>
      <p:ext uri="{BB962C8B-B14F-4D97-AF65-F5344CB8AC3E}">
        <p14:creationId xmlns:p14="http://schemas.microsoft.com/office/powerpoint/2010/main" val="111273823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supermicro.com/a_images/products/Networking/SSH-C48Q.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047" y="666750"/>
            <a:ext cx="2503336" cy="1937567"/>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6"/>
          <p:cNvSpPr txBox="1">
            <a:spLocks/>
          </p:cNvSpPr>
          <p:nvPr/>
        </p:nvSpPr>
        <p:spPr bwMode="auto">
          <a:xfrm>
            <a:off x="304800" y="590551"/>
            <a:ext cx="3981450" cy="381000"/>
          </a:xfrm>
          <a:prstGeom prst="roundRect">
            <a:avLst/>
          </a:prstGeom>
          <a:solidFill>
            <a:schemeClr val="accent6">
              <a:lumMod val="20000"/>
              <a:lumOff val="80000"/>
            </a:schemeClr>
          </a:solidFill>
          <a:ln w="25400" cap="flat" cmpd="sng" algn="ctr">
            <a:solidFill>
              <a:schemeClr val="accent1">
                <a:shade val="50000"/>
              </a:schemeClr>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l"/>
              <a:defRPr sz="2400" b="0">
                <a:solidFill>
                  <a:schemeClr val="lt1"/>
                </a:solidFill>
                <a:latin typeface="+mn-lt"/>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l"/>
              <a:defRPr sz="2000" b="0">
                <a:solidFill>
                  <a:schemeClr val="lt1"/>
                </a:solidFill>
                <a:latin typeface="+mn-lt"/>
                <a:ea typeface="+mn-ea"/>
                <a:cs typeface="+mn-cs"/>
              </a:defRPr>
            </a:lvl2pPr>
            <a:lvl3pPr marL="1143000" indent="-228600" algn="l" rtl="0" eaLnBrk="1" fontAlgn="base" hangingPunct="1">
              <a:spcBef>
                <a:spcPct val="20000"/>
              </a:spcBef>
              <a:spcAft>
                <a:spcPct val="0"/>
              </a:spcAft>
              <a:buClr>
                <a:srgbClr val="CC0000"/>
              </a:buClr>
              <a:buFont typeface="Wingdings" pitchFamily="2" charset="2"/>
              <a:buChar char="l"/>
              <a:defRPr sz="1800" b="0">
                <a:solidFill>
                  <a:schemeClr val="lt1"/>
                </a:solidFill>
                <a:latin typeface="+mn-lt"/>
                <a:ea typeface="+mn-ea"/>
                <a:cs typeface="+mn-cs"/>
              </a:defRPr>
            </a:lvl3pPr>
            <a:lvl4pPr marL="16002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4pPr>
            <a:lvl5pPr marL="20574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9pPr>
          </a:lstStyle>
          <a:p>
            <a:pPr marL="0" indent="0" algn="ctr">
              <a:buNone/>
            </a:pPr>
            <a:r>
              <a:rPr lang="en-US" sz="2000" b="1" kern="0" dirty="0">
                <a:solidFill>
                  <a:schemeClr val="accent2"/>
                </a:solidFill>
              </a:rPr>
              <a:t>SSH-C48Q</a:t>
            </a:r>
          </a:p>
        </p:txBody>
      </p:sp>
      <p:sp>
        <p:nvSpPr>
          <p:cNvPr id="26" name="Content Placeholder 1"/>
          <p:cNvSpPr>
            <a:spLocks noGrp="1"/>
          </p:cNvSpPr>
          <p:nvPr>
            <p:ph idx="1"/>
          </p:nvPr>
        </p:nvSpPr>
        <p:spPr>
          <a:xfrm>
            <a:off x="304800" y="2190750"/>
            <a:ext cx="4283869" cy="2286000"/>
          </a:xfrm>
        </p:spPr>
        <p:txBody>
          <a:bodyPr/>
          <a:lstStyle/>
          <a:p>
            <a:pPr marL="234950" lvl="1" indent="-234950">
              <a:spcBef>
                <a:spcPts val="0"/>
              </a:spcBef>
            </a:pPr>
            <a:r>
              <a:rPr lang="en-US" sz="1600" dirty="0"/>
              <a:t>High Performance/Low latency</a:t>
            </a:r>
          </a:p>
          <a:p>
            <a:pPr marL="234950" lvl="1" indent="-234950">
              <a:spcBef>
                <a:spcPts val="0"/>
              </a:spcBef>
            </a:pPr>
            <a:r>
              <a:rPr lang="en-US" sz="1600" dirty="0"/>
              <a:t>100-Gigabit Omni-Path Architecture</a:t>
            </a:r>
          </a:p>
          <a:p>
            <a:pPr marL="234950" lvl="1" indent="-234950">
              <a:spcBef>
                <a:spcPts val="0"/>
              </a:spcBef>
            </a:pPr>
            <a:r>
              <a:rPr lang="en-US" sz="1600" dirty="0"/>
              <a:t>Meets most demanding HPC requirements</a:t>
            </a:r>
          </a:p>
          <a:p>
            <a:pPr marL="234950" lvl="1" indent="-234950">
              <a:spcBef>
                <a:spcPts val="0"/>
              </a:spcBef>
            </a:pPr>
            <a:r>
              <a:rPr lang="en-US" sz="1600" b="1" dirty="0"/>
              <a:t>Dual Power Supply</a:t>
            </a:r>
          </a:p>
          <a:p>
            <a:pPr marL="234950" lvl="1" indent="-234950">
              <a:spcBef>
                <a:spcPts val="0"/>
              </a:spcBef>
            </a:pPr>
            <a:r>
              <a:rPr lang="en-US" sz="1600" dirty="0"/>
              <a:t>Optional OOB management card</a:t>
            </a:r>
          </a:p>
          <a:p>
            <a:pPr marL="234950" lvl="1" indent="-234950">
              <a:spcBef>
                <a:spcPts val="0"/>
              </a:spcBef>
            </a:pPr>
            <a:r>
              <a:rPr lang="en-US" sz="1600" dirty="0"/>
              <a:t>48x 100Gb/s switching capacity</a:t>
            </a:r>
          </a:p>
          <a:p>
            <a:pPr marL="635000" lvl="2" indent="-234950">
              <a:spcBef>
                <a:spcPts val="0"/>
              </a:spcBef>
            </a:pPr>
            <a:r>
              <a:rPr lang="en-US" sz="1400" dirty="0"/>
              <a:t>1152 ports non-blocking in 2-level fabric</a:t>
            </a:r>
          </a:p>
          <a:p>
            <a:pPr marL="635000" lvl="2" indent="-234950">
              <a:spcBef>
                <a:spcPts val="0"/>
              </a:spcBef>
            </a:pPr>
            <a:r>
              <a:rPr lang="en-US" sz="1400" dirty="0"/>
              <a:t>1536 ports 2:1 blocking in 2-level fabric</a:t>
            </a:r>
          </a:p>
          <a:p>
            <a:pPr marL="234950" lvl="1" indent="-234950">
              <a:spcBef>
                <a:spcPts val="0"/>
              </a:spcBef>
            </a:pPr>
            <a:r>
              <a:rPr lang="en-US" sz="1600" dirty="0"/>
              <a:t>48x 100Gb/s switching capacity</a:t>
            </a:r>
          </a:p>
        </p:txBody>
      </p:sp>
      <p:sp>
        <p:nvSpPr>
          <p:cNvPr id="2" name="Title 1"/>
          <p:cNvSpPr>
            <a:spLocks noGrp="1"/>
          </p:cNvSpPr>
          <p:nvPr>
            <p:ph type="title"/>
          </p:nvPr>
        </p:nvSpPr>
        <p:spPr/>
        <p:txBody>
          <a:bodyPr/>
          <a:lstStyle/>
          <a:p>
            <a:r>
              <a:rPr lang="de-DE" dirty="0"/>
              <a:t>Supermicro Omni-Path High Performance Network</a:t>
            </a:r>
            <a:endParaRPr lang="en-US" dirty="0"/>
          </a:p>
        </p:txBody>
      </p:sp>
      <p:sp>
        <p:nvSpPr>
          <p:cNvPr id="17" name="Content Placeholder 6"/>
          <p:cNvSpPr txBox="1">
            <a:spLocks/>
          </p:cNvSpPr>
          <p:nvPr/>
        </p:nvSpPr>
        <p:spPr bwMode="auto">
          <a:xfrm>
            <a:off x="4709988" y="590551"/>
            <a:ext cx="3981450" cy="381000"/>
          </a:xfrm>
          <a:prstGeom prst="roundRect">
            <a:avLst/>
          </a:prstGeom>
          <a:solidFill>
            <a:schemeClr val="accent6">
              <a:lumMod val="20000"/>
              <a:lumOff val="80000"/>
            </a:schemeClr>
          </a:solidFill>
          <a:ln w="25400" cap="flat" cmpd="sng" algn="ctr">
            <a:solidFill>
              <a:schemeClr val="accent1">
                <a:shade val="50000"/>
              </a:schemeClr>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l"/>
              <a:defRPr sz="2400" b="0">
                <a:solidFill>
                  <a:schemeClr val="lt1"/>
                </a:solidFill>
                <a:latin typeface="+mn-lt"/>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l"/>
              <a:defRPr sz="2000" b="0">
                <a:solidFill>
                  <a:schemeClr val="lt1"/>
                </a:solidFill>
                <a:latin typeface="+mn-lt"/>
                <a:ea typeface="+mn-ea"/>
                <a:cs typeface="+mn-cs"/>
              </a:defRPr>
            </a:lvl2pPr>
            <a:lvl3pPr marL="1143000" indent="-228600" algn="l" rtl="0" eaLnBrk="1" fontAlgn="base" hangingPunct="1">
              <a:spcBef>
                <a:spcPct val="20000"/>
              </a:spcBef>
              <a:spcAft>
                <a:spcPct val="0"/>
              </a:spcAft>
              <a:buClr>
                <a:srgbClr val="CC0000"/>
              </a:buClr>
              <a:buFont typeface="Wingdings" pitchFamily="2" charset="2"/>
              <a:buChar char="l"/>
              <a:defRPr sz="1800" b="0">
                <a:solidFill>
                  <a:schemeClr val="lt1"/>
                </a:solidFill>
                <a:latin typeface="+mn-lt"/>
                <a:ea typeface="+mn-ea"/>
                <a:cs typeface="+mn-cs"/>
              </a:defRPr>
            </a:lvl3pPr>
            <a:lvl4pPr marL="16002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4pPr>
            <a:lvl5pPr marL="20574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9pPr>
          </a:lstStyle>
          <a:p>
            <a:pPr marL="0" indent="0" algn="ctr">
              <a:buNone/>
            </a:pPr>
            <a:r>
              <a:rPr lang="en-US" sz="2000" b="1" kern="0" dirty="0">
                <a:solidFill>
                  <a:schemeClr val="accent2"/>
                </a:solidFill>
              </a:rPr>
              <a:t>SSH-C48Q</a:t>
            </a:r>
          </a:p>
        </p:txBody>
      </p:sp>
      <p:pic>
        <p:nvPicPr>
          <p:cNvPr id="20" name="Picture 2" descr="https://www.supermicro.com/a_images/products/Accessories/AOC-SHFI-i1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7450" y="1109276"/>
            <a:ext cx="1664946" cy="8865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www.supermicro.com/a_images/products/Accessories/AOC-SHFI-i1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227953"/>
            <a:ext cx="1664946" cy="886597"/>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6"/>
          <p:cNvSpPr txBox="1">
            <a:spLocks/>
          </p:cNvSpPr>
          <p:nvPr/>
        </p:nvSpPr>
        <p:spPr bwMode="auto">
          <a:xfrm>
            <a:off x="4720590" y="2800350"/>
            <a:ext cx="3981450" cy="381000"/>
          </a:xfrm>
          <a:prstGeom prst="roundRect">
            <a:avLst/>
          </a:prstGeom>
          <a:solidFill>
            <a:schemeClr val="accent6">
              <a:lumMod val="20000"/>
              <a:lumOff val="80000"/>
            </a:schemeClr>
          </a:solidFill>
          <a:ln w="25400" cap="flat" cmpd="sng" algn="ctr">
            <a:solidFill>
              <a:schemeClr val="accent1">
                <a:shade val="50000"/>
              </a:schemeClr>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l"/>
              <a:defRPr sz="2400" b="0">
                <a:solidFill>
                  <a:schemeClr val="lt1"/>
                </a:solidFill>
                <a:latin typeface="+mn-lt"/>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l"/>
              <a:defRPr sz="2000" b="0">
                <a:solidFill>
                  <a:schemeClr val="lt1"/>
                </a:solidFill>
                <a:latin typeface="+mn-lt"/>
                <a:ea typeface="+mn-ea"/>
                <a:cs typeface="+mn-cs"/>
              </a:defRPr>
            </a:lvl2pPr>
            <a:lvl3pPr marL="1143000" indent="-228600" algn="l" rtl="0" eaLnBrk="1" fontAlgn="base" hangingPunct="1">
              <a:spcBef>
                <a:spcPct val="20000"/>
              </a:spcBef>
              <a:spcAft>
                <a:spcPct val="0"/>
              </a:spcAft>
              <a:buClr>
                <a:srgbClr val="CC0000"/>
              </a:buClr>
              <a:buFont typeface="Wingdings" pitchFamily="2" charset="2"/>
              <a:buChar char="l"/>
              <a:defRPr sz="1800" b="0">
                <a:solidFill>
                  <a:schemeClr val="lt1"/>
                </a:solidFill>
                <a:latin typeface="+mn-lt"/>
                <a:ea typeface="+mn-ea"/>
                <a:cs typeface="+mn-cs"/>
              </a:defRPr>
            </a:lvl3pPr>
            <a:lvl4pPr marL="16002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4pPr>
            <a:lvl5pPr marL="20574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9pPr>
          </a:lstStyle>
          <a:p>
            <a:pPr marL="0" indent="0" algn="ctr">
              <a:buNone/>
            </a:pPr>
            <a:r>
              <a:rPr lang="en-US" sz="2000" b="1" kern="0" dirty="0">
                <a:solidFill>
                  <a:schemeClr val="accent2"/>
                </a:solidFill>
              </a:rPr>
              <a:t>AOC-MHFI-i1C </a:t>
            </a:r>
            <a:r>
              <a:rPr lang="en-US" sz="1200" b="1" kern="0" dirty="0">
                <a:solidFill>
                  <a:schemeClr val="accent2"/>
                </a:solidFill>
              </a:rPr>
              <a:t>coming soon</a:t>
            </a:r>
            <a:endParaRPr lang="en-US" sz="2000" b="1" kern="0" dirty="0">
              <a:solidFill>
                <a:schemeClr val="accent2"/>
              </a:solidFill>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8944" y="3240738"/>
            <a:ext cx="810370" cy="805766"/>
          </a:xfrm>
          <a:prstGeom prst="rect">
            <a:avLst/>
          </a:prstGeom>
        </p:spPr>
      </p:pic>
      <p:sp>
        <p:nvSpPr>
          <p:cNvPr id="7" name="Rectangle 6"/>
          <p:cNvSpPr/>
          <p:nvPr/>
        </p:nvSpPr>
        <p:spPr>
          <a:xfrm>
            <a:off x="7772400" y="3267692"/>
            <a:ext cx="914400" cy="778812"/>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1"/>
          <p:cNvSpPr txBox="1">
            <a:spLocks/>
          </p:cNvSpPr>
          <p:nvPr/>
        </p:nvSpPr>
        <p:spPr bwMode="auto">
          <a:xfrm>
            <a:off x="4720590" y="1040918"/>
            <a:ext cx="3140869" cy="152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l"/>
              <a:defRPr sz="2400" b="0">
                <a:solidFill>
                  <a:schemeClr val="accent2"/>
                </a:solidFill>
                <a:latin typeface="Arial Narrow" pitchFamily="34" charset="0"/>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l"/>
              <a:defRPr sz="2000" b="0">
                <a:solidFill>
                  <a:schemeClr val="accent2"/>
                </a:solidFill>
                <a:latin typeface="Arial Narrow" pitchFamily="34" charset="0"/>
              </a:defRPr>
            </a:lvl2pPr>
            <a:lvl3pPr marL="1143000" indent="-228600" algn="l" rtl="0" eaLnBrk="1" fontAlgn="base" hangingPunct="1">
              <a:spcBef>
                <a:spcPct val="20000"/>
              </a:spcBef>
              <a:spcAft>
                <a:spcPct val="0"/>
              </a:spcAft>
              <a:buClr>
                <a:srgbClr val="CC0000"/>
              </a:buClr>
              <a:buFont typeface="Wingdings" pitchFamily="2" charset="2"/>
              <a:buChar char="l"/>
              <a:defRPr sz="1800" b="0">
                <a:solidFill>
                  <a:schemeClr val="accent2"/>
                </a:solidFill>
                <a:latin typeface="Arial Narrow" pitchFamily="34" charset="0"/>
              </a:defRPr>
            </a:lvl3pPr>
            <a:lvl4pPr marL="1600200" indent="-228600" algn="l" rtl="0" eaLnBrk="1" fontAlgn="base" hangingPunct="1">
              <a:spcBef>
                <a:spcPct val="20000"/>
              </a:spcBef>
              <a:spcAft>
                <a:spcPct val="0"/>
              </a:spcAft>
              <a:buClr>
                <a:srgbClr val="CC0000"/>
              </a:buClr>
              <a:buFont typeface="Wingdings" pitchFamily="2" charset="2"/>
              <a:buChar char="l"/>
              <a:defRPr sz="1600" b="0">
                <a:solidFill>
                  <a:schemeClr val="accent2"/>
                </a:solidFill>
                <a:latin typeface="Arial Narrow" pitchFamily="34" charset="0"/>
              </a:defRPr>
            </a:lvl4pPr>
            <a:lvl5pPr marL="2057400" indent="-228600" algn="l" rtl="0" eaLnBrk="1" fontAlgn="base" hangingPunct="1">
              <a:spcBef>
                <a:spcPct val="20000"/>
              </a:spcBef>
              <a:spcAft>
                <a:spcPct val="0"/>
              </a:spcAft>
              <a:buClr>
                <a:srgbClr val="CC0000"/>
              </a:buClr>
              <a:buFont typeface="Wingdings" pitchFamily="2" charset="2"/>
              <a:buChar char="l"/>
              <a:defRPr sz="1600" b="0">
                <a:solidFill>
                  <a:schemeClr val="accent2"/>
                </a:solidFill>
                <a:latin typeface="Arial Narrow" pitchFamily="34" charset="0"/>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9pPr>
          </a:lstStyle>
          <a:p>
            <a:pPr marL="234950" lvl="1" indent="-234950">
              <a:spcBef>
                <a:spcPts val="0"/>
              </a:spcBef>
            </a:pPr>
            <a:r>
              <a:rPr lang="en-US" sz="1600" kern="0" dirty="0"/>
              <a:t>100Gbps link speed</a:t>
            </a:r>
          </a:p>
          <a:p>
            <a:pPr marL="234950" lvl="1" indent="-234950">
              <a:spcBef>
                <a:spcPts val="0"/>
              </a:spcBef>
            </a:pPr>
            <a:r>
              <a:rPr lang="en-US" sz="1600" kern="0" dirty="0"/>
              <a:t>Single QSFP28 Connector</a:t>
            </a:r>
          </a:p>
          <a:p>
            <a:pPr marL="234950" lvl="1" indent="-234950">
              <a:spcBef>
                <a:spcPts val="0"/>
              </a:spcBef>
            </a:pPr>
            <a:r>
              <a:rPr lang="en-US" sz="1600" b="1" kern="0" dirty="0"/>
              <a:t>PCI Express 3.0 x16</a:t>
            </a:r>
          </a:p>
          <a:p>
            <a:pPr marL="234950" lvl="1" indent="-234950">
              <a:spcBef>
                <a:spcPts val="0"/>
              </a:spcBef>
            </a:pPr>
            <a:r>
              <a:rPr lang="en-US" sz="1600" kern="0" dirty="0"/>
              <a:t>Standard Low-Profile</a:t>
            </a:r>
          </a:p>
          <a:p>
            <a:pPr marL="234950" lvl="1" indent="-234950">
              <a:spcBef>
                <a:spcPts val="0"/>
              </a:spcBef>
            </a:pPr>
            <a:r>
              <a:rPr lang="en-US" sz="1600" kern="0" dirty="0"/>
              <a:t>Scalable, low latency MPI &lt; 1µs</a:t>
            </a:r>
          </a:p>
          <a:p>
            <a:pPr marL="234950" lvl="1" indent="-234950">
              <a:spcBef>
                <a:spcPts val="0"/>
              </a:spcBef>
            </a:pPr>
            <a:r>
              <a:rPr lang="en-US" sz="1600" kern="0" dirty="0"/>
              <a:t>High MPI message rates (160mmps)</a:t>
            </a:r>
          </a:p>
        </p:txBody>
      </p:sp>
      <p:sp>
        <p:nvSpPr>
          <p:cNvPr id="28" name="Content Placeholder 1"/>
          <p:cNvSpPr txBox="1">
            <a:spLocks/>
          </p:cNvSpPr>
          <p:nvPr/>
        </p:nvSpPr>
        <p:spPr bwMode="auto">
          <a:xfrm>
            <a:off x="4720589" y="3278676"/>
            <a:ext cx="3140869"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l"/>
              <a:defRPr sz="2400" b="0">
                <a:solidFill>
                  <a:schemeClr val="accent2"/>
                </a:solidFill>
                <a:latin typeface="Arial Narrow" pitchFamily="34" charset="0"/>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l"/>
              <a:defRPr sz="2000" b="0">
                <a:solidFill>
                  <a:schemeClr val="accent2"/>
                </a:solidFill>
                <a:latin typeface="Arial Narrow" pitchFamily="34" charset="0"/>
              </a:defRPr>
            </a:lvl2pPr>
            <a:lvl3pPr marL="1143000" indent="-228600" algn="l" rtl="0" eaLnBrk="1" fontAlgn="base" hangingPunct="1">
              <a:spcBef>
                <a:spcPct val="20000"/>
              </a:spcBef>
              <a:spcAft>
                <a:spcPct val="0"/>
              </a:spcAft>
              <a:buClr>
                <a:srgbClr val="CC0000"/>
              </a:buClr>
              <a:buFont typeface="Wingdings" pitchFamily="2" charset="2"/>
              <a:buChar char="l"/>
              <a:defRPr sz="1800" b="0">
                <a:solidFill>
                  <a:schemeClr val="accent2"/>
                </a:solidFill>
                <a:latin typeface="Arial Narrow" pitchFamily="34" charset="0"/>
              </a:defRPr>
            </a:lvl3pPr>
            <a:lvl4pPr marL="1600200" indent="-228600" algn="l" rtl="0" eaLnBrk="1" fontAlgn="base" hangingPunct="1">
              <a:spcBef>
                <a:spcPct val="20000"/>
              </a:spcBef>
              <a:spcAft>
                <a:spcPct val="0"/>
              </a:spcAft>
              <a:buClr>
                <a:srgbClr val="CC0000"/>
              </a:buClr>
              <a:buFont typeface="Wingdings" pitchFamily="2" charset="2"/>
              <a:buChar char="l"/>
              <a:defRPr sz="1600" b="0">
                <a:solidFill>
                  <a:schemeClr val="accent2"/>
                </a:solidFill>
                <a:latin typeface="Arial Narrow" pitchFamily="34" charset="0"/>
              </a:defRPr>
            </a:lvl4pPr>
            <a:lvl5pPr marL="2057400" indent="-228600" algn="l" rtl="0" eaLnBrk="1" fontAlgn="base" hangingPunct="1">
              <a:spcBef>
                <a:spcPct val="20000"/>
              </a:spcBef>
              <a:spcAft>
                <a:spcPct val="0"/>
              </a:spcAft>
              <a:buClr>
                <a:srgbClr val="CC0000"/>
              </a:buClr>
              <a:buFont typeface="Wingdings" pitchFamily="2" charset="2"/>
              <a:buChar char="l"/>
              <a:defRPr sz="1600" b="0">
                <a:solidFill>
                  <a:schemeClr val="accent2"/>
                </a:solidFill>
                <a:latin typeface="Arial Narrow" pitchFamily="34" charset="0"/>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9pPr>
          </a:lstStyle>
          <a:p>
            <a:pPr marL="234950" lvl="1" indent="-234950">
              <a:spcBef>
                <a:spcPts val="0"/>
              </a:spcBef>
            </a:pPr>
            <a:r>
              <a:rPr lang="en-US" sz="1600" kern="0" dirty="0"/>
              <a:t>100Gbps link speed</a:t>
            </a:r>
          </a:p>
          <a:p>
            <a:pPr marL="234950" lvl="1" indent="-234950">
              <a:spcBef>
                <a:spcPts val="0"/>
              </a:spcBef>
            </a:pPr>
            <a:r>
              <a:rPr lang="en-US" sz="1600" kern="0" dirty="0"/>
              <a:t>Single QSFP28 Connector</a:t>
            </a:r>
          </a:p>
          <a:p>
            <a:pPr marL="234950" lvl="1" indent="-234950">
              <a:spcBef>
                <a:spcPts val="0"/>
              </a:spcBef>
            </a:pPr>
            <a:r>
              <a:rPr lang="en-US" sz="1600" b="1" kern="0" dirty="0"/>
              <a:t>SIOM Form Factor</a:t>
            </a:r>
          </a:p>
          <a:p>
            <a:pPr marL="234950" lvl="1" indent="-234950">
              <a:spcBef>
                <a:spcPts val="0"/>
              </a:spcBef>
            </a:pPr>
            <a:r>
              <a:rPr lang="en-US" sz="1600" kern="0" dirty="0"/>
              <a:t>Scalable, low latency MPI &lt; 1µs</a:t>
            </a:r>
          </a:p>
          <a:p>
            <a:pPr marL="234950" lvl="1" indent="-234950">
              <a:spcBef>
                <a:spcPts val="0"/>
              </a:spcBef>
            </a:pPr>
            <a:r>
              <a:rPr lang="en-US" sz="1600" kern="0" dirty="0"/>
              <a:t>High MPI message rates (160mmps)</a:t>
            </a:r>
          </a:p>
        </p:txBody>
      </p:sp>
    </p:spTree>
    <p:extLst>
      <p:ext uri="{BB962C8B-B14F-4D97-AF65-F5344CB8AC3E}">
        <p14:creationId xmlns:p14="http://schemas.microsoft.com/office/powerpoint/2010/main" val="17052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7" grpId="0" animBg="1"/>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6"/>
          <p:cNvSpPr txBox="1">
            <a:spLocks/>
          </p:cNvSpPr>
          <p:nvPr/>
        </p:nvSpPr>
        <p:spPr bwMode="auto">
          <a:xfrm>
            <a:off x="2581275" y="705635"/>
            <a:ext cx="3981450" cy="381000"/>
          </a:xfrm>
          <a:prstGeom prst="roundRect">
            <a:avLst/>
          </a:prstGeom>
          <a:solidFill>
            <a:schemeClr val="accent6">
              <a:lumMod val="20000"/>
              <a:lumOff val="80000"/>
            </a:schemeClr>
          </a:solidFill>
          <a:ln w="25400" cap="flat" cmpd="sng" algn="ctr">
            <a:solidFill>
              <a:schemeClr val="accent1">
                <a:shade val="50000"/>
              </a:schemeClr>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l"/>
              <a:defRPr sz="2400" b="0">
                <a:solidFill>
                  <a:schemeClr val="lt1"/>
                </a:solidFill>
                <a:latin typeface="+mn-lt"/>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l"/>
              <a:defRPr sz="2000" b="0">
                <a:solidFill>
                  <a:schemeClr val="lt1"/>
                </a:solidFill>
                <a:latin typeface="+mn-lt"/>
                <a:ea typeface="+mn-ea"/>
                <a:cs typeface="+mn-cs"/>
              </a:defRPr>
            </a:lvl2pPr>
            <a:lvl3pPr marL="1143000" indent="-228600" algn="l" rtl="0" eaLnBrk="1" fontAlgn="base" hangingPunct="1">
              <a:spcBef>
                <a:spcPct val="20000"/>
              </a:spcBef>
              <a:spcAft>
                <a:spcPct val="0"/>
              </a:spcAft>
              <a:buClr>
                <a:srgbClr val="CC0000"/>
              </a:buClr>
              <a:buFont typeface="Wingdings" pitchFamily="2" charset="2"/>
              <a:buChar char="l"/>
              <a:defRPr sz="1800" b="0">
                <a:solidFill>
                  <a:schemeClr val="lt1"/>
                </a:solidFill>
                <a:latin typeface="+mn-lt"/>
                <a:ea typeface="+mn-ea"/>
                <a:cs typeface="+mn-cs"/>
              </a:defRPr>
            </a:lvl3pPr>
            <a:lvl4pPr marL="16002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4pPr>
            <a:lvl5pPr marL="20574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9pPr>
          </a:lstStyle>
          <a:p>
            <a:pPr marL="0" indent="0" algn="ctr">
              <a:buNone/>
            </a:pPr>
            <a:r>
              <a:rPr lang="en-US" sz="2000" b="1" kern="0" dirty="0">
                <a:solidFill>
                  <a:schemeClr val="accent2"/>
                </a:solidFill>
              </a:rPr>
              <a:t>Signal Pass-Through</a:t>
            </a:r>
          </a:p>
        </p:txBody>
      </p:sp>
      <p:sp>
        <p:nvSpPr>
          <p:cNvPr id="2" name="Title 1"/>
          <p:cNvSpPr>
            <a:spLocks noGrp="1"/>
          </p:cNvSpPr>
          <p:nvPr>
            <p:ph type="title"/>
          </p:nvPr>
        </p:nvSpPr>
        <p:spPr/>
        <p:txBody>
          <a:bodyPr/>
          <a:lstStyle/>
          <a:p>
            <a:r>
              <a:rPr lang="de-DE" dirty="0"/>
              <a:t>Omni-Path Integrated Fabric</a:t>
            </a:r>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746486" y="1292376"/>
            <a:ext cx="4154175" cy="135252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84286" y="1261895"/>
            <a:ext cx="2475791" cy="2091947"/>
          </a:xfrm>
          <a:prstGeom prst="rect">
            <a:avLst/>
          </a:prstGeom>
        </p:spPr>
      </p:pic>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90124" y="1901984"/>
            <a:ext cx="1168076" cy="742914"/>
          </a:xfrm>
          <a:prstGeom prst="rect">
            <a:avLst/>
          </a:prstGeom>
        </p:spPr>
      </p:pic>
      <p:sp>
        <p:nvSpPr>
          <p:cNvPr id="19" name="TextBox 83"/>
          <p:cNvSpPr txBox="1">
            <a:spLocks noChangeArrowheads="1"/>
          </p:cNvSpPr>
          <p:nvPr/>
        </p:nvSpPr>
        <p:spPr bwMode="auto">
          <a:xfrm>
            <a:off x="76200" y="3604243"/>
            <a:ext cx="30919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b="1" dirty="0"/>
              <a:t>Intel Fabric Through (IFT) Carrier Card</a:t>
            </a:r>
          </a:p>
        </p:txBody>
      </p:sp>
      <p:sp>
        <p:nvSpPr>
          <p:cNvPr id="21" name="TextBox 6"/>
          <p:cNvSpPr txBox="1">
            <a:spLocks noChangeArrowheads="1"/>
          </p:cNvSpPr>
          <p:nvPr/>
        </p:nvSpPr>
        <p:spPr bwMode="auto">
          <a:xfrm>
            <a:off x="3191022" y="3600433"/>
            <a:ext cx="3581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b="1" dirty="0"/>
              <a:t>Intel Fabric Passive (IFP) Cable</a:t>
            </a:r>
          </a:p>
        </p:txBody>
      </p:sp>
      <p:sp>
        <p:nvSpPr>
          <p:cNvPr id="24" name="TextBox 6"/>
          <p:cNvSpPr txBox="1">
            <a:spLocks noChangeArrowheads="1"/>
          </p:cNvSpPr>
          <p:nvPr/>
        </p:nvSpPr>
        <p:spPr bwMode="auto">
          <a:xfrm>
            <a:off x="6632686" y="3604243"/>
            <a:ext cx="228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en-US" sz="1600" b="1" dirty="0"/>
              <a:t>CPU with integrated Fabric</a:t>
            </a:r>
            <a:endParaRPr lang="en-US" altLang="en-US" sz="1600" b="1" dirty="0"/>
          </a:p>
        </p:txBody>
      </p:sp>
    </p:spTree>
    <p:extLst>
      <p:ext uri="{BB962C8B-B14F-4D97-AF65-F5344CB8AC3E}">
        <p14:creationId xmlns:p14="http://schemas.microsoft.com/office/powerpoint/2010/main" val="380266356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de-DE" sz="2000" dirty="0"/>
              <a:t>Comparable Base Performance (Bandwidth, Latencies, Message Rates)</a:t>
            </a:r>
          </a:p>
          <a:p>
            <a:r>
              <a:rPr lang="de-DE" sz="2000" dirty="0"/>
              <a:t>Comparable Application Performance</a:t>
            </a:r>
          </a:p>
          <a:p>
            <a:r>
              <a:rPr lang="de-DE" sz="2000" dirty="0"/>
              <a:t>Achievable Sizes for 2-Level Fabric:</a:t>
            </a:r>
          </a:p>
          <a:p>
            <a:pPr lvl="1"/>
            <a:r>
              <a:rPr lang="de-DE" sz="1800" dirty="0"/>
              <a:t>Based on 36 port switch:</a:t>
            </a:r>
          </a:p>
          <a:p>
            <a:pPr lvl="2"/>
            <a:r>
              <a:rPr lang="de-DE" sz="1600" dirty="0"/>
              <a:t>648 ports non-blocking</a:t>
            </a:r>
          </a:p>
          <a:p>
            <a:pPr lvl="2"/>
            <a:r>
              <a:rPr lang="de-DE" sz="1600" dirty="0"/>
              <a:t>864 ports 2:1 Blocking</a:t>
            </a:r>
          </a:p>
          <a:p>
            <a:pPr lvl="1"/>
            <a:r>
              <a:rPr lang="de-DE" sz="1800" dirty="0"/>
              <a:t>Based on 48 port switch</a:t>
            </a:r>
          </a:p>
          <a:p>
            <a:pPr lvl="2"/>
            <a:r>
              <a:rPr lang="de-DE" sz="1600" dirty="0"/>
              <a:t>1152 ports non-blocking</a:t>
            </a:r>
          </a:p>
          <a:p>
            <a:pPr lvl="2"/>
            <a:r>
              <a:rPr lang="de-DE" sz="1600" dirty="0"/>
              <a:t>1536 ports 2:1 blocking</a:t>
            </a:r>
          </a:p>
          <a:p>
            <a:r>
              <a:rPr lang="de-DE" sz="2000" dirty="0"/>
              <a:t>Connection to existing IB Networks:</a:t>
            </a:r>
          </a:p>
          <a:p>
            <a:pPr lvl="1"/>
            <a:r>
              <a:rPr lang="de-DE" sz="1800" dirty="0"/>
              <a:t>EDR is compatible to QDR/FDR</a:t>
            </a:r>
          </a:p>
          <a:p>
            <a:pPr lvl="1"/>
            <a:r>
              <a:rPr lang="de-DE" sz="1800" dirty="0"/>
              <a:t>OPA requires Gateway Servers</a:t>
            </a:r>
            <a:endParaRPr lang="en-US" sz="1800" dirty="0"/>
          </a:p>
        </p:txBody>
      </p:sp>
      <p:sp>
        <p:nvSpPr>
          <p:cNvPr id="3" name="Title 2"/>
          <p:cNvSpPr>
            <a:spLocks noGrp="1"/>
          </p:cNvSpPr>
          <p:nvPr>
            <p:ph type="title"/>
          </p:nvPr>
        </p:nvSpPr>
        <p:spPr/>
        <p:txBody>
          <a:bodyPr/>
          <a:lstStyle/>
          <a:p>
            <a:r>
              <a:rPr lang="de-DE" dirty="0"/>
              <a:t>Omni-Path or EDR?</a:t>
            </a:r>
            <a:endParaRPr lang="en-US" dirty="0"/>
          </a:p>
        </p:txBody>
      </p:sp>
      <p:sp>
        <p:nvSpPr>
          <p:cNvPr id="4" name="Rectangle 3"/>
          <p:cNvSpPr/>
          <p:nvPr/>
        </p:nvSpPr>
        <p:spPr>
          <a:xfrm>
            <a:off x="4876800" y="1428750"/>
            <a:ext cx="533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62600" y="1428750"/>
            <a:ext cx="533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705600" y="1428750"/>
            <a:ext cx="533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95800" y="1885950"/>
            <a:ext cx="533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181600" y="1885950"/>
            <a:ext cx="533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86600" y="1885950"/>
            <a:ext cx="533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4" idx="2"/>
            <a:endCxn id="7" idx="0"/>
          </p:cNvCxnSpPr>
          <p:nvPr/>
        </p:nvCxnSpPr>
        <p:spPr>
          <a:xfrm flipH="1">
            <a:off x="4762500" y="1581150"/>
            <a:ext cx="3810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4" idx="2"/>
            <a:endCxn id="8" idx="0"/>
          </p:cNvCxnSpPr>
          <p:nvPr/>
        </p:nvCxnSpPr>
        <p:spPr>
          <a:xfrm>
            <a:off x="5143500" y="1581150"/>
            <a:ext cx="3048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4" idx="2"/>
            <a:endCxn id="9" idx="0"/>
          </p:cNvCxnSpPr>
          <p:nvPr/>
        </p:nvCxnSpPr>
        <p:spPr>
          <a:xfrm>
            <a:off x="5143500" y="1581150"/>
            <a:ext cx="22098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2"/>
            <a:endCxn id="9" idx="0"/>
          </p:cNvCxnSpPr>
          <p:nvPr/>
        </p:nvCxnSpPr>
        <p:spPr>
          <a:xfrm>
            <a:off x="5829300" y="1581150"/>
            <a:ext cx="15240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6" idx="2"/>
            <a:endCxn id="9" idx="0"/>
          </p:cNvCxnSpPr>
          <p:nvPr/>
        </p:nvCxnSpPr>
        <p:spPr>
          <a:xfrm>
            <a:off x="6972300" y="1581150"/>
            <a:ext cx="3810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6" idx="2"/>
            <a:endCxn id="8" idx="0"/>
          </p:cNvCxnSpPr>
          <p:nvPr/>
        </p:nvCxnSpPr>
        <p:spPr>
          <a:xfrm flipH="1">
            <a:off x="5448300" y="1581150"/>
            <a:ext cx="15240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8" idx="0"/>
          </p:cNvCxnSpPr>
          <p:nvPr/>
        </p:nvCxnSpPr>
        <p:spPr>
          <a:xfrm flipH="1">
            <a:off x="5448300" y="1581150"/>
            <a:ext cx="3810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6" idx="2"/>
            <a:endCxn id="7" idx="0"/>
          </p:cNvCxnSpPr>
          <p:nvPr/>
        </p:nvCxnSpPr>
        <p:spPr>
          <a:xfrm flipH="1">
            <a:off x="4762500" y="1581150"/>
            <a:ext cx="22098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7" idx="0"/>
            <a:endCxn id="5" idx="2"/>
          </p:cNvCxnSpPr>
          <p:nvPr/>
        </p:nvCxnSpPr>
        <p:spPr>
          <a:xfrm flipV="1">
            <a:off x="4762500" y="1581150"/>
            <a:ext cx="10668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772400" y="1320284"/>
            <a:ext cx="1219200" cy="369332"/>
          </a:xfrm>
          <a:prstGeom prst="rect">
            <a:avLst/>
          </a:prstGeom>
          <a:noFill/>
        </p:spPr>
        <p:txBody>
          <a:bodyPr wrap="square" rtlCol="0">
            <a:spAutoFit/>
          </a:bodyPr>
          <a:lstStyle/>
          <a:p>
            <a:r>
              <a:rPr lang="de-DE" dirty="0"/>
              <a:t>18x Spine</a:t>
            </a:r>
            <a:endParaRPr lang="en-US" dirty="0"/>
          </a:p>
        </p:txBody>
      </p:sp>
      <p:sp>
        <p:nvSpPr>
          <p:cNvPr id="38" name="TextBox 37"/>
          <p:cNvSpPr txBox="1"/>
          <p:nvPr/>
        </p:nvSpPr>
        <p:spPr>
          <a:xfrm>
            <a:off x="7772400" y="1777484"/>
            <a:ext cx="1219200" cy="369332"/>
          </a:xfrm>
          <a:prstGeom prst="rect">
            <a:avLst/>
          </a:prstGeom>
          <a:noFill/>
        </p:spPr>
        <p:txBody>
          <a:bodyPr wrap="square" rtlCol="0">
            <a:spAutoFit/>
          </a:bodyPr>
          <a:lstStyle/>
          <a:p>
            <a:r>
              <a:rPr lang="de-DE" dirty="0"/>
              <a:t>36x Edge</a:t>
            </a:r>
            <a:endParaRPr lang="en-US" dirty="0"/>
          </a:p>
        </p:txBody>
      </p:sp>
      <p:cxnSp>
        <p:nvCxnSpPr>
          <p:cNvPr id="39" name="Straight Connector 38"/>
          <p:cNvCxnSpPr>
            <a:stCxn id="7" idx="2"/>
          </p:cNvCxnSpPr>
          <p:nvPr/>
        </p:nvCxnSpPr>
        <p:spPr>
          <a:xfrm>
            <a:off x="4762500" y="2038350"/>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8" idx="2"/>
          </p:cNvCxnSpPr>
          <p:nvPr/>
        </p:nvCxnSpPr>
        <p:spPr>
          <a:xfrm>
            <a:off x="5448300" y="2038350"/>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9" idx="2"/>
          </p:cNvCxnSpPr>
          <p:nvPr/>
        </p:nvCxnSpPr>
        <p:spPr>
          <a:xfrm>
            <a:off x="7353300" y="2038350"/>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114800" y="2366248"/>
            <a:ext cx="1219200" cy="307777"/>
          </a:xfrm>
          <a:prstGeom prst="rect">
            <a:avLst/>
          </a:prstGeom>
          <a:noFill/>
        </p:spPr>
        <p:txBody>
          <a:bodyPr wrap="square" rtlCol="0">
            <a:spAutoFit/>
          </a:bodyPr>
          <a:lstStyle/>
          <a:p>
            <a:pPr algn="ctr"/>
            <a:r>
              <a:rPr lang="de-DE" sz="1400" dirty="0"/>
              <a:t>18x EDR</a:t>
            </a:r>
            <a:endParaRPr lang="en-US" sz="1400" dirty="0"/>
          </a:p>
        </p:txBody>
      </p:sp>
      <p:sp>
        <p:nvSpPr>
          <p:cNvPr id="48" name="TextBox 47"/>
          <p:cNvSpPr txBox="1"/>
          <p:nvPr/>
        </p:nvSpPr>
        <p:spPr>
          <a:xfrm>
            <a:off x="6743700" y="2366248"/>
            <a:ext cx="1219200" cy="307777"/>
          </a:xfrm>
          <a:prstGeom prst="rect">
            <a:avLst/>
          </a:prstGeom>
          <a:noFill/>
        </p:spPr>
        <p:txBody>
          <a:bodyPr wrap="square" rtlCol="0">
            <a:spAutoFit/>
          </a:bodyPr>
          <a:lstStyle/>
          <a:p>
            <a:pPr algn="ctr"/>
            <a:r>
              <a:rPr lang="de-DE" sz="1400" dirty="0"/>
              <a:t>18x EDR</a:t>
            </a:r>
            <a:endParaRPr lang="en-US" sz="1400" dirty="0"/>
          </a:p>
        </p:txBody>
      </p:sp>
      <p:sp>
        <p:nvSpPr>
          <p:cNvPr id="49" name="TextBox 48"/>
          <p:cNvSpPr txBox="1"/>
          <p:nvPr/>
        </p:nvSpPr>
        <p:spPr>
          <a:xfrm>
            <a:off x="4922520" y="2364759"/>
            <a:ext cx="1219200" cy="307777"/>
          </a:xfrm>
          <a:prstGeom prst="rect">
            <a:avLst/>
          </a:prstGeom>
          <a:noFill/>
        </p:spPr>
        <p:txBody>
          <a:bodyPr wrap="square" rtlCol="0">
            <a:spAutoFit/>
          </a:bodyPr>
          <a:lstStyle/>
          <a:p>
            <a:pPr algn="ctr"/>
            <a:r>
              <a:rPr lang="de-DE" sz="1400" dirty="0"/>
              <a:t>18x EDR</a:t>
            </a:r>
            <a:endParaRPr lang="en-US" sz="1400" dirty="0"/>
          </a:p>
        </p:txBody>
      </p:sp>
      <p:sp>
        <p:nvSpPr>
          <p:cNvPr id="51" name="Rectangle 50"/>
          <p:cNvSpPr/>
          <p:nvPr/>
        </p:nvSpPr>
        <p:spPr>
          <a:xfrm>
            <a:off x="4876800" y="3155275"/>
            <a:ext cx="533400" cy="152400"/>
          </a:xfrm>
          <a:prstGeom prst="rect">
            <a:avLst/>
          </a:prstGeom>
          <a:solidFill>
            <a:srgbClr val="FFCC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562600" y="3155275"/>
            <a:ext cx="533400" cy="152400"/>
          </a:xfrm>
          <a:prstGeom prst="rect">
            <a:avLst/>
          </a:prstGeom>
          <a:solidFill>
            <a:srgbClr val="FFCC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6705600" y="3155275"/>
            <a:ext cx="533400" cy="152400"/>
          </a:xfrm>
          <a:prstGeom prst="rect">
            <a:avLst/>
          </a:prstGeom>
          <a:solidFill>
            <a:srgbClr val="FFCC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495800" y="3612475"/>
            <a:ext cx="533400" cy="152400"/>
          </a:xfrm>
          <a:prstGeom prst="rect">
            <a:avLst/>
          </a:prstGeom>
          <a:solidFill>
            <a:srgbClr val="FFCC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181600" y="3612475"/>
            <a:ext cx="533400" cy="152400"/>
          </a:xfrm>
          <a:prstGeom prst="rect">
            <a:avLst/>
          </a:prstGeom>
          <a:solidFill>
            <a:srgbClr val="FFCC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7086600" y="3612475"/>
            <a:ext cx="533400" cy="152400"/>
          </a:xfrm>
          <a:prstGeom prst="rect">
            <a:avLst/>
          </a:prstGeom>
          <a:solidFill>
            <a:srgbClr val="FFCC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a:stCxn id="51" idx="2"/>
            <a:endCxn id="54" idx="0"/>
          </p:cNvCxnSpPr>
          <p:nvPr/>
        </p:nvCxnSpPr>
        <p:spPr>
          <a:xfrm flipH="1">
            <a:off x="4762500" y="3307675"/>
            <a:ext cx="3810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51" idx="2"/>
            <a:endCxn id="55" idx="0"/>
          </p:cNvCxnSpPr>
          <p:nvPr/>
        </p:nvCxnSpPr>
        <p:spPr>
          <a:xfrm>
            <a:off x="5143500" y="3307675"/>
            <a:ext cx="3048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1" idx="2"/>
            <a:endCxn id="56" idx="0"/>
          </p:cNvCxnSpPr>
          <p:nvPr/>
        </p:nvCxnSpPr>
        <p:spPr>
          <a:xfrm>
            <a:off x="5143500" y="3307675"/>
            <a:ext cx="22098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52" idx="2"/>
            <a:endCxn id="56" idx="0"/>
          </p:cNvCxnSpPr>
          <p:nvPr/>
        </p:nvCxnSpPr>
        <p:spPr>
          <a:xfrm>
            <a:off x="5829300" y="3307675"/>
            <a:ext cx="15240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3" idx="2"/>
            <a:endCxn id="56" idx="0"/>
          </p:cNvCxnSpPr>
          <p:nvPr/>
        </p:nvCxnSpPr>
        <p:spPr>
          <a:xfrm>
            <a:off x="6972300" y="3307675"/>
            <a:ext cx="3810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53" idx="2"/>
            <a:endCxn id="55" idx="0"/>
          </p:cNvCxnSpPr>
          <p:nvPr/>
        </p:nvCxnSpPr>
        <p:spPr>
          <a:xfrm flipH="1">
            <a:off x="5448300" y="3307675"/>
            <a:ext cx="15240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52" idx="2"/>
            <a:endCxn id="55" idx="0"/>
          </p:cNvCxnSpPr>
          <p:nvPr/>
        </p:nvCxnSpPr>
        <p:spPr>
          <a:xfrm flipH="1">
            <a:off x="5448300" y="3307675"/>
            <a:ext cx="3810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53" idx="2"/>
            <a:endCxn id="54" idx="0"/>
          </p:cNvCxnSpPr>
          <p:nvPr/>
        </p:nvCxnSpPr>
        <p:spPr>
          <a:xfrm flipH="1">
            <a:off x="4762500" y="3307675"/>
            <a:ext cx="22098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54" idx="0"/>
            <a:endCxn id="52" idx="2"/>
          </p:cNvCxnSpPr>
          <p:nvPr/>
        </p:nvCxnSpPr>
        <p:spPr>
          <a:xfrm flipV="1">
            <a:off x="4762500" y="3307675"/>
            <a:ext cx="10668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7772400" y="3046809"/>
            <a:ext cx="1219200" cy="369332"/>
          </a:xfrm>
          <a:prstGeom prst="rect">
            <a:avLst/>
          </a:prstGeom>
          <a:noFill/>
        </p:spPr>
        <p:txBody>
          <a:bodyPr wrap="square" rtlCol="0">
            <a:spAutoFit/>
          </a:bodyPr>
          <a:lstStyle/>
          <a:p>
            <a:r>
              <a:rPr lang="de-DE" dirty="0"/>
              <a:t>24x Spine</a:t>
            </a:r>
            <a:endParaRPr lang="en-US" dirty="0"/>
          </a:p>
        </p:txBody>
      </p:sp>
      <p:sp>
        <p:nvSpPr>
          <p:cNvPr id="67" name="TextBox 66"/>
          <p:cNvSpPr txBox="1"/>
          <p:nvPr/>
        </p:nvSpPr>
        <p:spPr>
          <a:xfrm>
            <a:off x="7772400" y="3504009"/>
            <a:ext cx="1219200" cy="369332"/>
          </a:xfrm>
          <a:prstGeom prst="rect">
            <a:avLst/>
          </a:prstGeom>
          <a:noFill/>
        </p:spPr>
        <p:txBody>
          <a:bodyPr wrap="square" rtlCol="0">
            <a:spAutoFit/>
          </a:bodyPr>
          <a:lstStyle/>
          <a:p>
            <a:r>
              <a:rPr lang="de-DE" dirty="0"/>
              <a:t>48x Edge</a:t>
            </a:r>
            <a:endParaRPr lang="en-US" dirty="0"/>
          </a:p>
        </p:txBody>
      </p:sp>
      <p:cxnSp>
        <p:nvCxnSpPr>
          <p:cNvPr id="68" name="Straight Connector 67"/>
          <p:cNvCxnSpPr>
            <a:stCxn id="54" idx="2"/>
          </p:cNvCxnSpPr>
          <p:nvPr/>
        </p:nvCxnSpPr>
        <p:spPr>
          <a:xfrm>
            <a:off x="4762500" y="3764875"/>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5" idx="2"/>
          </p:cNvCxnSpPr>
          <p:nvPr/>
        </p:nvCxnSpPr>
        <p:spPr>
          <a:xfrm>
            <a:off x="5448300" y="3764875"/>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56" idx="2"/>
          </p:cNvCxnSpPr>
          <p:nvPr/>
        </p:nvCxnSpPr>
        <p:spPr>
          <a:xfrm>
            <a:off x="7353300" y="3764875"/>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114800" y="4092773"/>
            <a:ext cx="1219200" cy="307777"/>
          </a:xfrm>
          <a:prstGeom prst="rect">
            <a:avLst/>
          </a:prstGeom>
          <a:noFill/>
        </p:spPr>
        <p:txBody>
          <a:bodyPr wrap="square" rtlCol="0">
            <a:spAutoFit/>
          </a:bodyPr>
          <a:lstStyle/>
          <a:p>
            <a:pPr algn="ctr"/>
            <a:r>
              <a:rPr lang="de-DE" sz="1400" dirty="0"/>
              <a:t>24x OPA</a:t>
            </a:r>
            <a:endParaRPr lang="en-US" sz="1400" dirty="0"/>
          </a:p>
        </p:txBody>
      </p:sp>
      <p:sp>
        <p:nvSpPr>
          <p:cNvPr id="72" name="TextBox 71"/>
          <p:cNvSpPr txBox="1"/>
          <p:nvPr/>
        </p:nvSpPr>
        <p:spPr>
          <a:xfrm>
            <a:off x="6743700" y="4092773"/>
            <a:ext cx="1219200" cy="307777"/>
          </a:xfrm>
          <a:prstGeom prst="rect">
            <a:avLst/>
          </a:prstGeom>
          <a:noFill/>
        </p:spPr>
        <p:txBody>
          <a:bodyPr wrap="square" rtlCol="0">
            <a:spAutoFit/>
          </a:bodyPr>
          <a:lstStyle/>
          <a:p>
            <a:pPr algn="ctr"/>
            <a:r>
              <a:rPr lang="de-DE" sz="1400" dirty="0"/>
              <a:t>24x OPA</a:t>
            </a:r>
            <a:endParaRPr lang="en-US" sz="1400" dirty="0"/>
          </a:p>
        </p:txBody>
      </p:sp>
      <p:sp>
        <p:nvSpPr>
          <p:cNvPr id="73" name="TextBox 72"/>
          <p:cNvSpPr txBox="1"/>
          <p:nvPr/>
        </p:nvSpPr>
        <p:spPr>
          <a:xfrm>
            <a:off x="4922520" y="4091284"/>
            <a:ext cx="1219200" cy="307777"/>
          </a:xfrm>
          <a:prstGeom prst="rect">
            <a:avLst/>
          </a:prstGeom>
          <a:noFill/>
        </p:spPr>
        <p:txBody>
          <a:bodyPr wrap="square" rtlCol="0">
            <a:spAutoFit/>
          </a:bodyPr>
          <a:lstStyle/>
          <a:p>
            <a:pPr algn="ctr"/>
            <a:r>
              <a:rPr lang="de-DE" sz="1400" dirty="0"/>
              <a:t>24x OPA</a:t>
            </a:r>
            <a:endParaRPr lang="en-US" sz="1400" dirty="0"/>
          </a:p>
        </p:txBody>
      </p:sp>
    </p:spTree>
    <p:extLst>
      <p:ext uri="{BB962C8B-B14F-4D97-AF65-F5344CB8AC3E}">
        <p14:creationId xmlns:p14="http://schemas.microsoft.com/office/powerpoint/2010/main" val="4272607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0"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10"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ntr" presetSubtype="0" fill="hold"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par>
                                <p:cTn id="69" presetID="10" presetClass="entr" presetSubtype="0"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par>
                                <p:cTn id="78" presetID="10" presetClass="entr" presetSubtype="0" fill="hold"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par>
                                <p:cTn id="81" presetID="10" presetClass="entr" presetSubtype="0" fill="hold" nodeType="with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par>
                                <p:cTn id="84" presetID="10"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500"/>
                                        <p:tgtEl>
                                          <p:spTgt spid="4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fade">
                                      <p:cBhvr>
                                        <p:cTn id="89" dur="500"/>
                                        <p:tgtEl>
                                          <p:spTgt spid="4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fade">
                                      <p:cBhvr>
                                        <p:cTn id="92" dur="500"/>
                                        <p:tgtEl>
                                          <p:spTgt spid="4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fade">
                                      <p:cBhvr>
                                        <p:cTn id="95" dur="500"/>
                                        <p:tgtEl>
                                          <p:spTgt spid="4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fade">
                                      <p:cBhvr>
                                        <p:cTn id="100" dur="500"/>
                                        <p:tgtEl>
                                          <p:spTgt spid="2">
                                            <p:txEl>
                                              <p:pRg st="6" end="6"/>
                                            </p:txEl>
                                          </p:spTgt>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
                                            <p:txEl>
                                              <p:pRg st="7" end="7"/>
                                            </p:txEl>
                                          </p:spTgt>
                                        </p:tgtEl>
                                        <p:attrNameLst>
                                          <p:attrName>style.visibility</p:attrName>
                                        </p:attrNameLst>
                                      </p:cBhvr>
                                      <p:to>
                                        <p:strVal val="visible"/>
                                      </p:to>
                                    </p:set>
                                    <p:animEffect transition="in" filter="fade">
                                      <p:cBhvr>
                                        <p:cTn id="103" dur="500"/>
                                        <p:tgtEl>
                                          <p:spTgt spid="2">
                                            <p:txEl>
                                              <p:pRg st="7" end="7"/>
                                            </p:txEl>
                                          </p:spTgt>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
                                            <p:txEl>
                                              <p:pRg st="8" end="8"/>
                                            </p:txEl>
                                          </p:spTgt>
                                        </p:tgtEl>
                                        <p:attrNameLst>
                                          <p:attrName>style.visibility</p:attrName>
                                        </p:attrNameLst>
                                      </p:cBhvr>
                                      <p:to>
                                        <p:strVal val="visible"/>
                                      </p:to>
                                    </p:set>
                                    <p:animEffect transition="in" filter="fade">
                                      <p:cBhvr>
                                        <p:cTn id="106" dur="500"/>
                                        <p:tgtEl>
                                          <p:spTgt spid="2">
                                            <p:txEl>
                                              <p:pRg st="8" end="8"/>
                                            </p:txEl>
                                          </p:spTgt>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fade">
                                      <p:cBhvr>
                                        <p:cTn id="109" dur="500"/>
                                        <p:tgtEl>
                                          <p:spTgt spid="5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fade">
                                      <p:cBhvr>
                                        <p:cTn id="112" dur="500"/>
                                        <p:tgtEl>
                                          <p:spTgt spid="5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3"/>
                                        </p:tgtEl>
                                        <p:attrNameLst>
                                          <p:attrName>style.visibility</p:attrName>
                                        </p:attrNameLst>
                                      </p:cBhvr>
                                      <p:to>
                                        <p:strVal val="visible"/>
                                      </p:to>
                                    </p:set>
                                    <p:animEffect transition="in" filter="fade">
                                      <p:cBhvr>
                                        <p:cTn id="115" dur="500"/>
                                        <p:tgtEl>
                                          <p:spTgt spid="5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54"/>
                                        </p:tgtEl>
                                        <p:attrNameLst>
                                          <p:attrName>style.visibility</p:attrName>
                                        </p:attrNameLst>
                                      </p:cBhvr>
                                      <p:to>
                                        <p:strVal val="visible"/>
                                      </p:to>
                                    </p:set>
                                    <p:animEffect transition="in" filter="fade">
                                      <p:cBhvr>
                                        <p:cTn id="118" dur="500"/>
                                        <p:tgtEl>
                                          <p:spTgt spid="54"/>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55"/>
                                        </p:tgtEl>
                                        <p:attrNameLst>
                                          <p:attrName>style.visibility</p:attrName>
                                        </p:attrNameLst>
                                      </p:cBhvr>
                                      <p:to>
                                        <p:strVal val="visible"/>
                                      </p:to>
                                    </p:set>
                                    <p:animEffect transition="in" filter="fade">
                                      <p:cBhvr>
                                        <p:cTn id="121" dur="500"/>
                                        <p:tgtEl>
                                          <p:spTgt spid="55"/>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fade">
                                      <p:cBhvr>
                                        <p:cTn id="124" dur="500"/>
                                        <p:tgtEl>
                                          <p:spTgt spid="56"/>
                                        </p:tgtEl>
                                      </p:cBhvr>
                                    </p:animEffect>
                                  </p:childTnLst>
                                </p:cTn>
                              </p:par>
                              <p:par>
                                <p:cTn id="125" presetID="10" presetClass="entr" presetSubtype="0" fill="hold" nodeType="with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fade">
                                      <p:cBhvr>
                                        <p:cTn id="127" dur="500"/>
                                        <p:tgtEl>
                                          <p:spTgt spid="57"/>
                                        </p:tgtEl>
                                      </p:cBhvr>
                                    </p:animEffect>
                                  </p:childTnLst>
                                </p:cTn>
                              </p:par>
                              <p:par>
                                <p:cTn id="128" presetID="10" presetClass="entr" presetSubtype="0" fill="hold" nodeType="withEffect">
                                  <p:stCondLst>
                                    <p:cond delay="0"/>
                                  </p:stCondLst>
                                  <p:childTnLst>
                                    <p:set>
                                      <p:cBhvr>
                                        <p:cTn id="129" dur="1" fill="hold">
                                          <p:stCondLst>
                                            <p:cond delay="0"/>
                                          </p:stCondLst>
                                        </p:cTn>
                                        <p:tgtEl>
                                          <p:spTgt spid="58"/>
                                        </p:tgtEl>
                                        <p:attrNameLst>
                                          <p:attrName>style.visibility</p:attrName>
                                        </p:attrNameLst>
                                      </p:cBhvr>
                                      <p:to>
                                        <p:strVal val="visible"/>
                                      </p:to>
                                    </p:set>
                                    <p:animEffect transition="in" filter="fade">
                                      <p:cBhvr>
                                        <p:cTn id="130" dur="500"/>
                                        <p:tgtEl>
                                          <p:spTgt spid="58"/>
                                        </p:tgtEl>
                                      </p:cBhvr>
                                    </p:animEffect>
                                  </p:childTnLst>
                                </p:cTn>
                              </p:par>
                              <p:par>
                                <p:cTn id="131" presetID="10" presetClass="entr" presetSubtype="0" fill="hold" nodeType="withEffect">
                                  <p:stCondLst>
                                    <p:cond delay="0"/>
                                  </p:stCondLst>
                                  <p:childTnLst>
                                    <p:set>
                                      <p:cBhvr>
                                        <p:cTn id="132" dur="1" fill="hold">
                                          <p:stCondLst>
                                            <p:cond delay="0"/>
                                          </p:stCondLst>
                                        </p:cTn>
                                        <p:tgtEl>
                                          <p:spTgt spid="59"/>
                                        </p:tgtEl>
                                        <p:attrNameLst>
                                          <p:attrName>style.visibility</p:attrName>
                                        </p:attrNameLst>
                                      </p:cBhvr>
                                      <p:to>
                                        <p:strVal val="visible"/>
                                      </p:to>
                                    </p:set>
                                    <p:animEffect transition="in" filter="fade">
                                      <p:cBhvr>
                                        <p:cTn id="133" dur="500"/>
                                        <p:tgtEl>
                                          <p:spTgt spid="59"/>
                                        </p:tgtEl>
                                      </p:cBhvr>
                                    </p:animEffect>
                                  </p:childTnLst>
                                </p:cTn>
                              </p:par>
                              <p:par>
                                <p:cTn id="134" presetID="10" presetClass="entr" presetSubtype="0" fill="hold" nodeType="withEffect">
                                  <p:stCondLst>
                                    <p:cond delay="0"/>
                                  </p:stCondLst>
                                  <p:childTnLst>
                                    <p:set>
                                      <p:cBhvr>
                                        <p:cTn id="135" dur="1" fill="hold">
                                          <p:stCondLst>
                                            <p:cond delay="0"/>
                                          </p:stCondLst>
                                        </p:cTn>
                                        <p:tgtEl>
                                          <p:spTgt spid="60"/>
                                        </p:tgtEl>
                                        <p:attrNameLst>
                                          <p:attrName>style.visibility</p:attrName>
                                        </p:attrNameLst>
                                      </p:cBhvr>
                                      <p:to>
                                        <p:strVal val="visible"/>
                                      </p:to>
                                    </p:set>
                                    <p:animEffect transition="in" filter="fade">
                                      <p:cBhvr>
                                        <p:cTn id="136" dur="500"/>
                                        <p:tgtEl>
                                          <p:spTgt spid="60"/>
                                        </p:tgtEl>
                                      </p:cBhvr>
                                    </p:animEffect>
                                  </p:childTnLst>
                                </p:cTn>
                              </p:par>
                              <p:par>
                                <p:cTn id="137" presetID="10" presetClass="entr" presetSubtype="0" fill="hold" nodeType="withEffect">
                                  <p:stCondLst>
                                    <p:cond delay="0"/>
                                  </p:stCondLst>
                                  <p:childTnLst>
                                    <p:set>
                                      <p:cBhvr>
                                        <p:cTn id="138" dur="1" fill="hold">
                                          <p:stCondLst>
                                            <p:cond delay="0"/>
                                          </p:stCondLst>
                                        </p:cTn>
                                        <p:tgtEl>
                                          <p:spTgt spid="61"/>
                                        </p:tgtEl>
                                        <p:attrNameLst>
                                          <p:attrName>style.visibility</p:attrName>
                                        </p:attrNameLst>
                                      </p:cBhvr>
                                      <p:to>
                                        <p:strVal val="visible"/>
                                      </p:to>
                                    </p:set>
                                    <p:animEffect transition="in" filter="fade">
                                      <p:cBhvr>
                                        <p:cTn id="139" dur="500"/>
                                        <p:tgtEl>
                                          <p:spTgt spid="61"/>
                                        </p:tgtEl>
                                      </p:cBhvr>
                                    </p:animEffect>
                                  </p:childTnLst>
                                </p:cTn>
                              </p:par>
                              <p:par>
                                <p:cTn id="140" presetID="10" presetClass="entr" presetSubtype="0" fill="hold" nodeType="withEffect">
                                  <p:stCondLst>
                                    <p:cond delay="0"/>
                                  </p:stCondLst>
                                  <p:childTnLst>
                                    <p:set>
                                      <p:cBhvr>
                                        <p:cTn id="141" dur="1" fill="hold">
                                          <p:stCondLst>
                                            <p:cond delay="0"/>
                                          </p:stCondLst>
                                        </p:cTn>
                                        <p:tgtEl>
                                          <p:spTgt spid="62"/>
                                        </p:tgtEl>
                                        <p:attrNameLst>
                                          <p:attrName>style.visibility</p:attrName>
                                        </p:attrNameLst>
                                      </p:cBhvr>
                                      <p:to>
                                        <p:strVal val="visible"/>
                                      </p:to>
                                    </p:set>
                                    <p:animEffect transition="in" filter="fade">
                                      <p:cBhvr>
                                        <p:cTn id="142" dur="500"/>
                                        <p:tgtEl>
                                          <p:spTgt spid="62"/>
                                        </p:tgtEl>
                                      </p:cBhvr>
                                    </p:animEffect>
                                  </p:childTnLst>
                                </p:cTn>
                              </p:par>
                              <p:par>
                                <p:cTn id="143" presetID="10" presetClass="entr" presetSubtype="0" fill="hold" nodeType="withEffect">
                                  <p:stCondLst>
                                    <p:cond delay="0"/>
                                  </p:stCondLst>
                                  <p:childTnLst>
                                    <p:set>
                                      <p:cBhvr>
                                        <p:cTn id="144" dur="1" fill="hold">
                                          <p:stCondLst>
                                            <p:cond delay="0"/>
                                          </p:stCondLst>
                                        </p:cTn>
                                        <p:tgtEl>
                                          <p:spTgt spid="63"/>
                                        </p:tgtEl>
                                        <p:attrNameLst>
                                          <p:attrName>style.visibility</p:attrName>
                                        </p:attrNameLst>
                                      </p:cBhvr>
                                      <p:to>
                                        <p:strVal val="visible"/>
                                      </p:to>
                                    </p:set>
                                    <p:animEffect transition="in" filter="fade">
                                      <p:cBhvr>
                                        <p:cTn id="145" dur="500"/>
                                        <p:tgtEl>
                                          <p:spTgt spid="63"/>
                                        </p:tgtEl>
                                      </p:cBhvr>
                                    </p:animEffect>
                                  </p:childTnLst>
                                </p:cTn>
                              </p:par>
                              <p:par>
                                <p:cTn id="146" presetID="10" presetClass="entr" presetSubtype="0" fill="hold" nodeType="withEffect">
                                  <p:stCondLst>
                                    <p:cond delay="0"/>
                                  </p:stCondLst>
                                  <p:childTnLst>
                                    <p:set>
                                      <p:cBhvr>
                                        <p:cTn id="147" dur="1" fill="hold">
                                          <p:stCondLst>
                                            <p:cond delay="0"/>
                                          </p:stCondLst>
                                        </p:cTn>
                                        <p:tgtEl>
                                          <p:spTgt spid="64"/>
                                        </p:tgtEl>
                                        <p:attrNameLst>
                                          <p:attrName>style.visibility</p:attrName>
                                        </p:attrNameLst>
                                      </p:cBhvr>
                                      <p:to>
                                        <p:strVal val="visible"/>
                                      </p:to>
                                    </p:set>
                                    <p:animEffect transition="in" filter="fade">
                                      <p:cBhvr>
                                        <p:cTn id="148" dur="500"/>
                                        <p:tgtEl>
                                          <p:spTgt spid="64"/>
                                        </p:tgtEl>
                                      </p:cBhvr>
                                    </p:animEffect>
                                  </p:childTnLst>
                                </p:cTn>
                              </p:par>
                              <p:par>
                                <p:cTn id="149" presetID="10" presetClass="entr" presetSubtype="0" fill="hold" nodeType="withEffect">
                                  <p:stCondLst>
                                    <p:cond delay="0"/>
                                  </p:stCondLst>
                                  <p:childTnLst>
                                    <p:set>
                                      <p:cBhvr>
                                        <p:cTn id="150" dur="1" fill="hold">
                                          <p:stCondLst>
                                            <p:cond delay="0"/>
                                          </p:stCondLst>
                                        </p:cTn>
                                        <p:tgtEl>
                                          <p:spTgt spid="65"/>
                                        </p:tgtEl>
                                        <p:attrNameLst>
                                          <p:attrName>style.visibility</p:attrName>
                                        </p:attrNameLst>
                                      </p:cBhvr>
                                      <p:to>
                                        <p:strVal val="visible"/>
                                      </p:to>
                                    </p:set>
                                    <p:animEffect transition="in" filter="fade">
                                      <p:cBhvr>
                                        <p:cTn id="151" dur="500"/>
                                        <p:tgtEl>
                                          <p:spTgt spid="65"/>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66"/>
                                        </p:tgtEl>
                                        <p:attrNameLst>
                                          <p:attrName>style.visibility</p:attrName>
                                        </p:attrNameLst>
                                      </p:cBhvr>
                                      <p:to>
                                        <p:strVal val="visible"/>
                                      </p:to>
                                    </p:set>
                                    <p:animEffect transition="in" filter="fade">
                                      <p:cBhvr>
                                        <p:cTn id="154" dur="500"/>
                                        <p:tgtEl>
                                          <p:spTgt spid="66"/>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67"/>
                                        </p:tgtEl>
                                        <p:attrNameLst>
                                          <p:attrName>style.visibility</p:attrName>
                                        </p:attrNameLst>
                                      </p:cBhvr>
                                      <p:to>
                                        <p:strVal val="visible"/>
                                      </p:to>
                                    </p:set>
                                    <p:animEffect transition="in" filter="fade">
                                      <p:cBhvr>
                                        <p:cTn id="157" dur="500"/>
                                        <p:tgtEl>
                                          <p:spTgt spid="67"/>
                                        </p:tgtEl>
                                      </p:cBhvr>
                                    </p:animEffect>
                                  </p:childTnLst>
                                </p:cTn>
                              </p:par>
                              <p:par>
                                <p:cTn id="158" presetID="10" presetClass="entr" presetSubtype="0" fill="hold" nodeType="withEffect">
                                  <p:stCondLst>
                                    <p:cond delay="0"/>
                                  </p:stCondLst>
                                  <p:childTnLst>
                                    <p:set>
                                      <p:cBhvr>
                                        <p:cTn id="159" dur="1" fill="hold">
                                          <p:stCondLst>
                                            <p:cond delay="0"/>
                                          </p:stCondLst>
                                        </p:cTn>
                                        <p:tgtEl>
                                          <p:spTgt spid="68"/>
                                        </p:tgtEl>
                                        <p:attrNameLst>
                                          <p:attrName>style.visibility</p:attrName>
                                        </p:attrNameLst>
                                      </p:cBhvr>
                                      <p:to>
                                        <p:strVal val="visible"/>
                                      </p:to>
                                    </p:set>
                                    <p:animEffect transition="in" filter="fade">
                                      <p:cBhvr>
                                        <p:cTn id="160" dur="500"/>
                                        <p:tgtEl>
                                          <p:spTgt spid="68"/>
                                        </p:tgtEl>
                                      </p:cBhvr>
                                    </p:animEffect>
                                  </p:childTnLst>
                                </p:cTn>
                              </p:par>
                              <p:par>
                                <p:cTn id="161" presetID="10" presetClass="entr" presetSubtype="0" fill="hold" nodeType="withEffect">
                                  <p:stCondLst>
                                    <p:cond delay="0"/>
                                  </p:stCondLst>
                                  <p:childTnLst>
                                    <p:set>
                                      <p:cBhvr>
                                        <p:cTn id="162" dur="1" fill="hold">
                                          <p:stCondLst>
                                            <p:cond delay="0"/>
                                          </p:stCondLst>
                                        </p:cTn>
                                        <p:tgtEl>
                                          <p:spTgt spid="69"/>
                                        </p:tgtEl>
                                        <p:attrNameLst>
                                          <p:attrName>style.visibility</p:attrName>
                                        </p:attrNameLst>
                                      </p:cBhvr>
                                      <p:to>
                                        <p:strVal val="visible"/>
                                      </p:to>
                                    </p:set>
                                    <p:animEffect transition="in" filter="fade">
                                      <p:cBhvr>
                                        <p:cTn id="163" dur="500"/>
                                        <p:tgtEl>
                                          <p:spTgt spid="69"/>
                                        </p:tgtEl>
                                      </p:cBhvr>
                                    </p:animEffect>
                                  </p:childTnLst>
                                </p:cTn>
                              </p:par>
                              <p:par>
                                <p:cTn id="164" presetID="10" presetClass="entr" presetSubtype="0" fill="hold" nodeType="withEffect">
                                  <p:stCondLst>
                                    <p:cond delay="0"/>
                                  </p:stCondLst>
                                  <p:childTnLst>
                                    <p:set>
                                      <p:cBhvr>
                                        <p:cTn id="165" dur="1" fill="hold">
                                          <p:stCondLst>
                                            <p:cond delay="0"/>
                                          </p:stCondLst>
                                        </p:cTn>
                                        <p:tgtEl>
                                          <p:spTgt spid="70"/>
                                        </p:tgtEl>
                                        <p:attrNameLst>
                                          <p:attrName>style.visibility</p:attrName>
                                        </p:attrNameLst>
                                      </p:cBhvr>
                                      <p:to>
                                        <p:strVal val="visible"/>
                                      </p:to>
                                    </p:set>
                                    <p:animEffect transition="in" filter="fade">
                                      <p:cBhvr>
                                        <p:cTn id="166" dur="500"/>
                                        <p:tgtEl>
                                          <p:spTgt spid="70"/>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71"/>
                                        </p:tgtEl>
                                        <p:attrNameLst>
                                          <p:attrName>style.visibility</p:attrName>
                                        </p:attrNameLst>
                                      </p:cBhvr>
                                      <p:to>
                                        <p:strVal val="visible"/>
                                      </p:to>
                                    </p:set>
                                    <p:animEffect transition="in" filter="fade">
                                      <p:cBhvr>
                                        <p:cTn id="169" dur="500"/>
                                        <p:tgtEl>
                                          <p:spTgt spid="71"/>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72"/>
                                        </p:tgtEl>
                                        <p:attrNameLst>
                                          <p:attrName>style.visibility</p:attrName>
                                        </p:attrNameLst>
                                      </p:cBhvr>
                                      <p:to>
                                        <p:strVal val="visible"/>
                                      </p:to>
                                    </p:set>
                                    <p:animEffect transition="in" filter="fade">
                                      <p:cBhvr>
                                        <p:cTn id="172" dur="500"/>
                                        <p:tgtEl>
                                          <p:spTgt spid="72"/>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73"/>
                                        </p:tgtEl>
                                        <p:attrNameLst>
                                          <p:attrName>style.visibility</p:attrName>
                                        </p:attrNameLst>
                                      </p:cBhvr>
                                      <p:to>
                                        <p:strVal val="visible"/>
                                      </p:to>
                                    </p:set>
                                    <p:animEffect transition="in" filter="fade">
                                      <p:cBhvr>
                                        <p:cTn id="175" dur="500"/>
                                        <p:tgtEl>
                                          <p:spTgt spid="73"/>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2">
                                            <p:txEl>
                                              <p:pRg st="9" end="9"/>
                                            </p:txEl>
                                          </p:spTgt>
                                        </p:tgtEl>
                                        <p:attrNameLst>
                                          <p:attrName>style.visibility</p:attrName>
                                        </p:attrNameLst>
                                      </p:cBhvr>
                                      <p:to>
                                        <p:strVal val="visible"/>
                                      </p:to>
                                    </p:set>
                                    <p:animEffect transition="in" filter="fade">
                                      <p:cBhvr>
                                        <p:cTn id="180" dur="500"/>
                                        <p:tgtEl>
                                          <p:spTgt spid="2">
                                            <p:txEl>
                                              <p:pRg st="9" end="9"/>
                                            </p:txEl>
                                          </p:spTgt>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2">
                                            <p:txEl>
                                              <p:pRg st="10" end="10"/>
                                            </p:txEl>
                                          </p:spTgt>
                                        </p:tgtEl>
                                        <p:attrNameLst>
                                          <p:attrName>style.visibility</p:attrName>
                                        </p:attrNameLst>
                                      </p:cBhvr>
                                      <p:to>
                                        <p:strVal val="visible"/>
                                      </p:to>
                                    </p:set>
                                    <p:animEffect transition="in" filter="fade">
                                      <p:cBhvr>
                                        <p:cTn id="183" dur="500"/>
                                        <p:tgtEl>
                                          <p:spTgt spid="2">
                                            <p:txEl>
                                              <p:pRg st="10" end="10"/>
                                            </p:txEl>
                                          </p:spTgt>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2">
                                            <p:txEl>
                                              <p:pRg st="11" end="11"/>
                                            </p:txEl>
                                          </p:spTgt>
                                        </p:tgtEl>
                                        <p:attrNameLst>
                                          <p:attrName>style.visibility</p:attrName>
                                        </p:attrNameLst>
                                      </p:cBhvr>
                                      <p:to>
                                        <p:strVal val="visible"/>
                                      </p:to>
                                    </p:set>
                                    <p:animEffect transition="in" filter="fade">
                                      <p:cBhvr>
                                        <p:cTn id="186"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5" grpId="0" animBg="1"/>
      <p:bldP spid="6" grpId="0" animBg="1"/>
      <p:bldP spid="7" grpId="0" animBg="1"/>
      <p:bldP spid="8" grpId="0" animBg="1"/>
      <p:bldP spid="9" grpId="0" animBg="1"/>
      <p:bldP spid="37" grpId="0"/>
      <p:bldP spid="38" grpId="0"/>
      <p:bldP spid="47" grpId="0"/>
      <p:bldP spid="48" grpId="0"/>
      <p:bldP spid="49" grpId="0"/>
      <p:bldP spid="51" grpId="0" animBg="1"/>
      <p:bldP spid="52" grpId="0" animBg="1"/>
      <p:bldP spid="53" grpId="0" animBg="1"/>
      <p:bldP spid="54" grpId="0" animBg="1"/>
      <p:bldP spid="55" grpId="0" animBg="1"/>
      <p:bldP spid="56" grpId="0" animBg="1"/>
      <p:bldP spid="66" grpId="0"/>
      <p:bldP spid="67" grpId="0"/>
      <p:bldP spid="71" grpId="0"/>
      <p:bldP spid="72" grpId="0"/>
      <p:bldP spid="7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GbE</a:t>
            </a:r>
            <a:r>
              <a:rPr lang="en-US" dirty="0"/>
              <a:t> Networks</a:t>
            </a:r>
          </a:p>
        </p:txBody>
      </p:sp>
    </p:spTree>
    <p:extLst>
      <p:ext uri="{BB962C8B-B14F-4D97-AF65-F5344CB8AC3E}">
        <p14:creationId xmlns:p14="http://schemas.microsoft.com/office/powerpoint/2010/main" val="127610340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686051" y="1600200"/>
            <a:ext cx="2665268" cy="342900"/>
          </a:xfrm>
          <a:prstGeom prst="roundRect">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Cumulus Linux NOS</a:t>
            </a:r>
          </a:p>
        </p:txBody>
      </p:sp>
      <p:sp>
        <p:nvSpPr>
          <p:cNvPr id="10" name="Rounded Rectangle 9"/>
          <p:cNvSpPr/>
          <p:nvPr/>
        </p:nvSpPr>
        <p:spPr>
          <a:xfrm>
            <a:off x="2686051" y="1257300"/>
            <a:ext cx="2665268" cy="342900"/>
          </a:xfrm>
          <a:prstGeom prst="roundRect">
            <a:avLst/>
          </a:prstGeom>
          <a:solidFill>
            <a:srgbClr val="FDCF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Linux Ecosystem</a:t>
            </a:r>
          </a:p>
        </p:txBody>
      </p:sp>
      <p:sp>
        <p:nvSpPr>
          <p:cNvPr id="11" name="Rounded Rectangle 10"/>
          <p:cNvSpPr/>
          <p:nvPr/>
        </p:nvSpPr>
        <p:spPr>
          <a:xfrm>
            <a:off x="2686051" y="1943100"/>
            <a:ext cx="2665268" cy="342900"/>
          </a:xfrm>
          <a:prstGeom prst="round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SSE-G3648, SSE-X3648, SSE-C3632</a:t>
            </a:r>
          </a:p>
        </p:txBody>
      </p:sp>
      <p:sp>
        <p:nvSpPr>
          <p:cNvPr id="12" name="Rounded Rectangle 11"/>
          <p:cNvSpPr/>
          <p:nvPr/>
        </p:nvSpPr>
        <p:spPr>
          <a:xfrm>
            <a:off x="5372100" y="1257300"/>
            <a:ext cx="514350" cy="1028700"/>
          </a:xfrm>
          <a:prstGeom prst="roundRect">
            <a:avLst/>
          </a:prstGeom>
          <a:solidFill>
            <a:schemeClr val="tx1">
              <a:lumMod val="65000"/>
              <a:lumOff val="3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sz="900" dirty="0"/>
              <a:t>Application</a:t>
            </a:r>
          </a:p>
          <a:p>
            <a:pPr algn="ctr"/>
            <a:r>
              <a:rPr lang="en-US" sz="900" dirty="0"/>
              <a:t>Operation</a:t>
            </a:r>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3150" y="3032135"/>
            <a:ext cx="4057650" cy="190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2"/>
          <p:cNvSpPr>
            <a:spLocks noGrp="1"/>
          </p:cNvSpPr>
          <p:nvPr>
            <p:ph idx="1"/>
          </p:nvPr>
        </p:nvSpPr>
        <p:spPr>
          <a:xfrm>
            <a:off x="304800" y="792130"/>
            <a:ext cx="8305800" cy="3151220"/>
          </a:xfrm>
        </p:spPr>
        <p:txBody>
          <a:bodyPr/>
          <a:lstStyle/>
          <a:p>
            <a:r>
              <a:rPr lang="en-US" sz="2000" dirty="0"/>
              <a:t>Consistent server/network provisioning</a:t>
            </a:r>
          </a:p>
          <a:p>
            <a:pPr marL="0" indent="0">
              <a:buNone/>
            </a:pPr>
            <a:endParaRPr lang="en-US" sz="2000" dirty="0"/>
          </a:p>
          <a:p>
            <a:pPr marL="0" indent="0">
              <a:buNone/>
            </a:pPr>
            <a:endParaRPr lang="de-DE" sz="2000" dirty="0"/>
          </a:p>
          <a:p>
            <a:pPr marL="0" indent="0">
              <a:buNone/>
            </a:pPr>
            <a:endParaRPr lang="en-US" sz="2000" dirty="0"/>
          </a:p>
          <a:p>
            <a:endParaRPr lang="en-US" sz="2000" dirty="0"/>
          </a:p>
          <a:p>
            <a:r>
              <a:rPr lang="en-US" sz="2000" dirty="0"/>
              <a:t>Data Center operation</a:t>
            </a:r>
          </a:p>
          <a:p>
            <a:pPr marL="0" indent="0">
              <a:buNone/>
            </a:pPr>
            <a:endParaRPr lang="en-US" dirty="0"/>
          </a:p>
        </p:txBody>
      </p:sp>
      <p:sp>
        <p:nvSpPr>
          <p:cNvPr id="13" name="Title 2"/>
          <p:cNvSpPr txBox="1">
            <a:spLocks/>
          </p:cNvSpPr>
          <p:nvPr/>
        </p:nvSpPr>
        <p:spPr bwMode="auto">
          <a:xfrm>
            <a:off x="457200" y="91678"/>
            <a:ext cx="8229600" cy="3655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accent2"/>
                </a:solidFill>
                <a:latin typeface="Arial Narrow" pitchFamily="34" charset="0"/>
                <a:ea typeface="+mj-ea"/>
                <a:cs typeface="+mj-cs"/>
              </a:defRPr>
            </a:lvl1pPr>
            <a:lvl2pPr algn="ctr" rtl="0" eaLnBrk="1" fontAlgn="base" hangingPunct="1">
              <a:spcBef>
                <a:spcPct val="0"/>
              </a:spcBef>
              <a:spcAft>
                <a:spcPct val="0"/>
              </a:spcAft>
              <a:defRPr sz="2800" b="1">
                <a:solidFill>
                  <a:schemeClr val="accent2"/>
                </a:solidFill>
                <a:latin typeface="Arial" charset="0"/>
              </a:defRPr>
            </a:lvl2pPr>
            <a:lvl3pPr algn="ctr" rtl="0" eaLnBrk="1" fontAlgn="base" hangingPunct="1">
              <a:spcBef>
                <a:spcPct val="0"/>
              </a:spcBef>
              <a:spcAft>
                <a:spcPct val="0"/>
              </a:spcAft>
              <a:defRPr sz="2800" b="1">
                <a:solidFill>
                  <a:schemeClr val="accent2"/>
                </a:solidFill>
                <a:latin typeface="Arial" charset="0"/>
              </a:defRPr>
            </a:lvl3pPr>
            <a:lvl4pPr algn="ctr" rtl="0" eaLnBrk="1" fontAlgn="base" hangingPunct="1">
              <a:spcBef>
                <a:spcPct val="0"/>
              </a:spcBef>
              <a:spcAft>
                <a:spcPct val="0"/>
              </a:spcAft>
              <a:defRPr sz="2800" b="1">
                <a:solidFill>
                  <a:schemeClr val="accent2"/>
                </a:solidFill>
                <a:latin typeface="Arial" charset="0"/>
              </a:defRPr>
            </a:lvl4pPr>
            <a:lvl5pPr algn="ctr" rtl="0" eaLnBrk="1" fontAlgn="base" hangingPunct="1">
              <a:spcBef>
                <a:spcPct val="0"/>
              </a:spcBef>
              <a:spcAft>
                <a:spcPct val="0"/>
              </a:spcAft>
              <a:defRPr sz="2800" b="1">
                <a:solidFill>
                  <a:schemeClr val="accent2"/>
                </a:solidFill>
                <a:latin typeface="Arial" charset="0"/>
              </a:defRPr>
            </a:lvl5pPr>
            <a:lvl6pPr marL="457200" algn="ctr" rtl="0" eaLnBrk="1" fontAlgn="base" hangingPunct="1">
              <a:spcBef>
                <a:spcPct val="0"/>
              </a:spcBef>
              <a:spcAft>
                <a:spcPct val="0"/>
              </a:spcAft>
              <a:defRPr sz="2800" b="1">
                <a:solidFill>
                  <a:schemeClr val="accent2"/>
                </a:solidFill>
                <a:latin typeface="Arial" charset="0"/>
              </a:defRPr>
            </a:lvl6pPr>
            <a:lvl7pPr marL="914400" algn="ctr" rtl="0" eaLnBrk="1" fontAlgn="base" hangingPunct="1">
              <a:spcBef>
                <a:spcPct val="0"/>
              </a:spcBef>
              <a:spcAft>
                <a:spcPct val="0"/>
              </a:spcAft>
              <a:defRPr sz="2800" b="1">
                <a:solidFill>
                  <a:schemeClr val="accent2"/>
                </a:solidFill>
                <a:latin typeface="Arial" charset="0"/>
              </a:defRPr>
            </a:lvl7pPr>
            <a:lvl8pPr marL="1371600" algn="ctr" rtl="0" eaLnBrk="1" fontAlgn="base" hangingPunct="1">
              <a:spcBef>
                <a:spcPct val="0"/>
              </a:spcBef>
              <a:spcAft>
                <a:spcPct val="0"/>
              </a:spcAft>
              <a:defRPr sz="2800" b="1">
                <a:solidFill>
                  <a:schemeClr val="accent2"/>
                </a:solidFill>
                <a:latin typeface="Arial" charset="0"/>
              </a:defRPr>
            </a:lvl8pPr>
            <a:lvl9pPr marL="1828800" algn="ctr" rtl="0" eaLnBrk="1" fontAlgn="base" hangingPunct="1">
              <a:spcBef>
                <a:spcPct val="0"/>
              </a:spcBef>
              <a:spcAft>
                <a:spcPct val="0"/>
              </a:spcAft>
              <a:defRPr sz="2800" b="1">
                <a:solidFill>
                  <a:schemeClr val="accent2"/>
                </a:solidFill>
                <a:latin typeface="Arial" charset="0"/>
              </a:defRPr>
            </a:lvl9pPr>
          </a:lstStyle>
          <a:p>
            <a:r>
              <a:rPr lang="en-US" kern="0" dirty="0"/>
              <a:t>Linux based network deployment</a:t>
            </a:r>
          </a:p>
        </p:txBody>
      </p:sp>
    </p:spTree>
    <p:extLst>
      <p:ext uri="{BB962C8B-B14F-4D97-AF65-F5344CB8AC3E}">
        <p14:creationId xmlns:p14="http://schemas.microsoft.com/office/powerpoint/2010/main" val="3031491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5" end="5"/>
                                            </p:txEl>
                                          </p:spTgt>
                                        </p:tgtEl>
                                        <p:attrNameLst>
                                          <p:attrName>style.visibility</p:attrName>
                                        </p:attrNameLst>
                                      </p:cBhvr>
                                      <p:to>
                                        <p:strVal val="visible"/>
                                      </p:to>
                                    </p:set>
                                    <p:animEffect transition="in" filter="fade">
                                      <p:cBhvr>
                                        <p:cTn id="7" dur="500"/>
                                        <p:tgtEl>
                                          <p:spTgt spid="15">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612" y="1047750"/>
            <a:ext cx="3076575" cy="2381250"/>
          </a:xfrm>
          <a:prstGeom prst="rect">
            <a:avLst/>
          </a:prstGeom>
        </p:spPr>
      </p:pic>
      <p:sp>
        <p:nvSpPr>
          <p:cNvPr id="2" name="Content Placeholder 1"/>
          <p:cNvSpPr>
            <a:spLocks noGrp="1"/>
          </p:cNvSpPr>
          <p:nvPr>
            <p:ph idx="1"/>
          </p:nvPr>
        </p:nvSpPr>
        <p:spPr/>
        <p:txBody>
          <a:bodyPr/>
          <a:lstStyle/>
          <a:p>
            <a:r>
              <a:rPr lang="en-US" sz="1800" dirty="0"/>
              <a:t>48x RJ45 1G Ports</a:t>
            </a:r>
          </a:p>
          <a:p>
            <a:r>
              <a:rPr lang="en-US" sz="1800" dirty="0"/>
              <a:t>4x SFP+ 10G Ports</a:t>
            </a:r>
          </a:p>
          <a:p>
            <a:r>
              <a:rPr lang="en-US" sz="1800" dirty="0"/>
              <a:t>1x RJ45 Management Port </a:t>
            </a:r>
          </a:p>
          <a:p>
            <a:r>
              <a:rPr lang="en-US" sz="1800" dirty="0"/>
              <a:t>1x Console Port</a:t>
            </a:r>
          </a:p>
          <a:p>
            <a:r>
              <a:rPr lang="en-US" sz="1800" dirty="0"/>
              <a:t>Switching Capacity 176 Gb/s</a:t>
            </a:r>
          </a:p>
          <a:p>
            <a:r>
              <a:rPr lang="en-US" sz="1800" dirty="0"/>
              <a:t>Broadcom Helix4 Switch Chip</a:t>
            </a:r>
          </a:p>
          <a:p>
            <a:r>
              <a:rPr lang="en-US" sz="1800" dirty="0"/>
              <a:t>Wire-speed Layer 3 Routing</a:t>
            </a:r>
          </a:p>
          <a:p>
            <a:r>
              <a:rPr lang="en-US" sz="1800" dirty="0"/>
              <a:t>1:1 Non-blocking connectivity</a:t>
            </a:r>
          </a:p>
          <a:p>
            <a:r>
              <a:rPr lang="en-US" sz="1800" dirty="0"/>
              <a:t>Intel Rangeley CPU</a:t>
            </a:r>
          </a:p>
          <a:p>
            <a:r>
              <a:rPr lang="en-US" sz="1800" dirty="0"/>
              <a:t>ONIE installed</a:t>
            </a:r>
          </a:p>
          <a:p>
            <a:r>
              <a:rPr lang="en-US" sz="1800" dirty="0"/>
              <a:t>Compatible with Cumulus Software</a:t>
            </a:r>
          </a:p>
          <a:p>
            <a:r>
              <a:rPr lang="en-US" sz="1800" dirty="0"/>
              <a:t>Efficient, Hot-Swappable Power Supplies; optional second redundant PS available. </a:t>
            </a:r>
          </a:p>
        </p:txBody>
      </p:sp>
      <p:sp>
        <p:nvSpPr>
          <p:cNvPr id="3" name="Title 2"/>
          <p:cNvSpPr>
            <a:spLocks noGrp="1"/>
          </p:cNvSpPr>
          <p:nvPr>
            <p:ph type="title"/>
          </p:nvPr>
        </p:nvSpPr>
        <p:spPr/>
        <p:txBody>
          <a:bodyPr/>
          <a:lstStyle/>
          <a:p>
            <a:r>
              <a:rPr lang="en-US" dirty="0"/>
              <a:t>1Gb Ethernet Bare Metal Switch</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3028950"/>
            <a:ext cx="1128175" cy="668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6"/>
          <p:cNvSpPr txBox="1">
            <a:spLocks/>
          </p:cNvSpPr>
          <p:nvPr/>
        </p:nvSpPr>
        <p:spPr bwMode="auto">
          <a:xfrm>
            <a:off x="4572000" y="742950"/>
            <a:ext cx="4495800" cy="381000"/>
          </a:xfrm>
          <a:prstGeom prst="roundRect">
            <a:avLst/>
          </a:prstGeom>
          <a:solidFill>
            <a:schemeClr val="accent6">
              <a:lumMod val="20000"/>
              <a:lumOff val="80000"/>
            </a:schemeClr>
          </a:solidFill>
          <a:ln w="25400" cap="flat" cmpd="sng" algn="ctr">
            <a:solidFill>
              <a:schemeClr val="accent1">
                <a:shade val="50000"/>
              </a:schemeClr>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l"/>
              <a:defRPr sz="2400" b="0">
                <a:solidFill>
                  <a:schemeClr val="lt1"/>
                </a:solidFill>
                <a:latin typeface="+mn-lt"/>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l"/>
              <a:defRPr sz="2000" b="0">
                <a:solidFill>
                  <a:schemeClr val="lt1"/>
                </a:solidFill>
                <a:latin typeface="+mn-lt"/>
                <a:ea typeface="+mn-ea"/>
                <a:cs typeface="+mn-cs"/>
              </a:defRPr>
            </a:lvl2pPr>
            <a:lvl3pPr marL="1143000" indent="-228600" algn="l" rtl="0" eaLnBrk="1" fontAlgn="base" hangingPunct="1">
              <a:spcBef>
                <a:spcPct val="20000"/>
              </a:spcBef>
              <a:spcAft>
                <a:spcPct val="0"/>
              </a:spcAft>
              <a:buClr>
                <a:srgbClr val="CC0000"/>
              </a:buClr>
              <a:buFont typeface="Wingdings" pitchFamily="2" charset="2"/>
              <a:buChar char="l"/>
              <a:defRPr sz="1800" b="0">
                <a:solidFill>
                  <a:schemeClr val="lt1"/>
                </a:solidFill>
                <a:latin typeface="+mn-lt"/>
                <a:ea typeface="+mn-ea"/>
                <a:cs typeface="+mn-cs"/>
              </a:defRPr>
            </a:lvl3pPr>
            <a:lvl4pPr marL="16002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4pPr>
            <a:lvl5pPr marL="20574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9pPr>
          </a:lstStyle>
          <a:p>
            <a:pPr marL="0" indent="0" algn="ctr">
              <a:buNone/>
            </a:pPr>
            <a:r>
              <a:rPr lang="en-US" sz="2000" b="1" kern="0" dirty="0">
                <a:solidFill>
                  <a:schemeClr val="accent2"/>
                </a:solidFill>
              </a:rPr>
              <a:t>SSE-G3648B/BR</a:t>
            </a:r>
            <a:endParaRPr lang="en-US" sz="1800" b="1" kern="0" dirty="0">
              <a:solidFill>
                <a:schemeClr val="accent2"/>
              </a:solidFill>
            </a:endParaRPr>
          </a:p>
        </p:txBody>
      </p:sp>
    </p:spTree>
    <p:extLst>
      <p:ext uri="{BB962C8B-B14F-4D97-AF65-F5344CB8AC3E}">
        <p14:creationId xmlns:p14="http://schemas.microsoft.com/office/powerpoint/2010/main" val="215282922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32992" y="1123950"/>
            <a:ext cx="5610808" cy="685800"/>
          </a:xfrm>
        </p:spPr>
        <p:txBody>
          <a:bodyPr/>
          <a:lstStyle/>
          <a:p>
            <a:r>
              <a:rPr lang="de-DE" dirty="0"/>
              <a:t>New CPU Generations</a:t>
            </a:r>
            <a:br>
              <a:rPr lang="de-DE" dirty="0"/>
            </a:br>
            <a:br>
              <a:rPr lang="de-DE" dirty="0"/>
            </a:br>
            <a:r>
              <a:rPr lang="de-DE" sz="2400" dirty="0"/>
              <a:t>Intel Skylake</a:t>
            </a:r>
            <a:endParaRPr lang="en-US" dirty="0"/>
          </a:p>
        </p:txBody>
      </p:sp>
    </p:spTree>
    <p:extLst>
      <p:ext uri="{BB962C8B-B14F-4D97-AF65-F5344CB8AC3E}">
        <p14:creationId xmlns:p14="http://schemas.microsoft.com/office/powerpoint/2010/main" val="228741021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a:t>48x SFP+ 10G Ports</a:t>
            </a:r>
          </a:p>
          <a:p>
            <a:r>
              <a:rPr lang="en-US" sz="1800" dirty="0"/>
              <a:t>6x QSFP+ 40G Ports</a:t>
            </a:r>
          </a:p>
          <a:p>
            <a:r>
              <a:rPr lang="en-US" sz="1800" dirty="0"/>
              <a:t>1x RJ45 Management Port </a:t>
            </a:r>
          </a:p>
          <a:p>
            <a:r>
              <a:rPr lang="en-US" sz="1800" dirty="0"/>
              <a:t>1x Console Port</a:t>
            </a:r>
          </a:p>
          <a:p>
            <a:r>
              <a:rPr lang="en-US" sz="1800" dirty="0"/>
              <a:t>Switching Capacity - 1440 </a:t>
            </a:r>
            <a:r>
              <a:rPr lang="en-US" sz="1800" dirty="0" err="1"/>
              <a:t>Gbps</a:t>
            </a:r>
            <a:endParaRPr lang="en-US" sz="1800" dirty="0"/>
          </a:p>
          <a:p>
            <a:r>
              <a:rPr lang="en-US" sz="1800" dirty="0"/>
              <a:t>Broadcom Trident 2 Switch Chip</a:t>
            </a:r>
          </a:p>
          <a:p>
            <a:r>
              <a:rPr lang="en-US" sz="1800" dirty="0"/>
              <a:t>Wire-speed Layer 3 Routing</a:t>
            </a:r>
          </a:p>
          <a:p>
            <a:r>
              <a:rPr lang="en-US" sz="1800" dirty="0"/>
              <a:t>1:1 Non-blocking connectivity</a:t>
            </a:r>
          </a:p>
          <a:p>
            <a:r>
              <a:rPr lang="en-US" sz="1800" dirty="0"/>
              <a:t>Intel Rangeley CPU</a:t>
            </a:r>
          </a:p>
          <a:p>
            <a:r>
              <a:rPr lang="en-US" sz="1800" dirty="0"/>
              <a:t>ONIE installed</a:t>
            </a:r>
          </a:p>
          <a:p>
            <a:r>
              <a:rPr lang="en-US" sz="1800" dirty="0"/>
              <a:t>Compatible with Cumulus Software</a:t>
            </a:r>
          </a:p>
          <a:p>
            <a:r>
              <a:rPr lang="en-US" sz="1800" dirty="0"/>
              <a:t>Redundant, Efficient, Hot-Swappable  Power Supplies (80 Plus-Platinum)</a:t>
            </a:r>
          </a:p>
        </p:txBody>
      </p:sp>
      <p:sp>
        <p:nvSpPr>
          <p:cNvPr id="3" name="Title 2"/>
          <p:cNvSpPr>
            <a:spLocks noGrp="1"/>
          </p:cNvSpPr>
          <p:nvPr>
            <p:ph type="title"/>
          </p:nvPr>
        </p:nvSpPr>
        <p:spPr/>
        <p:txBody>
          <a:bodyPr/>
          <a:lstStyle/>
          <a:p>
            <a:r>
              <a:rPr lang="en-US" dirty="0"/>
              <a:t>10Gb Ethernet  Bare Metal Switch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7347" y="1306377"/>
            <a:ext cx="2699974" cy="1260210"/>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538135"/>
            <a:ext cx="1128175" cy="668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6349" y="2774858"/>
            <a:ext cx="3029158" cy="635092"/>
          </a:xfrm>
          <a:prstGeom prst="rect">
            <a:avLst/>
          </a:prstGeom>
        </p:spPr>
      </p:pic>
      <p:sp>
        <p:nvSpPr>
          <p:cNvPr id="7" name="Rectangle 6"/>
          <p:cNvSpPr/>
          <p:nvPr/>
        </p:nvSpPr>
        <p:spPr>
          <a:xfrm>
            <a:off x="3657600" y="834640"/>
            <a:ext cx="5410200" cy="289310"/>
          </a:xfrm>
          <a:prstGeom prst="rect">
            <a:avLst/>
          </a:prstGeom>
        </p:spPr>
        <p:txBody>
          <a:bodyPr wrap="square">
            <a:spAutoFit/>
          </a:bodyPr>
          <a:lstStyle/>
          <a:p>
            <a:pPr algn="ctr">
              <a:lnSpc>
                <a:spcPct val="80000"/>
              </a:lnSpc>
              <a:spcBef>
                <a:spcPct val="20000"/>
              </a:spcBef>
              <a:buClr>
                <a:srgbClr val="FF0000"/>
              </a:buClr>
              <a:buFont typeface="Wingdings" pitchFamily="2" charset="2"/>
              <a:buNone/>
            </a:pPr>
            <a:r>
              <a:rPr lang="en-US" sz="1600" b="1" dirty="0">
                <a:solidFill>
                  <a:srgbClr val="990000"/>
                </a:solidFill>
              </a:rPr>
              <a:t>(SFP+)</a:t>
            </a:r>
          </a:p>
        </p:txBody>
      </p:sp>
      <p:sp>
        <p:nvSpPr>
          <p:cNvPr id="8" name="Content Placeholder 6"/>
          <p:cNvSpPr txBox="1">
            <a:spLocks/>
          </p:cNvSpPr>
          <p:nvPr/>
        </p:nvSpPr>
        <p:spPr bwMode="auto">
          <a:xfrm>
            <a:off x="4572000" y="742950"/>
            <a:ext cx="4495800" cy="381000"/>
          </a:xfrm>
          <a:prstGeom prst="roundRect">
            <a:avLst/>
          </a:prstGeom>
          <a:solidFill>
            <a:schemeClr val="accent6">
              <a:lumMod val="20000"/>
              <a:lumOff val="80000"/>
            </a:schemeClr>
          </a:solidFill>
          <a:ln w="25400" cap="flat" cmpd="sng" algn="ctr">
            <a:solidFill>
              <a:schemeClr val="accent1">
                <a:shade val="50000"/>
              </a:schemeClr>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l"/>
              <a:defRPr sz="2400" b="0">
                <a:solidFill>
                  <a:schemeClr val="lt1"/>
                </a:solidFill>
                <a:latin typeface="+mn-lt"/>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l"/>
              <a:defRPr sz="2000" b="0">
                <a:solidFill>
                  <a:schemeClr val="lt1"/>
                </a:solidFill>
                <a:latin typeface="+mn-lt"/>
                <a:ea typeface="+mn-ea"/>
                <a:cs typeface="+mn-cs"/>
              </a:defRPr>
            </a:lvl2pPr>
            <a:lvl3pPr marL="1143000" indent="-228600" algn="l" rtl="0" eaLnBrk="1" fontAlgn="base" hangingPunct="1">
              <a:spcBef>
                <a:spcPct val="20000"/>
              </a:spcBef>
              <a:spcAft>
                <a:spcPct val="0"/>
              </a:spcAft>
              <a:buClr>
                <a:srgbClr val="CC0000"/>
              </a:buClr>
              <a:buFont typeface="Wingdings" pitchFamily="2" charset="2"/>
              <a:buChar char="l"/>
              <a:defRPr sz="1800" b="0">
                <a:solidFill>
                  <a:schemeClr val="lt1"/>
                </a:solidFill>
                <a:latin typeface="+mn-lt"/>
                <a:ea typeface="+mn-ea"/>
                <a:cs typeface="+mn-cs"/>
              </a:defRPr>
            </a:lvl3pPr>
            <a:lvl4pPr marL="16002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4pPr>
            <a:lvl5pPr marL="20574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9pPr>
          </a:lstStyle>
          <a:p>
            <a:pPr marL="0" indent="0" algn="ctr">
              <a:buNone/>
            </a:pPr>
            <a:r>
              <a:rPr lang="en-US" sz="2000" b="1" kern="0" dirty="0">
                <a:solidFill>
                  <a:schemeClr val="accent2"/>
                </a:solidFill>
              </a:rPr>
              <a:t>SSE-X3648S/SR</a:t>
            </a:r>
            <a:endParaRPr lang="en-US" sz="1800" b="1" kern="0" dirty="0">
              <a:solidFill>
                <a:schemeClr val="accent2"/>
              </a:solidFill>
            </a:endParaRPr>
          </a:p>
        </p:txBody>
      </p:sp>
    </p:spTree>
    <p:extLst>
      <p:ext uri="{BB962C8B-B14F-4D97-AF65-F5344CB8AC3E}">
        <p14:creationId xmlns:p14="http://schemas.microsoft.com/office/powerpoint/2010/main" val="320569624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a:t>32x 40GbE/100GbE QSFP28 Ports</a:t>
            </a:r>
          </a:p>
          <a:p>
            <a:r>
              <a:rPr lang="en-US" sz="1800" dirty="0"/>
              <a:t>1x USB Port</a:t>
            </a:r>
          </a:p>
          <a:p>
            <a:r>
              <a:rPr lang="en-US" sz="1800" dirty="0"/>
              <a:t>1x RJ45 Management Port </a:t>
            </a:r>
          </a:p>
          <a:p>
            <a:r>
              <a:rPr lang="en-US" sz="1800" dirty="0"/>
              <a:t>1x Console Port</a:t>
            </a:r>
          </a:p>
          <a:p>
            <a:r>
              <a:rPr lang="en-US" sz="1800" dirty="0"/>
              <a:t>Full Duplex 3.2Tbps Switching Capacity</a:t>
            </a:r>
          </a:p>
          <a:p>
            <a:r>
              <a:rPr lang="en-US" sz="1800" dirty="0"/>
              <a:t>Broadcom Tomahawk Switch Chip</a:t>
            </a:r>
          </a:p>
          <a:p>
            <a:r>
              <a:rPr lang="en-US" sz="1800" dirty="0"/>
              <a:t>Wire-speed Layer 3 Routing</a:t>
            </a:r>
          </a:p>
          <a:p>
            <a:r>
              <a:rPr lang="en-US" sz="1800" dirty="0"/>
              <a:t>1:1 Non-blocking connectivity</a:t>
            </a:r>
          </a:p>
          <a:p>
            <a:r>
              <a:rPr lang="en-US" sz="1800" dirty="0"/>
              <a:t>Intel Rangeley CPU</a:t>
            </a:r>
          </a:p>
          <a:p>
            <a:r>
              <a:rPr lang="en-US" sz="1800" dirty="0"/>
              <a:t>ONIE installed</a:t>
            </a:r>
          </a:p>
          <a:p>
            <a:r>
              <a:rPr lang="en-US" sz="1800" dirty="0"/>
              <a:t>Compatible with Cumulus Software</a:t>
            </a:r>
          </a:p>
          <a:p>
            <a:r>
              <a:rPr lang="en-US" sz="1800" dirty="0"/>
              <a:t>Redundant, Efficient, Hot-Swappable  Power Supplies  (80 Plus-Platinum)</a:t>
            </a:r>
          </a:p>
        </p:txBody>
      </p:sp>
      <p:sp>
        <p:nvSpPr>
          <p:cNvPr id="3" name="Title 2"/>
          <p:cNvSpPr>
            <a:spLocks noGrp="1"/>
          </p:cNvSpPr>
          <p:nvPr>
            <p:ph type="title"/>
          </p:nvPr>
        </p:nvSpPr>
        <p:spPr/>
        <p:txBody>
          <a:bodyPr/>
          <a:lstStyle/>
          <a:p>
            <a:r>
              <a:rPr lang="en-US" dirty="0"/>
              <a:t>40/100Gb Ethernet  Bare Metal Switch</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253537"/>
            <a:ext cx="4137188" cy="1629018"/>
          </a:xfrm>
          <a:prstGeom prst="rect">
            <a:avLst/>
          </a:prstGeom>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2876550"/>
            <a:ext cx="1238241" cy="73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6"/>
          <p:cNvSpPr txBox="1">
            <a:spLocks/>
          </p:cNvSpPr>
          <p:nvPr/>
        </p:nvSpPr>
        <p:spPr bwMode="auto">
          <a:xfrm>
            <a:off x="4572000" y="742950"/>
            <a:ext cx="4495800" cy="381000"/>
          </a:xfrm>
          <a:prstGeom prst="roundRect">
            <a:avLst/>
          </a:prstGeom>
          <a:solidFill>
            <a:schemeClr val="accent6">
              <a:lumMod val="20000"/>
              <a:lumOff val="80000"/>
            </a:schemeClr>
          </a:solidFill>
          <a:ln w="25400" cap="flat" cmpd="sng" algn="ctr">
            <a:solidFill>
              <a:schemeClr val="accent1">
                <a:shade val="50000"/>
              </a:schemeClr>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l"/>
              <a:defRPr sz="2400" b="0">
                <a:solidFill>
                  <a:schemeClr val="lt1"/>
                </a:solidFill>
                <a:latin typeface="+mn-lt"/>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l"/>
              <a:defRPr sz="2000" b="0">
                <a:solidFill>
                  <a:schemeClr val="lt1"/>
                </a:solidFill>
                <a:latin typeface="+mn-lt"/>
                <a:ea typeface="+mn-ea"/>
                <a:cs typeface="+mn-cs"/>
              </a:defRPr>
            </a:lvl2pPr>
            <a:lvl3pPr marL="1143000" indent="-228600" algn="l" rtl="0" eaLnBrk="1" fontAlgn="base" hangingPunct="1">
              <a:spcBef>
                <a:spcPct val="20000"/>
              </a:spcBef>
              <a:spcAft>
                <a:spcPct val="0"/>
              </a:spcAft>
              <a:buClr>
                <a:srgbClr val="CC0000"/>
              </a:buClr>
              <a:buFont typeface="Wingdings" pitchFamily="2" charset="2"/>
              <a:buChar char="l"/>
              <a:defRPr sz="1800" b="0">
                <a:solidFill>
                  <a:schemeClr val="lt1"/>
                </a:solidFill>
                <a:latin typeface="+mn-lt"/>
                <a:ea typeface="+mn-ea"/>
                <a:cs typeface="+mn-cs"/>
              </a:defRPr>
            </a:lvl3pPr>
            <a:lvl4pPr marL="16002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4pPr>
            <a:lvl5pPr marL="20574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9pPr>
          </a:lstStyle>
          <a:p>
            <a:pPr marL="0" indent="0" algn="ctr">
              <a:buNone/>
            </a:pPr>
            <a:r>
              <a:rPr lang="en-US" sz="2000" b="1" kern="0" dirty="0">
                <a:solidFill>
                  <a:schemeClr val="accent2"/>
                </a:solidFill>
              </a:rPr>
              <a:t>SSE-C3632S/SR</a:t>
            </a:r>
            <a:endParaRPr lang="en-US" sz="1800" b="1" kern="0" dirty="0">
              <a:solidFill>
                <a:schemeClr val="accent2"/>
              </a:solidFill>
            </a:endParaRPr>
          </a:p>
        </p:txBody>
      </p:sp>
    </p:spTree>
    <p:extLst>
      <p:ext uri="{BB962C8B-B14F-4D97-AF65-F5344CB8AC3E}">
        <p14:creationId xmlns:p14="http://schemas.microsoft.com/office/powerpoint/2010/main" val="118386783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1992" y="1428750"/>
            <a:ext cx="6372808" cy="685800"/>
          </a:xfrm>
        </p:spPr>
        <p:txBody>
          <a:bodyPr/>
          <a:lstStyle/>
          <a:p>
            <a:r>
              <a:rPr lang="en-US" dirty="0"/>
              <a:t>Supermicro </a:t>
            </a:r>
            <a:r>
              <a:rPr lang="en-US" dirty="0" err="1"/>
              <a:t>Lustre</a:t>
            </a:r>
            <a:r>
              <a:rPr lang="en-US" dirty="0"/>
              <a:t> Storage Solution</a:t>
            </a:r>
          </a:p>
        </p:txBody>
      </p:sp>
    </p:spTree>
    <p:extLst>
      <p:ext uri="{BB962C8B-B14F-4D97-AF65-F5344CB8AC3E}">
        <p14:creationId xmlns:p14="http://schemas.microsoft.com/office/powerpoint/2010/main" val="285399911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Defined Storage for Lustre</a:t>
            </a:r>
          </a:p>
        </p:txBody>
      </p:sp>
      <p:grpSp>
        <p:nvGrpSpPr>
          <p:cNvPr id="13" name="Group 12"/>
          <p:cNvGrpSpPr/>
          <p:nvPr/>
        </p:nvGrpSpPr>
        <p:grpSpPr>
          <a:xfrm>
            <a:off x="228600" y="766551"/>
            <a:ext cx="8686800" cy="3724359"/>
            <a:chOff x="1143000" y="1401881"/>
            <a:chExt cx="6858001" cy="3089027"/>
          </a:xfrm>
        </p:grpSpPr>
        <p:sp>
          <p:nvSpPr>
            <p:cNvPr id="4" name="Rectangle 3"/>
            <p:cNvSpPr/>
            <p:nvPr/>
          </p:nvSpPr>
          <p:spPr>
            <a:xfrm>
              <a:off x="1143002" y="2751417"/>
              <a:ext cx="6857999" cy="1739491"/>
            </a:xfrm>
            <a:prstGeom prst="rect">
              <a:avLst/>
            </a:prstGeom>
            <a:gradFill flip="none" rotWithShape="1">
              <a:gsLst>
                <a:gs pos="0">
                  <a:schemeClr val="tx1"/>
                </a:gs>
                <a:gs pos="7000">
                  <a:schemeClr val="bg1">
                    <a:lumMod val="85000"/>
                  </a:schemeClr>
                </a:gs>
                <a:gs pos="69000">
                  <a:schemeClr val="bg1">
                    <a:alpha val="30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143000" y="2571605"/>
              <a:ext cx="6858000" cy="646029"/>
            </a:xfrm>
            <a:prstGeom prst="rect">
              <a:avLst/>
            </a:prstGeom>
            <a:gradFill flip="none" rotWithShape="1">
              <a:gsLst>
                <a:gs pos="0">
                  <a:schemeClr val="accent6">
                    <a:lumMod val="60000"/>
                    <a:lumOff val="40000"/>
                  </a:schemeClr>
                </a:gs>
                <a:gs pos="46000">
                  <a:schemeClr val="bg1">
                    <a:alpha val="30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4108667" y="2854311"/>
              <a:ext cx="1014790" cy="1057501"/>
              <a:chOff x="3954221" y="1805690"/>
              <a:chExt cx="1353053" cy="1410001"/>
            </a:xfrm>
          </p:grpSpPr>
          <p:cxnSp>
            <p:nvCxnSpPr>
              <p:cNvPr id="23" name="Straight Connector 22"/>
              <p:cNvCxnSpPr/>
              <p:nvPr/>
            </p:nvCxnSpPr>
            <p:spPr>
              <a:xfrm flipV="1">
                <a:off x="4191335" y="1805690"/>
                <a:ext cx="0" cy="76320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4191335" y="1805690"/>
                <a:ext cx="914771" cy="77195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111255" y="1814443"/>
                <a:ext cx="0" cy="76320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191335" y="1814443"/>
                <a:ext cx="919920" cy="75445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an 27"/>
              <p:cNvSpPr/>
              <p:nvPr/>
            </p:nvSpPr>
            <p:spPr>
              <a:xfrm>
                <a:off x="3954221" y="2551903"/>
                <a:ext cx="1353053" cy="663788"/>
              </a:xfrm>
              <a:prstGeom prst="ca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2"/>
                    </a:solidFill>
                    <a:latin typeface="Arial Black" pitchFamily="34" charset="0"/>
                  </a:rPr>
                  <a:t>User Data</a:t>
                </a:r>
              </a:p>
            </p:txBody>
          </p:sp>
        </p:grpSp>
        <p:grpSp>
          <p:nvGrpSpPr>
            <p:cNvPr id="41" name="Group 40"/>
            <p:cNvGrpSpPr/>
            <p:nvPr/>
          </p:nvGrpSpPr>
          <p:grpSpPr>
            <a:xfrm>
              <a:off x="1823462" y="2313792"/>
              <a:ext cx="1657697" cy="1890476"/>
              <a:chOff x="907282" y="1084997"/>
              <a:chExt cx="2210265" cy="2520635"/>
            </a:xfrm>
          </p:grpSpPr>
          <p:cxnSp>
            <p:nvCxnSpPr>
              <p:cNvPr id="8" name="Straight Connector 7"/>
              <p:cNvCxnSpPr/>
              <p:nvPr/>
            </p:nvCxnSpPr>
            <p:spPr>
              <a:xfrm flipV="1">
                <a:off x="1524335" y="1837552"/>
                <a:ext cx="0" cy="76320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524335" y="1837552"/>
                <a:ext cx="914771" cy="77195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444255" y="1846305"/>
                <a:ext cx="0" cy="76320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524335" y="1846305"/>
                <a:ext cx="919920" cy="75445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07282" y="1084997"/>
                <a:ext cx="2112928" cy="289310"/>
              </a:xfrm>
              <a:prstGeom prst="rect">
                <a:avLst/>
              </a:prstGeom>
              <a:noFill/>
            </p:spPr>
            <p:txBody>
              <a:bodyPr wrap="none" rtlCol="0">
                <a:spAutoFit/>
              </a:bodyPr>
              <a:lstStyle/>
              <a:p>
                <a:r>
                  <a:rPr lang="en-US" sz="1100" dirty="0"/>
                  <a:t>Object Storage Server (OSS)</a:t>
                </a:r>
              </a:p>
            </p:txBody>
          </p:sp>
          <p:sp>
            <p:nvSpPr>
              <p:cNvPr id="20" name="Can 19"/>
              <p:cNvSpPr/>
              <p:nvPr/>
            </p:nvSpPr>
            <p:spPr>
              <a:xfrm>
                <a:off x="1287221" y="2583765"/>
                <a:ext cx="1353053" cy="663788"/>
              </a:xfrm>
              <a:prstGeom prst="ca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2"/>
                    </a:solidFill>
                    <a:latin typeface="Arial Black" pitchFamily="34" charset="0"/>
                  </a:rPr>
                  <a:t>User Data</a:t>
                </a:r>
              </a:p>
            </p:txBody>
          </p:sp>
          <p:sp>
            <p:nvSpPr>
              <p:cNvPr id="37" name="TextBox 36"/>
              <p:cNvSpPr txBox="1"/>
              <p:nvPr/>
            </p:nvSpPr>
            <p:spPr>
              <a:xfrm>
                <a:off x="1021491" y="3316322"/>
                <a:ext cx="2096056" cy="289310"/>
              </a:xfrm>
              <a:prstGeom prst="rect">
                <a:avLst/>
              </a:prstGeom>
              <a:noFill/>
            </p:spPr>
            <p:txBody>
              <a:bodyPr wrap="none" rtlCol="0">
                <a:spAutoFit/>
              </a:bodyPr>
              <a:lstStyle/>
              <a:p>
                <a:r>
                  <a:rPr lang="en-US" sz="1100" dirty="0"/>
                  <a:t>Object Storage Target (OST)</a:t>
                </a:r>
              </a:p>
            </p:txBody>
          </p:sp>
        </p:grpSp>
        <p:grpSp>
          <p:nvGrpSpPr>
            <p:cNvPr id="39" name="Group 38"/>
            <p:cNvGrpSpPr/>
            <p:nvPr/>
          </p:nvGrpSpPr>
          <p:grpSpPr>
            <a:xfrm>
              <a:off x="6202590" y="2330324"/>
              <a:ext cx="1437464" cy="1860420"/>
              <a:chOff x="6746113" y="1107042"/>
              <a:chExt cx="1916617" cy="2480557"/>
            </a:xfrm>
          </p:grpSpPr>
          <p:cxnSp>
            <p:nvCxnSpPr>
              <p:cNvPr id="31" name="Straight Connector 30"/>
              <p:cNvCxnSpPr/>
              <p:nvPr/>
            </p:nvCxnSpPr>
            <p:spPr>
              <a:xfrm flipV="1">
                <a:off x="7084780" y="1823706"/>
                <a:ext cx="0" cy="76320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7084780" y="1823706"/>
                <a:ext cx="914771" cy="77195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8004700" y="1832459"/>
                <a:ext cx="0" cy="76320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7084780" y="1832459"/>
                <a:ext cx="919920" cy="75445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Can 34"/>
              <p:cNvSpPr/>
              <p:nvPr/>
            </p:nvSpPr>
            <p:spPr>
              <a:xfrm>
                <a:off x="6847666" y="2569919"/>
                <a:ext cx="1353053" cy="663788"/>
              </a:xfrm>
              <a:prstGeom prst="ca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2"/>
                    </a:solidFill>
                    <a:latin typeface="Arial Black" pitchFamily="34" charset="0"/>
                  </a:rPr>
                  <a:t>Meta data</a:t>
                </a:r>
              </a:p>
            </p:txBody>
          </p:sp>
          <p:sp>
            <p:nvSpPr>
              <p:cNvPr id="36" name="TextBox 35"/>
              <p:cNvSpPr txBox="1"/>
              <p:nvPr/>
            </p:nvSpPr>
            <p:spPr>
              <a:xfrm>
                <a:off x="6838345" y="1107042"/>
                <a:ext cx="1824385" cy="289310"/>
              </a:xfrm>
              <a:prstGeom prst="rect">
                <a:avLst/>
              </a:prstGeom>
              <a:noFill/>
            </p:spPr>
            <p:txBody>
              <a:bodyPr wrap="none" rtlCol="0">
                <a:spAutoFit/>
              </a:bodyPr>
              <a:lstStyle/>
              <a:p>
                <a:r>
                  <a:rPr lang="en-US" sz="1100" dirty="0"/>
                  <a:t>Meta Data Server (MDS)</a:t>
                </a:r>
              </a:p>
            </p:txBody>
          </p:sp>
          <p:sp>
            <p:nvSpPr>
              <p:cNvPr id="38" name="TextBox 37"/>
              <p:cNvSpPr txBox="1"/>
              <p:nvPr/>
            </p:nvSpPr>
            <p:spPr>
              <a:xfrm>
                <a:off x="6746113" y="3298289"/>
                <a:ext cx="1807512" cy="289310"/>
              </a:xfrm>
              <a:prstGeom prst="rect">
                <a:avLst/>
              </a:prstGeom>
              <a:noFill/>
            </p:spPr>
            <p:txBody>
              <a:bodyPr wrap="none" rtlCol="0">
                <a:spAutoFit/>
              </a:bodyPr>
              <a:lstStyle/>
              <a:p>
                <a:r>
                  <a:rPr lang="en-US" sz="1100" dirty="0"/>
                  <a:t>Meta Data Target (MDT)</a:t>
                </a:r>
              </a:p>
            </p:txBody>
          </p:sp>
        </p:grpSp>
        <p:sp>
          <p:nvSpPr>
            <p:cNvPr id="43" name="Oval 42"/>
            <p:cNvSpPr/>
            <p:nvPr/>
          </p:nvSpPr>
          <p:spPr>
            <a:xfrm>
              <a:off x="3276319" y="3149478"/>
              <a:ext cx="152681" cy="1587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533494" y="3149478"/>
              <a:ext cx="152681" cy="1587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790669" y="3149478"/>
              <a:ext cx="152681" cy="1587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flipH="1">
              <a:off x="3352660" y="1401881"/>
              <a:ext cx="1136208" cy="216982"/>
            </a:xfrm>
            <a:prstGeom prst="rect">
              <a:avLst/>
            </a:prstGeom>
            <a:noFill/>
          </p:spPr>
          <p:txBody>
            <a:bodyPr wrap="square" rtlCol="0">
              <a:spAutoFit/>
            </a:bodyPr>
            <a:lstStyle/>
            <a:p>
              <a:r>
                <a:rPr lang="en-US" sz="1100" dirty="0"/>
                <a:t>Compute Cluster</a:t>
              </a:r>
            </a:p>
          </p:txBody>
        </p:sp>
        <p:sp>
          <p:nvSpPr>
            <p:cNvPr id="3" name="Rounded Rectangle 2"/>
            <p:cNvSpPr/>
            <p:nvPr/>
          </p:nvSpPr>
          <p:spPr>
            <a:xfrm>
              <a:off x="1600201" y="2343150"/>
              <a:ext cx="4114800" cy="1943100"/>
            </a:xfrm>
            <a:prstGeom prst="roundRect">
              <a:avLst/>
            </a:prstGeom>
            <a:noFill/>
            <a:ln>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5829300" y="2343150"/>
              <a:ext cx="2057400" cy="1943100"/>
            </a:xfrm>
            <a:prstGeom prst="roundRect">
              <a:avLst/>
            </a:prstGeom>
            <a:noFill/>
            <a:ln>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flipV="1">
              <a:off x="4405184" y="1943100"/>
              <a:ext cx="0" cy="40095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294195" y="1943100"/>
              <a:ext cx="0" cy="40095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2479835" y="1933419"/>
              <a:ext cx="3836745" cy="974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248527" y="1970562"/>
              <a:ext cx="1168336" cy="216982"/>
            </a:xfrm>
            <a:prstGeom prst="rect">
              <a:avLst/>
            </a:prstGeom>
            <a:noFill/>
          </p:spPr>
          <p:txBody>
            <a:bodyPr wrap="none" rtlCol="0">
              <a:spAutoFit/>
            </a:bodyPr>
            <a:lstStyle/>
            <a:p>
              <a:r>
                <a:rPr lang="en-US" sz="1100" dirty="0"/>
                <a:t>High Speed Network</a:t>
              </a:r>
            </a:p>
          </p:txBody>
        </p:sp>
      </p:grpSp>
      <p:pic>
        <p:nvPicPr>
          <p:cNvPr id="14" name="Picture 13"/>
          <p:cNvPicPr>
            <a:picLocks noChangeAspect="1"/>
          </p:cNvPicPr>
          <p:nvPr/>
        </p:nvPicPr>
        <p:blipFill>
          <a:blip r:embed="rId3"/>
          <a:stretch>
            <a:fillRect/>
          </a:stretch>
        </p:blipFill>
        <p:spPr>
          <a:xfrm>
            <a:off x="1770201" y="720835"/>
            <a:ext cx="1238371" cy="642639"/>
          </a:xfrm>
          <a:prstGeom prst="rect">
            <a:avLst/>
          </a:prstGeom>
        </p:spPr>
      </p:pic>
      <p:pic>
        <p:nvPicPr>
          <p:cNvPr id="53" name="Picture 52"/>
          <p:cNvPicPr>
            <a:picLocks noChangeAspect="1"/>
          </p:cNvPicPr>
          <p:nvPr/>
        </p:nvPicPr>
        <p:blipFill>
          <a:blip r:embed="rId4"/>
          <a:stretch>
            <a:fillRect/>
          </a:stretch>
        </p:blipFill>
        <p:spPr>
          <a:xfrm>
            <a:off x="878338" y="2149718"/>
            <a:ext cx="1274717" cy="413103"/>
          </a:xfrm>
          <a:prstGeom prst="rect">
            <a:avLst/>
          </a:prstGeom>
        </p:spPr>
      </p:pic>
      <p:pic>
        <p:nvPicPr>
          <p:cNvPr id="58" name="Picture 57"/>
          <p:cNvPicPr>
            <a:picLocks noChangeAspect="1"/>
          </p:cNvPicPr>
          <p:nvPr/>
        </p:nvPicPr>
        <p:blipFill>
          <a:blip r:embed="rId4"/>
          <a:stretch>
            <a:fillRect/>
          </a:stretch>
        </p:blipFill>
        <p:spPr>
          <a:xfrm>
            <a:off x="2066921" y="2147007"/>
            <a:ext cx="1274717" cy="413103"/>
          </a:xfrm>
          <a:prstGeom prst="rect">
            <a:avLst/>
          </a:prstGeom>
        </p:spPr>
      </p:pic>
      <p:pic>
        <p:nvPicPr>
          <p:cNvPr id="59" name="Picture 58"/>
          <p:cNvPicPr>
            <a:picLocks noChangeAspect="1"/>
          </p:cNvPicPr>
          <p:nvPr/>
        </p:nvPicPr>
        <p:blipFill>
          <a:blip r:embed="rId4"/>
          <a:stretch>
            <a:fillRect/>
          </a:stretch>
        </p:blipFill>
        <p:spPr>
          <a:xfrm>
            <a:off x="3429000" y="2158647"/>
            <a:ext cx="1274717" cy="413103"/>
          </a:xfrm>
          <a:prstGeom prst="rect">
            <a:avLst/>
          </a:prstGeom>
        </p:spPr>
      </p:pic>
      <p:pic>
        <p:nvPicPr>
          <p:cNvPr id="60" name="Picture 59"/>
          <p:cNvPicPr>
            <a:picLocks noChangeAspect="1"/>
          </p:cNvPicPr>
          <p:nvPr/>
        </p:nvPicPr>
        <p:blipFill>
          <a:blip r:embed="rId4"/>
          <a:stretch>
            <a:fillRect/>
          </a:stretch>
        </p:blipFill>
        <p:spPr>
          <a:xfrm>
            <a:off x="4617583" y="2155936"/>
            <a:ext cx="1274717" cy="413103"/>
          </a:xfrm>
          <a:prstGeom prst="rect">
            <a:avLst/>
          </a:prstGeom>
        </p:spPr>
      </p:pic>
      <p:pic>
        <p:nvPicPr>
          <p:cNvPr id="61" name="Picture 60"/>
          <p:cNvPicPr>
            <a:picLocks noChangeAspect="1"/>
          </p:cNvPicPr>
          <p:nvPr/>
        </p:nvPicPr>
        <p:blipFill>
          <a:blip r:embed="rId4"/>
          <a:stretch>
            <a:fillRect/>
          </a:stretch>
        </p:blipFill>
        <p:spPr>
          <a:xfrm>
            <a:off x="6172200" y="2117261"/>
            <a:ext cx="1274717" cy="413103"/>
          </a:xfrm>
          <a:prstGeom prst="rect">
            <a:avLst/>
          </a:prstGeom>
        </p:spPr>
      </p:pic>
      <p:pic>
        <p:nvPicPr>
          <p:cNvPr id="62" name="Picture 61"/>
          <p:cNvPicPr>
            <a:picLocks noChangeAspect="1"/>
          </p:cNvPicPr>
          <p:nvPr/>
        </p:nvPicPr>
        <p:blipFill>
          <a:blip r:embed="rId4"/>
          <a:stretch>
            <a:fillRect/>
          </a:stretch>
        </p:blipFill>
        <p:spPr>
          <a:xfrm>
            <a:off x="7360783" y="2114550"/>
            <a:ext cx="1274717" cy="413103"/>
          </a:xfrm>
          <a:prstGeom prst="rect">
            <a:avLst/>
          </a:prstGeom>
        </p:spPr>
      </p:pic>
    </p:spTree>
    <p:extLst>
      <p:ext uri="{BB962C8B-B14F-4D97-AF65-F5344CB8AC3E}">
        <p14:creationId xmlns:p14="http://schemas.microsoft.com/office/powerpoint/2010/main" val="25660385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245095" y="562181"/>
            <a:ext cx="8305800" cy="3304969"/>
          </a:xfrm>
          <a:prstGeom prst="roundRect">
            <a:avLst/>
          </a:prstGeom>
          <a:gradFill flip="none" rotWithShape="1">
            <a:gsLst>
              <a:gs pos="100000">
                <a:schemeClr val="bg2">
                  <a:lumMod val="20000"/>
                  <a:lumOff val="80000"/>
                </a:schemeClr>
              </a:gs>
              <a:gs pos="83000">
                <a:schemeClr val="bg1">
                  <a:alpha val="30000"/>
                </a:schemeClr>
              </a:gs>
              <a:gs pos="45000">
                <a:schemeClr val="bg1">
                  <a:alpha val="0"/>
                </a:schemeClr>
              </a:gs>
            </a:gsLst>
            <a:path path="rect">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de-DE" sz="1600" b="1" dirty="0">
                <a:solidFill>
                  <a:srgbClr val="002060"/>
                </a:solidFill>
              </a:rPr>
              <a:t>MDS Configuration</a:t>
            </a:r>
          </a:p>
          <a:p>
            <a:pPr marL="214313" indent="-214313">
              <a:buFont typeface="Arial" pitchFamily="34" charset="0"/>
              <a:buChar char="•"/>
            </a:pPr>
            <a:r>
              <a:rPr lang="en-US" sz="1400" dirty="0">
                <a:solidFill>
                  <a:srgbClr val="002060"/>
                </a:solidFill>
              </a:rPr>
              <a:t>Mirrored OS drive (HW RAID1)</a:t>
            </a:r>
          </a:p>
          <a:p>
            <a:pPr marL="214313" indent="-214313">
              <a:buFont typeface="Arial" pitchFamily="34" charset="0"/>
              <a:buChar char="•"/>
            </a:pPr>
            <a:r>
              <a:rPr lang="en-US" sz="1400" dirty="0" err="1">
                <a:solidFill>
                  <a:srgbClr val="002060"/>
                </a:solidFill>
              </a:rPr>
              <a:t>Avago</a:t>
            </a:r>
            <a:r>
              <a:rPr lang="en-US" sz="1400" dirty="0">
                <a:solidFill>
                  <a:srgbClr val="002060"/>
                </a:solidFill>
              </a:rPr>
              <a:t> 9380-8e </a:t>
            </a:r>
            <a:r>
              <a:rPr lang="en-US" sz="1400" dirty="0" err="1">
                <a:solidFill>
                  <a:srgbClr val="002060"/>
                </a:solidFill>
              </a:rPr>
              <a:t>Syncro</a:t>
            </a:r>
            <a:r>
              <a:rPr lang="en-US" sz="1400" dirty="0">
                <a:solidFill>
                  <a:srgbClr val="002060"/>
                </a:solidFill>
              </a:rPr>
              <a:t> RAID </a:t>
            </a:r>
          </a:p>
          <a:p>
            <a:pPr marL="214313" indent="-214313">
              <a:buFont typeface="Arial" pitchFamily="34" charset="0"/>
              <a:buChar char="•"/>
            </a:pPr>
            <a:r>
              <a:rPr lang="de-DE" sz="1400" dirty="0">
                <a:solidFill>
                  <a:srgbClr val="002060"/>
                </a:solidFill>
              </a:rPr>
              <a:t>Highspeed Interconnect HCA</a:t>
            </a:r>
          </a:p>
          <a:p>
            <a:pPr marL="214313" indent="-214313">
              <a:buFont typeface="Arial" pitchFamily="34" charset="0"/>
              <a:buChar char="•"/>
            </a:pPr>
            <a:endParaRPr lang="de-DE" sz="1400" dirty="0">
              <a:solidFill>
                <a:srgbClr val="002060"/>
              </a:solidFill>
            </a:endParaRPr>
          </a:p>
          <a:p>
            <a:pPr marL="214313" indent="-214313">
              <a:buFont typeface="Arial" pitchFamily="34" charset="0"/>
              <a:buChar char="•"/>
            </a:pPr>
            <a:endParaRPr lang="de-DE" sz="1400" dirty="0">
              <a:solidFill>
                <a:srgbClr val="002060"/>
              </a:solidFill>
            </a:endParaRPr>
          </a:p>
          <a:p>
            <a:pPr marL="214313" indent="-214313">
              <a:buFont typeface="Arial" pitchFamily="34" charset="0"/>
              <a:buChar char="•"/>
            </a:pPr>
            <a:endParaRPr lang="de-DE" sz="1400" dirty="0">
              <a:solidFill>
                <a:srgbClr val="002060"/>
              </a:solidFill>
            </a:endParaRPr>
          </a:p>
          <a:p>
            <a:r>
              <a:rPr lang="de-DE" sz="1600" b="1" dirty="0">
                <a:solidFill>
                  <a:srgbClr val="002060"/>
                </a:solidFill>
              </a:rPr>
              <a:t>MDT Configuration</a:t>
            </a:r>
          </a:p>
          <a:p>
            <a:pPr marL="285750" indent="-285750">
              <a:buFont typeface="Arial" panose="020B0604020202020204" pitchFamily="34" charset="0"/>
              <a:buChar char="•"/>
            </a:pPr>
            <a:r>
              <a:rPr lang="en-US" sz="1400" dirty="0">
                <a:solidFill>
                  <a:srgbClr val="002060"/>
                </a:solidFill>
              </a:rPr>
              <a:t>Shared 24 bay SAS3 JBOD </a:t>
            </a:r>
          </a:p>
          <a:p>
            <a:pPr marL="285750" indent="-285750">
              <a:buFont typeface="Arial" panose="020B0604020202020204" pitchFamily="34" charset="0"/>
              <a:buChar char="•"/>
            </a:pPr>
            <a:r>
              <a:rPr lang="en-US" sz="1400" dirty="0">
                <a:solidFill>
                  <a:srgbClr val="002060"/>
                </a:solidFill>
              </a:rPr>
              <a:t>RAID 10 using SSD</a:t>
            </a:r>
          </a:p>
          <a:p>
            <a:pPr marL="285750" indent="-285750">
              <a:buFont typeface="Arial" panose="020B0604020202020204" pitchFamily="34" charset="0"/>
              <a:buChar char="•"/>
            </a:pPr>
            <a:endParaRPr lang="en-US" sz="1400" dirty="0">
              <a:solidFill>
                <a:srgbClr val="002060"/>
              </a:solidFill>
            </a:endParaRPr>
          </a:p>
        </p:txBody>
      </p:sp>
      <p:sp>
        <p:nvSpPr>
          <p:cNvPr id="2" name="Title 1"/>
          <p:cNvSpPr>
            <a:spLocks noGrp="1"/>
          </p:cNvSpPr>
          <p:nvPr>
            <p:ph type="title"/>
          </p:nvPr>
        </p:nvSpPr>
        <p:spPr/>
        <p:txBody>
          <a:bodyPr/>
          <a:lstStyle/>
          <a:p>
            <a:r>
              <a:rPr lang="en-US" dirty="0"/>
              <a:t>Supermicro </a:t>
            </a:r>
            <a:r>
              <a:rPr lang="en-US" dirty="0" err="1"/>
              <a:t>Lustre</a:t>
            </a:r>
            <a:r>
              <a:rPr lang="en-US" dirty="0"/>
              <a:t> Solution Metadata Storage</a:t>
            </a:r>
          </a:p>
        </p:txBody>
      </p:sp>
      <p:sp>
        <p:nvSpPr>
          <p:cNvPr id="29" name="Can 28"/>
          <p:cNvSpPr/>
          <p:nvPr/>
        </p:nvSpPr>
        <p:spPr>
          <a:xfrm>
            <a:off x="3048000" y="2929875"/>
            <a:ext cx="1037494" cy="447833"/>
          </a:xfrm>
          <a:prstGeom prst="ca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latin typeface="+mj-lt"/>
              </a:rPr>
              <a:t>RAID 10</a:t>
            </a:r>
          </a:p>
        </p:txBody>
      </p:sp>
      <p:sp>
        <p:nvSpPr>
          <p:cNvPr id="37" name="TextBox 36"/>
          <p:cNvSpPr txBox="1"/>
          <p:nvPr/>
        </p:nvSpPr>
        <p:spPr>
          <a:xfrm>
            <a:off x="6609270" y="538160"/>
            <a:ext cx="1146008" cy="430887"/>
          </a:xfrm>
          <a:prstGeom prst="rect">
            <a:avLst/>
          </a:prstGeom>
          <a:noFill/>
        </p:spPr>
        <p:txBody>
          <a:bodyPr wrap="square" rtlCol="0">
            <a:spAutoFit/>
          </a:bodyPr>
          <a:lstStyle/>
          <a:p>
            <a:pPr algn="ctr"/>
            <a:r>
              <a:rPr lang="en-US" sz="1100" dirty="0" err="1"/>
              <a:t>Highspeed</a:t>
            </a:r>
            <a:r>
              <a:rPr lang="en-US" sz="1100" dirty="0"/>
              <a:t> Interconnect</a:t>
            </a:r>
          </a:p>
        </p:txBody>
      </p:sp>
      <p:sp>
        <p:nvSpPr>
          <p:cNvPr id="38" name="TextBox 37"/>
          <p:cNvSpPr txBox="1"/>
          <p:nvPr/>
        </p:nvSpPr>
        <p:spPr>
          <a:xfrm>
            <a:off x="3789401" y="539547"/>
            <a:ext cx="973504" cy="430887"/>
          </a:xfrm>
          <a:prstGeom prst="rect">
            <a:avLst/>
          </a:prstGeom>
          <a:noFill/>
        </p:spPr>
        <p:txBody>
          <a:bodyPr wrap="square" rtlCol="0">
            <a:spAutoFit/>
          </a:bodyPr>
          <a:lstStyle/>
          <a:p>
            <a:pPr algn="ctr"/>
            <a:r>
              <a:rPr lang="en-US" sz="1100" dirty="0" err="1"/>
              <a:t>Highspeed</a:t>
            </a:r>
            <a:br>
              <a:rPr lang="en-US" sz="1100" dirty="0"/>
            </a:br>
            <a:r>
              <a:rPr lang="en-US" sz="1100" dirty="0"/>
              <a:t>Interconnect</a:t>
            </a:r>
          </a:p>
        </p:txBody>
      </p:sp>
      <p:cxnSp>
        <p:nvCxnSpPr>
          <p:cNvPr id="39" name="Straight Connector 38"/>
          <p:cNvCxnSpPr/>
          <p:nvPr/>
        </p:nvCxnSpPr>
        <p:spPr>
          <a:xfrm>
            <a:off x="7182274" y="895350"/>
            <a:ext cx="0" cy="20839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276153" y="895350"/>
            <a:ext cx="0" cy="20839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429000" y="1219624"/>
            <a:ext cx="1525915" cy="112394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359939" y="1219624"/>
            <a:ext cx="1666222" cy="112394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802068" y="1250452"/>
            <a:ext cx="1380208" cy="103429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276153" y="1229369"/>
            <a:ext cx="1119696" cy="1056421"/>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a:stretch>
            <a:fillRect/>
          </a:stretch>
        </p:blipFill>
        <p:spPr>
          <a:xfrm>
            <a:off x="3263089" y="969047"/>
            <a:ext cx="2057687" cy="666843"/>
          </a:xfrm>
          <a:prstGeom prst="rect">
            <a:avLst/>
          </a:prstGeom>
        </p:spPr>
      </p:pic>
      <p:pic>
        <p:nvPicPr>
          <p:cNvPr id="30" name="Picture 29"/>
          <p:cNvPicPr>
            <a:picLocks noChangeAspect="1"/>
          </p:cNvPicPr>
          <p:nvPr/>
        </p:nvPicPr>
        <p:blipFill>
          <a:blip r:embed="rId3"/>
          <a:stretch>
            <a:fillRect/>
          </a:stretch>
        </p:blipFill>
        <p:spPr>
          <a:xfrm>
            <a:off x="6167929" y="968004"/>
            <a:ext cx="2057687" cy="666843"/>
          </a:xfrm>
          <a:prstGeom prst="rect">
            <a:avLst/>
          </a:prstGeom>
        </p:spPr>
      </p:pic>
      <p:pic>
        <p:nvPicPr>
          <p:cNvPr id="36" name="Picture 35"/>
          <p:cNvPicPr>
            <a:picLocks noChangeAspect="1"/>
          </p:cNvPicPr>
          <p:nvPr/>
        </p:nvPicPr>
        <p:blipFill>
          <a:blip r:embed="rId4"/>
          <a:stretch>
            <a:fillRect/>
          </a:stretch>
        </p:blipFill>
        <p:spPr>
          <a:xfrm>
            <a:off x="4397995" y="2285790"/>
            <a:ext cx="2572109" cy="743054"/>
          </a:xfrm>
          <a:prstGeom prst="rect">
            <a:avLst/>
          </a:prstGeom>
        </p:spPr>
      </p:pic>
    </p:spTree>
    <p:extLst>
      <p:ext uri="{BB962C8B-B14F-4D97-AF65-F5344CB8AC3E}">
        <p14:creationId xmlns:p14="http://schemas.microsoft.com/office/powerpoint/2010/main" val="14171693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Supermicro </a:t>
            </a:r>
            <a:r>
              <a:rPr lang="en-US" dirty="0" err="1"/>
              <a:t>Lustre</a:t>
            </a:r>
            <a:r>
              <a:rPr lang="en-US" dirty="0"/>
              <a:t> Solution Object Storage</a:t>
            </a:r>
          </a:p>
        </p:txBody>
      </p:sp>
      <p:sp>
        <p:nvSpPr>
          <p:cNvPr id="50" name="Rounded Rectangle 49"/>
          <p:cNvSpPr/>
          <p:nvPr/>
        </p:nvSpPr>
        <p:spPr>
          <a:xfrm>
            <a:off x="381000" y="787082"/>
            <a:ext cx="8229600" cy="3461068"/>
          </a:xfrm>
          <a:prstGeom prst="roundRect">
            <a:avLst/>
          </a:prstGeom>
          <a:gradFill flip="none" rotWithShape="1">
            <a:gsLst>
              <a:gs pos="100000">
                <a:schemeClr val="bg2">
                  <a:lumMod val="20000"/>
                  <a:lumOff val="80000"/>
                </a:schemeClr>
              </a:gs>
              <a:gs pos="83000">
                <a:schemeClr val="bg1">
                  <a:alpha val="30000"/>
                </a:schemeClr>
              </a:gs>
              <a:gs pos="45000">
                <a:schemeClr val="bg1">
                  <a:alpha val="0"/>
                </a:schemeClr>
              </a:gs>
            </a:gsLst>
            <a:path path="rect">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de-DE" sz="1600" b="1" dirty="0">
                <a:solidFill>
                  <a:srgbClr val="002060"/>
                </a:solidFill>
              </a:rPr>
              <a:t>OSS Configuration</a:t>
            </a:r>
          </a:p>
          <a:p>
            <a:pPr marL="214313" indent="-214313">
              <a:buFont typeface="Arial" pitchFamily="34" charset="0"/>
              <a:buChar char="•"/>
            </a:pPr>
            <a:r>
              <a:rPr lang="en-US" sz="1400" dirty="0">
                <a:solidFill>
                  <a:srgbClr val="002060"/>
                </a:solidFill>
              </a:rPr>
              <a:t>Mirrored OS drive (HW RAID1)</a:t>
            </a:r>
          </a:p>
          <a:p>
            <a:pPr marL="214313" indent="-214313">
              <a:buFont typeface="Arial" pitchFamily="34" charset="0"/>
              <a:buChar char="•"/>
            </a:pPr>
            <a:r>
              <a:rPr lang="en-US" sz="1400" dirty="0">
                <a:solidFill>
                  <a:srgbClr val="002060"/>
                </a:solidFill>
              </a:rPr>
              <a:t>Redundant </a:t>
            </a:r>
            <a:r>
              <a:rPr lang="en-US" sz="1400" dirty="0" err="1">
                <a:solidFill>
                  <a:srgbClr val="002060"/>
                </a:solidFill>
              </a:rPr>
              <a:t>ITmode</a:t>
            </a:r>
            <a:r>
              <a:rPr lang="en-US" sz="1400" dirty="0">
                <a:solidFill>
                  <a:srgbClr val="002060"/>
                </a:solidFill>
              </a:rPr>
              <a:t> controllers</a:t>
            </a:r>
          </a:p>
          <a:p>
            <a:pPr marL="214313" indent="-214313">
              <a:buFont typeface="Arial" pitchFamily="34" charset="0"/>
              <a:buChar char="•"/>
            </a:pPr>
            <a:r>
              <a:rPr lang="en-US" sz="1400" dirty="0" err="1">
                <a:solidFill>
                  <a:srgbClr val="002060"/>
                </a:solidFill>
              </a:rPr>
              <a:t>Highspeed</a:t>
            </a:r>
            <a:r>
              <a:rPr lang="en-US" sz="1400" dirty="0">
                <a:solidFill>
                  <a:srgbClr val="002060"/>
                </a:solidFill>
              </a:rPr>
              <a:t> Interconnect HCA</a:t>
            </a:r>
            <a:endParaRPr lang="en-US" dirty="0">
              <a:solidFill>
                <a:schemeClr val="tx1">
                  <a:lumMod val="65000"/>
                  <a:lumOff val="35000"/>
                </a:schemeClr>
              </a:solidFill>
              <a:latin typeface="Arial Black" pitchFamily="34" charset="0"/>
            </a:endParaRPr>
          </a:p>
          <a:p>
            <a:pPr marL="214313" indent="-214313">
              <a:buFont typeface="Arial" pitchFamily="34" charset="0"/>
              <a:buChar char="•"/>
            </a:pPr>
            <a:endParaRPr lang="de-DE" sz="1400" dirty="0">
              <a:solidFill>
                <a:schemeClr val="tx1">
                  <a:lumMod val="65000"/>
                  <a:lumOff val="35000"/>
                </a:schemeClr>
              </a:solidFill>
              <a:latin typeface="Arial Black" pitchFamily="34" charset="0"/>
            </a:endParaRPr>
          </a:p>
          <a:p>
            <a:pPr lvl="0"/>
            <a:r>
              <a:rPr lang="de-DE" sz="1600" b="1" dirty="0">
                <a:solidFill>
                  <a:srgbClr val="002060"/>
                </a:solidFill>
              </a:rPr>
              <a:t>OST Configuration</a:t>
            </a:r>
          </a:p>
          <a:p>
            <a:pPr marL="285750" indent="-285750">
              <a:buFont typeface="Arial" panose="020B0604020202020204" pitchFamily="34" charset="0"/>
              <a:buChar char="•"/>
            </a:pPr>
            <a:r>
              <a:rPr lang="en-US" sz="1400" dirty="0">
                <a:solidFill>
                  <a:srgbClr val="002060"/>
                </a:solidFill>
              </a:rPr>
              <a:t>90 Bay JBOD configured </a:t>
            </a:r>
          </a:p>
          <a:p>
            <a:pPr marL="285750" indent="-285750">
              <a:buFont typeface="Arial" panose="020B0604020202020204" pitchFamily="34" charset="0"/>
              <a:buChar char="•"/>
            </a:pPr>
            <a:r>
              <a:rPr lang="en-US" sz="1400" dirty="0">
                <a:solidFill>
                  <a:srgbClr val="002060"/>
                </a:solidFill>
              </a:rPr>
              <a:t>8x RAIDZ2 parity groups + 2x hot spares</a:t>
            </a:r>
          </a:p>
          <a:p>
            <a:pPr marL="285750" indent="-285750">
              <a:buFont typeface="Arial" panose="020B0604020202020204" pitchFamily="34" charset="0"/>
              <a:buChar char="•"/>
            </a:pPr>
            <a:endParaRPr lang="en-US" sz="1400" dirty="0">
              <a:solidFill>
                <a:srgbClr val="002060"/>
              </a:solidFill>
            </a:endParaRPr>
          </a:p>
        </p:txBody>
      </p:sp>
      <p:cxnSp>
        <p:nvCxnSpPr>
          <p:cNvPr id="66" name="Straight Connector 65"/>
          <p:cNvCxnSpPr/>
          <p:nvPr/>
        </p:nvCxnSpPr>
        <p:spPr>
          <a:xfrm>
            <a:off x="3930950" y="1769839"/>
            <a:ext cx="2358639" cy="49565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867588" y="1769839"/>
            <a:ext cx="1598062" cy="4930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78962" y="1769839"/>
            <a:ext cx="709357" cy="4930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813978" y="1769839"/>
            <a:ext cx="1475611" cy="49565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5488319" y="1753130"/>
            <a:ext cx="1367010" cy="5097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6265584" y="1762450"/>
            <a:ext cx="574658" cy="480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445916" y="1762450"/>
            <a:ext cx="2242759" cy="5030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6282554" y="1759799"/>
            <a:ext cx="1406121" cy="4906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403" y1="94515" x2="79104" y2="83122"/>
                        <a14:foregroundMark x1="51940" y1="9283" x2="95821" y2="4219"/>
                      </a14:backgroundRemoval>
                    </a14:imgEffect>
                  </a14:imgLayer>
                </a14:imgProps>
              </a:ext>
              <a:ext uri="{28A0092B-C50C-407E-A947-70E740481C1C}">
                <a14:useLocalDpi xmlns:a14="http://schemas.microsoft.com/office/drawing/2010/main" val="0"/>
              </a:ext>
            </a:extLst>
          </a:blip>
          <a:srcRect/>
          <a:stretch>
            <a:fillRect/>
          </a:stretch>
        </p:blipFill>
        <p:spPr bwMode="auto">
          <a:xfrm>
            <a:off x="4734327" y="1958942"/>
            <a:ext cx="1703235" cy="120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 name="TextBox 147"/>
          <p:cNvSpPr txBox="1"/>
          <p:nvPr/>
        </p:nvSpPr>
        <p:spPr>
          <a:xfrm>
            <a:off x="6703804" y="742950"/>
            <a:ext cx="1146008" cy="430887"/>
          </a:xfrm>
          <a:prstGeom prst="rect">
            <a:avLst/>
          </a:prstGeom>
          <a:noFill/>
        </p:spPr>
        <p:txBody>
          <a:bodyPr wrap="square" rtlCol="0">
            <a:spAutoFit/>
          </a:bodyPr>
          <a:lstStyle/>
          <a:p>
            <a:pPr algn="ctr"/>
            <a:r>
              <a:rPr lang="en-US" sz="1100" dirty="0" err="1"/>
              <a:t>Highspeed</a:t>
            </a:r>
            <a:r>
              <a:rPr lang="en-US" sz="1100" dirty="0"/>
              <a:t> Interconnect</a:t>
            </a:r>
          </a:p>
        </p:txBody>
      </p:sp>
      <p:sp>
        <p:nvSpPr>
          <p:cNvPr id="149" name="TextBox 148"/>
          <p:cNvSpPr txBox="1"/>
          <p:nvPr/>
        </p:nvSpPr>
        <p:spPr>
          <a:xfrm>
            <a:off x="3883935" y="744337"/>
            <a:ext cx="973504" cy="430887"/>
          </a:xfrm>
          <a:prstGeom prst="rect">
            <a:avLst/>
          </a:prstGeom>
          <a:noFill/>
        </p:spPr>
        <p:txBody>
          <a:bodyPr wrap="square" rtlCol="0">
            <a:spAutoFit/>
          </a:bodyPr>
          <a:lstStyle/>
          <a:p>
            <a:pPr algn="ctr"/>
            <a:r>
              <a:rPr lang="en-US" sz="1100" dirty="0" err="1"/>
              <a:t>Highspeed</a:t>
            </a:r>
            <a:br>
              <a:rPr lang="en-US" sz="1100" dirty="0"/>
            </a:br>
            <a:r>
              <a:rPr lang="en-US" sz="1100" dirty="0"/>
              <a:t>Interconnect</a:t>
            </a:r>
          </a:p>
        </p:txBody>
      </p:sp>
      <p:cxnSp>
        <p:nvCxnSpPr>
          <p:cNvPr id="150" name="Straight Connector 149"/>
          <p:cNvCxnSpPr/>
          <p:nvPr/>
        </p:nvCxnSpPr>
        <p:spPr>
          <a:xfrm>
            <a:off x="7276808" y="1100140"/>
            <a:ext cx="0" cy="20839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4370687" y="1100140"/>
            <a:ext cx="0" cy="20839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2" name="Picture 151"/>
          <p:cNvPicPr>
            <a:picLocks noChangeAspect="1"/>
          </p:cNvPicPr>
          <p:nvPr/>
        </p:nvPicPr>
        <p:blipFill>
          <a:blip r:embed="rId5"/>
          <a:stretch>
            <a:fillRect/>
          </a:stretch>
        </p:blipFill>
        <p:spPr>
          <a:xfrm>
            <a:off x="3357623" y="1173837"/>
            <a:ext cx="2057687" cy="666843"/>
          </a:xfrm>
          <a:prstGeom prst="rect">
            <a:avLst/>
          </a:prstGeom>
        </p:spPr>
      </p:pic>
      <p:pic>
        <p:nvPicPr>
          <p:cNvPr id="153" name="Picture 152"/>
          <p:cNvPicPr>
            <a:picLocks noChangeAspect="1"/>
          </p:cNvPicPr>
          <p:nvPr/>
        </p:nvPicPr>
        <p:blipFill>
          <a:blip r:embed="rId5"/>
          <a:stretch>
            <a:fillRect/>
          </a:stretch>
        </p:blipFill>
        <p:spPr>
          <a:xfrm>
            <a:off x="6262463" y="1172794"/>
            <a:ext cx="2057687" cy="666843"/>
          </a:xfrm>
          <a:prstGeom prst="rect">
            <a:avLst/>
          </a:prstGeom>
        </p:spPr>
      </p:pic>
      <p:sp>
        <p:nvSpPr>
          <p:cNvPr id="35" name="Can 34"/>
          <p:cNvSpPr/>
          <p:nvPr/>
        </p:nvSpPr>
        <p:spPr>
          <a:xfrm>
            <a:off x="1930206" y="2876550"/>
            <a:ext cx="1041594" cy="236386"/>
          </a:xfrm>
          <a:prstGeom prst="ca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rPr>
              <a:t>RAIDZ2 9+2</a:t>
            </a:r>
          </a:p>
        </p:txBody>
      </p:sp>
      <p:sp>
        <p:nvSpPr>
          <p:cNvPr id="42" name="Can 41"/>
          <p:cNvSpPr/>
          <p:nvPr/>
        </p:nvSpPr>
        <p:spPr>
          <a:xfrm>
            <a:off x="2082606" y="3028950"/>
            <a:ext cx="1041594" cy="236386"/>
          </a:xfrm>
          <a:prstGeom prst="ca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rPr>
              <a:t>RAIDZ2 9+2</a:t>
            </a:r>
          </a:p>
        </p:txBody>
      </p:sp>
      <p:sp>
        <p:nvSpPr>
          <p:cNvPr id="44" name="Can 43"/>
          <p:cNvSpPr/>
          <p:nvPr/>
        </p:nvSpPr>
        <p:spPr>
          <a:xfrm>
            <a:off x="2235006" y="3181350"/>
            <a:ext cx="1041594" cy="236386"/>
          </a:xfrm>
          <a:prstGeom prst="ca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rPr>
              <a:t>RAIDZ2 9+2</a:t>
            </a:r>
          </a:p>
        </p:txBody>
      </p:sp>
      <p:sp>
        <p:nvSpPr>
          <p:cNvPr id="46" name="Can 45"/>
          <p:cNvSpPr/>
          <p:nvPr/>
        </p:nvSpPr>
        <p:spPr>
          <a:xfrm>
            <a:off x="2387406" y="3333750"/>
            <a:ext cx="1041594" cy="236386"/>
          </a:xfrm>
          <a:prstGeom prst="ca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rPr>
              <a:t>RAIDZ2 9+2</a:t>
            </a:r>
          </a:p>
        </p:txBody>
      </p:sp>
      <p:sp>
        <p:nvSpPr>
          <p:cNvPr id="48" name="Can 47"/>
          <p:cNvSpPr/>
          <p:nvPr/>
        </p:nvSpPr>
        <p:spPr>
          <a:xfrm>
            <a:off x="2539806" y="3486150"/>
            <a:ext cx="1041594" cy="236386"/>
          </a:xfrm>
          <a:prstGeom prst="ca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rPr>
              <a:t>RAIDZ2 9+2</a:t>
            </a:r>
          </a:p>
        </p:txBody>
      </p:sp>
      <p:sp>
        <p:nvSpPr>
          <p:cNvPr id="49" name="Can 48"/>
          <p:cNvSpPr/>
          <p:nvPr/>
        </p:nvSpPr>
        <p:spPr>
          <a:xfrm>
            <a:off x="2692206" y="3638550"/>
            <a:ext cx="1041594" cy="236386"/>
          </a:xfrm>
          <a:prstGeom prst="ca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rPr>
              <a:t>RAIDZ2 9+2</a:t>
            </a:r>
          </a:p>
        </p:txBody>
      </p:sp>
      <p:sp>
        <p:nvSpPr>
          <p:cNvPr id="51" name="Can 50"/>
          <p:cNvSpPr/>
          <p:nvPr/>
        </p:nvSpPr>
        <p:spPr>
          <a:xfrm>
            <a:off x="2844606" y="3790950"/>
            <a:ext cx="1041594" cy="236386"/>
          </a:xfrm>
          <a:prstGeom prst="ca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rPr>
              <a:t>RAIDZ2 9+2</a:t>
            </a:r>
          </a:p>
        </p:txBody>
      </p:sp>
      <p:sp>
        <p:nvSpPr>
          <p:cNvPr id="52" name="Can 51"/>
          <p:cNvSpPr/>
          <p:nvPr/>
        </p:nvSpPr>
        <p:spPr>
          <a:xfrm>
            <a:off x="2997006" y="3943350"/>
            <a:ext cx="1041594" cy="236386"/>
          </a:xfrm>
          <a:prstGeom prst="ca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rPr>
              <a:t>RAIDZ2 9+2</a:t>
            </a:r>
          </a:p>
        </p:txBody>
      </p:sp>
    </p:spTree>
    <p:extLst>
      <p:ext uri="{BB962C8B-B14F-4D97-AF65-F5344CB8AC3E}">
        <p14:creationId xmlns:p14="http://schemas.microsoft.com/office/powerpoint/2010/main" val="138074923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p:cNvSpPr txBox="1">
            <a:spLocks/>
          </p:cNvSpPr>
          <p:nvPr/>
        </p:nvSpPr>
        <p:spPr>
          <a:xfrm>
            <a:off x="1210681" y="3245872"/>
            <a:ext cx="7476119" cy="1523531"/>
          </a:xfrm>
          <a:prstGeom prst="rect">
            <a:avLst/>
          </a:prstGeom>
        </p:spPr>
        <p:txBody>
          <a:bodyPr>
            <a:noAutofit/>
          </a:bodyPr>
          <a:lstStyle>
            <a:lvl1pPr marL="457189" indent="-457189" algn="l" rtl="0" eaLnBrk="1" fontAlgn="base" hangingPunct="1">
              <a:spcBef>
                <a:spcPct val="20000"/>
              </a:spcBef>
              <a:spcAft>
                <a:spcPct val="0"/>
              </a:spcAft>
              <a:buClr>
                <a:srgbClr val="CC0000"/>
              </a:buClr>
              <a:buFont typeface="Wingdings" pitchFamily="2" charset="2"/>
              <a:buChar char="l"/>
              <a:defRPr sz="3200" b="0">
                <a:solidFill>
                  <a:schemeClr val="accent2"/>
                </a:solidFill>
                <a:latin typeface="Arial Narrow" pitchFamily="34" charset="0"/>
                <a:ea typeface="+mn-ea"/>
                <a:cs typeface="+mn-cs"/>
              </a:defRPr>
            </a:lvl1pPr>
            <a:lvl2pPr marL="990575" indent="-380990" algn="l" rtl="0" eaLnBrk="1" fontAlgn="base" hangingPunct="1">
              <a:spcBef>
                <a:spcPct val="20000"/>
              </a:spcBef>
              <a:spcAft>
                <a:spcPct val="0"/>
              </a:spcAft>
              <a:buClr>
                <a:srgbClr val="CC0000"/>
              </a:buClr>
              <a:buFont typeface="Wingdings" pitchFamily="2" charset="2"/>
              <a:buChar char="l"/>
              <a:defRPr sz="2667" b="0">
                <a:solidFill>
                  <a:schemeClr val="accent2"/>
                </a:solidFill>
                <a:latin typeface="Arial Narrow" pitchFamily="34" charset="0"/>
              </a:defRPr>
            </a:lvl2pPr>
            <a:lvl3pPr marL="1523962" indent="-304792" algn="l" rtl="0" eaLnBrk="1" fontAlgn="base" hangingPunct="1">
              <a:spcBef>
                <a:spcPct val="20000"/>
              </a:spcBef>
              <a:spcAft>
                <a:spcPct val="0"/>
              </a:spcAft>
              <a:buClr>
                <a:srgbClr val="CC0000"/>
              </a:buClr>
              <a:buFont typeface="Wingdings" pitchFamily="2" charset="2"/>
              <a:buChar char="l"/>
              <a:defRPr sz="2400" b="0">
                <a:solidFill>
                  <a:schemeClr val="accent2"/>
                </a:solidFill>
                <a:latin typeface="Arial Narrow" pitchFamily="34" charset="0"/>
              </a:defRPr>
            </a:lvl3pPr>
            <a:lvl4pPr marL="2133547" indent="-304792" algn="l" rtl="0" eaLnBrk="1" fontAlgn="base" hangingPunct="1">
              <a:spcBef>
                <a:spcPct val="20000"/>
              </a:spcBef>
              <a:spcAft>
                <a:spcPct val="0"/>
              </a:spcAft>
              <a:buClr>
                <a:srgbClr val="CC0000"/>
              </a:buClr>
              <a:buFont typeface="Wingdings" pitchFamily="2" charset="2"/>
              <a:buChar char="l"/>
              <a:defRPr sz="2133" b="0">
                <a:solidFill>
                  <a:schemeClr val="accent2"/>
                </a:solidFill>
                <a:latin typeface="Arial Narrow" pitchFamily="34" charset="0"/>
              </a:defRPr>
            </a:lvl4pPr>
            <a:lvl5pPr marL="2743131" indent="-304792" algn="l" rtl="0" eaLnBrk="1" fontAlgn="base" hangingPunct="1">
              <a:spcBef>
                <a:spcPct val="20000"/>
              </a:spcBef>
              <a:spcAft>
                <a:spcPct val="0"/>
              </a:spcAft>
              <a:buClr>
                <a:srgbClr val="CC0000"/>
              </a:buClr>
              <a:buFont typeface="Wingdings" pitchFamily="2" charset="2"/>
              <a:buChar char="l"/>
              <a:defRPr sz="2133" b="0">
                <a:solidFill>
                  <a:schemeClr val="accent2"/>
                </a:solidFill>
                <a:latin typeface="Arial Narrow" pitchFamily="34" charset="0"/>
              </a:defRPr>
            </a:lvl5pPr>
            <a:lvl6pPr marL="3352716" indent="-304792" algn="l" rtl="0" eaLnBrk="1" fontAlgn="base" hangingPunct="1">
              <a:spcBef>
                <a:spcPct val="20000"/>
              </a:spcBef>
              <a:spcAft>
                <a:spcPct val="0"/>
              </a:spcAft>
              <a:buClr>
                <a:srgbClr val="CC0000"/>
              </a:buClr>
              <a:buFont typeface="Wingdings" pitchFamily="2" charset="2"/>
              <a:buChar char="l"/>
              <a:defRPr sz="2133" b="1">
                <a:solidFill>
                  <a:schemeClr val="accent2"/>
                </a:solidFill>
                <a:latin typeface="+mn-lt"/>
              </a:defRPr>
            </a:lvl6pPr>
            <a:lvl7pPr marL="3962301" indent="-304792" algn="l" rtl="0" eaLnBrk="1" fontAlgn="base" hangingPunct="1">
              <a:spcBef>
                <a:spcPct val="20000"/>
              </a:spcBef>
              <a:spcAft>
                <a:spcPct val="0"/>
              </a:spcAft>
              <a:buClr>
                <a:srgbClr val="CC0000"/>
              </a:buClr>
              <a:buFont typeface="Wingdings" pitchFamily="2" charset="2"/>
              <a:buChar char="l"/>
              <a:defRPr sz="2133" b="1">
                <a:solidFill>
                  <a:schemeClr val="accent2"/>
                </a:solidFill>
                <a:latin typeface="+mn-lt"/>
              </a:defRPr>
            </a:lvl7pPr>
            <a:lvl8pPr marL="4571886" indent="-304792" algn="l" rtl="0" eaLnBrk="1" fontAlgn="base" hangingPunct="1">
              <a:spcBef>
                <a:spcPct val="20000"/>
              </a:spcBef>
              <a:spcAft>
                <a:spcPct val="0"/>
              </a:spcAft>
              <a:buClr>
                <a:srgbClr val="CC0000"/>
              </a:buClr>
              <a:buFont typeface="Wingdings" pitchFamily="2" charset="2"/>
              <a:buChar char="l"/>
              <a:defRPr sz="2133" b="1">
                <a:solidFill>
                  <a:schemeClr val="accent2"/>
                </a:solidFill>
                <a:latin typeface="+mn-lt"/>
              </a:defRPr>
            </a:lvl8pPr>
            <a:lvl9pPr marL="5181470" indent="-304792" algn="l" rtl="0" eaLnBrk="1" fontAlgn="base" hangingPunct="1">
              <a:spcBef>
                <a:spcPct val="20000"/>
              </a:spcBef>
              <a:spcAft>
                <a:spcPct val="0"/>
              </a:spcAft>
              <a:buClr>
                <a:srgbClr val="CC0000"/>
              </a:buClr>
              <a:buFont typeface="Wingdings" pitchFamily="2" charset="2"/>
              <a:buChar char="l"/>
              <a:defRPr sz="2133" b="1">
                <a:solidFill>
                  <a:schemeClr val="accent2"/>
                </a:solidFill>
                <a:latin typeface="+mn-lt"/>
              </a:defRPr>
            </a:lvl9pPr>
          </a:lstStyle>
          <a:p>
            <a:pPr marL="0" indent="0">
              <a:buNone/>
            </a:pPr>
            <a:r>
              <a:rPr lang="de-DE" sz="1400" b="1" kern="0" dirty="0">
                <a:solidFill>
                  <a:schemeClr val="tx1"/>
                </a:solidFill>
                <a:latin typeface="+mn-lt"/>
              </a:rPr>
              <a:t>Two Serverboards in Single Chassis with shared Storage</a:t>
            </a:r>
            <a:endParaRPr lang="en-US" sz="1400" b="1" kern="0" dirty="0">
              <a:solidFill>
                <a:schemeClr val="tx1"/>
              </a:solidFill>
              <a:latin typeface="+mn-lt"/>
            </a:endParaRPr>
          </a:p>
          <a:p>
            <a:r>
              <a:rPr lang="en-US" sz="1200" kern="0" dirty="0">
                <a:solidFill>
                  <a:schemeClr val="tx1"/>
                </a:solidFill>
                <a:latin typeface="+mn-lt"/>
              </a:rPr>
              <a:t>2x Dual Socket R3 (LGA 2011 up to 145W) supporting Intel® Xeon® E5-2600 v4 family</a:t>
            </a:r>
          </a:p>
          <a:p>
            <a:r>
              <a:rPr lang="en-US" sz="1200" kern="0" dirty="0">
                <a:solidFill>
                  <a:schemeClr val="tx1"/>
                </a:solidFill>
                <a:latin typeface="+mn-lt"/>
              </a:rPr>
              <a:t>2x 16 DIMM, 1TB Reg. ECC DDR4 up to 2400MHz</a:t>
            </a:r>
          </a:p>
          <a:p>
            <a:r>
              <a:rPr lang="en-US" sz="1200" kern="0" dirty="0">
                <a:solidFill>
                  <a:schemeClr val="tx1"/>
                </a:solidFill>
                <a:latin typeface="+mn-lt"/>
              </a:rPr>
              <a:t>2x High Speed network (via SIOM) Support</a:t>
            </a:r>
          </a:p>
          <a:p>
            <a:r>
              <a:rPr lang="de-DE" sz="1200" kern="0" dirty="0">
                <a:solidFill>
                  <a:schemeClr val="tx1"/>
                </a:solidFill>
                <a:latin typeface="+mn-lt"/>
              </a:rPr>
              <a:t>40x NVMe + 8x SAS/SATA</a:t>
            </a:r>
            <a:endParaRPr lang="en-US" sz="1200" kern="0" dirty="0">
              <a:solidFill>
                <a:schemeClr val="tx1"/>
              </a:solidFill>
              <a:latin typeface="+mn-lt"/>
            </a:endParaRPr>
          </a:p>
          <a:p>
            <a:r>
              <a:rPr lang="en-US" sz="1200" kern="0" dirty="0">
                <a:solidFill>
                  <a:schemeClr val="tx1"/>
                </a:solidFill>
                <a:latin typeface="+mn-lt"/>
              </a:rPr>
              <a:t>Node-to-Node Heartbeat</a:t>
            </a:r>
          </a:p>
          <a:p>
            <a:r>
              <a:rPr lang="en-US" sz="1200" kern="0" dirty="0">
                <a:solidFill>
                  <a:schemeClr val="tx1"/>
                </a:solidFill>
                <a:latin typeface="+mn-lt"/>
              </a:rPr>
              <a:t>2000W Redundant Power Supplies Titanium Level (96%)</a:t>
            </a:r>
          </a:p>
          <a:p>
            <a:endParaRPr lang="en-US" sz="1200" kern="0" dirty="0">
              <a:solidFill>
                <a:schemeClr val="tx1"/>
              </a:solidFill>
            </a:endParaRPr>
          </a:p>
          <a:p>
            <a:endParaRPr lang="en-US" sz="1200" kern="0" dirty="0">
              <a:solidFill>
                <a:schemeClr val="tx1"/>
              </a:solidFill>
            </a:endParaRPr>
          </a:p>
        </p:txBody>
      </p:sp>
      <p:pic>
        <p:nvPicPr>
          <p:cNvPr id="4" name="Picture 3"/>
          <p:cNvPicPr>
            <a:picLocks noChangeAspect="1"/>
          </p:cNvPicPr>
          <p:nvPr/>
        </p:nvPicPr>
        <p:blipFill>
          <a:blip r:embed="rId2"/>
          <a:stretch>
            <a:fillRect/>
          </a:stretch>
        </p:blipFill>
        <p:spPr>
          <a:xfrm>
            <a:off x="5638800" y="3812579"/>
            <a:ext cx="2076158" cy="749069"/>
          </a:xfrm>
          <a:prstGeom prst="rect">
            <a:avLst/>
          </a:prstGeom>
        </p:spPr>
      </p:pic>
      <p:pic>
        <p:nvPicPr>
          <p:cNvPr id="102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00600" y="1370874"/>
            <a:ext cx="3252884" cy="1884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dirty="0"/>
              <a:t>MDS Configuration based on SBB</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43980" y="1237915"/>
            <a:ext cx="2848603" cy="197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6"/>
          <p:cNvSpPr txBox="1">
            <a:spLocks/>
          </p:cNvSpPr>
          <p:nvPr/>
        </p:nvSpPr>
        <p:spPr bwMode="auto">
          <a:xfrm>
            <a:off x="2809875" y="642907"/>
            <a:ext cx="3981450" cy="381000"/>
          </a:xfrm>
          <a:prstGeom prst="roundRect">
            <a:avLst/>
          </a:prstGeom>
          <a:solidFill>
            <a:schemeClr val="accent6">
              <a:lumMod val="20000"/>
              <a:lumOff val="80000"/>
            </a:schemeClr>
          </a:solidFill>
          <a:ln w="25400" cap="flat" cmpd="sng" algn="ctr">
            <a:solidFill>
              <a:schemeClr val="accent1">
                <a:shade val="50000"/>
              </a:schemeClr>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l"/>
              <a:defRPr sz="2400" b="0">
                <a:solidFill>
                  <a:schemeClr val="lt1"/>
                </a:solidFill>
                <a:latin typeface="+mn-lt"/>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l"/>
              <a:defRPr sz="2000" b="0">
                <a:solidFill>
                  <a:schemeClr val="lt1"/>
                </a:solidFill>
                <a:latin typeface="+mn-lt"/>
                <a:ea typeface="+mn-ea"/>
                <a:cs typeface="+mn-cs"/>
              </a:defRPr>
            </a:lvl2pPr>
            <a:lvl3pPr marL="1143000" indent="-228600" algn="l" rtl="0" eaLnBrk="1" fontAlgn="base" hangingPunct="1">
              <a:spcBef>
                <a:spcPct val="20000"/>
              </a:spcBef>
              <a:spcAft>
                <a:spcPct val="0"/>
              </a:spcAft>
              <a:buClr>
                <a:srgbClr val="CC0000"/>
              </a:buClr>
              <a:buFont typeface="Wingdings" pitchFamily="2" charset="2"/>
              <a:buChar char="l"/>
              <a:defRPr sz="1800" b="0">
                <a:solidFill>
                  <a:schemeClr val="lt1"/>
                </a:solidFill>
                <a:latin typeface="+mn-lt"/>
                <a:ea typeface="+mn-ea"/>
                <a:cs typeface="+mn-cs"/>
              </a:defRPr>
            </a:lvl3pPr>
            <a:lvl4pPr marL="16002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4pPr>
            <a:lvl5pPr marL="2057400" indent="-228600" algn="l" rtl="0" eaLnBrk="1" fontAlgn="base" hangingPunct="1">
              <a:spcBef>
                <a:spcPct val="20000"/>
              </a:spcBef>
              <a:spcAft>
                <a:spcPct val="0"/>
              </a:spcAft>
              <a:buClr>
                <a:srgbClr val="CC0000"/>
              </a:buClr>
              <a:buFont typeface="Wingdings" pitchFamily="2" charset="2"/>
              <a:buChar char="l"/>
              <a:defRPr sz="1600" b="0">
                <a:solidFill>
                  <a:schemeClr val="lt1"/>
                </a:solidFill>
                <a:latin typeface="+mn-lt"/>
                <a:ea typeface="+mn-ea"/>
                <a:cs typeface="+mn-cs"/>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lt1"/>
                </a:solidFill>
                <a:latin typeface="+mn-lt"/>
                <a:ea typeface="+mn-ea"/>
                <a:cs typeface="+mn-cs"/>
              </a:defRPr>
            </a:lvl9pPr>
          </a:lstStyle>
          <a:p>
            <a:pPr marL="0" indent="0" algn="ctr">
              <a:buNone/>
            </a:pPr>
            <a:r>
              <a:rPr lang="en-US" sz="2000" b="1" kern="0" dirty="0">
                <a:solidFill>
                  <a:schemeClr val="accent2"/>
                </a:solidFill>
              </a:rPr>
              <a:t>SSG-2028R-DN2R40</a:t>
            </a:r>
          </a:p>
        </p:txBody>
      </p:sp>
    </p:spTree>
    <p:extLst>
      <p:ext uri="{BB962C8B-B14F-4D97-AF65-F5344CB8AC3E}">
        <p14:creationId xmlns:p14="http://schemas.microsoft.com/office/powerpoint/2010/main" val="424753413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Success Story</a:t>
            </a:r>
          </a:p>
        </p:txBody>
      </p:sp>
    </p:spTree>
    <p:extLst>
      <p:ext uri="{BB962C8B-B14F-4D97-AF65-F5344CB8AC3E}">
        <p14:creationId xmlns:p14="http://schemas.microsoft.com/office/powerpoint/2010/main" val="281294835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71501"/>
            <a:ext cx="4648200" cy="4023122"/>
          </a:xfrm>
        </p:spPr>
        <p:txBody>
          <a:bodyPr/>
          <a:lstStyle/>
          <a:p>
            <a:r>
              <a:rPr lang="en-US" sz="1800" dirty="0"/>
              <a:t>Supermicro RACK solutions team built a 570 node Super Computer for scientific research. Supermicro Super Computer is now in top 200 HPC World Wide list. The platform uses Intel 100Gbps Omni-path, Supermicro </a:t>
            </a:r>
            <a:r>
              <a:rPr lang="en-US" sz="1800" dirty="0" err="1"/>
              <a:t>NVMe</a:t>
            </a:r>
            <a:r>
              <a:rPr lang="en-US" sz="1800" dirty="0"/>
              <a:t> Drives with </a:t>
            </a:r>
            <a:r>
              <a:rPr lang="en-US" sz="1800" dirty="0" err="1"/>
              <a:t>FatTwin</a:t>
            </a:r>
            <a:r>
              <a:rPr lang="en-US" sz="1800" dirty="0"/>
              <a:t> solution.</a:t>
            </a:r>
          </a:p>
          <a:p>
            <a:r>
              <a:rPr lang="en-US" sz="1800" dirty="0"/>
              <a:t>The performance is exceeding 600 </a:t>
            </a:r>
            <a:r>
              <a:rPr lang="en-US" sz="1800" dirty="0" err="1"/>
              <a:t>TFlop</a:t>
            </a:r>
            <a:r>
              <a:rPr lang="en-US" sz="1800" dirty="0"/>
              <a:t>/s using Intel Xeon E5-2695 v4 (Counting 560 compute nodes, 20,160 physical cores)</a:t>
            </a:r>
          </a:p>
        </p:txBody>
      </p:sp>
      <p:sp>
        <p:nvSpPr>
          <p:cNvPr id="3" name="Title 2"/>
          <p:cNvSpPr>
            <a:spLocks noGrp="1"/>
          </p:cNvSpPr>
          <p:nvPr>
            <p:ph type="title"/>
          </p:nvPr>
        </p:nvSpPr>
        <p:spPr/>
        <p:txBody>
          <a:bodyPr/>
          <a:lstStyle/>
          <a:p>
            <a:r>
              <a:rPr lang="de-DE" dirty="0"/>
              <a:t>Supermicro Omni-Path Cluster</a:t>
            </a:r>
            <a:endParaRPr lang="en-US" dirty="0"/>
          </a:p>
        </p:txBody>
      </p:sp>
      <p:pic>
        <p:nvPicPr>
          <p:cNvPr id="4" name="Picture 3"/>
          <p:cNvPicPr>
            <a:picLocks noChangeAspect="1"/>
          </p:cNvPicPr>
          <p:nvPr/>
        </p:nvPicPr>
        <p:blipFill>
          <a:blip r:embed="rId2"/>
          <a:stretch>
            <a:fillRect/>
          </a:stretch>
        </p:blipFill>
        <p:spPr>
          <a:xfrm>
            <a:off x="5105400" y="571501"/>
            <a:ext cx="3836068" cy="2895602"/>
          </a:xfrm>
          <a:prstGeom prst="rect">
            <a:avLst/>
          </a:prstGeom>
        </p:spPr>
      </p:pic>
      <p:pic>
        <p:nvPicPr>
          <p:cNvPr id="5" name="Picture 2" descr="https://www.supermicro.com/a_images/products/Networking/SSH-C48Q.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205933"/>
            <a:ext cx="2503336" cy="1937567"/>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descr="FatTwin 2.5_Front Pull Out_Left_lowres.tif"/>
          <p:cNvPicPr>
            <a:picLocks noChangeAspect="1"/>
          </p:cNvPicPr>
          <p:nvPr/>
        </p:nvPicPr>
        <p:blipFill>
          <a:blip r:embed="rId4" cstate="print"/>
          <a:srcRect/>
          <a:stretch>
            <a:fillRect/>
          </a:stretch>
        </p:blipFill>
        <p:spPr bwMode="auto">
          <a:xfrm>
            <a:off x="1219200" y="3352121"/>
            <a:ext cx="2286000" cy="1275159"/>
          </a:xfrm>
          <a:prstGeom prst="rect">
            <a:avLst/>
          </a:prstGeom>
          <a:noFill/>
          <a:ln w="9525">
            <a:noFill/>
            <a:miter lim="800000"/>
            <a:headEnd/>
            <a:tailEnd/>
          </a:ln>
        </p:spPr>
      </p:pic>
    </p:spTree>
    <p:extLst>
      <p:ext uri="{BB962C8B-B14F-4D97-AF65-F5344CB8AC3E}">
        <p14:creationId xmlns:p14="http://schemas.microsoft.com/office/powerpoint/2010/main" val="235707930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ttp://4.bp.blogspot.com/-7InGEbBbtjQ/UFjm9MfI14I/AAAAAAAACpQ/r1VpC0uL8Ng/s1600/priceless-faq.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59055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48972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Grp="1" noChangeArrowheads="1"/>
          </p:cNvSpPr>
          <p:nvPr>
            <p:ph type="title" idx="4294967295"/>
          </p:nvPr>
        </p:nvSpPr>
        <p:spPr>
          <a:xfrm>
            <a:off x="0" y="0"/>
            <a:ext cx="9144000" cy="528941"/>
          </a:xfrm>
        </p:spPr>
        <p:txBody>
          <a:bodyPr/>
          <a:lstStyle/>
          <a:p>
            <a:r>
              <a:rPr lang="en-US" altLang="zh-CN" sz="2400" dirty="0">
                <a:solidFill>
                  <a:srgbClr val="333399"/>
                </a:solidFill>
                <a:latin typeface="+mj-lt"/>
                <a:ea typeface="SimSun" pitchFamily="2" charset="-122"/>
              </a:rPr>
              <a:t>Broadwell and </a:t>
            </a:r>
            <a:r>
              <a:rPr lang="en-US" altLang="zh-CN" sz="2400" dirty="0" err="1">
                <a:solidFill>
                  <a:srgbClr val="333399"/>
                </a:solidFill>
                <a:latin typeface="+mj-lt"/>
                <a:ea typeface="SimSun" pitchFamily="2" charset="-122"/>
              </a:rPr>
              <a:t>Skylake</a:t>
            </a:r>
            <a:r>
              <a:rPr lang="en-US" altLang="zh-CN" sz="2400" dirty="0">
                <a:solidFill>
                  <a:srgbClr val="333399"/>
                </a:solidFill>
                <a:latin typeface="+mj-lt"/>
                <a:ea typeface="SimSun" pitchFamily="2" charset="-122"/>
              </a:rPr>
              <a:t> Comparisons</a:t>
            </a:r>
          </a:p>
        </p:txBody>
      </p:sp>
      <p:graphicFrame>
        <p:nvGraphicFramePr>
          <p:cNvPr id="6" name="Table 5"/>
          <p:cNvGraphicFramePr>
            <a:graphicFrameLocks noGrp="1"/>
          </p:cNvGraphicFramePr>
          <p:nvPr>
            <p:extLst>
              <p:ext uri="{D42A27DB-BD31-4B8C-83A1-F6EECF244321}">
                <p14:modId xmlns:p14="http://schemas.microsoft.com/office/powerpoint/2010/main" val="1244214129"/>
              </p:ext>
            </p:extLst>
          </p:nvPr>
        </p:nvGraphicFramePr>
        <p:xfrm>
          <a:off x="381000" y="590550"/>
          <a:ext cx="8382001" cy="4370072"/>
        </p:xfrm>
        <a:graphic>
          <a:graphicData uri="http://schemas.openxmlformats.org/drawingml/2006/table">
            <a:tbl>
              <a:tblPr bandRow="1">
                <a:tableStyleId>{5940675A-B579-460E-94D1-54222C63F5DA}</a:tableStyleId>
              </a:tblPr>
              <a:tblGrid>
                <a:gridCol w="1424357">
                  <a:extLst>
                    <a:ext uri="{9D8B030D-6E8A-4147-A177-3AD203B41FA5}">
                      <a16:colId xmlns:a16="http://schemas.microsoft.com/office/drawing/2014/main" val="20000"/>
                    </a:ext>
                  </a:extLst>
                </a:gridCol>
                <a:gridCol w="3478822">
                  <a:extLst>
                    <a:ext uri="{9D8B030D-6E8A-4147-A177-3AD203B41FA5}">
                      <a16:colId xmlns:a16="http://schemas.microsoft.com/office/drawing/2014/main" val="20001"/>
                    </a:ext>
                  </a:extLst>
                </a:gridCol>
                <a:gridCol w="3478822">
                  <a:extLst>
                    <a:ext uri="{9D8B030D-6E8A-4147-A177-3AD203B41FA5}">
                      <a16:colId xmlns:a16="http://schemas.microsoft.com/office/drawing/2014/main" val="20002"/>
                    </a:ext>
                  </a:extLst>
                </a:gridCol>
              </a:tblGrid>
              <a:tr h="450280">
                <a:tc>
                  <a:txBody>
                    <a:bodyPr/>
                    <a:lstStyle/>
                    <a:p>
                      <a:pPr algn="ctr"/>
                      <a:r>
                        <a:rPr lang="en-US" sz="1400" b="1" baseline="0" dirty="0">
                          <a:solidFill>
                            <a:schemeClr val="bg1"/>
                          </a:solidFill>
                          <a:effectLst/>
                          <a:latin typeface="Intel Clear" panose="020B0604020203020204" pitchFamily="34" charset="0"/>
                        </a:rPr>
                        <a:t>Spec</a:t>
                      </a:r>
                    </a:p>
                  </a:txBody>
                  <a:tcPr marL="34290" marR="34290" marT="25718" marB="25718" anchor="ctr">
                    <a:solidFill>
                      <a:schemeClr val="accent1">
                        <a:lumMod val="50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400" b="1" i="0" u="none" strike="noStrike" baseline="0" dirty="0" err="1">
                          <a:solidFill>
                            <a:schemeClr val="bg1"/>
                          </a:solidFill>
                          <a:effectLst/>
                          <a:latin typeface="Intel Clear" panose="020B0604020203020204" pitchFamily="34" charset="0"/>
                        </a:rPr>
                        <a:t>Grantley</a:t>
                      </a:r>
                      <a:r>
                        <a:rPr lang="en-US" sz="1400" b="1" i="0" u="none" strike="noStrike" baseline="0" dirty="0">
                          <a:solidFill>
                            <a:schemeClr val="bg1"/>
                          </a:solidFill>
                          <a:effectLst/>
                          <a:latin typeface="Intel Clear" panose="020B0604020203020204" pitchFamily="34" charset="0"/>
                        </a:rPr>
                        <a:t> with </a:t>
                      </a:r>
                      <a:r>
                        <a:rPr lang="en-US" sz="1400" b="1" i="0" u="none" strike="noStrike" baseline="0" dirty="0" err="1">
                          <a:solidFill>
                            <a:schemeClr val="bg1"/>
                          </a:solidFill>
                          <a:effectLst/>
                          <a:latin typeface="Intel Clear" panose="020B0604020203020204" pitchFamily="34" charset="0"/>
                        </a:rPr>
                        <a:t>Broadwell</a:t>
                      </a:r>
                      <a:r>
                        <a:rPr lang="en-US" sz="1400" b="1" i="0" u="none" strike="noStrike" baseline="0" dirty="0">
                          <a:solidFill>
                            <a:schemeClr val="bg1"/>
                          </a:solidFill>
                          <a:effectLst/>
                          <a:latin typeface="Intel Clear" panose="020B0604020203020204" pitchFamily="34" charset="0"/>
                        </a:rPr>
                        <a:t>-EP CPU</a:t>
                      </a:r>
                    </a:p>
                  </a:txBody>
                  <a:tcPr marL="34290" marR="34290" marT="25718" marB="25718" anchor="ctr">
                    <a:solidFill>
                      <a:schemeClr val="accent1">
                        <a:lumMod val="50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400" b="1" i="0" u="none" strike="noStrike" baseline="0" dirty="0" err="1">
                          <a:solidFill>
                            <a:schemeClr val="bg1"/>
                          </a:solidFill>
                          <a:effectLst/>
                          <a:latin typeface="Intel Clear" panose="020B0604020203020204" pitchFamily="34" charset="0"/>
                        </a:rPr>
                        <a:t>Purley</a:t>
                      </a:r>
                      <a:r>
                        <a:rPr lang="en-US" sz="1400" b="1" i="0" u="none" strike="noStrike" baseline="0" dirty="0">
                          <a:solidFill>
                            <a:schemeClr val="bg1"/>
                          </a:solidFill>
                          <a:effectLst/>
                          <a:latin typeface="Intel Clear" panose="020B0604020203020204" pitchFamily="34" charset="0"/>
                        </a:rPr>
                        <a:t> with </a:t>
                      </a:r>
                      <a:r>
                        <a:rPr lang="en-US" sz="1400" b="1" i="0" u="none" strike="noStrike" baseline="0" dirty="0" err="1">
                          <a:solidFill>
                            <a:schemeClr val="bg1"/>
                          </a:solidFill>
                          <a:effectLst/>
                          <a:latin typeface="Intel Clear" panose="020B0604020203020204" pitchFamily="34" charset="0"/>
                        </a:rPr>
                        <a:t>Skylake</a:t>
                      </a:r>
                      <a:r>
                        <a:rPr lang="en-US" sz="1400" b="1" i="0" u="none" strike="noStrike" baseline="0" dirty="0">
                          <a:solidFill>
                            <a:schemeClr val="bg1"/>
                          </a:solidFill>
                          <a:effectLst/>
                          <a:latin typeface="Intel Clear" panose="020B0604020203020204" pitchFamily="34" charset="0"/>
                        </a:rPr>
                        <a:t> CPU</a:t>
                      </a:r>
                    </a:p>
                  </a:txBody>
                  <a:tcPr marL="34290" marR="34290" marT="25718" marB="25718" anchor="ctr">
                    <a:lnR w="12700" cap="flat" cmpd="sng" algn="ctr">
                      <a:solidFill>
                        <a:schemeClr val="tx1"/>
                      </a:solidFill>
                      <a:prstDash val="solid"/>
                      <a:round/>
                      <a:headEnd type="none" w="med" len="med"/>
                      <a:tailEnd type="none" w="med" len="med"/>
                    </a:lnR>
                    <a:solidFill>
                      <a:schemeClr val="accent1">
                        <a:lumMod val="50000"/>
                      </a:schemeClr>
                    </a:solidFill>
                  </a:tcPr>
                </a:tc>
                <a:extLst>
                  <a:ext uri="{0D108BD9-81ED-4DB2-BD59-A6C34878D82A}">
                    <a16:rowId xmlns:a16="http://schemas.microsoft.com/office/drawing/2014/main" val="10000"/>
                  </a:ext>
                </a:extLst>
              </a:tr>
              <a:tr h="235520">
                <a:tc>
                  <a:txBody>
                    <a:bodyPr/>
                    <a:lstStyle/>
                    <a:p>
                      <a:pPr algn="ctr"/>
                      <a:r>
                        <a:rPr lang="en-US" sz="1000" baseline="0" dirty="0">
                          <a:solidFill>
                            <a:schemeClr val="tx1"/>
                          </a:solidFill>
                          <a:effectLst/>
                          <a:latin typeface="Intel Clear" panose="020B0604020203020204" pitchFamily="34" charset="0"/>
                        </a:rPr>
                        <a:t>CPU TDP (with IVR)</a:t>
                      </a:r>
                      <a:endParaRPr lang="en-US" sz="1000" b="0" baseline="0" dirty="0">
                        <a:solidFill>
                          <a:schemeClr val="tx1"/>
                        </a:solidFill>
                        <a:effectLst/>
                        <a:latin typeface="Intel Clear" panose="020B0604020203020204" pitchFamily="34" charset="0"/>
                      </a:endParaRPr>
                    </a:p>
                  </a:txBody>
                  <a:tcPr marL="34290" marR="34290" marT="25718" marB="25718"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chemeClr val="tx1">
                              <a:lumMod val="75000"/>
                            </a:schemeClr>
                          </a:solidFill>
                          <a:effectLst/>
                          <a:latin typeface="Intel Clear" panose="020B0604020203020204" pitchFamily="34" charset="0"/>
                        </a:rPr>
                        <a:t>55-145W, 160W WS only</a:t>
                      </a:r>
                    </a:p>
                  </a:txBody>
                  <a:tcPr marL="34290" marR="34290" marT="25718" marB="25718"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FF0000"/>
                          </a:solidFill>
                          <a:effectLst/>
                          <a:latin typeface="Intel Clear" panose="020B0604020203020204" pitchFamily="34" charset="0"/>
                        </a:rPr>
                        <a:t>45-205W</a:t>
                      </a:r>
                      <a:endParaRPr lang="en-US" sz="1000" b="0" i="0" u="none" strike="noStrike" baseline="0" dirty="0">
                        <a:solidFill>
                          <a:srgbClr val="FF0000"/>
                        </a:solidFill>
                        <a:effectLst/>
                        <a:latin typeface="Intel Clear" panose="020B0604020203020204" pitchFamily="34" charset="0"/>
                      </a:endParaRPr>
                    </a:p>
                  </a:txBody>
                  <a:tcPr marL="34290" marR="34290" marT="25718" marB="25718"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228600">
                <a:tc>
                  <a:txBody>
                    <a:bodyPr/>
                    <a:lstStyle/>
                    <a:p>
                      <a:pPr algn="ctr"/>
                      <a:r>
                        <a:rPr lang="en-US" sz="1000" dirty="0">
                          <a:solidFill>
                            <a:schemeClr val="tx1">
                              <a:lumMod val="75000"/>
                            </a:schemeClr>
                          </a:solidFill>
                          <a:effectLst/>
                          <a:latin typeface="Intel Clear" panose="020B0604020203020204" pitchFamily="34" charset="0"/>
                        </a:rPr>
                        <a:t>Socket</a:t>
                      </a:r>
                    </a:p>
                  </a:txBody>
                  <a:tcPr marL="34290" marR="34290" marT="25718" marB="25718" anchor="ctr">
                    <a:noFill/>
                  </a:tcPr>
                </a:tc>
                <a:tc>
                  <a:txBody>
                    <a:bodyPr/>
                    <a:lstStyle/>
                    <a:p>
                      <a:pPr algn="ctr"/>
                      <a:r>
                        <a:rPr lang="en-US" sz="1000" b="0" dirty="0">
                          <a:solidFill>
                            <a:schemeClr val="tx1">
                              <a:lumMod val="75000"/>
                            </a:schemeClr>
                          </a:solidFill>
                          <a:effectLst/>
                          <a:latin typeface="Intel Clear" panose="020B0604020203020204" pitchFamily="34" charset="0"/>
                        </a:rPr>
                        <a:t>Socket</a:t>
                      </a:r>
                      <a:r>
                        <a:rPr lang="en-US" sz="1000" b="0" baseline="0" dirty="0">
                          <a:solidFill>
                            <a:schemeClr val="tx1">
                              <a:lumMod val="75000"/>
                            </a:schemeClr>
                          </a:solidFill>
                          <a:effectLst/>
                          <a:latin typeface="Intel Clear" panose="020B0604020203020204" pitchFamily="34" charset="0"/>
                        </a:rPr>
                        <a:t> R3</a:t>
                      </a:r>
                      <a:endParaRPr lang="en-US" sz="1000" b="0" dirty="0">
                        <a:solidFill>
                          <a:schemeClr val="tx1">
                            <a:lumMod val="75000"/>
                          </a:schemeClr>
                        </a:solidFill>
                        <a:effectLst/>
                        <a:latin typeface="Intel Clear" panose="020B0604020203020204" pitchFamily="34" charset="0"/>
                      </a:endParaRPr>
                    </a:p>
                  </a:txBody>
                  <a:tcPr marL="34290" marR="34290" marT="25718" marB="25718" anchor="ctr">
                    <a:noFill/>
                  </a:tcPr>
                </a:tc>
                <a:tc>
                  <a:txBody>
                    <a:bodyPr/>
                    <a:lstStyle/>
                    <a:p>
                      <a:pPr algn="ctr"/>
                      <a:r>
                        <a:rPr lang="en-US" sz="1000" b="0" dirty="0">
                          <a:solidFill>
                            <a:schemeClr val="tx1">
                              <a:lumMod val="75000"/>
                            </a:schemeClr>
                          </a:solidFill>
                          <a:effectLst/>
                          <a:latin typeface="Intel Clear" panose="020B0604020203020204" pitchFamily="34" charset="0"/>
                        </a:rPr>
                        <a:t>Socket P</a:t>
                      </a:r>
                    </a:p>
                  </a:txBody>
                  <a:tcPr marL="34290" marR="34290" marT="25718" marB="25718" anchor="ctr">
                    <a:noFill/>
                  </a:tcPr>
                </a:tc>
                <a:extLst>
                  <a:ext uri="{0D108BD9-81ED-4DB2-BD59-A6C34878D82A}">
                    <a16:rowId xmlns:a16="http://schemas.microsoft.com/office/drawing/2014/main" val="10002"/>
                  </a:ext>
                </a:extLst>
              </a:tr>
              <a:tr h="152400">
                <a:tc>
                  <a:txBody>
                    <a:bodyPr/>
                    <a:lstStyle/>
                    <a:p>
                      <a:pPr algn="ctr"/>
                      <a:r>
                        <a:rPr lang="en-US" sz="1000" dirty="0">
                          <a:solidFill>
                            <a:schemeClr val="tx1">
                              <a:lumMod val="75000"/>
                            </a:schemeClr>
                          </a:solidFill>
                          <a:effectLst/>
                          <a:latin typeface="Intel Clear" panose="020B0604020203020204" pitchFamily="34" charset="0"/>
                        </a:rPr>
                        <a:t>Scalability</a:t>
                      </a:r>
                    </a:p>
                  </a:txBody>
                  <a:tcPr marL="34290" marR="34290" marT="25718" marB="25718" anchor="ctr"/>
                </a:tc>
                <a:tc>
                  <a:txBody>
                    <a:bodyPr/>
                    <a:lstStyle/>
                    <a:p>
                      <a:pPr algn="ctr"/>
                      <a:r>
                        <a:rPr lang="en-US" sz="1000" b="0" baseline="0" dirty="0">
                          <a:solidFill>
                            <a:schemeClr val="tx1">
                              <a:lumMod val="75000"/>
                            </a:schemeClr>
                          </a:solidFill>
                          <a:effectLst/>
                          <a:latin typeface="Intel Clear" panose="020B0604020203020204" pitchFamily="34" charset="0"/>
                        </a:rPr>
                        <a:t>2S</a:t>
                      </a:r>
                    </a:p>
                  </a:txBody>
                  <a:tcPr marL="34290" marR="34290" marT="25718" marB="25718" anchor="ctr"/>
                </a:tc>
                <a:tc>
                  <a:txBody>
                    <a:bodyPr/>
                    <a:lstStyle/>
                    <a:p>
                      <a:pPr algn="ctr"/>
                      <a:r>
                        <a:rPr lang="en-US" sz="1000" b="0" baseline="0" dirty="0">
                          <a:solidFill>
                            <a:schemeClr val="tx1">
                              <a:lumMod val="75000"/>
                            </a:schemeClr>
                          </a:solidFill>
                          <a:effectLst/>
                          <a:latin typeface="Intel Clear" panose="020B0604020203020204" pitchFamily="34" charset="0"/>
                        </a:rPr>
                        <a:t>2S, 4S, 8S</a:t>
                      </a:r>
                    </a:p>
                  </a:txBody>
                  <a:tcPr marL="34290" marR="34290" marT="25718" marB="25718"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244650">
                <a:tc>
                  <a:txBody>
                    <a:bodyPr/>
                    <a:lstStyle/>
                    <a:p>
                      <a:pPr algn="ctr"/>
                      <a:r>
                        <a:rPr lang="en-US" sz="1000" dirty="0">
                          <a:solidFill>
                            <a:schemeClr val="tx1">
                              <a:lumMod val="75000"/>
                            </a:schemeClr>
                          </a:solidFill>
                          <a:effectLst/>
                          <a:latin typeface="Intel Clear" panose="020B0604020203020204" pitchFamily="34" charset="0"/>
                        </a:rPr>
                        <a:t>Cores </a:t>
                      </a:r>
                    </a:p>
                  </a:txBody>
                  <a:tcPr marL="34290" marR="34290" marT="25718" marB="25718"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baseline="0" dirty="0">
                          <a:solidFill>
                            <a:schemeClr val="tx1">
                              <a:lumMod val="75000"/>
                            </a:schemeClr>
                          </a:solidFill>
                          <a:effectLst/>
                          <a:latin typeface="Intel Clear" panose="020B0604020203020204" pitchFamily="34" charset="0"/>
                        </a:rPr>
                        <a:t>Up to 22C with Intel® HT Technology</a:t>
                      </a:r>
                    </a:p>
                  </a:txBody>
                  <a:tcPr marL="34290" marR="34290" marT="25718" marB="25718" anchor="ctr">
                    <a:noFill/>
                  </a:tcPr>
                </a:tc>
                <a:tc>
                  <a:txBody>
                    <a:bodyPr/>
                    <a:lstStyle/>
                    <a:p>
                      <a:pPr algn="ctr"/>
                      <a:r>
                        <a:rPr lang="en-US" sz="1000" b="0" baseline="0" dirty="0">
                          <a:solidFill>
                            <a:schemeClr val="tx1">
                              <a:lumMod val="75000"/>
                            </a:schemeClr>
                          </a:solidFill>
                          <a:effectLst/>
                          <a:highlight>
                            <a:srgbClr val="FFFF00"/>
                          </a:highlight>
                          <a:latin typeface="Intel Clear" panose="020B0604020203020204" pitchFamily="34" charset="0"/>
                        </a:rPr>
                        <a:t>Up to 28C with Intel® HT Technology</a:t>
                      </a:r>
                    </a:p>
                  </a:txBody>
                  <a:tcPr marL="34290" marR="34290" marT="25718" marB="25718"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04"/>
                  </a:ext>
                </a:extLst>
              </a:tr>
              <a:tr h="328781">
                <a:tc rowSpan="2">
                  <a:txBody>
                    <a:bodyPr/>
                    <a:lstStyle/>
                    <a:p>
                      <a:pPr algn="ctr"/>
                      <a:r>
                        <a:rPr lang="en-US" sz="1000" dirty="0">
                          <a:solidFill>
                            <a:schemeClr val="tx1">
                              <a:lumMod val="75000"/>
                            </a:schemeClr>
                          </a:solidFill>
                          <a:effectLst/>
                          <a:latin typeface="Intel Clear" panose="020B0604020203020204" pitchFamily="34" charset="0"/>
                        </a:rPr>
                        <a:t>Memory</a:t>
                      </a:r>
                      <a:r>
                        <a:rPr lang="en-US" sz="1000" baseline="0" dirty="0">
                          <a:solidFill>
                            <a:schemeClr val="tx1">
                              <a:lumMod val="75000"/>
                            </a:schemeClr>
                          </a:solidFill>
                          <a:effectLst/>
                          <a:latin typeface="Intel Clear" panose="020B0604020203020204" pitchFamily="34" charset="0"/>
                        </a:rPr>
                        <a:t> </a:t>
                      </a:r>
                      <a:endParaRPr lang="en-US" sz="1000" dirty="0">
                        <a:solidFill>
                          <a:schemeClr val="tx1">
                            <a:lumMod val="75000"/>
                          </a:schemeClr>
                        </a:solidFill>
                        <a:effectLst/>
                        <a:latin typeface="Intel Clear" panose="020B0604020203020204" pitchFamily="34" charset="0"/>
                      </a:endParaRPr>
                    </a:p>
                  </a:txBody>
                  <a:tcPr marL="34290" marR="34290" marT="25718" marB="25718"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baseline="0" dirty="0">
                          <a:solidFill>
                            <a:schemeClr val="tx1">
                              <a:lumMod val="75000"/>
                            </a:schemeClr>
                          </a:solidFill>
                          <a:effectLst/>
                          <a:latin typeface="Intel Clear" panose="020B0604020203020204" pitchFamily="34" charset="0"/>
                        </a:rPr>
                        <a:t>4 channels DDR4 per CPU</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0" baseline="0" dirty="0">
                          <a:solidFill>
                            <a:schemeClr val="tx1">
                              <a:lumMod val="75000"/>
                            </a:schemeClr>
                          </a:solidFill>
                          <a:effectLst/>
                          <a:latin typeface="Intel Clear" panose="020B0604020203020204" pitchFamily="34" charset="0"/>
                        </a:rPr>
                        <a:t>RDIMM, LRDIMM</a:t>
                      </a:r>
                    </a:p>
                  </a:txBody>
                  <a:tcPr marL="34290" marR="34290" marT="25718" marB="25718"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baseline="0" dirty="0">
                          <a:solidFill>
                            <a:srgbClr val="FF0000"/>
                          </a:solidFill>
                          <a:effectLst/>
                          <a:highlight>
                            <a:srgbClr val="FFFF00"/>
                          </a:highlight>
                          <a:latin typeface="Intel Clear" panose="020B0604020203020204" pitchFamily="34" charset="0"/>
                        </a:rPr>
                        <a:t>6 channels DDR4 </a:t>
                      </a:r>
                      <a:r>
                        <a:rPr lang="en-US" sz="1000" b="0" baseline="0" dirty="0">
                          <a:solidFill>
                            <a:schemeClr val="tx1">
                              <a:lumMod val="75000"/>
                            </a:schemeClr>
                          </a:solidFill>
                          <a:effectLst/>
                          <a:highlight>
                            <a:srgbClr val="FFFF00"/>
                          </a:highlight>
                          <a:latin typeface="Intel Clear" panose="020B0604020203020204" pitchFamily="34" charset="0"/>
                        </a:rPr>
                        <a:t>per CPU</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0" baseline="0" dirty="0">
                          <a:solidFill>
                            <a:schemeClr val="tx1">
                              <a:lumMod val="75000"/>
                            </a:schemeClr>
                          </a:solidFill>
                          <a:effectLst/>
                          <a:latin typeface="Intel Clear" panose="020B0604020203020204" pitchFamily="34" charset="0"/>
                        </a:rPr>
                        <a:t>RDIMM, LRDIMM</a:t>
                      </a:r>
                    </a:p>
                  </a:txBody>
                  <a:tcPr marL="34290" marR="34290" marT="25718" marB="25718" anchor="ctr">
                    <a:noFill/>
                  </a:tcPr>
                </a:tc>
                <a:extLst>
                  <a:ext uri="{0D108BD9-81ED-4DB2-BD59-A6C34878D82A}">
                    <a16:rowId xmlns:a16="http://schemas.microsoft.com/office/drawing/2014/main" val="10005"/>
                  </a:ext>
                </a:extLst>
              </a:tr>
              <a:tr h="416711">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kern="1200" baseline="0" dirty="0">
                          <a:solidFill>
                            <a:schemeClr val="tx1"/>
                          </a:solidFill>
                          <a:effectLst/>
                          <a:latin typeface="Intel Clear" panose="020B0604020203020204" pitchFamily="34" charset="0"/>
                          <a:ea typeface="+mn-ea"/>
                          <a:cs typeface="+mn-cs"/>
                        </a:rPr>
                        <a:t>1DPC=up to 2400, 2DPC= up to 2400, 3DPC=up to 1866</a:t>
                      </a:r>
                    </a:p>
                  </a:txBody>
                  <a:tcPr marL="34290" marR="34290" marT="25718" marB="25718"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effectLst/>
                          <a:latin typeface="Intel Clear" panose="020B0604020203020204" pitchFamily="34" charset="0"/>
                        </a:rPr>
                        <a:t>2133, 2400, </a:t>
                      </a:r>
                      <a:r>
                        <a:rPr lang="en-US" sz="1000" b="0" baseline="0" dirty="0">
                          <a:solidFill>
                            <a:srgbClr val="FF0000"/>
                          </a:solidFill>
                          <a:effectLst/>
                          <a:highlight>
                            <a:srgbClr val="FFFF00"/>
                          </a:highlight>
                          <a:latin typeface="Intel Clear" panose="020B0604020203020204" pitchFamily="34" charset="0"/>
                        </a:rPr>
                        <a:t>2666 2DPC</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effectLst/>
                          <a:latin typeface="Intel Clear" panose="020B0604020203020204" pitchFamily="34" charset="0"/>
                        </a:rPr>
                        <a:t>No 3 DPC support</a:t>
                      </a:r>
                    </a:p>
                  </a:txBody>
                  <a:tcPr marL="34290" marR="34290" marT="25718" marB="25718" anchor="ctr">
                    <a:noFill/>
                  </a:tcPr>
                </a:tc>
                <a:extLst>
                  <a:ext uri="{0D108BD9-81ED-4DB2-BD59-A6C34878D82A}">
                    <a16:rowId xmlns:a16="http://schemas.microsoft.com/office/drawing/2014/main" val="10006"/>
                  </a:ext>
                </a:extLst>
              </a:tr>
              <a:tr h="267290">
                <a:tc>
                  <a:txBody>
                    <a:bodyPr/>
                    <a:lstStyle/>
                    <a:p>
                      <a:pPr algn="ctr"/>
                      <a:r>
                        <a:rPr lang="en-US" sz="1000" dirty="0">
                          <a:solidFill>
                            <a:schemeClr val="tx1">
                              <a:lumMod val="75000"/>
                            </a:schemeClr>
                          </a:solidFill>
                          <a:effectLst/>
                          <a:latin typeface="Intel Clear" panose="020B0604020203020204" pitchFamily="34" charset="0"/>
                        </a:rPr>
                        <a:t>Intel® UPI</a:t>
                      </a:r>
                    </a:p>
                  </a:txBody>
                  <a:tcPr marL="34290" marR="34290" marT="25718" marB="25718" anchor="ctr">
                    <a:noFill/>
                  </a:tcPr>
                </a:tc>
                <a:tc>
                  <a:txBody>
                    <a:bodyPr/>
                    <a:lstStyle/>
                    <a:p>
                      <a:pPr marL="0" algn="ctr" defTabSz="457200" rtl="0" eaLnBrk="1" latinLnBrk="0" hangingPunct="1"/>
                      <a:r>
                        <a:rPr lang="en-US" sz="1000" b="0" kern="1200" dirty="0">
                          <a:solidFill>
                            <a:schemeClr val="tx1">
                              <a:lumMod val="75000"/>
                            </a:schemeClr>
                          </a:solidFill>
                          <a:effectLst/>
                          <a:latin typeface="Intel Clear" panose="020B0604020203020204" pitchFamily="34" charset="0"/>
                          <a:ea typeface="+mn-ea"/>
                          <a:cs typeface="+mn-cs"/>
                        </a:rPr>
                        <a:t>Intel® QPI: 2 v1.1 channels per CPU</a:t>
                      </a:r>
                      <a:r>
                        <a:rPr lang="en-US" sz="1000" b="0" kern="1200" baseline="0" dirty="0">
                          <a:solidFill>
                            <a:schemeClr val="tx1">
                              <a:lumMod val="75000"/>
                            </a:schemeClr>
                          </a:solidFill>
                          <a:effectLst/>
                          <a:latin typeface="Intel Clear" panose="020B0604020203020204" pitchFamily="34" charset="0"/>
                          <a:ea typeface="+mn-ea"/>
                          <a:cs typeface="+mn-cs"/>
                        </a:rPr>
                        <a:t> </a:t>
                      </a:r>
                      <a:r>
                        <a:rPr lang="en-US" sz="1000" b="0" kern="1200" dirty="0">
                          <a:solidFill>
                            <a:schemeClr val="tx1">
                              <a:lumMod val="75000"/>
                            </a:schemeClr>
                          </a:solidFill>
                          <a:effectLst/>
                          <a:latin typeface="Intel Clear" panose="020B0604020203020204" pitchFamily="34" charset="0"/>
                          <a:ea typeface="+mn-ea"/>
                          <a:cs typeface="+mn-cs"/>
                        </a:rPr>
                        <a:t>9.6 GT/s</a:t>
                      </a:r>
                      <a:r>
                        <a:rPr lang="en-US" sz="1000" b="0" kern="1200" baseline="0" dirty="0">
                          <a:solidFill>
                            <a:schemeClr val="tx1">
                              <a:lumMod val="75000"/>
                            </a:schemeClr>
                          </a:solidFill>
                          <a:effectLst/>
                          <a:latin typeface="Intel Clear" panose="020B0604020203020204" pitchFamily="34" charset="0"/>
                          <a:ea typeface="+mn-ea"/>
                          <a:cs typeface="+mn-cs"/>
                        </a:rPr>
                        <a:t> max</a:t>
                      </a:r>
                      <a:endParaRPr lang="en-US" sz="1000" b="0" kern="1200" dirty="0">
                        <a:solidFill>
                          <a:schemeClr val="tx1">
                            <a:lumMod val="75000"/>
                          </a:schemeClr>
                        </a:solidFill>
                        <a:effectLst/>
                        <a:latin typeface="Intel Clear" panose="020B0604020203020204" pitchFamily="34" charset="0"/>
                        <a:ea typeface="+mn-ea"/>
                        <a:cs typeface="+mn-cs"/>
                      </a:endParaRPr>
                    </a:p>
                  </a:txBody>
                  <a:tcPr marL="34290" marR="34290" marT="25718" marB="25718" anchor="ctr">
                    <a:noFill/>
                  </a:tcPr>
                </a:tc>
                <a:tc>
                  <a:txBody>
                    <a:bodyPr/>
                    <a:lstStyle/>
                    <a:p>
                      <a:pPr algn="ctr"/>
                      <a:r>
                        <a:rPr lang="en-US" sz="1000" b="0" dirty="0">
                          <a:solidFill>
                            <a:schemeClr val="tx1">
                              <a:lumMod val="75000"/>
                            </a:schemeClr>
                          </a:solidFill>
                          <a:effectLst/>
                          <a:latin typeface="Intel Clear" panose="020B0604020203020204" pitchFamily="34" charset="0"/>
                        </a:rPr>
                        <a:t>UPI: 2-</a:t>
                      </a:r>
                      <a:r>
                        <a:rPr lang="en-US" sz="1000" b="0" dirty="0">
                          <a:solidFill>
                            <a:srgbClr val="FF0000"/>
                          </a:solidFill>
                          <a:effectLst/>
                          <a:latin typeface="Intel Clear" panose="020B0604020203020204" pitchFamily="34" charset="0"/>
                        </a:rPr>
                        <a:t>3</a:t>
                      </a:r>
                      <a:r>
                        <a:rPr lang="en-US" sz="1000" b="0" baseline="0" dirty="0">
                          <a:solidFill>
                            <a:schemeClr val="tx1">
                              <a:lumMod val="75000"/>
                            </a:schemeClr>
                          </a:solidFill>
                          <a:effectLst/>
                          <a:latin typeface="Intel Clear" panose="020B0604020203020204" pitchFamily="34" charset="0"/>
                        </a:rPr>
                        <a:t> channels  per CPU (</a:t>
                      </a:r>
                      <a:r>
                        <a:rPr lang="en-US" sz="1000" b="0" dirty="0">
                          <a:solidFill>
                            <a:schemeClr val="tx1">
                              <a:lumMod val="75000"/>
                            </a:schemeClr>
                          </a:solidFill>
                          <a:effectLst/>
                          <a:latin typeface="Intel Clear" panose="020B0604020203020204" pitchFamily="34" charset="0"/>
                        </a:rPr>
                        <a:t>9.6, 10.4 GT/s)</a:t>
                      </a:r>
                    </a:p>
                  </a:txBody>
                  <a:tcPr marL="34290" marR="34290" marT="25718" marB="25718" anchor="ctr">
                    <a:noFill/>
                  </a:tcPr>
                </a:tc>
                <a:extLst>
                  <a:ext uri="{0D108BD9-81ED-4DB2-BD59-A6C34878D82A}">
                    <a16:rowId xmlns:a16="http://schemas.microsoft.com/office/drawing/2014/main" val="10007"/>
                  </a:ext>
                </a:extLst>
              </a:tr>
              <a:tr h="244650">
                <a:tc rowSpan="2">
                  <a:txBody>
                    <a:bodyPr/>
                    <a:lstStyle/>
                    <a:p>
                      <a:pPr algn="ctr"/>
                      <a:r>
                        <a:rPr lang="en-US" sz="1000" dirty="0" err="1">
                          <a:solidFill>
                            <a:schemeClr val="tx1">
                              <a:lumMod val="75000"/>
                            </a:schemeClr>
                          </a:solidFill>
                          <a:effectLst/>
                          <a:latin typeface="Intel Clear" panose="020B0604020203020204" pitchFamily="34" charset="0"/>
                        </a:rPr>
                        <a:t>PCIe</a:t>
                      </a:r>
                      <a:r>
                        <a:rPr lang="en-US" sz="1000" dirty="0">
                          <a:solidFill>
                            <a:schemeClr val="tx1">
                              <a:lumMod val="75000"/>
                            </a:schemeClr>
                          </a:solidFill>
                          <a:effectLst/>
                          <a:latin typeface="Intel Clear" panose="020B0604020203020204" pitchFamily="34" charset="0"/>
                        </a:rPr>
                        <a:t>*</a:t>
                      </a:r>
                    </a:p>
                  </a:txBody>
                  <a:tcPr marL="34290" marR="34290" marT="25718" marB="25718"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dirty="0" err="1">
                          <a:solidFill>
                            <a:schemeClr val="tx1">
                              <a:lumMod val="75000"/>
                            </a:schemeClr>
                          </a:solidFill>
                          <a:effectLst/>
                          <a:latin typeface="Intel Clear" panose="020B0604020203020204" pitchFamily="34" charset="0"/>
                        </a:rPr>
                        <a:t>PCIe</a:t>
                      </a:r>
                      <a:r>
                        <a:rPr lang="en-US" sz="1000" b="0" dirty="0">
                          <a:solidFill>
                            <a:schemeClr val="tx1">
                              <a:lumMod val="75000"/>
                            </a:schemeClr>
                          </a:solidFill>
                          <a:effectLst/>
                          <a:latin typeface="Intel Clear" panose="020B0604020203020204" pitchFamily="34" charset="0"/>
                        </a:rPr>
                        <a:t>* 3.0 (2.5, 5.0, 8.0</a:t>
                      </a:r>
                      <a:r>
                        <a:rPr lang="en-US" sz="1000" b="0" baseline="0" dirty="0">
                          <a:solidFill>
                            <a:schemeClr val="tx1">
                              <a:lumMod val="75000"/>
                            </a:schemeClr>
                          </a:solidFill>
                          <a:effectLst/>
                          <a:latin typeface="Intel Clear" panose="020B0604020203020204" pitchFamily="34" charset="0"/>
                        </a:rPr>
                        <a:t> GT/s)</a:t>
                      </a:r>
                      <a:endParaRPr lang="en-US" sz="1000" b="0" dirty="0">
                        <a:solidFill>
                          <a:schemeClr val="tx1">
                            <a:lumMod val="75000"/>
                          </a:schemeClr>
                        </a:solidFill>
                        <a:effectLst/>
                        <a:latin typeface="Intel Clear" panose="020B0604020203020204" pitchFamily="34" charset="0"/>
                      </a:endParaRPr>
                    </a:p>
                  </a:txBody>
                  <a:tcPr marL="34290" marR="34290" marT="25718" marB="25718" anchor="ctr">
                    <a:noFill/>
                  </a:tcPr>
                </a:tc>
                <a:tc>
                  <a:txBody>
                    <a:bodyPr/>
                    <a:lstStyle/>
                    <a:p>
                      <a:pPr algn="ctr"/>
                      <a:r>
                        <a:rPr lang="en-US" sz="1000" b="0" dirty="0" err="1">
                          <a:solidFill>
                            <a:schemeClr val="tx1">
                              <a:lumMod val="75000"/>
                            </a:schemeClr>
                          </a:solidFill>
                          <a:effectLst/>
                          <a:latin typeface="Intel Clear" panose="020B0604020203020204" pitchFamily="34" charset="0"/>
                        </a:rPr>
                        <a:t>PCIe</a:t>
                      </a:r>
                      <a:r>
                        <a:rPr lang="en-US" sz="1000" b="0" dirty="0">
                          <a:solidFill>
                            <a:schemeClr val="tx1">
                              <a:lumMod val="75000"/>
                            </a:schemeClr>
                          </a:solidFill>
                          <a:effectLst/>
                          <a:latin typeface="Intel Clear" panose="020B0604020203020204" pitchFamily="34" charset="0"/>
                        </a:rPr>
                        <a:t>* 3.0 (2.5, 5.0, 8.0</a:t>
                      </a:r>
                      <a:r>
                        <a:rPr lang="en-US" sz="1000" b="0" baseline="0" dirty="0">
                          <a:solidFill>
                            <a:schemeClr val="tx1">
                              <a:lumMod val="75000"/>
                            </a:schemeClr>
                          </a:solidFill>
                          <a:effectLst/>
                          <a:latin typeface="Intel Clear" panose="020B0604020203020204" pitchFamily="34" charset="0"/>
                        </a:rPr>
                        <a:t> GT/s)</a:t>
                      </a:r>
                      <a:endParaRPr lang="en-US" sz="1000" b="0" dirty="0">
                        <a:solidFill>
                          <a:schemeClr val="tx1">
                            <a:lumMod val="75000"/>
                          </a:schemeClr>
                        </a:solidFill>
                        <a:effectLst/>
                        <a:latin typeface="Intel Clear" panose="020B0604020203020204" pitchFamily="34" charset="0"/>
                      </a:endParaRPr>
                    </a:p>
                  </a:txBody>
                  <a:tcPr marL="34290" marR="34290" marT="25718" marB="25718" anchor="ctr">
                    <a:noFill/>
                  </a:tcPr>
                </a:tc>
                <a:extLst>
                  <a:ext uri="{0D108BD9-81ED-4DB2-BD59-A6C34878D82A}">
                    <a16:rowId xmlns:a16="http://schemas.microsoft.com/office/drawing/2014/main" val="10008"/>
                  </a:ext>
                </a:extLst>
              </a:tr>
              <a:tr h="400227">
                <a:tc vMerge="1">
                  <a:txBody>
                    <a:bodyPr/>
                    <a:lstStyle/>
                    <a:p>
                      <a:pPr algn="ctr"/>
                      <a:endParaRPr lang="en-US" sz="1400" dirty="0">
                        <a:solidFill>
                          <a:srgbClr val="FFFF00"/>
                        </a:solidFill>
                        <a:effectLst>
                          <a:outerShdw blurRad="38100" dist="38100" dir="2700000" algn="tl">
                            <a:srgbClr val="000000">
                              <a:alpha val="43137"/>
                            </a:srgbClr>
                          </a:outerShdw>
                        </a:effectLst>
                        <a:latin typeface="Neo Sans Inte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strike="noStrike" kern="1200" baseline="0" dirty="0">
                          <a:solidFill>
                            <a:schemeClr val="tx1">
                              <a:lumMod val="75000"/>
                            </a:schemeClr>
                          </a:solidFill>
                          <a:effectLst/>
                          <a:latin typeface="Intel Clear" panose="020B0604020203020204" pitchFamily="34" charset="0"/>
                          <a:ea typeface="+mn-ea"/>
                          <a:cs typeface="+mn-cs"/>
                        </a:rPr>
                        <a:t>40 lanes per CPU</a:t>
                      </a:r>
                    </a:p>
                  </a:txBody>
                  <a:tcPr marL="34290" marR="34290" marT="25718" marB="25718"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strike="noStrike" kern="1200" baseline="0" dirty="0">
                          <a:solidFill>
                            <a:srgbClr val="FF0000"/>
                          </a:solidFill>
                          <a:effectLst/>
                          <a:highlight>
                            <a:srgbClr val="FFFF00"/>
                          </a:highlight>
                          <a:latin typeface="Intel Clear" panose="020B0604020203020204" pitchFamily="34" charset="0"/>
                          <a:ea typeface="+mn-ea"/>
                          <a:cs typeface="+mn-cs"/>
                        </a:rPr>
                        <a:t>48 lanes per CPU </a:t>
                      </a:r>
                      <a:br>
                        <a:rPr lang="en-US" sz="1000" b="0" strike="noStrike" kern="1200" baseline="0" dirty="0">
                          <a:solidFill>
                            <a:srgbClr val="FF0000"/>
                          </a:solidFill>
                          <a:effectLst/>
                          <a:latin typeface="Intel Clear" panose="020B0604020203020204" pitchFamily="34" charset="0"/>
                          <a:ea typeface="+mn-ea"/>
                          <a:cs typeface="+mn-cs"/>
                        </a:rPr>
                      </a:br>
                      <a:r>
                        <a:rPr lang="en-US" sz="1000" b="0" strike="noStrike" kern="1200" baseline="0" dirty="0">
                          <a:solidFill>
                            <a:schemeClr val="tx1">
                              <a:lumMod val="75000"/>
                            </a:schemeClr>
                          </a:solidFill>
                          <a:effectLst/>
                          <a:latin typeface="Intel Clear" panose="020B0604020203020204" pitchFamily="34" charset="0"/>
                          <a:ea typeface="+mn-ea"/>
                          <a:cs typeface="+mn-cs"/>
                        </a:rPr>
                        <a:t>Bifurcation support: x16, x8, x4</a:t>
                      </a:r>
                    </a:p>
                  </a:txBody>
                  <a:tcPr marL="34290" marR="34290" marT="25718" marB="25718" anchor="ctr">
                    <a:noFill/>
                  </a:tcPr>
                </a:tc>
                <a:extLst>
                  <a:ext uri="{0D108BD9-81ED-4DB2-BD59-A6C34878D82A}">
                    <a16:rowId xmlns:a16="http://schemas.microsoft.com/office/drawing/2014/main" val="10009"/>
                  </a:ext>
                </a:extLst>
              </a:tr>
              <a:tr h="600290">
                <a:tc>
                  <a:txBody>
                    <a:bodyPr/>
                    <a:lstStyle/>
                    <a:p>
                      <a:pPr marL="0" algn="ctr" defTabSz="914400" rtl="0" eaLnBrk="1" latinLnBrk="0" hangingPunct="1"/>
                      <a:r>
                        <a:rPr lang="en-US" sz="1000" b="0" kern="1200" dirty="0">
                          <a:solidFill>
                            <a:schemeClr val="tx1">
                              <a:lumMod val="75000"/>
                            </a:schemeClr>
                          </a:solidFill>
                          <a:effectLst/>
                          <a:latin typeface="Intel Clear" panose="020B0604020203020204" pitchFamily="34" charset="0"/>
                          <a:ea typeface="+mn-ea"/>
                          <a:cs typeface="+mn-cs"/>
                        </a:rPr>
                        <a:t>PCH</a:t>
                      </a:r>
                    </a:p>
                  </a:txBody>
                  <a:tcPr marL="34290" marR="34290" marT="25718" marB="25718"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lumMod val="75000"/>
                            </a:schemeClr>
                          </a:solidFill>
                          <a:effectLst/>
                          <a:latin typeface="Intel Clear" panose="020B0604020203020204" pitchFamily="34" charset="0"/>
                          <a:ea typeface="+mn-ea"/>
                          <a:cs typeface="+mn-cs"/>
                        </a:rPr>
                        <a:t>Wellsburg:</a:t>
                      </a:r>
                      <a:r>
                        <a:rPr lang="en-US" sz="1000" b="0" kern="1200" baseline="0" dirty="0">
                          <a:solidFill>
                            <a:schemeClr val="tx1">
                              <a:lumMod val="75000"/>
                            </a:schemeClr>
                          </a:solidFill>
                          <a:effectLst/>
                          <a:latin typeface="Intel Clear" panose="020B0604020203020204" pitchFamily="34" charset="0"/>
                          <a:ea typeface="+mn-ea"/>
                          <a:cs typeface="+mn-cs"/>
                        </a:rPr>
                        <a:t> </a:t>
                      </a:r>
                      <a:r>
                        <a:rPr lang="en-US" sz="1000" b="0" kern="1200" dirty="0">
                          <a:solidFill>
                            <a:schemeClr val="tx1">
                              <a:lumMod val="75000"/>
                            </a:schemeClr>
                          </a:solidFill>
                          <a:effectLst/>
                          <a:latin typeface="Intel Clear" panose="020B0604020203020204" pitchFamily="34" charset="0"/>
                          <a:ea typeface="+mn-ea"/>
                          <a:cs typeface="+mn-cs"/>
                        </a:rPr>
                        <a:t>DMI2 – 4 lanes; Up to 6xUSB3, 8x USB2 ports, </a:t>
                      </a:r>
                      <a:br>
                        <a:rPr lang="en-US" sz="1000" b="0" kern="1200" dirty="0">
                          <a:solidFill>
                            <a:schemeClr val="tx1">
                              <a:lumMod val="75000"/>
                            </a:schemeClr>
                          </a:solidFill>
                          <a:effectLst/>
                          <a:latin typeface="Intel Clear" panose="020B0604020203020204" pitchFamily="34" charset="0"/>
                          <a:ea typeface="+mn-ea"/>
                          <a:cs typeface="+mn-cs"/>
                        </a:rPr>
                      </a:br>
                      <a:r>
                        <a:rPr lang="en-US" sz="1000" b="0" kern="1200" dirty="0">
                          <a:solidFill>
                            <a:schemeClr val="tx1">
                              <a:lumMod val="75000"/>
                            </a:schemeClr>
                          </a:solidFill>
                          <a:effectLst/>
                          <a:latin typeface="Intel Clear" panose="020B0604020203020204" pitchFamily="34" charset="0"/>
                          <a:ea typeface="+mn-ea"/>
                          <a:cs typeface="+mn-cs"/>
                        </a:rPr>
                        <a:t>10xSATA3 ports; </a:t>
                      </a:r>
                      <a:r>
                        <a:rPr lang="en-US" sz="1000" b="0" kern="1200" dirty="0" err="1">
                          <a:solidFill>
                            <a:schemeClr val="tx1">
                              <a:lumMod val="75000"/>
                            </a:schemeClr>
                          </a:solidFill>
                          <a:effectLst/>
                          <a:latin typeface="Intel Clear" panose="020B0604020203020204" pitchFamily="34" charset="0"/>
                          <a:ea typeface="+mn-ea"/>
                          <a:cs typeface="+mn-cs"/>
                        </a:rPr>
                        <a:t>GbE</a:t>
                      </a:r>
                      <a:r>
                        <a:rPr lang="en-US" sz="1000" b="0" kern="1200" dirty="0">
                          <a:solidFill>
                            <a:schemeClr val="tx1">
                              <a:lumMod val="75000"/>
                            </a:schemeClr>
                          </a:solidFill>
                          <a:effectLst/>
                          <a:latin typeface="Intel Clear" panose="020B0604020203020204" pitchFamily="34" charset="0"/>
                          <a:ea typeface="+mn-ea"/>
                          <a:cs typeface="+mn-cs"/>
                        </a:rPr>
                        <a:t> MAC (+ External PHY)</a:t>
                      </a:r>
                    </a:p>
                  </a:txBody>
                  <a:tcPr marL="34290" marR="34290" marT="25718" marB="25718" anchor="ctr">
                    <a:solidFill>
                      <a:schemeClr val="bg1"/>
                    </a:solidFill>
                  </a:tcPr>
                </a:tc>
                <a:tc>
                  <a:txBody>
                    <a:bodyPr/>
                    <a:lstStyle/>
                    <a:p>
                      <a:pPr marL="0" algn="ctr" defTabSz="914400" rtl="0" eaLnBrk="1" latinLnBrk="0" hangingPunct="1"/>
                      <a:r>
                        <a:rPr lang="en-US" sz="1000" b="0" kern="1200" dirty="0">
                          <a:solidFill>
                            <a:schemeClr val="tx1">
                              <a:lumMod val="75000"/>
                            </a:schemeClr>
                          </a:solidFill>
                          <a:effectLst/>
                          <a:latin typeface="Intel Clear" panose="020B0604020203020204" pitchFamily="34" charset="0"/>
                          <a:ea typeface="+mn-ea"/>
                          <a:cs typeface="+mn-cs"/>
                        </a:rPr>
                        <a:t>Lewisburg: DMI3 – 4 lanes;  14xUSB2 ports</a:t>
                      </a:r>
                    </a:p>
                    <a:p>
                      <a:pPr marL="0" algn="ctr" defTabSz="914400" rtl="0" eaLnBrk="1" latinLnBrk="0" hangingPunct="1"/>
                      <a:r>
                        <a:rPr lang="en-US" sz="1000" b="0" kern="1200" dirty="0">
                          <a:solidFill>
                            <a:schemeClr val="tx1">
                              <a:lumMod val="75000"/>
                            </a:schemeClr>
                          </a:solidFill>
                          <a:effectLst/>
                          <a:latin typeface="Intel Clear" panose="020B0604020203020204" pitchFamily="34" charset="0"/>
                          <a:ea typeface="+mn-ea"/>
                          <a:cs typeface="+mn-cs"/>
                        </a:rPr>
                        <a:t>Up to: 10xUSB3; 14xSATA3, 20xPCIe*3</a:t>
                      </a:r>
                      <a:r>
                        <a:rPr lang="en-US" sz="1000" b="0" kern="1200" baseline="0" dirty="0">
                          <a:solidFill>
                            <a:schemeClr val="tx1">
                              <a:lumMod val="75000"/>
                            </a:schemeClr>
                          </a:solidFill>
                          <a:effectLst/>
                          <a:latin typeface="Intel Clear" panose="020B0604020203020204" pitchFamily="34" charset="0"/>
                          <a:ea typeface="+mn-ea"/>
                          <a:cs typeface="+mn-cs"/>
                        </a:rPr>
                        <a:t>  </a:t>
                      </a:r>
                      <a:r>
                        <a:rPr lang="en-US" sz="1000" b="0" kern="1200" dirty="0">
                          <a:solidFill>
                            <a:schemeClr val="tx1">
                              <a:lumMod val="75000"/>
                            </a:schemeClr>
                          </a:solidFill>
                          <a:effectLst/>
                          <a:latin typeface="Intel Clear" panose="020B0604020203020204" pitchFamily="34" charset="0"/>
                          <a:ea typeface="+mn-ea"/>
                          <a:cs typeface="+mn-cs"/>
                        </a:rPr>
                        <a:t>New: Innovation Engine, </a:t>
                      </a:r>
                      <a:r>
                        <a:rPr lang="en-US" sz="1000" b="0" kern="1200" dirty="0">
                          <a:solidFill>
                            <a:srgbClr val="FF0000"/>
                          </a:solidFill>
                          <a:effectLst/>
                          <a:latin typeface="Intel Clear" panose="020B0604020203020204" pitchFamily="34" charset="0"/>
                          <a:ea typeface="+mn-ea"/>
                          <a:cs typeface="+mn-cs"/>
                        </a:rPr>
                        <a:t>Integrated</a:t>
                      </a:r>
                      <a:r>
                        <a:rPr lang="en-US" sz="1000" b="0" kern="1200" baseline="0" dirty="0">
                          <a:solidFill>
                            <a:srgbClr val="FF0000"/>
                          </a:solidFill>
                          <a:effectLst/>
                          <a:latin typeface="Intel Clear" panose="020B0604020203020204" pitchFamily="34" charset="0"/>
                          <a:ea typeface="+mn-ea"/>
                          <a:cs typeface="+mn-cs"/>
                        </a:rPr>
                        <a:t> Intel® Ethernet </a:t>
                      </a:r>
                      <a:r>
                        <a:rPr lang="en-US" sz="1000" b="0" kern="1200" dirty="0">
                          <a:solidFill>
                            <a:srgbClr val="FF0000"/>
                          </a:solidFill>
                          <a:effectLst/>
                          <a:latin typeface="Intel Clear" panose="020B0604020203020204" pitchFamily="34" charset="0"/>
                          <a:ea typeface="+mn-ea"/>
                          <a:cs typeface="+mn-cs"/>
                        </a:rPr>
                        <a:t>4x10GbE ports, Intel® </a:t>
                      </a:r>
                      <a:r>
                        <a:rPr lang="en-US" sz="1000" b="0" kern="1200" dirty="0" err="1">
                          <a:solidFill>
                            <a:srgbClr val="FF0000"/>
                          </a:solidFill>
                          <a:effectLst/>
                          <a:latin typeface="Intel Clear" panose="020B0604020203020204" pitchFamily="34" charset="0"/>
                          <a:ea typeface="+mn-ea"/>
                          <a:cs typeface="+mn-cs"/>
                        </a:rPr>
                        <a:t>Quick</a:t>
                      </a:r>
                      <a:r>
                        <a:rPr lang="en-US" sz="1000" b="0" kern="1200" baseline="0" dirty="0" err="1">
                          <a:solidFill>
                            <a:srgbClr val="FF0000"/>
                          </a:solidFill>
                          <a:effectLst/>
                          <a:latin typeface="Intel Clear" panose="020B0604020203020204" pitchFamily="34" charset="0"/>
                          <a:ea typeface="+mn-ea"/>
                          <a:cs typeface="+mn-cs"/>
                        </a:rPr>
                        <a:t>Assist</a:t>
                      </a:r>
                      <a:r>
                        <a:rPr lang="en-US" sz="1000" b="0" kern="1200" baseline="0" dirty="0">
                          <a:solidFill>
                            <a:srgbClr val="FF0000"/>
                          </a:solidFill>
                          <a:effectLst/>
                          <a:latin typeface="Intel Clear" panose="020B0604020203020204" pitchFamily="34" charset="0"/>
                          <a:ea typeface="+mn-ea"/>
                          <a:cs typeface="+mn-cs"/>
                        </a:rPr>
                        <a:t> Technology</a:t>
                      </a:r>
                      <a:endParaRPr lang="en-US" sz="1000" b="0" kern="1200" dirty="0">
                        <a:solidFill>
                          <a:srgbClr val="FF0000"/>
                        </a:solidFill>
                        <a:effectLst/>
                        <a:latin typeface="Intel Clear" panose="020B0604020203020204" pitchFamily="34" charset="0"/>
                        <a:ea typeface="+mn-ea"/>
                        <a:cs typeface="+mn-cs"/>
                      </a:endParaRPr>
                    </a:p>
                  </a:txBody>
                  <a:tcPr marL="34290" marR="34290" marT="25718" marB="25718" anchor="ctr">
                    <a:solidFill>
                      <a:schemeClr val="bg1"/>
                    </a:solidFill>
                  </a:tcPr>
                </a:tc>
                <a:extLst>
                  <a:ext uri="{0D108BD9-81ED-4DB2-BD59-A6C34878D82A}">
                    <a16:rowId xmlns:a16="http://schemas.microsoft.com/office/drawing/2014/main" val="10010"/>
                  </a:ext>
                </a:extLst>
              </a:tr>
              <a:tr h="253364">
                <a:tc>
                  <a:txBody>
                    <a:bodyPr/>
                    <a:lstStyle/>
                    <a:p>
                      <a:pPr marL="0" algn="ctr" defTabSz="914400" rtl="0" eaLnBrk="1" latinLnBrk="0" hangingPunct="1"/>
                      <a:r>
                        <a:rPr lang="de-DE" sz="1000" b="0" kern="1200" dirty="0">
                          <a:solidFill>
                            <a:schemeClr val="tx1">
                              <a:lumMod val="75000"/>
                            </a:schemeClr>
                          </a:solidFill>
                          <a:effectLst/>
                          <a:latin typeface="Intel Clear" panose="020B0604020203020204" pitchFamily="34" charset="0"/>
                          <a:ea typeface="+mn-ea"/>
                          <a:cs typeface="+mn-cs"/>
                        </a:rPr>
                        <a:t>AVX</a:t>
                      </a:r>
                      <a:endParaRPr lang="en-US" sz="1000" b="0" kern="1200" dirty="0">
                        <a:solidFill>
                          <a:schemeClr val="tx1">
                            <a:lumMod val="75000"/>
                          </a:schemeClr>
                        </a:solidFill>
                        <a:effectLst/>
                        <a:latin typeface="Intel Clear" panose="020B0604020203020204" pitchFamily="34" charset="0"/>
                        <a:ea typeface="+mn-ea"/>
                        <a:cs typeface="+mn-cs"/>
                      </a:endParaRPr>
                    </a:p>
                  </a:txBody>
                  <a:tcPr marL="34290" marR="34290" marT="25718" marB="25718"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000" b="0" kern="1200" dirty="0">
                        <a:solidFill>
                          <a:schemeClr val="tx1">
                            <a:lumMod val="75000"/>
                          </a:schemeClr>
                        </a:solidFill>
                        <a:effectLst/>
                        <a:latin typeface="Intel Clear" panose="020B0604020203020204" pitchFamily="34" charset="0"/>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de-DE" sz="1000" b="0" kern="1200" dirty="0">
                        <a:solidFill>
                          <a:schemeClr val="tx1">
                            <a:lumMod val="75000"/>
                          </a:schemeClr>
                        </a:solidFill>
                        <a:effectLst/>
                        <a:latin typeface="Intel Clear" panose="020B0604020203020204" pitchFamily="34" charset="0"/>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de-DE" sz="1000" b="0" kern="1200" dirty="0">
                        <a:solidFill>
                          <a:schemeClr val="tx1">
                            <a:lumMod val="75000"/>
                          </a:schemeClr>
                        </a:solidFill>
                        <a:effectLst/>
                        <a:latin typeface="Intel Clear" panose="020B0604020203020204" pitchFamily="34" charset="0"/>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de-DE" sz="1000" b="0" kern="1200" dirty="0">
                        <a:solidFill>
                          <a:schemeClr val="tx1">
                            <a:lumMod val="75000"/>
                          </a:schemeClr>
                        </a:solidFill>
                        <a:effectLst/>
                        <a:latin typeface="Intel Clear" panose="020B0604020203020204" pitchFamily="34" charset="0"/>
                        <a:ea typeface="+mn-ea"/>
                        <a:cs typeface="+mn-cs"/>
                      </a:endParaRPr>
                    </a:p>
                  </a:txBody>
                  <a:tcPr marL="34290" marR="34290" marT="25718" marB="25718" anchor="ctr">
                    <a:solidFill>
                      <a:schemeClr val="bg1"/>
                    </a:solidFill>
                  </a:tcPr>
                </a:tc>
                <a:tc>
                  <a:txBody>
                    <a:bodyPr/>
                    <a:lstStyle/>
                    <a:p>
                      <a:pPr marL="0" algn="ctr" defTabSz="914400" rtl="0" eaLnBrk="1" latinLnBrk="0" hangingPunct="1"/>
                      <a:r>
                        <a:rPr lang="de-DE" sz="1000" b="0" kern="1200" dirty="0">
                          <a:solidFill>
                            <a:srgbClr val="FF0000"/>
                          </a:solidFill>
                          <a:effectLst/>
                          <a:latin typeface="Intel Clear" panose="020B0604020203020204" pitchFamily="34" charset="0"/>
                          <a:ea typeface="+mn-ea"/>
                          <a:cs typeface="+mn-cs"/>
                        </a:rPr>
                        <a:t>AVX512</a:t>
                      </a:r>
                      <a:r>
                        <a:rPr lang="de-DE" sz="1000" b="0" kern="1200" baseline="0" dirty="0">
                          <a:solidFill>
                            <a:srgbClr val="FF0000"/>
                          </a:solidFill>
                          <a:effectLst/>
                          <a:latin typeface="Intel Clear" panose="020B0604020203020204" pitchFamily="34" charset="0"/>
                          <a:ea typeface="+mn-ea"/>
                          <a:cs typeface="+mn-cs"/>
                        </a:rPr>
                        <a:t> Support</a:t>
                      </a:r>
                      <a:endParaRPr lang="en-US" sz="1000" b="0" kern="1200" dirty="0">
                        <a:solidFill>
                          <a:srgbClr val="FF0000"/>
                        </a:solidFill>
                        <a:effectLst/>
                        <a:latin typeface="Intel Clear" panose="020B0604020203020204" pitchFamily="34" charset="0"/>
                        <a:ea typeface="+mn-ea"/>
                        <a:cs typeface="+mn-cs"/>
                      </a:endParaRPr>
                    </a:p>
                  </a:txBody>
                  <a:tcPr marL="34290" marR="34290" marT="25718" marB="25718" anchor="ctr">
                    <a:solidFill>
                      <a:schemeClr val="bg1"/>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006505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de-DE" dirty="0"/>
              <a:t>enzom@supermicro.com</a:t>
            </a:r>
            <a:endParaRPr lang="en-US" dirty="0"/>
          </a:p>
          <a:p>
            <a:endParaRPr lang="en-US" dirty="0"/>
          </a:p>
        </p:txBody>
      </p:sp>
    </p:spTree>
    <p:extLst>
      <p:ext uri="{BB962C8B-B14F-4D97-AF65-F5344CB8AC3E}">
        <p14:creationId xmlns:p14="http://schemas.microsoft.com/office/powerpoint/2010/main" val="75999483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78838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228600" y="514350"/>
            <a:ext cx="8839200" cy="3429000"/>
          </a:xfrm>
        </p:spPr>
        <p:txBody>
          <a:bodyPr/>
          <a:lstStyle/>
          <a:p>
            <a:pPr>
              <a:buClr>
                <a:srgbClr val="002060"/>
              </a:buClr>
            </a:pPr>
            <a:r>
              <a:rPr lang="en-US" sz="1400" dirty="0">
                <a:solidFill>
                  <a:schemeClr val="tx1"/>
                </a:solidFill>
                <a:latin typeface="+mn-lt"/>
              </a:rPr>
              <a:t>New Brand and Processor Number scheme starting with </a:t>
            </a:r>
            <a:r>
              <a:rPr lang="en-US" sz="1400" dirty="0" err="1">
                <a:solidFill>
                  <a:schemeClr val="tx1"/>
                </a:solidFill>
                <a:latin typeface="+mn-lt"/>
              </a:rPr>
              <a:t>Skylake</a:t>
            </a:r>
            <a:r>
              <a:rPr lang="en-US" sz="1400" dirty="0">
                <a:solidFill>
                  <a:schemeClr val="tx1"/>
                </a:solidFill>
                <a:latin typeface="+mn-lt"/>
              </a:rPr>
              <a:t>-SP processor</a:t>
            </a:r>
          </a:p>
          <a:p>
            <a:pPr>
              <a:buClr>
                <a:srgbClr val="002060"/>
              </a:buClr>
            </a:pPr>
            <a:r>
              <a:rPr lang="en-US" sz="1400" dirty="0">
                <a:solidFill>
                  <a:schemeClr val="tx1"/>
                </a:solidFill>
                <a:latin typeface="+mn-lt"/>
              </a:rPr>
              <a:t>The family will be referred to as the </a:t>
            </a:r>
            <a:r>
              <a:rPr lang="en-US" sz="1400" b="1" dirty="0">
                <a:solidFill>
                  <a:schemeClr val="tx1"/>
                </a:solidFill>
                <a:latin typeface="+mn-lt"/>
              </a:rPr>
              <a:t>Intel Xeon Processor Scalable Family</a:t>
            </a:r>
          </a:p>
          <a:p>
            <a:pPr>
              <a:buClr>
                <a:srgbClr val="002060"/>
              </a:buClr>
            </a:pPr>
            <a:r>
              <a:rPr lang="en-US" sz="1400" dirty="0">
                <a:solidFill>
                  <a:schemeClr val="tx1"/>
                </a:solidFill>
                <a:latin typeface="+mn-lt"/>
              </a:rPr>
              <a:t>The Intel® Xeon® processor Scalable family will have </a:t>
            </a:r>
            <a:r>
              <a:rPr lang="en-US" sz="1400" b="1" dirty="0">
                <a:solidFill>
                  <a:schemeClr val="tx1"/>
                </a:solidFill>
                <a:latin typeface="+mn-lt"/>
              </a:rPr>
              <a:t>4 named shelves – Platinum, Gold, Silver, Bronze -</a:t>
            </a:r>
            <a:r>
              <a:rPr lang="en-US" sz="1400" dirty="0">
                <a:solidFill>
                  <a:schemeClr val="tx1"/>
                </a:solidFill>
                <a:latin typeface="+mn-lt"/>
              </a:rPr>
              <a:t> that signal increasing capability as you move from Bronze to Platinum level SKUs</a:t>
            </a:r>
          </a:p>
          <a:p>
            <a:pPr>
              <a:buClr>
                <a:srgbClr val="002060"/>
              </a:buClr>
            </a:pPr>
            <a:endParaRPr lang="en-US" sz="1400" dirty="0"/>
          </a:p>
        </p:txBody>
      </p:sp>
      <p:sp>
        <p:nvSpPr>
          <p:cNvPr id="8" name="Rectangle 18"/>
          <p:cNvSpPr txBox="1">
            <a:spLocks noChangeArrowheads="1"/>
          </p:cNvSpPr>
          <p:nvPr/>
        </p:nvSpPr>
        <p:spPr bwMode="auto">
          <a:xfrm>
            <a:off x="0" y="0"/>
            <a:ext cx="9144000" cy="5289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accent2"/>
                </a:solidFill>
                <a:latin typeface="Arial Narrow" pitchFamily="34" charset="0"/>
                <a:ea typeface="+mj-ea"/>
                <a:cs typeface="+mj-cs"/>
              </a:defRPr>
            </a:lvl1pPr>
            <a:lvl2pPr algn="ctr" rtl="0" eaLnBrk="1" fontAlgn="base" hangingPunct="1">
              <a:spcBef>
                <a:spcPct val="0"/>
              </a:spcBef>
              <a:spcAft>
                <a:spcPct val="0"/>
              </a:spcAft>
              <a:defRPr sz="2800" b="1">
                <a:solidFill>
                  <a:schemeClr val="accent2"/>
                </a:solidFill>
                <a:latin typeface="Arial" charset="0"/>
              </a:defRPr>
            </a:lvl2pPr>
            <a:lvl3pPr algn="ctr" rtl="0" eaLnBrk="1" fontAlgn="base" hangingPunct="1">
              <a:spcBef>
                <a:spcPct val="0"/>
              </a:spcBef>
              <a:spcAft>
                <a:spcPct val="0"/>
              </a:spcAft>
              <a:defRPr sz="2800" b="1">
                <a:solidFill>
                  <a:schemeClr val="accent2"/>
                </a:solidFill>
                <a:latin typeface="Arial" charset="0"/>
              </a:defRPr>
            </a:lvl3pPr>
            <a:lvl4pPr algn="ctr" rtl="0" eaLnBrk="1" fontAlgn="base" hangingPunct="1">
              <a:spcBef>
                <a:spcPct val="0"/>
              </a:spcBef>
              <a:spcAft>
                <a:spcPct val="0"/>
              </a:spcAft>
              <a:defRPr sz="2800" b="1">
                <a:solidFill>
                  <a:schemeClr val="accent2"/>
                </a:solidFill>
                <a:latin typeface="Arial" charset="0"/>
              </a:defRPr>
            </a:lvl4pPr>
            <a:lvl5pPr algn="ctr" rtl="0" eaLnBrk="1" fontAlgn="base" hangingPunct="1">
              <a:spcBef>
                <a:spcPct val="0"/>
              </a:spcBef>
              <a:spcAft>
                <a:spcPct val="0"/>
              </a:spcAft>
              <a:defRPr sz="2800" b="1">
                <a:solidFill>
                  <a:schemeClr val="accent2"/>
                </a:solidFill>
                <a:latin typeface="Arial" charset="0"/>
              </a:defRPr>
            </a:lvl5pPr>
            <a:lvl6pPr marL="457200" algn="ctr" rtl="0" eaLnBrk="1" fontAlgn="base" hangingPunct="1">
              <a:spcBef>
                <a:spcPct val="0"/>
              </a:spcBef>
              <a:spcAft>
                <a:spcPct val="0"/>
              </a:spcAft>
              <a:defRPr sz="2800" b="1">
                <a:solidFill>
                  <a:schemeClr val="accent2"/>
                </a:solidFill>
                <a:latin typeface="Arial" charset="0"/>
              </a:defRPr>
            </a:lvl6pPr>
            <a:lvl7pPr marL="914400" algn="ctr" rtl="0" eaLnBrk="1" fontAlgn="base" hangingPunct="1">
              <a:spcBef>
                <a:spcPct val="0"/>
              </a:spcBef>
              <a:spcAft>
                <a:spcPct val="0"/>
              </a:spcAft>
              <a:defRPr sz="2800" b="1">
                <a:solidFill>
                  <a:schemeClr val="accent2"/>
                </a:solidFill>
                <a:latin typeface="Arial" charset="0"/>
              </a:defRPr>
            </a:lvl7pPr>
            <a:lvl8pPr marL="1371600" algn="ctr" rtl="0" eaLnBrk="1" fontAlgn="base" hangingPunct="1">
              <a:spcBef>
                <a:spcPct val="0"/>
              </a:spcBef>
              <a:spcAft>
                <a:spcPct val="0"/>
              </a:spcAft>
              <a:defRPr sz="2800" b="1">
                <a:solidFill>
                  <a:schemeClr val="accent2"/>
                </a:solidFill>
                <a:latin typeface="Arial" charset="0"/>
              </a:defRPr>
            </a:lvl8pPr>
            <a:lvl9pPr marL="1828800" algn="ctr" rtl="0" eaLnBrk="1" fontAlgn="base" hangingPunct="1">
              <a:spcBef>
                <a:spcPct val="0"/>
              </a:spcBef>
              <a:spcAft>
                <a:spcPct val="0"/>
              </a:spcAft>
              <a:defRPr sz="2800" b="1">
                <a:solidFill>
                  <a:schemeClr val="accent2"/>
                </a:solidFill>
                <a:latin typeface="Arial" charset="0"/>
              </a:defRPr>
            </a:lvl9pPr>
          </a:lstStyle>
          <a:p>
            <a:r>
              <a:rPr lang="en-US" altLang="zh-CN" sz="2400" dirty="0">
                <a:solidFill>
                  <a:srgbClr val="333399"/>
                </a:solidFill>
                <a:latin typeface="+mj-lt"/>
                <a:ea typeface="SimSun" pitchFamily="2" charset="-122"/>
              </a:rPr>
              <a:t>Introducing the New Intel Xeon Scalable Processor Family</a:t>
            </a:r>
          </a:p>
        </p:txBody>
      </p:sp>
      <p:grpSp>
        <p:nvGrpSpPr>
          <p:cNvPr id="2" name="Group 1"/>
          <p:cNvGrpSpPr/>
          <p:nvPr/>
        </p:nvGrpSpPr>
        <p:grpSpPr>
          <a:xfrm>
            <a:off x="747463" y="2038350"/>
            <a:ext cx="7710737" cy="2368842"/>
            <a:chOff x="974476" y="1208002"/>
            <a:chExt cx="7710737" cy="2368842"/>
          </a:xfrm>
        </p:grpSpPr>
        <p:cxnSp>
          <p:nvCxnSpPr>
            <p:cNvPr id="10" name="Elbow Connector 9"/>
            <p:cNvCxnSpPr>
              <a:stCxn id="40" idx="2"/>
              <a:endCxn id="11" idx="0"/>
            </p:cNvCxnSpPr>
            <p:nvPr/>
          </p:nvCxnSpPr>
          <p:spPr>
            <a:xfrm rot="16200000" flipH="1">
              <a:off x="2906572" y="2751200"/>
              <a:ext cx="772909" cy="1"/>
            </a:xfrm>
            <a:prstGeom prst="bentConnector3">
              <a:avLst>
                <a:gd name="adj1" fmla="val 50000"/>
              </a:avLst>
            </a:prstGeom>
            <a:ln>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485999" y="3137656"/>
              <a:ext cx="1614056" cy="307777"/>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0" rIns="91440" bIns="0" rtlCol="0" anchor="ctr">
              <a:spAutoFit/>
            </a:bodyPr>
            <a:lstStyle/>
            <a:p>
              <a:pPr algn="ctr"/>
              <a:r>
                <a:rPr lang="en-US" sz="1000" b="1" dirty="0">
                  <a:solidFill>
                    <a:srgbClr val="0071C5"/>
                  </a:solidFill>
                </a:rPr>
                <a:t>Processor Generation</a:t>
              </a:r>
            </a:p>
            <a:p>
              <a:pPr marL="171434" indent="-171434">
                <a:buFont typeface="Arial" panose="020B0604020202020204" pitchFamily="34" charset="0"/>
                <a:buChar char="•"/>
              </a:pPr>
              <a:r>
                <a:rPr lang="en-US" sz="1000" dirty="0">
                  <a:solidFill>
                    <a:srgbClr val="0071C5"/>
                  </a:solidFill>
                </a:rPr>
                <a:t>1 = 1</a:t>
              </a:r>
              <a:r>
                <a:rPr lang="en-US" sz="1000" baseline="30000" dirty="0">
                  <a:solidFill>
                    <a:srgbClr val="0071C5"/>
                  </a:solidFill>
                </a:rPr>
                <a:t>st</a:t>
              </a:r>
              <a:r>
                <a:rPr lang="en-US" sz="1000" dirty="0">
                  <a:solidFill>
                    <a:srgbClr val="0071C5"/>
                  </a:solidFill>
                </a:rPr>
                <a:t> Gen (</a:t>
              </a:r>
              <a:r>
                <a:rPr lang="en-US" sz="1000" dirty="0" err="1">
                  <a:solidFill>
                    <a:srgbClr val="0071C5"/>
                  </a:solidFill>
                </a:rPr>
                <a:t>Skylake</a:t>
              </a:r>
              <a:r>
                <a:rPr lang="en-US" sz="1000" dirty="0">
                  <a:solidFill>
                    <a:srgbClr val="0071C5"/>
                  </a:solidFill>
                </a:rPr>
                <a:t>)</a:t>
              </a:r>
            </a:p>
          </p:txBody>
        </p:sp>
        <p:sp>
          <p:nvSpPr>
            <p:cNvPr id="12" name="Right Brace 11"/>
            <p:cNvSpPr/>
            <p:nvPr/>
          </p:nvSpPr>
          <p:spPr>
            <a:xfrm rot="5400000">
              <a:off x="3512434" y="2313407"/>
              <a:ext cx="194036" cy="326665"/>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p:cNvSpPr/>
            <p:nvPr/>
          </p:nvSpPr>
          <p:spPr>
            <a:xfrm>
              <a:off x="4375295" y="3212366"/>
              <a:ext cx="1508602" cy="307777"/>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0" rIns="91440" bIns="0" rtlCol="0" anchor="ctr">
              <a:spAutoFit/>
            </a:bodyPr>
            <a:lstStyle/>
            <a:p>
              <a:pPr algn="ctr"/>
              <a:r>
                <a:rPr lang="en-US" sz="1000" b="1" dirty="0">
                  <a:solidFill>
                    <a:srgbClr val="0071C5"/>
                  </a:solidFill>
                </a:rPr>
                <a:t>Processor SKU </a:t>
              </a:r>
            </a:p>
            <a:p>
              <a:pPr marL="171434" indent="-171434">
                <a:buFont typeface="Arial" panose="020B0604020202020204" pitchFamily="34" charset="0"/>
                <a:buChar char="•"/>
              </a:pPr>
              <a:r>
                <a:rPr lang="en-US" sz="1000" dirty="0">
                  <a:solidFill>
                    <a:srgbClr val="0071C5"/>
                  </a:solidFill>
                </a:rPr>
                <a:t>(ex. 20, 34…)</a:t>
              </a:r>
            </a:p>
          </p:txBody>
        </p:sp>
        <p:sp>
          <p:nvSpPr>
            <p:cNvPr id="14" name="Rectangle 13"/>
            <p:cNvSpPr/>
            <p:nvPr/>
          </p:nvSpPr>
          <p:spPr>
            <a:xfrm>
              <a:off x="6186199" y="1491671"/>
              <a:ext cx="2499014" cy="1384995"/>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0" rIns="91440" bIns="0" rtlCol="0" anchor="ctr">
              <a:spAutoFit/>
            </a:bodyPr>
            <a:lstStyle/>
            <a:p>
              <a:pPr algn="ctr"/>
              <a:r>
                <a:rPr lang="en-US" sz="1000" b="1" dirty="0">
                  <a:solidFill>
                    <a:srgbClr val="0071C5"/>
                  </a:solidFill>
                </a:rPr>
                <a:t>Integrations and Optimizations </a:t>
              </a:r>
            </a:p>
            <a:p>
              <a:pPr algn="ctr"/>
              <a:r>
                <a:rPr lang="en-US" sz="1000" dirty="0">
                  <a:solidFill>
                    <a:srgbClr val="0071C5"/>
                  </a:solidFill>
                </a:rPr>
                <a:t>(if applicable)</a:t>
              </a:r>
            </a:p>
            <a:p>
              <a:pPr marL="171434" indent="-171434">
                <a:buFont typeface="Arial" panose="020B0604020202020204" pitchFamily="34" charset="0"/>
                <a:buChar char="•"/>
              </a:pPr>
              <a:r>
                <a:rPr lang="en-US" sz="1000" dirty="0">
                  <a:solidFill>
                    <a:srgbClr val="0071C5"/>
                  </a:solidFill>
                </a:rPr>
                <a:t>P = FPGA</a:t>
              </a:r>
            </a:p>
            <a:p>
              <a:pPr marL="171434" indent="-171434">
                <a:buFont typeface="Arial" panose="020B0604020202020204" pitchFamily="34" charset="0"/>
                <a:buChar char="•"/>
              </a:pPr>
              <a:r>
                <a:rPr lang="en-US" sz="1000" dirty="0">
                  <a:solidFill>
                    <a:srgbClr val="0071C5"/>
                  </a:solidFill>
                </a:rPr>
                <a:t>F = Fabric</a:t>
              </a:r>
            </a:p>
            <a:p>
              <a:pPr marL="171434" indent="-171434">
                <a:buFont typeface="Arial" panose="020B0604020202020204" pitchFamily="34" charset="0"/>
                <a:buChar char="•"/>
              </a:pPr>
              <a:r>
                <a:rPr lang="en-US" sz="1000" dirty="0">
                  <a:solidFill>
                    <a:srgbClr val="0071C5"/>
                  </a:solidFill>
                </a:rPr>
                <a:t>T = High </a:t>
              </a:r>
              <a:r>
                <a:rPr lang="en-US" sz="1000" dirty="0" err="1">
                  <a:solidFill>
                    <a:srgbClr val="0071C5"/>
                  </a:solidFill>
                </a:rPr>
                <a:t>Tcase</a:t>
              </a:r>
              <a:r>
                <a:rPr lang="en-US" sz="1000" dirty="0">
                  <a:solidFill>
                    <a:srgbClr val="0071C5"/>
                  </a:solidFill>
                </a:rPr>
                <a:t>/Extended Reliability</a:t>
              </a:r>
            </a:p>
            <a:p>
              <a:pPr marL="171434" indent="-171434">
                <a:buFont typeface="Arial" panose="020B0604020202020204" pitchFamily="34" charset="0"/>
                <a:buChar char="•"/>
              </a:pPr>
              <a:endParaRPr lang="en-US" sz="1000" dirty="0">
                <a:solidFill>
                  <a:srgbClr val="0071C5"/>
                </a:solidFill>
              </a:endParaRPr>
            </a:p>
            <a:p>
              <a:pPr algn="ctr"/>
              <a:r>
                <a:rPr lang="en-US" sz="1000" dirty="0">
                  <a:solidFill>
                    <a:srgbClr val="0071C5"/>
                  </a:solidFill>
                </a:rPr>
                <a:t> </a:t>
              </a:r>
              <a:r>
                <a:rPr lang="en-US" sz="1000" b="1" dirty="0">
                  <a:solidFill>
                    <a:srgbClr val="0071C5"/>
                  </a:solidFill>
                </a:rPr>
                <a:t>Memory Capacity</a:t>
              </a:r>
              <a:endParaRPr lang="en-US" sz="1000" dirty="0">
                <a:solidFill>
                  <a:srgbClr val="0071C5"/>
                </a:solidFill>
              </a:endParaRPr>
            </a:p>
            <a:p>
              <a:pPr marL="171434" indent="-171434">
                <a:buFont typeface="Arial" panose="020B0604020202020204" pitchFamily="34" charset="0"/>
                <a:buChar char="•"/>
              </a:pPr>
              <a:r>
                <a:rPr lang="en-US" sz="1000" dirty="0">
                  <a:solidFill>
                    <a:srgbClr val="0071C5"/>
                  </a:solidFill>
                </a:rPr>
                <a:t>No Suffix = 768GB per socket</a:t>
              </a:r>
            </a:p>
            <a:p>
              <a:pPr marL="171434" indent="-171434">
                <a:buFont typeface="Arial" panose="020B0604020202020204" pitchFamily="34" charset="0"/>
                <a:buChar char="•"/>
              </a:pPr>
              <a:r>
                <a:rPr lang="en-US" sz="1000" dirty="0">
                  <a:solidFill>
                    <a:srgbClr val="0071C5"/>
                  </a:solidFill>
                </a:rPr>
                <a:t>M = 1.5TB per socket</a:t>
              </a:r>
            </a:p>
          </p:txBody>
        </p:sp>
        <p:cxnSp>
          <p:nvCxnSpPr>
            <p:cNvPr id="15" name="Elbow Connector 14"/>
            <p:cNvCxnSpPr>
              <a:stCxn id="60" idx="1"/>
            </p:cNvCxnSpPr>
            <p:nvPr/>
          </p:nvCxnSpPr>
          <p:spPr>
            <a:xfrm rot="16200000" flipH="1">
              <a:off x="5054001" y="1544381"/>
              <a:ext cx="105637" cy="2158758"/>
            </a:xfrm>
            <a:prstGeom prst="bentConnector4">
              <a:avLst>
                <a:gd name="adj1" fmla="val 99188"/>
                <a:gd name="adj2" fmla="val 52247"/>
              </a:avLst>
            </a:prstGeom>
            <a:ln>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74476" y="2807403"/>
              <a:ext cx="1316166" cy="769441"/>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0" rIns="91440" bIns="0" rtlCol="0" anchor="ctr">
              <a:spAutoFit/>
            </a:bodyPr>
            <a:lstStyle/>
            <a:p>
              <a:pPr algn="ctr"/>
              <a:r>
                <a:rPr lang="en-US" sz="1000" b="1" dirty="0">
                  <a:solidFill>
                    <a:srgbClr val="0071C5"/>
                  </a:solidFill>
                </a:rPr>
                <a:t>SKU Level</a:t>
              </a:r>
            </a:p>
            <a:p>
              <a:pPr marL="171434" indent="-171434">
                <a:buFont typeface="Arial" panose="020B0604020202020204" pitchFamily="34" charset="0"/>
                <a:buChar char="•"/>
              </a:pPr>
              <a:r>
                <a:rPr lang="en-US" sz="1000" dirty="0">
                  <a:solidFill>
                    <a:srgbClr val="0071C5"/>
                  </a:solidFill>
                </a:rPr>
                <a:t>8 = Platinum</a:t>
              </a:r>
            </a:p>
            <a:p>
              <a:pPr marL="171434" indent="-171434">
                <a:buFont typeface="Arial" panose="020B0604020202020204" pitchFamily="34" charset="0"/>
                <a:buChar char="•"/>
              </a:pPr>
              <a:r>
                <a:rPr lang="en-US" sz="1000" dirty="0">
                  <a:solidFill>
                    <a:srgbClr val="0071C5"/>
                  </a:solidFill>
                </a:rPr>
                <a:t>6, 5 = Gold</a:t>
              </a:r>
            </a:p>
            <a:p>
              <a:pPr marL="171434" indent="-171434">
                <a:buFont typeface="Arial" panose="020B0604020202020204" pitchFamily="34" charset="0"/>
                <a:buChar char="•"/>
              </a:pPr>
              <a:r>
                <a:rPr lang="en-US" sz="1000" dirty="0">
                  <a:solidFill>
                    <a:srgbClr val="0071C5"/>
                  </a:solidFill>
                </a:rPr>
                <a:t>4 = Silver</a:t>
              </a:r>
            </a:p>
            <a:p>
              <a:pPr marL="171434" indent="-171434">
                <a:buFont typeface="Arial" panose="020B0604020202020204" pitchFamily="34" charset="0"/>
                <a:buChar char="•"/>
              </a:pPr>
              <a:r>
                <a:rPr lang="en-US" sz="1000" dirty="0">
                  <a:solidFill>
                    <a:srgbClr val="0071C5"/>
                  </a:solidFill>
                </a:rPr>
                <a:t>3 = Bronze</a:t>
              </a:r>
            </a:p>
          </p:txBody>
        </p:sp>
        <p:cxnSp>
          <p:nvCxnSpPr>
            <p:cNvPr id="18" name="Elbow Connector 17"/>
            <p:cNvCxnSpPr>
              <a:stCxn id="39" idx="2"/>
              <a:endCxn id="16" idx="0"/>
            </p:cNvCxnSpPr>
            <p:nvPr/>
          </p:nvCxnSpPr>
          <p:spPr>
            <a:xfrm rot="5400000">
              <a:off x="2138141" y="1859165"/>
              <a:ext cx="442656" cy="1453820"/>
            </a:xfrm>
            <a:prstGeom prst="bentConnector3">
              <a:avLst>
                <a:gd name="adj1" fmla="val 50000"/>
              </a:avLst>
            </a:prstGeom>
            <a:ln>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1454152" y="1208002"/>
              <a:ext cx="1460960" cy="180578"/>
            </a:xfrm>
            <a:prstGeom prst="roundRect">
              <a:avLst/>
            </a:prstGeom>
            <a:solidFill>
              <a:srgbClr val="E5E4E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000" b="1" dirty="0">
                  <a:solidFill>
                    <a:schemeClr val="tx1"/>
                  </a:solidFill>
                </a:rPr>
                <a:t>Intel® Xeon® Platinum</a:t>
              </a:r>
            </a:p>
          </p:txBody>
        </p:sp>
        <p:sp>
          <p:nvSpPr>
            <p:cNvPr id="20" name="Rounded Rectangle 19"/>
            <p:cNvSpPr/>
            <p:nvPr/>
          </p:nvSpPr>
          <p:spPr>
            <a:xfrm>
              <a:off x="2995746" y="1208002"/>
              <a:ext cx="181265" cy="180578"/>
            </a:xfrm>
            <a:prstGeom prst="roundRect">
              <a:avLst/>
            </a:prstGeom>
            <a:solidFill>
              <a:srgbClr val="E5E4E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8</a:t>
              </a:r>
            </a:p>
          </p:txBody>
        </p:sp>
        <p:sp>
          <p:nvSpPr>
            <p:cNvPr id="21" name="Rounded Rectangle 20"/>
            <p:cNvSpPr/>
            <p:nvPr/>
          </p:nvSpPr>
          <p:spPr>
            <a:xfrm>
              <a:off x="3202393" y="1208002"/>
              <a:ext cx="181265" cy="180578"/>
            </a:xfrm>
            <a:prstGeom prst="roundRect">
              <a:avLst/>
            </a:prstGeom>
            <a:solidFill>
              <a:srgbClr val="E5E4E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1</a:t>
              </a:r>
            </a:p>
          </p:txBody>
        </p:sp>
        <p:sp>
          <p:nvSpPr>
            <p:cNvPr id="22" name="Rounded Rectangle 21"/>
            <p:cNvSpPr/>
            <p:nvPr/>
          </p:nvSpPr>
          <p:spPr>
            <a:xfrm>
              <a:off x="3409042" y="1208002"/>
              <a:ext cx="181265" cy="180578"/>
            </a:xfrm>
            <a:prstGeom prst="roundRect">
              <a:avLst/>
            </a:prstGeom>
            <a:solidFill>
              <a:srgbClr val="E5E4E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a:t>
              </a:r>
            </a:p>
          </p:txBody>
        </p:sp>
        <p:sp>
          <p:nvSpPr>
            <p:cNvPr id="23" name="Rounded Rectangle 22"/>
            <p:cNvSpPr/>
            <p:nvPr/>
          </p:nvSpPr>
          <p:spPr>
            <a:xfrm>
              <a:off x="3615690" y="1208002"/>
              <a:ext cx="181265" cy="180578"/>
            </a:xfrm>
            <a:prstGeom prst="roundRect">
              <a:avLst/>
            </a:prstGeom>
            <a:solidFill>
              <a:srgbClr val="E5E4E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a:t>
              </a:r>
            </a:p>
          </p:txBody>
        </p:sp>
        <p:sp>
          <p:nvSpPr>
            <p:cNvPr id="24" name="Rounded Rectangle 23"/>
            <p:cNvSpPr/>
            <p:nvPr/>
          </p:nvSpPr>
          <p:spPr>
            <a:xfrm>
              <a:off x="1454152" y="1688872"/>
              <a:ext cx="1460960" cy="180578"/>
            </a:xfrm>
            <a:prstGeom prst="roundRect">
              <a:avLst/>
            </a:prstGeom>
            <a:solidFill>
              <a:srgbClr val="FFD7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000" b="1" dirty="0">
                  <a:solidFill>
                    <a:schemeClr val="tx1"/>
                  </a:solidFill>
                </a:rPr>
                <a:t>Intel® Xeon® Gold</a:t>
              </a:r>
            </a:p>
          </p:txBody>
        </p:sp>
        <p:sp>
          <p:nvSpPr>
            <p:cNvPr id="25" name="Rounded Rectangle 24"/>
            <p:cNvSpPr/>
            <p:nvPr/>
          </p:nvSpPr>
          <p:spPr>
            <a:xfrm>
              <a:off x="2995746" y="1688872"/>
              <a:ext cx="181265" cy="180578"/>
            </a:xfrm>
            <a:prstGeom prst="roundRect">
              <a:avLst/>
            </a:prstGeom>
            <a:solidFill>
              <a:srgbClr val="FFD7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5</a:t>
              </a:r>
            </a:p>
          </p:txBody>
        </p:sp>
        <p:sp>
          <p:nvSpPr>
            <p:cNvPr id="26" name="Rounded Rectangle 25"/>
            <p:cNvSpPr/>
            <p:nvPr/>
          </p:nvSpPr>
          <p:spPr>
            <a:xfrm>
              <a:off x="3202393" y="1688872"/>
              <a:ext cx="181265" cy="180578"/>
            </a:xfrm>
            <a:prstGeom prst="roundRect">
              <a:avLst/>
            </a:prstGeom>
            <a:solidFill>
              <a:srgbClr val="FFD7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1</a:t>
              </a:r>
            </a:p>
          </p:txBody>
        </p:sp>
        <p:sp>
          <p:nvSpPr>
            <p:cNvPr id="27" name="Rounded Rectangle 26"/>
            <p:cNvSpPr/>
            <p:nvPr/>
          </p:nvSpPr>
          <p:spPr>
            <a:xfrm>
              <a:off x="3409042" y="1688872"/>
              <a:ext cx="181265" cy="180578"/>
            </a:xfrm>
            <a:prstGeom prst="roundRect">
              <a:avLst/>
            </a:prstGeom>
            <a:solidFill>
              <a:srgbClr val="FFD7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a:t>
              </a:r>
            </a:p>
          </p:txBody>
        </p:sp>
        <p:sp>
          <p:nvSpPr>
            <p:cNvPr id="28" name="Rounded Rectangle 27"/>
            <p:cNvSpPr/>
            <p:nvPr/>
          </p:nvSpPr>
          <p:spPr>
            <a:xfrm>
              <a:off x="3615690" y="1688872"/>
              <a:ext cx="181265" cy="180578"/>
            </a:xfrm>
            <a:prstGeom prst="roundRect">
              <a:avLst/>
            </a:prstGeom>
            <a:solidFill>
              <a:srgbClr val="FFD7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a:t>
              </a:r>
            </a:p>
          </p:txBody>
        </p:sp>
        <p:sp>
          <p:nvSpPr>
            <p:cNvPr id="29" name="Rounded Rectangle 28"/>
            <p:cNvSpPr/>
            <p:nvPr/>
          </p:nvSpPr>
          <p:spPr>
            <a:xfrm>
              <a:off x="2995746" y="1439434"/>
              <a:ext cx="181265" cy="180578"/>
            </a:xfrm>
            <a:prstGeom prst="roundRect">
              <a:avLst/>
            </a:prstGeom>
            <a:solidFill>
              <a:srgbClr val="FFD7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6</a:t>
              </a:r>
            </a:p>
          </p:txBody>
        </p:sp>
        <p:sp>
          <p:nvSpPr>
            <p:cNvPr id="30" name="Rounded Rectangle 29"/>
            <p:cNvSpPr/>
            <p:nvPr/>
          </p:nvSpPr>
          <p:spPr>
            <a:xfrm>
              <a:off x="3202393" y="1439434"/>
              <a:ext cx="181265" cy="180578"/>
            </a:xfrm>
            <a:prstGeom prst="roundRect">
              <a:avLst/>
            </a:prstGeom>
            <a:solidFill>
              <a:srgbClr val="FFD7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1</a:t>
              </a:r>
            </a:p>
          </p:txBody>
        </p:sp>
        <p:sp>
          <p:nvSpPr>
            <p:cNvPr id="31" name="Rounded Rectangle 30"/>
            <p:cNvSpPr/>
            <p:nvPr/>
          </p:nvSpPr>
          <p:spPr>
            <a:xfrm>
              <a:off x="3409042" y="1439434"/>
              <a:ext cx="181265" cy="180578"/>
            </a:xfrm>
            <a:prstGeom prst="roundRect">
              <a:avLst/>
            </a:prstGeom>
            <a:solidFill>
              <a:srgbClr val="FFD7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a:t>
              </a:r>
            </a:p>
          </p:txBody>
        </p:sp>
        <p:sp>
          <p:nvSpPr>
            <p:cNvPr id="32" name="Rounded Rectangle 31"/>
            <p:cNvSpPr/>
            <p:nvPr/>
          </p:nvSpPr>
          <p:spPr>
            <a:xfrm>
              <a:off x="3615690" y="1439434"/>
              <a:ext cx="181265" cy="180578"/>
            </a:xfrm>
            <a:prstGeom prst="roundRect">
              <a:avLst/>
            </a:prstGeom>
            <a:solidFill>
              <a:srgbClr val="FFD7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a:t>
              </a:r>
            </a:p>
          </p:txBody>
        </p:sp>
        <p:sp>
          <p:nvSpPr>
            <p:cNvPr id="33" name="Rounded Rectangle 32"/>
            <p:cNvSpPr/>
            <p:nvPr/>
          </p:nvSpPr>
          <p:spPr>
            <a:xfrm>
              <a:off x="1454152" y="1937098"/>
              <a:ext cx="1460960" cy="180578"/>
            </a:xfrm>
            <a:prstGeom prst="roundRect">
              <a:avLst/>
            </a:prstGeom>
            <a:solidFill>
              <a:srgbClr val="C0C0C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000" b="1" dirty="0">
                  <a:solidFill>
                    <a:schemeClr val="tx1"/>
                  </a:solidFill>
                </a:rPr>
                <a:t>Intel® Xeon® Silver</a:t>
              </a:r>
            </a:p>
          </p:txBody>
        </p:sp>
        <p:sp>
          <p:nvSpPr>
            <p:cNvPr id="34" name="Rounded Rectangle 33"/>
            <p:cNvSpPr/>
            <p:nvPr/>
          </p:nvSpPr>
          <p:spPr>
            <a:xfrm>
              <a:off x="2995746" y="1937098"/>
              <a:ext cx="181265" cy="180578"/>
            </a:xfrm>
            <a:prstGeom prst="roundRect">
              <a:avLst/>
            </a:prstGeom>
            <a:solidFill>
              <a:srgbClr val="C0C0C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4</a:t>
              </a:r>
            </a:p>
          </p:txBody>
        </p:sp>
        <p:sp>
          <p:nvSpPr>
            <p:cNvPr id="35" name="Rounded Rectangle 34"/>
            <p:cNvSpPr/>
            <p:nvPr/>
          </p:nvSpPr>
          <p:spPr>
            <a:xfrm>
              <a:off x="3202393" y="1937098"/>
              <a:ext cx="181265" cy="180578"/>
            </a:xfrm>
            <a:prstGeom prst="roundRect">
              <a:avLst/>
            </a:prstGeom>
            <a:solidFill>
              <a:srgbClr val="C0C0C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1</a:t>
              </a:r>
            </a:p>
          </p:txBody>
        </p:sp>
        <p:sp>
          <p:nvSpPr>
            <p:cNvPr id="36" name="Rounded Rectangle 35"/>
            <p:cNvSpPr/>
            <p:nvPr/>
          </p:nvSpPr>
          <p:spPr>
            <a:xfrm>
              <a:off x="3409042" y="1937098"/>
              <a:ext cx="181265" cy="180578"/>
            </a:xfrm>
            <a:prstGeom prst="roundRect">
              <a:avLst/>
            </a:prstGeom>
            <a:solidFill>
              <a:srgbClr val="C0C0C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a:t>
              </a:r>
            </a:p>
          </p:txBody>
        </p:sp>
        <p:sp>
          <p:nvSpPr>
            <p:cNvPr id="37" name="Rounded Rectangle 36"/>
            <p:cNvSpPr/>
            <p:nvPr/>
          </p:nvSpPr>
          <p:spPr>
            <a:xfrm>
              <a:off x="3615690" y="1937098"/>
              <a:ext cx="181265" cy="180578"/>
            </a:xfrm>
            <a:prstGeom prst="roundRect">
              <a:avLst/>
            </a:prstGeom>
            <a:solidFill>
              <a:srgbClr val="C0C0C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a:t>
              </a:r>
            </a:p>
          </p:txBody>
        </p:sp>
        <p:sp>
          <p:nvSpPr>
            <p:cNvPr id="38" name="Rounded Rectangle 37"/>
            <p:cNvSpPr/>
            <p:nvPr/>
          </p:nvSpPr>
          <p:spPr>
            <a:xfrm>
              <a:off x="1454152" y="2184169"/>
              <a:ext cx="1460960" cy="180578"/>
            </a:xfrm>
            <a:prstGeom prst="roundRect">
              <a:avLst/>
            </a:prstGeom>
            <a:solidFill>
              <a:srgbClr val="CD7F3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000" b="1" dirty="0">
                  <a:solidFill>
                    <a:schemeClr val="tx1"/>
                  </a:solidFill>
                </a:rPr>
                <a:t>Intel® Xeon® Bronze</a:t>
              </a:r>
            </a:p>
          </p:txBody>
        </p:sp>
        <p:sp>
          <p:nvSpPr>
            <p:cNvPr id="39" name="Rounded Rectangle 38"/>
            <p:cNvSpPr/>
            <p:nvPr/>
          </p:nvSpPr>
          <p:spPr>
            <a:xfrm>
              <a:off x="2995746" y="2184169"/>
              <a:ext cx="181265" cy="180578"/>
            </a:xfrm>
            <a:prstGeom prst="roundRect">
              <a:avLst/>
            </a:prstGeom>
            <a:solidFill>
              <a:srgbClr val="CD7F3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3</a:t>
              </a:r>
            </a:p>
          </p:txBody>
        </p:sp>
        <p:sp>
          <p:nvSpPr>
            <p:cNvPr id="40" name="Rounded Rectangle 39"/>
            <p:cNvSpPr/>
            <p:nvPr/>
          </p:nvSpPr>
          <p:spPr>
            <a:xfrm>
              <a:off x="3202393" y="2184169"/>
              <a:ext cx="181265" cy="180578"/>
            </a:xfrm>
            <a:prstGeom prst="roundRect">
              <a:avLst/>
            </a:prstGeom>
            <a:solidFill>
              <a:srgbClr val="CD7F3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1</a:t>
              </a:r>
            </a:p>
          </p:txBody>
        </p:sp>
        <p:sp>
          <p:nvSpPr>
            <p:cNvPr id="41" name="Rounded Rectangle 40"/>
            <p:cNvSpPr/>
            <p:nvPr/>
          </p:nvSpPr>
          <p:spPr>
            <a:xfrm>
              <a:off x="3409042" y="2184169"/>
              <a:ext cx="181265" cy="180578"/>
            </a:xfrm>
            <a:prstGeom prst="roundRect">
              <a:avLst/>
            </a:prstGeom>
            <a:solidFill>
              <a:srgbClr val="CD7F3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a:t>
              </a:r>
            </a:p>
          </p:txBody>
        </p:sp>
        <p:sp>
          <p:nvSpPr>
            <p:cNvPr id="42" name="Rounded Rectangle 41"/>
            <p:cNvSpPr/>
            <p:nvPr/>
          </p:nvSpPr>
          <p:spPr>
            <a:xfrm>
              <a:off x="3615690" y="2184169"/>
              <a:ext cx="181265" cy="180578"/>
            </a:xfrm>
            <a:prstGeom prst="roundRect">
              <a:avLst/>
            </a:prstGeom>
            <a:solidFill>
              <a:srgbClr val="CD7F3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rPr>
                <a:t>#</a:t>
              </a:r>
            </a:p>
          </p:txBody>
        </p:sp>
        <p:sp>
          <p:nvSpPr>
            <p:cNvPr id="43" name="Rounded Rectangle 42"/>
            <p:cNvSpPr/>
            <p:nvPr/>
          </p:nvSpPr>
          <p:spPr>
            <a:xfrm>
              <a:off x="4332345" y="1208002"/>
              <a:ext cx="641824" cy="180578"/>
            </a:xfrm>
            <a:prstGeom prst="roundRect">
              <a:avLst/>
            </a:prstGeom>
            <a:solidFill>
              <a:srgbClr val="E5E4E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000" b="1" dirty="0">
                  <a:solidFill>
                    <a:schemeClr val="tx1"/>
                  </a:solidFill>
                </a:rPr>
                <a:t>processor</a:t>
              </a:r>
            </a:p>
          </p:txBody>
        </p:sp>
        <p:sp>
          <p:nvSpPr>
            <p:cNvPr id="44" name="Rounded Rectangle 43"/>
            <p:cNvSpPr/>
            <p:nvPr/>
          </p:nvSpPr>
          <p:spPr>
            <a:xfrm>
              <a:off x="4332345" y="1688872"/>
              <a:ext cx="641824" cy="180578"/>
            </a:xfrm>
            <a:prstGeom prst="roundRect">
              <a:avLst/>
            </a:prstGeom>
            <a:solidFill>
              <a:srgbClr val="FFD7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000" b="1" dirty="0">
                  <a:solidFill>
                    <a:schemeClr val="tx1"/>
                  </a:solidFill>
                </a:rPr>
                <a:t>processor</a:t>
              </a:r>
            </a:p>
          </p:txBody>
        </p:sp>
        <p:sp>
          <p:nvSpPr>
            <p:cNvPr id="45" name="Rounded Rectangle 44"/>
            <p:cNvSpPr/>
            <p:nvPr/>
          </p:nvSpPr>
          <p:spPr>
            <a:xfrm>
              <a:off x="4332345" y="1937098"/>
              <a:ext cx="641824" cy="180578"/>
            </a:xfrm>
            <a:prstGeom prst="roundRect">
              <a:avLst/>
            </a:prstGeom>
            <a:solidFill>
              <a:srgbClr val="C0C0C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000" b="1" dirty="0">
                  <a:solidFill>
                    <a:schemeClr val="tx1"/>
                  </a:solidFill>
                </a:rPr>
                <a:t>processor</a:t>
              </a:r>
            </a:p>
          </p:txBody>
        </p:sp>
        <p:sp>
          <p:nvSpPr>
            <p:cNvPr id="46" name="Rounded Rectangle 45"/>
            <p:cNvSpPr/>
            <p:nvPr/>
          </p:nvSpPr>
          <p:spPr>
            <a:xfrm>
              <a:off x="4332345" y="2184169"/>
              <a:ext cx="641824" cy="180578"/>
            </a:xfrm>
            <a:prstGeom prst="roundRect">
              <a:avLst/>
            </a:prstGeom>
            <a:solidFill>
              <a:srgbClr val="CD7F3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000" b="1" dirty="0">
                  <a:solidFill>
                    <a:schemeClr val="tx1"/>
                  </a:solidFill>
                </a:rPr>
                <a:t>processor</a:t>
              </a:r>
            </a:p>
          </p:txBody>
        </p:sp>
        <p:sp>
          <p:nvSpPr>
            <p:cNvPr id="47" name="Rounded Rectangle 46"/>
            <p:cNvSpPr/>
            <p:nvPr/>
          </p:nvSpPr>
          <p:spPr>
            <a:xfrm>
              <a:off x="4337820" y="1439434"/>
              <a:ext cx="641824" cy="180578"/>
            </a:xfrm>
            <a:prstGeom prst="roundRect">
              <a:avLst/>
            </a:prstGeom>
            <a:solidFill>
              <a:srgbClr val="FFD7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000" b="1" dirty="0">
                  <a:solidFill>
                    <a:schemeClr val="tx1"/>
                  </a:solidFill>
                </a:rPr>
                <a:t>processor</a:t>
              </a:r>
            </a:p>
          </p:txBody>
        </p:sp>
        <p:sp>
          <p:nvSpPr>
            <p:cNvPr id="48" name="Rounded Rectangle 47"/>
            <p:cNvSpPr/>
            <p:nvPr/>
          </p:nvSpPr>
          <p:spPr>
            <a:xfrm>
              <a:off x="1452988" y="1439434"/>
              <a:ext cx="1460960" cy="180578"/>
            </a:xfrm>
            <a:prstGeom prst="roundRect">
              <a:avLst/>
            </a:prstGeom>
            <a:solidFill>
              <a:srgbClr val="FFD7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000" b="1" dirty="0">
                  <a:solidFill>
                    <a:schemeClr val="tx1"/>
                  </a:solidFill>
                </a:rPr>
                <a:t>Intel® Xeon® Gold</a:t>
              </a:r>
            </a:p>
          </p:txBody>
        </p:sp>
        <p:cxnSp>
          <p:nvCxnSpPr>
            <p:cNvPr id="49" name="Elbow Connector 48"/>
            <p:cNvCxnSpPr>
              <a:stCxn id="12" idx="1"/>
              <a:endCxn id="13" idx="0"/>
            </p:cNvCxnSpPr>
            <p:nvPr/>
          </p:nvCxnSpPr>
          <p:spPr>
            <a:xfrm rot="16200000" flipH="1">
              <a:off x="4050220" y="2132990"/>
              <a:ext cx="638608" cy="1520144"/>
            </a:xfrm>
            <a:prstGeom prst="bentConnector3">
              <a:avLst>
                <a:gd name="adj1" fmla="val 53257"/>
              </a:avLst>
            </a:prstGeom>
            <a:ln>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0" name="Rounded Rectangle 49"/>
            <p:cNvSpPr/>
            <p:nvPr/>
          </p:nvSpPr>
          <p:spPr>
            <a:xfrm>
              <a:off x="3819160" y="1208002"/>
              <a:ext cx="181265" cy="180578"/>
            </a:xfrm>
            <a:prstGeom prst="roundRect">
              <a:avLst/>
            </a:prstGeom>
            <a:solidFill>
              <a:srgbClr val="E5E4E2"/>
            </a:solidFill>
            <a:ln>
              <a:solidFill>
                <a:schemeClr val="bg2"/>
              </a:solidFill>
              <a:prstDash val="sysDot"/>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latin typeface="Symbol" panose="05050102010706020507" pitchFamily="18" charset="2"/>
                </a:rPr>
                <a:t>a</a:t>
              </a:r>
            </a:p>
          </p:txBody>
        </p:sp>
        <p:sp>
          <p:nvSpPr>
            <p:cNvPr id="51" name="Rounded Rectangle 50"/>
            <p:cNvSpPr/>
            <p:nvPr/>
          </p:nvSpPr>
          <p:spPr>
            <a:xfrm>
              <a:off x="3819160" y="1688872"/>
              <a:ext cx="181265" cy="180578"/>
            </a:xfrm>
            <a:prstGeom prst="roundRect">
              <a:avLst/>
            </a:prstGeom>
            <a:solidFill>
              <a:srgbClr val="FFD700"/>
            </a:solidFill>
            <a:ln>
              <a:solidFill>
                <a:schemeClr val="bg2"/>
              </a:solidFill>
              <a:prstDash val="sysDot"/>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latin typeface="Symbol" panose="05050102010706020507" pitchFamily="18" charset="2"/>
                </a:rPr>
                <a:t>a</a:t>
              </a:r>
            </a:p>
          </p:txBody>
        </p:sp>
        <p:sp>
          <p:nvSpPr>
            <p:cNvPr id="52" name="Rounded Rectangle 51"/>
            <p:cNvSpPr/>
            <p:nvPr/>
          </p:nvSpPr>
          <p:spPr>
            <a:xfrm>
              <a:off x="3819160" y="1439434"/>
              <a:ext cx="181265" cy="180578"/>
            </a:xfrm>
            <a:prstGeom prst="roundRect">
              <a:avLst/>
            </a:prstGeom>
            <a:solidFill>
              <a:srgbClr val="FFD7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latin typeface="Symbol" panose="05050102010706020507" pitchFamily="18" charset="2"/>
                </a:rPr>
                <a:t>a</a:t>
              </a:r>
            </a:p>
          </p:txBody>
        </p:sp>
        <p:sp>
          <p:nvSpPr>
            <p:cNvPr id="53" name="Rounded Rectangle 52"/>
            <p:cNvSpPr/>
            <p:nvPr/>
          </p:nvSpPr>
          <p:spPr>
            <a:xfrm>
              <a:off x="3819160" y="1937098"/>
              <a:ext cx="181265" cy="180578"/>
            </a:xfrm>
            <a:prstGeom prst="roundRect">
              <a:avLst/>
            </a:prstGeom>
            <a:solidFill>
              <a:srgbClr val="C0C0C0"/>
            </a:solidFill>
            <a:ln>
              <a:solidFill>
                <a:schemeClr val="bg2"/>
              </a:solidFill>
              <a:prstDash val="sysDot"/>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latin typeface="Symbol" panose="05050102010706020507" pitchFamily="18" charset="2"/>
                </a:rPr>
                <a:t>a</a:t>
              </a:r>
            </a:p>
          </p:txBody>
        </p:sp>
        <p:sp>
          <p:nvSpPr>
            <p:cNvPr id="54" name="Rounded Rectangle 53"/>
            <p:cNvSpPr/>
            <p:nvPr/>
          </p:nvSpPr>
          <p:spPr>
            <a:xfrm>
              <a:off x="3819160" y="2184169"/>
              <a:ext cx="181265" cy="180578"/>
            </a:xfrm>
            <a:prstGeom prst="roundRect">
              <a:avLst/>
            </a:prstGeom>
            <a:solidFill>
              <a:srgbClr val="CD7F32"/>
            </a:solidFill>
            <a:ln>
              <a:solidFill>
                <a:schemeClr val="bg2"/>
              </a:solidFill>
              <a:prstDash val="sysDot"/>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latin typeface="Symbol" panose="05050102010706020507" pitchFamily="18" charset="2"/>
                </a:rPr>
                <a:t>a</a:t>
              </a:r>
            </a:p>
          </p:txBody>
        </p:sp>
        <p:sp>
          <p:nvSpPr>
            <p:cNvPr id="55" name="Rounded Rectangle 54"/>
            <p:cNvSpPr/>
            <p:nvPr/>
          </p:nvSpPr>
          <p:spPr>
            <a:xfrm>
              <a:off x="4027441" y="1208002"/>
              <a:ext cx="181265" cy="180578"/>
            </a:xfrm>
            <a:prstGeom prst="roundRect">
              <a:avLst/>
            </a:prstGeom>
            <a:solidFill>
              <a:srgbClr val="E5E4E2"/>
            </a:solidFill>
            <a:ln>
              <a:solidFill>
                <a:schemeClr val="bg2"/>
              </a:solidFill>
              <a:prstDash val="sysDot"/>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latin typeface="Symbol" panose="05050102010706020507" pitchFamily="18" charset="2"/>
                </a:rPr>
                <a:t>a</a:t>
              </a:r>
            </a:p>
          </p:txBody>
        </p:sp>
        <p:sp>
          <p:nvSpPr>
            <p:cNvPr id="56" name="Rounded Rectangle 55"/>
            <p:cNvSpPr/>
            <p:nvPr/>
          </p:nvSpPr>
          <p:spPr>
            <a:xfrm>
              <a:off x="4027441" y="1688872"/>
              <a:ext cx="181265" cy="180578"/>
            </a:xfrm>
            <a:prstGeom prst="roundRect">
              <a:avLst/>
            </a:prstGeom>
            <a:solidFill>
              <a:srgbClr val="FFD700"/>
            </a:solidFill>
            <a:ln>
              <a:solidFill>
                <a:schemeClr val="bg2"/>
              </a:solidFill>
              <a:prstDash val="sysDot"/>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latin typeface="Symbol" panose="05050102010706020507" pitchFamily="18" charset="2"/>
                </a:rPr>
                <a:t>a</a:t>
              </a:r>
            </a:p>
          </p:txBody>
        </p:sp>
        <p:sp>
          <p:nvSpPr>
            <p:cNvPr id="57" name="Rounded Rectangle 56"/>
            <p:cNvSpPr/>
            <p:nvPr/>
          </p:nvSpPr>
          <p:spPr>
            <a:xfrm>
              <a:off x="4027441" y="1439434"/>
              <a:ext cx="181265" cy="180578"/>
            </a:xfrm>
            <a:prstGeom prst="roundRect">
              <a:avLst/>
            </a:prstGeom>
            <a:solidFill>
              <a:srgbClr val="FFD7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latin typeface="Symbol" panose="05050102010706020507" pitchFamily="18" charset="2"/>
                </a:rPr>
                <a:t>a</a:t>
              </a:r>
            </a:p>
          </p:txBody>
        </p:sp>
        <p:sp>
          <p:nvSpPr>
            <p:cNvPr id="58" name="Rounded Rectangle 57"/>
            <p:cNvSpPr/>
            <p:nvPr/>
          </p:nvSpPr>
          <p:spPr>
            <a:xfrm>
              <a:off x="4027441" y="1937098"/>
              <a:ext cx="181265" cy="180578"/>
            </a:xfrm>
            <a:prstGeom prst="roundRect">
              <a:avLst/>
            </a:prstGeom>
            <a:solidFill>
              <a:srgbClr val="C0C0C0"/>
            </a:solidFill>
            <a:ln>
              <a:solidFill>
                <a:schemeClr val="bg2"/>
              </a:solidFill>
              <a:prstDash val="sysDot"/>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latin typeface="Symbol" panose="05050102010706020507" pitchFamily="18" charset="2"/>
                </a:rPr>
                <a:t>a</a:t>
              </a:r>
            </a:p>
          </p:txBody>
        </p:sp>
        <p:sp>
          <p:nvSpPr>
            <p:cNvPr id="59" name="Rounded Rectangle 58"/>
            <p:cNvSpPr/>
            <p:nvPr/>
          </p:nvSpPr>
          <p:spPr>
            <a:xfrm>
              <a:off x="4027441" y="2184169"/>
              <a:ext cx="181265" cy="180578"/>
            </a:xfrm>
            <a:prstGeom prst="roundRect">
              <a:avLst/>
            </a:prstGeom>
            <a:solidFill>
              <a:srgbClr val="CD7F32"/>
            </a:solidFill>
            <a:ln>
              <a:solidFill>
                <a:schemeClr val="bg2"/>
              </a:solidFill>
              <a:prstDash val="sysDot"/>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tx1"/>
                  </a:solidFill>
                  <a:latin typeface="Symbol" panose="05050102010706020507" pitchFamily="18" charset="2"/>
                </a:rPr>
                <a:t>a</a:t>
              </a:r>
            </a:p>
          </p:txBody>
        </p:sp>
        <p:sp>
          <p:nvSpPr>
            <p:cNvPr id="60" name="Right Brace 59"/>
            <p:cNvSpPr/>
            <p:nvPr/>
          </p:nvSpPr>
          <p:spPr>
            <a:xfrm rot="5400000">
              <a:off x="3930423" y="2310591"/>
              <a:ext cx="194036" cy="326665"/>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806784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32992" y="1123950"/>
            <a:ext cx="5610808" cy="685800"/>
          </a:xfrm>
        </p:spPr>
        <p:txBody>
          <a:bodyPr/>
          <a:lstStyle/>
          <a:p>
            <a:r>
              <a:rPr lang="de-DE" dirty="0"/>
              <a:t>New CPU Generations</a:t>
            </a:r>
            <a:br>
              <a:rPr lang="de-DE" dirty="0"/>
            </a:br>
            <a:br>
              <a:rPr lang="de-DE" dirty="0"/>
            </a:br>
            <a:r>
              <a:rPr lang="de-DE" sz="2400" dirty="0"/>
              <a:t>AMD Naples</a:t>
            </a:r>
            <a:endParaRPr lang="en-US" dirty="0"/>
          </a:p>
        </p:txBody>
      </p:sp>
    </p:spTree>
    <p:extLst>
      <p:ext uri="{BB962C8B-B14F-4D97-AF65-F5344CB8AC3E}">
        <p14:creationId xmlns:p14="http://schemas.microsoft.com/office/powerpoint/2010/main" val="306374517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333399"/>
                </a:solidFill>
              </a:rPr>
              <a:t>AMD Naples Processor Spec</a:t>
            </a:r>
          </a:p>
        </p:txBody>
      </p:sp>
      <p:sp>
        <p:nvSpPr>
          <p:cNvPr id="6" name="Text Placeholder 2"/>
          <p:cNvSpPr txBox="1">
            <a:spLocks/>
          </p:cNvSpPr>
          <p:nvPr/>
        </p:nvSpPr>
        <p:spPr>
          <a:xfrm>
            <a:off x="274392" y="564355"/>
            <a:ext cx="7820156" cy="214313"/>
          </a:xfrm>
          <a:prstGeom prst="rect">
            <a:avLst/>
          </a:prstGeom>
        </p:spPr>
        <p:txBody>
          <a:bodyPr/>
          <a:lstStyle>
            <a:lvl1pPr marL="342900" indent="-342900" algn="l" rtl="0" eaLnBrk="1" fontAlgn="base" hangingPunct="1">
              <a:spcBef>
                <a:spcPct val="20000"/>
              </a:spcBef>
              <a:spcAft>
                <a:spcPct val="0"/>
              </a:spcAft>
              <a:buClr>
                <a:srgbClr val="CC0000"/>
              </a:buClr>
              <a:buFont typeface="Wingdings" pitchFamily="2" charset="2"/>
              <a:buChar char="l"/>
              <a:defRPr sz="2000" b="1">
                <a:solidFill>
                  <a:schemeClr val="accent6"/>
                </a:solidFill>
                <a:latin typeface="Arial Narrow" pitchFamily="34" charset="0"/>
                <a:ea typeface="+mn-ea"/>
                <a:cs typeface="+mn-cs"/>
              </a:defRPr>
            </a:lvl1pPr>
            <a:lvl2pPr marL="742950" indent="-285750" algn="l" rtl="0" eaLnBrk="1" fontAlgn="base" hangingPunct="1">
              <a:spcBef>
                <a:spcPct val="20000"/>
              </a:spcBef>
              <a:spcAft>
                <a:spcPct val="0"/>
              </a:spcAft>
              <a:buClr>
                <a:srgbClr val="CC0000"/>
              </a:buClr>
              <a:buFont typeface="Wingdings" pitchFamily="2" charset="2"/>
              <a:buChar char="v"/>
              <a:defRPr sz="1800" b="0">
                <a:solidFill>
                  <a:schemeClr val="accent6"/>
                </a:solidFill>
                <a:latin typeface="Arial Narrow" pitchFamily="34" charset="0"/>
              </a:defRPr>
            </a:lvl2pPr>
            <a:lvl3pPr marL="1143000" indent="-228600" algn="l" rtl="0" eaLnBrk="1" fontAlgn="base" hangingPunct="1">
              <a:spcBef>
                <a:spcPct val="20000"/>
              </a:spcBef>
              <a:spcAft>
                <a:spcPct val="0"/>
              </a:spcAft>
              <a:buClr>
                <a:srgbClr val="CC0000"/>
              </a:buClr>
              <a:buFont typeface="Wingdings" pitchFamily="2" charset="2"/>
              <a:buChar char="Ø"/>
              <a:defRPr sz="1600" b="0">
                <a:solidFill>
                  <a:schemeClr val="accent6"/>
                </a:solidFill>
                <a:latin typeface="Arial Narrow" pitchFamily="34" charset="0"/>
              </a:defRPr>
            </a:lvl3pPr>
            <a:lvl4pPr marL="1600200" indent="-228600" algn="l" rtl="0" eaLnBrk="1" fontAlgn="base" hangingPunct="1">
              <a:spcBef>
                <a:spcPct val="20000"/>
              </a:spcBef>
              <a:spcAft>
                <a:spcPct val="0"/>
              </a:spcAft>
              <a:buClr>
                <a:srgbClr val="CC0000"/>
              </a:buClr>
              <a:buFont typeface="Wingdings" pitchFamily="2" charset="2"/>
              <a:buChar char="§"/>
              <a:defRPr sz="1400" b="0">
                <a:solidFill>
                  <a:schemeClr val="accent6"/>
                </a:solidFill>
                <a:latin typeface="Arial Narrow" pitchFamily="34" charset="0"/>
              </a:defRPr>
            </a:lvl4pPr>
            <a:lvl5pPr marL="2057400" indent="-228600" algn="l" rtl="0" eaLnBrk="1" fontAlgn="base" hangingPunct="1">
              <a:spcBef>
                <a:spcPct val="20000"/>
              </a:spcBef>
              <a:spcAft>
                <a:spcPct val="0"/>
              </a:spcAft>
              <a:buClr>
                <a:srgbClr val="CC0000"/>
              </a:buClr>
              <a:buFont typeface="Courier New" pitchFamily="49" charset="0"/>
              <a:buChar char="o"/>
              <a:defRPr sz="1400" b="0">
                <a:solidFill>
                  <a:schemeClr val="accent6"/>
                </a:solidFill>
                <a:latin typeface="Arial Narrow" pitchFamily="34" charset="0"/>
              </a:defRPr>
            </a:lvl5pPr>
            <a:lvl6pPr marL="25146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6pPr>
            <a:lvl7pPr marL="29718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7pPr>
            <a:lvl8pPr marL="34290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8pPr>
            <a:lvl9pPr marL="3886200" indent="-228600" algn="l" rtl="0" eaLnBrk="1" fontAlgn="base" hangingPunct="1">
              <a:spcBef>
                <a:spcPct val="20000"/>
              </a:spcBef>
              <a:spcAft>
                <a:spcPct val="0"/>
              </a:spcAft>
              <a:buClr>
                <a:srgbClr val="CC0000"/>
              </a:buClr>
              <a:buFont typeface="Wingdings" pitchFamily="2" charset="2"/>
              <a:buChar char="l"/>
              <a:defRPr sz="1600" b="1">
                <a:solidFill>
                  <a:schemeClr val="accent2"/>
                </a:solidFill>
                <a:latin typeface="+mn-lt"/>
              </a:defRPr>
            </a:lvl9pPr>
          </a:lstStyle>
          <a:p>
            <a:pPr marL="0" indent="0">
              <a:buNone/>
            </a:pPr>
            <a:r>
              <a:rPr lang="en-US" sz="1800" dirty="0">
                <a:solidFill>
                  <a:srgbClr val="333399"/>
                </a:solidFill>
              </a:rPr>
              <a:t>Lowering TCO through an optimal balance of compute, memory, I/O and security</a:t>
            </a:r>
          </a:p>
        </p:txBody>
      </p:sp>
      <p:sp>
        <p:nvSpPr>
          <p:cNvPr id="7" name="Rectangle 6"/>
          <p:cNvSpPr/>
          <p:nvPr/>
        </p:nvSpPr>
        <p:spPr>
          <a:xfrm>
            <a:off x="533399" y="1047750"/>
            <a:ext cx="3935896" cy="3472756"/>
          </a:xfrm>
          <a:prstGeom prst="rect">
            <a:avLst/>
          </a:prstGeom>
        </p:spPr>
        <p:txBody>
          <a:bodyPr wrap="square" lIns="68589" tIns="34295" rIns="68589" bIns="34295">
            <a:spAutoFit/>
          </a:bodyPr>
          <a:lstStyle/>
          <a:p>
            <a:pPr marL="0" lvl="1" defTabSz="685480">
              <a:spcAft>
                <a:spcPts val="113"/>
              </a:spcAft>
              <a:buClr>
                <a:prstClr val="white"/>
              </a:buClr>
              <a:defRPr/>
            </a:pPr>
            <a:r>
              <a:rPr lang="en-CA" sz="1400" b="1" kern="0" dirty="0">
                <a:solidFill>
                  <a:srgbClr val="333399"/>
                </a:solidFill>
                <a:latin typeface="Arial Narrow" pitchFamily="34" charset="0"/>
              </a:rPr>
              <a:t>COMPUTE</a:t>
            </a:r>
          </a:p>
          <a:p>
            <a:pPr marL="171421" lvl="1" indent="-171421">
              <a:spcBef>
                <a:spcPts val="225"/>
              </a:spcBef>
              <a:buClr>
                <a:schemeClr val="accent4"/>
              </a:buClr>
              <a:buSzPct val="100000"/>
              <a:buFont typeface="Wingdings 3" panose="05040102010807070707" pitchFamily="18" charset="2"/>
              <a:buChar char=""/>
              <a:defRPr/>
            </a:pPr>
            <a:r>
              <a:rPr lang="en-US" sz="1200" dirty="0">
                <a:latin typeface="Arial Narrow" pitchFamily="34" charset="0"/>
              </a:rPr>
              <a:t>16 to </a:t>
            </a:r>
            <a:r>
              <a:rPr lang="en-US" sz="1200" b="1" dirty="0">
                <a:latin typeface="Arial Narrow" pitchFamily="34" charset="0"/>
              </a:rPr>
              <a:t>32</a:t>
            </a:r>
            <a:r>
              <a:rPr lang="en-US" sz="1200" dirty="0">
                <a:latin typeface="Arial Narrow" pitchFamily="34" charset="0"/>
              </a:rPr>
              <a:t> AMD “Zen” x86 cores (32 to 64 threads)</a:t>
            </a:r>
          </a:p>
          <a:p>
            <a:pPr marL="171421" lvl="1" indent="-171421">
              <a:spcBef>
                <a:spcPts val="225"/>
              </a:spcBef>
              <a:buClr>
                <a:schemeClr val="accent4"/>
              </a:buClr>
              <a:buSzPct val="100000"/>
              <a:buFont typeface="Wingdings 3" panose="05040102010807070707" pitchFamily="18" charset="2"/>
              <a:buChar char=""/>
              <a:defRPr/>
            </a:pPr>
            <a:r>
              <a:rPr lang="en-US" sz="1200" dirty="0">
                <a:latin typeface="Arial Narrow" pitchFamily="34" charset="0"/>
              </a:rPr>
              <a:t>512KB L2 cache per core (16 MB total L2 cache)</a:t>
            </a:r>
          </a:p>
          <a:p>
            <a:pPr marL="171421" lvl="1" indent="-171421">
              <a:spcBef>
                <a:spcPts val="225"/>
              </a:spcBef>
              <a:buClr>
                <a:schemeClr val="accent4"/>
              </a:buClr>
              <a:buSzPct val="100000"/>
              <a:buFont typeface="Wingdings 3" panose="05040102010807070707" pitchFamily="18" charset="2"/>
              <a:buChar char=""/>
              <a:defRPr/>
            </a:pPr>
            <a:r>
              <a:rPr lang="en-US" sz="1200" dirty="0">
                <a:latin typeface="Arial Narrow" pitchFamily="34" charset="0"/>
              </a:rPr>
              <a:t>64MB shared L3 cache  (8MB per 4 cores)</a:t>
            </a:r>
          </a:p>
          <a:p>
            <a:pPr marL="171421" lvl="1" indent="-171421">
              <a:spcBef>
                <a:spcPts val="225"/>
              </a:spcBef>
              <a:buClr>
                <a:schemeClr val="accent4"/>
              </a:buClr>
              <a:buSzPct val="100000"/>
              <a:buFont typeface="Wingdings 3" panose="05040102010807070707" pitchFamily="18" charset="2"/>
              <a:buChar char=""/>
              <a:defRPr/>
            </a:pPr>
            <a:r>
              <a:rPr lang="en-US" sz="1200" dirty="0">
                <a:latin typeface="Arial Narrow" pitchFamily="34" charset="0"/>
              </a:rPr>
              <a:t>TDP range: 120W-180W</a:t>
            </a:r>
          </a:p>
          <a:p>
            <a:pPr marL="171421" lvl="1" indent="-171421">
              <a:spcBef>
                <a:spcPts val="225"/>
              </a:spcBef>
              <a:buClr>
                <a:schemeClr val="accent4"/>
              </a:buClr>
              <a:buSzPct val="100000"/>
              <a:buFont typeface="Wingdings 3" panose="05040102010807070707" pitchFamily="18" charset="2"/>
              <a:buChar char=""/>
              <a:defRPr/>
            </a:pPr>
            <a:endParaRPr lang="en-US" sz="1100" dirty="0">
              <a:solidFill>
                <a:srgbClr val="FFFFFF"/>
              </a:solidFill>
              <a:latin typeface="Klavika Basic Light" pitchFamily="34" charset="0"/>
            </a:endParaRPr>
          </a:p>
          <a:p>
            <a:pPr marL="0" lvl="1" defTabSz="685480">
              <a:spcAft>
                <a:spcPts val="113"/>
              </a:spcAft>
              <a:buClr>
                <a:prstClr val="white"/>
              </a:buClr>
              <a:defRPr/>
            </a:pPr>
            <a:r>
              <a:rPr lang="en-CA" sz="1400" b="1" kern="0" dirty="0">
                <a:solidFill>
                  <a:srgbClr val="333399"/>
                </a:solidFill>
                <a:latin typeface="Arial Narrow" pitchFamily="34" charset="0"/>
              </a:rPr>
              <a:t>MEMORY</a:t>
            </a:r>
          </a:p>
          <a:p>
            <a:pPr marL="171421" lvl="1" indent="-171421" defTabSz="685480">
              <a:spcBef>
                <a:spcPts val="225"/>
              </a:spcBef>
              <a:buClr>
                <a:schemeClr val="accent4"/>
              </a:buClr>
              <a:buSzPct val="100000"/>
              <a:buFont typeface="Wingdings 3" panose="05040102010807070707" pitchFamily="18" charset="2"/>
              <a:buChar char=""/>
              <a:defRPr/>
            </a:pPr>
            <a:r>
              <a:rPr lang="en-US" sz="1200" b="1" dirty="0">
                <a:latin typeface="Arial Narrow" pitchFamily="34" charset="0"/>
              </a:rPr>
              <a:t>8 channel DDR4 with ECC up to 2666 MHz</a:t>
            </a:r>
          </a:p>
          <a:p>
            <a:pPr marL="171421" lvl="1" indent="-171421" defTabSz="685480">
              <a:spcBef>
                <a:spcPts val="225"/>
              </a:spcBef>
              <a:buClr>
                <a:schemeClr val="accent4"/>
              </a:buClr>
              <a:buSzPct val="100000"/>
              <a:buFont typeface="Wingdings 3" panose="05040102010807070707" pitchFamily="18" charset="2"/>
              <a:buChar char=""/>
              <a:defRPr/>
            </a:pPr>
            <a:r>
              <a:rPr lang="en-US" sz="1200" dirty="0">
                <a:latin typeface="Arial Narrow" pitchFamily="34" charset="0"/>
              </a:rPr>
              <a:t>RDIMM, LRDIMM, 3DS, NVDIMM, Flash</a:t>
            </a:r>
          </a:p>
          <a:p>
            <a:pPr marL="171421" lvl="1" indent="-171421" defTabSz="685480">
              <a:spcBef>
                <a:spcPts val="225"/>
              </a:spcBef>
              <a:buClr>
                <a:schemeClr val="accent4"/>
              </a:buClr>
              <a:buSzPct val="100000"/>
              <a:buFont typeface="Wingdings 3" panose="05040102010807070707" pitchFamily="18" charset="2"/>
              <a:buChar char=""/>
              <a:defRPr/>
            </a:pPr>
            <a:r>
              <a:rPr lang="en-US" sz="1200" dirty="0">
                <a:latin typeface="Arial Narrow" pitchFamily="34" charset="0"/>
              </a:rPr>
              <a:t>2 DIMMs/channel capacity of 2TB/socket</a:t>
            </a:r>
          </a:p>
          <a:p>
            <a:pPr marL="171421" lvl="1" indent="-171421" defTabSz="685480">
              <a:spcBef>
                <a:spcPts val="225"/>
              </a:spcBef>
              <a:buClr>
                <a:schemeClr val="accent4"/>
              </a:buClr>
              <a:buSzPct val="100000"/>
              <a:buFont typeface="Wingdings 3" panose="05040102010807070707" pitchFamily="18" charset="2"/>
              <a:buChar char=""/>
              <a:defRPr/>
            </a:pPr>
            <a:endParaRPr lang="de-DE" sz="1200" dirty="0">
              <a:latin typeface="Arial Narrow" pitchFamily="34" charset="0"/>
            </a:endParaRPr>
          </a:p>
          <a:p>
            <a:pPr marL="0" lvl="1" defTabSz="685480">
              <a:spcAft>
                <a:spcPts val="113"/>
              </a:spcAft>
              <a:buClr>
                <a:prstClr val="white"/>
              </a:buClr>
              <a:defRPr/>
            </a:pPr>
            <a:r>
              <a:rPr lang="en-CA" sz="1400" b="1" kern="0" dirty="0">
                <a:solidFill>
                  <a:srgbClr val="333399"/>
                </a:solidFill>
                <a:latin typeface="Arial Narrow" pitchFamily="34" charset="0"/>
              </a:rPr>
              <a:t>SECURITY</a:t>
            </a:r>
          </a:p>
          <a:p>
            <a:pPr marL="171421" lvl="1" indent="-171421" defTabSz="685480">
              <a:spcBef>
                <a:spcPts val="225"/>
              </a:spcBef>
              <a:buClr>
                <a:schemeClr val="accent4"/>
              </a:buClr>
              <a:buSzPct val="100000"/>
              <a:buFont typeface="Wingdings 3" panose="05040102010807070707" pitchFamily="18" charset="2"/>
              <a:buChar char=""/>
              <a:defRPr/>
            </a:pPr>
            <a:r>
              <a:rPr lang="en-US" sz="1200" dirty="0">
                <a:latin typeface="Arial Narrow" pitchFamily="34" charset="0"/>
              </a:rPr>
              <a:t>Dedicated Security Subsystem</a:t>
            </a:r>
          </a:p>
          <a:p>
            <a:pPr marL="171421" lvl="1" indent="-171421" defTabSz="685480">
              <a:spcBef>
                <a:spcPts val="225"/>
              </a:spcBef>
              <a:buClr>
                <a:schemeClr val="accent4"/>
              </a:buClr>
              <a:buSzPct val="100000"/>
              <a:buFont typeface="Wingdings 3" panose="05040102010807070707" pitchFamily="18" charset="2"/>
              <a:buChar char=""/>
              <a:defRPr/>
            </a:pPr>
            <a:r>
              <a:rPr lang="en-US" sz="1200" dirty="0">
                <a:latin typeface="Arial Narrow" pitchFamily="34" charset="0"/>
              </a:rPr>
              <a:t>Hardware Root of Trust-ability to run certified (signed) firmware</a:t>
            </a:r>
          </a:p>
          <a:p>
            <a:pPr marL="171421" lvl="1" indent="-171421" defTabSz="685480">
              <a:spcBef>
                <a:spcPts val="225"/>
              </a:spcBef>
              <a:buClr>
                <a:schemeClr val="accent4"/>
              </a:buClr>
              <a:buSzPct val="100000"/>
              <a:buFont typeface="Wingdings 3" panose="05040102010807070707" pitchFamily="18" charset="2"/>
              <a:buChar char=""/>
              <a:defRPr/>
            </a:pPr>
            <a:endParaRPr lang="en-US" sz="1200" dirty="0">
              <a:solidFill>
                <a:schemeClr val="accent1"/>
              </a:solidFill>
              <a:latin typeface="Arial Narrow" pitchFamily="34" charset="0"/>
            </a:endParaRPr>
          </a:p>
          <a:p>
            <a:pPr marL="171421" lvl="1" indent="-171421" defTabSz="685480">
              <a:spcBef>
                <a:spcPts val="225"/>
              </a:spcBef>
              <a:buClr>
                <a:schemeClr val="accent4"/>
              </a:buClr>
              <a:buSzPct val="100000"/>
              <a:buFont typeface="Wingdings 3" panose="05040102010807070707" pitchFamily="18" charset="2"/>
              <a:buChar char=""/>
              <a:defRPr/>
            </a:pPr>
            <a:endParaRPr lang="en-US" sz="1200" dirty="0">
              <a:latin typeface="Arial Narrow" pitchFamily="34" charset="0"/>
            </a:endParaRPr>
          </a:p>
        </p:txBody>
      </p:sp>
      <p:sp>
        <p:nvSpPr>
          <p:cNvPr id="8" name="Rectangle 7"/>
          <p:cNvSpPr/>
          <p:nvPr/>
        </p:nvSpPr>
        <p:spPr>
          <a:xfrm>
            <a:off x="3995414" y="1047750"/>
            <a:ext cx="4081786" cy="1302931"/>
          </a:xfrm>
          <a:prstGeom prst="rect">
            <a:avLst/>
          </a:prstGeom>
        </p:spPr>
        <p:txBody>
          <a:bodyPr wrap="square" lIns="68589" tIns="34295" rIns="68589" bIns="34295">
            <a:spAutoFit/>
          </a:bodyPr>
          <a:lstStyle/>
          <a:p>
            <a:pPr marL="0" lvl="1" defTabSz="685480">
              <a:spcAft>
                <a:spcPts val="113"/>
              </a:spcAft>
              <a:buClr>
                <a:prstClr val="white"/>
              </a:buClr>
              <a:defRPr/>
            </a:pPr>
            <a:r>
              <a:rPr lang="en-CA" sz="1400" b="1" kern="0" dirty="0">
                <a:solidFill>
                  <a:srgbClr val="333399"/>
                </a:solidFill>
                <a:latin typeface="Arial Narrow" pitchFamily="34" charset="0"/>
              </a:rPr>
              <a:t>INTEGRATED I/O – NO CHIPSET</a:t>
            </a:r>
          </a:p>
          <a:p>
            <a:pPr marL="171421" lvl="1" indent="-171421" defTabSz="685480">
              <a:spcBef>
                <a:spcPts val="225"/>
              </a:spcBef>
              <a:buClr>
                <a:schemeClr val="accent4"/>
              </a:buClr>
              <a:buSzPct val="100000"/>
              <a:buFont typeface="Wingdings 3" panose="05040102010807070707" pitchFamily="18" charset="2"/>
              <a:buChar char=""/>
              <a:defRPr/>
            </a:pPr>
            <a:r>
              <a:rPr lang="en-US" sz="1200" b="1" dirty="0">
                <a:latin typeface="Arial Narrow" pitchFamily="34" charset="0"/>
              </a:rPr>
              <a:t>128 lanes </a:t>
            </a:r>
            <a:r>
              <a:rPr lang="en-US" sz="1200" b="1" dirty="0" err="1">
                <a:latin typeface="Arial Narrow" pitchFamily="34" charset="0"/>
              </a:rPr>
              <a:t>PCIe</a:t>
            </a:r>
            <a:r>
              <a:rPr lang="en-US" sz="1200" b="1" dirty="0">
                <a:latin typeface="Arial Narrow" pitchFamily="34" charset="0"/>
              </a:rPr>
              <a:t> Gen3</a:t>
            </a:r>
          </a:p>
          <a:p>
            <a:pPr marL="445696" lvl="2" indent="-171421">
              <a:spcBef>
                <a:spcPts val="225"/>
              </a:spcBef>
              <a:buClr>
                <a:prstClr val="black">
                  <a:lumMod val="65000"/>
                  <a:lumOff val="35000"/>
                </a:prstClr>
              </a:buClr>
              <a:buSzPct val="80000"/>
              <a:buFont typeface="Arial" panose="020B0604020202020204" pitchFamily="34" charset="0"/>
              <a:buChar char="•"/>
              <a:defRPr/>
            </a:pPr>
            <a:r>
              <a:rPr lang="en-US" sz="1100" dirty="0">
                <a:latin typeface="Arial Narrow" pitchFamily="34" charset="0"/>
              </a:rPr>
              <a:t>Used for </a:t>
            </a:r>
            <a:r>
              <a:rPr lang="en-US" sz="1100" dirty="0" err="1">
                <a:latin typeface="Arial Narrow" pitchFamily="34" charset="0"/>
              </a:rPr>
              <a:t>PCIe</a:t>
            </a:r>
            <a:r>
              <a:rPr lang="en-US" sz="1100" dirty="0">
                <a:latin typeface="Arial Narrow" pitchFamily="34" charset="0"/>
              </a:rPr>
              <a:t>,  SATA, and Coherent Interconnect</a:t>
            </a:r>
          </a:p>
          <a:p>
            <a:pPr marL="445696" lvl="2" indent="-171421">
              <a:spcBef>
                <a:spcPts val="225"/>
              </a:spcBef>
              <a:buClr>
                <a:prstClr val="black">
                  <a:lumMod val="65000"/>
                  <a:lumOff val="35000"/>
                </a:prstClr>
              </a:buClr>
              <a:buSzPct val="80000"/>
              <a:buFont typeface="Arial" panose="020B0604020202020204" pitchFamily="34" charset="0"/>
              <a:buChar char="•"/>
              <a:defRPr/>
            </a:pPr>
            <a:r>
              <a:rPr lang="en-US" sz="1100" dirty="0">
                <a:latin typeface="Arial Narrow" pitchFamily="34" charset="0"/>
              </a:rPr>
              <a:t>Up to 32 </a:t>
            </a:r>
            <a:r>
              <a:rPr lang="en-US" sz="1100" dirty="0" err="1">
                <a:latin typeface="Arial Narrow" pitchFamily="34" charset="0"/>
              </a:rPr>
              <a:t>SATA</a:t>
            </a:r>
            <a:r>
              <a:rPr lang="en-US" sz="1100" dirty="0">
                <a:latin typeface="Arial Narrow" pitchFamily="34" charset="0"/>
              </a:rPr>
              <a:t> or </a:t>
            </a:r>
            <a:r>
              <a:rPr lang="en-US" sz="1100" dirty="0" err="1">
                <a:latin typeface="Arial Narrow" pitchFamily="34" charset="0"/>
              </a:rPr>
              <a:t>NVMe</a:t>
            </a:r>
            <a:r>
              <a:rPr lang="en-US" sz="1100" dirty="0">
                <a:latin typeface="Arial Narrow" pitchFamily="34" charset="0"/>
              </a:rPr>
              <a:t> devices </a:t>
            </a:r>
          </a:p>
          <a:p>
            <a:pPr marL="171421" lvl="1" indent="-171421" defTabSz="685480">
              <a:spcBef>
                <a:spcPts val="225"/>
              </a:spcBef>
              <a:buClr>
                <a:schemeClr val="accent4"/>
              </a:buClr>
              <a:buSzPct val="100000"/>
              <a:buFont typeface="Wingdings 3" panose="05040102010807070707" pitchFamily="18" charset="2"/>
              <a:buChar char=""/>
              <a:defRPr/>
            </a:pPr>
            <a:r>
              <a:rPr lang="en-US" sz="1200" dirty="0">
                <a:latin typeface="Arial Narrow" pitchFamily="34" charset="0"/>
              </a:rPr>
              <a:t>Server Controller Hub (USB, UART, SPI, LPC, I2C, etc.)</a:t>
            </a:r>
          </a:p>
          <a:p>
            <a:pPr marL="171421" lvl="1" indent="-171421" defTabSz="685480">
              <a:spcBef>
                <a:spcPts val="225"/>
              </a:spcBef>
              <a:buClr>
                <a:schemeClr val="accent4"/>
              </a:buClr>
              <a:buSzPct val="100000"/>
              <a:buFont typeface="Wingdings 3" panose="05040102010807070707" pitchFamily="18" charset="2"/>
              <a:buChar char=""/>
              <a:defRPr/>
            </a:pPr>
            <a:endParaRPr lang="en-US" sz="1100" dirty="0">
              <a:solidFill>
                <a:schemeClr val="accent1"/>
              </a:solidFill>
              <a:latin typeface="Arial Narrow" pitchFamily="34" charset="0"/>
            </a:endParaRPr>
          </a:p>
        </p:txBody>
      </p:sp>
      <p:grpSp>
        <p:nvGrpSpPr>
          <p:cNvPr id="9" name="Group 8"/>
          <p:cNvGrpSpPr/>
          <p:nvPr/>
        </p:nvGrpSpPr>
        <p:grpSpPr>
          <a:xfrm>
            <a:off x="4343401" y="2266950"/>
            <a:ext cx="4495800" cy="2739621"/>
            <a:chOff x="6360248" y="1899411"/>
            <a:chExt cx="5448212" cy="3237065"/>
          </a:xfrm>
        </p:grpSpPr>
        <p:sp>
          <p:nvSpPr>
            <p:cNvPr id="10" name="Rectangle 9"/>
            <p:cNvSpPr/>
            <p:nvPr/>
          </p:nvSpPr>
          <p:spPr>
            <a:xfrm>
              <a:off x="6360248" y="1899411"/>
              <a:ext cx="5448212" cy="3237065"/>
            </a:xfrm>
            <a:prstGeom prst="rect">
              <a:avLst/>
            </a:prstGeom>
            <a:solidFill>
              <a:schemeClr val="bg2">
                <a:lumMod val="95000"/>
              </a:schemeClr>
            </a:solidFill>
            <a:ln w="28575">
              <a:solidFill>
                <a:srgbClr val="FF0000">
                  <a:alpha val="3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kern="0" dirty="0">
                <a:solidFill>
                  <a:schemeClr val="bg1"/>
                </a:solidFill>
              </a:endParaRPr>
            </a:p>
          </p:txBody>
        </p:sp>
        <p:sp>
          <p:nvSpPr>
            <p:cNvPr id="11" name="Rectangle 10"/>
            <p:cNvSpPr/>
            <p:nvPr/>
          </p:nvSpPr>
          <p:spPr>
            <a:xfrm>
              <a:off x="10901395" y="1990029"/>
              <a:ext cx="801141" cy="645352"/>
            </a:xfrm>
            <a:prstGeom prst="rect">
              <a:avLst/>
            </a:prstGeom>
            <a:solidFill>
              <a:schemeClr val="bg1">
                <a:lumMod val="65000"/>
              </a:schemeClr>
            </a:solidFill>
            <a:ln w="6350">
              <a:noFill/>
              <a:round/>
              <a:headEnd/>
              <a:tailEnd/>
            </a:ln>
            <a:effectLst/>
          </p:spPr>
          <p:txBody>
            <a:bodyPr lIns="0" tIns="45690" rIns="0" bIns="0" anchor="ctr"/>
            <a:lstStyle/>
            <a:p>
              <a:pPr marL="1191" indent="-1191" algn="ctr" defTabSz="684568">
                <a:lnSpc>
                  <a:spcPct val="85000"/>
                </a:lnSpc>
              </a:pPr>
              <a:r>
                <a:rPr lang="en-US" sz="600" kern="0" dirty="0">
                  <a:solidFill>
                    <a:schemeClr val="bg1"/>
                  </a:solidFill>
                  <a:latin typeface="Klavika Basic Medium"/>
                  <a:ea typeface="ＭＳ Ｐゴシック" pitchFamily="34" charset="-128"/>
                  <a:cs typeface="ＭＳ Ｐゴシック" charset="0"/>
                </a:rPr>
                <a:t>PCIae3</a:t>
              </a:r>
            </a:p>
            <a:p>
              <a:pPr marL="1191" indent="-1191" algn="ctr" defTabSz="684568">
                <a:lnSpc>
                  <a:spcPct val="85000"/>
                </a:lnSpc>
              </a:pPr>
              <a:r>
                <a:rPr lang="en-US" sz="600" kern="0" dirty="0">
                  <a:solidFill>
                    <a:schemeClr val="bg1"/>
                  </a:solidFill>
                  <a:latin typeface="Klavika Basic Medium"/>
                  <a:ea typeface="ＭＳ Ｐゴシック" pitchFamily="34" charset="-128"/>
                  <a:cs typeface="ＭＳ Ｐゴシック" charset="0"/>
                </a:rPr>
                <a:t>SATA3</a:t>
              </a:r>
            </a:p>
            <a:p>
              <a:pPr marL="1191" indent="-1191" algn="ctr" defTabSz="684568">
                <a:lnSpc>
                  <a:spcPct val="85000"/>
                </a:lnSpc>
              </a:pPr>
              <a:r>
                <a:rPr lang="en-US" sz="600" kern="0" dirty="0">
                  <a:solidFill>
                    <a:schemeClr val="bg1"/>
                  </a:solidFill>
                  <a:latin typeface="Klavika Basic Medium"/>
                  <a:ea typeface="ＭＳ Ｐゴシック" pitchFamily="34" charset="-128"/>
                  <a:cs typeface="ＭＳ Ｐゴシック" charset="0"/>
                </a:rPr>
                <a:t>10GbE</a:t>
              </a:r>
            </a:p>
          </p:txBody>
        </p:sp>
        <p:sp>
          <p:nvSpPr>
            <p:cNvPr id="12" name="Rectangle 11"/>
            <p:cNvSpPr/>
            <p:nvPr/>
          </p:nvSpPr>
          <p:spPr>
            <a:xfrm>
              <a:off x="10904275" y="2751218"/>
              <a:ext cx="801142" cy="727233"/>
            </a:xfrm>
            <a:prstGeom prst="rect">
              <a:avLst/>
            </a:prstGeom>
            <a:solidFill>
              <a:schemeClr val="bg1">
                <a:lumMod val="65000"/>
              </a:schemeClr>
            </a:solidFill>
            <a:ln w="6350">
              <a:noFill/>
              <a:round/>
              <a:headEnd/>
              <a:tailEnd/>
            </a:ln>
            <a:effectLst/>
          </p:spPr>
          <p:txBody>
            <a:bodyPr lIns="0" tIns="45690" rIns="0" bIns="0" anchor="ctr"/>
            <a:lstStyle/>
            <a:p>
              <a:pPr marL="1191" indent="-1191" algn="ctr" defTabSz="684568">
                <a:lnSpc>
                  <a:spcPct val="85000"/>
                </a:lnSpc>
              </a:pPr>
              <a:r>
                <a:rPr lang="en-US" sz="600" kern="0" dirty="0">
                  <a:solidFill>
                    <a:schemeClr val="bg1"/>
                  </a:solidFill>
                  <a:latin typeface="Klavika Basic Medium" pitchFamily="34" charset="0"/>
                  <a:ea typeface="ＭＳ Ｐゴシック" pitchFamily="34" charset="-128"/>
                  <a:cs typeface="ＭＳ Ｐゴシック" charset="0"/>
                </a:rPr>
                <a:t>Server Controller Hub</a:t>
              </a:r>
            </a:p>
          </p:txBody>
        </p:sp>
        <p:sp>
          <p:nvSpPr>
            <p:cNvPr id="13" name="Rectangle 12"/>
            <p:cNvSpPr/>
            <p:nvPr/>
          </p:nvSpPr>
          <p:spPr>
            <a:xfrm>
              <a:off x="7010294" y="3035184"/>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14" name="Rectangle 13"/>
            <p:cNvSpPr/>
            <p:nvPr/>
          </p:nvSpPr>
          <p:spPr>
            <a:xfrm>
              <a:off x="6445218" y="1990029"/>
              <a:ext cx="539763"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15" name="Rectangle 14"/>
            <p:cNvSpPr/>
            <p:nvPr/>
          </p:nvSpPr>
          <p:spPr>
            <a:xfrm>
              <a:off x="6445218" y="2338414"/>
              <a:ext cx="539763"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16" name="Rectangle 15"/>
            <p:cNvSpPr/>
            <p:nvPr/>
          </p:nvSpPr>
          <p:spPr>
            <a:xfrm>
              <a:off x="7010294" y="1990029"/>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17" name="Rectangle 16"/>
            <p:cNvSpPr/>
            <p:nvPr/>
          </p:nvSpPr>
          <p:spPr>
            <a:xfrm>
              <a:off x="7938803" y="1990029"/>
              <a:ext cx="547957"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18" name="Rectangle 17"/>
            <p:cNvSpPr/>
            <p:nvPr/>
          </p:nvSpPr>
          <p:spPr>
            <a:xfrm>
              <a:off x="7938803" y="2338414"/>
              <a:ext cx="547957"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19" name="Rectangle 18"/>
            <p:cNvSpPr/>
            <p:nvPr/>
          </p:nvSpPr>
          <p:spPr>
            <a:xfrm>
              <a:off x="7010294" y="2338414"/>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20" name="Rectangle 19"/>
            <p:cNvSpPr/>
            <p:nvPr/>
          </p:nvSpPr>
          <p:spPr>
            <a:xfrm>
              <a:off x="7640599" y="1990029"/>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21" name="Rectangle 20"/>
            <p:cNvSpPr/>
            <p:nvPr/>
          </p:nvSpPr>
          <p:spPr>
            <a:xfrm>
              <a:off x="7640599" y="2338414"/>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22" name="Rectangle 21"/>
            <p:cNvSpPr/>
            <p:nvPr/>
          </p:nvSpPr>
          <p:spPr>
            <a:xfrm>
              <a:off x="6445218" y="2686798"/>
              <a:ext cx="539763"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23" name="Rectangle 22"/>
            <p:cNvSpPr/>
            <p:nvPr/>
          </p:nvSpPr>
          <p:spPr>
            <a:xfrm>
              <a:off x="6445218" y="3035184"/>
              <a:ext cx="539763"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24" name="Rectangle 23"/>
            <p:cNvSpPr/>
            <p:nvPr/>
          </p:nvSpPr>
          <p:spPr>
            <a:xfrm>
              <a:off x="7010294" y="2686798"/>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25" name="Rectangle 24"/>
            <p:cNvSpPr/>
            <p:nvPr/>
          </p:nvSpPr>
          <p:spPr>
            <a:xfrm>
              <a:off x="7938803" y="2686798"/>
              <a:ext cx="547957"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26" name="Rectangle 25"/>
            <p:cNvSpPr/>
            <p:nvPr/>
          </p:nvSpPr>
          <p:spPr>
            <a:xfrm>
              <a:off x="7938803" y="3035184"/>
              <a:ext cx="547957"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27" name="Rectangle 26"/>
            <p:cNvSpPr/>
            <p:nvPr/>
          </p:nvSpPr>
          <p:spPr>
            <a:xfrm>
              <a:off x="7314636" y="2689111"/>
              <a:ext cx="298998" cy="654498"/>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8M L3</a:t>
              </a:r>
            </a:p>
          </p:txBody>
        </p:sp>
        <p:sp>
          <p:nvSpPr>
            <p:cNvPr id="28" name="Rectangle 27"/>
            <p:cNvSpPr/>
            <p:nvPr/>
          </p:nvSpPr>
          <p:spPr>
            <a:xfrm>
              <a:off x="7640599" y="2686798"/>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29" name="Rectangle 28"/>
            <p:cNvSpPr/>
            <p:nvPr/>
          </p:nvSpPr>
          <p:spPr>
            <a:xfrm>
              <a:off x="7640599" y="3035184"/>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30" name="Rectangle 29"/>
            <p:cNvSpPr/>
            <p:nvPr/>
          </p:nvSpPr>
          <p:spPr>
            <a:xfrm>
              <a:off x="6445218" y="3718336"/>
              <a:ext cx="539763"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31" name="Rectangle 30"/>
            <p:cNvSpPr/>
            <p:nvPr/>
          </p:nvSpPr>
          <p:spPr>
            <a:xfrm>
              <a:off x="6445218" y="4061707"/>
              <a:ext cx="539763"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32" name="Rectangle 31"/>
            <p:cNvSpPr/>
            <p:nvPr/>
          </p:nvSpPr>
          <p:spPr>
            <a:xfrm>
              <a:off x="7010294" y="3718336"/>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33" name="Rectangle 32"/>
            <p:cNvSpPr/>
            <p:nvPr/>
          </p:nvSpPr>
          <p:spPr>
            <a:xfrm>
              <a:off x="7938803" y="3718336"/>
              <a:ext cx="547957"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34" name="Rectangle 33"/>
            <p:cNvSpPr/>
            <p:nvPr/>
          </p:nvSpPr>
          <p:spPr>
            <a:xfrm>
              <a:off x="7938803" y="4061707"/>
              <a:ext cx="547957"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35" name="Rectangle 34"/>
            <p:cNvSpPr/>
            <p:nvPr/>
          </p:nvSpPr>
          <p:spPr>
            <a:xfrm>
              <a:off x="7314636" y="3718336"/>
              <a:ext cx="298998" cy="654498"/>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8M L3</a:t>
              </a:r>
            </a:p>
          </p:txBody>
        </p:sp>
        <p:sp>
          <p:nvSpPr>
            <p:cNvPr id="36" name="Rectangle 35"/>
            <p:cNvSpPr/>
            <p:nvPr/>
          </p:nvSpPr>
          <p:spPr>
            <a:xfrm>
              <a:off x="7010294" y="4061707"/>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37" name="Rectangle 36"/>
            <p:cNvSpPr/>
            <p:nvPr/>
          </p:nvSpPr>
          <p:spPr>
            <a:xfrm>
              <a:off x="7640599" y="3718336"/>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38" name="Rectangle 37"/>
            <p:cNvSpPr/>
            <p:nvPr/>
          </p:nvSpPr>
          <p:spPr>
            <a:xfrm>
              <a:off x="7640599" y="4061707"/>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39" name="Rectangle 38"/>
            <p:cNvSpPr/>
            <p:nvPr/>
          </p:nvSpPr>
          <p:spPr>
            <a:xfrm>
              <a:off x="6443135" y="4405079"/>
              <a:ext cx="539762"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40" name="Rectangle 39"/>
            <p:cNvSpPr/>
            <p:nvPr/>
          </p:nvSpPr>
          <p:spPr>
            <a:xfrm>
              <a:off x="6443135" y="4748452"/>
              <a:ext cx="539762"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41" name="Rectangle 40"/>
            <p:cNvSpPr/>
            <p:nvPr/>
          </p:nvSpPr>
          <p:spPr>
            <a:xfrm>
              <a:off x="7008213" y="4405079"/>
              <a:ext cx="273979"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42" name="Rectangle 41"/>
            <p:cNvSpPr/>
            <p:nvPr/>
          </p:nvSpPr>
          <p:spPr>
            <a:xfrm>
              <a:off x="7936722" y="4405079"/>
              <a:ext cx="547956"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43" name="Rectangle 42"/>
            <p:cNvSpPr/>
            <p:nvPr/>
          </p:nvSpPr>
          <p:spPr>
            <a:xfrm>
              <a:off x="7936722" y="4748452"/>
              <a:ext cx="547956"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44" name="Rectangle 43"/>
            <p:cNvSpPr/>
            <p:nvPr/>
          </p:nvSpPr>
          <p:spPr>
            <a:xfrm>
              <a:off x="7312556" y="4402379"/>
              <a:ext cx="298997" cy="654498"/>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8M L3</a:t>
              </a:r>
            </a:p>
          </p:txBody>
        </p:sp>
        <p:sp>
          <p:nvSpPr>
            <p:cNvPr id="45" name="Rectangle 44"/>
            <p:cNvSpPr/>
            <p:nvPr/>
          </p:nvSpPr>
          <p:spPr>
            <a:xfrm>
              <a:off x="7638519" y="4405079"/>
              <a:ext cx="273979"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46" name="Rectangle 45"/>
            <p:cNvSpPr/>
            <p:nvPr/>
          </p:nvSpPr>
          <p:spPr>
            <a:xfrm>
              <a:off x="7638519" y="4748452"/>
              <a:ext cx="273979"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47" name="Rectangle 46"/>
            <p:cNvSpPr/>
            <p:nvPr/>
          </p:nvSpPr>
          <p:spPr>
            <a:xfrm>
              <a:off x="7008213" y="4748452"/>
              <a:ext cx="273979"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48" name="Rectangle 47"/>
            <p:cNvSpPr/>
            <p:nvPr/>
          </p:nvSpPr>
          <p:spPr>
            <a:xfrm>
              <a:off x="9341489" y="3035184"/>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49" name="Rectangle 48"/>
            <p:cNvSpPr/>
            <p:nvPr/>
          </p:nvSpPr>
          <p:spPr>
            <a:xfrm>
              <a:off x="8776413" y="1990029"/>
              <a:ext cx="539763"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50" name="Rectangle 49"/>
            <p:cNvSpPr/>
            <p:nvPr/>
          </p:nvSpPr>
          <p:spPr>
            <a:xfrm>
              <a:off x="8776413" y="2338414"/>
              <a:ext cx="539763"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51" name="Rectangle 50"/>
            <p:cNvSpPr/>
            <p:nvPr/>
          </p:nvSpPr>
          <p:spPr>
            <a:xfrm>
              <a:off x="9341489" y="1990029"/>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52" name="Rectangle 51"/>
            <p:cNvSpPr/>
            <p:nvPr/>
          </p:nvSpPr>
          <p:spPr>
            <a:xfrm>
              <a:off x="10269998" y="1990029"/>
              <a:ext cx="547957"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53" name="Rectangle 52"/>
            <p:cNvSpPr/>
            <p:nvPr/>
          </p:nvSpPr>
          <p:spPr>
            <a:xfrm>
              <a:off x="10269998" y="2338414"/>
              <a:ext cx="547957"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54" name="Rectangle 53"/>
            <p:cNvSpPr/>
            <p:nvPr/>
          </p:nvSpPr>
          <p:spPr>
            <a:xfrm>
              <a:off x="9645830" y="1990029"/>
              <a:ext cx="298998" cy="654498"/>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8M L3</a:t>
              </a:r>
            </a:p>
          </p:txBody>
        </p:sp>
        <p:sp>
          <p:nvSpPr>
            <p:cNvPr id="55" name="Rectangle 54"/>
            <p:cNvSpPr/>
            <p:nvPr/>
          </p:nvSpPr>
          <p:spPr>
            <a:xfrm>
              <a:off x="9341489" y="2338414"/>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56" name="Rectangle 55"/>
            <p:cNvSpPr/>
            <p:nvPr/>
          </p:nvSpPr>
          <p:spPr>
            <a:xfrm>
              <a:off x="9971794" y="1990029"/>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57" name="Rectangle 56"/>
            <p:cNvSpPr/>
            <p:nvPr/>
          </p:nvSpPr>
          <p:spPr>
            <a:xfrm>
              <a:off x="9971794" y="2338414"/>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58" name="Rectangle 57"/>
            <p:cNvSpPr/>
            <p:nvPr/>
          </p:nvSpPr>
          <p:spPr>
            <a:xfrm>
              <a:off x="8776413" y="2686798"/>
              <a:ext cx="539763"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59" name="Rectangle 58"/>
            <p:cNvSpPr/>
            <p:nvPr/>
          </p:nvSpPr>
          <p:spPr>
            <a:xfrm>
              <a:off x="8776413" y="3035184"/>
              <a:ext cx="539763"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60" name="Rectangle 59"/>
            <p:cNvSpPr/>
            <p:nvPr/>
          </p:nvSpPr>
          <p:spPr>
            <a:xfrm>
              <a:off x="9341489" y="2686798"/>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61" name="Rectangle 60"/>
            <p:cNvSpPr/>
            <p:nvPr/>
          </p:nvSpPr>
          <p:spPr>
            <a:xfrm>
              <a:off x="10269998" y="2686798"/>
              <a:ext cx="547957"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62" name="Rectangle 61"/>
            <p:cNvSpPr/>
            <p:nvPr/>
          </p:nvSpPr>
          <p:spPr>
            <a:xfrm>
              <a:off x="10269998" y="3035184"/>
              <a:ext cx="547957"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63" name="Rectangle 62"/>
            <p:cNvSpPr/>
            <p:nvPr/>
          </p:nvSpPr>
          <p:spPr>
            <a:xfrm>
              <a:off x="9645830" y="2689111"/>
              <a:ext cx="298998" cy="654498"/>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8M L3</a:t>
              </a:r>
            </a:p>
          </p:txBody>
        </p:sp>
        <p:sp>
          <p:nvSpPr>
            <p:cNvPr id="64" name="Rectangle 63"/>
            <p:cNvSpPr/>
            <p:nvPr/>
          </p:nvSpPr>
          <p:spPr>
            <a:xfrm>
              <a:off x="9971794" y="2686798"/>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65" name="Rectangle 64"/>
            <p:cNvSpPr/>
            <p:nvPr/>
          </p:nvSpPr>
          <p:spPr>
            <a:xfrm>
              <a:off x="9971794" y="3035184"/>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66" name="Rectangle 65"/>
            <p:cNvSpPr/>
            <p:nvPr/>
          </p:nvSpPr>
          <p:spPr>
            <a:xfrm>
              <a:off x="8776413" y="3718336"/>
              <a:ext cx="539763"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67" name="Rectangle 66"/>
            <p:cNvSpPr/>
            <p:nvPr/>
          </p:nvSpPr>
          <p:spPr>
            <a:xfrm>
              <a:off x="8776413" y="4061707"/>
              <a:ext cx="539763"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68" name="Rectangle 67"/>
            <p:cNvSpPr/>
            <p:nvPr/>
          </p:nvSpPr>
          <p:spPr>
            <a:xfrm>
              <a:off x="9341489" y="3718336"/>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69" name="Rectangle 68"/>
            <p:cNvSpPr/>
            <p:nvPr/>
          </p:nvSpPr>
          <p:spPr>
            <a:xfrm>
              <a:off x="10269998" y="3718336"/>
              <a:ext cx="547957"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70" name="Rectangle 69"/>
            <p:cNvSpPr/>
            <p:nvPr/>
          </p:nvSpPr>
          <p:spPr>
            <a:xfrm>
              <a:off x="10269998" y="4061707"/>
              <a:ext cx="547957"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71" name="Rectangle 70"/>
            <p:cNvSpPr/>
            <p:nvPr/>
          </p:nvSpPr>
          <p:spPr>
            <a:xfrm>
              <a:off x="9645830" y="3718336"/>
              <a:ext cx="298998" cy="654498"/>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8M L3</a:t>
              </a:r>
            </a:p>
          </p:txBody>
        </p:sp>
        <p:sp>
          <p:nvSpPr>
            <p:cNvPr id="72" name="Rectangle 71"/>
            <p:cNvSpPr/>
            <p:nvPr/>
          </p:nvSpPr>
          <p:spPr>
            <a:xfrm>
              <a:off x="9341489" y="4061707"/>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73" name="Rectangle 72"/>
            <p:cNvSpPr/>
            <p:nvPr/>
          </p:nvSpPr>
          <p:spPr>
            <a:xfrm>
              <a:off x="9971794" y="3718336"/>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74" name="Rectangle 73"/>
            <p:cNvSpPr/>
            <p:nvPr/>
          </p:nvSpPr>
          <p:spPr>
            <a:xfrm>
              <a:off x="9971794" y="4061707"/>
              <a:ext cx="273978"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75" name="Rectangle 74"/>
            <p:cNvSpPr/>
            <p:nvPr/>
          </p:nvSpPr>
          <p:spPr>
            <a:xfrm>
              <a:off x="8774632" y="4405079"/>
              <a:ext cx="539762"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76" name="Rectangle 75"/>
            <p:cNvSpPr/>
            <p:nvPr/>
          </p:nvSpPr>
          <p:spPr>
            <a:xfrm>
              <a:off x="8774632" y="4748452"/>
              <a:ext cx="539762"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77" name="Rectangle 76"/>
            <p:cNvSpPr/>
            <p:nvPr/>
          </p:nvSpPr>
          <p:spPr>
            <a:xfrm>
              <a:off x="9339711" y="4405079"/>
              <a:ext cx="273979"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78" name="Rectangle 77"/>
            <p:cNvSpPr/>
            <p:nvPr/>
          </p:nvSpPr>
          <p:spPr>
            <a:xfrm>
              <a:off x="10268219" y="4405079"/>
              <a:ext cx="547957"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79" name="Rectangle 78"/>
            <p:cNvSpPr/>
            <p:nvPr/>
          </p:nvSpPr>
          <p:spPr>
            <a:xfrm>
              <a:off x="10268219" y="4748452"/>
              <a:ext cx="547957" cy="308425"/>
            </a:xfrm>
            <a:prstGeom prst="rect">
              <a:avLst/>
            </a:prstGeom>
            <a:solidFill>
              <a:srgbClr val="FF6600"/>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Zen Core</a:t>
              </a:r>
            </a:p>
          </p:txBody>
        </p:sp>
        <p:sp>
          <p:nvSpPr>
            <p:cNvPr id="80" name="Rectangle 79"/>
            <p:cNvSpPr/>
            <p:nvPr/>
          </p:nvSpPr>
          <p:spPr>
            <a:xfrm>
              <a:off x="9644054" y="4402379"/>
              <a:ext cx="298997" cy="654498"/>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8M L3</a:t>
              </a:r>
            </a:p>
          </p:txBody>
        </p:sp>
        <p:sp>
          <p:nvSpPr>
            <p:cNvPr id="81" name="Rectangle 80"/>
            <p:cNvSpPr/>
            <p:nvPr/>
          </p:nvSpPr>
          <p:spPr>
            <a:xfrm>
              <a:off x="9970017" y="4405079"/>
              <a:ext cx="273979"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82" name="Rectangle 81"/>
            <p:cNvSpPr/>
            <p:nvPr/>
          </p:nvSpPr>
          <p:spPr>
            <a:xfrm>
              <a:off x="9970017" y="4748452"/>
              <a:ext cx="273979"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83" name="Rectangle 82"/>
            <p:cNvSpPr/>
            <p:nvPr/>
          </p:nvSpPr>
          <p:spPr>
            <a:xfrm>
              <a:off x="9339711" y="4748452"/>
              <a:ext cx="273979" cy="308425"/>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512k</a:t>
              </a:r>
            </a:p>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L2</a:t>
              </a:r>
            </a:p>
          </p:txBody>
        </p:sp>
        <p:sp>
          <p:nvSpPr>
            <p:cNvPr id="84" name="Rectangle 83"/>
            <p:cNvSpPr/>
            <p:nvPr/>
          </p:nvSpPr>
          <p:spPr>
            <a:xfrm>
              <a:off x="7326492" y="1990029"/>
              <a:ext cx="277647" cy="658558"/>
            </a:xfrm>
            <a:prstGeom prst="rect">
              <a:avLst/>
            </a:prstGeom>
            <a:solidFill>
              <a:schemeClr val="tx1">
                <a:lumMod val="65000"/>
                <a:lumOff val="35000"/>
                <a:alpha val="65000"/>
              </a:schemeClr>
            </a:solidFill>
            <a:ln w="19050">
              <a:noFill/>
              <a:round/>
              <a:headEnd/>
              <a:tailEnd/>
            </a:ln>
            <a:effectLst/>
          </p:spPr>
          <p:txBody>
            <a:bodyPr lIns="0" tIns="45690" rIns="0" bIns="45690" anchor="ctr"/>
            <a:lstStyle/>
            <a:p>
              <a:pPr marL="1191" indent="-1191" algn="ctr" defTabSz="684568"/>
              <a:r>
                <a:rPr lang="en-US" sz="600" kern="0" dirty="0">
                  <a:solidFill>
                    <a:schemeClr val="bg1"/>
                  </a:solidFill>
                  <a:latin typeface="Klavika Basic Medium" pitchFamily="34" charset="0"/>
                  <a:ea typeface="ＭＳ Ｐゴシック" pitchFamily="34" charset="-128"/>
                  <a:cs typeface="ＭＳ Ｐゴシック" charset="0"/>
                </a:rPr>
                <a:t>8M L3</a:t>
              </a:r>
            </a:p>
          </p:txBody>
        </p:sp>
        <p:sp>
          <p:nvSpPr>
            <p:cNvPr id="85" name="Rectangle 84"/>
            <p:cNvSpPr/>
            <p:nvPr/>
          </p:nvSpPr>
          <p:spPr>
            <a:xfrm>
              <a:off x="10901394" y="3594289"/>
              <a:ext cx="801142" cy="727233"/>
            </a:xfrm>
            <a:prstGeom prst="rect">
              <a:avLst/>
            </a:prstGeom>
            <a:solidFill>
              <a:schemeClr val="bg1">
                <a:lumMod val="65000"/>
              </a:schemeClr>
            </a:solidFill>
            <a:ln w="6350">
              <a:noFill/>
              <a:round/>
              <a:headEnd/>
              <a:tailEnd/>
            </a:ln>
            <a:effectLst/>
          </p:spPr>
          <p:txBody>
            <a:bodyPr lIns="0" tIns="45690" rIns="0" bIns="0" anchor="ctr"/>
            <a:lstStyle/>
            <a:p>
              <a:pPr marL="1191" indent="-1191" algn="ctr" defTabSz="684568">
                <a:lnSpc>
                  <a:spcPct val="85000"/>
                </a:lnSpc>
              </a:pPr>
              <a:r>
                <a:rPr lang="en-US" sz="600" kern="0" dirty="0">
                  <a:solidFill>
                    <a:schemeClr val="bg1"/>
                  </a:solidFill>
                  <a:latin typeface="Klavika Basic Medium" pitchFamily="34" charset="0"/>
                  <a:ea typeface="ＭＳ Ｐゴシック" pitchFamily="34" charset="-128"/>
                  <a:cs typeface="ＭＳ Ｐゴシック" charset="0"/>
                </a:rPr>
                <a:t>DDR4 Memory Controllers</a:t>
              </a:r>
            </a:p>
          </p:txBody>
        </p:sp>
        <p:sp>
          <p:nvSpPr>
            <p:cNvPr id="86" name="Rectangle 85"/>
            <p:cNvSpPr/>
            <p:nvPr/>
          </p:nvSpPr>
          <p:spPr>
            <a:xfrm>
              <a:off x="10901394" y="4437361"/>
              <a:ext cx="801141" cy="619516"/>
            </a:xfrm>
            <a:prstGeom prst="rect">
              <a:avLst/>
            </a:prstGeom>
            <a:solidFill>
              <a:schemeClr val="bg1">
                <a:lumMod val="65000"/>
              </a:schemeClr>
            </a:solidFill>
            <a:ln w="6350">
              <a:noFill/>
              <a:round/>
              <a:headEnd/>
              <a:tailEnd/>
            </a:ln>
            <a:effectLst/>
          </p:spPr>
          <p:txBody>
            <a:bodyPr lIns="0" tIns="45690" rIns="0" bIns="0" anchor="ctr"/>
            <a:lstStyle/>
            <a:p>
              <a:pPr marL="1191" indent="-1191" algn="ctr" defTabSz="684568">
                <a:lnSpc>
                  <a:spcPct val="85000"/>
                </a:lnSpc>
              </a:pPr>
              <a:r>
                <a:rPr lang="en-US" sz="600" kern="0" dirty="0">
                  <a:solidFill>
                    <a:schemeClr val="bg1"/>
                  </a:solidFill>
                  <a:latin typeface="Klavika Basic Medium" pitchFamily="34" charset="0"/>
                  <a:ea typeface="ＭＳ Ｐゴシック" pitchFamily="34" charset="-128"/>
                  <a:cs typeface="ＭＳ Ｐゴシック" charset="0"/>
                </a:rPr>
                <a:t>AMD Secure Processor</a:t>
              </a:r>
            </a:p>
          </p:txBody>
        </p:sp>
        <p:sp>
          <p:nvSpPr>
            <p:cNvPr id="87" name="Freeform 86"/>
            <p:cNvSpPr/>
            <p:nvPr/>
          </p:nvSpPr>
          <p:spPr>
            <a:xfrm>
              <a:off x="6445217" y="2003309"/>
              <a:ext cx="4372737" cy="3053567"/>
            </a:xfrm>
            <a:custGeom>
              <a:avLst/>
              <a:gdLst>
                <a:gd name="connsiteX0" fmla="*/ 2076705 w 4372737"/>
                <a:gd name="connsiteY0" fmla="*/ 0 h 3053567"/>
                <a:gd name="connsiteX1" fmla="*/ 2299100 w 4372737"/>
                <a:gd name="connsiteY1" fmla="*/ 0 h 3053567"/>
                <a:gd name="connsiteX2" fmla="*/ 2309544 w 4372737"/>
                <a:gd name="connsiteY2" fmla="*/ 10444 h 3053567"/>
                <a:gd name="connsiteX3" fmla="*/ 2309544 w 4372737"/>
                <a:gd name="connsiteY3" fmla="*/ 1391350 h 3053567"/>
                <a:gd name="connsiteX4" fmla="*/ 4360760 w 4372737"/>
                <a:gd name="connsiteY4" fmla="*/ 1391350 h 3053567"/>
                <a:gd name="connsiteX5" fmla="*/ 4372737 w 4372737"/>
                <a:gd name="connsiteY5" fmla="*/ 1403327 h 3053567"/>
                <a:gd name="connsiteX6" fmla="*/ 4372737 w 4372737"/>
                <a:gd name="connsiteY6" fmla="*/ 1658373 h 3053567"/>
                <a:gd name="connsiteX7" fmla="*/ 4360760 w 4372737"/>
                <a:gd name="connsiteY7" fmla="*/ 1670350 h 3053567"/>
                <a:gd name="connsiteX8" fmla="*/ 2309544 w 4372737"/>
                <a:gd name="connsiteY8" fmla="*/ 1670350 h 3053567"/>
                <a:gd name="connsiteX9" fmla="*/ 2309544 w 4372737"/>
                <a:gd name="connsiteY9" fmla="*/ 3043123 h 3053567"/>
                <a:gd name="connsiteX10" fmla="*/ 2299100 w 4372737"/>
                <a:gd name="connsiteY10" fmla="*/ 3053567 h 3053567"/>
                <a:gd name="connsiteX11" fmla="*/ 2076705 w 4372737"/>
                <a:gd name="connsiteY11" fmla="*/ 3053567 h 3053567"/>
                <a:gd name="connsiteX12" fmla="*/ 2066261 w 4372737"/>
                <a:gd name="connsiteY12" fmla="*/ 3043123 h 3053567"/>
                <a:gd name="connsiteX13" fmla="*/ 2066261 w 4372737"/>
                <a:gd name="connsiteY13" fmla="*/ 1670350 h 3053567"/>
                <a:gd name="connsiteX14" fmla="*/ 11977 w 4372737"/>
                <a:gd name="connsiteY14" fmla="*/ 1670350 h 3053567"/>
                <a:gd name="connsiteX15" fmla="*/ 0 w 4372737"/>
                <a:gd name="connsiteY15" fmla="*/ 1658373 h 3053567"/>
                <a:gd name="connsiteX16" fmla="*/ 0 w 4372737"/>
                <a:gd name="connsiteY16" fmla="*/ 1403327 h 3053567"/>
                <a:gd name="connsiteX17" fmla="*/ 11977 w 4372737"/>
                <a:gd name="connsiteY17" fmla="*/ 1391350 h 3053567"/>
                <a:gd name="connsiteX18" fmla="*/ 2066261 w 4372737"/>
                <a:gd name="connsiteY18" fmla="*/ 1391350 h 3053567"/>
                <a:gd name="connsiteX19" fmla="*/ 2066261 w 4372737"/>
                <a:gd name="connsiteY19" fmla="*/ 10444 h 3053567"/>
                <a:gd name="connsiteX20" fmla="*/ 2076705 w 4372737"/>
                <a:gd name="connsiteY20" fmla="*/ 0 h 305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72737" h="3053567">
                  <a:moveTo>
                    <a:pt x="2076705" y="0"/>
                  </a:moveTo>
                  <a:lnTo>
                    <a:pt x="2299100" y="0"/>
                  </a:lnTo>
                  <a:cubicBezTo>
                    <a:pt x="2304868" y="0"/>
                    <a:pt x="2309544" y="4676"/>
                    <a:pt x="2309544" y="10444"/>
                  </a:cubicBezTo>
                  <a:lnTo>
                    <a:pt x="2309544" y="1391350"/>
                  </a:lnTo>
                  <a:lnTo>
                    <a:pt x="4360760" y="1391350"/>
                  </a:lnTo>
                  <a:cubicBezTo>
                    <a:pt x="4367375" y="1391350"/>
                    <a:pt x="4372737" y="1396712"/>
                    <a:pt x="4372737" y="1403327"/>
                  </a:cubicBezTo>
                  <a:lnTo>
                    <a:pt x="4372737" y="1658373"/>
                  </a:lnTo>
                  <a:cubicBezTo>
                    <a:pt x="4372737" y="1664988"/>
                    <a:pt x="4367375" y="1670350"/>
                    <a:pt x="4360760" y="1670350"/>
                  </a:cubicBezTo>
                  <a:lnTo>
                    <a:pt x="2309544" y="1670350"/>
                  </a:lnTo>
                  <a:lnTo>
                    <a:pt x="2309544" y="3043123"/>
                  </a:lnTo>
                  <a:cubicBezTo>
                    <a:pt x="2309544" y="3048891"/>
                    <a:pt x="2304868" y="3053567"/>
                    <a:pt x="2299100" y="3053567"/>
                  </a:cubicBezTo>
                  <a:lnTo>
                    <a:pt x="2076705" y="3053567"/>
                  </a:lnTo>
                  <a:cubicBezTo>
                    <a:pt x="2070937" y="3053567"/>
                    <a:pt x="2066261" y="3048891"/>
                    <a:pt x="2066261" y="3043123"/>
                  </a:cubicBezTo>
                  <a:lnTo>
                    <a:pt x="2066261" y="1670350"/>
                  </a:lnTo>
                  <a:lnTo>
                    <a:pt x="11977" y="1670350"/>
                  </a:lnTo>
                  <a:cubicBezTo>
                    <a:pt x="5362" y="1670350"/>
                    <a:pt x="0" y="1664988"/>
                    <a:pt x="0" y="1658373"/>
                  </a:cubicBezTo>
                  <a:lnTo>
                    <a:pt x="0" y="1403327"/>
                  </a:lnTo>
                  <a:cubicBezTo>
                    <a:pt x="0" y="1396712"/>
                    <a:pt x="5362" y="1391350"/>
                    <a:pt x="11977" y="1391350"/>
                  </a:cubicBezTo>
                  <a:lnTo>
                    <a:pt x="2066261" y="1391350"/>
                  </a:lnTo>
                  <a:lnTo>
                    <a:pt x="2066261" y="10444"/>
                  </a:lnTo>
                  <a:cubicBezTo>
                    <a:pt x="2066261" y="4676"/>
                    <a:pt x="2070937" y="0"/>
                    <a:pt x="2076705" y="0"/>
                  </a:cubicBezTo>
                  <a:close/>
                </a:path>
              </a:pathLst>
            </a:custGeom>
            <a:solidFill>
              <a:schemeClr val="accent1">
                <a:lumMod val="75000"/>
                <a:alpha val="63000"/>
              </a:schemeClr>
            </a:solidFill>
            <a:ln w="6350" algn="ctr">
              <a:solidFill>
                <a:schemeClr val="accent4"/>
              </a:solidFill>
              <a:round/>
              <a:headEnd/>
              <a:tailEnd/>
            </a:ln>
            <a:effectLst/>
          </p:spPr>
          <p:txBody>
            <a:bodyPr wrap="square" lIns="228480" tIns="45690" rIns="228480" bIns="45690" rtlCol="0" anchor="ctr">
              <a:noAutofit/>
            </a:bodyPr>
            <a:lstStyle/>
            <a:p>
              <a:pPr marL="1191" indent="-1191" algn="ctr" defTabSz="684568"/>
              <a:endParaRPr lang="en-US" sz="600" kern="0" dirty="0">
                <a:solidFill>
                  <a:prstClr val="white"/>
                </a:solidFill>
                <a:latin typeface="Klavika Basic Medium" pitchFamily="34" charset="0"/>
                <a:ea typeface="ＭＳ Ｐゴシック" pitchFamily="34" charset="-128"/>
              </a:endParaRPr>
            </a:p>
          </p:txBody>
        </p:sp>
        <p:sp>
          <p:nvSpPr>
            <p:cNvPr id="88" name="Rectangle 87"/>
            <p:cNvSpPr/>
            <p:nvPr/>
          </p:nvSpPr>
          <p:spPr>
            <a:xfrm>
              <a:off x="7508589" y="3358897"/>
              <a:ext cx="2197459" cy="272745"/>
            </a:xfrm>
            <a:prstGeom prst="rect">
              <a:avLst/>
            </a:prstGeom>
          </p:spPr>
          <p:txBody>
            <a:bodyPr wrap="none">
              <a:spAutoFit/>
            </a:bodyPr>
            <a:lstStyle/>
            <a:p>
              <a:pPr marL="1191" indent="-1191" algn="ctr" defTabSz="684568"/>
              <a:r>
                <a:rPr lang="en-US" sz="900" kern="0" dirty="0">
                  <a:solidFill>
                    <a:prstClr val="white"/>
                  </a:solidFill>
                  <a:latin typeface="Klavika Basic Medium" pitchFamily="34" charset="0"/>
                  <a:ea typeface="ＭＳ Ｐゴシック" pitchFamily="34" charset="-128"/>
                </a:rPr>
                <a:t>COHERENT INTERCONNECT </a:t>
              </a:r>
            </a:p>
          </p:txBody>
        </p:sp>
      </p:grpSp>
    </p:spTree>
    <p:extLst>
      <p:ext uri="{BB962C8B-B14F-4D97-AF65-F5344CB8AC3E}">
        <p14:creationId xmlns:p14="http://schemas.microsoft.com/office/powerpoint/2010/main" val="294837449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333399"/>
                </a:solidFill>
              </a:rPr>
              <a:t>H11 Server A+ Product Family</a:t>
            </a:r>
          </a:p>
        </p:txBody>
      </p:sp>
      <p:graphicFrame>
        <p:nvGraphicFramePr>
          <p:cNvPr id="5" name="Table 4"/>
          <p:cNvGraphicFramePr>
            <a:graphicFrameLocks noGrp="1"/>
          </p:cNvGraphicFramePr>
          <p:nvPr>
            <p:extLst>
              <p:ext uri="{D42A27DB-BD31-4B8C-83A1-F6EECF244321}">
                <p14:modId xmlns:p14="http://schemas.microsoft.com/office/powerpoint/2010/main" val="1095003187"/>
              </p:ext>
            </p:extLst>
          </p:nvPr>
        </p:nvGraphicFramePr>
        <p:xfrm>
          <a:off x="457200" y="571500"/>
          <a:ext cx="4229357" cy="3985886"/>
        </p:xfrm>
        <a:graphic>
          <a:graphicData uri="http://schemas.openxmlformats.org/drawingml/2006/table">
            <a:tbl>
              <a:tblPr firstRow="1" bandRow="1">
                <a:tableStyleId>{EB344D84-9AFB-497E-A393-DC336BA19D2E}</a:tableStyleId>
              </a:tblPr>
              <a:tblGrid>
                <a:gridCol w="4229357">
                  <a:extLst>
                    <a:ext uri="{9D8B030D-6E8A-4147-A177-3AD203B41FA5}">
                      <a16:colId xmlns:a16="http://schemas.microsoft.com/office/drawing/2014/main" val="20000"/>
                    </a:ext>
                  </a:extLst>
                </a:gridCol>
              </a:tblGrid>
              <a:tr h="323850">
                <a:tc>
                  <a:txBody>
                    <a:bodyPr/>
                    <a:lstStyle/>
                    <a:p>
                      <a:r>
                        <a:rPr lang="en-US" sz="1400" dirty="0">
                          <a:solidFill>
                            <a:schemeClr val="tx1"/>
                          </a:solidFill>
                        </a:rPr>
                        <a:t>Product Family</a:t>
                      </a:r>
                    </a:p>
                  </a:txBody>
                  <a:tcPr anchor="ctr">
                    <a:solidFill>
                      <a:srgbClr val="8FDD3F"/>
                    </a:solidFill>
                  </a:tcPr>
                </a:tc>
                <a:extLst>
                  <a:ext uri="{0D108BD9-81ED-4DB2-BD59-A6C34878D82A}">
                    <a16:rowId xmlns:a16="http://schemas.microsoft.com/office/drawing/2014/main" val="10000"/>
                  </a:ext>
                </a:extLst>
              </a:tr>
              <a:tr h="762000">
                <a:tc>
                  <a:txBody>
                    <a:bodyPr/>
                    <a:lstStyle/>
                    <a:p>
                      <a:pPr marL="0" marR="0" lvl="0" indent="0" algn="l" defTabSz="914400" rtl="0" eaLnBrk="1" fontAlgn="auto" latinLnBrk="0" hangingPunct="1">
                        <a:lnSpc>
                          <a:spcPct val="100000"/>
                        </a:lnSpc>
                        <a:spcBef>
                          <a:spcPts val="600"/>
                        </a:spcBef>
                        <a:spcAft>
                          <a:spcPts val="0"/>
                        </a:spcAft>
                        <a:buClrTx/>
                        <a:buSzTx/>
                        <a:buFontTx/>
                        <a:buNone/>
                        <a:tabLst>
                          <a:tab pos="2743200" algn="l"/>
                        </a:tabLst>
                        <a:defRPr/>
                      </a:pPr>
                      <a:r>
                        <a:rPr lang="en-US" sz="1400" b="1" dirty="0"/>
                        <a:t>Ultra </a:t>
                      </a:r>
                      <a:r>
                        <a:rPr lang="en-US" sz="1400" b="1" dirty="0">
                          <a:solidFill>
                            <a:schemeClr val="tx1"/>
                          </a:solidFill>
                        </a:rPr>
                        <a:t>Architecture</a:t>
                      </a:r>
                      <a:endParaRPr lang="en-US" sz="1400" b="1" dirty="0"/>
                    </a:p>
                    <a:p>
                      <a:pPr marL="0" marR="0" lvl="0" indent="0" algn="l" defTabSz="914400" rtl="0" eaLnBrk="1" fontAlgn="auto" latinLnBrk="0" hangingPunct="1">
                        <a:lnSpc>
                          <a:spcPct val="100000"/>
                        </a:lnSpc>
                        <a:spcBef>
                          <a:spcPts val="600"/>
                        </a:spcBef>
                        <a:spcAft>
                          <a:spcPts val="0"/>
                        </a:spcAft>
                        <a:buClrTx/>
                        <a:buSzTx/>
                        <a:buFontTx/>
                        <a:buNone/>
                        <a:tabLst>
                          <a:tab pos="2743200" algn="l"/>
                        </a:tabLst>
                        <a:defRPr/>
                      </a:pPr>
                      <a:r>
                        <a:rPr lang="en-US" sz="1100" dirty="0"/>
                        <a:t>1U</a:t>
                      </a:r>
                      <a:r>
                        <a:rPr lang="en-US" sz="1100" baseline="0" dirty="0"/>
                        <a:t> &amp; 2U Ultra systems Optimize Thermal design &amp; Flexible I/O</a:t>
                      </a:r>
                      <a:endParaRPr lang="en-US" sz="1100" dirty="0"/>
                    </a:p>
                  </a:txBody>
                  <a:tcPr anchor="ctr"/>
                </a:tc>
                <a:extLst>
                  <a:ext uri="{0D108BD9-81ED-4DB2-BD59-A6C34878D82A}">
                    <a16:rowId xmlns:a16="http://schemas.microsoft.com/office/drawing/2014/main" val="10001"/>
                  </a:ext>
                </a:extLst>
              </a:tr>
              <a:tr h="762000">
                <a:tc>
                  <a:txBody>
                    <a:bodyPr/>
                    <a:lstStyle/>
                    <a:p>
                      <a:pPr marL="0" indent="0">
                        <a:lnSpc>
                          <a:spcPct val="100000"/>
                        </a:lnSpc>
                        <a:spcBef>
                          <a:spcPts val="600"/>
                        </a:spcBef>
                      </a:pPr>
                      <a:r>
                        <a:rPr lang="en-US" sz="1400" b="1" dirty="0">
                          <a:solidFill>
                            <a:schemeClr val="tx1"/>
                          </a:solidFill>
                        </a:rPr>
                        <a:t>Twin Architecture</a:t>
                      </a:r>
                    </a:p>
                    <a:p>
                      <a:pPr marL="0" lvl="0" indent="0">
                        <a:lnSpc>
                          <a:spcPct val="100000"/>
                        </a:lnSpc>
                        <a:spcBef>
                          <a:spcPts val="600"/>
                        </a:spcBef>
                        <a:defRPr/>
                      </a:pPr>
                      <a:r>
                        <a:rPr lang="en-US" sz="1100" dirty="0"/>
                        <a:t>The</a:t>
                      </a:r>
                      <a:r>
                        <a:rPr lang="en-US" sz="1100" baseline="0" dirty="0"/>
                        <a:t> original Twin architecture innovator</a:t>
                      </a:r>
                      <a:endParaRPr lang="en-US" sz="1100" dirty="0"/>
                    </a:p>
                  </a:txBody>
                  <a:tcPr anchor="ctr"/>
                </a:tc>
                <a:extLst>
                  <a:ext uri="{0D108BD9-81ED-4DB2-BD59-A6C34878D82A}">
                    <a16:rowId xmlns:a16="http://schemas.microsoft.com/office/drawing/2014/main" val="10002"/>
                  </a:ext>
                </a:extLst>
              </a:tr>
              <a:tr h="762000">
                <a:tc>
                  <a:txBody>
                    <a:bodyPr/>
                    <a:lstStyle/>
                    <a:p>
                      <a:pPr marL="0" marR="0" lvl="0" indent="0" algn="l" defTabSz="914400" rtl="0" eaLnBrk="1" fontAlgn="auto" latinLnBrk="0" hangingPunct="1">
                        <a:lnSpc>
                          <a:spcPct val="100000"/>
                        </a:lnSpc>
                        <a:spcBef>
                          <a:spcPts val="600"/>
                        </a:spcBef>
                        <a:spcAft>
                          <a:spcPts val="0"/>
                        </a:spcAft>
                        <a:buClrTx/>
                        <a:buSzTx/>
                        <a:buFontTx/>
                        <a:buNone/>
                        <a:tabLst>
                          <a:tab pos="2743200" algn="l"/>
                        </a:tabLst>
                        <a:defRPr/>
                      </a:pPr>
                      <a:r>
                        <a:rPr lang="en-US" sz="1400" b="1" dirty="0"/>
                        <a:t>WIO</a:t>
                      </a:r>
                      <a:r>
                        <a:rPr lang="en-US" sz="1400" b="1" baseline="0" dirty="0"/>
                        <a:t> Platform </a:t>
                      </a:r>
                      <a:endParaRPr lang="en-US" sz="1400" b="1" dirty="0"/>
                    </a:p>
                    <a:p>
                      <a:pPr marL="0" marR="0" lvl="0" indent="0" algn="l" defTabSz="914400" rtl="0" eaLnBrk="1" fontAlgn="auto" latinLnBrk="0" hangingPunct="1">
                        <a:lnSpc>
                          <a:spcPct val="100000"/>
                        </a:lnSpc>
                        <a:spcBef>
                          <a:spcPts val="600"/>
                        </a:spcBef>
                        <a:spcAft>
                          <a:spcPts val="0"/>
                        </a:spcAft>
                        <a:buClrTx/>
                        <a:buSzTx/>
                        <a:buFontTx/>
                        <a:buNone/>
                        <a:tabLst>
                          <a:tab pos="2743200" algn="l"/>
                        </a:tabLst>
                        <a:defRPr/>
                      </a:pPr>
                      <a:r>
                        <a:rPr lang="en-US" sz="1100" dirty="0"/>
                        <a:t>Resource</a:t>
                      </a:r>
                      <a:r>
                        <a:rPr lang="en-US" sz="1100" baseline="0" dirty="0"/>
                        <a:t> optimized systems</a:t>
                      </a:r>
                      <a:endParaRPr lang="en-US" sz="1100" dirty="0"/>
                    </a:p>
                  </a:txBody>
                  <a:tcPr anchor="ctr"/>
                </a:tc>
                <a:extLst>
                  <a:ext uri="{0D108BD9-81ED-4DB2-BD59-A6C34878D82A}">
                    <a16:rowId xmlns:a16="http://schemas.microsoft.com/office/drawing/2014/main" val="10003"/>
                  </a:ext>
                </a:extLst>
              </a:tr>
              <a:tr h="688018">
                <a:tc>
                  <a:txBody>
                    <a:bodyPr/>
                    <a:lstStyle/>
                    <a:p>
                      <a:pPr marL="0" marR="0" lvl="0" indent="0" algn="l" defTabSz="914400" rtl="0" eaLnBrk="1" fontAlgn="auto" latinLnBrk="0" hangingPunct="1">
                        <a:lnSpc>
                          <a:spcPct val="100000"/>
                        </a:lnSpc>
                        <a:spcBef>
                          <a:spcPts val="600"/>
                        </a:spcBef>
                        <a:spcAft>
                          <a:spcPts val="0"/>
                        </a:spcAft>
                        <a:buClrTx/>
                        <a:buSzTx/>
                        <a:buFontTx/>
                        <a:buNone/>
                        <a:tabLst>
                          <a:tab pos="2743200" algn="l"/>
                        </a:tabLst>
                        <a:defRPr/>
                      </a:pPr>
                      <a:r>
                        <a:rPr lang="en-US" sz="1400" b="1" dirty="0"/>
                        <a:t>GPU  Optimized Solutions</a:t>
                      </a:r>
                    </a:p>
                    <a:p>
                      <a:pPr marL="0" marR="0" lvl="0" indent="0" algn="l" defTabSz="914400" rtl="0" eaLnBrk="1" fontAlgn="auto" latinLnBrk="0" hangingPunct="1">
                        <a:lnSpc>
                          <a:spcPct val="100000"/>
                        </a:lnSpc>
                        <a:spcBef>
                          <a:spcPts val="600"/>
                        </a:spcBef>
                        <a:spcAft>
                          <a:spcPts val="0"/>
                        </a:spcAft>
                        <a:buClrTx/>
                        <a:buSzTx/>
                        <a:buFontTx/>
                        <a:buNone/>
                        <a:tabLst>
                          <a:tab pos="2743200" algn="l"/>
                        </a:tabLst>
                        <a:defRPr/>
                      </a:pPr>
                      <a:r>
                        <a:rPr lang="en-US" sz="1100" b="0" dirty="0"/>
                        <a:t>Full line of GPU </a:t>
                      </a:r>
                      <a:r>
                        <a:rPr lang="en-US" sz="1100" b="0" dirty="0" err="1"/>
                        <a:t>vs</a:t>
                      </a:r>
                      <a:r>
                        <a:rPr lang="en-US" sz="1100" b="0" dirty="0"/>
                        <a:t> </a:t>
                      </a:r>
                      <a:r>
                        <a:rPr lang="en-US" sz="1100" b="0" dirty="0" err="1"/>
                        <a:t>Nvidia</a:t>
                      </a:r>
                      <a:r>
                        <a:rPr lang="en-US" sz="1100" b="0" dirty="0"/>
                        <a:t> / AMD</a:t>
                      </a:r>
                    </a:p>
                  </a:txBody>
                  <a:tcPr anchor="ctr"/>
                </a:tc>
                <a:extLst>
                  <a:ext uri="{0D108BD9-81ED-4DB2-BD59-A6C34878D82A}">
                    <a16:rowId xmlns:a16="http://schemas.microsoft.com/office/drawing/2014/main" val="10004"/>
                  </a:ext>
                </a:extLst>
              </a:tr>
              <a:tr h="688018">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400" b="1" dirty="0"/>
                        <a:t>UP Systems</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100" b="0" dirty="0"/>
                        <a:t>UP Mainstream, Storage systems</a:t>
                      </a:r>
                    </a:p>
                  </a:txBody>
                  <a:tcPr anchor="ctr"/>
                </a:tc>
                <a:extLst>
                  <a:ext uri="{0D108BD9-81ED-4DB2-BD59-A6C34878D82A}">
                    <a16:rowId xmlns:a16="http://schemas.microsoft.com/office/drawing/2014/main" val="10005"/>
                  </a:ext>
                </a:extLst>
              </a:tr>
            </a:tbl>
          </a:graphicData>
        </a:graphic>
      </p:graphicFrame>
      <p:sp>
        <p:nvSpPr>
          <p:cNvPr id="6" name="Text Box 12"/>
          <p:cNvSpPr txBox="1">
            <a:spLocks noChangeArrowheads="1"/>
          </p:cNvSpPr>
          <p:nvPr/>
        </p:nvSpPr>
        <p:spPr bwMode="auto">
          <a:xfrm>
            <a:off x="4655971" y="4176502"/>
            <a:ext cx="1225015" cy="261610"/>
          </a:xfrm>
          <a:prstGeom prst="rect">
            <a:avLst/>
          </a:prstGeom>
          <a:noFill/>
          <a:ln w="9525">
            <a:noFill/>
            <a:miter lim="800000"/>
            <a:headEnd/>
            <a:tailEnd/>
          </a:ln>
        </p:spPr>
        <p:txBody>
          <a:bodyPr wrap="none">
            <a:spAutoFit/>
          </a:bodyPr>
          <a:lstStyle/>
          <a:p>
            <a:r>
              <a:rPr lang="en-US" sz="1100" b="1" dirty="0">
                <a:solidFill>
                  <a:schemeClr val="accent2"/>
                </a:solidFill>
                <a:cs typeface="Arial" charset="0"/>
              </a:rPr>
              <a:t>GPU optimized</a:t>
            </a:r>
          </a:p>
        </p:txBody>
      </p:sp>
      <p:sp>
        <p:nvSpPr>
          <p:cNvPr id="7" name="Text Box 16"/>
          <p:cNvSpPr txBox="1">
            <a:spLocks noChangeArrowheads="1"/>
          </p:cNvSpPr>
          <p:nvPr/>
        </p:nvSpPr>
        <p:spPr bwMode="auto">
          <a:xfrm>
            <a:off x="6784094" y="1650359"/>
            <a:ext cx="982961" cy="261610"/>
          </a:xfrm>
          <a:prstGeom prst="rect">
            <a:avLst/>
          </a:prstGeom>
          <a:noFill/>
          <a:ln w="9525">
            <a:noFill/>
            <a:miter lim="800000"/>
            <a:headEnd/>
            <a:tailEnd/>
          </a:ln>
        </p:spPr>
        <p:txBody>
          <a:bodyPr wrap="none">
            <a:spAutoFit/>
          </a:bodyPr>
          <a:lstStyle/>
          <a:p>
            <a:r>
              <a:rPr lang="en-US" sz="1100" b="1" dirty="0">
                <a:solidFill>
                  <a:schemeClr val="accent2"/>
                </a:solidFill>
                <a:cs typeface="Arial" charset="0"/>
              </a:rPr>
              <a:t>Ultra Server</a:t>
            </a:r>
          </a:p>
        </p:txBody>
      </p:sp>
      <p:sp>
        <p:nvSpPr>
          <p:cNvPr id="8" name="Text Box 13"/>
          <p:cNvSpPr txBox="1">
            <a:spLocks noChangeArrowheads="1"/>
          </p:cNvSpPr>
          <p:nvPr/>
        </p:nvSpPr>
        <p:spPr bwMode="auto">
          <a:xfrm>
            <a:off x="7374173" y="3064320"/>
            <a:ext cx="465192" cy="261610"/>
          </a:xfrm>
          <a:prstGeom prst="rect">
            <a:avLst/>
          </a:prstGeom>
          <a:noFill/>
          <a:ln w="9525">
            <a:noFill/>
            <a:miter lim="800000"/>
            <a:headEnd/>
            <a:tailEnd/>
          </a:ln>
        </p:spPr>
        <p:txBody>
          <a:bodyPr wrap="none">
            <a:spAutoFit/>
          </a:bodyPr>
          <a:lstStyle/>
          <a:p>
            <a:r>
              <a:rPr lang="en-US" sz="1100" b="1" dirty="0">
                <a:solidFill>
                  <a:schemeClr val="accent2"/>
                </a:solidFill>
                <a:cs typeface="Arial" charset="0"/>
              </a:rPr>
              <a:t>WIO</a:t>
            </a:r>
          </a:p>
        </p:txBody>
      </p:sp>
      <p:sp>
        <p:nvSpPr>
          <p:cNvPr id="9" name="Text Box 11"/>
          <p:cNvSpPr txBox="1">
            <a:spLocks noChangeArrowheads="1"/>
          </p:cNvSpPr>
          <p:nvPr/>
        </p:nvSpPr>
        <p:spPr bwMode="auto">
          <a:xfrm>
            <a:off x="4960342" y="2487319"/>
            <a:ext cx="771365" cy="261610"/>
          </a:xfrm>
          <a:prstGeom prst="rect">
            <a:avLst/>
          </a:prstGeom>
          <a:noFill/>
          <a:ln w="9525">
            <a:noFill/>
            <a:miter lim="800000"/>
            <a:headEnd/>
            <a:tailEnd/>
          </a:ln>
        </p:spPr>
        <p:txBody>
          <a:bodyPr wrap="none">
            <a:spAutoFit/>
          </a:bodyPr>
          <a:lstStyle/>
          <a:p>
            <a:r>
              <a:rPr lang="en-US" sz="1100" b="1" dirty="0">
                <a:solidFill>
                  <a:schemeClr val="accent2"/>
                </a:solidFill>
                <a:cs typeface="Arial" charset="0"/>
              </a:rPr>
              <a:t>Big Twin</a:t>
            </a:r>
          </a:p>
        </p:txBody>
      </p:sp>
      <p:pic>
        <p:nvPicPr>
          <p:cNvPr id="10" name="Picture 2" descr="C:\Users\PeterY\Desktop\Untitled-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48268" y="1460294"/>
            <a:ext cx="2180399" cy="11434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02452" y="748326"/>
            <a:ext cx="1744007" cy="902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圖片 31" descr="6017R-WRF-NTRF.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96480" y="2216349"/>
            <a:ext cx="1774521" cy="892449"/>
          </a:xfrm>
          <a:prstGeom prst="rect">
            <a:avLst/>
          </a:prstGeom>
          <a:noFill/>
          <a:ln w="9525">
            <a:noFill/>
            <a:miter lim="800000"/>
            <a:headEnd/>
            <a:tailEnd/>
          </a:ln>
        </p:spPr>
      </p:pic>
      <p:pic>
        <p:nvPicPr>
          <p:cNvPr id="13" name="Picture 12" descr="SYS-5017R-MTF_1024.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04289" y="3711450"/>
            <a:ext cx="1939769" cy="930104"/>
          </a:xfrm>
          <a:prstGeom prst="rect">
            <a:avLst/>
          </a:prstGeom>
        </p:spPr>
      </p:pic>
      <p:sp>
        <p:nvSpPr>
          <p:cNvPr id="14" name="Text Box 13"/>
          <p:cNvSpPr txBox="1">
            <a:spLocks noChangeArrowheads="1"/>
          </p:cNvSpPr>
          <p:nvPr/>
        </p:nvSpPr>
        <p:spPr bwMode="auto">
          <a:xfrm>
            <a:off x="6927902" y="4639381"/>
            <a:ext cx="1000595" cy="261610"/>
          </a:xfrm>
          <a:prstGeom prst="rect">
            <a:avLst/>
          </a:prstGeom>
          <a:noFill/>
          <a:ln w="9525">
            <a:noFill/>
            <a:miter lim="800000"/>
            <a:headEnd/>
            <a:tailEnd/>
          </a:ln>
        </p:spPr>
        <p:txBody>
          <a:bodyPr wrap="none">
            <a:spAutoFit/>
          </a:bodyPr>
          <a:lstStyle/>
          <a:p>
            <a:r>
              <a:rPr lang="en-US" sz="1100" b="1" dirty="0">
                <a:solidFill>
                  <a:schemeClr val="accent2"/>
                </a:solidFill>
                <a:cs typeface="Arial" charset="0"/>
              </a:rPr>
              <a:t>UP Systems</a:t>
            </a:r>
          </a:p>
        </p:txBody>
      </p:sp>
      <p:pic>
        <p:nvPicPr>
          <p:cNvPr id="15" name="Picture 4"/>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4353415" y="2905227"/>
            <a:ext cx="2050874" cy="1273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058461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32992" y="1123950"/>
            <a:ext cx="5610808" cy="685800"/>
          </a:xfrm>
        </p:spPr>
        <p:txBody>
          <a:bodyPr/>
          <a:lstStyle/>
          <a:p>
            <a:r>
              <a:rPr lang="en-US" dirty="0"/>
              <a:t>HPC Server Models</a:t>
            </a:r>
            <a:br>
              <a:rPr lang="en-US" dirty="0"/>
            </a:br>
            <a:br>
              <a:rPr lang="en-US" sz="2400" dirty="0"/>
            </a:br>
            <a:r>
              <a:rPr lang="en-US" sz="2400" dirty="0"/>
              <a:t>Compute Server</a:t>
            </a:r>
            <a:endParaRPr lang="en-US" dirty="0"/>
          </a:p>
        </p:txBody>
      </p:sp>
    </p:spTree>
    <p:extLst>
      <p:ext uri="{BB962C8B-B14F-4D97-AF65-F5344CB8AC3E}">
        <p14:creationId xmlns:p14="http://schemas.microsoft.com/office/powerpoint/2010/main" val="3584607956"/>
      </p:ext>
    </p:extLst>
  </p:cSld>
  <p:clrMapOvr>
    <a:masterClrMapping/>
  </p:clrMapOvr>
  <p:transition>
    <p:fade/>
  </p:transition>
</p:sld>
</file>

<file path=ppt/theme/theme1.xml><?xml version="1.0" encoding="utf-8"?>
<a:theme xmlns:a="http://schemas.openxmlformats.org/drawingml/2006/main" name="SMCI_Template_2017">
  <a:themeElements>
    <a:clrScheme name="SMCI">
      <a:dk1>
        <a:srgbClr val="000000"/>
      </a:dk1>
      <a:lt1>
        <a:srgbClr val="FFFFFF"/>
      </a:lt1>
      <a:dk2>
        <a:srgbClr val="000000"/>
      </a:dk2>
      <a:lt2>
        <a:srgbClr val="FFFFFF"/>
      </a:lt2>
      <a:accent1>
        <a:srgbClr val="009639"/>
      </a:accent1>
      <a:accent2>
        <a:srgbClr val="003A70"/>
      </a:accent2>
      <a:accent3>
        <a:srgbClr val="D22630"/>
      </a:accent3>
      <a:accent4>
        <a:srgbClr val="000000"/>
      </a:accent4>
      <a:accent5>
        <a:srgbClr val="DAEDEF"/>
      </a:accent5>
      <a:accent6>
        <a:srgbClr val="2D2D8A"/>
      </a:accent6>
      <a:hlink>
        <a:srgbClr val="000000"/>
      </a:hlink>
      <a:folHlink>
        <a:srgbClr val="000000"/>
      </a:folHlink>
    </a:clrScheme>
    <a:fontScheme name="SMCI_Template_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CI_Template_20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MCI_Template_20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MCI_Template_20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CI_Template_20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MCI_Template_20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MCI_Template_20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MCI_Template_201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MCI_Template_20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MCI_Template_20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MCI_Template_20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MCI_Template_20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MCI_Template_20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SMCI_Template_2017</Template>
  <TotalTime>5622</TotalTime>
  <Words>2877</Words>
  <Application>Microsoft Office PowerPoint</Application>
  <PresentationFormat>Presentazione su schermo (16:9)</PresentationFormat>
  <Paragraphs>674</Paragraphs>
  <Slides>41</Slides>
  <Notes>27</Notes>
  <HiddenSlides>2</HiddenSlides>
  <MMClips>0</MMClips>
  <ScaleCrop>false</ScaleCrop>
  <HeadingPairs>
    <vt:vector size="6" baseType="variant">
      <vt:variant>
        <vt:lpstr>Caratteri utilizzati</vt:lpstr>
      </vt:variant>
      <vt:variant>
        <vt:i4>18</vt:i4>
      </vt:variant>
      <vt:variant>
        <vt:lpstr>Tema</vt:lpstr>
      </vt:variant>
      <vt:variant>
        <vt:i4>1</vt:i4>
      </vt:variant>
      <vt:variant>
        <vt:lpstr>Titoli diapositive</vt:lpstr>
      </vt:variant>
      <vt:variant>
        <vt:i4>41</vt:i4>
      </vt:variant>
    </vt:vector>
  </HeadingPairs>
  <TitlesOfParts>
    <vt:vector size="60" baseType="lpstr">
      <vt:lpstr>ＭＳ Ｐゴシック</vt:lpstr>
      <vt:lpstr>SimSun</vt:lpstr>
      <vt:lpstr>Aharoni</vt:lpstr>
      <vt:lpstr>Arial</vt:lpstr>
      <vt:lpstr>Arial Black</vt:lpstr>
      <vt:lpstr>Arial Narrow</vt:lpstr>
      <vt:lpstr>Calibri</vt:lpstr>
      <vt:lpstr>Cambria Math</vt:lpstr>
      <vt:lpstr>Courier New</vt:lpstr>
      <vt:lpstr>Intel Clear</vt:lpstr>
      <vt:lpstr>Klavika Basic Light</vt:lpstr>
      <vt:lpstr>Klavika Basic Medium</vt:lpstr>
      <vt:lpstr>Meiryo UI</vt:lpstr>
      <vt:lpstr>PMingLiU</vt:lpstr>
      <vt:lpstr>Symbol</vt:lpstr>
      <vt:lpstr>Tahoma</vt:lpstr>
      <vt:lpstr>Wingdings</vt:lpstr>
      <vt:lpstr>Wingdings 3</vt:lpstr>
      <vt:lpstr>SMCI_Template_2017</vt:lpstr>
      <vt:lpstr>Supermicro New Generation HPC Solutions</vt:lpstr>
      <vt:lpstr>Outline</vt:lpstr>
      <vt:lpstr>New CPU Generations  Intel Skylake</vt:lpstr>
      <vt:lpstr>Broadwell and Skylake Comparisons</vt:lpstr>
      <vt:lpstr>Presentazione standard di PowerPoint</vt:lpstr>
      <vt:lpstr>New CPU Generations  AMD Naples</vt:lpstr>
      <vt:lpstr>AMD Naples Processor Spec</vt:lpstr>
      <vt:lpstr>H11 Server A+ Product Family</vt:lpstr>
      <vt:lpstr>HPC Server Models  Compute Server</vt:lpstr>
      <vt:lpstr>2U TwinPro2-SIOM</vt:lpstr>
      <vt:lpstr>SIOM - Supermicro Super I/O Module</vt:lpstr>
      <vt:lpstr>2U BigTwin</vt:lpstr>
      <vt:lpstr>Supermicro Superblade Solutions</vt:lpstr>
      <vt:lpstr>8-Way Server</vt:lpstr>
      <vt:lpstr>HPC Server Models  Accelerated Computing</vt:lpstr>
      <vt:lpstr>Intel KNL Processor</vt:lpstr>
      <vt:lpstr>Intel Knight’s Landing Twin² Server</vt:lpstr>
      <vt:lpstr>Intel Knight’s Landing Development Workstation</vt:lpstr>
      <vt:lpstr>High Density GPU Server</vt:lpstr>
      <vt:lpstr>Nvidia NVLINK Technology</vt:lpstr>
      <vt:lpstr>Nvidia Pascal GPU P100</vt:lpstr>
      <vt:lpstr>Nvidia Pascal P100 SXM Server</vt:lpstr>
      <vt:lpstr>HPC Network</vt:lpstr>
      <vt:lpstr>Supermicro Omni-Path High Performance Network</vt:lpstr>
      <vt:lpstr>Omni-Path Integrated Fabric</vt:lpstr>
      <vt:lpstr>Omni-Path or EDR?</vt:lpstr>
      <vt:lpstr>GbE Networks</vt:lpstr>
      <vt:lpstr>Presentazione standard di PowerPoint</vt:lpstr>
      <vt:lpstr>1Gb Ethernet Bare Metal Switch</vt:lpstr>
      <vt:lpstr>10Gb Ethernet  Bare Metal Switch </vt:lpstr>
      <vt:lpstr>40/100Gb Ethernet  Bare Metal Switch</vt:lpstr>
      <vt:lpstr>Supermicro Lustre Storage Solution</vt:lpstr>
      <vt:lpstr>Software Defined Storage for Lustre</vt:lpstr>
      <vt:lpstr>Supermicro Lustre Solution Metadata Storage</vt:lpstr>
      <vt:lpstr>Supermicro Lustre Solution Object Storage</vt:lpstr>
      <vt:lpstr>MDS Configuration based on SBB</vt:lpstr>
      <vt:lpstr>Success Story</vt:lpstr>
      <vt:lpstr>Supermicro Omni-Path Cluster</vt:lpstr>
      <vt:lpstr>Presentazione standard di PowerPoint</vt:lpstr>
      <vt:lpstr>Presentazione standard di PowerPoint</vt:lpstr>
      <vt:lpstr>Presentazione standard di PowerPoint</vt:lpstr>
    </vt:vector>
  </TitlesOfParts>
  <Company>Super Micro Computers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Yang</dc:creator>
  <cp:lastModifiedBy>Enzo Romeo Marro</cp:lastModifiedBy>
  <cp:revision>26</cp:revision>
  <dcterms:created xsi:type="dcterms:W3CDTF">2017-03-01T03:03:08Z</dcterms:created>
  <dcterms:modified xsi:type="dcterms:W3CDTF">2017-05-23T09:50:55Z</dcterms:modified>
</cp:coreProperties>
</file>