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embeddings/oleObject1.bin" ContentType="application/vnd.openxmlformats-officedocument.oleObject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95" r:id="rId2"/>
    <p:sldId id="289" r:id="rId3"/>
    <p:sldId id="292" r:id="rId4"/>
    <p:sldId id="293" r:id="rId5"/>
    <p:sldId id="291" r:id="rId6"/>
    <p:sldId id="296" r:id="rId7"/>
    <p:sldId id="290" r:id="rId8"/>
    <p:sldId id="285" r:id="rId9"/>
    <p:sldId id="288" r:id="rId10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0006"/>
    <a:srgbClr val="B6000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3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F2E83-ED34-F744-9897-7EF58DA950F8}" type="datetimeFigureOut">
              <a:rPr lang="de-DE" smtClean="0"/>
              <a:t>21.07.15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AB628-E508-A041-B748-3785611B6CC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113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42117F-FBAB-734C-AD70-76682662C6C4}" type="slidenum">
              <a:rPr lang="de-DE"/>
              <a:pPr/>
              <a:t>1</a:t>
            </a:fld>
            <a:endParaRPr lang="de-DE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CA8487A6-A878-3D4F-A16F-0C183E987B9F}" type="slidenum">
              <a:rPr lang="de-DE">
                <a:solidFill>
                  <a:srgbClr val="000000"/>
                </a:solidFill>
              </a:rPr>
              <a:pPr eaLnBrk="1" hangingPunct="1"/>
              <a:t>7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034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A52BC-D564-6D41-BA41-1DB040AE5C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58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0977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646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58000" y="-26988"/>
            <a:ext cx="2286000" cy="6153151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0" y="-26988"/>
            <a:ext cx="6705600" cy="61531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4488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896938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9642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422565" y="164451"/>
            <a:ext cx="6242342" cy="787557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de-DE" sz="2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5173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0525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0595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4226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9988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9148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70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90060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47328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vmlDrawing" Target="../drawings/vmlDrawing1.vml"/><Relationship Id="rId16" Type="http://schemas.openxmlformats.org/officeDocument/2006/relationships/oleObject" Target="../embeddings/oleObject1.bin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6988"/>
            <a:ext cx="9144000" cy="89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graphicFrame>
        <p:nvGraphicFramePr>
          <p:cNvPr id="4100" name="Object 4"/>
          <p:cNvGraphicFramePr>
            <a:graphicFrameLocks noChangeAspect="1"/>
          </p:cNvGraphicFramePr>
          <p:nvPr userDrawn="1"/>
        </p:nvGraphicFramePr>
        <p:xfrm>
          <a:off x="0" y="-26988"/>
          <a:ext cx="9144000" cy="911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Bitmap Image" r:id="rId16" imgW="9678751" imgH="1247619" progId="Paint.Picture">
                  <p:embed/>
                </p:oleObj>
              </mc:Choice>
              <mc:Fallback>
                <p:oleObj name="Bitmap Image" r:id="rId16" imgW="9678751" imgH="124761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6988"/>
                        <a:ext cx="9144000" cy="911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438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jpe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4" Type="http://schemas.openxmlformats.org/officeDocument/2006/relationships/image" Target="../media/image9.jp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5.jpeg"/><Relationship Id="rId5" Type="http://schemas.openxmlformats.org/officeDocument/2006/relationships/oleObject" Target="../embeddings/oleObject2.bin"/><Relationship Id="rId6" Type="http://schemas.openxmlformats.org/officeDocument/2006/relationships/image" Target="../media/image2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3.png"/><Relationship Id="rId9" Type="http://schemas.openxmlformats.org/officeDocument/2006/relationships/oleObject" Target="../embeddings/oleObject4.bin"/><Relationship Id="rId10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oleObject" Target="../embeddings/oleObject5.bin"/><Relationship Id="rId5" Type="http://schemas.openxmlformats.org/officeDocument/2006/relationships/image" Target="../media/image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oleObject" Target="../embeddings/oleObject6.bin"/><Relationship Id="rId5" Type="http://schemas.openxmlformats.org/officeDocument/2006/relationships/image" Target="../media/image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20.jpeg"/><Relationship Id="rId5" Type="http://schemas.microsoft.com/office/2007/relationships/hdphoto" Target="../media/hdphoto1.wdp"/><Relationship Id="rId6" Type="http://schemas.openxmlformats.org/officeDocument/2006/relationships/oleObject" Target="../embeddings/oleObject7.bin"/><Relationship Id="rId7" Type="http://schemas.openxmlformats.org/officeDocument/2006/relationships/image" Target="../media/image3.png"/><Relationship Id="rId8" Type="http://schemas.openxmlformats.org/officeDocument/2006/relationships/oleObject" Target="../embeddings/oleObject8.bin"/><Relationship Id="rId9" Type="http://schemas.openxmlformats.org/officeDocument/2006/relationships/image" Target="../media/image19.png"/><Relationship Id="rId10" Type="http://schemas.openxmlformats.org/officeDocument/2006/relationships/image" Target="../media/image21.png"/><Relationship Id="rId11" Type="http://schemas.openxmlformats.org/officeDocument/2006/relationships/image" Target="../media/image2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834"/>
            <a:ext cx="91440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643321" y="2600232"/>
            <a:ext cx="20161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 dirty="0"/>
              <a:t>Thomas </a:t>
            </a:r>
            <a:r>
              <a:rPr lang="en-US" sz="2000" i="1" dirty="0" err="1"/>
              <a:t>Aumann</a:t>
            </a:r>
            <a:endParaRPr lang="en-US" sz="2000" i="1" dirty="0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460500" y="4165018"/>
            <a:ext cx="7112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/>
              <a:t>July</a:t>
            </a:r>
            <a:r>
              <a:rPr lang="en-US" sz="1600" dirty="0" smtClean="0"/>
              <a:t> </a:t>
            </a:r>
            <a:r>
              <a:rPr lang="en-US" sz="1600" dirty="0" smtClean="0"/>
              <a:t>21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</a:t>
            </a:r>
            <a:r>
              <a:rPr lang="en-US" sz="1600" dirty="0" smtClean="0"/>
              <a:t>2015</a:t>
            </a:r>
          </a:p>
          <a:p>
            <a:pPr algn="ctr">
              <a:spcBef>
                <a:spcPct val="50000"/>
              </a:spcBef>
            </a:pPr>
            <a:r>
              <a:rPr lang="en-US" sz="1600" b="1" i="1" dirty="0" smtClean="0"/>
              <a:t>Rewriting Nuclear-Physics Textbooks</a:t>
            </a:r>
            <a:endParaRPr lang="en-US" sz="1600" b="1" i="1" dirty="0" smtClean="0"/>
          </a:p>
          <a:p>
            <a:pPr algn="ctr">
              <a:spcBef>
                <a:spcPct val="50000"/>
              </a:spcBef>
            </a:pPr>
            <a:r>
              <a:rPr lang="en-US" sz="1600" b="1" i="1" dirty="0" smtClean="0"/>
              <a:t>30 years of radioactive-ion-beam physics</a:t>
            </a:r>
            <a:endParaRPr lang="en-US" sz="1600" b="1" i="1" dirty="0" smtClean="0"/>
          </a:p>
          <a:p>
            <a:pPr algn="ctr">
              <a:spcBef>
                <a:spcPct val="50000"/>
              </a:spcBef>
            </a:pPr>
            <a:r>
              <a:rPr lang="en-US" sz="1600" b="1" i="1" dirty="0" smtClean="0"/>
              <a:t>University of Pisa, Italy</a:t>
            </a:r>
            <a:endParaRPr lang="it-IT" sz="1600" b="1" i="1" dirty="0" smtClean="0"/>
          </a:p>
        </p:txBody>
      </p:sp>
      <p:graphicFrame>
        <p:nvGraphicFramePr>
          <p:cNvPr id="615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517369"/>
              </p:ext>
            </p:extLst>
          </p:nvPr>
        </p:nvGraphicFramePr>
        <p:xfrm>
          <a:off x="8027988" y="1150225"/>
          <a:ext cx="828675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6" name="Photo Editor Photo" r:id="rId5" imgW="1286055" imgH="961905" progId="MSPhotoEd.3">
                  <p:embed/>
                </p:oleObj>
              </mc:Choice>
              <mc:Fallback>
                <p:oleObj name="Photo Editor Photo" r:id="rId5" imgW="1286055" imgH="96190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7988" y="1150225"/>
                        <a:ext cx="828675" cy="620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61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8144249"/>
              </p:ext>
            </p:extLst>
          </p:nvPr>
        </p:nvGraphicFramePr>
        <p:xfrm>
          <a:off x="6753881" y="1675034"/>
          <a:ext cx="2112963" cy="113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7" name="Photo Editor Photo" r:id="rId7" imgW="11279174" imgH="6058746" progId="MSPhotoEd.3">
                  <p:embed/>
                </p:oleObj>
              </mc:Choice>
              <mc:Fallback>
                <p:oleObj name="Photo Editor Photo" r:id="rId7" imgW="11279174" imgH="605874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3881" y="1675034"/>
                        <a:ext cx="2112963" cy="1135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976286"/>
              </p:ext>
            </p:extLst>
          </p:nvPr>
        </p:nvGraphicFramePr>
        <p:xfrm>
          <a:off x="335929" y="1259139"/>
          <a:ext cx="841375" cy="583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8" name="Photo Editor Photo" r:id="rId9" imgW="6257143" imgH="4334480" progId="MSPhotoEd.3">
                  <p:embed/>
                </p:oleObj>
              </mc:Choice>
              <mc:Fallback>
                <p:oleObj name="Photo Editor Photo" r:id="rId9" imgW="6257143" imgH="433448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29" y="1259139"/>
                        <a:ext cx="841375" cy="5833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uppierung 4"/>
          <p:cNvGrpSpPr/>
          <p:nvPr/>
        </p:nvGrpSpPr>
        <p:grpSpPr>
          <a:xfrm>
            <a:off x="2035898" y="3036601"/>
            <a:ext cx="3760562" cy="719993"/>
            <a:chOff x="1267178" y="2738640"/>
            <a:chExt cx="3760562" cy="719993"/>
          </a:xfrm>
        </p:grpSpPr>
        <p:pic>
          <p:nvPicPr>
            <p:cNvPr id="6152" name="Picture 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8299" y="2903005"/>
              <a:ext cx="849441" cy="269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5" name="Picture 11" descr="tud_logo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3"/>
            <a:stretch>
              <a:fillRect/>
            </a:stretch>
          </p:blipFill>
          <p:spPr bwMode="auto">
            <a:xfrm>
              <a:off x="1267178" y="2738640"/>
              <a:ext cx="1701801" cy="719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6" name="Picture 12" descr="HIC-Logo-290509-RZ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2763" y="2928410"/>
              <a:ext cx="935038" cy="398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Bild 5" descr="Gefîrdert vom BMBF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0720"/>
            <a:ext cx="1575816" cy="109728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63389" y="6523334"/>
            <a:ext cx="4393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Supported by the BMBF under contract no 05P12RDFN8</a:t>
            </a:r>
            <a:endParaRPr lang="en-US" sz="1200" dirty="0"/>
          </a:p>
        </p:txBody>
      </p:sp>
      <p:sp>
        <p:nvSpPr>
          <p:cNvPr id="16" name="Titel 1"/>
          <p:cNvSpPr txBox="1">
            <a:spLocks noGrp="1"/>
          </p:cNvSpPr>
          <p:nvPr>
            <p:ph type="title"/>
          </p:nvPr>
        </p:nvSpPr>
        <p:spPr>
          <a:xfrm>
            <a:off x="12700" y="-20637"/>
            <a:ext cx="9112250" cy="884237"/>
          </a:xfrm>
          <a:prstGeom prst="rect">
            <a:avLst/>
          </a:prstGeom>
        </p:spPr>
        <p:txBody>
          <a:bodyPr anchor="ctr" anchorCtr="0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R</a:t>
            </a:r>
            <a:r>
              <a:rPr lang="en-US" dirty="0" smtClean="0"/>
              <a:t>adioactive </a:t>
            </a:r>
            <a:r>
              <a:rPr lang="en-US" dirty="0"/>
              <a:t>B</a:t>
            </a:r>
            <a:r>
              <a:rPr lang="en-US" dirty="0" smtClean="0"/>
              <a:t>eams in Germany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415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66700" y="1003300"/>
            <a:ext cx="8699500" cy="5463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j-lt"/>
              </a:rPr>
              <a:t>GSI in Darmstadt, Germany:</a:t>
            </a:r>
          </a:p>
          <a:p>
            <a:endParaRPr lang="en-US" b="1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Operation of a  radioactive</a:t>
            </a:r>
            <a:r>
              <a:rPr lang="en-US" dirty="0" smtClean="0">
                <a:latin typeface="+mj-lt"/>
              </a:rPr>
              <a:t>-ion-beam </a:t>
            </a:r>
            <a:r>
              <a:rPr lang="en-US" dirty="0" smtClean="0">
                <a:latin typeface="+mj-lt"/>
              </a:rPr>
              <a:t>facility since 1990</a:t>
            </a:r>
          </a:p>
          <a:p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       high beam energies up to 1 </a:t>
            </a:r>
            <a:r>
              <a:rPr lang="en-US" dirty="0" err="1" smtClean="0">
                <a:latin typeface="+mj-lt"/>
              </a:rPr>
              <a:t>GeV</a:t>
            </a:r>
            <a:r>
              <a:rPr lang="en-US" dirty="0" smtClean="0">
                <a:latin typeface="+mj-lt"/>
              </a:rPr>
              <a:t>/nucleon, </a:t>
            </a:r>
          </a:p>
          <a:p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       in-flight production via fragmentation and fission </a:t>
            </a:r>
          </a:p>
          <a:p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      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latin typeface="+mj-lt"/>
              </a:rPr>
              <a:t> Isao </a:t>
            </a:r>
            <a:r>
              <a:rPr lang="en-US" dirty="0" err="1" smtClean="0">
                <a:latin typeface="+mj-lt"/>
              </a:rPr>
              <a:t>Tanihata</a:t>
            </a:r>
            <a:r>
              <a:rPr lang="en-US" dirty="0" smtClean="0">
                <a:latin typeface="+mj-lt"/>
              </a:rPr>
              <a:t> lecture, Riccardo </a:t>
            </a:r>
            <a:r>
              <a:rPr lang="en-US" dirty="0" err="1" smtClean="0">
                <a:latin typeface="+mj-lt"/>
              </a:rPr>
              <a:t>Raabe</a:t>
            </a:r>
            <a:r>
              <a:rPr lang="en-US" dirty="0" smtClean="0">
                <a:latin typeface="+mj-lt"/>
              </a:rPr>
              <a:t> lecture</a:t>
            </a:r>
          </a:p>
          <a:p>
            <a:endParaRPr lang="en-US" dirty="0">
              <a:latin typeface="+mj-lt"/>
            </a:endParaRPr>
          </a:p>
          <a:p>
            <a:r>
              <a:rPr lang="en-US" b="1" dirty="0" smtClean="0">
                <a:latin typeface="+mj-lt"/>
              </a:rPr>
              <a:t>FAIR in Darmstadt, Germany:</a:t>
            </a:r>
            <a:endParaRPr lang="en-US" dirty="0" smtClean="0"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en-US" dirty="0" smtClean="0">
                <a:latin typeface="+mj-lt"/>
              </a:rPr>
              <a:t>An international facility providing heavy-ion and anti-proton beams is under construction (around 1.300 </a:t>
            </a:r>
            <a:r>
              <a:rPr lang="en-US" dirty="0" err="1" smtClean="0">
                <a:latin typeface="+mj-lt"/>
              </a:rPr>
              <a:t>MEuro</a:t>
            </a:r>
            <a:r>
              <a:rPr lang="en-US" dirty="0" smtClean="0">
                <a:latin typeface="+mj-lt"/>
              </a:rPr>
              <a:t> Investment Cost, start of operation 2021/22)</a:t>
            </a:r>
            <a:endParaRPr lang="en-US" dirty="0">
              <a:latin typeface="+mj-lt"/>
            </a:endParaRPr>
          </a:p>
          <a:p>
            <a:pPr>
              <a:spcBef>
                <a:spcPts val="1200"/>
              </a:spcBef>
            </a:pPr>
            <a:r>
              <a:rPr lang="en-US" dirty="0" smtClean="0">
                <a:latin typeface="+mj-lt"/>
              </a:rPr>
              <a:t>FAIR will be the largest nuclear-physics dedicated accelerator facility worldwide</a:t>
            </a:r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Physics with radioactive beams will be one of the priority physics programs at FAIR</a:t>
            </a:r>
          </a:p>
          <a:p>
            <a:pPr marL="285750" indent="-285750">
              <a:spcBef>
                <a:spcPts val="600"/>
              </a:spcBef>
              <a:buFont typeface="Wingdings" charset="0"/>
              <a:buChar char="è"/>
            </a:pPr>
            <a:r>
              <a:rPr lang="en-US" b="1" dirty="0" smtClean="0">
                <a:latin typeface="+mj-lt"/>
              </a:rPr>
              <a:t>NUSTAR</a:t>
            </a:r>
            <a:r>
              <a:rPr lang="en-US" dirty="0" smtClean="0">
                <a:latin typeface="+mj-lt"/>
              </a:rPr>
              <a:t>: </a:t>
            </a:r>
          </a:p>
          <a:p>
            <a:r>
              <a:rPr lang="en-US" dirty="0" smtClean="0">
                <a:latin typeface="+mj-lt"/>
              </a:rPr>
              <a:t>an international collaboration is building up various detection systems in order to allow a comprehensive experimental program to uncover the properties of very exotic nuclei 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latin typeface="+mj-lt"/>
              </a:rPr>
              <a:t>Different observables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latin typeface="+mj-lt"/>
              </a:rPr>
              <a:t> different experimental methods, beam conditions, and experiments</a:t>
            </a:r>
            <a:endParaRPr lang="en-US" dirty="0">
              <a:latin typeface="+mj-lt"/>
            </a:endParaRPr>
          </a:p>
        </p:txBody>
      </p:sp>
      <p:sp>
        <p:nvSpPr>
          <p:cNvPr id="3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0" y="-26988"/>
            <a:ext cx="9144000" cy="896938"/>
          </a:xfrm>
          <a:prstGeom prst="rect">
            <a:avLst/>
          </a:prstGeom>
        </p:spPr>
        <p:txBody>
          <a:bodyPr anchor="ctr" anchorCtr="0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R</a:t>
            </a:r>
            <a:r>
              <a:rPr lang="en-US" dirty="0" smtClean="0"/>
              <a:t>adioactive </a:t>
            </a:r>
            <a:r>
              <a:rPr lang="en-US" dirty="0"/>
              <a:t>B</a:t>
            </a:r>
            <a:r>
              <a:rPr lang="en-US" dirty="0" smtClean="0"/>
              <a:t>eams in Germany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187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Facility for Anti-Proton and Ion Research FAIR </a:t>
            </a:r>
            <a:endParaRPr lang="en-US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92200"/>
            <a:ext cx="8534400" cy="4673600"/>
          </a:xfrm>
          <a:prstGeom prst="rect">
            <a:avLst/>
          </a:prstGeom>
        </p:spPr>
      </p:pic>
      <p:graphicFrame>
        <p:nvGraphicFramePr>
          <p:cNvPr id="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39947"/>
              </p:ext>
            </p:extLst>
          </p:nvPr>
        </p:nvGraphicFramePr>
        <p:xfrm>
          <a:off x="7740650" y="5951372"/>
          <a:ext cx="1190625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9" name="Photo Editor Photo" r:id="rId4" imgW="6257143" imgH="4334480" progId="MSPhotoEd.3">
                  <p:embed/>
                </p:oleObj>
              </mc:Choice>
              <mc:Fallback>
                <p:oleObj name="Photo Editor Photo" r:id="rId4" imgW="6257143" imgH="433448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0650" y="5951372"/>
                        <a:ext cx="1190625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7677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Facility for Anti-Proton and Ion Research FAIR 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2604"/>
            <a:ext cx="9144000" cy="5049672"/>
          </a:xfrm>
          <a:prstGeom prst="rect">
            <a:avLst/>
          </a:prstGeom>
        </p:spPr>
      </p:pic>
      <p:graphicFrame>
        <p:nvGraphicFramePr>
          <p:cNvPr id="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1108936"/>
              </p:ext>
            </p:extLst>
          </p:nvPr>
        </p:nvGraphicFramePr>
        <p:xfrm>
          <a:off x="7740650" y="5951372"/>
          <a:ext cx="1190625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3" name="Photo Editor Photo" r:id="rId4" imgW="6257143" imgH="4334480" progId="MSPhotoEd.3">
                  <p:embed/>
                </p:oleObj>
              </mc:Choice>
              <mc:Fallback>
                <p:oleObj name="Photo Editor Photo" r:id="rId4" imgW="6257143" imgH="433448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0650" y="5951372"/>
                        <a:ext cx="1190625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2933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904" y="1234914"/>
            <a:ext cx="5966709" cy="389469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164" y="37451"/>
            <a:ext cx="8544313" cy="787557"/>
          </a:xfrm>
        </p:spPr>
        <p:txBody>
          <a:bodyPr>
            <a:norm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Accelerator Performance </a:t>
            </a:r>
            <a:r>
              <a:rPr lang="de-DE" sz="2400" dirty="0" err="1" smtClean="0">
                <a:solidFill>
                  <a:schemeClr val="bg1"/>
                </a:solidFill>
              </a:rPr>
              <a:t>for</a:t>
            </a:r>
            <a:r>
              <a:rPr lang="de-DE" sz="2400" dirty="0" smtClean="0">
                <a:solidFill>
                  <a:schemeClr val="bg1"/>
                </a:solidFill>
              </a:rPr>
              <a:t> FAIR Experiments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24920" y="1303152"/>
            <a:ext cx="5688632" cy="5278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defTabSz="45720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lvl="1" indent="-285750" defTabSz="45720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defTabSz="45720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defTabSz="45720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defTabSz="45720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600" dirty="0"/>
              <a:t>Primary Beams SIS 100</a:t>
            </a:r>
          </a:p>
          <a:p>
            <a:pPr indent="-247650"/>
            <a:r>
              <a:rPr lang="en-US" sz="1600" dirty="0"/>
              <a:t>4.5 × 10</a:t>
            </a:r>
            <a:r>
              <a:rPr lang="en-US" sz="1600" baseline="30000" dirty="0"/>
              <a:t>11</a:t>
            </a:r>
            <a:r>
              <a:rPr lang="en-US" sz="1600" dirty="0"/>
              <a:t> U</a:t>
            </a:r>
            <a:r>
              <a:rPr lang="en-US" sz="1600" baseline="30000" dirty="0"/>
              <a:t>28+</a:t>
            </a:r>
            <a:r>
              <a:rPr lang="en-US" sz="1600" dirty="0"/>
              <a:t> ions/spill; 1.5 GeV/u</a:t>
            </a:r>
          </a:p>
          <a:p>
            <a:pPr indent="-247650"/>
            <a:r>
              <a:rPr lang="en-GB" sz="1600" dirty="0"/>
              <a:t>10</a:t>
            </a:r>
            <a:r>
              <a:rPr lang="en-GB" sz="1600" baseline="30000" dirty="0"/>
              <a:t>10</a:t>
            </a:r>
            <a:r>
              <a:rPr lang="en-GB" sz="1600" dirty="0"/>
              <a:t>/s </a:t>
            </a:r>
            <a:r>
              <a:rPr lang="en-GB" sz="1600" baseline="30000" dirty="0"/>
              <a:t>238</a:t>
            </a:r>
            <a:r>
              <a:rPr lang="en-GB" sz="1600" dirty="0"/>
              <a:t>U</a:t>
            </a:r>
            <a:r>
              <a:rPr lang="en-GB" sz="1600" baseline="30000" dirty="0"/>
              <a:t>92+</a:t>
            </a:r>
            <a:r>
              <a:rPr lang="en-GB" sz="1600" dirty="0"/>
              <a:t> up to 11 GeV/u</a:t>
            </a:r>
          </a:p>
          <a:p>
            <a:pPr indent="-247650"/>
            <a:r>
              <a:rPr lang="en-US" sz="1600" dirty="0"/>
              <a:t>2 × 10</a:t>
            </a:r>
            <a:r>
              <a:rPr lang="en-US" sz="1600" baseline="30000" dirty="0"/>
              <a:t>13</a:t>
            </a:r>
            <a:r>
              <a:rPr lang="en-US" sz="1600" dirty="0"/>
              <a:t> protons/spill; 29 GeV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1600" dirty="0"/>
              <a:t>Secondary Beams</a:t>
            </a:r>
          </a:p>
          <a:p>
            <a:pPr indent="-247650"/>
            <a:r>
              <a:rPr lang="en-US" sz="1600" dirty="0"/>
              <a:t>range of radioactive ion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beams </a:t>
            </a:r>
            <a:r>
              <a:rPr lang="en-US" sz="1600" dirty="0"/>
              <a:t>up </a:t>
            </a:r>
            <a:r>
              <a:rPr lang="en-US" sz="1600" dirty="0" smtClean="0"/>
              <a:t>to 1.5 </a:t>
            </a:r>
            <a:r>
              <a:rPr lang="en-US" sz="1600" dirty="0"/>
              <a:t>- 2 GeV/u; up </a:t>
            </a:r>
            <a:r>
              <a:rPr lang="en-US" sz="1600" dirty="0" smtClean="0"/>
              <a:t>to</a:t>
            </a:r>
            <a:br>
              <a:rPr lang="en-US" sz="1600" dirty="0" smtClean="0"/>
            </a:br>
            <a:r>
              <a:rPr lang="en-US" sz="1600" dirty="0" smtClean="0"/>
              <a:t>a </a:t>
            </a:r>
            <a:r>
              <a:rPr lang="en-US" sz="1600" dirty="0"/>
              <a:t>factor of 10’000 higher in </a:t>
            </a:r>
            <a:r>
              <a:rPr lang="en-US" sz="1600" dirty="0" smtClean="0"/>
              <a:t>intensity</a:t>
            </a:r>
            <a:br>
              <a:rPr lang="en-US" sz="1600" dirty="0" smtClean="0"/>
            </a:br>
            <a:r>
              <a:rPr lang="en-US" sz="1600" dirty="0" smtClean="0"/>
              <a:t>than presently</a:t>
            </a:r>
            <a:endParaRPr lang="en-US" sz="1600" dirty="0"/>
          </a:p>
          <a:p>
            <a:pPr indent="-247650"/>
            <a:r>
              <a:rPr lang="en-US" sz="1600" dirty="0"/>
              <a:t>antiprotons 1.5 - 14.1 GeV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1600" dirty="0"/>
              <a:t>Storage and Cooler Rings</a:t>
            </a:r>
          </a:p>
          <a:p>
            <a:pPr indent="-247650"/>
            <a:r>
              <a:rPr lang="en-US" sz="1600" dirty="0"/>
              <a:t>radioactive ion beams</a:t>
            </a:r>
          </a:p>
          <a:p>
            <a:pPr indent="-247650"/>
            <a:r>
              <a:rPr lang="en-US" sz="1600" dirty="0"/>
              <a:t>antiproton beams:</a:t>
            </a:r>
          </a:p>
          <a:p>
            <a:pPr marL="95250" indent="0">
              <a:buNone/>
            </a:pPr>
            <a:r>
              <a:rPr lang="en-US" sz="1600" dirty="0"/>
              <a:t>     </a:t>
            </a:r>
            <a:r>
              <a:rPr lang="en-US" sz="1600" dirty="0" smtClean="0"/>
              <a:t> </a:t>
            </a:r>
            <a:r>
              <a:rPr lang="en-US" sz="1600" dirty="0"/>
              <a:t>CR: 10</a:t>
            </a:r>
            <a:r>
              <a:rPr lang="en-US" sz="1600" baseline="30000" dirty="0"/>
              <a:t>8</a:t>
            </a:r>
            <a:r>
              <a:rPr lang="en-US" sz="1600" dirty="0"/>
              <a:t> antiprotons; 3 GeV</a:t>
            </a:r>
          </a:p>
          <a:p>
            <a:pPr marL="95250" indent="0">
              <a:buNone/>
            </a:pPr>
            <a:r>
              <a:rPr lang="en-US" sz="1600" dirty="0"/>
              <a:t>     </a:t>
            </a:r>
            <a:r>
              <a:rPr lang="en-US" sz="1600" dirty="0" smtClean="0"/>
              <a:t> </a:t>
            </a:r>
            <a:r>
              <a:rPr lang="en-US" sz="1600" dirty="0"/>
              <a:t>HESR: 10</a:t>
            </a:r>
            <a:r>
              <a:rPr lang="en-US" sz="1600" baseline="30000" dirty="0"/>
              <a:t>10</a:t>
            </a:r>
            <a:r>
              <a:rPr lang="en-US" sz="1600" dirty="0"/>
              <a:t> antiprotons; 1.5 - 14.1 </a:t>
            </a:r>
            <a:r>
              <a:rPr lang="en-US" sz="1600" dirty="0" smtClean="0"/>
              <a:t>GeV</a:t>
            </a:r>
            <a:endParaRPr lang="en-US" sz="1600" dirty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819088" y="5075100"/>
            <a:ext cx="4147790" cy="1539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defTabSz="45720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lvl="1" indent="-285750" defTabSz="45720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defTabSz="45720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defTabSz="45720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defTabSz="45720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Technical </a:t>
            </a:r>
            <a:r>
              <a:rPr lang="en-US" sz="1600" dirty="0"/>
              <a:t>Challenges</a:t>
            </a:r>
          </a:p>
          <a:p>
            <a:r>
              <a:rPr lang="en-US" sz="1600" dirty="0"/>
              <a:t>Rapid cycling superconducting magnets</a:t>
            </a:r>
          </a:p>
          <a:p>
            <a:r>
              <a:rPr lang="en-US" sz="1600" dirty="0" err="1" smtClean="0"/>
              <a:t>rf</a:t>
            </a:r>
            <a:r>
              <a:rPr lang="en-US" sz="1600" dirty="0" smtClean="0"/>
              <a:t>-systems and control</a:t>
            </a:r>
          </a:p>
          <a:p>
            <a:r>
              <a:rPr lang="en-US" sz="1600" dirty="0" smtClean="0"/>
              <a:t>Beam </a:t>
            </a:r>
            <a:r>
              <a:rPr lang="en-US" sz="1600" dirty="0"/>
              <a:t>lifetime (dynamic vacuum)</a:t>
            </a:r>
          </a:p>
          <a:p>
            <a:r>
              <a:rPr lang="en-US" sz="1600" dirty="0"/>
              <a:t>Cooled beams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88224" y="3992530"/>
            <a:ext cx="500546" cy="33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5"/>
          <p:cNvCxnSpPr/>
          <p:nvPr/>
        </p:nvCxnSpPr>
        <p:spPr>
          <a:xfrm>
            <a:off x="6588224" y="3885313"/>
            <a:ext cx="576064" cy="167887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7380312" y="1860019"/>
            <a:ext cx="856325" cy="338554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/>
              <a:t>SIS100</a:t>
            </a:r>
            <a:endParaRPr lang="de-DE" sz="1600" strike="sngStrike" dirty="0" smtClean="0"/>
          </a:p>
        </p:txBody>
      </p:sp>
      <p:sp>
        <p:nvSpPr>
          <p:cNvPr id="14" name="Textfeld 13"/>
          <p:cNvSpPr txBox="1"/>
          <p:nvPr/>
        </p:nvSpPr>
        <p:spPr>
          <a:xfrm>
            <a:off x="7029594" y="3772770"/>
            <a:ext cx="804190" cy="184666"/>
          </a:xfrm>
          <a:prstGeom prst="rect">
            <a:avLst/>
          </a:prstGeom>
          <a:solidFill>
            <a:schemeClr val="bg1"/>
          </a:solidFill>
        </p:spPr>
        <p:txBody>
          <a:bodyPr vert="horz" wrap="none" lIns="36000" tIns="0" rIns="0" bIns="0" rtlCol="0" anchor="t">
            <a:spAutoFit/>
          </a:bodyPr>
          <a:lstStyle/>
          <a:p>
            <a:r>
              <a:rPr lang="de-DE" sz="1200" dirty="0" smtClean="0"/>
              <a:t>Super-FRS</a:t>
            </a:r>
            <a:endParaRPr lang="de-DE" sz="1200" strike="sngStrike" dirty="0" smtClean="0"/>
          </a:p>
        </p:txBody>
      </p:sp>
    </p:spTree>
    <p:extLst>
      <p:ext uri="{BB962C8B-B14F-4D97-AF65-F5344CB8AC3E}">
        <p14:creationId xmlns:p14="http://schemas.microsoft.com/office/powerpoint/2010/main" val="3304664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26988"/>
            <a:ext cx="7035800" cy="896938"/>
          </a:xfrm>
        </p:spPr>
        <p:txBody>
          <a:bodyPr/>
          <a:lstStyle/>
          <a:p>
            <a:r>
              <a:rPr lang="de-DE" dirty="0"/>
              <a:t>NUSTAR - The </a:t>
            </a:r>
            <a:r>
              <a:rPr lang="de-DE" dirty="0" smtClean="0"/>
              <a:t>Project</a:t>
            </a:r>
            <a:endParaRPr lang="en-US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99299"/>
              </p:ext>
            </p:extLst>
          </p:nvPr>
        </p:nvGraphicFramePr>
        <p:xfrm>
          <a:off x="139700" y="1892300"/>
          <a:ext cx="6096000" cy="464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800"/>
                <a:gridCol w="1333500"/>
                <a:gridCol w="3822700"/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>
                          <a:solidFill>
                            <a:srgbClr val="333399"/>
                          </a:solidFill>
                          <a:latin typeface="+mj-lt"/>
                        </a:rPr>
                        <a:t>Super-FRS</a:t>
                      </a:r>
                      <a:endParaRPr lang="de-DE" sz="1600" dirty="0" smtClean="0">
                        <a:solidFill>
                          <a:srgbClr val="000000"/>
                        </a:solidFill>
                        <a:latin typeface="+mj-lt"/>
                      </a:endParaRPr>
                    </a:p>
                    <a:p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 smtClean="0">
                          <a:solidFill>
                            <a:srgbClr val="FF0000"/>
                          </a:solidFill>
                          <a:latin typeface="+mj-lt"/>
                        </a:rPr>
                        <a:t>RIB </a:t>
                      </a:r>
                      <a:r>
                        <a:rPr lang="de-DE" sz="1600" b="0" dirty="0" err="1" smtClean="0">
                          <a:solidFill>
                            <a:srgbClr val="FF0000"/>
                          </a:solidFill>
                          <a:latin typeface="+mj-lt"/>
                        </a:rPr>
                        <a:t>production</a:t>
                      </a:r>
                      <a:r>
                        <a:rPr lang="de-DE" sz="1600" b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, </a:t>
                      </a:r>
                      <a:r>
                        <a:rPr lang="de-DE" sz="1600" b="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identification</a:t>
                      </a:r>
                      <a:r>
                        <a:rPr lang="de-DE" sz="1600" b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de-DE" sz="1600" b="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and</a:t>
                      </a:r>
                      <a:r>
                        <a:rPr lang="de-DE" sz="1600" b="0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high-resolution </a:t>
                      </a:r>
                      <a:r>
                        <a:rPr lang="de-DE" sz="1600" b="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spectroscopy</a:t>
                      </a:r>
                      <a:endParaRPr lang="en-GB" sz="1600" b="0" dirty="0" smtClean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j-lt"/>
                        </a:rPr>
                        <a:t>High-energy </a:t>
                      </a:r>
                    </a:p>
                    <a:p>
                      <a:r>
                        <a:rPr lang="en-US" sz="1600" dirty="0" smtClean="0">
                          <a:latin typeface="+mj-lt"/>
                        </a:rPr>
                        <a:t>branch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1" dirty="0" smtClean="0">
                          <a:solidFill>
                            <a:srgbClr val="333399"/>
                          </a:solidFill>
                          <a:latin typeface="+mj-lt"/>
                        </a:rPr>
                        <a:t>R</a:t>
                      </a:r>
                      <a:r>
                        <a:rPr lang="de-DE" sz="1600" b="1" baseline="30000" dirty="0" smtClean="0">
                          <a:solidFill>
                            <a:srgbClr val="333399"/>
                          </a:solidFill>
                          <a:latin typeface="+mj-lt"/>
                        </a:rPr>
                        <a:t>3</a:t>
                      </a:r>
                      <a:r>
                        <a:rPr lang="de-DE" sz="1600" b="1" dirty="0" smtClean="0">
                          <a:solidFill>
                            <a:srgbClr val="333399"/>
                          </a:solidFill>
                          <a:latin typeface="+mj-lt"/>
                        </a:rPr>
                        <a:t>B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kinematically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complete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measurement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of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 </a:t>
                      </a:r>
                      <a:r>
                        <a:rPr lang="de-DE" sz="1600" dirty="0" err="1" smtClean="0">
                          <a:solidFill>
                            <a:srgbClr val="FF0000"/>
                          </a:solidFill>
                          <a:latin typeface="+mj-lt"/>
                        </a:rPr>
                        <a:t>reactions</a:t>
                      </a:r>
                      <a:r>
                        <a:rPr lang="de-DE" sz="1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at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high beam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energy</a:t>
                      </a:r>
                      <a:endParaRPr lang="en-GB" sz="1600" dirty="0" smtClean="0">
                        <a:latin typeface="+mj-lt"/>
                      </a:endParaRPr>
                    </a:p>
                    <a:p>
                      <a:r>
                        <a:rPr lang="en-US" sz="1600" dirty="0" smtClean="0">
                          <a:latin typeface="+mj-lt"/>
                        </a:rPr>
                        <a:t>(elm. excitation, quasi-free</a:t>
                      </a:r>
                      <a:r>
                        <a:rPr lang="en-US" sz="1600" baseline="0" dirty="0" smtClean="0">
                          <a:latin typeface="+mj-lt"/>
                        </a:rPr>
                        <a:t> scattering, elastic/inelastic scattering, …)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j-lt"/>
                        </a:rPr>
                        <a:t>Ring-</a:t>
                      </a:r>
                    </a:p>
                    <a:p>
                      <a:r>
                        <a:rPr lang="en-US" sz="1600" dirty="0" smtClean="0">
                          <a:latin typeface="+mj-lt"/>
                        </a:rPr>
                        <a:t>branch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de-DE" sz="1600" b="1" dirty="0" err="1" smtClean="0">
                          <a:solidFill>
                            <a:srgbClr val="333399"/>
                          </a:solidFill>
                          <a:latin typeface="+mj-lt"/>
                        </a:rPr>
                        <a:t>ELISe</a:t>
                      </a:r>
                      <a:endParaRPr lang="de-DE" sz="1600" b="1" dirty="0" smtClean="0">
                        <a:solidFill>
                          <a:srgbClr val="333399"/>
                        </a:solidFill>
                        <a:latin typeface="+mj-lt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>
                          <a:solidFill>
                            <a:srgbClr val="333399"/>
                          </a:solidFill>
                          <a:latin typeface="+mj-lt"/>
                        </a:rPr>
                        <a:t>EXL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1" dirty="0" smtClean="0">
                        <a:solidFill>
                          <a:srgbClr val="333399"/>
                        </a:solidFill>
                        <a:latin typeface="+mj-lt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>
                          <a:solidFill>
                            <a:srgbClr val="333399"/>
                          </a:solidFill>
                          <a:latin typeface="+mj-lt"/>
                        </a:rPr>
                        <a:t>ILIMA </a:t>
                      </a:r>
                      <a:endParaRPr lang="en-GB" sz="1600" dirty="0" smtClean="0">
                        <a:latin typeface="+mj-lt"/>
                      </a:endParaRPr>
                    </a:p>
                    <a:p>
                      <a:endParaRPr lang="de-DE" sz="1600" b="1" dirty="0" smtClean="0">
                        <a:solidFill>
                          <a:srgbClr val="333399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electron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FF0000"/>
                          </a:solidFill>
                          <a:latin typeface="+mj-lt"/>
                        </a:rPr>
                        <a:t>scattering</a:t>
                      </a:r>
                      <a:r>
                        <a:rPr lang="de-DE" sz="1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 (</a:t>
                      </a:r>
                      <a:r>
                        <a:rPr lang="de-DE" sz="1600" dirty="0" err="1" smtClean="0">
                          <a:solidFill>
                            <a:srgbClr val="FF0000"/>
                          </a:solidFill>
                          <a:latin typeface="+mj-lt"/>
                        </a:rPr>
                        <a:t>e</a:t>
                      </a:r>
                      <a:r>
                        <a:rPr lang="de-DE" sz="1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-A </a:t>
                      </a:r>
                      <a:r>
                        <a:rPr lang="de-DE" sz="1600" dirty="0" err="1" smtClean="0">
                          <a:solidFill>
                            <a:srgbClr val="FF0000"/>
                          </a:solidFill>
                          <a:latin typeface="+mj-lt"/>
                        </a:rPr>
                        <a:t>collider</a:t>
                      </a:r>
                      <a:r>
                        <a:rPr lang="de-DE" sz="1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light-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ion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FF0000"/>
                          </a:solidFill>
                          <a:latin typeface="+mj-lt"/>
                        </a:rPr>
                        <a:t>scattering</a:t>
                      </a:r>
                      <a:r>
                        <a:rPr lang="de-DE" sz="1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FF0000"/>
                          </a:solidFill>
                          <a:latin typeface="+mj-lt"/>
                        </a:rPr>
                        <a:t>reactions</a:t>
                      </a:r>
                      <a:r>
                        <a:rPr lang="de-DE" sz="1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in</a:t>
                      </a:r>
                      <a:r>
                        <a:rPr lang="de-DE" sz="1600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inverse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kinematics</a:t>
                      </a:r>
                      <a:endParaRPr lang="de-DE" sz="1600" dirty="0" smtClean="0">
                        <a:solidFill>
                          <a:srgbClr val="000000"/>
                        </a:solidFill>
                        <a:latin typeface="+mj-lt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err="1" smtClean="0">
                          <a:solidFill>
                            <a:srgbClr val="FF0000"/>
                          </a:solidFill>
                          <a:latin typeface="+mj-lt"/>
                        </a:rPr>
                        <a:t>masses</a:t>
                      </a:r>
                      <a:r>
                        <a:rPr lang="de-DE" sz="1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FF0000"/>
                          </a:solidFill>
                          <a:latin typeface="+mj-lt"/>
                        </a:rPr>
                        <a:t>and</a:t>
                      </a:r>
                      <a:r>
                        <a:rPr lang="de-DE" sz="1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FF0000"/>
                          </a:solidFill>
                          <a:latin typeface="+mj-lt"/>
                        </a:rPr>
                        <a:t>lifetimes</a:t>
                      </a:r>
                      <a:r>
                        <a:rPr lang="de-DE" sz="1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of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nuclei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in</a:t>
                      </a:r>
                      <a:r>
                        <a:rPr lang="de-DE" sz="1600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ground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and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isomeric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states</a:t>
                      </a:r>
                      <a:endParaRPr lang="en-GB" sz="1600" dirty="0" smtClean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j-lt"/>
                        </a:rPr>
                        <a:t>Low-energy branch</a:t>
                      </a:r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1" dirty="0" smtClean="0">
                          <a:solidFill>
                            <a:srgbClr val="333399"/>
                          </a:solidFill>
                          <a:latin typeface="+mj-lt"/>
                        </a:rPr>
                        <a:t>HISPEC</a:t>
                      </a:r>
                    </a:p>
                    <a:p>
                      <a:endParaRPr lang="de-DE" sz="1600" b="1" dirty="0" smtClean="0">
                        <a:solidFill>
                          <a:srgbClr val="333399"/>
                        </a:solidFill>
                        <a:latin typeface="+mj-lt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>
                          <a:solidFill>
                            <a:srgbClr val="333399"/>
                          </a:solidFill>
                          <a:latin typeface="+mj-lt"/>
                        </a:rPr>
                        <a:t>DESPEC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err="1" smtClean="0">
                          <a:solidFill>
                            <a:srgbClr val="333399"/>
                          </a:solidFill>
                          <a:latin typeface="+mj-lt"/>
                        </a:rPr>
                        <a:t>LaSpec</a:t>
                      </a:r>
                      <a:r>
                        <a:rPr lang="de-DE" sz="1600" b="1" dirty="0" smtClean="0">
                          <a:solidFill>
                            <a:srgbClr val="333399"/>
                          </a:solidFill>
                          <a:latin typeface="+mj-lt"/>
                        </a:rPr>
                        <a:t> </a:t>
                      </a:r>
                      <a:endParaRPr lang="en-GB" sz="1600" dirty="0" smtClean="0">
                        <a:latin typeface="+mj-lt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>
                          <a:solidFill>
                            <a:srgbClr val="333399"/>
                          </a:solidFill>
                          <a:latin typeface="+mj-lt"/>
                        </a:rPr>
                        <a:t>MATS </a:t>
                      </a:r>
                      <a:endParaRPr lang="en-GB" sz="1600" dirty="0" smtClean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in-beam </a:t>
                      </a:r>
                      <a:r>
                        <a:rPr lang="de-DE" sz="1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 </a:t>
                      </a:r>
                      <a:r>
                        <a:rPr lang="de-DE" sz="1600" dirty="0" err="1" smtClean="0">
                          <a:solidFill>
                            <a:srgbClr val="FF0000"/>
                          </a:solidFill>
                          <a:latin typeface="+mj-lt"/>
                        </a:rPr>
                        <a:t>spectroscopy</a:t>
                      </a:r>
                      <a:r>
                        <a:rPr lang="de-DE" sz="1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at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low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and</a:t>
                      </a:r>
                      <a:r>
                        <a:rPr lang="de-DE" sz="1600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intermediate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energy</a:t>
                      </a:r>
                      <a:endParaRPr lang="en-GB" sz="1600" dirty="0" smtClean="0">
                        <a:latin typeface="+mj-lt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>
                          <a:solidFill>
                            <a:schemeClr val="tx2"/>
                          </a:solidFill>
                          <a:latin typeface="+mj-lt"/>
                        </a:rPr>
                        <a:t>-, -, -, p-, </a:t>
                      </a:r>
                      <a:r>
                        <a:rPr lang="de-DE" sz="1600" dirty="0" err="1" smtClean="0">
                          <a:solidFill>
                            <a:schemeClr val="tx2"/>
                          </a:solidFill>
                          <a:latin typeface="+mj-lt"/>
                        </a:rPr>
                        <a:t>n-</a:t>
                      </a:r>
                      <a:r>
                        <a:rPr lang="de-DE" sz="1600" dirty="0" err="1" smtClean="0">
                          <a:solidFill>
                            <a:srgbClr val="FF0000"/>
                          </a:solidFill>
                          <a:latin typeface="+mj-lt"/>
                        </a:rPr>
                        <a:t>decay</a:t>
                      </a:r>
                      <a:r>
                        <a:rPr lang="de-DE" sz="1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FF0000"/>
                          </a:solidFill>
                          <a:latin typeface="+mj-lt"/>
                        </a:rPr>
                        <a:t>spectroscopy</a:t>
                      </a:r>
                      <a:endParaRPr lang="de-DE" sz="1600" dirty="0" smtClean="0">
                        <a:solidFill>
                          <a:srgbClr val="FF0000"/>
                        </a:solidFill>
                        <a:latin typeface="+mj-lt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Laser </a:t>
                      </a:r>
                      <a:r>
                        <a:rPr lang="de-DE" sz="1600" dirty="0" err="1" smtClean="0">
                          <a:solidFill>
                            <a:srgbClr val="FF0000"/>
                          </a:solidFill>
                          <a:latin typeface="+mj-lt"/>
                        </a:rPr>
                        <a:t>spectroscopy</a:t>
                      </a:r>
                      <a:endParaRPr lang="en-GB" sz="1600" dirty="0" smtClean="0">
                        <a:solidFill>
                          <a:srgbClr val="FF0000"/>
                        </a:solidFill>
                        <a:latin typeface="+mj-lt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>
                          <a:solidFill>
                            <a:srgbClr val="000000"/>
                          </a:solidFill>
                          <a:latin typeface="+mj-lt"/>
                        </a:rPr>
                        <a:t>in-trap </a:t>
                      </a:r>
                      <a:r>
                        <a:rPr lang="de-DE" sz="1600" dirty="0" err="1" smtClean="0">
                          <a:solidFill>
                            <a:srgbClr val="FF0000"/>
                          </a:solidFill>
                          <a:latin typeface="+mj-lt"/>
                        </a:rPr>
                        <a:t>mass</a:t>
                      </a:r>
                      <a:r>
                        <a:rPr lang="de-DE" sz="1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- </a:t>
                      </a:r>
                      <a:r>
                        <a:rPr lang="de-DE" sz="16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and</a:t>
                      </a:r>
                      <a:r>
                        <a:rPr lang="de-DE" sz="1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FF0000"/>
                          </a:solidFill>
                          <a:latin typeface="+mj-lt"/>
                        </a:rPr>
                        <a:t>decay</a:t>
                      </a:r>
                      <a:r>
                        <a:rPr lang="de-DE" sz="1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FF0000"/>
                          </a:solidFill>
                          <a:latin typeface="+mj-lt"/>
                        </a:rPr>
                        <a:t>measurements</a:t>
                      </a:r>
                      <a:endParaRPr lang="en-GB" sz="1600" dirty="0" smtClean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273925" y="2174875"/>
            <a:ext cx="890588" cy="2762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449263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sz="1800" i="0">
              <a:solidFill>
                <a:srgbClr val="FFFFFF"/>
              </a:solidFill>
              <a:latin typeface="Arial" charset="0"/>
              <a:cs typeface="Lucida Sans Unicode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7712075" y="2417763"/>
            <a:ext cx="88900" cy="17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449263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sz="1800" i="0">
              <a:solidFill>
                <a:srgbClr val="FFFFFF"/>
              </a:solidFill>
              <a:latin typeface="Arial" charset="0"/>
              <a:cs typeface="Lucida Sans Unicode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6038850" y="3041650"/>
            <a:ext cx="101600" cy="9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449263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sz="1800" i="0">
              <a:solidFill>
                <a:srgbClr val="FFFFFF"/>
              </a:solidFill>
              <a:latin typeface="Arial" charset="0"/>
              <a:cs typeface="Lucida Sans Unicode" charset="0"/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7251700" y="2185988"/>
            <a:ext cx="1588" cy="10795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l" defTabSz="449263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sz="1800" i="0">
              <a:solidFill>
                <a:srgbClr val="FFFFFF"/>
              </a:solidFill>
              <a:latin typeface="Arial" charset="0"/>
              <a:cs typeface="Lucida Sans Unicode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6350000" y="3556000"/>
            <a:ext cx="2663825" cy="1688540"/>
          </a:xfrm>
          <a:prstGeom prst="rect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46800" rIns="0" bIns="46800">
            <a:spAutoFit/>
          </a:bodyPr>
          <a:lstStyle>
            <a:defPPr>
              <a:defRPr lang="en-US"/>
            </a:defPPr>
            <a:lvl1pPr marL="265113" indent="-30163" algn="l" defTabSz="449263" eaLnBrk="1" hangingPunct="1">
              <a:spcBef>
                <a:spcPts val="1250"/>
              </a:spcBef>
              <a:buSzPct val="100000"/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 sz="2000" b="1" i="0">
                <a:solidFill>
                  <a:srgbClr val="333399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dirty="0"/>
              <a:t>The </a:t>
            </a:r>
            <a:r>
              <a:rPr lang="de-DE" dirty="0" err="1"/>
              <a:t>Collaboration</a:t>
            </a:r>
            <a:endParaRPr lang="de-DE" dirty="0"/>
          </a:p>
          <a:p>
            <a:pPr>
              <a:lnSpc>
                <a:spcPct val="90000"/>
              </a:lnSpc>
            </a:pPr>
            <a:r>
              <a:rPr lang="de-DE" dirty="0"/>
              <a:t>&gt; 800 </a:t>
            </a:r>
            <a:r>
              <a:rPr lang="de-DE" dirty="0" err="1"/>
              <a:t>scientists</a:t>
            </a:r>
            <a:endParaRPr lang="de-DE" dirty="0"/>
          </a:p>
          <a:p>
            <a:pPr>
              <a:lnSpc>
                <a:spcPct val="90000"/>
              </a:lnSpc>
            </a:pPr>
            <a:r>
              <a:rPr lang="de-DE" dirty="0"/>
              <a:t>146 </a:t>
            </a:r>
            <a:r>
              <a:rPr lang="de-DE" dirty="0" err="1"/>
              <a:t>institutes</a:t>
            </a:r>
            <a:endParaRPr lang="de-DE" dirty="0"/>
          </a:p>
          <a:p>
            <a:pPr>
              <a:lnSpc>
                <a:spcPct val="90000"/>
              </a:lnSpc>
            </a:pPr>
            <a:r>
              <a:rPr lang="de-DE" dirty="0"/>
              <a:t>38 countries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6350000" y="5340350"/>
            <a:ext cx="2663825" cy="1325562"/>
          </a:xfrm>
          <a:prstGeom prst="rect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46800" rIns="0" bIns="46800">
            <a:spAutoFit/>
          </a:bodyPr>
          <a:lstStyle>
            <a:defPPr>
              <a:defRPr lang="en-US"/>
            </a:defPPr>
            <a:lvl1pPr marL="265113" indent="-30163" algn="l" defTabSz="449263" eaLnBrk="1" hangingPunct="1">
              <a:spcBef>
                <a:spcPts val="1250"/>
              </a:spcBef>
              <a:buSzPct val="100000"/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 sz="2000" b="1" i="0">
                <a:solidFill>
                  <a:srgbClr val="333399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r>
              <a:rPr lang="de-DE" dirty="0"/>
              <a:t>The Investment</a:t>
            </a:r>
          </a:p>
          <a:p>
            <a:r>
              <a:rPr lang="de-DE" dirty="0"/>
              <a:t>82 M€ </a:t>
            </a:r>
            <a:r>
              <a:rPr lang="de-DE" dirty="0" smtClean="0"/>
              <a:t>Super-FRS</a:t>
            </a:r>
            <a:endParaRPr lang="de-DE" dirty="0"/>
          </a:p>
          <a:p>
            <a:r>
              <a:rPr lang="de-DE" dirty="0"/>
              <a:t>73 M€ Experiments</a:t>
            </a: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6350000" y="1690688"/>
            <a:ext cx="2663825" cy="1776412"/>
          </a:xfrm>
          <a:prstGeom prst="rect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46800" rIns="0" bIns="46800">
            <a:spAutoFit/>
          </a:bodyPr>
          <a:lstStyle>
            <a:lvl1pPr marL="265113" indent="-30163" eaLnBrk="0" hangingPunct="0"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 eaLnBrk="0" hangingPunct="0"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 hangingPunct="0"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 hangingPunct="0"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 hangingPunct="0"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l" defTabSz="449263" eaLnBrk="1" hangingPunct="1">
              <a:spcBef>
                <a:spcPts val="1250"/>
              </a:spcBef>
              <a:buSzPct val="100000"/>
            </a:pPr>
            <a:r>
              <a:rPr lang="de-DE" sz="2000" b="1" i="0" dirty="0">
                <a:solidFill>
                  <a:srgbClr val="333399"/>
                </a:solidFill>
              </a:rPr>
              <a:t>The Approach</a:t>
            </a:r>
          </a:p>
          <a:p>
            <a:pPr algn="l" defTabSz="449263" eaLnBrk="1" hangingPunct="1">
              <a:spcBef>
                <a:spcPts val="1250"/>
              </a:spcBef>
              <a:buSzPct val="100000"/>
            </a:pPr>
            <a:r>
              <a:rPr lang="de-DE" sz="2000" i="0" dirty="0" err="1">
                <a:solidFill>
                  <a:srgbClr val="FF0000"/>
                </a:solidFill>
              </a:rPr>
              <a:t>Complementary</a:t>
            </a:r>
            <a:r>
              <a:rPr lang="de-DE" sz="2000" i="0" dirty="0">
                <a:solidFill>
                  <a:srgbClr val="FF0000"/>
                </a:solidFill>
              </a:rPr>
              <a:t> </a:t>
            </a:r>
            <a:r>
              <a:rPr lang="de-DE" sz="2000" i="0" dirty="0" err="1">
                <a:solidFill>
                  <a:srgbClr val="FF0000"/>
                </a:solidFill>
              </a:rPr>
              <a:t>measurements</a:t>
            </a:r>
            <a:r>
              <a:rPr lang="de-DE" sz="2000" i="0" dirty="0">
                <a:solidFill>
                  <a:srgbClr val="FF0000"/>
                </a:solidFill>
              </a:rPr>
              <a:t> </a:t>
            </a:r>
            <a:r>
              <a:rPr lang="de-DE" sz="2000" i="0" dirty="0" err="1">
                <a:solidFill>
                  <a:srgbClr val="FF0000"/>
                </a:solidFill>
              </a:rPr>
              <a:t>leading</a:t>
            </a:r>
            <a:r>
              <a:rPr lang="de-DE" sz="2000" i="0" dirty="0">
                <a:solidFill>
                  <a:srgbClr val="FF0000"/>
                </a:solidFill>
              </a:rPr>
              <a:t> </a:t>
            </a:r>
            <a:r>
              <a:rPr lang="de-DE" sz="2000" i="0" dirty="0" err="1">
                <a:solidFill>
                  <a:srgbClr val="FF0000"/>
                </a:solidFill>
              </a:rPr>
              <a:t>to</a:t>
            </a:r>
            <a:r>
              <a:rPr lang="de-DE" sz="2000" i="0" dirty="0">
                <a:solidFill>
                  <a:srgbClr val="FF0000"/>
                </a:solidFill>
              </a:rPr>
              <a:t> </a:t>
            </a:r>
            <a:r>
              <a:rPr lang="de-DE" sz="2000" i="0" dirty="0" err="1">
                <a:solidFill>
                  <a:srgbClr val="FF0000"/>
                </a:solidFill>
              </a:rPr>
              <a:t>consistent</a:t>
            </a:r>
            <a:r>
              <a:rPr lang="de-DE" sz="2000" i="0" dirty="0">
                <a:solidFill>
                  <a:srgbClr val="FF0000"/>
                </a:solidFill>
              </a:rPr>
              <a:t> </a:t>
            </a:r>
            <a:r>
              <a:rPr lang="de-DE" sz="2000" i="0" dirty="0" err="1">
                <a:solidFill>
                  <a:srgbClr val="FF0000"/>
                </a:solidFill>
              </a:rPr>
              <a:t>answers</a:t>
            </a:r>
            <a:endParaRPr lang="de-DE" sz="2000" i="0" dirty="0">
              <a:solidFill>
                <a:srgbClr val="FF0000"/>
              </a:solidFill>
            </a:endParaRPr>
          </a:p>
        </p:txBody>
      </p:sp>
      <p:pic>
        <p:nvPicPr>
          <p:cNvPr id="17" name="Picture 23" descr="BU00437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200" y="219009"/>
            <a:ext cx="1712979" cy="1712979"/>
          </a:xfrm>
          <a:prstGeom prst="rect">
            <a:avLst/>
          </a:prstGeom>
        </p:spPr>
      </p:pic>
      <p:pic>
        <p:nvPicPr>
          <p:cNvPr id="18" name="Picture 2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76300"/>
            <a:ext cx="1457900" cy="109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1112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"/>
          <p:cNvSpPr txBox="1">
            <a:spLocks noChangeArrowheads="1"/>
          </p:cNvSpPr>
          <p:nvPr/>
        </p:nvSpPr>
        <p:spPr bwMode="auto">
          <a:xfrm>
            <a:off x="0" y="661987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l" defTabSz="449263" eaLnBrk="1" hangingPunct="1">
              <a:buSzPct val="100000"/>
            </a:pPr>
            <a:r>
              <a:rPr lang="de-DE" sz="1400" i="0">
                <a:solidFill>
                  <a:srgbClr val="000000"/>
                </a:solidFill>
              </a:rPr>
              <a:t>25</a:t>
            </a:r>
          </a:p>
        </p:txBody>
      </p:sp>
      <p:sp>
        <p:nvSpPr>
          <p:cNvPr id="51203" name="Text Box 2"/>
          <p:cNvSpPr txBox="1">
            <a:spLocks noChangeArrowheads="1"/>
          </p:cNvSpPr>
          <p:nvPr/>
        </p:nvSpPr>
        <p:spPr bwMode="auto">
          <a:xfrm>
            <a:off x="7010400" y="66198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defTabSz="449263" eaLnBrk="1" hangingPunct="1">
              <a:buSzPct val="100000"/>
            </a:pPr>
            <a:fld id="{E74257F6-6967-704A-8F07-F346981044A7}" type="slidenum">
              <a:rPr lang="de-DE" sz="1400" i="0">
                <a:solidFill>
                  <a:srgbClr val="000000"/>
                </a:solidFill>
              </a:rPr>
              <a:pPr algn="r" defTabSz="449263" eaLnBrk="1" hangingPunct="1">
                <a:buSzPct val="100000"/>
              </a:pPr>
              <a:t>7</a:t>
            </a:fld>
            <a:endParaRPr lang="de-DE" sz="1400" i="0">
              <a:solidFill>
                <a:srgbClr val="000000"/>
              </a:solidFill>
            </a:endParaRPr>
          </a:p>
        </p:txBody>
      </p:sp>
      <p:sp>
        <p:nvSpPr>
          <p:cNvPr id="51204" name="Rectangle 3"/>
          <p:cNvSpPr>
            <a:spLocks noChangeArrowheads="1"/>
          </p:cNvSpPr>
          <p:nvPr/>
        </p:nvSpPr>
        <p:spPr bwMode="auto">
          <a:xfrm>
            <a:off x="6096000" y="0"/>
            <a:ext cx="3048000" cy="68580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defTabSz="449263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de-DE" sz="1800" i="0">
              <a:solidFill>
                <a:srgbClr val="FFFFFF"/>
              </a:solidFill>
              <a:latin typeface="Arial" charset="0"/>
              <a:cs typeface="Lucida Sans Unicode" charset="0"/>
            </a:endParaRPr>
          </a:p>
        </p:txBody>
      </p:sp>
      <p:pic>
        <p:nvPicPr>
          <p:cNvPr id="5120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0013"/>
            <a:ext cx="608012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6083300" y="1376363"/>
            <a:ext cx="3060700" cy="500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l" defTabSz="449263" eaLnBrk="1" hangingPunct="1">
              <a:spcBef>
                <a:spcPts val="1000"/>
              </a:spcBef>
              <a:buSzPct val="100000"/>
            </a:pPr>
            <a:r>
              <a:rPr lang="de-DE" sz="1600" b="1" i="0" dirty="0" err="1">
                <a:solidFill>
                  <a:srgbClr val="333399"/>
                </a:solidFill>
              </a:rPr>
              <a:t>Physics</a:t>
            </a:r>
            <a:r>
              <a:rPr lang="de-DE" sz="1600" b="1" i="0" dirty="0">
                <a:solidFill>
                  <a:srgbClr val="333399"/>
                </a:solidFill>
              </a:rPr>
              <a:t> </a:t>
            </a:r>
            <a:r>
              <a:rPr lang="de-DE" sz="1600" b="1" i="0" dirty="0" err="1">
                <a:solidFill>
                  <a:srgbClr val="333399"/>
                </a:solidFill>
              </a:rPr>
              <a:t>subject</a:t>
            </a:r>
            <a:endParaRPr lang="de-DE" sz="1600" b="1" i="0" dirty="0">
              <a:solidFill>
                <a:srgbClr val="333399"/>
              </a:solidFill>
            </a:endParaRPr>
          </a:p>
          <a:p>
            <a:pPr algn="l" defTabSz="449263" eaLnBrk="1" hangingPunct="1">
              <a:spcBef>
                <a:spcPts val="400"/>
              </a:spcBef>
              <a:buSzPct val="100000"/>
            </a:pPr>
            <a:r>
              <a:rPr lang="de-DE" sz="1600" dirty="0" err="1">
                <a:solidFill>
                  <a:srgbClr val="333399"/>
                </a:solidFill>
              </a:rPr>
              <a:t>to</a:t>
            </a:r>
            <a:r>
              <a:rPr lang="de-DE" sz="1600" dirty="0">
                <a:solidFill>
                  <a:srgbClr val="333399"/>
                </a:solidFill>
              </a:rPr>
              <a:t> </a:t>
            </a:r>
            <a:r>
              <a:rPr lang="de-DE" sz="1600" dirty="0" err="1">
                <a:solidFill>
                  <a:srgbClr val="333399"/>
                </a:solidFill>
              </a:rPr>
              <a:t>understand</a:t>
            </a:r>
            <a:r>
              <a:rPr lang="de-DE" sz="1600" dirty="0">
                <a:solidFill>
                  <a:srgbClr val="333399"/>
                </a:solidFill>
              </a:rPr>
              <a:t> </a:t>
            </a:r>
            <a:r>
              <a:rPr lang="de-DE" sz="1600" dirty="0" err="1">
                <a:solidFill>
                  <a:srgbClr val="333399"/>
                </a:solidFill>
              </a:rPr>
              <a:t>the</a:t>
            </a:r>
            <a:r>
              <a:rPr lang="de-DE" sz="1600" dirty="0">
                <a:solidFill>
                  <a:srgbClr val="333399"/>
                </a:solidFill>
              </a:rPr>
              <a:t> </a:t>
            </a:r>
            <a:r>
              <a:rPr lang="de-DE" sz="1600" dirty="0" err="1">
                <a:solidFill>
                  <a:srgbClr val="333399"/>
                </a:solidFill>
              </a:rPr>
              <a:t>formation</a:t>
            </a:r>
            <a:r>
              <a:rPr lang="de-DE" sz="1600" dirty="0">
                <a:solidFill>
                  <a:srgbClr val="333399"/>
                </a:solidFill>
              </a:rPr>
              <a:t> </a:t>
            </a:r>
            <a:r>
              <a:rPr lang="de-DE" sz="1600" dirty="0" err="1">
                <a:solidFill>
                  <a:srgbClr val="333399"/>
                </a:solidFill>
              </a:rPr>
              <a:t>of</a:t>
            </a:r>
            <a:r>
              <a:rPr lang="de-DE" sz="1600" dirty="0">
                <a:solidFill>
                  <a:srgbClr val="333399"/>
                </a:solidFill>
              </a:rPr>
              <a:t> </a:t>
            </a:r>
            <a:r>
              <a:rPr lang="de-DE" sz="1600" dirty="0" err="1">
                <a:solidFill>
                  <a:srgbClr val="333399"/>
                </a:solidFill>
              </a:rPr>
              <a:t>the</a:t>
            </a:r>
            <a:r>
              <a:rPr lang="de-DE" sz="1600" dirty="0">
                <a:solidFill>
                  <a:srgbClr val="333399"/>
                </a:solidFill>
              </a:rPr>
              <a:t> </a:t>
            </a:r>
            <a:r>
              <a:rPr lang="de-DE" sz="1600" dirty="0" err="1">
                <a:solidFill>
                  <a:srgbClr val="333399"/>
                </a:solidFill>
              </a:rPr>
              <a:t>elements</a:t>
            </a:r>
            <a:r>
              <a:rPr lang="de-DE" sz="1600" dirty="0">
                <a:solidFill>
                  <a:srgbClr val="333399"/>
                </a:solidFill>
              </a:rPr>
              <a:t> </a:t>
            </a:r>
            <a:r>
              <a:rPr lang="de-DE" sz="1600" dirty="0" err="1">
                <a:solidFill>
                  <a:srgbClr val="333399"/>
                </a:solidFill>
              </a:rPr>
              <a:t>and</a:t>
            </a:r>
            <a:r>
              <a:rPr lang="de-DE" sz="1600" dirty="0">
                <a:solidFill>
                  <a:srgbClr val="333399"/>
                </a:solidFill>
              </a:rPr>
              <a:t> </a:t>
            </a:r>
            <a:r>
              <a:rPr lang="de-DE" sz="1600" dirty="0" err="1">
                <a:solidFill>
                  <a:srgbClr val="333399"/>
                </a:solidFill>
              </a:rPr>
              <a:t>to</a:t>
            </a:r>
            <a:r>
              <a:rPr lang="de-DE" sz="1600" dirty="0">
                <a:solidFill>
                  <a:srgbClr val="333399"/>
                </a:solidFill>
              </a:rPr>
              <a:t> </a:t>
            </a:r>
            <a:r>
              <a:rPr lang="de-DE" sz="1600" dirty="0" err="1">
                <a:solidFill>
                  <a:srgbClr val="333399"/>
                </a:solidFill>
              </a:rPr>
              <a:t>finally</a:t>
            </a:r>
            <a:r>
              <a:rPr lang="de-DE" sz="1600" dirty="0">
                <a:solidFill>
                  <a:srgbClr val="333399"/>
                </a:solidFill>
              </a:rPr>
              <a:t> </a:t>
            </a:r>
            <a:r>
              <a:rPr lang="de-DE" sz="1600" dirty="0" err="1">
                <a:solidFill>
                  <a:srgbClr val="333399"/>
                </a:solidFill>
              </a:rPr>
              <a:t>describe</a:t>
            </a:r>
            <a:r>
              <a:rPr lang="de-DE" sz="1600" dirty="0">
                <a:solidFill>
                  <a:srgbClr val="333399"/>
                </a:solidFill>
              </a:rPr>
              <a:t> </a:t>
            </a:r>
            <a:r>
              <a:rPr lang="de-DE" sz="1600" dirty="0" err="1">
                <a:solidFill>
                  <a:srgbClr val="333399"/>
                </a:solidFill>
              </a:rPr>
              <a:t>the</a:t>
            </a:r>
            <a:r>
              <a:rPr lang="de-DE" sz="1600" dirty="0">
                <a:solidFill>
                  <a:srgbClr val="333399"/>
                </a:solidFill>
              </a:rPr>
              <a:t> </a:t>
            </a:r>
            <a:r>
              <a:rPr lang="de-DE" sz="1600" dirty="0" err="1">
                <a:solidFill>
                  <a:srgbClr val="333399"/>
                </a:solidFill>
              </a:rPr>
              <a:t>atomic</a:t>
            </a:r>
            <a:r>
              <a:rPr lang="de-DE" sz="1600" dirty="0">
                <a:solidFill>
                  <a:srgbClr val="333399"/>
                </a:solidFill>
              </a:rPr>
              <a:t> </a:t>
            </a:r>
            <a:r>
              <a:rPr lang="de-DE" sz="1600" dirty="0" err="1">
                <a:solidFill>
                  <a:srgbClr val="333399"/>
                </a:solidFill>
              </a:rPr>
              <a:t>nucleus</a:t>
            </a:r>
            <a:endParaRPr lang="de-DE" sz="1600" dirty="0">
              <a:solidFill>
                <a:srgbClr val="333399"/>
              </a:solidFill>
            </a:endParaRPr>
          </a:p>
          <a:p>
            <a:pPr algn="l" defTabSz="449263" eaLnBrk="1" hangingPunct="1">
              <a:spcBef>
                <a:spcPts val="313"/>
              </a:spcBef>
              <a:buSzPct val="100000"/>
            </a:pPr>
            <a:endParaRPr lang="de-DE" sz="1000" dirty="0">
              <a:solidFill>
                <a:srgbClr val="333399"/>
              </a:solidFill>
            </a:endParaRPr>
          </a:p>
          <a:p>
            <a:pPr algn="l" defTabSz="449263" eaLnBrk="1" hangingPunct="1">
              <a:buSzPct val="100000"/>
            </a:pPr>
            <a:r>
              <a:rPr lang="de-DE" sz="1600" b="1" i="0" dirty="0">
                <a:solidFill>
                  <a:srgbClr val="333399"/>
                </a:solidFill>
              </a:rPr>
              <a:t>Instrumentation</a:t>
            </a:r>
          </a:p>
          <a:p>
            <a:pPr algn="l" defTabSz="449263" eaLnBrk="1" hangingPunct="1">
              <a:spcBef>
                <a:spcPts val="400"/>
              </a:spcBef>
              <a:buSzPct val="100000"/>
            </a:pPr>
            <a:r>
              <a:rPr lang="de-DE" sz="1600" dirty="0">
                <a:solidFill>
                  <a:srgbClr val="333399"/>
                </a:solidFill>
              </a:rPr>
              <a:t>a </a:t>
            </a:r>
            <a:r>
              <a:rPr lang="de-DE" sz="1600" dirty="0" err="1">
                <a:solidFill>
                  <a:srgbClr val="333399"/>
                </a:solidFill>
              </a:rPr>
              <a:t>multitude</a:t>
            </a:r>
            <a:r>
              <a:rPr lang="de-DE" sz="1600" dirty="0">
                <a:solidFill>
                  <a:srgbClr val="333399"/>
                </a:solidFill>
              </a:rPr>
              <a:t> </a:t>
            </a:r>
            <a:r>
              <a:rPr lang="de-DE" sz="1600" dirty="0" err="1">
                <a:solidFill>
                  <a:srgbClr val="333399"/>
                </a:solidFill>
              </a:rPr>
              <a:t>of</a:t>
            </a:r>
            <a:r>
              <a:rPr lang="de-DE" sz="1600" dirty="0">
                <a:solidFill>
                  <a:srgbClr val="333399"/>
                </a:solidFill>
              </a:rPr>
              <a:t> </a:t>
            </a:r>
            <a:r>
              <a:rPr lang="de-DE" sz="1600" dirty="0" err="1">
                <a:solidFill>
                  <a:srgbClr val="333399"/>
                </a:solidFill>
              </a:rPr>
              <a:t>novel</a:t>
            </a:r>
            <a:r>
              <a:rPr lang="de-DE" sz="1600" dirty="0">
                <a:solidFill>
                  <a:srgbClr val="333399"/>
                </a:solidFill>
              </a:rPr>
              <a:t> </a:t>
            </a:r>
            <a:r>
              <a:rPr lang="de-DE" sz="1600" dirty="0" err="1">
                <a:solidFill>
                  <a:srgbClr val="333399"/>
                </a:solidFill>
              </a:rPr>
              <a:t>particle</a:t>
            </a:r>
            <a:r>
              <a:rPr lang="de-DE" sz="1600" dirty="0">
                <a:solidFill>
                  <a:srgbClr val="333399"/>
                </a:solidFill>
              </a:rPr>
              <a:t> </a:t>
            </a:r>
            <a:r>
              <a:rPr lang="de-DE" sz="1600" dirty="0" err="1">
                <a:solidFill>
                  <a:srgbClr val="333399"/>
                </a:solidFill>
              </a:rPr>
              <a:t>and</a:t>
            </a:r>
            <a:r>
              <a:rPr lang="de-DE" sz="1600" dirty="0">
                <a:solidFill>
                  <a:srgbClr val="333399"/>
                </a:solidFill>
              </a:rPr>
              <a:t> </a:t>
            </a:r>
            <a:r>
              <a:rPr lang="de-DE" sz="1600" dirty="0" err="1">
                <a:solidFill>
                  <a:srgbClr val="333399"/>
                </a:solidFill>
              </a:rPr>
              <a:t>radiation</a:t>
            </a:r>
            <a:r>
              <a:rPr lang="de-DE" sz="1600" dirty="0">
                <a:solidFill>
                  <a:srgbClr val="333399"/>
                </a:solidFill>
              </a:rPr>
              <a:t> </a:t>
            </a:r>
            <a:r>
              <a:rPr lang="de-DE" sz="1600" dirty="0" err="1">
                <a:solidFill>
                  <a:srgbClr val="333399"/>
                </a:solidFill>
              </a:rPr>
              <a:t>detectors</a:t>
            </a:r>
            <a:r>
              <a:rPr lang="de-DE" sz="1600" dirty="0">
                <a:solidFill>
                  <a:srgbClr val="333399"/>
                </a:solidFill>
              </a:rPr>
              <a:t> </a:t>
            </a:r>
            <a:r>
              <a:rPr lang="de-DE" sz="1600" dirty="0" err="1">
                <a:solidFill>
                  <a:srgbClr val="333399"/>
                </a:solidFill>
              </a:rPr>
              <a:t>and</a:t>
            </a:r>
            <a:r>
              <a:rPr lang="de-DE" sz="1600" dirty="0">
                <a:solidFill>
                  <a:srgbClr val="333399"/>
                </a:solidFill>
              </a:rPr>
              <a:t> </a:t>
            </a:r>
            <a:r>
              <a:rPr lang="de-DE" sz="1600" dirty="0" err="1">
                <a:solidFill>
                  <a:srgbClr val="333399"/>
                </a:solidFill>
              </a:rPr>
              <a:t>set-ups</a:t>
            </a:r>
            <a:r>
              <a:rPr lang="de-DE" sz="1600" dirty="0">
                <a:solidFill>
                  <a:srgbClr val="333399"/>
                </a:solidFill>
              </a:rPr>
              <a:t> </a:t>
            </a:r>
            <a:r>
              <a:rPr lang="de-DE" sz="1600" dirty="0" err="1">
                <a:solidFill>
                  <a:srgbClr val="333399"/>
                </a:solidFill>
              </a:rPr>
              <a:t>with</a:t>
            </a:r>
            <a:r>
              <a:rPr lang="de-DE" sz="1600" dirty="0">
                <a:solidFill>
                  <a:srgbClr val="333399"/>
                </a:solidFill>
              </a:rPr>
              <a:t> </a:t>
            </a:r>
            <a:r>
              <a:rPr lang="de-DE" sz="1600" dirty="0" err="1">
                <a:solidFill>
                  <a:srgbClr val="333399"/>
                </a:solidFill>
              </a:rPr>
              <a:t>sophisticated</a:t>
            </a:r>
            <a:r>
              <a:rPr lang="de-DE" sz="1600" dirty="0">
                <a:solidFill>
                  <a:srgbClr val="333399"/>
                </a:solidFill>
              </a:rPr>
              <a:t> EDAQ </a:t>
            </a:r>
            <a:r>
              <a:rPr lang="de-DE" sz="1600" dirty="0" err="1">
                <a:solidFill>
                  <a:srgbClr val="333399"/>
                </a:solidFill>
              </a:rPr>
              <a:t>systems</a:t>
            </a:r>
            <a:r>
              <a:rPr lang="de-DE" sz="1600" dirty="0">
                <a:solidFill>
                  <a:srgbClr val="333399"/>
                </a:solidFill>
              </a:rPr>
              <a:t> </a:t>
            </a:r>
            <a:r>
              <a:rPr lang="de-DE" sz="1600" dirty="0" err="1">
                <a:solidFill>
                  <a:srgbClr val="333399"/>
                </a:solidFill>
              </a:rPr>
              <a:t>are</a:t>
            </a:r>
            <a:r>
              <a:rPr lang="de-DE" sz="1600" dirty="0">
                <a:solidFill>
                  <a:srgbClr val="333399"/>
                </a:solidFill>
              </a:rPr>
              <a:t> </a:t>
            </a:r>
            <a:r>
              <a:rPr lang="de-DE" sz="1600" dirty="0" err="1">
                <a:solidFill>
                  <a:srgbClr val="333399"/>
                </a:solidFill>
              </a:rPr>
              <a:t>being</a:t>
            </a:r>
            <a:r>
              <a:rPr lang="de-DE" sz="1600" dirty="0">
                <a:solidFill>
                  <a:srgbClr val="333399"/>
                </a:solidFill>
              </a:rPr>
              <a:t> </a:t>
            </a:r>
            <a:r>
              <a:rPr lang="de-DE" sz="1600" dirty="0" err="1">
                <a:solidFill>
                  <a:srgbClr val="333399"/>
                </a:solidFill>
              </a:rPr>
              <a:t>prepared</a:t>
            </a:r>
            <a:endParaRPr lang="de-DE" sz="1600" dirty="0">
              <a:solidFill>
                <a:srgbClr val="333399"/>
              </a:solidFill>
            </a:endParaRPr>
          </a:p>
          <a:p>
            <a:pPr algn="l" defTabSz="449263" eaLnBrk="1" hangingPunct="1">
              <a:buSzPct val="100000"/>
            </a:pPr>
            <a:endParaRPr lang="de-DE" sz="1000" dirty="0">
              <a:solidFill>
                <a:srgbClr val="333399"/>
              </a:solidFill>
            </a:endParaRPr>
          </a:p>
          <a:p>
            <a:pPr algn="l" defTabSz="449263" eaLnBrk="1" hangingPunct="1">
              <a:buSzPct val="100000"/>
            </a:pPr>
            <a:r>
              <a:rPr lang="de-DE" sz="1600" b="1" i="0" dirty="0" err="1">
                <a:solidFill>
                  <a:srgbClr val="333399"/>
                </a:solidFill>
              </a:rPr>
              <a:t>Perspective</a:t>
            </a:r>
            <a:endParaRPr lang="de-DE" sz="1600" b="1" i="0" dirty="0">
              <a:solidFill>
                <a:srgbClr val="333399"/>
              </a:solidFill>
            </a:endParaRPr>
          </a:p>
          <a:p>
            <a:pPr algn="l" defTabSz="449263" eaLnBrk="1" hangingPunct="1">
              <a:spcBef>
                <a:spcPts val="400"/>
              </a:spcBef>
              <a:buSzPct val="100000"/>
            </a:pPr>
            <a:r>
              <a:rPr lang="de-DE" sz="1600" dirty="0">
                <a:solidFill>
                  <a:srgbClr val="333399"/>
                </a:solidFill>
              </a:rPr>
              <a:t>First </a:t>
            </a:r>
            <a:r>
              <a:rPr lang="de-DE" sz="1600" dirty="0" err="1">
                <a:solidFill>
                  <a:srgbClr val="333399"/>
                </a:solidFill>
              </a:rPr>
              <a:t>experiments</a:t>
            </a:r>
            <a:r>
              <a:rPr lang="de-DE" sz="1600" dirty="0">
                <a:solidFill>
                  <a:srgbClr val="333399"/>
                </a:solidFill>
              </a:rPr>
              <a:t> in </a:t>
            </a:r>
            <a:r>
              <a:rPr lang="de-DE" sz="1600" dirty="0" err="1">
                <a:solidFill>
                  <a:srgbClr val="333399"/>
                </a:solidFill>
              </a:rPr>
              <a:t>early</a:t>
            </a:r>
            <a:r>
              <a:rPr lang="de-DE" sz="1600" dirty="0">
                <a:solidFill>
                  <a:srgbClr val="333399"/>
                </a:solidFill>
              </a:rPr>
              <a:t> implementations </a:t>
            </a:r>
            <a:r>
              <a:rPr lang="de-DE" sz="1600" dirty="0" smtClean="0">
                <a:solidFill>
                  <a:srgbClr val="333399"/>
                </a:solidFill>
              </a:rPr>
              <a:t>will </a:t>
            </a:r>
            <a:r>
              <a:rPr lang="de-DE" sz="1600" dirty="0" err="1" smtClean="0">
                <a:solidFill>
                  <a:srgbClr val="333399"/>
                </a:solidFill>
              </a:rPr>
              <a:t>be</a:t>
            </a:r>
            <a:r>
              <a:rPr lang="de-DE" sz="1600" dirty="0" smtClean="0">
                <a:solidFill>
                  <a:srgbClr val="333399"/>
                </a:solidFill>
              </a:rPr>
              <a:t> </a:t>
            </a:r>
            <a:r>
              <a:rPr lang="de-DE" sz="1600" dirty="0" err="1">
                <a:solidFill>
                  <a:srgbClr val="333399"/>
                </a:solidFill>
              </a:rPr>
              <a:t>already</a:t>
            </a:r>
            <a:r>
              <a:rPr lang="de-DE" sz="1600" dirty="0">
                <a:solidFill>
                  <a:srgbClr val="333399"/>
                </a:solidFill>
              </a:rPr>
              <a:t> operational </a:t>
            </a:r>
            <a:r>
              <a:rPr lang="de-DE" sz="1600" dirty="0" err="1">
                <a:solidFill>
                  <a:srgbClr val="333399"/>
                </a:solidFill>
              </a:rPr>
              <a:t>at</a:t>
            </a:r>
            <a:r>
              <a:rPr lang="de-DE" sz="1600" dirty="0">
                <a:solidFill>
                  <a:srgbClr val="333399"/>
                </a:solidFill>
              </a:rPr>
              <a:t> GSI </a:t>
            </a:r>
            <a:r>
              <a:rPr lang="de-DE" sz="1600" dirty="0" err="1" smtClean="0">
                <a:solidFill>
                  <a:srgbClr val="333399"/>
                </a:solidFill>
              </a:rPr>
              <a:t>from</a:t>
            </a:r>
            <a:r>
              <a:rPr lang="de-DE" sz="1600" dirty="0" smtClean="0">
                <a:solidFill>
                  <a:srgbClr val="333399"/>
                </a:solidFill>
              </a:rPr>
              <a:t> 2018 </a:t>
            </a:r>
            <a:r>
              <a:rPr lang="de-DE" sz="1600" dirty="0" smtClean="0">
                <a:solidFill>
                  <a:srgbClr val="FF0000"/>
                </a:solidFill>
              </a:rPr>
              <a:t>NUSTAR </a:t>
            </a:r>
            <a:r>
              <a:rPr lang="de-DE" sz="1600" dirty="0">
                <a:solidFill>
                  <a:srgbClr val="FF0000"/>
                </a:solidFill>
              </a:rPr>
              <a:t>will </a:t>
            </a:r>
            <a:r>
              <a:rPr lang="de-DE" sz="1600" dirty="0" err="1">
                <a:solidFill>
                  <a:srgbClr val="FF0000"/>
                </a:solidFill>
              </a:rPr>
              <a:t>be</a:t>
            </a:r>
            <a:r>
              <a:rPr lang="de-DE" sz="1600" dirty="0">
                <a:solidFill>
                  <a:srgbClr val="FF0000"/>
                </a:solidFill>
              </a:rPr>
              <a:t> in time </a:t>
            </a:r>
            <a:r>
              <a:rPr lang="de-DE" sz="1600" dirty="0" err="1">
                <a:solidFill>
                  <a:srgbClr val="FF0000"/>
                </a:solidFill>
              </a:rPr>
              <a:t>to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produce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first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results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at</a:t>
            </a:r>
            <a:r>
              <a:rPr lang="de-DE" sz="1600" dirty="0">
                <a:solidFill>
                  <a:srgbClr val="FF0000"/>
                </a:solidFill>
              </a:rPr>
              <a:t> FAIR!</a:t>
            </a:r>
          </a:p>
          <a:p>
            <a:pPr algn="l" defTabSz="449263" eaLnBrk="1" hangingPunct="1">
              <a:buSzPct val="100000"/>
            </a:pPr>
            <a:endParaRPr lang="de-DE" sz="1000" dirty="0">
              <a:solidFill>
                <a:srgbClr val="333399"/>
              </a:solidFill>
            </a:endParaRPr>
          </a:p>
          <a:p>
            <a:pPr algn="l" defTabSz="449263" eaLnBrk="1" hangingPunct="1">
              <a:buSzPct val="100000"/>
            </a:pPr>
            <a:endParaRPr lang="de-DE" sz="1600" i="0" dirty="0">
              <a:solidFill>
                <a:srgbClr val="333399"/>
              </a:solidFill>
            </a:endParaRPr>
          </a:p>
          <a:p>
            <a:pPr defTabSz="449263" eaLnBrk="1" hangingPunct="1">
              <a:spcBef>
                <a:spcPts val="500"/>
              </a:spcBef>
              <a:buSzPct val="100000"/>
            </a:pPr>
            <a:endParaRPr lang="de-DE" sz="1600" i="0" dirty="0">
              <a:solidFill>
                <a:srgbClr val="333399"/>
              </a:solidFill>
            </a:endParaRPr>
          </a:p>
        </p:txBody>
      </p:sp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25" t="40787"/>
          <a:stretch>
            <a:fillRect/>
          </a:stretch>
        </p:blipFill>
        <p:spPr bwMode="auto">
          <a:xfrm>
            <a:off x="-1588" y="5981700"/>
            <a:ext cx="60721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4125" t="407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4500563" y="5975350"/>
            <a:ext cx="4643437" cy="495300"/>
          </a:xfrm>
          <a:prstGeom prst="rect">
            <a:avLst/>
          </a:prstGeom>
          <a:solidFill>
            <a:srgbClr val="0E225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342900" indent="-341313" defTabSz="449263" eaLnBrk="1" hangingPunct="1">
              <a:spcBef>
                <a:spcPts val="600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de-DE" b="1" i="0">
                <a:solidFill>
                  <a:srgbClr val="FFFFCC"/>
                </a:solidFill>
                <a:latin typeface="Arial" charset="0"/>
                <a:cs typeface="Lucida Sans Unicode" charset="0"/>
              </a:rPr>
              <a:t>...and is well under way</a:t>
            </a:r>
          </a:p>
        </p:txBody>
      </p:sp>
      <p:pic>
        <p:nvPicPr>
          <p:cNvPr id="5120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25" t="40787" b="21613"/>
          <a:stretch>
            <a:fillRect/>
          </a:stretch>
        </p:blipFill>
        <p:spPr bwMode="auto">
          <a:xfrm>
            <a:off x="-1588" y="0"/>
            <a:ext cx="6196013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4125" t="40787" b="2161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11" name="Rectangle 5"/>
          <p:cNvSpPr>
            <a:spLocks noChangeArrowheads="1"/>
          </p:cNvSpPr>
          <p:nvPr/>
        </p:nvSpPr>
        <p:spPr bwMode="auto">
          <a:xfrm>
            <a:off x="0" y="866775"/>
            <a:ext cx="8180388" cy="504825"/>
          </a:xfrm>
          <a:prstGeom prst="rect">
            <a:avLst/>
          </a:prstGeom>
          <a:solidFill>
            <a:srgbClr val="0E225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342900" indent="-341313" algn="l" defTabSz="449263" eaLnBrk="1" hangingPunct="1">
              <a:spcBef>
                <a:spcPts val="600"/>
              </a:spcBef>
              <a:buSzPct val="10000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US" b="1" i="0" dirty="0">
                <a:solidFill>
                  <a:srgbClr val="FF0066"/>
                </a:solidFill>
                <a:latin typeface="Arial" charset="0"/>
                <a:cs typeface="Lucida Sans Unicode" charset="0"/>
              </a:rPr>
              <a:t>    </a:t>
            </a:r>
            <a:r>
              <a:rPr lang="en-US" b="1" i="0" dirty="0">
                <a:solidFill>
                  <a:srgbClr val="FFFFCC"/>
                </a:solidFill>
                <a:latin typeface="Arial" charset="0"/>
                <a:cs typeface="Lucida Sans Unicode" charset="0"/>
              </a:rPr>
              <a:t>The NUSTAR Project aims to study exotic nuclei...</a:t>
            </a:r>
          </a:p>
        </p:txBody>
      </p:sp>
      <p:sp>
        <p:nvSpPr>
          <p:cNvPr id="14" name="Footer Placeholder 1"/>
          <p:cNvSpPr txBox="1">
            <a:spLocks/>
          </p:cNvSpPr>
          <p:nvPr/>
        </p:nvSpPr>
        <p:spPr bwMode="auto">
          <a:xfrm>
            <a:off x="304800" y="1397000"/>
            <a:ext cx="5943600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i="1" kern="12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i="1" kern="1200">
                <a:solidFill>
                  <a:schemeClr val="bg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i="1" kern="1200">
                <a:solidFill>
                  <a:schemeClr val="bg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i="1" kern="1200">
                <a:solidFill>
                  <a:schemeClr val="bg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i="1" kern="1200">
                <a:solidFill>
                  <a:schemeClr val="bg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1200" i="0" dirty="0">
                <a:solidFill>
                  <a:schemeClr val="accent5"/>
                </a:solidFill>
                <a:latin typeface="+mj-lt"/>
                <a:ea typeface="Lucida Sans Unicode"/>
                <a:cs typeface="Lucida Sans Unicode"/>
              </a:rPr>
              <a:t>(</a:t>
            </a:r>
            <a:r>
              <a:rPr lang="en-US" sz="1200" i="0" dirty="0" smtClean="0">
                <a:solidFill>
                  <a:schemeClr val="accent5"/>
                </a:solidFill>
                <a:latin typeface="+mj-lt"/>
                <a:ea typeface="Lucida Sans Unicode"/>
                <a:cs typeface="Lucida Sans Unicode"/>
              </a:rPr>
              <a:t>from NUPECC LRP2010)</a:t>
            </a:r>
            <a:endParaRPr lang="de-DE" sz="1200" i="0" dirty="0">
              <a:solidFill>
                <a:schemeClr val="accent5"/>
              </a:solidFill>
              <a:latin typeface="+mj-lt"/>
              <a:ea typeface="Lucida Sans Unicode"/>
              <a:cs typeface="Lucida Sans Unicode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7010400" y="6619875"/>
            <a:ext cx="213360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defTabSz="449263" eaLnBrk="1" hangingPunct="1">
              <a:buSzPct val="100000"/>
            </a:pPr>
            <a:fld id="{C65BB898-5D10-564F-A0A3-A174E191BD05}" type="slidenum">
              <a:rPr lang="de-DE" sz="1200" i="0">
                <a:solidFill>
                  <a:srgbClr val="3366FF"/>
                </a:solidFill>
              </a:rPr>
              <a:pPr algn="r" defTabSz="449263" eaLnBrk="1" hangingPunct="1">
                <a:buSzPct val="100000"/>
              </a:pPr>
              <a:t>7</a:t>
            </a:fld>
            <a:endParaRPr lang="de-DE" sz="1200" i="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7019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92" name="Picture 8" descr="kreb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"/>
            <a:ext cx="9143998" cy="811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67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rgbClr val="D00006"/>
                </a:solidFill>
                <a:latin typeface="+mn-lt"/>
              </a:rPr>
              <a:t>Boldly go where no man has gone before </a:t>
            </a:r>
            <a:endParaRPr lang="en-US" sz="2800" b="1" dirty="0">
              <a:solidFill>
                <a:srgbClr val="D00006"/>
              </a:solidFill>
              <a:latin typeface="+mn-lt"/>
            </a:endParaRPr>
          </a:p>
        </p:txBody>
      </p:sp>
      <p:graphicFrame>
        <p:nvGraphicFramePr>
          <p:cNvPr id="1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8619683"/>
              </p:ext>
            </p:extLst>
          </p:nvPr>
        </p:nvGraphicFramePr>
        <p:xfrm>
          <a:off x="1" y="398073"/>
          <a:ext cx="5508994" cy="3005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1" name="Photo Editor Photo" r:id="rId6" imgW="11279174" imgH="6058746" progId="MSPhotoEd.3">
                  <p:embed/>
                </p:oleObj>
              </mc:Choice>
              <mc:Fallback>
                <p:oleObj name="Photo Editor Photo" r:id="rId6" imgW="11279174" imgH="605874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398073"/>
                        <a:ext cx="5508994" cy="30055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feld 21"/>
          <p:cNvSpPr txBox="1"/>
          <p:nvPr/>
        </p:nvSpPr>
        <p:spPr>
          <a:xfrm>
            <a:off x="190500" y="1761680"/>
            <a:ext cx="256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B60006"/>
                </a:solidFill>
              </a:rPr>
              <a:t>R</a:t>
            </a:r>
            <a:r>
              <a:rPr lang="en-US" sz="1800" dirty="0" smtClean="0">
                <a:solidFill>
                  <a:srgbClr val="FFFFFF"/>
                </a:solidFill>
              </a:rPr>
              <a:t>eactions with</a:t>
            </a:r>
          </a:p>
          <a:p>
            <a:r>
              <a:rPr lang="en-US" sz="1800" dirty="0" smtClean="0">
                <a:solidFill>
                  <a:srgbClr val="B60006"/>
                </a:solidFill>
              </a:rPr>
              <a:t>R</a:t>
            </a:r>
            <a:r>
              <a:rPr lang="en-US" sz="1800" dirty="0" smtClean="0">
                <a:solidFill>
                  <a:srgbClr val="FFFFFF"/>
                </a:solidFill>
              </a:rPr>
              <a:t>elativistic</a:t>
            </a:r>
          </a:p>
          <a:p>
            <a:r>
              <a:rPr lang="en-US" sz="1800" dirty="0" smtClean="0">
                <a:solidFill>
                  <a:srgbClr val="B60006"/>
                </a:solidFill>
              </a:rPr>
              <a:t>R</a:t>
            </a:r>
            <a:r>
              <a:rPr lang="en-US" sz="1800" dirty="0" smtClean="0">
                <a:solidFill>
                  <a:srgbClr val="FFFFFF"/>
                </a:solidFill>
              </a:rPr>
              <a:t>adioactive</a:t>
            </a:r>
          </a:p>
          <a:p>
            <a:r>
              <a:rPr lang="en-US" sz="1800" dirty="0" smtClean="0">
                <a:solidFill>
                  <a:srgbClr val="B60006"/>
                </a:solidFill>
              </a:rPr>
              <a:t>B</a:t>
            </a:r>
            <a:r>
              <a:rPr lang="en-US" sz="1800" dirty="0" smtClean="0">
                <a:solidFill>
                  <a:srgbClr val="FFFFFF"/>
                </a:solidFill>
              </a:rPr>
              <a:t>eams</a:t>
            </a:r>
            <a:endParaRPr lang="en-US" sz="1800" dirty="0">
              <a:solidFill>
                <a:srgbClr val="FFFFFF"/>
              </a:solidFill>
            </a:endParaRPr>
          </a:p>
        </p:txBody>
      </p: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5293174" y="810958"/>
            <a:ext cx="3778250" cy="2078037"/>
            <a:chOff x="249" y="1117"/>
            <a:chExt cx="5217" cy="2948"/>
          </a:xfrm>
        </p:grpSpPr>
        <p:sp>
          <p:nvSpPr>
            <p:cNvPr id="10" name="Oval 19"/>
            <p:cNvSpPr>
              <a:spLocks noChangeArrowheads="1"/>
            </p:cNvSpPr>
            <p:nvPr/>
          </p:nvSpPr>
          <p:spPr bwMode="auto">
            <a:xfrm>
              <a:off x="3288" y="1117"/>
              <a:ext cx="2178" cy="122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dirty="0"/>
                <a:t>Neutron-Proton </a:t>
              </a:r>
            </a:p>
            <a:p>
              <a:pPr algn="ctr"/>
              <a:r>
                <a:rPr lang="en-US" sz="1400" dirty="0"/>
                <a:t>asymmetric matter</a:t>
              </a:r>
            </a:p>
          </p:txBody>
        </p:sp>
        <p:sp>
          <p:nvSpPr>
            <p:cNvPr id="11" name="Oval 20"/>
            <p:cNvSpPr>
              <a:spLocks noChangeArrowheads="1"/>
            </p:cNvSpPr>
            <p:nvPr/>
          </p:nvSpPr>
          <p:spPr bwMode="auto">
            <a:xfrm>
              <a:off x="1701" y="2840"/>
              <a:ext cx="2178" cy="122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dirty="0"/>
                <a:t>Nuclear Astrophysics</a:t>
              </a:r>
            </a:p>
          </p:txBody>
        </p:sp>
        <p:sp>
          <p:nvSpPr>
            <p:cNvPr id="12" name="Oval 21"/>
            <p:cNvSpPr>
              <a:spLocks noChangeArrowheads="1"/>
            </p:cNvSpPr>
            <p:nvPr/>
          </p:nvSpPr>
          <p:spPr bwMode="auto">
            <a:xfrm>
              <a:off x="249" y="1162"/>
              <a:ext cx="2178" cy="122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dirty="0"/>
                <a:t>Nuclear Structure </a:t>
              </a:r>
            </a:p>
            <a:p>
              <a:pPr algn="ctr"/>
              <a:r>
                <a:rPr lang="en-US" sz="1400" dirty="0"/>
                <a:t>of exotic nuclei</a:t>
              </a:r>
            </a:p>
          </p:txBody>
        </p:sp>
        <p:sp>
          <p:nvSpPr>
            <p:cNvPr id="13" name="AutoShape 22"/>
            <p:cNvSpPr>
              <a:spLocks noChangeArrowheads="1"/>
            </p:cNvSpPr>
            <p:nvPr/>
          </p:nvSpPr>
          <p:spPr bwMode="auto">
            <a:xfrm>
              <a:off x="2381" y="1706"/>
              <a:ext cx="998" cy="182"/>
            </a:xfrm>
            <a:prstGeom prst="leftRightArrow">
              <a:avLst>
                <a:gd name="adj1" fmla="val 50000"/>
                <a:gd name="adj2" fmla="val 109670"/>
              </a:avLst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" name="AutoShape 23"/>
            <p:cNvSpPr>
              <a:spLocks noChangeArrowheads="1"/>
            </p:cNvSpPr>
            <p:nvPr/>
          </p:nvSpPr>
          <p:spPr bwMode="auto">
            <a:xfrm rot="1772226">
              <a:off x="3651" y="2205"/>
              <a:ext cx="181" cy="952"/>
            </a:xfrm>
            <a:prstGeom prst="downArrow">
              <a:avLst>
                <a:gd name="adj1" fmla="val 50000"/>
                <a:gd name="adj2" fmla="val 131492"/>
              </a:avLst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de-DE"/>
            </a:p>
          </p:txBody>
        </p:sp>
        <p:sp>
          <p:nvSpPr>
            <p:cNvPr id="15" name="AutoShape 24"/>
            <p:cNvSpPr>
              <a:spLocks noChangeArrowheads="1"/>
            </p:cNvSpPr>
            <p:nvPr/>
          </p:nvSpPr>
          <p:spPr bwMode="auto">
            <a:xfrm rot="-1723157">
              <a:off x="1791" y="2251"/>
              <a:ext cx="181" cy="952"/>
            </a:xfrm>
            <a:prstGeom prst="downArrow">
              <a:avLst>
                <a:gd name="adj1" fmla="val 50000"/>
                <a:gd name="adj2" fmla="val 131492"/>
              </a:avLst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de-DE"/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266700" y="3154316"/>
            <a:ext cx="4521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bg1"/>
                </a:solidFill>
              </a:rPr>
              <a:t>Day-1 experimental program:</a:t>
            </a:r>
          </a:p>
          <a:p>
            <a:r>
              <a:rPr lang="en-US" b="1" u="sng" dirty="0" smtClean="0">
                <a:solidFill>
                  <a:srgbClr val="FFFFFF"/>
                </a:solidFill>
              </a:rPr>
              <a:t>Nuclear Structure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FFFF"/>
                </a:solidFill>
              </a:rPr>
              <a:t>Shell-/single-particle structure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FFFF"/>
                </a:solidFill>
              </a:rPr>
              <a:t>Nucleon-nucleon correlations </a:t>
            </a:r>
          </a:p>
          <a:p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   (Short-range / Tensor) as a function of N-Z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FFFF"/>
                </a:solidFill>
              </a:rPr>
              <a:t>Dipole response of neutron-rich nuclei</a:t>
            </a:r>
          </a:p>
          <a:p>
            <a:r>
              <a:rPr lang="en-US" b="1" u="sng" dirty="0" smtClean="0">
                <a:solidFill>
                  <a:srgbClr val="FFFFFF"/>
                </a:solidFill>
              </a:rPr>
              <a:t>Nuclear Astrophysics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FFFF"/>
                </a:solidFill>
              </a:rPr>
              <a:t>r</a:t>
            </a:r>
            <a:r>
              <a:rPr lang="en-US" dirty="0" smtClean="0">
                <a:solidFill>
                  <a:srgbClr val="FFFFFF"/>
                </a:solidFill>
              </a:rPr>
              <a:t>-process nuclei: fission barriers, dipole strength function</a:t>
            </a:r>
          </a:p>
          <a:p>
            <a:r>
              <a:rPr lang="en-US" b="1" u="sng" dirty="0">
                <a:solidFill>
                  <a:srgbClr val="FFFFFF"/>
                </a:solidFill>
              </a:rPr>
              <a:t>A</a:t>
            </a:r>
            <a:r>
              <a:rPr lang="en-US" b="1" u="sng" dirty="0" smtClean="0">
                <a:solidFill>
                  <a:srgbClr val="FFFFFF"/>
                </a:solidFill>
              </a:rPr>
              <a:t>symmetric nuclear matter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FFFF"/>
                </a:solidFill>
              </a:rPr>
              <a:t>Neutron-skin thickness and dipole </a:t>
            </a:r>
            <a:r>
              <a:rPr lang="en-US" dirty="0" err="1" smtClean="0">
                <a:solidFill>
                  <a:srgbClr val="FFFFFF"/>
                </a:solidFill>
              </a:rPr>
              <a:t>polarizabilty</a:t>
            </a:r>
            <a:r>
              <a:rPr lang="en-US" dirty="0" smtClean="0">
                <a:solidFill>
                  <a:srgbClr val="FFFFFF"/>
                </a:solidFill>
              </a:rPr>
              <a:t> for heavy n-rich nuclei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     -&gt; density dependence of symmetry energy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25288" y="5508337"/>
            <a:ext cx="3664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2018: Start version ready for experimental</a:t>
            </a:r>
          </a:p>
          <a:p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         program at GSI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2021: Fully completed setup for </a:t>
            </a:r>
          </a:p>
          <a:p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         experiments with very exotic nuclei   </a:t>
            </a:r>
          </a:p>
          <a:p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         at </a:t>
            </a:r>
            <a:r>
              <a:rPr lang="en-US" sz="1600" dirty="0" err="1" smtClean="0">
                <a:solidFill>
                  <a:srgbClr val="FFFFFF"/>
                </a:solidFill>
              </a:rPr>
              <a:t>Super.FRS</a:t>
            </a:r>
            <a:r>
              <a:rPr lang="en-US" sz="1600" dirty="0" smtClean="0">
                <a:solidFill>
                  <a:srgbClr val="FFFFFF"/>
                </a:solidFill>
              </a:rPr>
              <a:t> at FAIR</a:t>
            </a:r>
            <a:endParaRPr lang="en-US" sz="1600" dirty="0">
              <a:solidFill>
                <a:srgbClr val="FFFFFF"/>
              </a:solidFill>
            </a:endParaRPr>
          </a:p>
        </p:txBody>
      </p:sp>
      <p:graphicFrame>
        <p:nvGraphicFramePr>
          <p:cNvPr id="1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5767642"/>
              </p:ext>
            </p:extLst>
          </p:nvPr>
        </p:nvGraphicFramePr>
        <p:xfrm>
          <a:off x="3392712" y="1840779"/>
          <a:ext cx="3150750" cy="22849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2" name="Photo Editor Photo" r:id="rId8" imgW="25495238" imgH="16276190" progId="MSPhotoEd.3">
                  <p:embed/>
                </p:oleObj>
              </mc:Choice>
              <mc:Fallback>
                <p:oleObj name="Photo Editor Photo" r:id="rId8" imgW="25495238" imgH="162761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2712" y="1840779"/>
                        <a:ext cx="3150750" cy="22849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ild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500" y="1008085"/>
            <a:ext cx="1073988" cy="698092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56752" y="2755189"/>
            <a:ext cx="2887247" cy="280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44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47700" y="1257300"/>
            <a:ext cx="76835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j-lt"/>
              </a:rPr>
              <a:t>Master Thesis</a:t>
            </a:r>
          </a:p>
          <a:p>
            <a:endParaRPr lang="en-US" dirty="0">
              <a:latin typeface="+mj-lt"/>
            </a:endParaRPr>
          </a:p>
          <a:p>
            <a:pPr marL="285750" indent="-285750">
              <a:buFont typeface="Symbol" charset="2"/>
              <a:buChar char="-"/>
            </a:pPr>
            <a:r>
              <a:rPr lang="en-US" dirty="0" smtClean="0">
                <a:latin typeface="+mj-lt"/>
              </a:rPr>
              <a:t>Contact directly the Professor who you think could offer a thesis project in the area you are interested</a:t>
            </a:r>
          </a:p>
          <a:p>
            <a:pPr marL="285750" indent="-285750">
              <a:buFont typeface="Symbol" charset="2"/>
              <a:buChar char="-"/>
            </a:pPr>
            <a:r>
              <a:rPr lang="en-US" dirty="0" smtClean="0">
                <a:latin typeface="+mj-lt"/>
              </a:rPr>
              <a:t>It might be necessary to attend some additional lectures required by this particular university (master courses are often given in English)</a:t>
            </a:r>
          </a:p>
          <a:p>
            <a:pPr marL="285750" indent="-285750">
              <a:buFont typeface="Symbol" charset="2"/>
              <a:buChar char="-"/>
            </a:pPr>
            <a:r>
              <a:rPr lang="en-US" dirty="0" smtClean="0">
                <a:latin typeface="+mj-lt"/>
              </a:rPr>
              <a:t>Thesis can be written in English</a:t>
            </a:r>
          </a:p>
          <a:p>
            <a:endParaRPr lang="en-US" dirty="0">
              <a:latin typeface="+mj-lt"/>
            </a:endParaRPr>
          </a:p>
          <a:p>
            <a:r>
              <a:rPr lang="en-US" b="1" dirty="0" smtClean="0">
                <a:latin typeface="+mj-lt"/>
              </a:rPr>
              <a:t>PhD Thesis</a:t>
            </a:r>
          </a:p>
          <a:p>
            <a:endParaRPr lang="en-US" dirty="0" smtClean="0">
              <a:latin typeface="+mj-lt"/>
            </a:endParaRPr>
          </a:p>
          <a:p>
            <a:pPr marL="285750" indent="-285750">
              <a:buFont typeface="Symbol" charset="2"/>
              <a:buChar char="-"/>
            </a:pPr>
            <a:r>
              <a:rPr lang="en-US" dirty="0" smtClean="0">
                <a:latin typeface="+mj-lt"/>
              </a:rPr>
              <a:t>Contact </a:t>
            </a:r>
            <a:r>
              <a:rPr lang="en-US" dirty="0">
                <a:latin typeface="+mj-lt"/>
              </a:rPr>
              <a:t>directly the Professor who you think could offer a thesis project in the area you are interested</a:t>
            </a:r>
          </a:p>
          <a:p>
            <a:pPr marL="285750" indent="-285750">
              <a:buFont typeface="Symbol" charset="2"/>
              <a:buChar char="-"/>
            </a:pPr>
            <a:r>
              <a:rPr lang="en-US" dirty="0" smtClean="0">
                <a:latin typeface="+mj-lt"/>
              </a:rPr>
              <a:t>Master Degree will be accepted</a:t>
            </a:r>
            <a:endParaRPr lang="en-US" dirty="0">
              <a:latin typeface="+mj-lt"/>
            </a:endParaRPr>
          </a:p>
          <a:p>
            <a:pPr marL="285750" indent="-285750">
              <a:buFont typeface="Symbol" charset="2"/>
              <a:buChar char="-"/>
            </a:pPr>
            <a:r>
              <a:rPr lang="en-US" dirty="0" smtClean="0">
                <a:latin typeface="+mj-lt"/>
              </a:rPr>
              <a:t>Thesis </a:t>
            </a:r>
            <a:r>
              <a:rPr lang="en-US" dirty="0">
                <a:latin typeface="+mj-lt"/>
              </a:rPr>
              <a:t>can be written in </a:t>
            </a:r>
            <a:r>
              <a:rPr lang="en-US" dirty="0" smtClean="0">
                <a:latin typeface="+mj-lt"/>
              </a:rPr>
              <a:t>English</a:t>
            </a:r>
          </a:p>
          <a:p>
            <a:pPr marL="285750" indent="-285750">
              <a:buFont typeface="Symbol" charset="2"/>
              <a:buChar char="-"/>
            </a:pPr>
            <a:r>
              <a:rPr lang="en-US" dirty="0" smtClean="0">
                <a:latin typeface="+mj-lt"/>
              </a:rPr>
              <a:t>Thesis Defense can be in English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65100" y="114300"/>
            <a:ext cx="749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</a:rPr>
              <a:t>Radioactive-Beam Physics in Germany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</a:rPr>
              <a:t>Opportunities for Master Thesis and PhD Thesis Projects  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47700" y="5956300"/>
            <a:ext cx="520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j-lt"/>
              </a:rPr>
              <a:t>Questions? </a:t>
            </a:r>
            <a:r>
              <a:rPr lang="en-US" b="1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="1" dirty="0" smtClean="0">
                <a:latin typeface="+mj-lt"/>
              </a:rPr>
              <a:t> Email to </a:t>
            </a:r>
            <a:r>
              <a:rPr lang="en-US" b="1" dirty="0" err="1" smtClean="0">
                <a:latin typeface="+mj-lt"/>
              </a:rPr>
              <a:t>t.aumann@gsi.de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9246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4_Leer">
  <a:themeElements>
    <a:clrScheme name="4_Le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Leer">
      <a:majorFont>
        <a:latin typeface="Arial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4_Le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Le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Le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Le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Le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Le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Le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Le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Le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Le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Le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Le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760</Words>
  <Application>Microsoft Macintosh PowerPoint</Application>
  <PresentationFormat>Bildschirmpräsentation (4:3)</PresentationFormat>
  <Paragraphs>142</Paragraphs>
  <Slides>9</Slides>
  <Notes>3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9</vt:i4>
      </vt:variant>
    </vt:vector>
  </HeadingPairs>
  <TitlesOfParts>
    <vt:vector size="12" baseType="lpstr">
      <vt:lpstr>4_Leer</vt:lpstr>
      <vt:lpstr>Bitmap Image</vt:lpstr>
      <vt:lpstr>Photo Editor Photo</vt:lpstr>
      <vt:lpstr>Radioactive Beams in Germany</vt:lpstr>
      <vt:lpstr>PowerPoint-Präsentation</vt:lpstr>
      <vt:lpstr>Facility for Anti-Proton and Ion Research FAIR </vt:lpstr>
      <vt:lpstr>Facility for Anti-Proton and Ion Research FAIR </vt:lpstr>
      <vt:lpstr>Accelerator Performance for FAIR Experiments</vt:lpstr>
      <vt:lpstr>NUSTAR - The Project</vt:lpstr>
      <vt:lpstr>PowerPoint-Präsentation</vt:lpstr>
      <vt:lpstr>Boldly go where no man has gone before </vt:lpstr>
      <vt:lpstr>PowerPoint-Präsentation</vt:lpstr>
    </vt:vector>
  </TitlesOfParts>
  <Company>Technische Universität Darmstadt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1- R3B/NeuLAND@SAMURAI  2- Life time measurement of 26O ground state</dc:title>
  <dc:creator>Thomas Aumann</dc:creator>
  <cp:lastModifiedBy>Thomas Aumann</cp:lastModifiedBy>
  <cp:revision>99</cp:revision>
  <dcterms:created xsi:type="dcterms:W3CDTF">2012-09-09T00:20:55Z</dcterms:created>
  <dcterms:modified xsi:type="dcterms:W3CDTF">2015-07-21T08:59:20Z</dcterms:modified>
</cp:coreProperties>
</file>