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56" r:id="rId2"/>
    <p:sldId id="257" r:id="rId3"/>
    <p:sldId id="265" r:id="rId4"/>
    <p:sldId id="263" r:id="rId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32" autoAdjust="0"/>
    <p:restoredTop sz="94660"/>
  </p:normalViewPr>
  <p:slideViewPr>
    <p:cSldViewPr>
      <p:cViewPr varScale="1">
        <p:scale>
          <a:sx n="65" d="100"/>
          <a:sy n="65" d="100"/>
        </p:scale>
        <p:origin x="-672" y="-1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39A939-829C-496B-BA70-583EBB18868E}" type="datetimeFigureOut">
              <a:rPr lang="en-US" smtClean="0"/>
              <a:pPr/>
              <a:t>7/19/2015</a:t>
            </a:fld>
            <a:endParaRPr lang="en-US"/>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A44AF4-4776-4C0D-8093-9624861782DC}" type="slidenum">
              <a:rPr lang="en-US" smtClean="0"/>
              <a:pPr/>
              <a:t>‹N›</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en-US"/>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a:p>
        </p:txBody>
      </p:sp>
      <p:sp>
        <p:nvSpPr>
          <p:cNvPr id="4" name="Segnaposto data 3"/>
          <p:cNvSpPr>
            <a:spLocks noGrp="1"/>
          </p:cNvSpPr>
          <p:nvPr>
            <p:ph type="dt" sz="half" idx="10"/>
          </p:nvPr>
        </p:nvSpPr>
        <p:spPr/>
        <p:txBody>
          <a:bodyPr/>
          <a:lstStyle/>
          <a:p>
            <a:r>
              <a:rPr lang="it-IT" smtClean="0"/>
              <a:t>20/07/2015</a:t>
            </a:r>
            <a:endParaRPr lang="en-US"/>
          </a:p>
        </p:txBody>
      </p:sp>
      <p:sp>
        <p:nvSpPr>
          <p:cNvPr id="5" name="Segnaposto piè di pagina 4"/>
          <p:cNvSpPr>
            <a:spLocks noGrp="1"/>
          </p:cNvSpPr>
          <p:nvPr>
            <p:ph type="ftr" sz="quarter" idx="11"/>
          </p:nvPr>
        </p:nvSpPr>
        <p:spPr/>
        <p:txBody>
          <a:bodyPr/>
          <a:lstStyle/>
          <a:p>
            <a:r>
              <a:rPr lang="es-ES" smtClean="0"/>
              <a:t>Plenary XPR CNAO - A. Lanza</a:t>
            </a:r>
            <a:endParaRPr lang="en-US"/>
          </a:p>
        </p:txBody>
      </p:sp>
      <p:sp>
        <p:nvSpPr>
          <p:cNvPr id="6" name="Segnaposto numero diapositiva 5"/>
          <p:cNvSpPr>
            <a:spLocks noGrp="1"/>
          </p:cNvSpPr>
          <p:nvPr>
            <p:ph type="sldNum" sz="quarter" idx="12"/>
          </p:nvPr>
        </p:nvSpPr>
        <p:spPr/>
        <p:txBody>
          <a:bodyPr/>
          <a:lstStyle/>
          <a:p>
            <a:fld id="{68F35102-73A8-4A93-8CFE-73E8F3EE90C9}"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r>
              <a:rPr lang="it-IT" smtClean="0"/>
              <a:t>20/07/2015</a:t>
            </a:r>
            <a:endParaRPr lang="en-US"/>
          </a:p>
        </p:txBody>
      </p:sp>
      <p:sp>
        <p:nvSpPr>
          <p:cNvPr id="5" name="Segnaposto piè di pagina 4"/>
          <p:cNvSpPr>
            <a:spLocks noGrp="1"/>
          </p:cNvSpPr>
          <p:nvPr>
            <p:ph type="ftr" sz="quarter" idx="11"/>
          </p:nvPr>
        </p:nvSpPr>
        <p:spPr/>
        <p:txBody>
          <a:bodyPr/>
          <a:lstStyle/>
          <a:p>
            <a:r>
              <a:rPr lang="es-ES" smtClean="0"/>
              <a:t>Plenary XPR CNAO - A. Lanza</a:t>
            </a:r>
            <a:endParaRPr lang="en-US"/>
          </a:p>
        </p:txBody>
      </p:sp>
      <p:sp>
        <p:nvSpPr>
          <p:cNvPr id="6" name="Segnaposto numero diapositiva 5"/>
          <p:cNvSpPr>
            <a:spLocks noGrp="1"/>
          </p:cNvSpPr>
          <p:nvPr>
            <p:ph type="sldNum" sz="quarter" idx="12"/>
          </p:nvPr>
        </p:nvSpPr>
        <p:spPr/>
        <p:txBody>
          <a:bodyPr/>
          <a:lstStyle/>
          <a:p>
            <a:fld id="{68F35102-73A8-4A93-8CFE-73E8F3EE90C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r>
              <a:rPr lang="it-IT" smtClean="0"/>
              <a:t>20/07/2015</a:t>
            </a:r>
            <a:endParaRPr lang="en-US"/>
          </a:p>
        </p:txBody>
      </p:sp>
      <p:sp>
        <p:nvSpPr>
          <p:cNvPr id="5" name="Segnaposto piè di pagina 4"/>
          <p:cNvSpPr>
            <a:spLocks noGrp="1"/>
          </p:cNvSpPr>
          <p:nvPr>
            <p:ph type="ftr" sz="quarter" idx="11"/>
          </p:nvPr>
        </p:nvSpPr>
        <p:spPr/>
        <p:txBody>
          <a:bodyPr/>
          <a:lstStyle/>
          <a:p>
            <a:r>
              <a:rPr lang="es-ES" smtClean="0"/>
              <a:t>Plenary XPR CNAO - A. Lanza</a:t>
            </a:r>
            <a:endParaRPr lang="en-US"/>
          </a:p>
        </p:txBody>
      </p:sp>
      <p:sp>
        <p:nvSpPr>
          <p:cNvPr id="6" name="Segnaposto numero diapositiva 5"/>
          <p:cNvSpPr>
            <a:spLocks noGrp="1"/>
          </p:cNvSpPr>
          <p:nvPr>
            <p:ph type="sldNum" sz="quarter" idx="12"/>
          </p:nvPr>
        </p:nvSpPr>
        <p:spPr/>
        <p:txBody>
          <a:bodyPr/>
          <a:lstStyle/>
          <a:p>
            <a:fld id="{68F35102-73A8-4A93-8CFE-73E8F3EE90C9}"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r>
              <a:rPr lang="it-IT" smtClean="0"/>
              <a:t>20/07/2015</a:t>
            </a:r>
            <a:endParaRPr lang="en-US"/>
          </a:p>
        </p:txBody>
      </p:sp>
      <p:sp>
        <p:nvSpPr>
          <p:cNvPr id="5" name="Segnaposto piè di pagina 4"/>
          <p:cNvSpPr>
            <a:spLocks noGrp="1"/>
          </p:cNvSpPr>
          <p:nvPr>
            <p:ph type="ftr" sz="quarter" idx="11"/>
          </p:nvPr>
        </p:nvSpPr>
        <p:spPr/>
        <p:txBody>
          <a:bodyPr/>
          <a:lstStyle/>
          <a:p>
            <a:r>
              <a:rPr lang="es-ES" smtClean="0"/>
              <a:t>Plenary XPR CNAO - A. Lanza</a:t>
            </a:r>
            <a:endParaRPr lang="en-US"/>
          </a:p>
        </p:txBody>
      </p:sp>
      <p:sp>
        <p:nvSpPr>
          <p:cNvPr id="6" name="Segnaposto numero diapositiva 5"/>
          <p:cNvSpPr>
            <a:spLocks noGrp="1"/>
          </p:cNvSpPr>
          <p:nvPr>
            <p:ph type="sldNum" sz="quarter" idx="12"/>
          </p:nvPr>
        </p:nvSpPr>
        <p:spPr/>
        <p:txBody>
          <a:bodyPr/>
          <a:lstStyle/>
          <a:p>
            <a:fld id="{68F35102-73A8-4A93-8CFE-73E8F3EE90C9}"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en-US"/>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r>
              <a:rPr lang="it-IT" smtClean="0"/>
              <a:t>20/07/2015</a:t>
            </a:r>
            <a:endParaRPr lang="en-US"/>
          </a:p>
        </p:txBody>
      </p:sp>
      <p:sp>
        <p:nvSpPr>
          <p:cNvPr id="5" name="Segnaposto piè di pagina 4"/>
          <p:cNvSpPr>
            <a:spLocks noGrp="1"/>
          </p:cNvSpPr>
          <p:nvPr>
            <p:ph type="ftr" sz="quarter" idx="11"/>
          </p:nvPr>
        </p:nvSpPr>
        <p:spPr/>
        <p:txBody>
          <a:bodyPr/>
          <a:lstStyle/>
          <a:p>
            <a:r>
              <a:rPr lang="es-ES" smtClean="0"/>
              <a:t>Plenary XPR CNAO - A. Lanza</a:t>
            </a:r>
            <a:endParaRPr lang="en-US"/>
          </a:p>
        </p:txBody>
      </p:sp>
      <p:sp>
        <p:nvSpPr>
          <p:cNvPr id="6" name="Segnaposto numero diapositiva 5"/>
          <p:cNvSpPr>
            <a:spLocks noGrp="1"/>
          </p:cNvSpPr>
          <p:nvPr>
            <p:ph type="sldNum" sz="quarter" idx="12"/>
          </p:nvPr>
        </p:nvSpPr>
        <p:spPr/>
        <p:txBody>
          <a:bodyPr/>
          <a:lstStyle/>
          <a:p>
            <a:fld id="{68F35102-73A8-4A93-8CFE-73E8F3EE90C9}"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p>
            <a:r>
              <a:rPr lang="it-IT" smtClean="0"/>
              <a:t>20/07/2015</a:t>
            </a:r>
            <a:endParaRPr lang="en-US"/>
          </a:p>
        </p:txBody>
      </p:sp>
      <p:sp>
        <p:nvSpPr>
          <p:cNvPr id="6" name="Segnaposto piè di pagina 5"/>
          <p:cNvSpPr>
            <a:spLocks noGrp="1"/>
          </p:cNvSpPr>
          <p:nvPr>
            <p:ph type="ftr" sz="quarter" idx="11"/>
          </p:nvPr>
        </p:nvSpPr>
        <p:spPr/>
        <p:txBody>
          <a:bodyPr/>
          <a:lstStyle/>
          <a:p>
            <a:r>
              <a:rPr lang="es-ES" smtClean="0"/>
              <a:t>Plenary XPR CNAO - A. Lanza</a:t>
            </a:r>
            <a:endParaRPr lang="en-US"/>
          </a:p>
        </p:txBody>
      </p:sp>
      <p:sp>
        <p:nvSpPr>
          <p:cNvPr id="7" name="Segnaposto numero diapositiva 6"/>
          <p:cNvSpPr>
            <a:spLocks noGrp="1"/>
          </p:cNvSpPr>
          <p:nvPr>
            <p:ph type="sldNum" sz="quarter" idx="12"/>
          </p:nvPr>
        </p:nvSpPr>
        <p:spPr/>
        <p:txBody>
          <a:bodyPr/>
          <a:lstStyle/>
          <a:p>
            <a:fld id="{68F35102-73A8-4A93-8CFE-73E8F3EE90C9}"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p>
            <a:r>
              <a:rPr lang="it-IT" smtClean="0"/>
              <a:t>20/07/2015</a:t>
            </a:r>
            <a:endParaRPr lang="en-US"/>
          </a:p>
        </p:txBody>
      </p:sp>
      <p:sp>
        <p:nvSpPr>
          <p:cNvPr id="8" name="Segnaposto piè di pagina 7"/>
          <p:cNvSpPr>
            <a:spLocks noGrp="1"/>
          </p:cNvSpPr>
          <p:nvPr>
            <p:ph type="ftr" sz="quarter" idx="11"/>
          </p:nvPr>
        </p:nvSpPr>
        <p:spPr/>
        <p:txBody>
          <a:bodyPr/>
          <a:lstStyle/>
          <a:p>
            <a:r>
              <a:rPr lang="es-ES" smtClean="0"/>
              <a:t>Plenary XPR CNAO - A. Lanza</a:t>
            </a:r>
            <a:endParaRPr lang="en-US"/>
          </a:p>
        </p:txBody>
      </p:sp>
      <p:sp>
        <p:nvSpPr>
          <p:cNvPr id="9" name="Segnaposto numero diapositiva 8"/>
          <p:cNvSpPr>
            <a:spLocks noGrp="1"/>
          </p:cNvSpPr>
          <p:nvPr>
            <p:ph type="sldNum" sz="quarter" idx="12"/>
          </p:nvPr>
        </p:nvSpPr>
        <p:spPr/>
        <p:txBody>
          <a:bodyPr/>
          <a:lstStyle/>
          <a:p>
            <a:fld id="{68F35102-73A8-4A93-8CFE-73E8F3EE90C9}"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p>
            <a:r>
              <a:rPr lang="it-IT" smtClean="0"/>
              <a:t>20/07/2015</a:t>
            </a:r>
            <a:endParaRPr lang="en-US"/>
          </a:p>
        </p:txBody>
      </p:sp>
      <p:sp>
        <p:nvSpPr>
          <p:cNvPr id="4" name="Segnaposto piè di pagina 3"/>
          <p:cNvSpPr>
            <a:spLocks noGrp="1"/>
          </p:cNvSpPr>
          <p:nvPr>
            <p:ph type="ftr" sz="quarter" idx="11"/>
          </p:nvPr>
        </p:nvSpPr>
        <p:spPr/>
        <p:txBody>
          <a:bodyPr/>
          <a:lstStyle/>
          <a:p>
            <a:r>
              <a:rPr lang="es-ES" smtClean="0"/>
              <a:t>Plenary XPR CNAO - A. Lanza</a:t>
            </a:r>
            <a:endParaRPr lang="en-US"/>
          </a:p>
        </p:txBody>
      </p:sp>
      <p:sp>
        <p:nvSpPr>
          <p:cNvPr id="5" name="Segnaposto numero diapositiva 4"/>
          <p:cNvSpPr>
            <a:spLocks noGrp="1"/>
          </p:cNvSpPr>
          <p:nvPr>
            <p:ph type="sldNum" sz="quarter" idx="12"/>
          </p:nvPr>
        </p:nvSpPr>
        <p:spPr/>
        <p:txBody>
          <a:bodyPr/>
          <a:lstStyle/>
          <a:p>
            <a:fld id="{68F35102-73A8-4A93-8CFE-73E8F3EE90C9}"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r>
              <a:rPr lang="it-IT" smtClean="0"/>
              <a:t>20/07/2015</a:t>
            </a:r>
            <a:endParaRPr lang="en-US"/>
          </a:p>
        </p:txBody>
      </p:sp>
      <p:sp>
        <p:nvSpPr>
          <p:cNvPr id="3" name="Segnaposto piè di pagina 2"/>
          <p:cNvSpPr>
            <a:spLocks noGrp="1"/>
          </p:cNvSpPr>
          <p:nvPr>
            <p:ph type="ftr" sz="quarter" idx="11"/>
          </p:nvPr>
        </p:nvSpPr>
        <p:spPr/>
        <p:txBody>
          <a:bodyPr/>
          <a:lstStyle/>
          <a:p>
            <a:r>
              <a:rPr lang="es-ES" smtClean="0"/>
              <a:t>Plenary XPR CNAO - A. Lanza</a:t>
            </a:r>
            <a:endParaRPr lang="en-US"/>
          </a:p>
        </p:txBody>
      </p:sp>
      <p:sp>
        <p:nvSpPr>
          <p:cNvPr id="4" name="Segnaposto numero diapositiva 3"/>
          <p:cNvSpPr>
            <a:spLocks noGrp="1"/>
          </p:cNvSpPr>
          <p:nvPr>
            <p:ph type="sldNum" sz="quarter" idx="12"/>
          </p:nvPr>
        </p:nvSpPr>
        <p:spPr/>
        <p:txBody>
          <a:bodyPr/>
          <a:lstStyle/>
          <a:p>
            <a:fld id="{68F35102-73A8-4A93-8CFE-73E8F3EE90C9}"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en-US"/>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r>
              <a:rPr lang="it-IT" smtClean="0"/>
              <a:t>20/07/2015</a:t>
            </a:r>
            <a:endParaRPr lang="en-US"/>
          </a:p>
        </p:txBody>
      </p:sp>
      <p:sp>
        <p:nvSpPr>
          <p:cNvPr id="6" name="Segnaposto piè di pagina 5"/>
          <p:cNvSpPr>
            <a:spLocks noGrp="1"/>
          </p:cNvSpPr>
          <p:nvPr>
            <p:ph type="ftr" sz="quarter" idx="11"/>
          </p:nvPr>
        </p:nvSpPr>
        <p:spPr/>
        <p:txBody>
          <a:bodyPr/>
          <a:lstStyle/>
          <a:p>
            <a:r>
              <a:rPr lang="es-ES" smtClean="0"/>
              <a:t>Plenary XPR CNAO - A. Lanza</a:t>
            </a:r>
            <a:endParaRPr lang="en-US"/>
          </a:p>
        </p:txBody>
      </p:sp>
      <p:sp>
        <p:nvSpPr>
          <p:cNvPr id="7" name="Segnaposto numero diapositiva 6"/>
          <p:cNvSpPr>
            <a:spLocks noGrp="1"/>
          </p:cNvSpPr>
          <p:nvPr>
            <p:ph type="sldNum" sz="quarter" idx="12"/>
          </p:nvPr>
        </p:nvSpPr>
        <p:spPr/>
        <p:txBody>
          <a:bodyPr/>
          <a:lstStyle/>
          <a:p>
            <a:fld id="{68F35102-73A8-4A93-8CFE-73E8F3EE90C9}"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en-US"/>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r>
              <a:rPr lang="it-IT" smtClean="0"/>
              <a:t>20/07/2015</a:t>
            </a:r>
            <a:endParaRPr lang="en-US"/>
          </a:p>
        </p:txBody>
      </p:sp>
      <p:sp>
        <p:nvSpPr>
          <p:cNvPr id="6" name="Segnaposto piè di pagina 5"/>
          <p:cNvSpPr>
            <a:spLocks noGrp="1"/>
          </p:cNvSpPr>
          <p:nvPr>
            <p:ph type="ftr" sz="quarter" idx="11"/>
          </p:nvPr>
        </p:nvSpPr>
        <p:spPr/>
        <p:txBody>
          <a:bodyPr/>
          <a:lstStyle/>
          <a:p>
            <a:r>
              <a:rPr lang="es-ES" smtClean="0"/>
              <a:t>Plenary XPR CNAO - A. Lanza</a:t>
            </a:r>
            <a:endParaRPr lang="en-US"/>
          </a:p>
        </p:txBody>
      </p:sp>
      <p:sp>
        <p:nvSpPr>
          <p:cNvPr id="7" name="Segnaposto numero diapositiva 6"/>
          <p:cNvSpPr>
            <a:spLocks noGrp="1"/>
          </p:cNvSpPr>
          <p:nvPr>
            <p:ph type="sldNum" sz="quarter" idx="12"/>
          </p:nvPr>
        </p:nvSpPr>
        <p:spPr/>
        <p:txBody>
          <a:bodyPr/>
          <a:lstStyle/>
          <a:p>
            <a:fld id="{68F35102-73A8-4A93-8CFE-73E8F3EE90C9}"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en-US"/>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it-IT" smtClean="0"/>
              <a:t>20/07/2015</a:t>
            </a:r>
            <a:endParaRPr lang="en-US"/>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ES" smtClean="0"/>
              <a:t>Plenary XPR CNAO - A. Lanza</a:t>
            </a:r>
            <a:endParaRPr lang="en-US"/>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F35102-73A8-4A93-8CFE-73E8F3EE90C9}"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1124744"/>
            <a:ext cx="7772400" cy="3888432"/>
          </a:xfrm>
        </p:spPr>
        <p:txBody>
          <a:bodyPr>
            <a:normAutofit/>
          </a:bodyPr>
          <a:lstStyle/>
          <a:p>
            <a:r>
              <a:rPr lang="en-US" sz="5400" dirty="0" err="1" smtClean="0"/>
              <a:t>Stato</a:t>
            </a:r>
            <a:r>
              <a:rPr lang="en-US" sz="5400" dirty="0" smtClean="0"/>
              <a:t> </a:t>
            </a:r>
            <a:r>
              <a:rPr lang="en-US" sz="5400" dirty="0" err="1" smtClean="0"/>
              <a:t>gare</a:t>
            </a:r>
            <a:r>
              <a:rPr lang="en-US" sz="5400" dirty="0" smtClean="0"/>
              <a:t> e </a:t>
            </a:r>
            <a:r>
              <a:rPr lang="en-US" sz="5400" dirty="0" err="1" smtClean="0"/>
              <a:t>ordini</a:t>
            </a:r>
            <a:r>
              <a:rPr lang="en-US" sz="5400" dirty="0" smtClean="0"/>
              <a:t> </a:t>
            </a:r>
            <a:r>
              <a:rPr lang="en-US" sz="5400" dirty="0" err="1" smtClean="0"/>
              <a:t>di</a:t>
            </a:r>
            <a:r>
              <a:rPr lang="en-US" sz="5400" dirty="0" smtClean="0"/>
              <a:t> XPR</a:t>
            </a:r>
            <a:r>
              <a:rPr lang="en-US" dirty="0" smtClean="0"/>
              <a:t/>
            </a:r>
            <a:br>
              <a:rPr lang="en-US" dirty="0" smtClean="0"/>
            </a:br>
            <a:r>
              <a:rPr lang="en-US" sz="4000" dirty="0" smtClean="0"/>
              <a:t>20 </a:t>
            </a:r>
            <a:r>
              <a:rPr lang="en-US" sz="4000" dirty="0" err="1" smtClean="0"/>
              <a:t>luglio</a:t>
            </a:r>
            <a:r>
              <a:rPr lang="en-US" sz="4000" dirty="0" smtClean="0"/>
              <a:t> 2015</a:t>
            </a:r>
            <a:r>
              <a:rPr lang="en-US" dirty="0" smtClean="0"/>
              <a:t/>
            </a:r>
            <a:br>
              <a:rPr lang="en-US" dirty="0" smtClean="0"/>
            </a:br>
            <a:r>
              <a:rPr lang="en-US" dirty="0" smtClean="0"/>
              <a:t/>
            </a:r>
            <a:br>
              <a:rPr lang="en-US" dirty="0" smtClean="0"/>
            </a:br>
            <a:r>
              <a:rPr lang="en-US" sz="2800" dirty="0" smtClean="0"/>
              <a:t>A. Lanza – INFN Pavia</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p:cNvSpPr/>
          <p:nvPr/>
        </p:nvSpPr>
        <p:spPr>
          <a:xfrm>
            <a:off x="0" y="6309320"/>
            <a:ext cx="9144000" cy="548680"/>
          </a:xfrm>
          <a:prstGeom prst="rect">
            <a:avLst/>
          </a:prstGeom>
          <a:gradFill>
            <a:gsLst>
              <a:gs pos="0">
                <a:srgbClr val="DDEBCF"/>
              </a:gs>
              <a:gs pos="50000">
                <a:srgbClr val="9CB86E"/>
              </a:gs>
              <a:gs pos="100000">
                <a:srgbClr val="156B1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6"/>
          <p:cNvSpPr/>
          <p:nvPr/>
        </p:nvSpPr>
        <p:spPr>
          <a:xfrm>
            <a:off x="0" y="0"/>
            <a:ext cx="9144000" cy="908720"/>
          </a:xfrm>
          <a:prstGeom prst="rect">
            <a:avLst/>
          </a:prstGeom>
          <a:blipFill>
            <a:blip r:embed="rId2"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a:xfrm>
            <a:off x="467544" y="0"/>
            <a:ext cx="8229600" cy="778098"/>
          </a:xfrm>
        </p:spPr>
        <p:txBody>
          <a:bodyPr>
            <a:noAutofit/>
          </a:bodyPr>
          <a:lstStyle/>
          <a:p>
            <a:r>
              <a:rPr lang="it-IT" sz="4800" dirty="0" smtClean="0"/>
              <a:t>Situazione gare - 1</a:t>
            </a:r>
            <a:endParaRPr lang="it-IT" sz="4800" dirty="0"/>
          </a:p>
        </p:txBody>
      </p:sp>
      <p:sp>
        <p:nvSpPr>
          <p:cNvPr id="4" name="Segnaposto data 3"/>
          <p:cNvSpPr>
            <a:spLocks noGrp="1"/>
          </p:cNvSpPr>
          <p:nvPr>
            <p:ph type="dt" sz="half" idx="10"/>
          </p:nvPr>
        </p:nvSpPr>
        <p:spPr/>
        <p:txBody>
          <a:bodyPr/>
          <a:lstStyle/>
          <a:p>
            <a:r>
              <a:rPr lang="it-IT" sz="1400" smtClean="0">
                <a:solidFill>
                  <a:schemeClr val="tx1"/>
                </a:solidFill>
              </a:rPr>
              <a:t>20/07/2015</a:t>
            </a:r>
            <a:endParaRPr lang="en-US" sz="1400" dirty="0">
              <a:solidFill>
                <a:schemeClr val="tx1"/>
              </a:solidFill>
            </a:endParaRPr>
          </a:p>
        </p:txBody>
      </p:sp>
      <p:sp>
        <p:nvSpPr>
          <p:cNvPr id="5" name="Segnaposto piè di pagina 4"/>
          <p:cNvSpPr>
            <a:spLocks noGrp="1"/>
          </p:cNvSpPr>
          <p:nvPr>
            <p:ph type="ftr" sz="quarter" idx="11"/>
          </p:nvPr>
        </p:nvSpPr>
        <p:spPr/>
        <p:txBody>
          <a:bodyPr/>
          <a:lstStyle/>
          <a:p>
            <a:r>
              <a:rPr lang="es-ES" sz="1400" dirty="0" smtClean="0">
                <a:solidFill>
                  <a:schemeClr val="tx1"/>
                </a:solidFill>
              </a:rPr>
              <a:t>Plenary XPR CNAO - A. Lanza</a:t>
            </a:r>
            <a:endParaRPr lang="en-US" sz="1400" dirty="0">
              <a:solidFill>
                <a:schemeClr val="tx1"/>
              </a:solidFill>
            </a:endParaRPr>
          </a:p>
        </p:txBody>
      </p:sp>
      <p:sp>
        <p:nvSpPr>
          <p:cNvPr id="6" name="Segnaposto numero diapositiva 5"/>
          <p:cNvSpPr>
            <a:spLocks noGrp="1"/>
          </p:cNvSpPr>
          <p:nvPr>
            <p:ph type="sldNum" sz="quarter" idx="12"/>
          </p:nvPr>
        </p:nvSpPr>
        <p:spPr/>
        <p:txBody>
          <a:bodyPr/>
          <a:lstStyle/>
          <a:p>
            <a:fld id="{68F35102-73A8-4A93-8CFE-73E8F3EE90C9}" type="slidenum">
              <a:rPr lang="en-US" sz="1400" smtClean="0">
                <a:solidFill>
                  <a:schemeClr val="tx1"/>
                </a:solidFill>
              </a:rPr>
              <a:pPr/>
              <a:t>2</a:t>
            </a:fld>
            <a:endParaRPr lang="en-US" sz="1400" dirty="0">
              <a:solidFill>
                <a:schemeClr val="tx1"/>
              </a:solidFill>
            </a:endParaRPr>
          </a:p>
        </p:txBody>
      </p:sp>
      <p:sp>
        <p:nvSpPr>
          <p:cNvPr id="9" name="CasellaDiTesto 8"/>
          <p:cNvSpPr txBox="1"/>
          <p:nvPr/>
        </p:nvSpPr>
        <p:spPr>
          <a:xfrm>
            <a:off x="72000" y="980728"/>
            <a:ext cx="8964488" cy="5262979"/>
          </a:xfrm>
          <a:prstGeom prst="rect">
            <a:avLst/>
          </a:prstGeom>
          <a:noFill/>
        </p:spPr>
        <p:txBody>
          <a:bodyPr wrap="square" rtlCol="0">
            <a:spAutoFit/>
          </a:bodyPr>
          <a:lstStyle/>
          <a:p>
            <a:r>
              <a:rPr lang="it-IT" sz="2400" b="1" dirty="0" smtClean="0"/>
              <a:t>Concluse:</a:t>
            </a:r>
          </a:p>
          <a:p>
            <a:pPr lvl="1">
              <a:buFont typeface="Wingdings" pitchFamily="2" charset="2"/>
              <a:buChar char="ü"/>
            </a:pPr>
            <a:r>
              <a:rPr lang="it-IT" sz="2200" dirty="0" smtClean="0"/>
              <a:t> DDS, gara a fornitore unico. Contratto firmato il 25 marzo 2015</a:t>
            </a:r>
          </a:p>
          <a:p>
            <a:endParaRPr lang="it-IT" sz="2400" dirty="0" smtClean="0"/>
          </a:p>
          <a:p>
            <a:r>
              <a:rPr lang="it-IT" sz="2400" b="1" dirty="0" smtClean="0"/>
              <a:t>In corso:</a:t>
            </a:r>
          </a:p>
          <a:p>
            <a:pPr lvl="1">
              <a:buFont typeface="Wingdings" pitchFamily="2" charset="2"/>
              <a:buChar char="ü"/>
            </a:pPr>
            <a:r>
              <a:rPr lang="it-IT" sz="2200" dirty="0" smtClean="0"/>
              <a:t> Magneti. Aggiudicata provvisoriamente ad </a:t>
            </a:r>
            <a:r>
              <a:rPr lang="it-IT" sz="2200" dirty="0" err="1" smtClean="0"/>
              <a:t>Antec</a:t>
            </a:r>
            <a:r>
              <a:rPr lang="it-IT" sz="2200" dirty="0" smtClean="0"/>
              <a:t>. E’ ancora in corso la verifica dei requisiti, quindi l’aggiudicazione non e’ ancora definitiva e il contratto non e’ ancora stato firmato</a:t>
            </a:r>
          </a:p>
          <a:p>
            <a:pPr lvl="1"/>
            <a:endParaRPr lang="it-IT" sz="2200" dirty="0" smtClean="0"/>
          </a:p>
          <a:p>
            <a:pPr lvl="1">
              <a:buFont typeface="Wingdings" pitchFamily="2" charset="2"/>
              <a:buChar char="ü"/>
            </a:pPr>
            <a:r>
              <a:rPr lang="it-IT" sz="2200" dirty="0" smtClean="0"/>
              <a:t> Alimentatori per magneti. La procedura e’ stata fermata il 30 marzo ed e’ ripresa solo a giugno inoltrato, per le note vicende. Le lettere di invito alle sette ditte partecipanti sono state spedite il 17 giugno, la scadenza per il ricevimento delle offerte e’ il 18 settembre, l’apertura delle buste e’ fissata per il 5 ottobre. Se tutto andasse bene potrebbe esserci il contratto firmato entro </a:t>
            </a:r>
            <a:r>
              <a:rPr lang="it-IT" sz="2200" dirty="0" smtClean="0"/>
              <a:t>l’anno. Da notare che </a:t>
            </a:r>
            <a:r>
              <a:rPr lang="it-IT" sz="2200" dirty="0" err="1" smtClean="0"/>
              <a:t>occorrera’</a:t>
            </a:r>
            <a:r>
              <a:rPr lang="it-IT" sz="2200" dirty="0" smtClean="0"/>
              <a:t> giustificare il supero dei 180 giorni fra l’approvazione e la conclusione della gara</a:t>
            </a:r>
            <a:endParaRPr lang="it-IT" sz="2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up)">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p:cNvSpPr/>
          <p:nvPr/>
        </p:nvSpPr>
        <p:spPr>
          <a:xfrm>
            <a:off x="0" y="6309320"/>
            <a:ext cx="9144000" cy="548680"/>
          </a:xfrm>
          <a:prstGeom prst="rect">
            <a:avLst/>
          </a:prstGeom>
          <a:gradFill>
            <a:gsLst>
              <a:gs pos="0">
                <a:srgbClr val="DDEBCF"/>
              </a:gs>
              <a:gs pos="50000">
                <a:srgbClr val="9CB86E"/>
              </a:gs>
              <a:gs pos="100000">
                <a:srgbClr val="156B1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6"/>
          <p:cNvSpPr/>
          <p:nvPr/>
        </p:nvSpPr>
        <p:spPr>
          <a:xfrm>
            <a:off x="0" y="0"/>
            <a:ext cx="9144000" cy="908720"/>
          </a:xfrm>
          <a:prstGeom prst="rect">
            <a:avLst/>
          </a:prstGeom>
          <a:blipFill>
            <a:blip r:embed="rId2"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a:xfrm>
            <a:off x="467544" y="0"/>
            <a:ext cx="8229600" cy="778098"/>
          </a:xfrm>
        </p:spPr>
        <p:txBody>
          <a:bodyPr>
            <a:noAutofit/>
          </a:bodyPr>
          <a:lstStyle/>
          <a:p>
            <a:r>
              <a:rPr lang="it-IT" sz="4800" dirty="0" smtClean="0"/>
              <a:t>Situazione gare - 2</a:t>
            </a:r>
            <a:endParaRPr lang="it-IT" sz="4800" dirty="0"/>
          </a:p>
        </p:txBody>
      </p:sp>
      <p:sp>
        <p:nvSpPr>
          <p:cNvPr id="4" name="Segnaposto data 3"/>
          <p:cNvSpPr>
            <a:spLocks noGrp="1"/>
          </p:cNvSpPr>
          <p:nvPr>
            <p:ph type="dt" sz="half" idx="10"/>
          </p:nvPr>
        </p:nvSpPr>
        <p:spPr/>
        <p:txBody>
          <a:bodyPr/>
          <a:lstStyle/>
          <a:p>
            <a:r>
              <a:rPr lang="it-IT" sz="1400" smtClean="0">
                <a:solidFill>
                  <a:schemeClr val="tx1"/>
                </a:solidFill>
              </a:rPr>
              <a:t>20/07/2015</a:t>
            </a:r>
            <a:endParaRPr lang="en-US" sz="1400" dirty="0">
              <a:solidFill>
                <a:schemeClr val="tx1"/>
              </a:solidFill>
            </a:endParaRPr>
          </a:p>
        </p:txBody>
      </p:sp>
      <p:sp>
        <p:nvSpPr>
          <p:cNvPr id="5" name="Segnaposto piè di pagina 4"/>
          <p:cNvSpPr>
            <a:spLocks noGrp="1"/>
          </p:cNvSpPr>
          <p:nvPr>
            <p:ph type="ftr" sz="quarter" idx="11"/>
          </p:nvPr>
        </p:nvSpPr>
        <p:spPr/>
        <p:txBody>
          <a:bodyPr/>
          <a:lstStyle/>
          <a:p>
            <a:r>
              <a:rPr lang="es-ES" sz="1400" dirty="0" smtClean="0">
                <a:solidFill>
                  <a:schemeClr val="tx1"/>
                </a:solidFill>
              </a:rPr>
              <a:t>Plenary XPR CNAO - A. Lanza</a:t>
            </a:r>
            <a:endParaRPr lang="en-US" sz="1400" dirty="0">
              <a:solidFill>
                <a:schemeClr val="tx1"/>
              </a:solidFill>
            </a:endParaRPr>
          </a:p>
        </p:txBody>
      </p:sp>
      <p:sp>
        <p:nvSpPr>
          <p:cNvPr id="6" name="Segnaposto numero diapositiva 5"/>
          <p:cNvSpPr>
            <a:spLocks noGrp="1"/>
          </p:cNvSpPr>
          <p:nvPr>
            <p:ph type="sldNum" sz="quarter" idx="12"/>
          </p:nvPr>
        </p:nvSpPr>
        <p:spPr/>
        <p:txBody>
          <a:bodyPr/>
          <a:lstStyle/>
          <a:p>
            <a:fld id="{68F35102-73A8-4A93-8CFE-73E8F3EE90C9}" type="slidenum">
              <a:rPr lang="en-US" sz="1400" smtClean="0">
                <a:solidFill>
                  <a:schemeClr val="tx1"/>
                </a:solidFill>
              </a:rPr>
              <a:pPr/>
              <a:t>3</a:t>
            </a:fld>
            <a:endParaRPr lang="en-US" sz="1400" dirty="0">
              <a:solidFill>
                <a:schemeClr val="tx1"/>
              </a:solidFill>
            </a:endParaRPr>
          </a:p>
        </p:txBody>
      </p:sp>
      <p:sp>
        <p:nvSpPr>
          <p:cNvPr id="9" name="CasellaDiTesto 8"/>
          <p:cNvSpPr txBox="1"/>
          <p:nvPr/>
        </p:nvSpPr>
        <p:spPr>
          <a:xfrm>
            <a:off x="72000" y="980728"/>
            <a:ext cx="8964488" cy="5262979"/>
          </a:xfrm>
          <a:prstGeom prst="rect">
            <a:avLst/>
          </a:prstGeom>
          <a:noFill/>
        </p:spPr>
        <p:txBody>
          <a:bodyPr wrap="square" rtlCol="0">
            <a:spAutoFit/>
          </a:bodyPr>
          <a:lstStyle/>
          <a:p>
            <a:r>
              <a:rPr lang="it-IT" sz="2400" b="1" dirty="0" smtClean="0"/>
              <a:t>In preparazione o da avviare:</a:t>
            </a:r>
          </a:p>
          <a:p>
            <a:pPr lvl="1">
              <a:buFont typeface="Wingdings" pitchFamily="2" charset="2"/>
              <a:buChar char="ü"/>
            </a:pPr>
            <a:r>
              <a:rPr lang="it-IT" dirty="0" smtClean="0"/>
              <a:t>  sistema TPS </a:t>
            </a:r>
            <a:r>
              <a:rPr lang="it-IT" dirty="0" err="1" smtClean="0"/>
              <a:t>Varian</a:t>
            </a:r>
            <a:r>
              <a:rPr lang="it-IT" dirty="0" smtClean="0"/>
              <a:t> per irraggiamenti oculari. Gara non prevista nel piano di spesa iniziale, costo previsto 120k euro + IVA. Inviata (oggi!) la documentazione per approvazione della GE. Gara a fornitore unico con verifica dei requisiti fatta da Pavia e non da AC</a:t>
            </a:r>
            <a:r>
              <a:rPr lang="it-IT" sz="2000" dirty="0" smtClean="0"/>
              <a:t>.</a:t>
            </a:r>
          </a:p>
          <a:p>
            <a:pPr lvl="1"/>
            <a:endParaRPr lang="it-IT" sz="2000" dirty="0" smtClean="0"/>
          </a:p>
          <a:p>
            <a:pPr lvl="1">
              <a:buFont typeface="Wingdings" pitchFamily="2" charset="2"/>
              <a:buChar char="ü"/>
            </a:pPr>
            <a:r>
              <a:rPr lang="it-IT" dirty="0" smtClean="0"/>
              <a:t> Impianto elettrico. Gara per lavori, limite per affidamento diretto 40k euro (regolamento appalti INFN</a:t>
            </a:r>
            <a:r>
              <a:rPr lang="it-IT" dirty="0" smtClean="0"/>
              <a:t>), se si supera questa cifra si va a procedura negoziata. </a:t>
            </a:r>
            <a:r>
              <a:rPr lang="it-IT" dirty="0" smtClean="0"/>
              <a:t>Necessario il capitolato </a:t>
            </a:r>
            <a:r>
              <a:rPr lang="it-IT" dirty="0" smtClean="0"/>
              <a:t>e il DUVRI per </a:t>
            </a:r>
            <a:r>
              <a:rPr lang="it-IT" dirty="0" smtClean="0"/>
              <a:t>procedere, che specifichi i periodi temporali di posa, se festivi e/o feriali. </a:t>
            </a:r>
            <a:endParaRPr lang="it-IT" dirty="0" smtClean="0"/>
          </a:p>
          <a:p>
            <a:pPr lvl="1"/>
            <a:r>
              <a:rPr lang="it-IT" dirty="0" smtClean="0"/>
              <a:t>Necessario formare l’ufficio del RUP per avere responsabili dipendenti CNAO. </a:t>
            </a:r>
          </a:p>
          <a:p>
            <a:pPr lvl="1"/>
            <a:r>
              <a:rPr lang="it-IT" dirty="0" smtClean="0"/>
              <a:t>Al </a:t>
            </a:r>
            <a:r>
              <a:rPr lang="it-IT" dirty="0" smtClean="0"/>
              <a:t>momento disponibile un’offerta per fornitura e posa di circa 122k euro. Una stima </a:t>
            </a:r>
            <a:r>
              <a:rPr lang="it-IT" dirty="0" err="1" smtClean="0"/>
              <a:t>piu’</a:t>
            </a:r>
            <a:r>
              <a:rPr lang="it-IT" dirty="0" smtClean="0"/>
              <a:t> recente valuta il totale di fornitura e posa a circa 73k euro, di cui 18k euro per il SIS. Necessario interpellare ditte per avere valutazioni realistiche, soprattutto per la posa</a:t>
            </a:r>
            <a:r>
              <a:rPr lang="it-IT" dirty="0" smtClean="0"/>
              <a:t>.</a:t>
            </a:r>
          </a:p>
          <a:p>
            <a:pPr lvl="1"/>
            <a:r>
              <a:rPr lang="it-IT" dirty="0" smtClean="0"/>
              <a:t>Da valutare la </a:t>
            </a:r>
            <a:r>
              <a:rPr lang="it-IT" dirty="0" err="1" smtClean="0"/>
              <a:t>possibilita’</a:t>
            </a:r>
            <a:r>
              <a:rPr lang="it-IT" dirty="0" smtClean="0"/>
              <a:t> di scorporare la fornitura dalla posa.</a:t>
            </a:r>
            <a:endParaRPr lang="it-IT" dirty="0" smtClean="0"/>
          </a:p>
          <a:p>
            <a:pPr lvl="1"/>
            <a:endParaRPr lang="it-IT" sz="2000" dirty="0" smtClean="0"/>
          </a:p>
          <a:p>
            <a:pPr lvl="1">
              <a:buFont typeface="Wingdings" pitchFamily="2" charset="2"/>
              <a:buChar char="ü"/>
            </a:pPr>
            <a:r>
              <a:rPr lang="it-IT" dirty="0" smtClean="0"/>
              <a:t> sistema SIS. Nessuna documentazione disponibile, a parte la stima di costo di 180k euro risalente allo scorso anno. </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up)">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p:cNvSpPr/>
          <p:nvPr/>
        </p:nvSpPr>
        <p:spPr>
          <a:xfrm>
            <a:off x="0" y="6309320"/>
            <a:ext cx="9144000" cy="548680"/>
          </a:xfrm>
          <a:prstGeom prst="rect">
            <a:avLst/>
          </a:prstGeom>
          <a:gradFill>
            <a:gsLst>
              <a:gs pos="0">
                <a:srgbClr val="DDEBCF"/>
              </a:gs>
              <a:gs pos="50000">
                <a:srgbClr val="9CB86E"/>
              </a:gs>
              <a:gs pos="100000">
                <a:srgbClr val="156B1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6"/>
          <p:cNvSpPr/>
          <p:nvPr/>
        </p:nvSpPr>
        <p:spPr>
          <a:xfrm>
            <a:off x="0" y="0"/>
            <a:ext cx="9144000" cy="908720"/>
          </a:xfrm>
          <a:prstGeom prst="rect">
            <a:avLst/>
          </a:prstGeom>
          <a:blipFill>
            <a:blip r:embed="rId2"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a:xfrm>
            <a:off x="251520" y="0"/>
            <a:ext cx="8568952" cy="778098"/>
          </a:xfrm>
        </p:spPr>
        <p:txBody>
          <a:bodyPr>
            <a:noAutofit/>
          </a:bodyPr>
          <a:lstStyle/>
          <a:p>
            <a:r>
              <a:rPr lang="it-IT" sz="4800" dirty="0" smtClean="0"/>
              <a:t>Richieste di acquisto non evase</a:t>
            </a:r>
            <a:endParaRPr lang="it-IT" sz="4800" dirty="0"/>
          </a:p>
        </p:txBody>
      </p:sp>
      <p:sp>
        <p:nvSpPr>
          <p:cNvPr id="4" name="Segnaposto data 3"/>
          <p:cNvSpPr>
            <a:spLocks noGrp="1"/>
          </p:cNvSpPr>
          <p:nvPr>
            <p:ph type="dt" sz="half" idx="10"/>
          </p:nvPr>
        </p:nvSpPr>
        <p:spPr/>
        <p:txBody>
          <a:bodyPr/>
          <a:lstStyle/>
          <a:p>
            <a:r>
              <a:rPr lang="it-IT" sz="1400" smtClean="0">
                <a:solidFill>
                  <a:schemeClr val="tx1"/>
                </a:solidFill>
              </a:rPr>
              <a:t>20/07/2015</a:t>
            </a:r>
            <a:endParaRPr lang="en-US" sz="1400" dirty="0">
              <a:solidFill>
                <a:schemeClr val="tx1"/>
              </a:solidFill>
            </a:endParaRPr>
          </a:p>
        </p:txBody>
      </p:sp>
      <p:sp>
        <p:nvSpPr>
          <p:cNvPr id="5" name="Segnaposto piè di pagina 4"/>
          <p:cNvSpPr>
            <a:spLocks noGrp="1"/>
          </p:cNvSpPr>
          <p:nvPr>
            <p:ph type="ftr" sz="quarter" idx="11"/>
          </p:nvPr>
        </p:nvSpPr>
        <p:spPr/>
        <p:txBody>
          <a:bodyPr/>
          <a:lstStyle/>
          <a:p>
            <a:r>
              <a:rPr lang="es-ES" sz="1400" dirty="0" smtClean="0">
                <a:solidFill>
                  <a:schemeClr val="tx1"/>
                </a:solidFill>
              </a:rPr>
              <a:t>Plenary XPR CNAO - A. Lanza</a:t>
            </a:r>
            <a:endParaRPr lang="en-US" sz="1400" dirty="0">
              <a:solidFill>
                <a:schemeClr val="tx1"/>
              </a:solidFill>
            </a:endParaRPr>
          </a:p>
        </p:txBody>
      </p:sp>
      <p:sp>
        <p:nvSpPr>
          <p:cNvPr id="6" name="Segnaposto numero diapositiva 5"/>
          <p:cNvSpPr>
            <a:spLocks noGrp="1"/>
          </p:cNvSpPr>
          <p:nvPr>
            <p:ph type="sldNum" sz="quarter" idx="12"/>
          </p:nvPr>
        </p:nvSpPr>
        <p:spPr/>
        <p:txBody>
          <a:bodyPr/>
          <a:lstStyle/>
          <a:p>
            <a:fld id="{68F35102-73A8-4A93-8CFE-73E8F3EE90C9}" type="slidenum">
              <a:rPr lang="en-US" sz="1400" smtClean="0">
                <a:solidFill>
                  <a:schemeClr val="tx1"/>
                </a:solidFill>
              </a:rPr>
              <a:pPr/>
              <a:t>4</a:t>
            </a:fld>
            <a:endParaRPr lang="en-US" sz="1400" dirty="0">
              <a:solidFill>
                <a:schemeClr val="tx1"/>
              </a:solidFill>
            </a:endParaRPr>
          </a:p>
        </p:txBody>
      </p:sp>
      <p:sp>
        <p:nvSpPr>
          <p:cNvPr id="9" name="CasellaDiTesto 8"/>
          <p:cNvSpPr txBox="1"/>
          <p:nvPr/>
        </p:nvSpPr>
        <p:spPr>
          <a:xfrm>
            <a:off x="251520" y="836712"/>
            <a:ext cx="8748464" cy="4985980"/>
          </a:xfrm>
          <a:prstGeom prst="rect">
            <a:avLst/>
          </a:prstGeom>
          <a:noFill/>
        </p:spPr>
        <p:txBody>
          <a:bodyPr wrap="square" rtlCol="0">
            <a:spAutoFit/>
          </a:bodyPr>
          <a:lstStyle/>
          <a:p>
            <a:r>
              <a:rPr lang="it-IT" sz="2400" b="1" dirty="0" smtClean="0"/>
              <a:t>RDA “problematiche”:</a:t>
            </a:r>
          </a:p>
          <a:p>
            <a:pPr lvl="1">
              <a:buFont typeface="Wingdings" pitchFamily="2" charset="2"/>
              <a:buChar char="ü"/>
            </a:pPr>
            <a:r>
              <a:rPr lang="it-IT" sz="2000" dirty="0" smtClean="0"/>
              <a:t> Elettronica SFP. Necessario contratto conto terzi </a:t>
            </a:r>
            <a:r>
              <a:rPr lang="it-IT" sz="2000" dirty="0" err="1" smtClean="0"/>
              <a:t>UniBG</a:t>
            </a:r>
            <a:r>
              <a:rPr lang="it-IT" sz="2000" dirty="0" smtClean="0"/>
              <a:t> – INFN Pavia. In definizione</a:t>
            </a:r>
          </a:p>
          <a:p>
            <a:pPr lvl="1">
              <a:buFont typeface="Wingdings" pitchFamily="2" charset="2"/>
              <a:buChar char="ü"/>
            </a:pPr>
            <a:r>
              <a:rPr lang="it-IT" sz="2000" dirty="0" smtClean="0"/>
              <a:t> Convertitori per il monitoraggio neutronico, lavorazione per officina </a:t>
            </a:r>
            <a:r>
              <a:rPr lang="it-IT" sz="2000" dirty="0" err="1" smtClean="0"/>
              <a:t>Finotti</a:t>
            </a:r>
            <a:r>
              <a:rPr lang="it-IT" sz="2000" dirty="0" smtClean="0"/>
              <a:t>. </a:t>
            </a:r>
            <a:r>
              <a:rPr lang="it-IT" sz="2000" dirty="0" err="1" smtClean="0"/>
              <a:t>Difficolta’</a:t>
            </a:r>
            <a:r>
              <a:rPr lang="it-IT" sz="2000" dirty="0" smtClean="0"/>
              <a:t> di ordine amministrativo che si sta tentando di superare</a:t>
            </a:r>
          </a:p>
          <a:p>
            <a:endParaRPr lang="it-IT" sz="1000" dirty="0" smtClean="0"/>
          </a:p>
          <a:p>
            <a:r>
              <a:rPr lang="it-IT" sz="2400" b="1" dirty="0" smtClean="0"/>
              <a:t>RDA da sottoporre ad amministrazione INFN</a:t>
            </a:r>
            <a:r>
              <a:rPr lang="it-IT" sz="2200" dirty="0" smtClean="0"/>
              <a:t>:</a:t>
            </a:r>
          </a:p>
          <a:p>
            <a:pPr lvl="1">
              <a:buFont typeface="Wingdings" pitchFamily="2" charset="2"/>
              <a:buChar char="ü"/>
            </a:pPr>
            <a:r>
              <a:rPr lang="it-IT" sz="2000" dirty="0" smtClean="0"/>
              <a:t> Spostamento tubazioni idrauliche in sala sincrotrone. Lavori previsti per quando? DUVRI esaminato dell’RSPP dell’INFN Pavia in collaborazione con Franco, dovrebbe essere OK</a:t>
            </a:r>
          </a:p>
          <a:p>
            <a:pPr lvl="1">
              <a:buFont typeface="Wingdings" pitchFamily="2" charset="2"/>
              <a:buChar char="ü"/>
            </a:pPr>
            <a:r>
              <a:rPr lang="it-IT" sz="2000" dirty="0" smtClean="0"/>
              <a:t> Lavorazioni finali per SFP. Ordine a ditta SMC</a:t>
            </a:r>
          </a:p>
          <a:p>
            <a:pPr lvl="1">
              <a:buFont typeface="Wingdings" pitchFamily="2" charset="2"/>
              <a:buChar char="ü"/>
            </a:pPr>
            <a:r>
              <a:rPr lang="it-IT" sz="2000" dirty="0" smtClean="0"/>
              <a:t> Controllo Siemens del sistema del vuoto. Da chiarire </a:t>
            </a:r>
            <a:r>
              <a:rPr lang="it-IT" sz="2000" dirty="0" err="1" smtClean="0"/>
              <a:t>quantita’</a:t>
            </a:r>
            <a:r>
              <a:rPr lang="it-IT" sz="2000" dirty="0" smtClean="0"/>
              <a:t> di scorta e corsi di formazione</a:t>
            </a:r>
          </a:p>
          <a:p>
            <a:pPr lvl="1">
              <a:buFont typeface="Wingdings" pitchFamily="2" charset="2"/>
              <a:buChar char="ü"/>
            </a:pPr>
            <a:r>
              <a:rPr lang="it-IT" sz="2000" dirty="0" smtClean="0"/>
              <a:t> Camere da vuoto. In attesa disco verde</a:t>
            </a:r>
          </a:p>
          <a:p>
            <a:pPr lvl="1">
              <a:buFont typeface="Wingdings" pitchFamily="2" charset="2"/>
              <a:buChar char="ü"/>
            </a:pPr>
            <a:r>
              <a:rPr lang="it-IT" sz="2000" dirty="0" smtClean="0"/>
              <a:t> Carrello porta </a:t>
            </a:r>
            <a:r>
              <a:rPr lang="it-IT" sz="2000" dirty="0" err="1" smtClean="0"/>
              <a:t>girders</a:t>
            </a:r>
            <a:r>
              <a:rPr lang="it-IT" sz="2000" dirty="0" smtClean="0"/>
              <a:t>. In attesa di disco verde</a:t>
            </a:r>
          </a:p>
          <a:p>
            <a:pPr lvl="1">
              <a:buFont typeface="Wingdings" pitchFamily="2" charset="2"/>
              <a:buChar char="ü"/>
            </a:pPr>
            <a:r>
              <a:rPr lang="it-IT" sz="2000" dirty="0" smtClean="0"/>
              <a:t> Dinamometro digitale e </a:t>
            </a:r>
            <a:r>
              <a:rPr lang="it-IT" sz="2000" dirty="0" err="1" smtClean="0"/>
              <a:t>flessometro</a:t>
            </a:r>
            <a:endParaRPr lang="it-IT"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1"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ppt_x"/>
                                          </p:val>
                                        </p:tav>
                                        <p:tav tm="100000">
                                          <p:val>
                                            <p:strVal val="#ppt_x"/>
                                          </p:val>
                                        </p:tav>
                                      </p:tavLst>
                                    </p:anim>
                                    <p:anim calcmode="lin" valueType="num">
                                      <p:cBhvr additive="base">
                                        <p:cTn id="8" dur="10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1"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1000" fill="hold"/>
                                        <p:tgtEl>
                                          <p:spTgt spid="7"/>
                                        </p:tgtEl>
                                        <p:attrNameLst>
                                          <p:attrName>ppt_x</p:attrName>
                                        </p:attrNameLst>
                                      </p:cBhvr>
                                      <p:tavLst>
                                        <p:tav tm="0">
                                          <p:val>
                                            <p:strVal val="#ppt_x"/>
                                          </p:val>
                                        </p:tav>
                                        <p:tav tm="100000">
                                          <p:val>
                                            <p:strVal val="#ppt_x"/>
                                          </p:val>
                                        </p:tav>
                                      </p:tavLst>
                                    </p:anim>
                                    <p:anim calcmode="lin" valueType="num">
                                      <p:cBhvr additive="base">
                                        <p:cTn id="12" dur="10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1"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1000" fill="hold"/>
                                        <p:tgtEl>
                                          <p:spTgt spid="2"/>
                                        </p:tgtEl>
                                        <p:attrNameLst>
                                          <p:attrName>ppt_x</p:attrName>
                                        </p:attrNameLst>
                                      </p:cBhvr>
                                      <p:tavLst>
                                        <p:tav tm="0">
                                          <p:val>
                                            <p:strVal val="#ppt_x"/>
                                          </p:val>
                                        </p:tav>
                                        <p:tav tm="100000">
                                          <p:val>
                                            <p:strVal val="#ppt_x"/>
                                          </p:val>
                                        </p:tav>
                                      </p:tavLst>
                                    </p:anim>
                                    <p:anim calcmode="lin" valueType="num">
                                      <p:cBhvr additive="base">
                                        <p:cTn id="16" dur="1000" fill="hold"/>
                                        <p:tgtEl>
                                          <p:spTgt spid="2"/>
                                        </p:tgtEl>
                                        <p:attrNameLst>
                                          <p:attrName>ppt_y</p:attrName>
                                        </p:attrNameLst>
                                      </p:cBhvr>
                                      <p:tavLst>
                                        <p:tav tm="0">
                                          <p:val>
                                            <p:strVal val="1+#ppt_h/2"/>
                                          </p:val>
                                        </p:tav>
                                        <p:tav tm="100000">
                                          <p:val>
                                            <p:strVal val="#ppt_y"/>
                                          </p:val>
                                        </p:tav>
                                      </p:tavLst>
                                    </p:anim>
                                  </p:childTnLst>
                                </p:cTn>
                              </p:par>
                              <p:par>
                                <p:cTn id="17" presetID="2" presetClass="entr" presetSubtype="4" fill="hold" grpId="1" nodeType="with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1000" fill="hold"/>
                                        <p:tgtEl>
                                          <p:spTgt spid="4"/>
                                        </p:tgtEl>
                                        <p:attrNameLst>
                                          <p:attrName>ppt_x</p:attrName>
                                        </p:attrNameLst>
                                      </p:cBhvr>
                                      <p:tavLst>
                                        <p:tav tm="0">
                                          <p:val>
                                            <p:strVal val="#ppt_x"/>
                                          </p:val>
                                        </p:tav>
                                        <p:tav tm="100000">
                                          <p:val>
                                            <p:strVal val="#ppt_x"/>
                                          </p:val>
                                        </p:tav>
                                      </p:tavLst>
                                    </p:anim>
                                    <p:anim calcmode="lin" valueType="num">
                                      <p:cBhvr additive="base">
                                        <p:cTn id="20" dur="1000" fill="hold"/>
                                        <p:tgtEl>
                                          <p:spTgt spid="4"/>
                                        </p:tgtEl>
                                        <p:attrNameLst>
                                          <p:attrName>ppt_y</p:attrName>
                                        </p:attrNameLst>
                                      </p:cBhvr>
                                      <p:tavLst>
                                        <p:tav tm="0">
                                          <p:val>
                                            <p:strVal val="1+#ppt_h/2"/>
                                          </p:val>
                                        </p:tav>
                                        <p:tav tm="100000">
                                          <p:val>
                                            <p:strVal val="#ppt_y"/>
                                          </p:val>
                                        </p:tav>
                                      </p:tavLst>
                                    </p:anim>
                                  </p:childTnLst>
                                </p:cTn>
                              </p:par>
                              <p:par>
                                <p:cTn id="21" presetID="2" presetClass="entr" presetSubtype="4" fill="hold" grpId="1" nodeType="with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1000" fill="hold"/>
                                        <p:tgtEl>
                                          <p:spTgt spid="5"/>
                                        </p:tgtEl>
                                        <p:attrNameLst>
                                          <p:attrName>ppt_x</p:attrName>
                                        </p:attrNameLst>
                                      </p:cBhvr>
                                      <p:tavLst>
                                        <p:tav tm="0">
                                          <p:val>
                                            <p:strVal val="#ppt_x"/>
                                          </p:val>
                                        </p:tav>
                                        <p:tav tm="100000">
                                          <p:val>
                                            <p:strVal val="#ppt_x"/>
                                          </p:val>
                                        </p:tav>
                                      </p:tavLst>
                                    </p:anim>
                                    <p:anim calcmode="lin" valueType="num">
                                      <p:cBhvr additive="base">
                                        <p:cTn id="24" dur="1000" fill="hold"/>
                                        <p:tgtEl>
                                          <p:spTgt spid="5"/>
                                        </p:tgtEl>
                                        <p:attrNameLst>
                                          <p:attrName>ppt_y</p:attrName>
                                        </p:attrNameLst>
                                      </p:cBhvr>
                                      <p:tavLst>
                                        <p:tav tm="0">
                                          <p:val>
                                            <p:strVal val="1+#ppt_h/2"/>
                                          </p:val>
                                        </p:tav>
                                        <p:tav tm="100000">
                                          <p:val>
                                            <p:strVal val="#ppt_y"/>
                                          </p:val>
                                        </p:tav>
                                      </p:tavLst>
                                    </p:anim>
                                  </p:childTnLst>
                                </p:cTn>
                              </p:par>
                              <p:par>
                                <p:cTn id="25" presetID="2" presetClass="entr" presetSubtype="4" fill="hold" grpId="1"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1000" fill="hold"/>
                                        <p:tgtEl>
                                          <p:spTgt spid="6"/>
                                        </p:tgtEl>
                                        <p:attrNameLst>
                                          <p:attrName>ppt_x</p:attrName>
                                        </p:attrNameLst>
                                      </p:cBhvr>
                                      <p:tavLst>
                                        <p:tav tm="0">
                                          <p:val>
                                            <p:strVal val="#ppt_x"/>
                                          </p:val>
                                        </p:tav>
                                        <p:tav tm="100000">
                                          <p:val>
                                            <p:strVal val="#ppt_x"/>
                                          </p:val>
                                        </p:tav>
                                      </p:tavLst>
                                    </p:anim>
                                    <p:anim calcmode="lin" valueType="num">
                                      <p:cBhvr additive="base">
                                        <p:cTn id="28" dur="1000" fill="hold"/>
                                        <p:tgtEl>
                                          <p:spTgt spid="6"/>
                                        </p:tgtEl>
                                        <p:attrNameLst>
                                          <p:attrName>ppt_y</p:attrName>
                                        </p:attrNameLst>
                                      </p:cBhvr>
                                      <p:tavLst>
                                        <p:tav tm="0">
                                          <p:val>
                                            <p:strVal val="1+#ppt_h/2"/>
                                          </p:val>
                                        </p:tav>
                                        <p:tav tm="100000">
                                          <p:val>
                                            <p:strVal val="#ppt_y"/>
                                          </p:val>
                                        </p:tav>
                                      </p:tavLst>
                                    </p:anim>
                                  </p:childTnLst>
                                </p:cTn>
                              </p:par>
                              <p:par>
                                <p:cTn id="29" presetID="2" presetClass="entr" presetSubtype="4" fill="hold" grpId="1"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1000" fill="hold"/>
                                        <p:tgtEl>
                                          <p:spTgt spid="9"/>
                                        </p:tgtEl>
                                        <p:attrNameLst>
                                          <p:attrName>ppt_x</p:attrName>
                                        </p:attrNameLst>
                                      </p:cBhvr>
                                      <p:tavLst>
                                        <p:tav tm="0">
                                          <p:val>
                                            <p:strVal val="#ppt_x"/>
                                          </p:val>
                                        </p:tav>
                                        <p:tav tm="100000">
                                          <p:val>
                                            <p:strVal val="#ppt_x"/>
                                          </p:val>
                                        </p:tav>
                                      </p:tavLst>
                                    </p:anim>
                                    <p:anim calcmode="lin" valueType="num">
                                      <p:cBhvr additive="base">
                                        <p:cTn id="32" dur="10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1" animBg="1"/>
      <p:bldP spid="7" grpId="1" animBg="1"/>
      <p:bldP spid="2" grpId="1"/>
      <p:bldP spid="4" grpId="1"/>
      <p:bldP spid="5" grpId="1"/>
      <p:bldP spid="6" grpId="1"/>
      <p:bldP spid="9" grpId="1"/>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7464</TotalTime>
  <Words>528</Words>
  <Application>Microsoft Office PowerPoint</Application>
  <PresentationFormat>Presentazione su schermo (4:3)</PresentationFormat>
  <Paragraphs>40</Paragraphs>
  <Slides>4</Slides>
  <Notes>0</Notes>
  <HiddenSlides>0</HiddenSlides>
  <MMClips>0</MMClips>
  <ScaleCrop>false</ScaleCrop>
  <HeadingPairs>
    <vt:vector size="4" baseType="variant">
      <vt:variant>
        <vt:lpstr>Tema</vt:lpstr>
      </vt:variant>
      <vt:variant>
        <vt:i4>1</vt:i4>
      </vt:variant>
      <vt:variant>
        <vt:lpstr>Titoli diapositive</vt:lpstr>
      </vt:variant>
      <vt:variant>
        <vt:i4>4</vt:i4>
      </vt:variant>
    </vt:vector>
  </HeadingPairs>
  <TitlesOfParts>
    <vt:vector size="5" baseType="lpstr">
      <vt:lpstr>Tema di Office</vt:lpstr>
      <vt:lpstr>Stato gare e ordini di XPR 20 luglio 2015  A. Lanza – INFN Pavia </vt:lpstr>
      <vt:lpstr>Situazione gare - 1</vt:lpstr>
      <vt:lpstr>Situazione gare - 2</vt:lpstr>
      <vt:lpstr>Richieste di acquisto non evase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NSW LV system</dc:title>
  <dc:creator>Agostino Lanza</dc:creator>
  <cp:lastModifiedBy>Agostino Lanza</cp:lastModifiedBy>
  <cp:revision>496</cp:revision>
  <dcterms:created xsi:type="dcterms:W3CDTF">2013-09-04T14:38:56Z</dcterms:created>
  <dcterms:modified xsi:type="dcterms:W3CDTF">2015-07-19T09:00:49Z</dcterms:modified>
</cp:coreProperties>
</file>