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Lst>
  <p:notesMasterIdLst>
    <p:notesMasterId r:id="rId19"/>
  </p:notesMasterIdLst>
  <p:handoutMasterIdLst>
    <p:handoutMasterId r:id="rId20"/>
  </p:handoutMasterIdLst>
  <p:sldIdLst>
    <p:sldId id="285" r:id="rId2"/>
    <p:sldId id="342" r:id="rId3"/>
    <p:sldId id="369" r:id="rId4"/>
    <p:sldId id="378" r:id="rId5"/>
    <p:sldId id="379" r:id="rId6"/>
    <p:sldId id="380" r:id="rId7"/>
    <p:sldId id="381" r:id="rId8"/>
    <p:sldId id="383" r:id="rId9"/>
    <p:sldId id="395" r:id="rId10"/>
    <p:sldId id="386" r:id="rId11"/>
    <p:sldId id="388" r:id="rId12"/>
    <p:sldId id="390" r:id="rId13"/>
    <p:sldId id="391" r:id="rId14"/>
    <p:sldId id="392" r:id="rId15"/>
    <p:sldId id="393" r:id="rId16"/>
    <p:sldId id="394" r:id="rId17"/>
    <p:sldId id="308" r:id="rId18"/>
  </p:sldIdLst>
  <p:sldSz cx="9144000" cy="6858000" type="screen4x3"/>
  <p:notesSz cx="6797675" cy="9926638"/>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9" autoAdjust="0"/>
    <p:restoredTop sz="94660"/>
  </p:normalViewPr>
  <p:slideViewPr>
    <p:cSldViewPr snapToGrid="0" snapToObjects="1">
      <p:cViewPr>
        <p:scale>
          <a:sx n="99" d="100"/>
          <a:sy n="99" d="100"/>
        </p:scale>
        <p:origin x="-632" y="-440"/>
      </p:cViewPr>
      <p:guideLst>
        <p:guide orient="horz" pos="2416"/>
        <p:guide pos="2880"/>
      </p:guideLst>
    </p:cSldViewPr>
  </p:slideViewPr>
  <p:notesTextViewPr>
    <p:cViewPr>
      <p:scale>
        <a:sx n="100" d="100"/>
        <a:sy n="100" d="100"/>
      </p:scale>
      <p:origin x="0" y="0"/>
    </p:cViewPr>
  </p:notesTextViewPr>
  <p:sorterViewPr>
    <p:cViewPr>
      <p:scale>
        <a:sx n="145" d="100"/>
        <a:sy n="14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a:p>
        </p:txBody>
      </p:sp>
      <p:sp>
        <p:nvSpPr>
          <p:cNvPr id="81923"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noProof="1">
                <a:latin typeface="Times New Roman" charset="0"/>
                <a:ea typeface="ＭＳ Ｐゴシック" charset="0"/>
                <a:cs typeface="+mn-cs"/>
              </a:defRPr>
            </a:lvl1pPr>
          </a:lstStyle>
          <a:p>
            <a:pPr>
              <a:defRPr/>
            </a:pPr>
            <a:endParaRPr/>
          </a:p>
        </p:txBody>
      </p:sp>
      <p:sp>
        <p:nvSpPr>
          <p:cNvPr id="81924"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noProof="1">
                <a:latin typeface="Times New Roman" charset="0"/>
                <a:ea typeface="ＭＳ Ｐゴシック" charset="0"/>
                <a:cs typeface="+mn-cs"/>
              </a:defRPr>
            </a:lvl1pPr>
          </a:lstStyle>
          <a:p>
            <a:pPr>
              <a:defRPr/>
            </a:pPr>
            <a:endParaRPr/>
          </a:p>
        </p:txBody>
      </p:sp>
      <p:sp>
        <p:nvSpPr>
          <p:cNvPr id="81925"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noProof="1">
                <a:latin typeface="Times New Roman" charset="0"/>
              </a:defRPr>
            </a:lvl1pPr>
          </a:lstStyle>
          <a:p>
            <a:pPr>
              <a:defRPr/>
            </a:pPr>
            <a:fld id="{132390C4-E309-B94A-BE5E-B9B443E270C0}" type="slidenum">
              <a:rPr/>
              <a:pPr>
                <a:defRPr/>
              </a:pPr>
              <a:t>‹n.›</a:t>
            </a:fld>
            <a:endParaRPr/>
          </a:p>
        </p:txBody>
      </p:sp>
    </p:spTree>
    <p:extLst>
      <p:ext uri="{BB962C8B-B14F-4D97-AF65-F5344CB8AC3E}">
        <p14:creationId xmlns:p14="http://schemas.microsoft.com/office/powerpoint/2010/main" val="450474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5"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charset="0"/>
                <a:ea typeface="ＭＳ Ｐゴシック" charset="0"/>
                <a:cs typeface="+mn-cs"/>
              </a:defRPr>
            </a:lvl1pPr>
          </a:lstStyle>
          <a:p>
            <a:pPr>
              <a:defRPr/>
            </a:pPr>
            <a:endParaRPr lang="de-DE"/>
          </a:p>
        </p:txBody>
      </p:sp>
      <p:sp>
        <p:nvSpPr>
          <p:cNvPr id="102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679450" y="4714875"/>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charset="0"/>
                <a:ea typeface="ＭＳ Ｐゴシック"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312B4920-985F-9B49-B27C-0966DDAE469B}" type="slidenum">
              <a:rPr lang="de-DE"/>
              <a:pPr>
                <a:defRPr/>
              </a:pPr>
              <a:t>‹n.›</a:t>
            </a:fld>
            <a:endParaRPr lang="de-DE"/>
          </a:p>
        </p:txBody>
      </p:sp>
    </p:spTree>
    <p:extLst>
      <p:ext uri="{BB962C8B-B14F-4D97-AF65-F5344CB8AC3E}">
        <p14:creationId xmlns:p14="http://schemas.microsoft.com/office/powerpoint/2010/main" val="2719319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F429F32-200D-3A4A-A4DE-FAC2180A4251}" type="slidenum">
              <a:rPr lang="de-DE" sz="1200">
                <a:latin typeface="Times New Roman" charset="0"/>
              </a:rPr>
              <a:pPr eaLnBrk="1" hangingPunct="1"/>
              <a:t>1</a:t>
            </a:fld>
            <a:endParaRPr lang="de-DE" sz="1200">
              <a:latin typeface="Times New Roman" charset="0"/>
            </a:endParaRPr>
          </a:p>
        </p:txBody>
      </p:sp>
      <p:sp>
        <p:nvSpPr>
          <p:cNvPr id="12290" name="Rectangle 7"/>
          <p:cNvSpPr txBox="1">
            <a:spLocks noGrp="1" noChangeArrowheads="1"/>
          </p:cNvSpPr>
          <p:nvPr/>
        </p:nvSpPr>
        <p:spPr bwMode="auto">
          <a:xfrm>
            <a:off x="3852863" y="9434513"/>
            <a:ext cx="29448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sz="2000">
                <a:solidFill>
                  <a:schemeClr val="tx1"/>
                </a:solidFill>
                <a:latin typeface="Arial" charset="0"/>
                <a:ea typeface="ＭＳ Ｐゴシック" charset="0"/>
                <a:cs typeface="ＭＳ Ｐゴシック" charset="0"/>
              </a:defRPr>
            </a:lvl1pPr>
            <a:lvl2pPr marL="742950" indent="-285750" defTabSz="947738" eaLnBrk="0" hangingPunct="0">
              <a:defRPr sz="2000">
                <a:solidFill>
                  <a:schemeClr val="tx1"/>
                </a:solidFill>
                <a:latin typeface="Arial" charset="0"/>
                <a:ea typeface="ＭＳ Ｐゴシック" charset="0"/>
              </a:defRPr>
            </a:lvl2pPr>
            <a:lvl3pPr marL="1143000" indent="-228600" defTabSz="947738" eaLnBrk="0" hangingPunct="0">
              <a:defRPr sz="2000">
                <a:solidFill>
                  <a:schemeClr val="tx1"/>
                </a:solidFill>
                <a:latin typeface="Arial" charset="0"/>
                <a:ea typeface="ＭＳ Ｐゴシック" charset="0"/>
              </a:defRPr>
            </a:lvl3pPr>
            <a:lvl4pPr marL="1600200" indent="-228600" defTabSz="947738" eaLnBrk="0" hangingPunct="0">
              <a:defRPr sz="2000">
                <a:solidFill>
                  <a:schemeClr val="tx1"/>
                </a:solidFill>
                <a:latin typeface="Arial" charset="0"/>
                <a:ea typeface="ＭＳ Ｐゴシック" charset="0"/>
              </a:defRPr>
            </a:lvl4pPr>
            <a:lvl5pPr marL="2057400" indent="-228600" defTabSz="947738" eaLnBrk="0" hangingPunct="0">
              <a:defRPr sz="2000">
                <a:solidFill>
                  <a:schemeClr val="tx1"/>
                </a:solidFill>
                <a:latin typeface="Arial" charset="0"/>
                <a:ea typeface="ＭＳ Ｐゴシック" charset="0"/>
              </a:defRPr>
            </a:lvl5pPr>
            <a:lvl6pPr marL="2514600" indent="-228600" defTabSz="94773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94773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94773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947738"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fld id="{E2A35BDA-BD0F-5F49-AB1C-1410B4AA78BD}" type="slidenum">
              <a:rPr lang="en-GB" sz="1300"/>
              <a:pPr algn="r" eaLnBrk="1" hangingPunct="1"/>
              <a:t>1</a:t>
            </a:fld>
            <a:endParaRPr lang="en-GB" sz="1300"/>
          </a:p>
        </p:txBody>
      </p:sp>
      <p:sp>
        <p:nvSpPr>
          <p:cNvPr id="12291" name="Rectangle 2"/>
          <p:cNvSpPr>
            <a:spLocks noGrp="1" noRot="1" noChangeAspect="1" noChangeArrowheads="1" noTextEdit="1"/>
          </p:cNvSpPr>
          <p:nvPr>
            <p:ph type="sldImg"/>
          </p:nvPr>
        </p:nvSpPr>
        <p:spPr>
          <a:xfrm>
            <a:off x="917575" y="744538"/>
            <a:ext cx="4964113" cy="3724275"/>
          </a:xfrm>
          <a:ln/>
        </p:spPr>
      </p:sp>
      <p:sp>
        <p:nvSpPr>
          <p:cNvPr id="449540" name="Rectangle 3"/>
          <p:cNvSpPr>
            <a:spLocks noGrp="1" noChangeArrowheads="1"/>
          </p:cNvSpPr>
          <p:nvPr>
            <p:ph type="body" idx="1"/>
          </p:nvPr>
        </p:nvSpPr>
        <p:spPr>
          <a:xfrm>
            <a:off x="906463" y="4714875"/>
            <a:ext cx="4984750" cy="4467225"/>
          </a:xfrm>
        </p:spPr>
        <p:txBody>
          <a:bodyPr lIns="94824" tIns="47416" rIns="94824" bIns="47416"/>
          <a:lstStyle/>
          <a:p>
            <a:pPr eaLnBrk="1" hangingPunct="1">
              <a:defRPr/>
            </a:pPr>
            <a:endParaRPr lang="de-DE"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576B8B2-F949-5449-B1BD-52E5CB4C0075}" type="slidenum">
              <a:rPr lang="de-DE" sz="1200">
                <a:latin typeface="Times New Roman" charset="0"/>
              </a:rPr>
              <a:pPr eaLnBrk="1" hangingPunct="1"/>
              <a:t>17</a:t>
            </a:fld>
            <a:endParaRPr lang="de-DE" sz="1200">
              <a:latin typeface="Times New Roman" charset="0"/>
            </a:endParaRPr>
          </a:p>
        </p:txBody>
      </p:sp>
      <p:sp>
        <p:nvSpPr>
          <p:cNvPr id="34818" name="Rectangle 2"/>
          <p:cNvSpPr>
            <a:spLocks noGrp="1" noRot="1" noChangeAspect="1" noChangeArrowheads="1" noTextEdit="1"/>
          </p:cNvSpPr>
          <p:nvPr>
            <p:ph type="sldImg"/>
          </p:nvPr>
        </p:nvSpPr>
        <p:spPr>
          <a:xfrm>
            <a:off x="917575" y="744538"/>
            <a:ext cx="4964113" cy="3724275"/>
          </a:xfrm>
          <a:ln/>
        </p:spPr>
      </p:sp>
      <p:sp>
        <p:nvSpPr>
          <p:cNvPr id="496643" name="Rectangle 3"/>
          <p:cNvSpPr>
            <a:spLocks noGrp="1" noChangeArrowheads="1"/>
          </p:cNvSpPr>
          <p:nvPr>
            <p:ph type="body" idx="1"/>
          </p:nvPr>
        </p:nvSpPr>
        <p:spPr>
          <a:xfrm>
            <a:off x="906463" y="4714875"/>
            <a:ext cx="4984750" cy="4467225"/>
          </a:xfrm>
        </p:spPr>
        <p:txBody>
          <a:bodyPr/>
          <a:lstStyle/>
          <a:p>
            <a:pPr eaLnBrk="1" hangingPunct="1">
              <a:defRPr/>
            </a:pPr>
            <a:endParaRPr noProof="1"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magine 5" descr="LogoCNAO+txt_bianco-ros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4500" y="6248400"/>
            <a:ext cx="2128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a:spLocks noChangeArrowheads="1"/>
          </p:cNvSpPr>
          <p:nvPr userDrawn="1"/>
        </p:nvSpPr>
        <p:spPr bwMode="auto">
          <a:xfrm>
            <a:off x="295275" y="6384925"/>
            <a:ext cx="5387975" cy="276225"/>
          </a:xfrm>
          <a:prstGeom prst="rect">
            <a:avLst/>
          </a:prstGeom>
          <a:no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1200" noProof="0" dirty="0" smtClean="0">
                <a:solidFill>
                  <a:schemeClr val="bg1"/>
                </a:solidFill>
              </a:rPr>
              <a:t>Pavia, 20</a:t>
            </a:r>
            <a:r>
              <a:rPr lang="it-IT" sz="1200" baseline="0" noProof="0" dirty="0" smtClean="0">
                <a:solidFill>
                  <a:schemeClr val="bg1"/>
                </a:solidFill>
              </a:rPr>
              <a:t> Luglio</a:t>
            </a:r>
            <a:r>
              <a:rPr lang="it-IT" sz="1200" noProof="0" dirty="0" smtClean="0">
                <a:solidFill>
                  <a:schemeClr val="bg1"/>
                </a:solidFill>
              </a:rPr>
              <a:t> 2015 – Progetto XPR</a:t>
            </a:r>
          </a:p>
        </p:txBody>
      </p:sp>
      <p:sp>
        <p:nvSpPr>
          <p:cNvPr id="4" name="CasellaDiTesto 3"/>
          <p:cNvSpPr txBox="1">
            <a:spLocks noChangeArrowheads="1"/>
          </p:cNvSpPr>
          <p:nvPr userDrawn="1"/>
        </p:nvSpPr>
        <p:spPr bwMode="auto">
          <a:xfrm>
            <a:off x="295275" y="5851525"/>
            <a:ext cx="1419225" cy="368300"/>
          </a:xfrm>
          <a:prstGeom prst="rect">
            <a:avLst/>
          </a:prstGeom>
          <a:no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1800" dirty="0" smtClean="0">
                <a:solidFill>
                  <a:schemeClr val="bg1"/>
                </a:solidFill>
              </a:rPr>
              <a:t>G. Ciavola</a:t>
            </a:r>
          </a:p>
        </p:txBody>
      </p:sp>
      <p:sp>
        <p:nvSpPr>
          <p:cNvPr id="5" name="CasellaDiTesto 4"/>
          <p:cNvSpPr txBox="1">
            <a:spLocks noChangeArrowheads="1"/>
          </p:cNvSpPr>
          <p:nvPr userDrawn="1"/>
        </p:nvSpPr>
        <p:spPr bwMode="auto">
          <a:xfrm>
            <a:off x="1" y="4779963"/>
            <a:ext cx="9144000" cy="1200328"/>
          </a:xfrm>
          <a:prstGeom prst="rect">
            <a:avLst/>
          </a:prstGeom>
          <a:noFill/>
          <a:ln>
            <a:noFill/>
          </a:ln>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l" eaLnBrk="1" hangingPunct="1">
              <a:defRPr/>
            </a:pPr>
            <a:r>
              <a:rPr lang="it-IT" sz="2400" b="0" i="0" u="none" strike="noStrike" kern="1200" baseline="0" dirty="0" smtClean="0">
                <a:solidFill>
                  <a:schemeClr val="accent3"/>
                </a:solidFill>
                <a:latin typeface="Arial" charset="0"/>
                <a:ea typeface="ＭＳ Ｐゴシック" charset="0"/>
                <a:cs typeface="ＭＳ Ｐゴシック" charset="0"/>
              </a:rPr>
              <a:t>Integration </a:t>
            </a:r>
            <a:r>
              <a:rPr lang="en-GB" sz="2400" b="0" i="0" u="none" strike="noStrike" kern="1200" baseline="0" noProof="0" dirty="0" smtClean="0">
                <a:solidFill>
                  <a:schemeClr val="accent3"/>
                </a:solidFill>
                <a:latin typeface="Arial" charset="0"/>
                <a:ea typeface="ＭＳ Ｐゴシック" charset="0"/>
                <a:cs typeface="ＭＳ Ｐゴシック" charset="0"/>
              </a:rPr>
              <a:t>of other activities </a:t>
            </a:r>
            <a:endParaRPr lang="en-GB" sz="1000" b="0" i="0" u="none" strike="noStrike" kern="1200" baseline="0" noProof="0" dirty="0" smtClean="0">
              <a:solidFill>
                <a:schemeClr val="accent3"/>
              </a:solidFill>
              <a:latin typeface="Arial" charset="0"/>
              <a:ea typeface="ＭＳ Ｐゴシック" charset="0"/>
              <a:cs typeface="ＭＳ Ｐゴシック" charset="0"/>
            </a:endParaRPr>
          </a:p>
          <a:p>
            <a:pPr algn="l" eaLnBrk="1" hangingPunct="1">
              <a:defRPr/>
            </a:pPr>
            <a:r>
              <a:rPr lang="it-IT" sz="1000" b="0" i="0" u="none" strike="noStrike" kern="1200" baseline="0" dirty="0" smtClean="0">
                <a:solidFill>
                  <a:schemeClr val="accent3"/>
                </a:solidFill>
                <a:latin typeface="Arial" charset="0"/>
                <a:ea typeface="ＭＳ Ｐゴシック" charset="0"/>
                <a:cs typeface="ＭＳ Ｐゴシック" charset="0"/>
              </a:rPr>
              <a:t>                                                                                                           </a:t>
            </a:r>
            <a:r>
              <a:rPr lang="it-IT" sz="2400" b="0" i="0" u="none" strike="noStrike" kern="1200" baseline="0" dirty="0" smtClean="0">
                <a:solidFill>
                  <a:schemeClr val="accent3"/>
                </a:solidFill>
                <a:latin typeface="Arial" charset="0"/>
                <a:ea typeface="ＭＳ Ｐゴシック" charset="0"/>
                <a:cs typeface="ＭＳ Ｐゴシック" charset="0"/>
              </a:rPr>
              <a:t>and </a:t>
            </a:r>
            <a:endParaRPr lang="it-IT" sz="1000" b="0" i="0" u="none" strike="noStrike" kern="1200" baseline="0" dirty="0" smtClean="0">
              <a:solidFill>
                <a:schemeClr val="accent3"/>
              </a:solidFill>
              <a:latin typeface="Arial" charset="0"/>
              <a:ea typeface="ＭＳ Ｐゴシック" charset="0"/>
              <a:cs typeface="ＭＳ Ｐゴシック" charset="0"/>
            </a:endParaRPr>
          </a:p>
          <a:p>
            <a:pPr algn="r" eaLnBrk="1" hangingPunct="1">
              <a:defRPr/>
            </a:pPr>
            <a:r>
              <a:rPr lang="it-IT" sz="2400" b="0" i="0" u="none" strike="noStrike" kern="1200" baseline="0" dirty="0" smtClean="0">
                <a:solidFill>
                  <a:schemeClr val="accent3"/>
                </a:solidFill>
                <a:latin typeface="Arial" charset="0"/>
                <a:ea typeface="ＭＳ Ｐゴシック" charset="0"/>
                <a:cs typeface="ＭＳ Ｐゴシック" charset="0"/>
              </a:rPr>
              <a:t>update of the XPR Project budget</a:t>
            </a:r>
            <a:endParaRPr lang="en-GB" sz="2400" b="1" dirty="0" smtClean="0">
              <a:solidFill>
                <a:schemeClr val="accent3"/>
              </a:solidFill>
            </a:endParaRPr>
          </a:p>
        </p:txBody>
      </p:sp>
    </p:spTree>
    <p:extLst>
      <p:ext uri="{BB962C8B-B14F-4D97-AF65-F5344CB8AC3E}">
        <p14:creationId xmlns:p14="http://schemas.microsoft.com/office/powerpoint/2010/main" val="3185788989"/>
      </p:ext>
    </p:extLst>
  </p:cSld>
  <p:clrMapOvr>
    <a:masterClrMapping/>
  </p:clrMapOvr>
  <p:transition xmlns:p14="http://schemas.microsoft.com/office/powerpoint/2010/main" spd="med">
    <p:fade/>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magine 5" descr="LogoCNAO+txt_blu-ros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9276" y="6437313"/>
            <a:ext cx="17351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piè di pagina 2"/>
          <p:cNvSpPr txBox="1">
            <a:spLocks/>
          </p:cNvSpPr>
          <p:nvPr userDrawn="1"/>
        </p:nvSpPr>
        <p:spPr bwMode="gray">
          <a:xfrm>
            <a:off x="7912100" y="6488113"/>
            <a:ext cx="879475" cy="247650"/>
          </a:xfrm>
          <a:prstGeom prst="rect">
            <a:avLst/>
          </a:prstGeom>
          <a:noFill/>
          <a:ln>
            <a:noFill/>
          </a:ln>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1000" noProof="0" smtClean="0">
                <a:solidFill>
                  <a:srgbClr val="800000"/>
                </a:solidFill>
              </a:rPr>
              <a:t>Pag. </a:t>
            </a:r>
            <a:r>
              <a:rPr lang="it-IT" sz="1000" noProof="0" smtClean="0">
                <a:solidFill>
                  <a:srgbClr val="800000"/>
                </a:solidFill>
                <a:sym typeface="Wingdings" charset="0"/>
              </a:rPr>
              <a:t></a:t>
            </a:r>
            <a:r>
              <a:rPr lang="it-IT" sz="1000" noProof="0" smtClean="0">
                <a:solidFill>
                  <a:srgbClr val="800000"/>
                </a:solidFill>
              </a:rPr>
              <a:t> </a:t>
            </a:r>
            <a:fld id="{70AC4EB1-9DBB-F745-A659-D60935501546}" type="slidenum">
              <a:rPr lang="it-IT" sz="1000" noProof="0" smtClean="0">
                <a:solidFill>
                  <a:srgbClr val="800000"/>
                </a:solidFill>
              </a:rPr>
              <a:pPr eaLnBrk="1" hangingPunct="1">
                <a:defRPr/>
              </a:pPr>
              <a:t>‹n.›</a:t>
            </a:fld>
            <a:endParaRPr lang="it-IT" sz="1000" noProof="0" smtClean="0">
              <a:solidFill>
                <a:srgbClr val="800000"/>
              </a:solidFill>
            </a:endParaRPr>
          </a:p>
        </p:txBody>
      </p:sp>
      <p:sp>
        <p:nvSpPr>
          <p:cNvPr id="6" name="Foliennummernplatzhalter 1"/>
          <p:cNvSpPr txBox="1">
            <a:spLocks/>
          </p:cNvSpPr>
          <p:nvPr userDrawn="1"/>
        </p:nvSpPr>
        <p:spPr>
          <a:xfrm>
            <a:off x="1323975" y="6475413"/>
            <a:ext cx="3044825" cy="252413"/>
          </a:xfrm>
          <a:prstGeom prst="rect">
            <a:avLst/>
          </a:prstGeom>
        </p:spPr>
        <p:txBody>
          <a:bodyPr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noProof="0" dirty="0" smtClean="0">
                <a:solidFill>
                  <a:srgbClr val="800000"/>
                </a:solidFill>
                <a:cs typeface="Calibri"/>
              </a:rPr>
              <a:t>Pavia, 20 Luglio 2015 – </a:t>
            </a:r>
            <a:r>
              <a:rPr lang="it-IT" sz="1000" noProof="0" dirty="0" smtClean="0">
                <a:solidFill>
                  <a:srgbClr val="800000"/>
                </a:solidFill>
                <a:latin typeface="+mn-lt"/>
                <a:cs typeface="Calibri"/>
              </a:rPr>
              <a:t>Progetto XPR</a:t>
            </a:r>
            <a:endParaRPr lang="it-IT" sz="1000" noProof="0" dirty="0">
              <a:solidFill>
                <a:srgbClr val="800000"/>
              </a:solidFill>
              <a:latin typeface="+mn-lt"/>
              <a:cs typeface="Calibri"/>
            </a:endParaRPr>
          </a:p>
        </p:txBody>
      </p:sp>
      <p:cxnSp>
        <p:nvCxnSpPr>
          <p:cNvPr id="7" name="Connettore 1 22"/>
          <p:cNvCxnSpPr/>
          <p:nvPr userDrawn="1"/>
        </p:nvCxnSpPr>
        <p:spPr>
          <a:xfrm>
            <a:off x="0" y="6335713"/>
            <a:ext cx="9144000" cy="0"/>
          </a:xfrm>
          <a:prstGeom prst="line">
            <a:avLst/>
          </a:prstGeom>
          <a:ln w="9525" cap="rnd" cmpd="sng">
            <a:solidFill>
              <a:schemeClr val="accent4">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0" name="Foliennummernplatzhalter 1"/>
          <p:cNvSpPr txBox="1">
            <a:spLocks/>
          </p:cNvSpPr>
          <p:nvPr userDrawn="1"/>
        </p:nvSpPr>
        <p:spPr>
          <a:xfrm>
            <a:off x="7912100" y="38100"/>
            <a:ext cx="1011238" cy="252413"/>
          </a:xfrm>
          <a:prstGeom prst="rect">
            <a:avLst/>
          </a:prstGeom>
        </p:spPr>
        <p:txBody>
          <a:bodyPr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000" b="1" smtClean="0">
                <a:solidFill>
                  <a:schemeClr val="bg1"/>
                </a:solidFill>
                <a:cs typeface="Calibri"/>
              </a:rPr>
              <a:t>www.cnao.it</a:t>
            </a:r>
            <a:endParaRPr lang="en-US" sz="1000" b="1">
              <a:solidFill>
                <a:schemeClr val="bg1"/>
              </a:solidFill>
              <a:cs typeface="Calibri"/>
            </a:endParaRPr>
          </a:p>
        </p:txBody>
      </p:sp>
      <p:sp>
        <p:nvSpPr>
          <p:cNvPr id="2" name="Titolo 1"/>
          <p:cNvSpPr>
            <a:spLocks noGrp="1"/>
          </p:cNvSpPr>
          <p:nvPr>
            <p:ph type="title"/>
          </p:nvPr>
        </p:nvSpPr>
        <p:spPr>
          <a:xfrm>
            <a:off x="314325" y="495410"/>
            <a:ext cx="6873875" cy="600075"/>
          </a:xfrm>
        </p:spPr>
        <p:txBody>
          <a:bodyPr/>
          <a:lstStyle/>
          <a:p>
            <a:r>
              <a:rPr lang="it-IT" smtClean="0"/>
              <a:t>Fare clic per modificare stile</a:t>
            </a:r>
            <a:endParaRPr lang="it-IT" dirty="0"/>
          </a:p>
        </p:txBody>
      </p:sp>
      <p:sp>
        <p:nvSpPr>
          <p:cNvPr id="13" name="Text Placeholder 12"/>
          <p:cNvSpPr>
            <a:spLocks noGrp="1"/>
          </p:cNvSpPr>
          <p:nvPr>
            <p:ph type="body" sz="quarter" idx="10" hasCustomPrompt="1"/>
          </p:nvPr>
        </p:nvSpPr>
        <p:spPr>
          <a:xfrm>
            <a:off x="314325" y="1695450"/>
            <a:ext cx="8439150" cy="43053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3" name="CasellaDiTesto 2"/>
          <p:cNvSpPr txBox="1"/>
          <p:nvPr userDrawn="1"/>
        </p:nvSpPr>
        <p:spPr>
          <a:xfrm>
            <a:off x="399175" y="6484938"/>
            <a:ext cx="783350" cy="246221"/>
          </a:xfrm>
          <a:prstGeom prst="rect">
            <a:avLst/>
          </a:prstGeom>
          <a:noFill/>
        </p:spPr>
        <p:txBody>
          <a:bodyPr wrap="none" rtlCol="0">
            <a:spAutoFit/>
          </a:bodyPr>
          <a:lstStyle/>
          <a:p>
            <a:r>
              <a:rPr lang="it-IT" sz="1000" dirty="0" smtClean="0">
                <a:solidFill>
                  <a:srgbClr val="800000"/>
                </a:solidFill>
              </a:rPr>
              <a:t>G. Ciavola</a:t>
            </a:r>
            <a:endParaRPr lang="it-IT" sz="1000" dirty="0">
              <a:solidFill>
                <a:srgbClr val="800000"/>
              </a:solidFill>
            </a:endParaRPr>
          </a:p>
        </p:txBody>
      </p:sp>
    </p:spTree>
    <p:extLst>
      <p:ext uri="{BB962C8B-B14F-4D97-AF65-F5344CB8AC3E}">
        <p14:creationId xmlns:p14="http://schemas.microsoft.com/office/powerpoint/2010/main" val="3250694937"/>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tito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Immagine 5" descr="LogoCNAO+txt_blu-ros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24513" y="6442076"/>
            <a:ext cx="17351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22"/>
          <p:cNvCxnSpPr/>
          <p:nvPr userDrawn="1"/>
        </p:nvCxnSpPr>
        <p:spPr>
          <a:xfrm>
            <a:off x="0" y="6335713"/>
            <a:ext cx="9144000" cy="0"/>
          </a:xfrm>
          <a:prstGeom prst="line">
            <a:avLst/>
          </a:prstGeom>
          <a:ln w="9525" cap="rnd" cmpd="sng">
            <a:solidFill>
              <a:schemeClr val="accent4">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9" name="Foliennummernplatzhalter 1"/>
          <p:cNvSpPr txBox="1">
            <a:spLocks/>
          </p:cNvSpPr>
          <p:nvPr userDrawn="1"/>
        </p:nvSpPr>
        <p:spPr>
          <a:xfrm>
            <a:off x="7912100" y="38100"/>
            <a:ext cx="1011238" cy="252413"/>
          </a:xfrm>
          <a:prstGeom prst="rect">
            <a:avLst/>
          </a:prstGeom>
        </p:spPr>
        <p:txBody>
          <a:bodyPr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GB" sz="1000" b="1" smtClean="0">
                <a:solidFill>
                  <a:schemeClr val="bg1"/>
                </a:solidFill>
                <a:cs typeface="Calibri"/>
              </a:rPr>
              <a:t>www.cnao.it</a:t>
            </a:r>
            <a:endParaRPr lang="en-GB" sz="1000" b="1">
              <a:solidFill>
                <a:schemeClr val="bg1"/>
              </a:solidFill>
              <a:cs typeface="Calibri"/>
            </a:endParaRPr>
          </a:p>
        </p:txBody>
      </p:sp>
      <p:sp>
        <p:nvSpPr>
          <p:cNvPr id="18" name="Titolo 1"/>
          <p:cNvSpPr>
            <a:spLocks noGrp="1"/>
          </p:cNvSpPr>
          <p:nvPr>
            <p:ph type="title"/>
          </p:nvPr>
        </p:nvSpPr>
        <p:spPr>
          <a:xfrm>
            <a:off x="314325" y="495410"/>
            <a:ext cx="6873875" cy="600075"/>
          </a:xfrm>
        </p:spPr>
        <p:txBody>
          <a:bodyPr/>
          <a:lstStyle/>
          <a:p>
            <a:r>
              <a:rPr lang="it-IT" smtClean="0"/>
              <a:t>Fare clic per modificare stile</a:t>
            </a:r>
            <a:endParaRPr lang="it-IT" dirty="0"/>
          </a:p>
        </p:txBody>
      </p:sp>
      <p:sp>
        <p:nvSpPr>
          <p:cNvPr id="11" name="Segnaposto piè di pagina 2"/>
          <p:cNvSpPr txBox="1">
            <a:spLocks/>
          </p:cNvSpPr>
          <p:nvPr userDrawn="1"/>
        </p:nvSpPr>
        <p:spPr bwMode="gray">
          <a:xfrm>
            <a:off x="7912100" y="6488113"/>
            <a:ext cx="879475" cy="247650"/>
          </a:xfrm>
          <a:prstGeom prst="rect">
            <a:avLst/>
          </a:prstGeom>
          <a:noFill/>
          <a:ln>
            <a:noFill/>
          </a:ln>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1000" noProof="0" smtClean="0">
                <a:solidFill>
                  <a:srgbClr val="800000"/>
                </a:solidFill>
              </a:rPr>
              <a:t>Pag. </a:t>
            </a:r>
            <a:r>
              <a:rPr lang="it-IT" sz="1000" noProof="0" smtClean="0">
                <a:solidFill>
                  <a:srgbClr val="800000"/>
                </a:solidFill>
                <a:sym typeface="Wingdings" charset="0"/>
              </a:rPr>
              <a:t></a:t>
            </a:r>
            <a:r>
              <a:rPr lang="it-IT" sz="1000" noProof="0" smtClean="0">
                <a:solidFill>
                  <a:srgbClr val="800000"/>
                </a:solidFill>
              </a:rPr>
              <a:t> </a:t>
            </a:r>
            <a:fld id="{70AC4EB1-9DBB-F745-A659-D60935501546}" type="slidenum">
              <a:rPr lang="it-IT" sz="1000" noProof="0" smtClean="0">
                <a:solidFill>
                  <a:srgbClr val="800000"/>
                </a:solidFill>
              </a:rPr>
              <a:pPr eaLnBrk="1" hangingPunct="1">
                <a:defRPr/>
              </a:pPr>
              <a:t>‹n.›</a:t>
            </a:fld>
            <a:endParaRPr lang="it-IT" sz="1000" noProof="0" smtClean="0">
              <a:solidFill>
                <a:srgbClr val="800000"/>
              </a:solidFill>
            </a:endParaRPr>
          </a:p>
        </p:txBody>
      </p:sp>
      <p:sp>
        <p:nvSpPr>
          <p:cNvPr id="12" name="Foliennummernplatzhalter 1"/>
          <p:cNvSpPr txBox="1">
            <a:spLocks/>
          </p:cNvSpPr>
          <p:nvPr userDrawn="1"/>
        </p:nvSpPr>
        <p:spPr>
          <a:xfrm>
            <a:off x="1323975" y="6475413"/>
            <a:ext cx="3044825" cy="252413"/>
          </a:xfrm>
          <a:prstGeom prst="rect">
            <a:avLst/>
          </a:prstGeom>
        </p:spPr>
        <p:txBody>
          <a:bodyPr anchor="ctr"/>
          <a:lstStyle>
            <a:defPPr>
              <a:defRPr lang="de-D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000" noProof="0" dirty="0" smtClean="0">
                <a:solidFill>
                  <a:srgbClr val="800000"/>
                </a:solidFill>
                <a:cs typeface="Calibri"/>
              </a:rPr>
              <a:t>Pavia, 12 Dicembre2014 – </a:t>
            </a:r>
            <a:r>
              <a:rPr lang="it-IT" sz="1000" noProof="0" dirty="0" smtClean="0">
                <a:solidFill>
                  <a:srgbClr val="800000"/>
                </a:solidFill>
                <a:latin typeface="+mn-lt"/>
                <a:cs typeface="Calibri"/>
              </a:rPr>
              <a:t>Progetto XPR</a:t>
            </a:r>
            <a:endParaRPr lang="it-IT" sz="1000" noProof="0" dirty="0">
              <a:solidFill>
                <a:srgbClr val="800000"/>
              </a:solidFill>
              <a:latin typeface="+mn-lt"/>
              <a:cs typeface="Calibri"/>
            </a:endParaRPr>
          </a:p>
        </p:txBody>
      </p:sp>
      <p:sp>
        <p:nvSpPr>
          <p:cNvPr id="13" name="CasellaDiTesto 12"/>
          <p:cNvSpPr txBox="1"/>
          <p:nvPr userDrawn="1"/>
        </p:nvSpPr>
        <p:spPr>
          <a:xfrm>
            <a:off x="399175" y="6484938"/>
            <a:ext cx="783350" cy="246221"/>
          </a:xfrm>
          <a:prstGeom prst="rect">
            <a:avLst/>
          </a:prstGeom>
          <a:noFill/>
        </p:spPr>
        <p:txBody>
          <a:bodyPr wrap="none" rtlCol="0">
            <a:spAutoFit/>
          </a:bodyPr>
          <a:lstStyle/>
          <a:p>
            <a:r>
              <a:rPr lang="it-IT" sz="1000" dirty="0" smtClean="0">
                <a:solidFill>
                  <a:srgbClr val="800000"/>
                </a:solidFill>
              </a:rPr>
              <a:t>G. Ciavola</a:t>
            </a:r>
            <a:endParaRPr lang="it-IT" sz="1000" dirty="0">
              <a:solidFill>
                <a:srgbClr val="800000"/>
              </a:solidFill>
            </a:endParaRPr>
          </a:p>
        </p:txBody>
      </p:sp>
    </p:spTree>
    <p:extLst>
      <p:ext uri="{BB962C8B-B14F-4D97-AF65-F5344CB8AC3E}">
        <p14:creationId xmlns:p14="http://schemas.microsoft.com/office/powerpoint/2010/main" val="157930113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Immagine 5" descr="LogoCNAO+txt_bianco-ross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94500" y="6248400"/>
            <a:ext cx="2128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a:spLocks noChangeArrowheads="1"/>
          </p:cNvSpPr>
          <p:nvPr userDrawn="1"/>
        </p:nvSpPr>
        <p:spPr bwMode="auto">
          <a:xfrm>
            <a:off x="214313" y="5364163"/>
            <a:ext cx="7102475" cy="522287"/>
          </a:xfrm>
          <a:prstGeom prst="rect">
            <a:avLst/>
          </a:prstGeom>
          <a:no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r" eaLnBrk="1" hangingPunct="1"/>
            <a:r>
              <a:rPr lang="it-IT" sz="1400">
                <a:solidFill>
                  <a:schemeClr val="bg1"/>
                </a:solidFill>
              </a:rPr>
              <a:t>“C’è vero progresso solo quando i vantaggi di una nuova tecnologia diventano per tutti”</a:t>
            </a:r>
          </a:p>
          <a:p>
            <a:pPr algn="r" eaLnBrk="1" hangingPunct="1"/>
            <a:r>
              <a:rPr lang="it-IT" sz="1400">
                <a:solidFill>
                  <a:schemeClr val="bg1"/>
                </a:solidFill>
              </a:rPr>
              <a:t> H. Ford</a:t>
            </a:r>
          </a:p>
        </p:txBody>
      </p:sp>
      <p:sp>
        <p:nvSpPr>
          <p:cNvPr id="4" name="CasellaDiTesto 3"/>
          <p:cNvSpPr txBox="1">
            <a:spLocks noChangeArrowheads="1"/>
          </p:cNvSpPr>
          <p:nvPr userDrawn="1"/>
        </p:nvSpPr>
        <p:spPr bwMode="auto">
          <a:xfrm>
            <a:off x="295275" y="4679950"/>
            <a:ext cx="5387975" cy="554038"/>
          </a:xfrm>
          <a:prstGeom prst="rect">
            <a:avLst/>
          </a:prstGeom>
          <a:no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defRPr/>
            </a:pPr>
            <a:r>
              <a:rPr lang="it-IT" sz="3000" b="1" smtClean="0">
                <a:solidFill>
                  <a:schemeClr val="bg1"/>
                </a:solidFill>
              </a:rPr>
              <a:t>Grazie dell’attenzione</a:t>
            </a:r>
          </a:p>
        </p:txBody>
      </p:sp>
    </p:spTree>
    <p:extLst>
      <p:ext uri="{BB962C8B-B14F-4D97-AF65-F5344CB8AC3E}">
        <p14:creationId xmlns:p14="http://schemas.microsoft.com/office/powerpoint/2010/main" val="3997621112"/>
      </p:ext>
    </p:extLst>
  </p:cSld>
  <p:clrMapOvr>
    <a:masterClrMapping/>
  </p:clrMapOvr>
  <p:transition xmlns:p14="http://schemas.microsoft.com/office/powerpoint/2010/main" spd="med">
    <p:fade/>
  </p:transition>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it-IT" sz="1000"/>
          </a:p>
        </p:txBody>
      </p:sp>
      <p:sp>
        <p:nvSpPr>
          <p:cNvPr id="11269" name="Rectangle 10"/>
          <p:cNvSpPr>
            <a:spLocks noGrp="1" noChangeArrowheads="1"/>
          </p:cNvSpPr>
          <p:nvPr>
            <p:ph type="ftr" sz="quarter" idx="3"/>
          </p:nvPr>
        </p:nvSpPr>
        <p:spPr bwMode="gray">
          <a:xfrm>
            <a:off x="219075" y="6408738"/>
            <a:ext cx="1343025" cy="24765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000"/>
            </a:lvl1pPr>
          </a:lstStyle>
          <a:p>
            <a:pPr>
              <a:defRPr/>
            </a:pPr>
            <a:r>
              <a:rPr lang="de-DE"/>
              <a:t>Page </a:t>
            </a:r>
            <a:r>
              <a:rPr lang="de-DE">
                <a:sym typeface="Wingdings" charset="0"/>
              </a:rPr>
              <a:t></a:t>
            </a:r>
            <a:r>
              <a:rPr lang="de-DE"/>
              <a:t> </a:t>
            </a:r>
            <a:fld id="{52A682B9-8833-E44A-96C8-B58031140CAB}" type="slidenum">
              <a:rPr lang="de-DE"/>
              <a:pPr>
                <a:defRPr/>
              </a:pPr>
              <a:t>‹n.›</a:t>
            </a:fld>
            <a:endParaRPr lang="de-DE"/>
          </a:p>
        </p:txBody>
      </p:sp>
      <p:sp>
        <p:nvSpPr>
          <p:cNvPr id="1028" name="Rectangle 12"/>
          <p:cNvSpPr>
            <a:spLocks noGrp="1" noChangeArrowheads="1"/>
          </p:cNvSpPr>
          <p:nvPr>
            <p:ph type="body" idx="1"/>
          </p:nvPr>
        </p:nvSpPr>
        <p:spPr bwMode="gray">
          <a:xfrm>
            <a:off x="314325" y="1614488"/>
            <a:ext cx="85248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p:txBody>
      </p:sp>
      <p:sp>
        <p:nvSpPr>
          <p:cNvPr id="1029" name="Rectangle 7"/>
          <p:cNvSpPr>
            <a:spLocks noGrp="1" noChangeArrowheads="1"/>
          </p:cNvSpPr>
          <p:nvPr>
            <p:ph type="title"/>
          </p:nvPr>
        </p:nvSpPr>
        <p:spPr bwMode="gray">
          <a:xfrm>
            <a:off x="314325" y="300038"/>
            <a:ext cx="6873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45720" rIns="0" bIns="45720" numCol="1" anchor="ctr" anchorCtr="0" compatLnSpc="1">
            <a:prstTxWarp prst="textNoShape">
              <a:avLst/>
            </a:prstTxWarp>
          </a:bodyPr>
          <a:lstStyle/>
          <a:p>
            <a:pPr lvl="0"/>
            <a:r>
              <a:rPr lang="de-DE"/>
              <a:t>Klicken Sie, um das Titelformat zu bearbeiten</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Lst>
  <p:transition xmlns:p14="http://schemas.microsoft.com/office/powerpoint/2010/main" spd="med">
    <p:fade/>
  </p:transition>
  <p:hf sldNum="0" hdr="0" dt="0"/>
  <p:txStyles>
    <p:titleStyle>
      <a:lvl1pPr algn="l" rtl="0" eaLnBrk="0" fontAlgn="base" hangingPunct="0">
        <a:lnSpc>
          <a:spcPct val="95000"/>
        </a:lnSpc>
        <a:spcBef>
          <a:spcPct val="0"/>
        </a:spcBef>
        <a:spcAft>
          <a:spcPct val="0"/>
        </a:spcAft>
        <a:defRPr sz="2200" b="1">
          <a:solidFill>
            <a:schemeClr val="tx1"/>
          </a:solidFill>
          <a:latin typeface="+mj-lt"/>
          <a:ea typeface="+mj-ea"/>
          <a:cs typeface="ＭＳ Ｐゴシック" charset="0"/>
        </a:defRPr>
      </a:lvl1pPr>
      <a:lvl2pPr algn="l" rtl="0" eaLnBrk="0" fontAlgn="base" hangingPunct="0">
        <a:lnSpc>
          <a:spcPct val="95000"/>
        </a:lnSpc>
        <a:spcBef>
          <a:spcPct val="0"/>
        </a:spcBef>
        <a:spcAft>
          <a:spcPct val="0"/>
        </a:spcAft>
        <a:defRPr sz="2200" b="1">
          <a:solidFill>
            <a:schemeClr val="tx1"/>
          </a:solidFill>
          <a:latin typeface="Arial" charset="0"/>
          <a:ea typeface="ＭＳ Ｐゴシック" charset="0"/>
          <a:cs typeface="ＭＳ Ｐゴシック" charset="0"/>
        </a:defRPr>
      </a:lvl2pPr>
      <a:lvl3pPr algn="l" rtl="0" eaLnBrk="0" fontAlgn="base" hangingPunct="0">
        <a:lnSpc>
          <a:spcPct val="95000"/>
        </a:lnSpc>
        <a:spcBef>
          <a:spcPct val="0"/>
        </a:spcBef>
        <a:spcAft>
          <a:spcPct val="0"/>
        </a:spcAft>
        <a:defRPr sz="2200" b="1">
          <a:solidFill>
            <a:schemeClr val="tx1"/>
          </a:solidFill>
          <a:latin typeface="Arial" charset="0"/>
          <a:ea typeface="ＭＳ Ｐゴシック" charset="0"/>
          <a:cs typeface="ＭＳ Ｐゴシック" charset="0"/>
        </a:defRPr>
      </a:lvl3pPr>
      <a:lvl4pPr algn="l" rtl="0" eaLnBrk="0" fontAlgn="base" hangingPunct="0">
        <a:lnSpc>
          <a:spcPct val="95000"/>
        </a:lnSpc>
        <a:spcBef>
          <a:spcPct val="0"/>
        </a:spcBef>
        <a:spcAft>
          <a:spcPct val="0"/>
        </a:spcAft>
        <a:defRPr sz="2200" b="1">
          <a:solidFill>
            <a:schemeClr val="tx1"/>
          </a:solidFill>
          <a:latin typeface="Arial" charset="0"/>
          <a:ea typeface="ＭＳ Ｐゴシック" charset="0"/>
          <a:cs typeface="ＭＳ Ｐゴシック" charset="0"/>
        </a:defRPr>
      </a:lvl4pPr>
      <a:lvl5pPr algn="l" rtl="0" eaLnBrk="0" fontAlgn="base" hangingPunct="0">
        <a:lnSpc>
          <a:spcPct val="95000"/>
        </a:lnSpc>
        <a:spcBef>
          <a:spcPct val="0"/>
        </a:spcBef>
        <a:spcAft>
          <a:spcPct val="0"/>
        </a:spcAft>
        <a:defRPr sz="2200" b="1">
          <a:solidFill>
            <a:schemeClr val="tx1"/>
          </a:solidFill>
          <a:latin typeface="Arial" charset="0"/>
          <a:ea typeface="ＭＳ Ｐゴシック" charset="0"/>
          <a:cs typeface="ＭＳ Ｐゴシック" charset="0"/>
        </a:defRPr>
      </a:lvl5pPr>
      <a:lvl6pPr marL="457200" algn="l" rtl="0" eaLnBrk="0" fontAlgn="base" hangingPunct="0">
        <a:lnSpc>
          <a:spcPct val="95000"/>
        </a:lnSpc>
        <a:spcBef>
          <a:spcPct val="0"/>
        </a:spcBef>
        <a:spcAft>
          <a:spcPct val="0"/>
        </a:spcAft>
        <a:defRPr sz="2200" b="1">
          <a:solidFill>
            <a:schemeClr val="tx1"/>
          </a:solidFill>
          <a:latin typeface="Arial" charset="0"/>
          <a:ea typeface="ＭＳ Ｐゴシック" charset="0"/>
        </a:defRPr>
      </a:lvl6pPr>
      <a:lvl7pPr marL="914400" algn="l" rtl="0" eaLnBrk="0" fontAlgn="base" hangingPunct="0">
        <a:lnSpc>
          <a:spcPct val="95000"/>
        </a:lnSpc>
        <a:spcBef>
          <a:spcPct val="0"/>
        </a:spcBef>
        <a:spcAft>
          <a:spcPct val="0"/>
        </a:spcAft>
        <a:defRPr sz="2200" b="1">
          <a:solidFill>
            <a:schemeClr val="tx1"/>
          </a:solidFill>
          <a:latin typeface="Arial" charset="0"/>
          <a:ea typeface="ＭＳ Ｐゴシック" charset="0"/>
        </a:defRPr>
      </a:lvl7pPr>
      <a:lvl8pPr marL="1371600" algn="l" rtl="0" eaLnBrk="0" fontAlgn="base" hangingPunct="0">
        <a:lnSpc>
          <a:spcPct val="95000"/>
        </a:lnSpc>
        <a:spcBef>
          <a:spcPct val="0"/>
        </a:spcBef>
        <a:spcAft>
          <a:spcPct val="0"/>
        </a:spcAft>
        <a:defRPr sz="2200" b="1">
          <a:solidFill>
            <a:schemeClr val="tx1"/>
          </a:solidFill>
          <a:latin typeface="Arial" charset="0"/>
          <a:ea typeface="ＭＳ Ｐゴシック" charset="0"/>
        </a:defRPr>
      </a:lvl8pPr>
      <a:lvl9pPr marL="1828800" algn="l" rtl="0" eaLnBrk="0" fontAlgn="base" hangingPunct="0">
        <a:lnSpc>
          <a:spcPct val="95000"/>
        </a:lnSpc>
        <a:spcBef>
          <a:spcPct val="0"/>
        </a:spcBef>
        <a:spcAft>
          <a:spcPct val="0"/>
        </a:spcAft>
        <a:defRPr sz="2200" b="1">
          <a:solidFill>
            <a:schemeClr val="tx1"/>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0"/>
        <a:buChar char="§"/>
        <a:defRPr sz="2000" b="1">
          <a:solidFill>
            <a:schemeClr val="tx1"/>
          </a:solidFill>
          <a:latin typeface="+mn-lt"/>
          <a:ea typeface="+mn-ea"/>
          <a:cs typeface="ＭＳ Ｐゴシック" charset="0"/>
        </a:defRPr>
      </a:lvl1pPr>
      <a:lvl2pPr marL="381000" indent="-188913" algn="l" rtl="0" eaLnBrk="0" fontAlgn="base" hangingPunct="0">
        <a:spcBef>
          <a:spcPct val="30000"/>
        </a:spcBef>
        <a:spcAft>
          <a:spcPct val="0"/>
        </a:spcAft>
        <a:buClr>
          <a:schemeClr val="accent1"/>
        </a:buClr>
        <a:buFont typeface="Wingdings" charset="0"/>
        <a:buChar char="§"/>
        <a:defRPr sz="2800">
          <a:solidFill>
            <a:schemeClr val="tx1"/>
          </a:solidFill>
          <a:latin typeface="+mn-lt"/>
          <a:ea typeface="+mn-ea"/>
        </a:defRPr>
      </a:lvl2pPr>
      <a:lvl3pPr marL="561975" indent="-179388" algn="l" rtl="0" eaLnBrk="0" fontAlgn="base" hangingPunct="0">
        <a:spcBef>
          <a:spcPct val="30000"/>
        </a:spcBef>
        <a:spcAft>
          <a:spcPct val="0"/>
        </a:spcAft>
        <a:buClr>
          <a:schemeClr val="accent1"/>
        </a:buClr>
        <a:buFont typeface="Wingdings" charset="0"/>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Font typeface="Wingdings" charset="0"/>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Foglio_di_lavoro_di_Excel_97_-_20042.xls"/><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Foglio_di_lavoro_di_Excel_97_-_20043.xls"/><Relationship Id="rId4" Type="http://schemas.openxmlformats.org/officeDocument/2006/relationships/image" Target="../media/image9.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Foglio_di_lavoro_di_Excel_97_-_20044.xls"/><Relationship Id="rId4"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Foglio_di_lavoro_di_Excel_97_-_20045.xls"/><Relationship Id="rId4"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Foglio_di_lavoro_di_Excel_97_-_20046.xls"/><Relationship Id="rId4"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Foglio_di_lavoro_di_Excel_97_-_20047.xls"/><Relationship Id="rId4" Type="http://schemas.openxmlformats.org/officeDocument/2006/relationships/image" Target="../media/image1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Foglio_di_lavoro_di_Excel_97_-_20048.xls"/><Relationship Id="rId4"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Foglio_di_lavoro_di_Excel_97_-_20041.xls"/><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asellaDiTesto 1"/>
          <p:cNvSpPr txBox="1">
            <a:spLocks noChangeArrowheads="1"/>
          </p:cNvSpPr>
          <p:nvPr/>
        </p:nvSpPr>
        <p:spPr bwMode="auto">
          <a:xfrm>
            <a:off x="-992188" y="9461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it-IT"/>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851607"/>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4035283259"/>
              </p:ext>
            </p:extLst>
          </p:nvPr>
        </p:nvGraphicFramePr>
        <p:xfrm>
          <a:off x="495300" y="1403349"/>
          <a:ext cx="8153400" cy="4741111"/>
        </p:xfrm>
        <a:graphic>
          <a:graphicData uri="http://schemas.openxmlformats.org/presentationml/2006/ole">
            <mc:AlternateContent xmlns:mc="http://schemas.openxmlformats.org/markup-compatibility/2006">
              <mc:Choice xmlns:v="urn:schemas-microsoft-com:vml" Requires="v">
                <p:oleObj spid="_x0000_s1035" name="Foglio di lavoro" r:id="rId3" imgW="8153400" imgH="4051300" progId="Excel.Sheet.8">
                  <p:embed/>
                </p:oleObj>
              </mc:Choice>
              <mc:Fallback>
                <p:oleObj name="Foglio di lavoro" r:id="rId3" imgW="8153400" imgH="4051300" progId="Excel.Sheet.8">
                  <p:embed/>
                  <p:pic>
                    <p:nvPicPr>
                      <p:cNvPr id="0" name=""/>
                      <p:cNvPicPr/>
                      <p:nvPr/>
                    </p:nvPicPr>
                    <p:blipFill>
                      <a:blip r:embed="rId4"/>
                      <a:stretch>
                        <a:fillRect/>
                      </a:stretch>
                    </p:blipFill>
                    <p:spPr>
                      <a:xfrm>
                        <a:off x="495300" y="1403349"/>
                        <a:ext cx="8153400" cy="4741111"/>
                      </a:xfrm>
                      <a:prstGeom prst="rect">
                        <a:avLst/>
                      </a:prstGeom>
                    </p:spPr>
                  </p:pic>
                </p:oleObj>
              </mc:Fallback>
            </mc:AlternateContent>
          </a:graphicData>
        </a:graphic>
      </p:graphicFrame>
    </p:spTree>
    <p:extLst>
      <p:ext uri="{BB962C8B-B14F-4D97-AF65-F5344CB8AC3E}">
        <p14:creationId xmlns:p14="http://schemas.microsoft.com/office/powerpoint/2010/main" val="27457365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569391"/>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2475701768"/>
              </p:ext>
            </p:extLst>
          </p:nvPr>
        </p:nvGraphicFramePr>
        <p:xfrm>
          <a:off x="1077651" y="1180147"/>
          <a:ext cx="7171513" cy="5079761"/>
        </p:xfrm>
        <a:graphic>
          <a:graphicData uri="http://schemas.openxmlformats.org/presentationml/2006/ole">
            <mc:AlternateContent xmlns:mc="http://schemas.openxmlformats.org/markup-compatibility/2006">
              <mc:Choice xmlns:v="urn:schemas-microsoft-com:vml" Requires="v">
                <p:oleObj spid="_x0000_s5131" name="Foglio di lavoro" r:id="rId3" imgW="8331200" imgH="8051800" progId="Excel.Sheet.8">
                  <p:embed/>
                </p:oleObj>
              </mc:Choice>
              <mc:Fallback>
                <p:oleObj name="Foglio di lavoro" r:id="rId3" imgW="8331200" imgH="8051800" progId="Excel.Sheet.8">
                  <p:embed/>
                  <p:pic>
                    <p:nvPicPr>
                      <p:cNvPr id="0" name=""/>
                      <p:cNvPicPr/>
                      <p:nvPr/>
                    </p:nvPicPr>
                    <p:blipFill>
                      <a:blip r:embed="rId4"/>
                      <a:stretch>
                        <a:fillRect/>
                      </a:stretch>
                    </p:blipFill>
                    <p:spPr>
                      <a:xfrm>
                        <a:off x="1077651" y="1180147"/>
                        <a:ext cx="7171513" cy="5079761"/>
                      </a:xfrm>
                      <a:prstGeom prst="rect">
                        <a:avLst/>
                      </a:prstGeom>
                    </p:spPr>
                  </p:pic>
                </p:oleObj>
              </mc:Fallback>
            </mc:AlternateContent>
          </a:graphicData>
        </a:graphic>
      </p:graphicFrame>
    </p:spTree>
    <p:extLst>
      <p:ext uri="{BB962C8B-B14F-4D97-AF65-F5344CB8AC3E}">
        <p14:creationId xmlns:p14="http://schemas.microsoft.com/office/powerpoint/2010/main" val="50061120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469649"/>
            <a:ext cx="7369175" cy="543734"/>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2893420228"/>
              </p:ext>
            </p:extLst>
          </p:nvPr>
        </p:nvGraphicFramePr>
        <p:xfrm>
          <a:off x="958850" y="1013384"/>
          <a:ext cx="7226300" cy="5228666"/>
        </p:xfrm>
        <a:graphic>
          <a:graphicData uri="http://schemas.openxmlformats.org/presentationml/2006/ole">
            <mc:AlternateContent xmlns:mc="http://schemas.openxmlformats.org/markup-compatibility/2006">
              <mc:Choice xmlns:v="urn:schemas-microsoft-com:vml" Requires="v">
                <p:oleObj spid="_x0000_s6153" name="Foglio di lavoro" r:id="rId3" imgW="7226300" imgH="5626100" progId="Excel.Sheet.8">
                  <p:embed/>
                </p:oleObj>
              </mc:Choice>
              <mc:Fallback>
                <p:oleObj name="Foglio di lavoro" r:id="rId3" imgW="7226300" imgH="5626100" progId="Excel.Sheet.8">
                  <p:embed/>
                  <p:pic>
                    <p:nvPicPr>
                      <p:cNvPr id="0" name=""/>
                      <p:cNvPicPr/>
                      <p:nvPr/>
                    </p:nvPicPr>
                    <p:blipFill>
                      <a:blip r:embed="rId4"/>
                      <a:stretch>
                        <a:fillRect/>
                      </a:stretch>
                    </p:blipFill>
                    <p:spPr>
                      <a:xfrm>
                        <a:off x="958850" y="1013384"/>
                        <a:ext cx="7226300" cy="5228666"/>
                      </a:xfrm>
                      <a:prstGeom prst="rect">
                        <a:avLst/>
                      </a:prstGeom>
                    </p:spPr>
                  </p:pic>
                </p:oleObj>
              </mc:Fallback>
            </mc:AlternateContent>
          </a:graphicData>
        </a:graphic>
      </p:graphicFrame>
    </p:spTree>
    <p:extLst>
      <p:ext uri="{BB962C8B-B14F-4D97-AF65-F5344CB8AC3E}">
        <p14:creationId xmlns:p14="http://schemas.microsoft.com/office/powerpoint/2010/main" val="160968400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851607"/>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3663755038"/>
              </p:ext>
            </p:extLst>
          </p:nvPr>
        </p:nvGraphicFramePr>
        <p:xfrm>
          <a:off x="744089" y="1756952"/>
          <a:ext cx="8294412" cy="4216400"/>
        </p:xfrm>
        <a:graphic>
          <a:graphicData uri="http://schemas.openxmlformats.org/presentationml/2006/ole">
            <mc:AlternateContent xmlns:mc="http://schemas.openxmlformats.org/markup-compatibility/2006">
              <mc:Choice xmlns:v="urn:schemas-microsoft-com:vml" Requires="v">
                <p:oleObj spid="_x0000_s7176" name="Foglio di lavoro" r:id="rId3" imgW="8445500" imgH="4216400" progId="Excel.Sheet.8">
                  <p:embed/>
                </p:oleObj>
              </mc:Choice>
              <mc:Fallback>
                <p:oleObj name="Foglio di lavoro" r:id="rId3" imgW="8445500" imgH="4216400" progId="Excel.Sheet.8">
                  <p:embed/>
                  <p:pic>
                    <p:nvPicPr>
                      <p:cNvPr id="0" name=""/>
                      <p:cNvPicPr/>
                      <p:nvPr/>
                    </p:nvPicPr>
                    <p:blipFill>
                      <a:blip r:embed="rId4"/>
                      <a:stretch>
                        <a:fillRect/>
                      </a:stretch>
                    </p:blipFill>
                    <p:spPr>
                      <a:xfrm>
                        <a:off x="744089" y="1756952"/>
                        <a:ext cx="8294412" cy="4216400"/>
                      </a:xfrm>
                      <a:prstGeom prst="rect">
                        <a:avLst/>
                      </a:prstGeom>
                    </p:spPr>
                  </p:pic>
                </p:oleObj>
              </mc:Fallback>
            </mc:AlternateContent>
          </a:graphicData>
        </a:graphic>
      </p:graphicFrame>
    </p:spTree>
    <p:extLst>
      <p:ext uri="{BB962C8B-B14F-4D97-AF65-F5344CB8AC3E}">
        <p14:creationId xmlns:p14="http://schemas.microsoft.com/office/powerpoint/2010/main" val="234237337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851607"/>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1802835550"/>
              </p:ext>
            </p:extLst>
          </p:nvPr>
        </p:nvGraphicFramePr>
        <p:xfrm>
          <a:off x="971550" y="1684670"/>
          <a:ext cx="7200900" cy="3873500"/>
        </p:xfrm>
        <a:graphic>
          <a:graphicData uri="http://schemas.openxmlformats.org/presentationml/2006/ole">
            <mc:AlternateContent xmlns:mc="http://schemas.openxmlformats.org/markup-compatibility/2006">
              <mc:Choice xmlns:v="urn:schemas-microsoft-com:vml" Requires="v">
                <p:oleObj spid="_x0000_s8201" name="Foglio di lavoro" r:id="rId3" imgW="7200900" imgH="3873500" progId="Excel.Sheet.8">
                  <p:embed/>
                </p:oleObj>
              </mc:Choice>
              <mc:Fallback>
                <p:oleObj name="Foglio di lavoro" r:id="rId3" imgW="7200900" imgH="3873500" progId="Excel.Sheet.8">
                  <p:embed/>
                  <p:pic>
                    <p:nvPicPr>
                      <p:cNvPr id="0" name=""/>
                      <p:cNvPicPr/>
                      <p:nvPr/>
                    </p:nvPicPr>
                    <p:blipFill>
                      <a:blip r:embed="rId4"/>
                      <a:stretch>
                        <a:fillRect/>
                      </a:stretch>
                    </p:blipFill>
                    <p:spPr>
                      <a:xfrm>
                        <a:off x="971550" y="1684670"/>
                        <a:ext cx="7200900" cy="3873500"/>
                      </a:xfrm>
                      <a:prstGeom prst="rect">
                        <a:avLst/>
                      </a:prstGeom>
                    </p:spPr>
                  </p:pic>
                </p:oleObj>
              </mc:Fallback>
            </mc:AlternateContent>
          </a:graphicData>
        </a:graphic>
      </p:graphicFrame>
    </p:spTree>
    <p:extLst>
      <p:ext uri="{BB962C8B-B14F-4D97-AF65-F5344CB8AC3E}">
        <p14:creationId xmlns:p14="http://schemas.microsoft.com/office/powerpoint/2010/main" val="84933625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556563"/>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744013088"/>
              </p:ext>
            </p:extLst>
          </p:nvPr>
        </p:nvGraphicFramePr>
        <p:xfrm>
          <a:off x="704850" y="1400968"/>
          <a:ext cx="7734300" cy="4851400"/>
        </p:xfrm>
        <a:graphic>
          <a:graphicData uri="http://schemas.openxmlformats.org/presentationml/2006/ole">
            <mc:AlternateContent xmlns:mc="http://schemas.openxmlformats.org/markup-compatibility/2006">
              <mc:Choice xmlns:v="urn:schemas-microsoft-com:vml" Requires="v">
                <p:oleObj spid="_x0000_s9224" name="Foglio di lavoro" r:id="rId3" imgW="7734300" imgH="4851400" progId="Excel.Sheet.8">
                  <p:embed/>
                </p:oleObj>
              </mc:Choice>
              <mc:Fallback>
                <p:oleObj name="Foglio di lavoro" r:id="rId3" imgW="7734300" imgH="4851400" progId="Excel.Sheet.8">
                  <p:embed/>
                  <p:pic>
                    <p:nvPicPr>
                      <p:cNvPr id="0" name=""/>
                      <p:cNvPicPr/>
                      <p:nvPr/>
                    </p:nvPicPr>
                    <p:blipFill>
                      <a:blip r:embed="rId4"/>
                      <a:stretch>
                        <a:fillRect/>
                      </a:stretch>
                    </p:blipFill>
                    <p:spPr>
                      <a:xfrm>
                        <a:off x="704850" y="1400968"/>
                        <a:ext cx="7734300" cy="4851400"/>
                      </a:xfrm>
                      <a:prstGeom prst="rect">
                        <a:avLst/>
                      </a:prstGeom>
                    </p:spPr>
                  </p:pic>
                </p:oleObj>
              </mc:Fallback>
            </mc:AlternateContent>
          </a:graphicData>
        </a:graphic>
      </p:graphicFrame>
    </p:spTree>
    <p:extLst>
      <p:ext uri="{BB962C8B-B14F-4D97-AF65-F5344CB8AC3E}">
        <p14:creationId xmlns:p14="http://schemas.microsoft.com/office/powerpoint/2010/main" val="263920259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7"/>
            <a:ext cx="7369175" cy="376976"/>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1938435308"/>
              </p:ext>
            </p:extLst>
          </p:nvPr>
        </p:nvGraphicFramePr>
        <p:xfrm>
          <a:off x="788998" y="1172102"/>
          <a:ext cx="7620000" cy="5257800"/>
        </p:xfrm>
        <a:graphic>
          <a:graphicData uri="http://schemas.openxmlformats.org/presentationml/2006/ole">
            <mc:AlternateContent xmlns:mc="http://schemas.openxmlformats.org/markup-compatibility/2006">
              <mc:Choice xmlns:v="urn:schemas-microsoft-com:vml" Requires="v">
                <p:oleObj spid="_x0000_s10248" name="Foglio di lavoro" r:id="rId3" imgW="7620000" imgH="5257800" progId="Excel.Sheet.8">
                  <p:embed/>
                </p:oleObj>
              </mc:Choice>
              <mc:Fallback>
                <p:oleObj name="Foglio di lavoro" r:id="rId3" imgW="7620000" imgH="5257800" progId="Excel.Sheet.8">
                  <p:embed/>
                  <p:pic>
                    <p:nvPicPr>
                      <p:cNvPr id="0" name=""/>
                      <p:cNvPicPr/>
                      <p:nvPr/>
                    </p:nvPicPr>
                    <p:blipFill>
                      <a:blip r:embed="rId4"/>
                      <a:stretch>
                        <a:fillRect/>
                      </a:stretch>
                    </p:blipFill>
                    <p:spPr>
                      <a:xfrm>
                        <a:off x="788998" y="1172102"/>
                        <a:ext cx="7620000" cy="5257800"/>
                      </a:xfrm>
                      <a:prstGeom prst="rect">
                        <a:avLst/>
                      </a:prstGeom>
                    </p:spPr>
                  </p:pic>
                </p:oleObj>
              </mc:Fallback>
            </mc:AlternateContent>
          </a:graphicData>
        </a:graphic>
      </p:graphicFrame>
    </p:spTree>
    <p:extLst>
      <p:ext uri="{BB962C8B-B14F-4D97-AF65-F5344CB8AC3E}">
        <p14:creationId xmlns:p14="http://schemas.microsoft.com/office/powerpoint/2010/main" val="23170080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314325" y="495300"/>
            <a:ext cx="7369175" cy="600075"/>
          </a:xfrm>
        </p:spPr>
        <p:txBody>
          <a:bodyPr/>
          <a:lstStyle/>
          <a:p>
            <a:pPr algn="ctr"/>
            <a:r>
              <a:rPr lang="it-IT" sz="2400" dirty="0" smtClean="0">
                <a:solidFill>
                  <a:srgbClr val="008000"/>
                </a:solidFill>
                <a:latin typeface="Arial" charset="0"/>
                <a:ea typeface="ＭＳ Ｐゴシック" charset="0"/>
              </a:rPr>
              <a:t>Allineamenti</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615801" y="1308101"/>
            <a:ext cx="7812972" cy="1860338"/>
          </a:xfrm>
        </p:spPr>
        <p:txBody>
          <a:bodyPr/>
          <a:lstStyle/>
          <a:p>
            <a:pPr marL="0" indent="0" algn="just">
              <a:buNone/>
              <a:defRPr/>
            </a:pPr>
            <a:r>
              <a:rPr lang="it-IT" sz="2200" b="0" dirty="0" smtClean="0">
                <a:solidFill>
                  <a:srgbClr val="0000FF"/>
                </a:solidFill>
                <a:latin typeface="Arial"/>
                <a:cs typeface="Arial"/>
              </a:rPr>
              <a:t>Il 2-3 Luglio, durante il fermo per manutenzione, i colleghi dei LNF (Luigi Pellegrino, Marco Paris e Francesco Putino) con l’aiuto di Mirco </a:t>
            </a:r>
            <a:r>
              <a:rPr lang="it-IT" sz="2200" b="0" dirty="0" err="1" smtClean="0">
                <a:solidFill>
                  <a:srgbClr val="0000FF"/>
                </a:solidFill>
                <a:latin typeface="Arial"/>
                <a:cs typeface="Arial"/>
              </a:rPr>
              <a:t>Nodari</a:t>
            </a:r>
            <a:r>
              <a:rPr lang="it-IT" sz="2200" b="0" dirty="0" smtClean="0">
                <a:solidFill>
                  <a:srgbClr val="0000FF"/>
                </a:solidFill>
                <a:latin typeface="Arial"/>
                <a:cs typeface="Arial"/>
              </a:rPr>
              <a:t>, hanno tracciato l’asse del fascio che coincide con quello determinato a suo tempo da David </a:t>
            </a:r>
            <a:r>
              <a:rPr lang="it-IT" sz="2200" b="0" dirty="0" err="1" smtClean="0">
                <a:solidFill>
                  <a:srgbClr val="0000FF"/>
                </a:solidFill>
                <a:latin typeface="Arial"/>
                <a:cs typeface="Arial"/>
              </a:rPr>
              <a:t>Bianculli</a:t>
            </a:r>
            <a:r>
              <a:rPr lang="it-IT" sz="2200" b="0" dirty="0" smtClean="0">
                <a:solidFill>
                  <a:srgbClr val="0000FF"/>
                </a:solidFill>
                <a:latin typeface="Arial"/>
                <a:cs typeface="Arial"/>
              </a:rPr>
              <a:t> e più recentemente dalla Ditta </a:t>
            </a:r>
            <a:r>
              <a:rPr lang="it-IT" sz="2200" b="0" dirty="0" err="1" smtClean="0">
                <a:solidFill>
                  <a:srgbClr val="0000FF"/>
                </a:solidFill>
                <a:latin typeface="Arial"/>
                <a:cs typeface="Arial"/>
              </a:rPr>
              <a:t>Axist</a:t>
            </a:r>
            <a:r>
              <a:rPr lang="it-IT" sz="2200" b="0" dirty="0" smtClean="0">
                <a:solidFill>
                  <a:srgbClr val="0000FF"/>
                </a:solidFill>
                <a:latin typeface="Arial"/>
                <a:cs typeface="Arial"/>
              </a:rPr>
              <a:t>.</a:t>
            </a:r>
          </a:p>
        </p:txBody>
      </p:sp>
      <p:sp>
        <p:nvSpPr>
          <p:cNvPr id="5" name="CasellaDiTesto 4"/>
          <p:cNvSpPr txBox="1"/>
          <p:nvPr/>
        </p:nvSpPr>
        <p:spPr>
          <a:xfrm>
            <a:off x="615801" y="3489130"/>
            <a:ext cx="7941264" cy="2123658"/>
          </a:xfrm>
          <a:prstGeom prst="rect">
            <a:avLst/>
          </a:prstGeom>
          <a:noFill/>
        </p:spPr>
        <p:txBody>
          <a:bodyPr wrap="square" rtlCol="0">
            <a:spAutoFit/>
          </a:bodyPr>
          <a:lstStyle/>
          <a:p>
            <a:pPr marL="0" indent="0" algn="just">
              <a:buNone/>
              <a:defRPr/>
            </a:pPr>
            <a:r>
              <a:rPr lang="it-IT" sz="2200" dirty="0">
                <a:solidFill>
                  <a:srgbClr val="0000FF"/>
                </a:solidFill>
                <a:latin typeface="Arial"/>
                <a:cs typeface="Arial"/>
              </a:rPr>
              <a:t>L’unico problema è Ciavola </a:t>
            </a:r>
            <a:r>
              <a:rPr lang="it-IT" sz="2200" dirty="0" smtClean="0">
                <a:solidFill>
                  <a:srgbClr val="0000FF"/>
                </a:solidFill>
                <a:latin typeface="Arial"/>
                <a:cs typeface="Arial"/>
              </a:rPr>
              <a:t>Giovanni, </a:t>
            </a:r>
            <a:r>
              <a:rPr lang="it-IT" sz="2200" dirty="0">
                <a:solidFill>
                  <a:srgbClr val="0000FF"/>
                </a:solidFill>
                <a:latin typeface="Arial"/>
                <a:cs typeface="Arial"/>
              </a:rPr>
              <a:t>che non trova la stessa corrispondenza dei suddetti tre nella distanza tra la flangia d’uscita del dipolo della HEBT ed il muro </a:t>
            </a:r>
            <a:r>
              <a:rPr lang="it-IT" sz="2200" dirty="0" err="1">
                <a:solidFill>
                  <a:srgbClr val="0000FF"/>
                </a:solidFill>
                <a:latin typeface="Arial"/>
                <a:cs typeface="Arial"/>
              </a:rPr>
              <a:t>Sincro</a:t>
            </a:r>
            <a:r>
              <a:rPr lang="it-IT" sz="2200" dirty="0">
                <a:solidFill>
                  <a:srgbClr val="0000FF"/>
                </a:solidFill>
                <a:latin typeface="Arial"/>
                <a:cs typeface="Arial"/>
              </a:rPr>
              <a:t>-XPR.</a:t>
            </a:r>
          </a:p>
          <a:p>
            <a:pPr marL="0" indent="0" algn="just">
              <a:buNone/>
              <a:defRPr/>
            </a:pPr>
            <a:r>
              <a:rPr lang="it-IT" sz="2200" dirty="0">
                <a:solidFill>
                  <a:srgbClr val="0000FF"/>
                </a:solidFill>
                <a:latin typeface="Arial"/>
                <a:cs typeface="Arial"/>
              </a:rPr>
              <a:t>Al ritorno delle ferie Luigi e colleghi, analizzando con calma i dati troveranno una spiegazione adeguata, ma noi potremmo già installare i </a:t>
            </a:r>
            <a:r>
              <a:rPr lang="it-IT" sz="2200" dirty="0" err="1" smtClean="0">
                <a:solidFill>
                  <a:srgbClr val="0000FF"/>
                </a:solidFill>
                <a:latin typeface="Arial"/>
                <a:cs typeface="Arial"/>
              </a:rPr>
              <a:t>girder</a:t>
            </a:r>
            <a:r>
              <a:rPr lang="it-IT" sz="2200" dirty="0" smtClean="0">
                <a:solidFill>
                  <a:srgbClr val="0000FF"/>
                </a:solidFill>
                <a:latin typeface="Arial"/>
                <a:cs typeface="Arial"/>
              </a:rPr>
              <a:t> da subito.</a:t>
            </a:r>
            <a:endParaRPr lang="it-IT" sz="2200" dirty="0">
              <a:solidFill>
                <a:srgbClr val="0000FF"/>
              </a:solidFill>
              <a:latin typeface="Arial"/>
              <a:cs typeface="Arial"/>
            </a:endParaRPr>
          </a:p>
        </p:txBody>
      </p:sp>
    </p:spTree>
    <p:extLst>
      <p:ext uri="{BB962C8B-B14F-4D97-AF65-F5344CB8AC3E}">
        <p14:creationId xmlns:p14="http://schemas.microsoft.com/office/powerpoint/2010/main" val="17276600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314325" y="328540"/>
            <a:ext cx="7369175" cy="600075"/>
          </a:xfrm>
        </p:spPr>
        <p:txBody>
          <a:bodyPr/>
          <a:lstStyle/>
          <a:p>
            <a:pPr algn="ctr"/>
            <a:r>
              <a:rPr lang="it-IT" sz="2400" dirty="0" smtClean="0">
                <a:solidFill>
                  <a:srgbClr val="008000"/>
                </a:solidFill>
                <a:latin typeface="Arial" charset="0"/>
                <a:ea typeface="ＭＳ Ｐゴシック" charset="0"/>
                <a:cs typeface="Arial" charset="0"/>
              </a:rPr>
              <a:t>Agibilità della Sala XPR</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769750" y="2336916"/>
            <a:ext cx="7684679" cy="1626839"/>
          </a:xfrm>
        </p:spPr>
        <p:txBody>
          <a:bodyPr/>
          <a:lstStyle/>
          <a:p>
            <a:pPr marL="0" indent="0" algn="just">
              <a:buNone/>
              <a:defRPr/>
            </a:pPr>
            <a:r>
              <a:rPr lang="it-IT" sz="2400" b="0" dirty="0" smtClean="0">
                <a:solidFill>
                  <a:srgbClr val="0000FF"/>
                </a:solidFill>
                <a:latin typeface="Arial"/>
                <a:cs typeface="Arial"/>
              </a:rPr>
              <a:t>Considerato il fermo amministrativo di poco più di due mesi e l’imminente arrivo del nulla osta, non abbiamo fatto niente di ufficiale, ma solo studi su come piazzare gli oggetti in sala.</a:t>
            </a:r>
          </a:p>
        </p:txBody>
      </p:sp>
      <p:sp>
        <p:nvSpPr>
          <p:cNvPr id="2" name="CasellaDiTesto 1"/>
          <p:cNvSpPr txBox="1"/>
          <p:nvPr/>
        </p:nvSpPr>
        <p:spPr>
          <a:xfrm>
            <a:off x="654287" y="979795"/>
            <a:ext cx="7800143" cy="1200328"/>
          </a:xfrm>
          <a:prstGeom prst="rect">
            <a:avLst/>
          </a:prstGeom>
          <a:noFill/>
        </p:spPr>
        <p:txBody>
          <a:bodyPr wrap="square" rtlCol="0">
            <a:spAutoFit/>
          </a:bodyPr>
          <a:lstStyle/>
          <a:p>
            <a:pPr algn="just"/>
            <a:r>
              <a:rPr lang="it-IT" sz="2400" dirty="0" smtClean="0">
                <a:solidFill>
                  <a:srgbClr val="008000"/>
                </a:solidFill>
              </a:rPr>
              <a:t>Grazie al lavoro della Radioprotezione, la </a:t>
            </a:r>
            <a:r>
              <a:rPr lang="it-IT" sz="2400" dirty="0">
                <a:solidFill>
                  <a:srgbClr val="008000"/>
                </a:solidFill>
              </a:rPr>
              <a:t>S</a:t>
            </a:r>
            <a:r>
              <a:rPr lang="it-IT" sz="2400" dirty="0" smtClean="0">
                <a:solidFill>
                  <a:srgbClr val="008000"/>
                </a:solidFill>
              </a:rPr>
              <a:t>ala Sperimentale è agibile dallo 07 Luglio 2015, anche con il Sincrotrone in funzione.</a:t>
            </a:r>
            <a:endParaRPr lang="it-IT" sz="2400" dirty="0">
              <a:solidFill>
                <a:srgbClr val="008000"/>
              </a:solidFill>
            </a:endParaRPr>
          </a:p>
        </p:txBody>
      </p:sp>
      <p:sp>
        <p:nvSpPr>
          <p:cNvPr id="6" name="CasellaDiTesto 5"/>
          <p:cNvSpPr txBox="1"/>
          <p:nvPr/>
        </p:nvSpPr>
        <p:spPr>
          <a:xfrm>
            <a:off x="769749" y="4107660"/>
            <a:ext cx="7684679" cy="1569660"/>
          </a:xfrm>
          <a:prstGeom prst="rect">
            <a:avLst/>
          </a:prstGeom>
          <a:noFill/>
        </p:spPr>
        <p:txBody>
          <a:bodyPr wrap="square" rtlCol="0">
            <a:spAutoFit/>
          </a:bodyPr>
          <a:lstStyle/>
          <a:p>
            <a:pPr algn="just"/>
            <a:r>
              <a:rPr lang="it-IT" sz="2400" dirty="0" smtClean="0">
                <a:solidFill>
                  <a:srgbClr val="008000"/>
                </a:solidFill>
              </a:rPr>
              <a:t>Il 2 Luglio ha fatto un sopralluogo un Ing. per valutare la disponibilità ad assumere un incarico professionale per redigere un progetto per la realizzazione di un muro di 30 cm da addossare alla parete schermante.</a:t>
            </a:r>
            <a:endParaRPr lang="it-IT" sz="2400" dirty="0">
              <a:solidFill>
                <a:srgbClr val="008000"/>
              </a:solidFill>
            </a:endParaRPr>
          </a:p>
        </p:txBody>
      </p:sp>
    </p:spTree>
    <p:extLst>
      <p:ext uri="{BB962C8B-B14F-4D97-AF65-F5344CB8AC3E}">
        <p14:creationId xmlns:p14="http://schemas.microsoft.com/office/powerpoint/2010/main" val="186280434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410">
                                            <p:txEl>
                                              <p:pRg st="0" end="0"/>
                                            </p:txEl>
                                          </p:spTgt>
                                        </p:tgtEl>
                                        <p:attrNameLst>
                                          <p:attrName>style.visibility</p:attrName>
                                        </p:attrNameLst>
                                      </p:cBhvr>
                                      <p:to>
                                        <p:strVal val="visible"/>
                                      </p:to>
                                    </p:set>
                                    <p:anim calcmode="lin" valueType="num">
                                      <p:cBhvr additive="base">
                                        <p:cTn id="11"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314325" y="328540"/>
            <a:ext cx="7369175" cy="600075"/>
          </a:xfrm>
        </p:spPr>
        <p:txBody>
          <a:bodyPr/>
          <a:lstStyle/>
          <a:p>
            <a:pPr algn="ctr"/>
            <a:r>
              <a:rPr lang="it-IT" sz="2400" dirty="0" smtClean="0">
                <a:solidFill>
                  <a:srgbClr val="008000"/>
                </a:solidFill>
                <a:latin typeface="Arial" charset="0"/>
                <a:ea typeface="ＭＳ Ｐゴシック" charset="0"/>
                <a:cs typeface="Arial" charset="0"/>
              </a:rPr>
              <a:t>Lavori nella Sala XPR</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654285" y="1877209"/>
            <a:ext cx="7684679" cy="1293318"/>
          </a:xfrm>
        </p:spPr>
        <p:txBody>
          <a:bodyPr/>
          <a:lstStyle/>
          <a:p>
            <a:pPr marL="0" indent="0" algn="just">
              <a:buNone/>
              <a:defRPr/>
            </a:pPr>
            <a:r>
              <a:rPr lang="it-IT" sz="2400" b="0" dirty="0" smtClean="0">
                <a:solidFill>
                  <a:srgbClr val="0000FF"/>
                </a:solidFill>
                <a:latin typeface="Arial"/>
                <a:cs typeface="Arial"/>
              </a:rPr>
              <a:t>L’Ing. Incaricato dovrà aprire un cantiere, anche se piccolo, e darci, oltre al progetto, il computo metrico per chiedere a diverse ditte un’offerta per la realizzazione.</a:t>
            </a:r>
          </a:p>
        </p:txBody>
      </p:sp>
      <p:sp>
        <p:nvSpPr>
          <p:cNvPr id="2" name="CasellaDiTesto 1"/>
          <p:cNvSpPr txBox="1"/>
          <p:nvPr/>
        </p:nvSpPr>
        <p:spPr>
          <a:xfrm>
            <a:off x="538827" y="979795"/>
            <a:ext cx="7800137" cy="830997"/>
          </a:xfrm>
          <a:prstGeom prst="rect">
            <a:avLst/>
          </a:prstGeom>
          <a:noFill/>
        </p:spPr>
        <p:txBody>
          <a:bodyPr wrap="square" rtlCol="0">
            <a:spAutoFit/>
          </a:bodyPr>
          <a:lstStyle/>
          <a:p>
            <a:pPr algn="just"/>
            <a:r>
              <a:rPr lang="it-IT" sz="2400" dirty="0" smtClean="0">
                <a:solidFill>
                  <a:srgbClr val="008000"/>
                </a:solidFill>
              </a:rPr>
              <a:t>Altri </a:t>
            </a:r>
            <a:r>
              <a:rPr lang="it-IT" sz="2400" dirty="0">
                <a:solidFill>
                  <a:srgbClr val="008000"/>
                </a:solidFill>
              </a:rPr>
              <a:t>due Ingegneri verranno domani e poi </a:t>
            </a:r>
            <a:r>
              <a:rPr lang="it-IT" sz="2400" dirty="0" smtClean="0">
                <a:solidFill>
                  <a:srgbClr val="008000"/>
                </a:solidFill>
              </a:rPr>
              <a:t>valuteremo a </a:t>
            </a:r>
            <a:r>
              <a:rPr lang="it-IT" sz="2400" dirty="0" smtClean="0">
                <a:solidFill>
                  <a:srgbClr val="008000"/>
                </a:solidFill>
              </a:rPr>
              <a:t>chi </a:t>
            </a:r>
            <a:r>
              <a:rPr lang="it-IT" sz="2400" dirty="0" smtClean="0">
                <a:solidFill>
                  <a:srgbClr val="008000"/>
                </a:solidFill>
              </a:rPr>
              <a:t>affidare l’incarico con fondi CNAO.</a:t>
            </a:r>
            <a:endParaRPr lang="it-IT" sz="2400" dirty="0">
              <a:solidFill>
                <a:srgbClr val="008000"/>
              </a:solidFill>
            </a:endParaRPr>
          </a:p>
        </p:txBody>
      </p:sp>
      <p:sp>
        <p:nvSpPr>
          <p:cNvPr id="6" name="CasellaDiTesto 5"/>
          <p:cNvSpPr txBox="1"/>
          <p:nvPr/>
        </p:nvSpPr>
        <p:spPr>
          <a:xfrm>
            <a:off x="654285" y="3186157"/>
            <a:ext cx="7684679" cy="830997"/>
          </a:xfrm>
          <a:prstGeom prst="rect">
            <a:avLst/>
          </a:prstGeom>
          <a:noFill/>
        </p:spPr>
        <p:txBody>
          <a:bodyPr wrap="square" rtlCol="0">
            <a:spAutoFit/>
          </a:bodyPr>
          <a:lstStyle/>
          <a:p>
            <a:pPr algn="just"/>
            <a:r>
              <a:rPr lang="it-IT" sz="2400" dirty="0" smtClean="0">
                <a:solidFill>
                  <a:srgbClr val="008000"/>
                </a:solidFill>
              </a:rPr>
              <a:t>Io credo che per fine Agosto il muro potrebbe essere costruito, sempre con fondi CNAO.</a:t>
            </a:r>
            <a:endParaRPr lang="it-IT" sz="2400" dirty="0">
              <a:solidFill>
                <a:srgbClr val="008000"/>
              </a:solidFill>
            </a:endParaRPr>
          </a:p>
        </p:txBody>
      </p:sp>
      <p:sp>
        <p:nvSpPr>
          <p:cNvPr id="7" name="CasellaDiTesto 6"/>
          <p:cNvSpPr txBox="1"/>
          <p:nvPr/>
        </p:nvSpPr>
        <p:spPr>
          <a:xfrm>
            <a:off x="654285" y="4185183"/>
            <a:ext cx="7684679" cy="1938992"/>
          </a:xfrm>
          <a:prstGeom prst="rect">
            <a:avLst/>
          </a:prstGeom>
          <a:noFill/>
        </p:spPr>
        <p:txBody>
          <a:bodyPr wrap="square" rtlCol="0">
            <a:spAutoFit/>
          </a:bodyPr>
          <a:lstStyle/>
          <a:p>
            <a:pPr algn="just"/>
            <a:r>
              <a:rPr lang="it-IT" sz="2400" dirty="0" smtClean="0">
                <a:solidFill>
                  <a:srgbClr val="008000"/>
                </a:solidFill>
              </a:rPr>
              <a:t>Altri lavori, quali la sigillatura delle fessure tra i blocchi per la radioprotezione, la verniciatura delle pareti, la resina al pavimento, lo scasso per la piastra di Santi </a:t>
            </a:r>
            <a:r>
              <a:rPr lang="it-IT" sz="2400" dirty="0" err="1" smtClean="0">
                <a:solidFill>
                  <a:srgbClr val="008000"/>
                </a:solidFill>
              </a:rPr>
              <a:t>Passarello</a:t>
            </a:r>
            <a:r>
              <a:rPr lang="it-IT" sz="2400" dirty="0" smtClean="0">
                <a:solidFill>
                  <a:srgbClr val="008000"/>
                </a:solidFill>
              </a:rPr>
              <a:t> ed </a:t>
            </a:r>
            <a:r>
              <a:rPr lang="it-IT" sz="2400" dirty="0" smtClean="0">
                <a:solidFill>
                  <a:srgbClr val="008000"/>
                </a:solidFill>
              </a:rPr>
              <a:t>altri fori nelle pareti, potrebbero essere gestiti dall’INFN, ma devo verificare.</a:t>
            </a:r>
            <a:endParaRPr lang="it-IT" sz="2400" dirty="0">
              <a:solidFill>
                <a:srgbClr val="008000"/>
              </a:solidFill>
            </a:endParaRPr>
          </a:p>
        </p:txBody>
      </p:sp>
    </p:spTree>
    <p:extLst>
      <p:ext uri="{BB962C8B-B14F-4D97-AF65-F5344CB8AC3E}">
        <p14:creationId xmlns:p14="http://schemas.microsoft.com/office/powerpoint/2010/main" val="18601512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410">
                                            <p:txEl>
                                              <p:pRg st="0" end="0"/>
                                            </p:txEl>
                                          </p:spTgt>
                                        </p:tgtEl>
                                        <p:attrNameLst>
                                          <p:attrName>style.visibility</p:attrName>
                                        </p:attrNameLst>
                                      </p:cBhvr>
                                      <p:to>
                                        <p:strVal val="visible"/>
                                      </p:to>
                                    </p:set>
                                    <p:anim calcmode="lin" valueType="num">
                                      <p:cBhvr additive="base">
                                        <p:cTn id="11"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314325" y="469648"/>
            <a:ext cx="7369175" cy="600075"/>
          </a:xfrm>
        </p:spPr>
        <p:txBody>
          <a:bodyPr/>
          <a:lstStyle/>
          <a:p>
            <a:pPr algn="ctr"/>
            <a:r>
              <a:rPr lang="it-IT" sz="2400" dirty="0" smtClean="0">
                <a:solidFill>
                  <a:srgbClr val="008000"/>
                </a:solidFill>
                <a:latin typeface="Arial" charset="0"/>
                <a:ea typeface="ＭＳ Ｐゴシック" charset="0"/>
                <a:cs typeface="Arial" charset="0"/>
              </a:rPr>
              <a:t>Installazioni nella Sala XPR</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769749" y="3531978"/>
            <a:ext cx="7684679" cy="1958269"/>
          </a:xfrm>
        </p:spPr>
        <p:txBody>
          <a:bodyPr/>
          <a:lstStyle/>
          <a:p>
            <a:pPr marL="0" indent="0" algn="just">
              <a:buNone/>
              <a:defRPr/>
            </a:pPr>
            <a:r>
              <a:rPr lang="it-IT" sz="2400" b="0" dirty="0" smtClean="0">
                <a:solidFill>
                  <a:srgbClr val="0000FF"/>
                </a:solidFill>
                <a:latin typeface="Arial"/>
                <a:cs typeface="Arial"/>
              </a:rPr>
              <a:t>Canali, filtri assoluti, laser etc., faranno scegliere definitivamente il tipo di gru da installare in </a:t>
            </a:r>
            <a:r>
              <a:rPr lang="it-IT" sz="2400" b="0" dirty="0" smtClean="0">
                <a:solidFill>
                  <a:srgbClr val="0000FF"/>
                </a:solidFill>
                <a:latin typeface="Arial"/>
                <a:cs typeface="Arial"/>
              </a:rPr>
              <a:t>sala, che in </a:t>
            </a:r>
            <a:r>
              <a:rPr lang="it-IT" sz="2400" b="0" dirty="0" smtClean="0">
                <a:solidFill>
                  <a:srgbClr val="0000FF"/>
                </a:solidFill>
                <a:latin typeface="Arial"/>
                <a:cs typeface="Arial"/>
              </a:rPr>
              <a:t>linea di massima dovrebbe essere del tipo a mensola con braccio snodato.</a:t>
            </a:r>
          </a:p>
        </p:txBody>
      </p:sp>
      <p:sp>
        <p:nvSpPr>
          <p:cNvPr id="2" name="CasellaDiTesto 1"/>
          <p:cNvSpPr txBox="1"/>
          <p:nvPr/>
        </p:nvSpPr>
        <p:spPr>
          <a:xfrm>
            <a:off x="769749" y="1579959"/>
            <a:ext cx="7235661" cy="1569660"/>
          </a:xfrm>
          <a:prstGeom prst="rect">
            <a:avLst/>
          </a:prstGeom>
          <a:noFill/>
        </p:spPr>
        <p:txBody>
          <a:bodyPr wrap="square" rtlCol="0">
            <a:spAutoFit/>
          </a:bodyPr>
          <a:lstStyle/>
          <a:p>
            <a:pPr algn="just"/>
            <a:r>
              <a:rPr lang="it-IT" sz="2400" dirty="0" smtClean="0">
                <a:solidFill>
                  <a:srgbClr val="008000"/>
                </a:solidFill>
              </a:rPr>
              <a:t>Subito dopo il progetto definitivo di canali e filtri assoluti dell’aria, bisognerà </a:t>
            </a:r>
            <a:r>
              <a:rPr lang="it-IT" sz="2400" dirty="0" smtClean="0">
                <a:solidFill>
                  <a:srgbClr val="008000"/>
                </a:solidFill>
              </a:rPr>
              <a:t>progettare-acquistare il </a:t>
            </a:r>
            <a:r>
              <a:rPr lang="it-IT" sz="2400" dirty="0" smtClean="0">
                <a:solidFill>
                  <a:srgbClr val="008000"/>
                </a:solidFill>
              </a:rPr>
              <a:t>tipo di laser da utilizzare per i quattro </a:t>
            </a:r>
            <a:r>
              <a:rPr lang="it-IT" sz="2400" dirty="0" err="1" smtClean="0">
                <a:solidFill>
                  <a:srgbClr val="008000"/>
                </a:solidFill>
              </a:rPr>
              <a:t>isocentri</a:t>
            </a:r>
            <a:r>
              <a:rPr lang="it-IT" sz="2400" dirty="0" smtClean="0">
                <a:solidFill>
                  <a:srgbClr val="008000"/>
                </a:solidFill>
              </a:rPr>
              <a:t> richiesti dal Progetto XPR</a:t>
            </a:r>
            <a:r>
              <a:rPr lang="it-IT" sz="2400" dirty="0" smtClean="0">
                <a:solidFill>
                  <a:srgbClr val="008000"/>
                </a:solidFill>
              </a:rPr>
              <a:t>.</a:t>
            </a:r>
            <a:endParaRPr lang="it-IT" sz="2400" dirty="0">
              <a:solidFill>
                <a:srgbClr val="008000"/>
              </a:solidFill>
            </a:endParaRPr>
          </a:p>
        </p:txBody>
      </p:sp>
    </p:spTree>
    <p:extLst>
      <p:ext uri="{BB962C8B-B14F-4D97-AF65-F5344CB8AC3E}">
        <p14:creationId xmlns:p14="http://schemas.microsoft.com/office/powerpoint/2010/main" val="9937093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851607"/>
          </a:xfrm>
        </p:spPr>
        <p:txBody>
          <a:bodyPr/>
          <a:lstStyle/>
          <a:p>
            <a:pPr algn="ctr"/>
            <a:r>
              <a:rPr lang="it-IT" sz="2400" dirty="0" smtClean="0">
                <a:solidFill>
                  <a:srgbClr val="008000"/>
                </a:solidFill>
                <a:latin typeface="Arial" charset="0"/>
                <a:ea typeface="ＭＳ Ｐゴシック" charset="0"/>
                <a:cs typeface="Arial" charset="0"/>
              </a:rPr>
              <a:t>Lavori ed Installazioni nella Sala di controllo attigua alla XPR</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769749" y="3378046"/>
            <a:ext cx="7415270" cy="1958269"/>
          </a:xfrm>
        </p:spPr>
        <p:txBody>
          <a:bodyPr/>
          <a:lstStyle/>
          <a:p>
            <a:pPr marL="0" indent="0" algn="just">
              <a:buNone/>
              <a:defRPr/>
            </a:pPr>
            <a:r>
              <a:rPr lang="it-IT" sz="2400" b="0" dirty="0" smtClean="0">
                <a:solidFill>
                  <a:srgbClr val="0000FF"/>
                </a:solidFill>
                <a:latin typeface="Arial"/>
                <a:cs typeface="Arial"/>
              </a:rPr>
              <a:t>Restano in prima priorità i cablaggi speciali di </a:t>
            </a:r>
            <a:r>
              <a:rPr lang="it-IT" sz="2400" b="0" dirty="0" err="1" smtClean="0">
                <a:solidFill>
                  <a:srgbClr val="0000FF"/>
                </a:solidFill>
                <a:latin typeface="Arial"/>
                <a:cs typeface="Arial"/>
              </a:rPr>
              <a:t>Toncelli</a:t>
            </a:r>
            <a:r>
              <a:rPr lang="it-IT" sz="2400" b="0" dirty="0" smtClean="0">
                <a:solidFill>
                  <a:srgbClr val="0000FF"/>
                </a:solidFill>
                <a:latin typeface="Arial"/>
                <a:cs typeface="Arial"/>
              </a:rPr>
              <a:t>.</a:t>
            </a:r>
            <a:endParaRPr lang="it-IT" sz="2400" b="0" dirty="0" smtClean="0">
              <a:solidFill>
                <a:srgbClr val="0000FF"/>
              </a:solidFill>
              <a:latin typeface="Arial"/>
              <a:cs typeface="Arial"/>
            </a:endParaRPr>
          </a:p>
          <a:p>
            <a:pPr marL="0" indent="0" algn="just">
              <a:buNone/>
              <a:defRPr/>
            </a:pPr>
            <a:r>
              <a:rPr lang="it-IT" sz="2400" b="0" dirty="0" smtClean="0">
                <a:solidFill>
                  <a:srgbClr val="0000FF"/>
                </a:solidFill>
                <a:latin typeface="Arial"/>
                <a:cs typeface="Arial"/>
              </a:rPr>
              <a:t>Abbastanza urgenti potrebbero essere i controlli accessi , insieme con quelli della sala XPR, per </a:t>
            </a:r>
            <a:r>
              <a:rPr lang="it-IT" sz="2400" b="0" dirty="0" smtClean="0">
                <a:solidFill>
                  <a:srgbClr val="0000FF"/>
                </a:solidFill>
                <a:latin typeface="Arial"/>
                <a:cs typeface="Arial"/>
              </a:rPr>
              <a:t>evitare </a:t>
            </a:r>
            <a:r>
              <a:rPr lang="it-IT" sz="2400" b="0" dirty="0" err="1" smtClean="0">
                <a:solidFill>
                  <a:srgbClr val="0000FF"/>
                </a:solidFill>
                <a:latin typeface="Arial"/>
                <a:cs typeface="Arial"/>
              </a:rPr>
              <a:t>misunderstanding</a:t>
            </a:r>
            <a:r>
              <a:rPr lang="it-IT" sz="2400" b="0" dirty="0" smtClean="0">
                <a:solidFill>
                  <a:srgbClr val="0000FF"/>
                </a:solidFill>
                <a:latin typeface="Arial"/>
                <a:cs typeface="Arial"/>
              </a:rPr>
              <a:t> con il SIS</a:t>
            </a:r>
            <a:r>
              <a:rPr lang="it-IT" sz="2400" b="0" dirty="0" smtClean="0">
                <a:solidFill>
                  <a:srgbClr val="0000FF"/>
                </a:solidFill>
                <a:latin typeface="Arial"/>
                <a:cs typeface="Arial"/>
              </a:rPr>
              <a:t>.</a:t>
            </a:r>
          </a:p>
        </p:txBody>
      </p:sp>
      <p:sp>
        <p:nvSpPr>
          <p:cNvPr id="2" name="CasellaDiTesto 1"/>
          <p:cNvSpPr txBox="1"/>
          <p:nvPr/>
        </p:nvSpPr>
        <p:spPr>
          <a:xfrm>
            <a:off x="769749" y="1874996"/>
            <a:ext cx="7235661" cy="1200328"/>
          </a:xfrm>
          <a:prstGeom prst="rect">
            <a:avLst/>
          </a:prstGeom>
          <a:noFill/>
        </p:spPr>
        <p:txBody>
          <a:bodyPr wrap="square" rtlCol="0">
            <a:spAutoFit/>
          </a:bodyPr>
          <a:lstStyle/>
          <a:p>
            <a:pPr algn="just"/>
            <a:r>
              <a:rPr lang="it-IT" sz="2400" dirty="0" smtClean="0">
                <a:solidFill>
                  <a:srgbClr val="008000"/>
                </a:solidFill>
              </a:rPr>
              <a:t>La sala di controllo è in ultima priorità per non ingolfare l’INFN con la richiesta di ordini non urgenti.</a:t>
            </a:r>
          </a:p>
        </p:txBody>
      </p:sp>
    </p:spTree>
    <p:extLst>
      <p:ext uri="{BB962C8B-B14F-4D97-AF65-F5344CB8AC3E}">
        <p14:creationId xmlns:p14="http://schemas.microsoft.com/office/powerpoint/2010/main" val="27270008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851607"/>
          </a:xfrm>
        </p:spPr>
        <p:txBody>
          <a:bodyPr/>
          <a:lstStyle/>
          <a:p>
            <a:pPr algn="ctr"/>
            <a:r>
              <a:rPr lang="it-IT" sz="2400" dirty="0" smtClean="0">
                <a:solidFill>
                  <a:srgbClr val="008000"/>
                </a:solidFill>
                <a:latin typeface="Arial" charset="0"/>
                <a:ea typeface="ＭＳ Ｐゴシック" charset="0"/>
                <a:cs typeface="Arial" charset="0"/>
              </a:rPr>
              <a:t>Urgenza del SIS</a:t>
            </a:r>
            <a:endParaRPr lang="it-IT" sz="2400" dirty="0">
              <a:solidFill>
                <a:srgbClr val="008000"/>
              </a:solidFill>
              <a:latin typeface="Arial" charset="0"/>
              <a:ea typeface="ＭＳ Ｐゴシック" charset="0"/>
              <a:cs typeface="Arial" charset="0"/>
            </a:endParaRPr>
          </a:p>
        </p:txBody>
      </p:sp>
      <p:sp>
        <p:nvSpPr>
          <p:cNvPr id="17410" name="Segnaposto testo 2"/>
          <p:cNvSpPr>
            <a:spLocks noGrp="1"/>
          </p:cNvSpPr>
          <p:nvPr>
            <p:ph type="body" sz="quarter" idx="10"/>
          </p:nvPr>
        </p:nvSpPr>
        <p:spPr>
          <a:xfrm>
            <a:off x="910872" y="3916818"/>
            <a:ext cx="7093354" cy="1932613"/>
          </a:xfrm>
        </p:spPr>
        <p:txBody>
          <a:bodyPr/>
          <a:lstStyle/>
          <a:p>
            <a:pPr marL="0" indent="0" algn="just">
              <a:buNone/>
              <a:defRPr/>
            </a:pPr>
            <a:r>
              <a:rPr lang="it-IT" sz="2400" b="0" dirty="0" smtClean="0">
                <a:solidFill>
                  <a:srgbClr val="0000FF"/>
                </a:solidFill>
                <a:latin typeface="Arial"/>
                <a:cs typeface="Arial"/>
              </a:rPr>
              <a:t>L’installazione del primo </a:t>
            </a:r>
            <a:r>
              <a:rPr lang="it-IT" sz="2400" b="0" dirty="0" err="1" smtClean="0">
                <a:solidFill>
                  <a:srgbClr val="0000FF"/>
                </a:solidFill>
                <a:latin typeface="Arial"/>
                <a:cs typeface="Arial"/>
              </a:rPr>
              <a:t>girder</a:t>
            </a:r>
            <a:r>
              <a:rPr lang="it-IT" sz="2400" b="0" dirty="0" smtClean="0">
                <a:solidFill>
                  <a:srgbClr val="0000FF"/>
                </a:solidFill>
                <a:latin typeface="Arial"/>
                <a:cs typeface="Arial"/>
              </a:rPr>
              <a:t>, quello all’uscita del dipolo, non potrà essere fatta se non </a:t>
            </a:r>
            <a:r>
              <a:rPr lang="it-IT" sz="2400" b="0" dirty="0" smtClean="0">
                <a:solidFill>
                  <a:srgbClr val="0000FF"/>
                </a:solidFill>
                <a:latin typeface="Arial"/>
                <a:cs typeface="Arial"/>
              </a:rPr>
              <a:t>con il </a:t>
            </a:r>
            <a:r>
              <a:rPr lang="it-IT" sz="2400" b="0" dirty="0" smtClean="0">
                <a:solidFill>
                  <a:srgbClr val="0000FF"/>
                </a:solidFill>
                <a:latin typeface="Arial"/>
                <a:cs typeface="Arial"/>
              </a:rPr>
              <a:t>SIS funzionante, che permetterà l’eliminazione </a:t>
            </a:r>
            <a:r>
              <a:rPr lang="it-IT" sz="2400" b="0" dirty="0" smtClean="0">
                <a:solidFill>
                  <a:srgbClr val="0000FF"/>
                </a:solidFill>
                <a:latin typeface="Arial"/>
                <a:cs typeface="Arial"/>
              </a:rPr>
              <a:t>delle carote in </a:t>
            </a:r>
            <a:r>
              <a:rPr lang="it-IT" sz="2400" b="0" dirty="0" err="1" smtClean="0">
                <a:solidFill>
                  <a:srgbClr val="0000FF"/>
                </a:solidFill>
                <a:latin typeface="Arial"/>
                <a:cs typeface="Arial"/>
              </a:rPr>
              <a:t>cls</a:t>
            </a:r>
            <a:r>
              <a:rPr lang="it-IT" sz="2400" b="0" dirty="0" smtClean="0">
                <a:solidFill>
                  <a:srgbClr val="0000FF"/>
                </a:solidFill>
                <a:latin typeface="Arial"/>
                <a:cs typeface="Arial"/>
              </a:rPr>
              <a:t> e del </a:t>
            </a:r>
            <a:r>
              <a:rPr lang="it-IT" sz="2400" b="0" dirty="0" smtClean="0">
                <a:solidFill>
                  <a:srgbClr val="0000FF"/>
                </a:solidFill>
                <a:latin typeface="Arial"/>
                <a:cs typeface="Arial"/>
              </a:rPr>
              <a:t>blocco di sabbia davanti al dipolo d’uscita della HEBT.</a:t>
            </a:r>
          </a:p>
        </p:txBody>
      </p:sp>
      <p:sp>
        <p:nvSpPr>
          <p:cNvPr id="2" name="CasellaDiTesto 1"/>
          <p:cNvSpPr txBox="1"/>
          <p:nvPr/>
        </p:nvSpPr>
        <p:spPr>
          <a:xfrm>
            <a:off x="769749" y="1631264"/>
            <a:ext cx="7235661" cy="1569660"/>
          </a:xfrm>
          <a:prstGeom prst="rect">
            <a:avLst/>
          </a:prstGeom>
          <a:noFill/>
        </p:spPr>
        <p:txBody>
          <a:bodyPr wrap="square" rtlCol="0">
            <a:spAutoFit/>
          </a:bodyPr>
          <a:lstStyle/>
          <a:p>
            <a:pPr algn="just"/>
            <a:r>
              <a:rPr lang="it-IT" sz="2400" dirty="0" smtClean="0">
                <a:solidFill>
                  <a:srgbClr val="008000"/>
                </a:solidFill>
              </a:rPr>
              <a:t>Ricordo che il nuovo SIS è importante non solo quando si dovrà mandare il fascio nella HEBT, ma anche prima, appena cioè, arriveranno gli ultimi due correttori, ordinati con la gara dei magneti.</a:t>
            </a:r>
          </a:p>
        </p:txBody>
      </p:sp>
      <p:sp>
        <p:nvSpPr>
          <p:cNvPr id="3" name="CasellaDiTesto 2"/>
          <p:cNvSpPr txBox="1"/>
          <p:nvPr/>
        </p:nvSpPr>
        <p:spPr>
          <a:xfrm>
            <a:off x="3874414" y="3335198"/>
            <a:ext cx="872384" cy="400110"/>
          </a:xfrm>
          <a:prstGeom prst="rect">
            <a:avLst/>
          </a:prstGeom>
          <a:noFill/>
        </p:spPr>
        <p:txBody>
          <a:bodyPr wrap="square" rtlCol="0">
            <a:spAutoFit/>
          </a:bodyPr>
          <a:lstStyle/>
          <a:p>
            <a:r>
              <a:rPr lang="it-IT" dirty="0" smtClean="0"/>
              <a:t>+++</a:t>
            </a:r>
            <a:endParaRPr lang="it-IT" dirty="0"/>
          </a:p>
        </p:txBody>
      </p:sp>
    </p:spTree>
    <p:extLst>
      <p:ext uri="{BB962C8B-B14F-4D97-AF65-F5344CB8AC3E}">
        <p14:creationId xmlns:p14="http://schemas.microsoft.com/office/powerpoint/2010/main" val="336306910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410">
                                            <p:txEl>
                                              <p:pRg st="0" end="0"/>
                                            </p:txEl>
                                          </p:spTgt>
                                        </p:tgtEl>
                                        <p:attrNameLst>
                                          <p:attrName>style.visibility</p:attrName>
                                        </p:attrNameLst>
                                      </p:cBhvr>
                                      <p:to>
                                        <p:strVal val="visible"/>
                                      </p:to>
                                    </p:set>
                                    <p:anim calcmode="lin" valueType="num">
                                      <p:cBhvr additive="base">
                                        <p:cTn id="15"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4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710495"/>
          </a:xfrm>
        </p:spPr>
        <p:txBody>
          <a:bodyPr/>
          <a:lstStyle/>
          <a:p>
            <a:pPr algn="ctr"/>
            <a:r>
              <a:rPr lang="it-IT" sz="2400" dirty="0" smtClean="0">
                <a:solidFill>
                  <a:srgbClr val="008000"/>
                </a:solidFill>
                <a:latin typeface="Arial" charset="0"/>
                <a:ea typeface="ＭＳ Ｐゴシック" charset="0"/>
                <a:cs typeface="Arial" charset="0"/>
              </a:rPr>
              <a:t>Revisione del budget del Progetto XPR</a:t>
            </a:r>
            <a:endParaRPr lang="it-IT" sz="2400" dirty="0">
              <a:solidFill>
                <a:srgbClr val="008000"/>
              </a:solidFill>
              <a:latin typeface="Arial" charset="0"/>
              <a:ea typeface="ＭＳ Ｐゴシック" charset="0"/>
              <a:cs typeface="Arial" charset="0"/>
            </a:endParaRPr>
          </a:p>
        </p:txBody>
      </p:sp>
      <p:graphicFrame>
        <p:nvGraphicFramePr>
          <p:cNvPr id="5" name="Tabella 4"/>
          <p:cNvGraphicFramePr>
            <a:graphicFrameLocks noGrp="1"/>
          </p:cNvGraphicFramePr>
          <p:nvPr>
            <p:extLst>
              <p:ext uri="{D42A27DB-BD31-4B8C-83A1-F6EECF244321}">
                <p14:modId xmlns:p14="http://schemas.microsoft.com/office/powerpoint/2010/main" val="1450322552"/>
              </p:ext>
            </p:extLst>
          </p:nvPr>
        </p:nvGraphicFramePr>
        <p:xfrm>
          <a:off x="879525" y="3358553"/>
          <a:ext cx="7124700" cy="2313940"/>
        </p:xfrm>
        <a:graphic>
          <a:graphicData uri="http://schemas.openxmlformats.org/drawingml/2006/table">
            <a:tbl>
              <a:tblPr/>
              <a:tblGrid>
                <a:gridCol w="1409700"/>
                <a:gridCol w="952500"/>
                <a:gridCol w="1130300"/>
                <a:gridCol w="1219200"/>
                <a:gridCol w="1282700"/>
                <a:gridCol w="1130300"/>
              </a:tblGrid>
              <a:tr h="0">
                <a:tc gridSpan="6">
                  <a:txBody>
                    <a:bodyPr/>
                    <a:lstStyle/>
                    <a:p>
                      <a:pPr algn="ctr" fontAlgn="b"/>
                      <a:r>
                        <a:rPr lang="it-IT" sz="1800" b="1" i="0" u="none" strike="noStrike" dirty="0">
                          <a:solidFill>
                            <a:srgbClr val="000000"/>
                          </a:solidFill>
                          <a:effectLst/>
                          <a:latin typeface="Calibri"/>
                        </a:rPr>
                        <a:t>Si ottenuto un notevole risparmio con l'applicazione dell'IVA al 10% sugli ordini dell'AC dell'INFN.</a:t>
                      </a:r>
                    </a:p>
                  </a:txBody>
                  <a:tcPr marL="12700" marR="12700" marT="12700"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292100">
                <a:tc>
                  <a:txBody>
                    <a:bodyPr/>
                    <a:lstStyle/>
                    <a:p>
                      <a:pPr algn="ctr" fontAlgn="b"/>
                      <a:r>
                        <a:rPr lang="it-IT" sz="1800" b="1" i="0" u="none" strike="noStrike">
                          <a:solidFill>
                            <a:srgbClr val="000000"/>
                          </a:solidFill>
                          <a:effectLst/>
                          <a:latin typeface="Calibri"/>
                        </a:rPr>
                        <a:t>Attività</a:t>
                      </a:r>
                    </a:p>
                  </a:txBody>
                  <a:tcPr marL="12700" marR="12700" marT="12700" marB="0" anchor="b">
                    <a:lnL>
                      <a:noFill/>
                    </a:lnL>
                    <a:lnR>
                      <a:noFill/>
                    </a:lnR>
                    <a:lnT>
                      <a:noFill/>
                    </a:lnT>
                    <a:lnB>
                      <a:noFill/>
                    </a:lnB>
                  </a:tcPr>
                </a:tc>
                <a:tc>
                  <a:txBody>
                    <a:bodyPr/>
                    <a:lstStyle/>
                    <a:p>
                      <a:pPr algn="ctr" fontAlgn="b"/>
                      <a:r>
                        <a:rPr lang="it-IT" sz="1800" b="1" i="0" u="none" strike="noStrike">
                          <a:solidFill>
                            <a:srgbClr val="000000"/>
                          </a:solidFill>
                          <a:effectLst/>
                          <a:latin typeface="Calibri"/>
                        </a:rPr>
                        <a:t>Totale</a:t>
                      </a:r>
                    </a:p>
                  </a:txBody>
                  <a:tcPr marL="12700" marR="12700" marT="12700" marB="0" anchor="b">
                    <a:lnL>
                      <a:noFill/>
                    </a:lnL>
                    <a:lnR>
                      <a:noFill/>
                    </a:lnR>
                    <a:lnT>
                      <a:noFill/>
                    </a:lnT>
                    <a:lnB>
                      <a:noFill/>
                    </a:lnB>
                  </a:tcPr>
                </a:tc>
                <a:tc>
                  <a:txBody>
                    <a:bodyPr/>
                    <a:lstStyle/>
                    <a:p>
                      <a:pPr algn="ctr" fontAlgn="b"/>
                      <a:r>
                        <a:rPr lang="it-IT" sz="1800" b="1" i="0" u="none" strike="noStrike">
                          <a:solidFill>
                            <a:srgbClr val="000000"/>
                          </a:solidFill>
                          <a:effectLst/>
                          <a:latin typeface="Calibri"/>
                        </a:rPr>
                        <a:t>Imponibile</a:t>
                      </a:r>
                    </a:p>
                  </a:txBody>
                  <a:tcPr marL="12700" marR="12700" marT="12700" marB="0" anchor="b">
                    <a:lnL>
                      <a:noFill/>
                    </a:lnL>
                    <a:lnR>
                      <a:noFill/>
                    </a:lnR>
                    <a:lnT>
                      <a:noFill/>
                    </a:lnT>
                    <a:lnB>
                      <a:noFill/>
                    </a:lnB>
                  </a:tcPr>
                </a:tc>
                <a:tc>
                  <a:txBody>
                    <a:bodyPr/>
                    <a:lstStyle/>
                    <a:p>
                      <a:pPr algn="ctr" fontAlgn="b"/>
                      <a:r>
                        <a:rPr lang="es-ES_tradnl" sz="1800" b="1" i="0" u="none" strike="noStrike">
                          <a:solidFill>
                            <a:srgbClr val="000000"/>
                          </a:solidFill>
                          <a:effectLst/>
                          <a:latin typeface="Calibri"/>
                        </a:rPr>
                        <a:t>IVA al 22%</a:t>
                      </a:r>
                    </a:p>
                  </a:txBody>
                  <a:tcPr marL="12700" marR="12700" marT="12700" marB="0" anchor="b">
                    <a:lnL>
                      <a:noFill/>
                    </a:lnL>
                    <a:lnR>
                      <a:noFill/>
                    </a:lnR>
                    <a:lnT>
                      <a:noFill/>
                    </a:lnT>
                    <a:lnB>
                      <a:noFill/>
                    </a:lnB>
                  </a:tcPr>
                </a:tc>
                <a:tc>
                  <a:txBody>
                    <a:bodyPr/>
                    <a:lstStyle/>
                    <a:p>
                      <a:pPr algn="ctr" fontAlgn="b"/>
                      <a:r>
                        <a:rPr lang="es-ES_tradnl" sz="1800" b="1" i="0" u="none" strike="noStrike">
                          <a:solidFill>
                            <a:srgbClr val="000000"/>
                          </a:solidFill>
                          <a:effectLst/>
                          <a:latin typeface="Calibri"/>
                        </a:rPr>
                        <a:t>IVA al 10%</a:t>
                      </a:r>
                    </a:p>
                  </a:txBody>
                  <a:tcPr marL="12700" marR="12700" marT="12700" marB="0" anchor="b">
                    <a:lnL>
                      <a:noFill/>
                    </a:lnL>
                    <a:lnR>
                      <a:noFill/>
                    </a:lnR>
                    <a:lnT>
                      <a:noFill/>
                    </a:lnT>
                    <a:lnB>
                      <a:noFill/>
                    </a:lnB>
                  </a:tcPr>
                </a:tc>
                <a:tc>
                  <a:txBody>
                    <a:bodyPr/>
                    <a:lstStyle/>
                    <a:p>
                      <a:pPr algn="ctr" fontAlgn="b"/>
                      <a:r>
                        <a:rPr lang="it-IT" sz="1800" b="1" i="0" u="none" strike="noStrike">
                          <a:solidFill>
                            <a:srgbClr val="000000"/>
                          </a:solidFill>
                          <a:effectLst/>
                          <a:latin typeface="Calibri"/>
                        </a:rPr>
                        <a:t>Risparmio</a:t>
                      </a:r>
                    </a:p>
                  </a:txBody>
                  <a:tcPr marL="12700" marR="12700" marT="12700" marB="0" anchor="b">
                    <a:lnL>
                      <a:noFill/>
                    </a:lnL>
                    <a:lnR>
                      <a:noFill/>
                    </a:lnR>
                    <a:lnT>
                      <a:noFill/>
                    </a:lnT>
                    <a:lnB>
                      <a:noFill/>
                    </a:lnB>
                  </a:tcPr>
                </a:tc>
              </a:tr>
              <a:tr h="292100">
                <a:tc>
                  <a:txBody>
                    <a:bodyPr/>
                    <a:lstStyle/>
                    <a:p>
                      <a:pPr algn="l" fontAlgn="b"/>
                      <a:r>
                        <a:rPr lang="it-IT" sz="1800" b="1" i="0" u="none" strike="noStrike">
                          <a:solidFill>
                            <a:srgbClr val="000000"/>
                          </a:solidFill>
                          <a:effectLst/>
                          <a:latin typeface="Calibri"/>
                        </a:rPr>
                        <a:t>Nozzle</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305.000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250.000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55.000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25.000</a:t>
                      </a:r>
                    </a:p>
                  </a:txBody>
                  <a:tcPr marL="12700" marR="12700" marT="12700" marB="0" anchor="b">
                    <a:lnL>
                      <a:noFill/>
                    </a:lnL>
                    <a:lnR>
                      <a:noFill/>
                    </a:lnR>
                    <a:lnT>
                      <a:noFill/>
                    </a:lnT>
                    <a:lnB>
                      <a:noFill/>
                    </a:lnB>
                  </a:tcPr>
                </a:tc>
                <a:tc>
                  <a:txBody>
                    <a:bodyPr/>
                    <a:lstStyle/>
                    <a:p>
                      <a:pPr algn="r" fontAlgn="b"/>
                      <a:r>
                        <a:rPr lang="it-IT" sz="1800" b="1" i="0" u="none" strike="noStrike">
                          <a:solidFill>
                            <a:srgbClr val="008000"/>
                          </a:solidFill>
                          <a:effectLst/>
                          <a:latin typeface="Calibri"/>
                        </a:rPr>
                        <a:t>30.000</a:t>
                      </a:r>
                    </a:p>
                  </a:txBody>
                  <a:tcPr marL="12700" marR="12700" marT="12700" marB="0" anchor="b">
                    <a:lnL>
                      <a:noFill/>
                    </a:lnL>
                    <a:lnR>
                      <a:noFill/>
                    </a:lnR>
                    <a:lnT>
                      <a:noFill/>
                    </a:lnT>
                    <a:lnB>
                      <a:noFill/>
                    </a:lnB>
                  </a:tcPr>
                </a:tc>
              </a:tr>
              <a:tr h="292100">
                <a:tc>
                  <a:txBody>
                    <a:bodyPr/>
                    <a:lstStyle/>
                    <a:p>
                      <a:pPr algn="l" fontAlgn="b"/>
                      <a:r>
                        <a:rPr lang="it-IT" sz="1800" b="1" i="0" u="none" strike="noStrike">
                          <a:solidFill>
                            <a:srgbClr val="000000"/>
                          </a:solidFill>
                          <a:effectLst/>
                          <a:latin typeface="Calibri"/>
                        </a:rPr>
                        <a:t>Magneti</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98.164</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89.240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19.633</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8.924</a:t>
                      </a:r>
                    </a:p>
                  </a:txBody>
                  <a:tcPr marL="12700" marR="12700" marT="12700" marB="0" anchor="b">
                    <a:lnL>
                      <a:noFill/>
                    </a:lnL>
                    <a:lnR>
                      <a:noFill/>
                    </a:lnR>
                    <a:lnT>
                      <a:noFill/>
                    </a:lnT>
                    <a:lnB>
                      <a:noFill/>
                    </a:lnB>
                  </a:tcPr>
                </a:tc>
                <a:tc>
                  <a:txBody>
                    <a:bodyPr/>
                    <a:lstStyle/>
                    <a:p>
                      <a:pPr algn="r" fontAlgn="b"/>
                      <a:r>
                        <a:rPr lang="it-IT" sz="1800" b="1" i="0" u="none" strike="noStrike">
                          <a:solidFill>
                            <a:srgbClr val="008000"/>
                          </a:solidFill>
                          <a:effectLst/>
                          <a:latin typeface="Calibri"/>
                        </a:rPr>
                        <a:t>10.709</a:t>
                      </a:r>
                    </a:p>
                  </a:txBody>
                  <a:tcPr marL="12700" marR="12700" marT="12700" marB="0" anchor="b">
                    <a:lnL>
                      <a:noFill/>
                    </a:lnL>
                    <a:lnR>
                      <a:noFill/>
                    </a:lnR>
                    <a:lnT>
                      <a:noFill/>
                    </a:lnT>
                    <a:lnB>
                      <a:noFill/>
                    </a:lnB>
                  </a:tcPr>
                </a:tc>
              </a:tr>
              <a:tr h="292100">
                <a:tc>
                  <a:txBody>
                    <a:bodyPr/>
                    <a:lstStyle/>
                    <a:p>
                      <a:pPr algn="l" fontAlgn="b"/>
                      <a:r>
                        <a:rPr lang="it-IT" sz="1800" b="1" i="0" u="none" strike="noStrike">
                          <a:solidFill>
                            <a:srgbClr val="000000"/>
                          </a:solidFill>
                          <a:effectLst/>
                          <a:latin typeface="Calibri"/>
                        </a:rPr>
                        <a:t>Alimentatori</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324.500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295.000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64.900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29.500</a:t>
                      </a:r>
                    </a:p>
                  </a:txBody>
                  <a:tcPr marL="12700" marR="12700" marT="12700" marB="0" anchor="b">
                    <a:lnL>
                      <a:noFill/>
                    </a:lnL>
                    <a:lnR>
                      <a:noFill/>
                    </a:lnR>
                    <a:lnT>
                      <a:noFill/>
                    </a:lnT>
                    <a:lnB>
                      <a:noFill/>
                    </a:lnB>
                  </a:tcPr>
                </a:tc>
                <a:tc>
                  <a:txBody>
                    <a:bodyPr/>
                    <a:lstStyle/>
                    <a:p>
                      <a:pPr algn="r" fontAlgn="b"/>
                      <a:r>
                        <a:rPr lang="it-IT" sz="1800" b="1" i="0" u="none" strike="noStrike">
                          <a:solidFill>
                            <a:srgbClr val="008000"/>
                          </a:solidFill>
                          <a:effectLst/>
                          <a:latin typeface="Calibri"/>
                        </a:rPr>
                        <a:t>35.400</a:t>
                      </a:r>
                    </a:p>
                  </a:txBody>
                  <a:tcPr marL="12700" marR="12700" marT="12700" marB="0" anchor="b">
                    <a:lnL>
                      <a:noFill/>
                    </a:lnL>
                    <a:lnR>
                      <a:noFill/>
                    </a:lnR>
                    <a:lnT>
                      <a:noFill/>
                    </a:lnT>
                    <a:lnB>
                      <a:noFill/>
                    </a:lnB>
                  </a:tcPr>
                </a:tc>
              </a:tr>
              <a:tr h="292100">
                <a:tc>
                  <a:txBody>
                    <a:bodyPr/>
                    <a:lstStyle/>
                    <a:p>
                      <a:pPr algn="l" fontAlgn="b"/>
                      <a:r>
                        <a:rPr lang="it-IT" sz="1800" b="1" i="0" u="none" strike="noStrike">
                          <a:solidFill>
                            <a:srgbClr val="000000"/>
                          </a:solidFill>
                          <a:effectLst/>
                          <a:latin typeface="Calibri"/>
                        </a:rPr>
                        <a:t>SIS</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165.000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150.000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33.000</a:t>
                      </a:r>
                    </a:p>
                  </a:txBody>
                  <a:tcPr marL="12700" marR="12700" marT="12700" marB="0" anchor="b">
                    <a:lnL>
                      <a:noFill/>
                    </a:lnL>
                    <a:lnR>
                      <a:noFill/>
                    </a:lnR>
                    <a:lnT>
                      <a:noFill/>
                    </a:lnT>
                    <a:lnB>
                      <a:noFill/>
                    </a:lnB>
                  </a:tcPr>
                </a:tc>
                <a:tc>
                  <a:txBody>
                    <a:bodyPr/>
                    <a:lstStyle/>
                    <a:p>
                      <a:pPr algn="r" fontAlgn="b"/>
                      <a:r>
                        <a:rPr lang="it-IT" sz="1800" b="0" i="0" u="none" strike="noStrike">
                          <a:solidFill>
                            <a:srgbClr val="000000"/>
                          </a:solidFill>
                          <a:effectLst/>
                          <a:latin typeface="Calibri"/>
                        </a:rPr>
                        <a:t>15.000</a:t>
                      </a:r>
                    </a:p>
                  </a:txBody>
                  <a:tcPr marL="12700" marR="12700" marT="12700" marB="0" anchor="b">
                    <a:lnL>
                      <a:noFill/>
                    </a:lnL>
                    <a:lnR>
                      <a:noFill/>
                    </a:lnR>
                    <a:lnT>
                      <a:noFill/>
                    </a:lnT>
                    <a:lnB>
                      <a:noFill/>
                    </a:lnB>
                  </a:tcPr>
                </a:tc>
                <a:tc>
                  <a:txBody>
                    <a:bodyPr/>
                    <a:lstStyle/>
                    <a:p>
                      <a:pPr algn="r" fontAlgn="b"/>
                      <a:r>
                        <a:rPr lang="it-IT" sz="1800" b="1" i="0" u="none" strike="noStrike">
                          <a:solidFill>
                            <a:srgbClr val="008000"/>
                          </a:solidFill>
                          <a:effectLst/>
                          <a:latin typeface="Calibri"/>
                        </a:rPr>
                        <a:t>18.000</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292100">
                <a:tc>
                  <a:txBody>
                    <a:bodyPr/>
                    <a:lstStyle/>
                    <a:p>
                      <a:pPr algn="l" fontAlgn="b"/>
                      <a:endParaRPr lang="it-IT" sz="1800" b="1"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it-IT"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it-IT" sz="1800" b="1" i="0" u="none" strike="noStrike" dirty="0">
                          <a:solidFill>
                            <a:srgbClr val="008000"/>
                          </a:solidFill>
                          <a:effectLst/>
                          <a:latin typeface="Calibri"/>
                        </a:rPr>
                        <a:t>94.109</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 name="CasellaDiTesto 1"/>
          <p:cNvSpPr txBox="1"/>
          <p:nvPr/>
        </p:nvSpPr>
        <p:spPr>
          <a:xfrm>
            <a:off x="500338" y="1413488"/>
            <a:ext cx="7800143" cy="1631216"/>
          </a:xfrm>
          <a:prstGeom prst="rect">
            <a:avLst/>
          </a:prstGeom>
          <a:noFill/>
        </p:spPr>
        <p:txBody>
          <a:bodyPr wrap="square" rtlCol="0">
            <a:spAutoFit/>
          </a:bodyPr>
          <a:lstStyle/>
          <a:p>
            <a:pPr algn="just"/>
            <a:r>
              <a:rPr lang="it-IT" dirty="0" smtClean="0"/>
              <a:t>Inseguito all’accordo CNAO-INFN mi è stato chiesto di rivedere il budget del Progetto XPR per vedere se era possibile caricare circa 200 k€, senza compromettere il progetto stesso. Una parte per le missioni necessarie al personale CNAO ed un’altra per una particella pesante, quale il TPS per il trattamento dell’occhio.</a:t>
            </a:r>
            <a:endParaRPr lang="it-IT" dirty="0"/>
          </a:p>
        </p:txBody>
      </p:sp>
    </p:spTree>
    <p:extLst>
      <p:ext uri="{BB962C8B-B14F-4D97-AF65-F5344CB8AC3E}">
        <p14:creationId xmlns:p14="http://schemas.microsoft.com/office/powerpoint/2010/main" val="22577243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a:xfrm>
            <a:off x="635050" y="610756"/>
            <a:ext cx="7369175" cy="659185"/>
          </a:xfrm>
        </p:spPr>
        <p:txBody>
          <a:bodyPr/>
          <a:lstStyle/>
          <a:p>
            <a:pPr algn="ctr"/>
            <a:r>
              <a:rPr lang="it-IT" sz="2400" dirty="0" smtClean="0">
                <a:solidFill>
                  <a:srgbClr val="008000"/>
                </a:solidFill>
                <a:latin typeface="Arial" charset="0"/>
                <a:ea typeface="ＭＳ Ｐゴシック" charset="0"/>
                <a:cs typeface="Arial" charset="0"/>
              </a:rPr>
              <a:t>Costi stimati rivisti il 18/06/2015</a:t>
            </a:r>
            <a:endParaRPr lang="it-IT" sz="2400" dirty="0">
              <a:solidFill>
                <a:srgbClr val="008000"/>
              </a:solidFill>
              <a:latin typeface="Arial" charset="0"/>
              <a:ea typeface="ＭＳ Ｐゴシック" charset="0"/>
              <a:cs typeface="Arial" charset="0"/>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631376938"/>
              </p:ext>
            </p:extLst>
          </p:nvPr>
        </p:nvGraphicFramePr>
        <p:xfrm>
          <a:off x="1282917" y="1180147"/>
          <a:ext cx="6567357" cy="5118245"/>
        </p:xfrm>
        <a:graphic>
          <a:graphicData uri="http://schemas.openxmlformats.org/presentationml/2006/ole">
            <mc:AlternateContent xmlns:mc="http://schemas.openxmlformats.org/markup-compatibility/2006">
              <mc:Choice xmlns:v="urn:schemas-microsoft-com:vml" Requires="v">
                <p:oleObj spid="_x0000_s11265" name="Foglio di lavoro" r:id="rId3" imgW="9004300" imgH="9258300" progId="Excel.Sheet.8">
                  <p:embed/>
                </p:oleObj>
              </mc:Choice>
              <mc:Fallback>
                <p:oleObj name="Foglio di lavoro" r:id="rId3" imgW="9004300" imgH="9258300" progId="Excel.Sheet.8">
                  <p:embed/>
                  <p:pic>
                    <p:nvPicPr>
                      <p:cNvPr id="0" name=""/>
                      <p:cNvPicPr/>
                      <p:nvPr/>
                    </p:nvPicPr>
                    <p:blipFill>
                      <a:blip r:embed="rId4"/>
                      <a:stretch>
                        <a:fillRect/>
                      </a:stretch>
                    </p:blipFill>
                    <p:spPr>
                      <a:xfrm>
                        <a:off x="1282917" y="1180147"/>
                        <a:ext cx="6567357" cy="5118245"/>
                      </a:xfrm>
                      <a:prstGeom prst="rect">
                        <a:avLst/>
                      </a:prstGeom>
                    </p:spPr>
                  </p:pic>
                </p:oleObj>
              </mc:Fallback>
            </mc:AlternateContent>
          </a:graphicData>
        </a:graphic>
      </p:graphicFrame>
    </p:spTree>
    <p:extLst>
      <p:ext uri="{BB962C8B-B14F-4D97-AF65-F5344CB8AC3E}">
        <p14:creationId xmlns:p14="http://schemas.microsoft.com/office/powerpoint/2010/main" val="20253531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PresentationLoad</Template>
  <TotalTime>22302</TotalTime>
  <Words>741</Words>
  <Application>Microsoft Macintosh PowerPoint</Application>
  <PresentationFormat>Presentazione su schermo (4:3)</PresentationFormat>
  <Paragraphs>69</Paragraphs>
  <Slides>17</Slides>
  <Notes>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17</vt:i4>
      </vt:variant>
    </vt:vector>
  </HeadingPairs>
  <TitlesOfParts>
    <vt:vector size="20" baseType="lpstr">
      <vt:lpstr>PresentationLoad</vt:lpstr>
      <vt:lpstr>Foglio di lavoro</vt:lpstr>
      <vt:lpstr>Foglio di lavoro di Excel 97 - 2004</vt:lpstr>
      <vt:lpstr>Presentazione di PowerPoint</vt:lpstr>
      <vt:lpstr>Allineamenti</vt:lpstr>
      <vt:lpstr>Agibilità della Sala XPR</vt:lpstr>
      <vt:lpstr>Lavori nella Sala XPR</vt:lpstr>
      <vt:lpstr>Installazioni nella Sala XPR</vt:lpstr>
      <vt:lpstr>Lavori ed Installazioni nella Sala di controllo attigua alla XPR</vt:lpstr>
      <vt:lpstr>Urgenza del SIS</vt:lpstr>
      <vt:lpstr>Revisione del budget del Progetto XPR</vt:lpstr>
      <vt:lpstr>Costi stimati rivisti il 18/06/2015</vt:lpstr>
      <vt:lpstr>Costi stimati rivisti il 18/06/2015</vt:lpstr>
      <vt:lpstr>Costi stimati rivisti il 18/06/2015</vt:lpstr>
      <vt:lpstr>Costi stimati rivisti il 18/06/2015</vt:lpstr>
      <vt:lpstr>Costi stimati rivisti il 18/06/2015</vt:lpstr>
      <vt:lpstr>Costi stimati rivisti il 18/06/2015</vt:lpstr>
      <vt:lpstr>Costi stimati rivisti il 18/06/2015</vt:lpstr>
      <vt:lpstr>Costi stimati rivisti il 18/06/2015</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
  <dc:description>PresentationLoad.com</dc:description>
  <cp:lastModifiedBy>Account</cp:lastModifiedBy>
  <cp:revision>278</cp:revision>
  <dcterms:created xsi:type="dcterms:W3CDTF">2007-11-27T23:54:21Z</dcterms:created>
  <dcterms:modified xsi:type="dcterms:W3CDTF">2015-07-20T06:41:07Z</dcterms:modified>
</cp:coreProperties>
</file>