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285" r:id="rId2"/>
    <p:sldId id="309" r:id="rId3"/>
    <p:sldId id="310" r:id="rId4"/>
    <p:sldId id="316" r:id="rId5"/>
    <p:sldId id="317" r:id="rId6"/>
    <p:sldId id="318" r:id="rId7"/>
    <p:sldId id="308" r:id="rId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2244" y="-1080"/>
      </p:cViewPr>
      <p:guideLst>
        <p:guide orient="horz" pos="241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noProof="1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DA6BFD63-C219-47B2-A2A7-CF8866330248}" type="slidenum">
              <a:rPr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5022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0D580BF0-DB70-48E7-9B52-1126831F702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57292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00DEBE3-F16E-49C2-BA6B-DACDACE1BA56}" type="slidenum">
              <a:rPr lang="de-DE" altLang="it-IT" sz="1200" smtClean="0">
                <a:latin typeface="Times New Roman" pitchFamily="18" charset="0"/>
              </a:rPr>
              <a:pPr eaLnBrk="1" hangingPunct="1"/>
              <a:t>1</a:t>
            </a:fld>
            <a:endParaRPr lang="de-DE" altLang="it-IT" sz="1200" smtClean="0">
              <a:latin typeface="Times New Roman" pitchFamily="18" charset="0"/>
            </a:endParaRPr>
          </a:p>
        </p:txBody>
      </p:sp>
      <p:sp>
        <p:nvSpPr>
          <p:cNvPr id="9219" name="Rectangle 7"/>
          <p:cNvSpPr txBox="1">
            <a:spLocks noGrp="1" noChangeArrowheads="1"/>
          </p:cNvSpPr>
          <p:nvPr/>
        </p:nvSpPr>
        <p:spPr bwMode="auto">
          <a:xfrm>
            <a:off x="3852863" y="9434513"/>
            <a:ext cx="29448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24" tIns="47416" rIns="94824" bIns="47416" anchor="b"/>
          <a:lstStyle>
            <a:lvl1pPr defTabSz="947738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02F27CC9-6CF5-4708-AA0B-E15152D0A677}" type="slidenum">
              <a:rPr lang="en-GB" altLang="it-IT" sz="1300"/>
              <a:pPr algn="r" eaLnBrk="1" hangingPunct="1"/>
              <a:t>1</a:t>
            </a:fld>
            <a:endParaRPr lang="en-GB" altLang="it-IT" sz="1300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4275"/>
          </a:xfrm>
          <a:ln/>
        </p:spPr>
      </p:sp>
      <p:sp>
        <p:nvSpPr>
          <p:cNvPr id="449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</p:spPr>
        <p:txBody>
          <a:bodyPr lIns="94824" tIns="47416" rIns="94824" bIns="47416"/>
          <a:lstStyle/>
          <a:p>
            <a:pPr eaLnBrk="1" hangingPunct="1">
              <a:defRPr/>
            </a:pPr>
            <a:endParaRPr lang="de-DE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1F559CC-AE89-466C-9102-C9A9AB868959}" type="slidenum">
              <a:rPr lang="de-DE" altLang="it-IT" sz="1200" smtClean="0">
                <a:latin typeface="Times New Roman" pitchFamily="18" charset="0"/>
              </a:rPr>
              <a:pPr eaLnBrk="1" hangingPunct="1"/>
              <a:t>7</a:t>
            </a:fld>
            <a:endParaRPr lang="de-DE" altLang="it-IT" sz="1200" smtClean="0"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4275"/>
          </a:xfrm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</p:spPr>
        <p:txBody>
          <a:bodyPr/>
          <a:lstStyle/>
          <a:p>
            <a:pPr eaLnBrk="1" hangingPunct="1">
              <a:defRPr/>
            </a:pPr>
            <a:endParaRPr noProof="1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 bwMode="gray">
      <p:bgPr>
        <a:blipFill dpi="0" rotWithShape="0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5" descr="LogoCNAO+txt_bianco-ross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94500" y="6248400"/>
            <a:ext cx="21288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7738959"/>
      </p:ext>
    </p:extLst>
  </p:cSld>
  <p:clrMapOvr>
    <a:masterClrMapping/>
  </p:clrMapOvr>
  <p:transition spd="med">
    <p:fade/>
  </p:transition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bg>
      <p:bgPr>
        <a:blipFill dpi="0" rotWithShape="0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5" descr="LogoCNAO+txt_blu-ross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64413" y="6478588"/>
            <a:ext cx="1735137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nettore 1 22"/>
          <p:cNvCxnSpPr/>
          <p:nvPr userDrawn="1"/>
        </p:nvCxnSpPr>
        <p:spPr>
          <a:xfrm>
            <a:off x="0" y="6335713"/>
            <a:ext cx="9144000" cy="0"/>
          </a:xfrm>
          <a:prstGeom prst="line">
            <a:avLst/>
          </a:prstGeom>
          <a:ln w="25400" cap="rnd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magine 10" descr="sistema-sanitario-lombardia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5338" y="6588125"/>
            <a:ext cx="12858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liennummernplatzhalter 1"/>
          <p:cNvSpPr txBox="1">
            <a:spLocks/>
          </p:cNvSpPr>
          <p:nvPr userDrawn="1"/>
        </p:nvSpPr>
        <p:spPr>
          <a:xfrm>
            <a:off x="7912100" y="38100"/>
            <a:ext cx="1011238" cy="252413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dirty="0" err="1" smtClean="0">
                <a:solidFill>
                  <a:schemeClr val="bg1"/>
                </a:solidFill>
                <a:cs typeface="Calibri"/>
              </a:rPr>
              <a:t>www.cnao.it</a:t>
            </a:r>
            <a:endParaRPr lang="de-DE" sz="1000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4325" y="495410"/>
            <a:ext cx="6873875" cy="60007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940937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titolo">
    <p:bg bwMode="gray">
      <p:bgPr>
        <a:blipFill dpi="0" rotWithShape="0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5" descr="LogoCNAO+txt_bianco-ross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94500" y="6248400"/>
            <a:ext cx="21288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9387098"/>
      </p:ext>
    </p:extLst>
  </p:cSld>
  <p:clrMapOvr>
    <a:masterClrMapping/>
  </p:clrMapOvr>
  <p:transition spd="med">
    <p:fade/>
  </p:transition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bg>
      <p:bgPr>
        <a:blipFill dpi="0" rotWithShape="0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5" descr="LogoCNAO+txt_blu-ross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64413" y="6478588"/>
            <a:ext cx="1735137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egnaposto piè di pagina 2"/>
          <p:cNvSpPr txBox="1">
            <a:spLocks/>
          </p:cNvSpPr>
          <p:nvPr userDrawn="1"/>
        </p:nvSpPr>
        <p:spPr bwMode="gray">
          <a:xfrm>
            <a:off x="219075" y="6542088"/>
            <a:ext cx="879475" cy="2476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it-IT" sz="1000"/>
              <a:t>Page </a:t>
            </a:r>
            <a:r>
              <a:rPr lang="en-GB" altLang="it-IT" sz="1000">
                <a:sym typeface="Wingdings" pitchFamily="2" charset="2"/>
              </a:rPr>
              <a:t></a:t>
            </a:r>
            <a:r>
              <a:rPr lang="en-GB" altLang="it-IT" sz="1000"/>
              <a:t> </a:t>
            </a:r>
            <a:fld id="{9BE8E2EC-3FF5-4E62-9455-FDCE734D555C}" type="slidenum">
              <a:rPr lang="en-GB" altLang="it-IT" sz="1000"/>
              <a:pPr eaLnBrk="1" hangingPunct="1"/>
              <a:t>‹#›</a:t>
            </a:fld>
            <a:endParaRPr lang="en-GB" altLang="it-IT" sz="1000"/>
          </a:p>
        </p:txBody>
      </p:sp>
      <p:sp>
        <p:nvSpPr>
          <p:cNvPr id="6" name="Foliennummernplatzhalter 1"/>
          <p:cNvSpPr txBox="1">
            <a:spLocks/>
          </p:cNvSpPr>
          <p:nvPr userDrawn="1"/>
        </p:nvSpPr>
        <p:spPr>
          <a:xfrm>
            <a:off x="1222375" y="6537325"/>
            <a:ext cx="3044825" cy="252413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  <a:cs typeface="Calibri"/>
              </a:rPr>
              <a:t>XPR Project</a:t>
            </a:r>
            <a:endParaRPr lang="en-GB" sz="900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7" name="Connettore 1 22"/>
          <p:cNvCxnSpPr/>
          <p:nvPr userDrawn="1"/>
        </p:nvCxnSpPr>
        <p:spPr>
          <a:xfrm>
            <a:off x="0" y="6335713"/>
            <a:ext cx="9144000" cy="0"/>
          </a:xfrm>
          <a:prstGeom prst="line">
            <a:avLst/>
          </a:prstGeom>
          <a:ln w="9525" cap="rnd" cmpd="sng">
            <a:solidFill>
              <a:schemeClr val="accent4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23"/>
          <p:cNvCxnSpPr/>
          <p:nvPr userDrawn="1"/>
        </p:nvCxnSpPr>
        <p:spPr>
          <a:xfrm>
            <a:off x="1119188" y="6627813"/>
            <a:ext cx="0" cy="107950"/>
          </a:xfrm>
          <a:prstGeom prst="line">
            <a:avLst/>
          </a:prstGeom>
          <a:ln w="9525" cap="rnd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magine 10" descr="sistema-sanitario-lombardia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5338" y="6588125"/>
            <a:ext cx="12858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oliennummernplatzhalter 1"/>
          <p:cNvSpPr txBox="1">
            <a:spLocks/>
          </p:cNvSpPr>
          <p:nvPr userDrawn="1"/>
        </p:nvSpPr>
        <p:spPr>
          <a:xfrm>
            <a:off x="7912100" y="38100"/>
            <a:ext cx="1011238" cy="252413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smtClean="0">
                <a:solidFill>
                  <a:schemeClr val="bg1"/>
                </a:solidFill>
                <a:cs typeface="Calibri"/>
              </a:rPr>
              <a:t>www.cnao.it</a:t>
            </a:r>
            <a:endParaRPr lang="en-US" sz="1000" b="1">
              <a:solidFill>
                <a:schemeClr val="bg1"/>
              </a:solidFill>
              <a:cs typeface="Calibri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4325" y="495410"/>
            <a:ext cx="6873875" cy="60007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314325" y="1695450"/>
            <a:ext cx="8439150" cy="4305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7881648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ChangeArrowheads="1"/>
          </p:cNvSpPr>
          <p:nvPr/>
        </p:nvSpPr>
        <p:spPr bwMode="gray">
          <a:xfrm>
            <a:off x="2162175" y="6408738"/>
            <a:ext cx="47847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it-IT" sz="1000">
              <a:ea typeface="ＭＳ Ｐゴシック" charset="-128"/>
            </a:endParaRPr>
          </a:p>
        </p:txBody>
      </p:sp>
      <p:sp>
        <p:nvSpPr>
          <p:cNvPr id="11269" name="Rectangle 1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32ABE08F-3998-4675-9BE4-791FF1739C9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028" name="Rectangle 12"/>
          <p:cNvSpPr>
            <a:spLocks noGrp="1" noChangeArrowheads="1"/>
          </p:cNvSpPr>
          <p:nvPr>
            <p:ph type="body" idx="1"/>
          </p:nvPr>
        </p:nvSpPr>
        <p:spPr bwMode="gray">
          <a:xfrm>
            <a:off x="314325" y="1614488"/>
            <a:ext cx="8524875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it-IT" smtClean="0"/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14325" y="300038"/>
            <a:ext cx="68738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altLang="it-IT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</p:sldLayoutIdLst>
  <p:transition spd="med">
    <p:fade/>
  </p:transition>
  <p:hf sldNum="0" hd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190500" indent="-190500" algn="l" rtl="0" eaLnBrk="0" fontAlgn="base" hangingPunct="0">
        <a:spcBef>
          <a:spcPct val="6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381000" indent="-18891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</a:defRPr>
      </a:lvl2pPr>
      <a:lvl3pPr marL="561975" indent="-1793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</a:defRPr>
      </a:lvl3pPr>
      <a:lvl4pPr marL="768350" indent="-2047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</a:defRPr>
      </a:lvl4pPr>
      <a:lvl5pPr marL="10509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15081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19653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24225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28797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asellaDiTesto 1"/>
          <p:cNvSpPr txBox="1">
            <a:spLocks noChangeArrowheads="1"/>
          </p:cNvSpPr>
          <p:nvPr/>
        </p:nvSpPr>
        <p:spPr bwMode="auto">
          <a:xfrm>
            <a:off x="-992188" y="94615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123" name="CasellaDiTesto 2"/>
          <p:cNvSpPr txBox="1">
            <a:spLocks noChangeArrowheads="1"/>
          </p:cNvSpPr>
          <p:nvPr/>
        </p:nvSpPr>
        <p:spPr bwMode="auto">
          <a:xfrm>
            <a:off x="295274" y="4679950"/>
            <a:ext cx="864169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it-IT" altLang="it-IT" sz="3000" b="1" dirty="0" smtClean="0">
                <a:solidFill>
                  <a:schemeClr val="bg1"/>
                </a:solidFill>
              </a:rPr>
              <a:t>XPR meeting – Control System status</a:t>
            </a:r>
            <a:endParaRPr lang="it-IT" altLang="it-IT" sz="3000" b="1" dirty="0">
              <a:solidFill>
                <a:schemeClr val="bg1"/>
              </a:solidFill>
            </a:endParaRPr>
          </a:p>
        </p:txBody>
      </p:sp>
      <p:sp>
        <p:nvSpPr>
          <p:cNvPr id="5124" name="CasellaDiTesto 4"/>
          <p:cNvSpPr txBox="1">
            <a:spLocks noChangeArrowheads="1"/>
          </p:cNvSpPr>
          <p:nvPr/>
        </p:nvSpPr>
        <p:spPr bwMode="auto">
          <a:xfrm>
            <a:off x="295275" y="5364163"/>
            <a:ext cx="5387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it-IT" altLang="it-IT" sz="1800" dirty="0">
                <a:solidFill>
                  <a:schemeClr val="bg1"/>
                </a:solidFill>
              </a:rPr>
              <a:t>S. </a:t>
            </a:r>
            <a:r>
              <a:rPr lang="it-IT" altLang="it-IT" sz="1800" dirty="0" smtClean="0">
                <a:solidFill>
                  <a:schemeClr val="bg1"/>
                </a:solidFill>
              </a:rPr>
              <a:t>Toncelli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  <p:sp>
        <p:nvSpPr>
          <p:cNvPr id="5125" name="CasellaDiTesto 5"/>
          <p:cNvSpPr txBox="1">
            <a:spLocks noChangeArrowheads="1"/>
          </p:cNvSpPr>
          <p:nvPr/>
        </p:nvSpPr>
        <p:spPr bwMode="auto">
          <a:xfrm>
            <a:off x="295275" y="6384925"/>
            <a:ext cx="5387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Pavia, </a:t>
            </a:r>
            <a:r>
              <a:rPr lang="it-IT" altLang="it-IT" sz="1200" dirty="0" smtClean="0">
                <a:solidFill>
                  <a:schemeClr val="bg1"/>
                </a:solidFill>
              </a:rPr>
              <a:t>20 luglio 2015</a:t>
            </a:r>
            <a:endParaRPr lang="it-IT" altLang="it-IT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olo 1"/>
          <p:cNvSpPr>
            <a:spLocks noGrp="1"/>
          </p:cNvSpPr>
          <p:nvPr>
            <p:ph type="title"/>
          </p:nvPr>
        </p:nvSpPr>
        <p:spPr>
          <a:xfrm>
            <a:off x="314325" y="495300"/>
            <a:ext cx="7369175" cy="600075"/>
          </a:xfrm>
        </p:spPr>
        <p:txBody>
          <a:bodyPr/>
          <a:lstStyle/>
          <a:p>
            <a:r>
              <a:rPr lang="en-GB" altLang="it-IT" dirty="0" smtClean="0">
                <a:solidFill>
                  <a:srgbClr val="000090"/>
                </a:solidFill>
              </a:rPr>
              <a:t>Task#7: </a:t>
            </a:r>
            <a:r>
              <a:rPr lang="it-IT" altLang="it-IT" dirty="0">
                <a:solidFill>
                  <a:srgbClr val="000090"/>
                </a:solidFill>
              </a:rPr>
              <a:t>Sistema di controllo</a:t>
            </a:r>
            <a:endParaRPr lang="it-IT" altLang="it-IT" dirty="0" smtClean="0">
              <a:solidFill>
                <a:srgbClr val="000090"/>
              </a:solidFill>
            </a:endParaRPr>
          </a:p>
        </p:txBody>
      </p:sp>
      <p:sp>
        <p:nvSpPr>
          <p:cNvPr id="12290" name="Segnaposto tes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altLang="it-IT" i="1" dirty="0" smtClean="0">
                <a:solidFill>
                  <a:srgbClr val="000090"/>
                </a:solidFill>
              </a:rPr>
              <a:t>Obiettivo</a:t>
            </a:r>
            <a:r>
              <a:rPr lang="it-IT" altLang="it-IT" dirty="0" smtClean="0">
                <a:solidFill>
                  <a:srgbClr val="000090"/>
                </a:solidFill>
              </a:rPr>
              <a:t>: </a:t>
            </a:r>
            <a:r>
              <a:rPr lang="it-IT" altLang="it-IT" b="0" dirty="0" smtClean="0">
                <a:solidFill>
                  <a:srgbClr val="000090"/>
                </a:solidFill>
              </a:rPr>
              <a:t>progettazione, costruzione, installazione, messa in opera e commissioning dell’ampliamento del sistema di controllo necessari per la HEBT e per la sala sperimentale.</a:t>
            </a:r>
          </a:p>
          <a:p>
            <a:endParaRPr lang="it-IT" altLang="it-IT" i="1" dirty="0" smtClean="0">
              <a:solidFill>
                <a:srgbClr val="000090"/>
              </a:solidFill>
            </a:endParaRPr>
          </a:p>
          <a:p>
            <a:r>
              <a:rPr lang="it-IT" altLang="it-IT" i="1" dirty="0" smtClean="0">
                <a:solidFill>
                  <a:srgbClr val="000090"/>
                </a:solidFill>
              </a:rPr>
              <a:t>Responsabile CNAO: </a:t>
            </a:r>
            <a:r>
              <a:rPr lang="it-IT" altLang="it-IT" b="0" i="1" dirty="0" smtClean="0">
                <a:solidFill>
                  <a:srgbClr val="000090"/>
                </a:solidFill>
              </a:rPr>
              <a:t>L. Casalegno</a:t>
            </a:r>
            <a:endParaRPr lang="it-IT" altLang="it-IT" b="0" dirty="0" smtClean="0">
              <a:solidFill>
                <a:srgbClr val="000090"/>
              </a:solidFill>
            </a:endParaRPr>
          </a:p>
          <a:p>
            <a:endParaRPr lang="it-IT" altLang="it-IT" dirty="0" smtClean="0">
              <a:solidFill>
                <a:srgbClr val="000090"/>
              </a:solidFill>
            </a:endParaRPr>
          </a:p>
          <a:p>
            <a:r>
              <a:rPr lang="it-IT" altLang="it-IT" i="1" dirty="0" smtClean="0">
                <a:solidFill>
                  <a:srgbClr val="000090"/>
                </a:solidFill>
              </a:rPr>
              <a:t>Risorse umane disponibili CNAO:   </a:t>
            </a:r>
            <a:r>
              <a:rPr lang="it-IT" altLang="it-IT" b="0" i="1" dirty="0" smtClean="0">
                <a:solidFill>
                  <a:srgbClr val="000090"/>
                </a:solidFill>
              </a:rPr>
              <a:t>L. Casalegno, S. Toncelli, S. Gioia, S. Foglio</a:t>
            </a:r>
            <a:endParaRPr lang="it-IT" altLang="it-IT" b="0" dirty="0" smtClean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07954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Master timing receiver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4325" y="1695449"/>
            <a:ext cx="8439150" cy="2717063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altLang="it-IT" b="0" dirty="0" err="1" smtClean="0"/>
              <a:t>Decodifica</a:t>
            </a:r>
            <a:r>
              <a:rPr lang="en-US" altLang="it-IT" b="0" dirty="0" smtClean="0"/>
              <a:t> </a:t>
            </a:r>
            <a:r>
              <a:rPr lang="en-US" altLang="it-IT" b="0" dirty="0" err="1" smtClean="0"/>
              <a:t>ottica</a:t>
            </a:r>
            <a:r>
              <a:rPr lang="en-US" altLang="it-IT" b="0" dirty="0" smtClean="0"/>
              <a:t> </a:t>
            </a:r>
            <a:r>
              <a:rPr lang="en-US" altLang="it-IT" b="0" dirty="0" err="1" smtClean="0"/>
              <a:t>funzionante</a:t>
            </a:r>
            <a:endParaRPr lang="en-US" altLang="it-IT" b="0" dirty="0" smtClean="0"/>
          </a:p>
          <a:p>
            <a:pPr>
              <a:buClr>
                <a:schemeClr val="accent2"/>
              </a:buClr>
            </a:pPr>
            <a:r>
              <a:rPr lang="en-US" altLang="it-IT" b="0" dirty="0" err="1" smtClean="0"/>
              <a:t>Decodifica</a:t>
            </a:r>
            <a:r>
              <a:rPr lang="en-US" altLang="it-IT" b="0" dirty="0" smtClean="0"/>
              <a:t> </a:t>
            </a:r>
            <a:r>
              <a:rPr lang="en-US" altLang="it-IT" b="0" dirty="0" err="1" smtClean="0"/>
              <a:t>protocollo</a:t>
            </a:r>
            <a:r>
              <a:rPr lang="en-US" altLang="it-IT" b="0" dirty="0" smtClean="0"/>
              <a:t> </a:t>
            </a:r>
            <a:r>
              <a:rPr lang="en-US" altLang="it-IT" b="0" dirty="0" err="1" smtClean="0"/>
              <a:t>fallita</a:t>
            </a:r>
            <a:r>
              <a:rPr lang="en-US" altLang="it-IT" b="0" dirty="0" smtClean="0"/>
              <a:t> con </a:t>
            </a:r>
            <a:r>
              <a:rPr lang="en-US" altLang="it-IT" b="0" dirty="0" err="1" smtClean="0"/>
              <a:t>schede</a:t>
            </a:r>
            <a:r>
              <a:rPr lang="en-US" altLang="it-IT" b="0" dirty="0" smtClean="0"/>
              <a:t> </a:t>
            </a:r>
            <a:r>
              <a:rPr lang="en-US" altLang="it-IT" b="0" dirty="0" err="1" smtClean="0"/>
              <a:t>commerciali</a:t>
            </a:r>
            <a:r>
              <a:rPr lang="en-US" altLang="it-IT" b="0" dirty="0" smtClean="0"/>
              <a:t> </a:t>
            </a:r>
            <a:r>
              <a:rPr lang="en-US" altLang="it-IT" b="0" dirty="0" err="1" smtClean="0"/>
              <a:t>disponibili</a:t>
            </a:r>
            <a:r>
              <a:rPr lang="en-US" altLang="it-IT" b="0" dirty="0" smtClean="0"/>
              <a:t> </a:t>
            </a:r>
            <a:r>
              <a:rPr lang="en-US" altLang="it-IT" b="0" dirty="0" smtClean="0"/>
              <a:t>(</a:t>
            </a:r>
            <a:r>
              <a:rPr lang="en-US" altLang="it-IT" b="0" dirty="0" err="1" smtClean="0"/>
              <a:t>mancanza</a:t>
            </a:r>
            <a:r>
              <a:rPr lang="en-US" altLang="it-IT" b="0" dirty="0" smtClean="0"/>
              <a:t> di </a:t>
            </a:r>
            <a:r>
              <a:rPr lang="en-US" altLang="it-IT" b="0" dirty="0" err="1" smtClean="0"/>
              <a:t>banda</a:t>
            </a:r>
            <a:r>
              <a:rPr lang="en-US" altLang="it-IT" b="0" dirty="0" smtClean="0"/>
              <a:t> </a:t>
            </a:r>
            <a:r>
              <a:rPr lang="en-US" altLang="it-IT" b="0" dirty="0" err="1" smtClean="0"/>
              <a:t>passante</a:t>
            </a:r>
            <a:r>
              <a:rPr lang="en-US" altLang="it-IT" b="0" dirty="0" smtClean="0"/>
              <a:t> </a:t>
            </a:r>
            <a:r>
              <a:rPr lang="en-US" altLang="it-IT" b="0" dirty="0" err="1" smtClean="0"/>
              <a:t>sugli</a:t>
            </a:r>
            <a:r>
              <a:rPr lang="en-US" altLang="it-IT" b="0" dirty="0" smtClean="0"/>
              <a:t> I/O)</a:t>
            </a:r>
            <a:endParaRPr lang="en-US" altLang="it-IT" b="0" dirty="0" smtClean="0"/>
          </a:p>
          <a:p>
            <a:pPr marL="1339850" lvl="5" indent="0">
              <a:buClr>
                <a:schemeClr val="accent2"/>
              </a:buClr>
              <a:buNone/>
            </a:pPr>
            <a:r>
              <a:rPr lang="en-US" altLang="it-IT" dirty="0" err="1" smtClean="0"/>
              <a:t>Contattate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aziende</a:t>
            </a:r>
            <a:r>
              <a:rPr lang="en-US" altLang="it-IT" dirty="0" smtClean="0"/>
              <a:t> con </a:t>
            </a:r>
            <a:r>
              <a:rPr lang="en-US" altLang="it-IT" dirty="0" err="1" smtClean="0"/>
              <a:t>conoscenza</a:t>
            </a:r>
            <a:r>
              <a:rPr lang="en-US" altLang="it-IT" dirty="0" smtClean="0"/>
              <a:t> di </a:t>
            </a:r>
            <a:r>
              <a:rPr lang="en-US" altLang="it-IT" dirty="0" err="1" smtClean="0"/>
              <a:t>telecomunicazioni</a:t>
            </a:r>
            <a:r>
              <a:rPr lang="en-US" altLang="it-IT" dirty="0" smtClean="0"/>
              <a:t> per </a:t>
            </a:r>
          </a:p>
          <a:p>
            <a:pPr marL="1339850" lvl="5" indent="0">
              <a:buClr>
                <a:schemeClr val="accent2"/>
              </a:buClr>
              <a:buNone/>
            </a:pPr>
            <a:r>
              <a:rPr lang="en-US" altLang="it-IT" dirty="0" err="1"/>
              <a:t>s</a:t>
            </a:r>
            <a:r>
              <a:rPr lang="en-US" altLang="it-IT" dirty="0" err="1" smtClean="0"/>
              <a:t>upporto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alla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progettaziona</a:t>
            </a:r>
            <a:r>
              <a:rPr lang="en-US" altLang="it-IT" dirty="0" smtClean="0"/>
              <a:t>/</a:t>
            </a:r>
            <a:r>
              <a:rPr lang="en-US" altLang="it-IT" dirty="0" err="1" smtClean="0"/>
              <a:t>realizzazione</a:t>
            </a:r>
            <a:r>
              <a:rPr lang="en-US" altLang="it-IT" dirty="0" smtClean="0"/>
              <a:t> di decoder HW</a:t>
            </a:r>
            <a:endParaRPr lang="en-US" altLang="it-IT" dirty="0" smtClean="0"/>
          </a:p>
          <a:p>
            <a:pPr marL="1339850" lvl="5" indent="0">
              <a:buClr>
                <a:schemeClr val="accent2"/>
              </a:buClr>
              <a:buNone/>
            </a:pPr>
            <a:r>
              <a:rPr lang="en-US" altLang="it-IT" dirty="0" smtClean="0"/>
              <a:t>(</a:t>
            </a:r>
            <a:r>
              <a:rPr lang="en-US" altLang="it-IT" dirty="0" err="1" smtClean="0"/>
              <a:t>indicazioni</a:t>
            </a:r>
            <a:r>
              <a:rPr lang="en-US" altLang="it-IT" dirty="0" smtClean="0"/>
              <a:t> di </a:t>
            </a:r>
            <a:r>
              <a:rPr lang="en-US" altLang="it-IT" dirty="0" err="1" smtClean="0"/>
              <a:t>costo</a:t>
            </a:r>
            <a:r>
              <a:rPr lang="en-US" altLang="it-IT" dirty="0" smtClean="0"/>
              <a:t> da </a:t>
            </a:r>
            <a:r>
              <a:rPr lang="en-US" altLang="it-IT" dirty="0" err="1" smtClean="0"/>
              <a:t>ricevere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entro</a:t>
            </a:r>
            <a:r>
              <a:rPr lang="en-US" altLang="it-IT" dirty="0" smtClean="0"/>
              <a:t> fine </a:t>
            </a:r>
            <a:r>
              <a:rPr lang="en-US" altLang="it-IT" dirty="0" err="1" smtClean="0"/>
              <a:t>luglio</a:t>
            </a:r>
            <a:r>
              <a:rPr lang="en-US" altLang="it-IT" dirty="0" smtClean="0"/>
              <a:t>)</a:t>
            </a:r>
            <a:endParaRPr lang="en-US" altLang="it-IT" b="0" dirty="0" smtClean="0"/>
          </a:p>
        </p:txBody>
      </p:sp>
      <p:sp>
        <p:nvSpPr>
          <p:cNvPr id="5" name="Right Arrow 4"/>
          <p:cNvSpPr/>
          <p:nvPr/>
        </p:nvSpPr>
        <p:spPr bwMode="auto">
          <a:xfrm>
            <a:off x="627321" y="3306726"/>
            <a:ext cx="786810" cy="489097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735" y="4396975"/>
            <a:ext cx="3624447" cy="1599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639360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Driver GFD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4325" y="1695450"/>
            <a:ext cx="4438830" cy="4627712"/>
          </a:xfrm>
        </p:spPr>
        <p:txBody>
          <a:bodyPr/>
          <a:lstStyle/>
          <a:p>
            <a:r>
              <a:rPr lang="it-IT" dirty="0" smtClean="0"/>
              <a:t>Validato HW NI sbRIO-9606</a:t>
            </a:r>
          </a:p>
          <a:p>
            <a:r>
              <a:rPr lang="it-IT" dirty="0" smtClean="0"/>
              <a:t>Validata integrazione seconda ethernet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 smtClean="0"/>
              <a:t>Provato con esito positivo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it-IT" dirty="0" smtClean="0"/>
              <a:t>Digi Connect ME9210 convertitore ethernet	seriale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 smtClean="0"/>
              <a:t>Ricevute indicazioni da NI per integrazione diretta seconda ethernet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it-IT" dirty="0" smtClean="0"/>
              <a:t>Cortina</a:t>
            </a:r>
            <a:r>
              <a:rPr lang="it-IT" dirty="0"/>
              <a:t>, </a:t>
            </a:r>
            <a:r>
              <a:rPr lang="it-IT" dirty="0" smtClean="0"/>
              <a:t>LXT971ABE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it-IT" dirty="0"/>
              <a:t>SMSC, LAN8720A</a:t>
            </a:r>
          </a:p>
          <a:p>
            <a:pPr lvl="2">
              <a:buFont typeface="Arial" panose="020B0604020202020204" pitchFamily="34" charset="0"/>
              <a:buChar char="•"/>
            </a:pPr>
            <a:endParaRPr lang="it-IT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Da definire piggyback card</a:t>
            </a:r>
            <a:endParaRPr lang="it-IT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61499" y="856821"/>
            <a:ext cx="2302441" cy="149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 bwMode="auto">
          <a:xfrm>
            <a:off x="1711843" y="3646966"/>
            <a:ext cx="35087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463" y="2768883"/>
            <a:ext cx="2427518" cy="3244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3678140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495410"/>
            <a:ext cx="6873875" cy="1200040"/>
          </a:xfrm>
        </p:spPr>
        <p:txBody>
          <a:bodyPr/>
          <a:lstStyle/>
          <a:p>
            <a:r>
              <a:rPr lang="it-IT" dirty="0" smtClean="0"/>
              <a:t>Driver GFD</a:t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err="1"/>
              <a:t>Piggyback</a:t>
            </a:r>
            <a:r>
              <a:rPr lang="it-IT" dirty="0"/>
              <a:t> card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4324" y="2147778"/>
            <a:ext cx="8404374" cy="3795822"/>
          </a:xfrm>
        </p:spPr>
        <p:txBody>
          <a:bodyPr/>
          <a:lstStyle/>
          <a:p>
            <a:r>
              <a:rPr lang="it-IT" b="0" dirty="0" smtClean="0"/>
              <a:t>Necessario sviluppo PCB a causa del connettore RMC di NI e delle frequenze di alcuni segnali digitali</a:t>
            </a:r>
          </a:p>
          <a:p>
            <a:r>
              <a:rPr lang="it-IT" b="0" dirty="0" smtClean="0"/>
              <a:t>Avviato studio </a:t>
            </a:r>
            <a:r>
              <a:rPr lang="it-IT" b="0" dirty="0"/>
              <a:t>interno per integrazione con convertitore ME </a:t>
            </a:r>
            <a:r>
              <a:rPr lang="it-IT" b="0" dirty="0" smtClean="0"/>
              <a:t>9210</a:t>
            </a:r>
          </a:p>
          <a:p>
            <a:r>
              <a:rPr lang="it-IT" b="0" dirty="0" smtClean="0"/>
              <a:t>Chiesta valutazione a ditta </a:t>
            </a:r>
            <a:r>
              <a:rPr lang="it-IT" b="0" dirty="0"/>
              <a:t>esterna </a:t>
            </a:r>
            <a:r>
              <a:rPr lang="it-IT" b="0" dirty="0" smtClean="0"/>
              <a:t>per supporto </a:t>
            </a:r>
            <a:r>
              <a:rPr lang="it-IT" b="0" dirty="0"/>
              <a:t>alla </a:t>
            </a:r>
            <a:r>
              <a:rPr lang="it-IT" b="0" dirty="0" smtClean="0"/>
              <a:t>progettazione/realizzazione </a:t>
            </a:r>
            <a:r>
              <a:rPr lang="it-IT" b="0" dirty="0" smtClean="0"/>
              <a:t>con </a:t>
            </a:r>
            <a:r>
              <a:rPr lang="it-IT" b="0" dirty="0"/>
              <a:t>dispositivo SMSC, LAN8720A (</a:t>
            </a:r>
            <a:r>
              <a:rPr lang="it-IT" b="0" dirty="0" smtClean="0"/>
              <a:t>indicazioni </a:t>
            </a:r>
            <a:r>
              <a:rPr lang="it-IT" b="0" dirty="0"/>
              <a:t>di costo da ricevere entro fine luglio)</a:t>
            </a:r>
          </a:p>
          <a:p>
            <a:endParaRPr lang="it-IT" b="0" dirty="0" smtClean="0"/>
          </a:p>
          <a:p>
            <a:r>
              <a:rPr lang="it-IT" b="0" dirty="0" smtClean="0"/>
              <a:t>In base alle indicazioni tecnico-economiche delle due esplorazioni sarà valutata la soluzione da implementare</a:t>
            </a:r>
          </a:p>
        </p:txBody>
      </p:sp>
    </p:spTree>
    <p:extLst>
      <p:ext uri="{BB962C8B-B14F-4D97-AF65-F5344CB8AC3E}">
        <p14:creationId xmlns:p14="http://schemas.microsoft.com/office/powerpoint/2010/main" val="22334574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Cablaggi speciali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4324" y="1695450"/>
            <a:ext cx="8404374" cy="4248150"/>
          </a:xfrm>
        </p:spPr>
        <p:txBody>
          <a:bodyPr/>
          <a:lstStyle/>
          <a:p>
            <a:r>
              <a:rPr lang="it-IT" b="0" dirty="0" smtClean="0"/>
              <a:t>Fibre </a:t>
            </a:r>
            <a:r>
              <a:rPr lang="it-IT" b="0" dirty="0"/>
              <a:t>ottiche di cablaggio </a:t>
            </a:r>
            <a:r>
              <a:rPr lang="it-IT" b="0" dirty="0" smtClean="0"/>
              <a:t>strutturato</a:t>
            </a:r>
          </a:p>
          <a:p>
            <a:r>
              <a:rPr lang="it-IT" b="0" dirty="0" smtClean="0"/>
              <a:t>Cablaggio informatico sala controllo sperimentale</a:t>
            </a:r>
            <a:endParaRPr lang="it-IT" b="0" dirty="0"/>
          </a:p>
          <a:p>
            <a:r>
              <a:rPr lang="it-IT" b="0" dirty="0" smtClean="0"/>
              <a:t>Fibre ottiche timing</a:t>
            </a:r>
          </a:p>
          <a:p>
            <a:r>
              <a:rPr lang="it-IT" b="0" dirty="0" smtClean="0"/>
              <a:t>Cavi speciali sala sperimentale	sala controllo sperimentale</a:t>
            </a:r>
          </a:p>
          <a:p>
            <a:endParaRPr lang="it-IT" b="0" dirty="0"/>
          </a:p>
          <a:p>
            <a:r>
              <a:rPr lang="it-IT" b="0" dirty="0" smtClean="0"/>
              <a:t>Indicazioni economiche ricevute dalle ditte di riferimento</a:t>
            </a:r>
          </a:p>
          <a:p>
            <a:r>
              <a:rPr lang="it-IT" b="0" dirty="0" smtClean="0"/>
              <a:t>Capitolato tecnico in bozza e disponibile in pochi giorni se richiesto dalla procedura amministrativa</a:t>
            </a:r>
          </a:p>
          <a:p>
            <a:endParaRPr lang="it-IT" b="0" dirty="0" smtClean="0"/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4258341" y="3370520"/>
            <a:ext cx="35087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2617261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asellaDiTesto 1"/>
          <p:cNvSpPr txBox="1">
            <a:spLocks noChangeArrowheads="1"/>
          </p:cNvSpPr>
          <p:nvPr/>
        </p:nvSpPr>
        <p:spPr bwMode="auto">
          <a:xfrm>
            <a:off x="295275" y="4679950"/>
            <a:ext cx="53879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it-IT" altLang="it-IT" sz="3000" b="1">
                <a:solidFill>
                  <a:schemeClr val="bg1"/>
                </a:solidFill>
              </a:rPr>
              <a:t>Grazie dell’attenzione</a:t>
            </a:r>
          </a:p>
        </p:txBody>
      </p:sp>
      <p:sp>
        <p:nvSpPr>
          <p:cNvPr id="7171" name="CasellaDiTesto 2"/>
          <p:cNvSpPr txBox="1">
            <a:spLocks noChangeArrowheads="1"/>
          </p:cNvSpPr>
          <p:nvPr/>
        </p:nvSpPr>
        <p:spPr bwMode="auto">
          <a:xfrm>
            <a:off x="214313" y="5364163"/>
            <a:ext cx="71024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it-IT" altLang="it-IT" sz="1400">
                <a:solidFill>
                  <a:schemeClr val="bg1"/>
                </a:solidFill>
              </a:rPr>
              <a:t>“C’è vero progresso solo quando i vantaggi di una nuova tecnologia diventano per tutti”</a:t>
            </a:r>
          </a:p>
          <a:p>
            <a:pPr algn="r" eaLnBrk="1" hangingPunct="1"/>
            <a:r>
              <a:rPr lang="it-IT" altLang="it-IT" sz="1400">
                <a:solidFill>
                  <a:schemeClr val="bg1"/>
                </a:solidFill>
              </a:rPr>
              <a:t> H. Ford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Load">
  <a:themeElements>
    <a:clrScheme name="PresentationLoad 1">
      <a:dk1>
        <a:srgbClr val="000000"/>
      </a:dk1>
      <a:lt1>
        <a:srgbClr val="FFFFFF"/>
      </a:lt1>
      <a:dk2>
        <a:srgbClr val="004074"/>
      </a:dk2>
      <a:lt2>
        <a:srgbClr val="FEA501"/>
      </a:lt2>
      <a:accent1>
        <a:srgbClr val="0061B2"/>
      </a:accent1>
      <a:accent2>
        <a:srgbClr val="2A79D0"/>
      </a:accent2>
      <a:accent3>
        <a:srgbClr val="FFFFFF"/>
      </a:accent3>
      <a:accent4>
        <a:srgbClr val="000000"/>
      </a:accent4>
      <a:accent5>
        <a:srgbClr val="AAB7D5"/>
      </a:accent5>
      <a:accent6>
        <a:srgbClr val="256DBC"/>
      </a:accent6>
      <a:hlink>
        <a:srgbClr val="69A2E1"/>
      </a:hlink>
      <a:folHlink>
        <a:srgbClr val="9DC2EB"/>
      </a:folHlink>
    </a:clrScheme>
    <a:fontScheme name="PresentationLoad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PresentationLoad 1">
        <a:dk1>
          <a:srgbClr val="000000"/>
        </a:dk1>
        <a:lt1>
          <a:srgbClr val="FFFFFF"/>
        </a:lt1>
        <a:dk2>
          <a:srgbClr val="004074"/>
        </a:dk2>
        <a:lt2>
          <a:srgbClr val="FEA501"/>
        </a:lt2>
        <a:accent1>
          <a:srgbClr val="0061B2"/>
        </a:accent1>
        <a:accent2>
          <a:srgbClr val="2A79D0"/>
        </a:accent2>
        <a:accent3>
          <a:srgbClr val="FFFFFF"/>
        </a:accent3>
        <a:accent4>
          <a:srgbClr val="000000"/>
        </a:accent4>
        <a:accent5>
          <a:srgbClr val="AAB7D5"/>
        </a:accent5>
        <a:accent6>
          <a:srgbClr val="256DBC"/>
        </a:accent6>
        <a:hlink>
          <a:srgbClr val="69A2E1"/>
        </a:hlink>
        <a:folHlink>
          <a:srgbClr val="9DC2E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PresentationLoad</Template>
  <TotalTime>384</TotalTime>
  <Words>246</Words>
  <Application>Microsoft Office PowerPoint</Application>
  <PresentationFormat>On-screen Show (4:3)</PresentationFormat>
  <Paragraphs>45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PresentationLoad</vt:lpstr>
      <vt:lpstr>PowerPoint Presentation</vt:lpstr>
      <vt:lpstr>Task#7: Sistema di controllo</vt:lpstr>
      <vt:lpstr>Master timing receiver</vt:lpstr>
      <vt:lpstr>Driver GFD</vt:lpstr>
      <vt:lpstr>Driver GFD  Piggyback card</vt:lpstr>
      <vt:lpstr>Cablaggi speciali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Gerardi Franco</dc:creator>
  <dc:description>PresentationLoad.com</dc:description>
  <cp:lastModifiedBy>Sandro Toncelli</cp:lastModifiedBy>
  <cp:revision>113</cp:revision>
  <dcterms:created xsi:type="dcterms:W3CDTF">2007-11-27T23:54:21Z</dcterms:created>
  <dcterms:modified xsi:type="dcterms:W3CDTF">2015-07-18T14:09:32Z</dcterms:modified>
</cp:coreProperties>
</file>