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30"/>
  </p:notesMasterIdLst>
  <p:handoutMasterIdLst>
    <p:handoutMasterId r:id="rId31"/>
  </p:handoutMasterIdLst>
  <p:sldIdLst>
    <p:sldId id="303" r:id="rId6"/>
    <p:sldId id="256" r:id="rId7"/>
    <p:sldId id="323" r:id="rId8"/>
    <p:sldId id="324" r:id="rId9"/>
    <p:sldId id="348" r:id="rId10"/>
    <p:sldId id="349" r:id="rId11"/>
    <p:sldId id="334" r:id="rId12"/>
    <p:sldId id="310" r:id="rId13"/>
    <p:sldId id="350" r:id="rId14"/>
    <p:sldId id="327" r:id="rId15"/>
    <p:sldId id="317" r:id="rId16"/>
    <p:sldId id="336" r:id="rId17"/>
    <p:sldId id="337" r:id="rId18"/>
    <p:sldId id="338" r:id="rId19"/>
    <p:sldId id="339" r:id="rId20"/>
    <p:sldId id="340" r:id="rId21"/>
    <p:sldId id="341" r:id="rId22"/>
    <p:sldId id="342" r:id="rId23"/>
    <p:sldId id="343" r:id="rId24"/>
    <p:sldId id="344" r:id="rId25"/>
    <p:sldId id="345" r:id="rId26"/>
    <p:sldId id="347" r:id="rId27"/>
    <p:sldId id="352" r:id="rId28"/>
    <p:sldId id="351" r:id="rId29"/>
  </p:sldIdLst>
  <p:sldSz cx="10080625" cy="7559675"/>
  <p:notesSz cx="7772400" cy="100584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40"/>
    <a:srgbClr val="0000FF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Stile con tema 1 - Colore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Stile con tema 1 - Colore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38B1855-1B75-4FBE-930C-398BA8C253C6}" styleName="Stile con tema 2 - Colore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27F97BB-C833-4FB7-BDE5-3F7075034690}" styleName="Stile con tema 2 - Colore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Stile con tema 1 - Colore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80" autoAdjust="0"/>
    <p:restoredTop sz="94569" autoAdjust="0"/>
  </p:normalViewPr>
  <p:slideViewPr>
    <p:cSldViewPr>
      <p:cViewPr varScale="1">
        <p:scale>
          <a:sx n="71" d="100"/>
          <a:sy n="71" d="100"/>
        </p:scale>
        <p:origin x="-944" y="-112"/>
      </p:cViewPr>
      <p:guideLst>
        <p:guide orient="horz" pos="2381"/>
        <p:guide pos="317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/>
            </a:pPr>
            <a:endParaRPr lang="en-US" sz="1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DejaVu Sans" pitchFamily="2"/>
              <a:cs typeface="DejaVu Sans" pitchFamily="2"/>
            </a:endParaRPr>
          </a:p>
        </p:txBody>
      </p:sp>
      <p:sp>
        <p:nvSpPr>
          <p:cNvPr id="3" name="Segnaposto data 2"/>
          <p:cNvSpPr txBox="1">
            <a:spLocks noGrp="1"/>
          </p:cNvSpPr>
          <p:nvPr>
            <p:ph type="dt" sz="quarter" idx="1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marL="0" marR="0" lvl="0" indent="0" algn="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/>
            </a:pPr>
            <a:fld id="{E4B2B875-917B-4CE8-ADF0-0E1C92529D3E}" type="datetimeFigureOut">
              <a:rPr lang="it-IT"/>
              <a:pPr marL="0" marR="0" lvl="0" indent="0" algn="r" rtl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/>
              </a:pPr>
              <a:t>13/7/15</a:t>
            </a:fld>
            <a:endParaRPr lang="en-US" sz="1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DejaVu Sans" pitchFamily="2"/>
              <a:cs typeface="DejaVu Sans" pitchFamily="2"/>
            </a:endParaRPr>
          </a:p>
        </p:txBody>
      </p:sp>
      <p:sp>
        <p:nvSpPr>
          <p:cNvPr id="4" name="Segnaposto piè di pagina 3"/>
          <p:cNvSpPr txBox="1">
            <a:spLocks noGrp="1"/>
          </p:cNvSpPr>
          <p:nvPr>
            <p:ph type="ftr" sz="quarter" idx="2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/>
            </a:pPr>
            <a:endParaRPr lang="en-US" sz="1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DejaVu Sans" pitchFamily="2"/>
              <a:cs typeface="DejaVu Sans" pitchFamily="2"/>
            </a:endParaRPr>
          </a:p>
        </p:txBody>
      </p:sp>
      <p:sp>
        <p:nvSpPr>
          <p:cNvPr id="5" name="Segnaposto numero diapositiva 4"/>
          <p:cNvSpPr txBox="1">
            <a:spLocks noGrp="1"/>
          </p:cNvSpPr>
          <p:nvPr>
            <p:ph type="sldNum" sz="quarter" idx="3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marL="0" marR="0" lvl="0" indent="0" algn="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/>
            </a:pPr>
            <a:fld id="{3724FB35-0DF6-4EEF-AF48-ADCBBB7D5B99}" type="slidenum">
              <a:rPr/>
              <a:pPr marL="0" marR="0" lvl="0" indent="0" algn="r" rtl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/>
              </a:pPr>
              <a:t>‹#›</a:t>
            </a:fld>
            <a:endParaRPr lang="en-US" sz="1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DejaVu Sans" pitchFamily="2"/>
              <a:cs typeface="DejaVu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8340086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>
            <a:spLocks noMove="1" noResize="1"/>
          </p:cNvSpPr>
          <p:nvPr/>
        </p:nvSpPr>
        <p:spPr>
          <a:xfrm>
            <a:off x="0" y="0"/>
            <a:ext cx="7772400" cy="10058400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5000" rIns="90000" bIns="45000" anchor="ctr" anchorCtr="1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DejaVu Sans" pitchFamily="2"/>
              <a:cs typeface="DejaVu Sans" pitchFamily="2"/>
            </a:endParaRPr>
          </a:p>
        </p:txBody>
      </p:sp>
      <p:sp>
        <p:nvSpPr>
          <p:cNvPr id="3" name="Figura a mano libera 2"/>
          <p:cNvSpPr/>
          <p:nvPr/>
        </p:nvSpPr>
        <p:spPr>
          <a:xfrm>
            <a:off x="0" y="0"/>
            <a:ext cx="7772400" cy="1005840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DejaVu Sans" pitchFamily="2"/>
              <a:cs typeface="DejaVu Sans" pitchFamily="2"/>
            </a:endParaRPr>
          </a:p>
        </p:txBody>
      </p:sp>
      <p:sp>
        <p:nvSpPr>
          <p:cNvPr id="4" name="Figura a mano libera 3"/>
          <p:cNvSpPr/>
          <p:nvPr/>
        </p:nvSpPr>
        <p:spPr>
          <a:xfrm>
            <a:off x="0" y="0"/>
            <a:ext cx="7772400" cy="1005840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DejaVu Sans" pitchFamily="2"/>
              <a:cs typeface="DejaVu Sans" pitchFamily="2"/>
            </a:endParaRPr>
          </a:p>
        </p:txBody>
      </p:sp>
      <p:sp>
        <p:nvSpPr>
          <p:cNvPr id="5" name="Figura a mano libera 4"/>
          <p:cNvSpPr/>
          <p:nvPr/>
        </p:nvSpPr>
        <p:spPr>
          <a:xfrm>
            <a:off x="0" y="0"/>
            <a:ext cx="7772400" cy="1005840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DejaVu Sans" pitchFamily="2"/>
              <a:cs typeface="DejaVu Sans" pitchFamily="2"/>
            </a:endParaRPr>
          </a:p>
        </p:txBody>
      </p:sp>
      <p:sp>
        <p:nvSpPr>
          <p:cNvPr id="6" name="Figura a mano libera 5"/>
          <p:cNvSpPr/>
          <p:nvPr/>
        </p:nvSpPr>
        <p:spPr>
          <a:xfrm>
            <a:off x="0" y="0"/>
            <a:ext cx="7772400" cy="1005840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DejaVu Sans" pitchFamily="2"/>
              <a:cs typeface="DejaVu Sans" pitchFamily="2"/>
            </a:endParaRPr>
          </a:p>
        </p:txBody>
      </p:sp>
      <p:sp>
        <p:nvSpPr>
          <p:cNvPr id="7" name="Figura a mano libera 6"/>
          <p:cNvSpPr/>
          <p:nvPr/>
        </p:nvSpPr>
        <p:spPr>
          <a:xfrm>
            <a:off x="0" y="0"/>
            <a:ext cx="7772400" cy="1005840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DejaVu Sans" pitchFamily="2"/>
              <a:cs typeface="DejaVu Sans" pitchFamily="2"/>
            </a:endParaRPr>
          </a:p>
        </p:txBody>
      </p:sp>
      <p:sp>
        <p:nvSpPr>
          <p:cNvPr id="8" name="Figura a mano libera 7"/>
          <p:cNvSpPr/>
          <p:nvPr/>
        </p:nvSpPr>
        <p:spPr>
          <a:xfrm>
            <a:off x="0" y="0"/>
            <a:ext cx="7772400" cy="1005840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DejaVu Sans" pitchFamily="2"/>
              <a:cs typeface="DejaVu Sans" pitchFamily="2"/>
            </a:endParaRPr>
          </a:p>
        </p:txBody>
      </p:sp>
      <p:sp>
        <p:nvSpPr>
          <p:cNvPr id="9" name="Figura a mano libera 8"/>
          <p:cNvSpPr/>
          <p:nvPr/>
        </p:nvSpPr>
        <p:spPr>
          <a:xfrm>
            <a:off x="0" y="0"/>
            <a:ext cx="7772400" cy="1005840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DejaVu Sans" pitchFamily="2"/>
              <a:cs typeface="DejaVu Sans" pitchFamily="2"/>
            </a:endParaRPr>
          </a:p>
        </p:txBody>
      </p:sp>
      <p:sp>
        <p:nvSpPr>
          <p:cNvPr id="10" name="Figura a mano libera 9"/>
          <p:cNvSpPr/>
          <p:nvPr/>
        </p:nvSpPr>
        <p:spPr>
          <a:xfrm>
            <a:off x="0" y="0"/>
            <a:ext cx="7772400" cy="1005840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DejaVu Sans" pitchFamily="2"/>
              <a:cs typeface="DejaVu Sans" pitchFamily="2"/>
            </a:endParaRPr>
          </a:p>
        </p:txBody>
      </p:sp>
      <p:sp>
        <p:nvSpPr>
          <p:cNvPr id="11" name="Figura a mano libera 10"/>
          <p:cNvSpPr/>
          <p:nvPr/>
        </p:nvSpPr>
        <p:spPr>
          <a:xfrm>
            <a:off x="0" y="0"/>
            <a:ext cx="7772400" cy="1005840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DejaVu Sans" pitchFamily="2"/>
              <a:cs typeface="DejaVu Sans" pitchFamily="2"/>
            </a:endParaRPr>
          </a:p>
        </p:txBody>
      </p:sp>
      <p:sp>
        <p:nvSpPr>
          <p:cNvPr id="12" name="Figura a mano libera 11"/>
          <p:cNvSpPr/>
          <p:nvPr/>
        </p:nvSpPr>
        <p:spPr>
          <a:xfrm>
            <a:off x="0" y="0"/>
            <a:ext cx="7772400" cy="1005840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DejaVu Sans" pitchFamily="2"/>
              <a:cs typeface="DejaVu Sans" pitchFamily="2"/>
            </a:endParaRPr>
          </a:p>
        </p:txBody>
      </p:sp>
      <p:sp>
        <p:nvSpPr>
          <p:cNvPr id="13" name="Figura a mano libera 12"/>
          <p:cNvSpPr/>
          <p:nvPr/>
        </p:nvSpPr>
        <p:spPr>
          <a:xfrm>
            <a:off x="0" y="0"/>
            <a:ext cx="7772400" cy="1005840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DejaVu Sans" pitchFamily="2"/>
              <a:cs typeface="DejaVu Sans" pitchFamily="2"/>
            </a:endParaRPr>
          </a:p>
        </p:txBody>
      </p:sp>
      <p:sp>
        <p:nvSpPr>
          <p:cNvPr id="14" name="Figura a mano libera 13"/>
          <p:cNvSpPr/>
          <p:nvPr/>
        </p:nvSpPr>
        <p:spPr>
          <a:xfrm>
            <a:off x="0" y="0"/>
            <a:ext cx="7772400" cy="1005840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DejaVu Sans" pitchFamily="2"/>
              <a:cs typeface="DejaVu Sans" pitchFamily="2"/>
            </a:endParaRPr>
          </a:p>
        </p:txBody>
      </p:sp>
      <p:sp>
        <p:nvSpPr>
          <p:cNvPr id="15" name="Figura a mano libera 14"/>
          <p:cNvSpPr/>
          <p:nvPr/>
        </p:nvSpPr>
        <p:spPr>
          <a:xfrm>
            <a:off x="0" y="0"/>
            <a:ext cx="7772400" cy="1005840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DejaVu Sans" pitchFamily="2"/>
              <a:cs typeface="DejaVu Sans" pitchFamily="2"/>
            </a:endParaRPr>
          </a:p>
        </p:txBody>
      </p:sp>
      <p:sp>
        <p:nvSpPr>
          <p:cNvPr id="16" name="Segnaposto immagine diapositiva 15"/>
          <p:cNvSpPr>
            <a:spLocks noGrp="1" noRot="1" noChangeAspect="1"/>
          </p:cNvSpPr>
          <p:nvPr>
            <p:ph type="sldImg" idx="2"/>
          </p:nvPr>
        </p:nvSpPr>
        <p:spPr>
          <a:xfrm>
            <a:off x="1138320" y="763560"/>
            <a:ext cx="5473440" cy="3750120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17" name="Segnaposto note 16"/>
          <p:cNvSpPr txBox="1">
            <a:spLocks noGrp="1"/>
          </p:cNvSpPr>
          <p:nvPr>
            <p:ph type="body" sz="quarter" idx="3"/>
          </p:nvPr>
        </p:nvSpPr>
        <p:spPr>
          <a:xfrm>
            <a:off x="777600" y="4776840"/>
            <a:ext cx="6195960" cy="450396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US"/>
          </a:p>
        </p:txBody>
      </p:sp>
      <p:sp>
        <p:nvSpPr>
          <p:cNvPr id="18" name="Segnaposto intestazione 17"/>
          <p:cNvSpPr txBox="1">
            <a:spLocks noGrp="1"/>
          </p:cNvSpPr>
          <p:nvPr>
            <p:ph type="hdr" sz="quarter"/>
          </p:nvPr>
        </p:nvSpPr>
        <p:spPr>
          <a:xfrm>
            <a:off x="-360" y="0"/>
            <a:ext cx="3351240" cy="4813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lang="en-US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19" name="Segnaposto data 18"/>
          <p:cNvSpPr txBox="1">
            <a:spLocks noGrp="1"/>
          </p:cNvSpPr>
          <p:nvPr>
            <p:ph type="dt" idx="1"/>
          </p:nvPr>
        </p:nvSpPr>
        <p:spPr>
          <a:xfrm>
            <a:off x="4398479" y="0"/>
            <a:ext cx="3351240" cy="4813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lang="en-US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fld id="{6F9E725D-1161-4168-B3C9-75A51A1DD9E7}" type="datetimeFigureOut">
              <a:rPr lang="it-IT"/>
              <a:pPr lvl="0"/>
              <a:t>13/7/15</a:t>
            </a:fld>
            <a:endParaRPr lang="en-US"/>
          </a:p>
        </p:txBody>
      </p:sp>
      <p:sp>
        <p:nvSpPr>
          <p:cNvPr id="20" name="Segnaposto piè di pagina 19"/>
          <p:cNvSpPr txBox="1">
            <a:spLocks noGrp="1"/>
          </p:cNvSpPr>
          <p:nvPr>
            <p:ph type="ftr" sz="quarter" idx="4"/>
          </p:nvPr>
        </p:nvSpPr>
        <p:spPr>
          <a:xfrm>
            <a:off x="-360" y="9554760"/>
            <a:ext cx="3351240" cy="4813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>
            <a:lvl1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lang="en-US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21" name="Segnaposto numero diapositiva 20"/>
          <p:cNvSpPr txBox="1">
            <a:spLocks noGrp="1"/>
          </p:cNvSpPr>
          <p:nvPr>
            <p:ph type="sldNum" sz="quarter" idx="5"/>
          </p:nvPr>
        </p:nvSpPr>
        <p:spPr>
          <a:xfrm>
            <a:off x="4398479" y="9554760"/>
            <a:ext cx="3351240" cy="4813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>
            <a:lvl1pPr marL="0" marR="0" lvl="0" indent="0" algn="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lang="en-US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fld id="{F01015E3-A609-4AFE-9FA6-6F0BB1012ED9}" type="slidenum">
              <a:rPr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44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indent="0" algn="l" rtl="0" hangingPunct="0">
      <a:lnSpc>
        <a:spcPct val="100000"/>
      </a:lnSpc>
      <a:spcBef>
        <a:spcPts val="448"/>
      </a:spcBef>
      <a:spcAft>
        <a:spcPts val="0"/>
      </a:spcAft>
      <a:tabLst>
        <a:tab pos="0" algn="l"/>
        <a:tab pos="457200" algn="l"/>
        <a:tab pos="914400" algn="l"/>
        <a:tab pos="1371599" algn="l"/>
        <a:tab pos="1828800" algn="l"/>
        <a:tab pos="2286000" algn="l"/>
        <a:tab pos="2743199" algn="l"/>
        <a:tab pos="3200400" algn="l"/>
        <a:tab pos="3657600" algn="l"/>
        <a:tab pos="4114800" algn="l"/>
        <a:tab pos="4572000" algn="l"/>
        <a:tab pos="5029200" algn="l"/>
        <a:tab pos="5486399" algn="l"/>
        <a:tab pos="5943600" algn="l"/>
        <a:tab pos="6400799" algn="l"/>
        <a:tab pos="6858000" algn="l"/>
        <a:tab pos="7315200" algn="l"/>
        <a:tab pos="7772400" algn="l"/>
        <a:tab pos="8229600" algn="l"/>
        <a:tab pos="8686800" algn="l"/>
        <a:tab pos="9144000" algn="l"/>
      </a:tabLst>
      <a:defRPr lang="en-US" sz="1200" b="0" i="0" u="none" strike="noStrike" baseline="0">
        <a:ln>
          <a:noFill/>
        </a:ln>
        <a:solidFill>
          <a:srgbClr val="000000"/>
        </a:solidFill>
        <a:latin typeface="Times New Roman" pitchFamily="18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4775" y="763588"/>
            <a:ext cx="5006975" cy="375602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77600" y="4776840"/>
            <a:ext cx="6202440" cy="451080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US" kern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7C0B40-14EC-D94E-B089-F25C259A22AC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78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4775" y="763588"/>
            <a:ext cx="5000625" cy="3749675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8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dirty="0" smtClean="0">
                <a:cs typeface="+mn-cs"/>
              </a:rPr>
              <a:t>L’attività del gruppo di JLAB si svolge su quattro linee: la prima riguarda</a:t>
            </a:r>
            <a:r>
              <a:rPr lang="it-IT" baseline="0" dirty="0" smtClean="0">
                <a:cs typeface="+mn-cs"/>
              </a:rPr>
              <a:t> l’analisi dei dati acquisiti con fascio di fotoni polarizzato circolarmente su bersaglio polarizzato di molecole di HD</a:t>
            </a:r>
          </a:p>
          <a:p>
            <a:pPr eaLnBrk="1" hangingPunct="1">
              <a:defRPr/>
            </a:pPr>
            <a:r>
              <a:rPr lang="it-IT" baseline="0" dirty="0" smtClean="0">
                <a:cs typeface="+mn-cs"/>
              </a:rPr>
              <a:t>a spin congelato. Sono stati identificati gli stati finali con protone o neutrone rivelato insieme ad coppia di pioni carichi (reazioni a tre corpi). Inoltre è iniziata la procedura per selezionare</a:t>
            </a:r>
          </a:p>
          <a:p>
            <a:pPr eaLnBrk="1" hangingPunct="1">
              <a:defRPr/>
            </a:pPr>
            <a:r>
              <a:rPr lang="it-IT" baseline="0" dirty="0" smtClean="0">
                <a:cs typeface="+mn-cs"/>
              </a:rPr>
              <a:t>Gli eventi in cui i due pioni provengono dal decadimento dalla rho.</a:t>
            </a:r>
            <a:endParaRPr lang="it-IT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54B4D24-7F62-2E4E-9ADF-134A669D82CF}" type="slidenum">
              <a:rPr lang="en-US"/>
              <a:pPr>
                <a:defRPr/>
              </a:pPr>
              <a:t>14</a:t>
            </a:fld>
            <a:endParaRPr lang="en-US"/>
          </a:p>
        </p:txBody>
      </p:sp>
      <p:sp>
        <p:nvSpPr>
          <p:cNvPr id="20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55650"/>
            <a:ext cx="5029200" cy="37719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76213" eaLnBrk="0" fontAlgn="base">
              <a:spcBef>
                <a:spcPct val="30000"/>
              </a:spcBef>
              <a:spcAft>
                <a:spcPct val="0"/>
              </a:spcAft>
              <a:tabLst/>
              <a:defRPr/>
            </a:pPr>
            <a:r>
              <a:rPr lang="it-IT" dirty="0" smtClean="0"/>
              <a:t>In particolare sono state estratte le asimmetrie di singola polarizzazione rispetto</a:t>
            </a:r>
            <a:r>
              <a:rPr lang="it-IT" baseline="0" dirty="0" smtClean="0"/>
              <a:t> al fascio (I</a:t>
            </a:r>
            <a:r>
              <a:rPr lang="it-IT" baseline="0" dirty="0" smtClean="0"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it-IT" baseline="0" dirty="0" smtClean="0"/>
              <a:t>) e rispetto al bersaglio (</a:t>
            </a:r>
            <a:r>
              <a:rPr lang="it-IT" baseline="0" dirty="0" err="1" smtClean="0"/>
              <a:t>P</a:t>
            </a:r>
            <a:r>
              <a:rPr lang="it-IT" baseline="0" dirty="0" smtClean="0"/>
              <a:t>) e quella di doppia polarizzazione </a:t>
            </a:r>
            <a:r>
              <a:rPr lang="it-IT" baseline="0" dirty="0" err="1" smtClean="0"/>
              <a:t>P</a:t>
            </a:r>
            <a:r>
              <a:rPr lang="it-IT" baseline="0" dirty="0" smtClean="0"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it-IT" baseline="0" dirty="0" smtClean="0"/>
              <a:t> fascio bersaglio,</a:t>
            </a:r>
          </a:p>
          <a:p>
            <a:pPr defTabSz="976213" eaLnBrk="0" fontAlgn="base">
              <a:spcBef>
                <a:spcPct val="30000"/>
              </a:spcBef>
              <a:spcAft>
                <a:spcPct val="0"/>
              </a:spcAft>
              <a:tabLst/>
              <a:defRPr/>
            </a:pPr>
            <a:r>
              <a:rPr lang="it-IT" baseline="0" dirty="0" smtClean="0"/>
              <a:t>In funzione dell’angolo formato tra il piano finale di reazione ed il piano contenente il centro di massa ed il rinculo della reazione, sia per il protone che per il neutrone</a:t>
            </a:r>
            <a:r>
              <a:rPr lang="it-IT" baseline="0" dirty="0"/>
              <a:t> </a:t>
            </a:r>
            <a:r>
              <a:rPr lang="it-IT" baseline="0" dirty="0" smtClean="0"/>
              <a:t>polarizzati.</a:t>
            </a:r>
          </a:p>
          <a:p>
            <a:pPr defTabSz="976213" eaLnBrk="0" fontAlgn="base">
              <a:spcBef>
                <a:spcPct val="30000"/>
              </a:spcBef>
              <a:spcAft>
                <a:spcPct val="0"/>
              </a:spcAft>
              <a:tabLst/>
              <a:defRPr/>
            </a:pPr>
            <a:r>
              <a:rPr lang="it-IT" baseline="0" dirty="0" smtClean="0"/>
              <a:t>I dati sono in accordo con quelli ottenuti per il protone da </a:t>
            </a:r>
            <a:r>
              <a:rPr lang="it-IT" baseline="0" dirty="0" err="1" smtClean="0"/>
              <a:t>run</a:t>
            </a:r>
            <a:r>
              <a:rPr lang="it-IT" baseline="0" dirty="0" smtClean="0"/>
              <a:t> precedenti, ma in disaccordo con le previsione teoriche. 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7C0B40-14EC-D94E-B089-F25C259A22AC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78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4775" y="763588"/>
            <a:ext cx="5000625" cy="3749675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8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dirty="0" smtClean="0">
                <a:cs typeface="+mn-cs"/>
              </a:rPr>
              <a:t>Il successo della presa dati sul bersaglio di HD hanno portato il PAC dello scorso anno  a giudicare “di alto impatto</a:t>
            </a:r>
            <a:r>
              <a:rPr lang="it-IT" baseline="0" dirty="0" smtClean="0">
                <a:cs typeface="+mn-cs"/>
              </a:rPr>
              <a:t> “ l’estensione della fisica a 12 realizzata con lo stesso bersaglio polarizzato.</a:t>
            </a:r>
          </a:p>
          <a:p>
            <a:pPr eaLnBrk="1" hangingPunct="1">
              <a:defRPr/>
            </a:pPr>
            <a:r>
              <a:rPr lang="it-IT" dirty="0" smtClean="0">
                <a:cs typeface="+mn-cs"/>
              </a:rPr>
              <a:t>La seconda linea riguarda dunque la</a:t>
            </a:r>
            <a:r>
              <a:rPr lang="it-IT" baseline="0" dirty="0" smtClean="0">
                <a:cs typeface="+mn-cs"/>
              </a:rPr>
              <a:t> continuazione dell’attività di collaborazione per lo sviluppo del bersaglio di HD anche per il loro utilizzo con fasci di elettroni.</a:t>
            </a:r>
            <a:r>
              <a:rPr lang="it-IT" dirty="0" smtClean="0">
                <a:cs typeface="+mn-cs"/>
              </a:rPr>
              <a:t> </a:t>
            </a:r>
          </a:p>
          <a:p>
            <a:pPr eaLnBrk="1" hangingPunct="1">
              <a:defRPr/>
            </a:pPr>
            <a:r>
              <a:rPr lang="it-IT" dirty="0" smtClean="0">
                <a:cs typeface="+mn-cs"/>
              </a:rPr>
              <a:t>In particolare ad</a:t>
            </a:r>
            <a:r>
              <a:rPr lang="it-IT" baseline="0" dirty="0" smtClean="0">
                <a:cs typeface="+mn-cs"/>
              </a:rPr>
              <a:t> ottobre 2014 è stato firmato un contratto della durata di 6 anni tra l’INFN e il JLAB per la distillazione e la caratterizzazione tramite spettroscopia </a:t>
            </a:r>
            <a:r>
              <a:rPr lang="it-IT" baseline="0" dirty="0" err="1" smtClean="0">
                <a:cs typeface="+mn-cs"/>
              </a:rPr>
              <a:t>Raman</a:t>
            </a:r>
            <a:r>
              <a:rPr lang="it-IT" baseline="0" dirty="0" smtClean="0">
                <a:cs typeface="+mn-cs"/>
              </a:rPr>
              <a:t> del gas di HD, presso la nostra sezione (PP1). Un nuovo sistema RAMAN portatile è stato progettato ed acquisito in tutte le sue componenti. In particolare è in arrivo lo spettrometro con CCD della </a:t>
            </a:r>
            <a:r>
              <a:rPr lang="it-IT" baseline="0" dirty="0" err="1" smtClean="0">
                <a:cs typeface="+mn-cs"/>
              </a:rPr>
              <a:t>Prinston</a:t>
            </a:r>
            <a:r>
              <a:rPr lang="it-IT" baseline="0" dirty="0" smtClean="0">
                <a:cs typeface="+mn-cs"/>
              </a:rPr>
              <a:t> Instruments (60 k$) acquistato dal JLAB, nell’ambito dello stesso contratto. L’assemblaggio dell’intero sistema costituirà il completamento della </a:t>
            </a:r>
            <a:r>
              <a:rPr lang="it-IT" baseline="0" dirty="0" err="1" smtClean="0">
                <a:cs typeface="+mn-cs"/>
              </a:rPr>
              <a:t>milestone</a:t>
            </a:r>
            <a:r>
              <a:rPr lang="it-IT" baseline="0" dirty="0" smtClean="0">
                <a:cs typeface="+mn-cs"/>
              </a:rPr>
              <a:t> 2015.</a:t>
            </a:r>
            <a:endParaRPr lang="it-IT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588" y="0"/>
            <a:ext cx="1587" cy="1588"/>
          </a:xfrm>
          <a:solidFill>
            <a:srgbClr val="FFFFFF"/>
          </a:solidFill>
          <a:ln/>
        </p:spPr>
      </p:sp>
      <p:sp>
        <p:nvSpPr>
          <p:cNvPr id="14338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76877" y="4778062"/>
            <a:ext cx="6218648" cy="4525315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it-IT" dirty="0" smtClean="0"/>
              <a:t>L’apparato criogenico di distillazione,</a:t>
            </a:r>
            <a:r>
              <a:rPr lang="it-IT" baseline="0" dirty="0" smtClean="0"/>
              <a:t> prima funzionante presso la James Madison </a:t>
            </a:r>
            <a:r>
              <a:rPr lang="it-IT" baseline="0" dirty="0" err="1" smtClean="0"/>
              <a:t>University</a:t>
            </a:r>
            <a:r>
              <a:rPr lang="it-IT" baseline="0" dirty="0" smtClean="0"/>
              <a:t> (qui sono mostrate le foto), è in fase di riprogettazione presso il JLAB.</a:t>
            </a:r>
          </a:p>
          <a:p>
            <a:pPr>
              <a:defRPr/>
            </a:pPr>
            <a:r>
              <a:rPr lang="it-IT" baseline="0" dirty="0" smtClean="0"/>
              <a:t>Alcune componenti ancora utilizzabili verranno traferite al PP!, il nuovo distillatore verrà collaudato al </a:t>
            </a:r>
            <a:r>
              <a:rPr lang="it-IT" baseline="0" dirty="0" err="1" smtClean="0"/>
              <a:t>Jlab</a:t>
            </a:r>
            <a:r>
              <a:rPr lang="it-IT" baseline="0" dirty="0" smtClean="0"/>
              <a:t> e poi spedito a Roma per il funzionamento a regime.</a:t>
            </a:r>
          </a:p>
          <a:p>
            <a:pPr>
              <a:defRPr/>
            </a:pPr>
            <a:endParaRPr lang="it-IT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7C0B40-14EC-D94E-B089-F25C259A22AC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78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4775" y="763588"/>
            <a:ext cx="5000625" cy="3749675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8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dirty="0" smtClean="0">
                <a:cs typeface="+mn-cs"/>
              </a:rPr>
              <a:t>La terza linea riguarda la collaborazione con la Sezione di Genova,</a:t>
            </a:r>
            <a:r>
              <a:rPr lang="it-IT" baseline="0" dirty="0" smtClean="0">
                <a:cs typeface="+mn-cs"/>
              </a:rPr>
              <a:t> il gruppo di Glasgow quello di Orsay ed </a:t>
            </a:r>
            <a:r>
              <a:rPr lang="it-IT" sz="1300" kern="120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alcune Università Americane </a:t>
            </a:r>
            <a:r>
              <a:rPr lang="it-IT" dirty="0" smtClean="0">
                <a:cs typeface="+mn-cs"/>
              </a:rPr>
              <a:t>alla realizzazione del</a:t>
            </a:r>
            <a:r>
              <a:rPr lang="it-IT" baseline="0" dirty="0" smtClean="0">
                <a:cs typeface="+mn-cs"/>
              </a:rPr>
              <a:t> </a:t>
            </a:r>
            <a:r>
              <a:rPr lang="it-IT" baseline="0" dirty="0" err="1" smtClean="0">
                <a:cs typeface="+mn-cs"/>
              </a:rPr>
              <a:t>forward</a:t>
            </a:r>
            <a:r>
              <a:rPr lang="it-IT" baseline="0" dirty="0" smtClean="0">
                <a:cs typeface="+mn-cs"/>
              </a:rPr>
              <a:t> </a:t>
            </a:r>
            <a:r>
              <a:rPr lang="it-IT" baseline="0" dirty="0" err="1" smtClean="0">
                <a:cs typeface="+mn-cs"/>
              </a:rPr>
              <a:t>tagger</a:t>
            </a:r>
            <a:r>
              <a:rPr lang="it-IT" baseline="0" dirty="0" smtClean="0">
                <a:cs typeface="+mn-cs"/>
              </a:rPr>
              <a:t>:</a:t>
            </a:r>
          </a:p>
          <a:p>
            <a:pPr eaLnBrk="1" hangingPunct="1">
              <a:defRPr/>
            </a:pPr>
            <a:r>
              <a:rPr lang="it-IT" baseline="0" dirty="0" smtClean="0">
                <a:cs typeface="+mn-cs"/>
              </a:rPr>
              <a:t>un apparato costituito da un calorimetro di </a:t>
            </a:r>
            <a:r>
              <a:rPr lang="it-IT" baseline="0" dirty="0" err="1" smtClean="0">
                <a:cs typeface="+mn-cs"/>
              </a:rPr>
              <a:t>tungstanato</a:t>
            </a:r>
            <a:r>
              <a:rPr lang="it-IT" baseline="0" dirty="0" smtClean="0">
                <a:cs typeface="+mn-cs"/>
              </a:rPr>
              <a:t> di piombo, una odoscopio di scintillatori ed un tracciatore basato su camere  “micro-mega” dedicato alla rivelazione di elettroni diffusi a piccolo angolo, che interagiscono con il bersaglio avendo emesso un fotone virtuale a piccoli valori di Q2, ovvero un fotone quasi-reale. In particolare il gruppo di Roma ha collaborato ai test di danneggiamento da radiazione,</a:t>
            </a:r>
          </a:p>
          <a:p>
            <a:pPr eaLnBrk="1" hangingPunct="1">
              <a:defRPr/>
            </a:pPr>
            <a:r>
              <a:rPr lang="it-IT" baseline="0" dirty="0" smtClean="0">
                <a:cs typeface="+mn-cs"/>
              </a:rPr>
              <a:t>di cui è stato pubblicato l’articolo su  NIM e  sta collaborando alla scrittura ed alla implementazione del programma di ricostruzione dei cluster nel calorimetro ed alla calibrazione di quest’ultimo.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it-IT" baseline="0" dirty="0" smtClean="0"/>
              <a:t>Il gruppo partecipa alla organizzazione di un network internazionale di fisici teorici e sperimentali per la costruzione di una struttura di calcolo dedicata all’analisi in onde parziali degli stati a molti pioni per la ricerca di mesoni ibridi (</a:t>
            </a:r>
            <a:r>
              <a:rPr lang="it-IT" baseline="0" dirty="0" err="1" smtClean="0"/>
              <a:t>q</a:t>
            </a:r>
            <a:r>
              <a:rPr lang="it-IT" baseline="0" dirty="0" smtClean="0"/>
              <a:t> </a:t>
            </a:r>
            <a:r>
              <a:rPr lang="it-IT" baseline="0" dirty="0" err="1" smtClean="0"/>
              <a:t>qbar</a:t>
            </a:r>
            <a:r>
              <a:rPr lang="it-IT" baseline="0" dirty="0" smtClean="0"/>
              <a:t> gluone). Per il test delle procedure sono stati analizzati dati della </a:t>
            </a:r>
            <a:r>
              <a:rPr lang="it-IT" baseline="0" dirty="0" err="1" smtClean="0"/>
              <a:t>fotoproduzione</a:t>
            </a:r>
            <a:r>
              <a:rPr lang="it-IT" baseline="0" dirty="0" smtClean="0"/>
              <a:t> del mesone f1(285) e dello studio del suo </a:t>
            </a:r>
            <a:r>
              <a:rPr lang="it-IT" baseline="0" dirty="0" err="1" smtClean="0"/>
              <a:t>dalitz</a:t>
            </a:r>
            <a:r>
              <a:rPr lang="it-IT" baseline="0" dirty="0" smtClean="0"/>
              <a:t> plot di decadimento nel canale </a:t>
            </a:r>
            <a:r>
              <a:rPr lang="it-IT" baseline="0" dirty="0" err="1" smtClean="0"/>
              <a:t>pi</a:t>
            </a:r>
            <a:r>
              <a:rPr lang="it-IT" baseline="0" dirty="0" smtClean="0"/>
              <a:t>+ </a:t>
            </a:r>
            <a:r>
              <a:rPr lang="it-IT" baseline="0" dirty="0" err="1" smtClean="0"/>
              <a:t>pi</a:t>
            </a:r>
            <a:r>
              <a:rPr lang="it-IT" baseline="0" dirty="0" smtClean="0"/>
              <a:t>- </a:t>
            </a:r>
            <a:r>
              <a:rPr lang="it-IT" baseline="0" dirty="0" err="1" smtClean="0"/>
              <a:t>eta</a:t>
            </a:r>
            <a:endParaRPr lang="it-IT" baseline="0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588" y="0"/>
            <a:ext cx="1587" cy="1588"/>
          </a:xfrm>
          <a:solidFill>
            <a:srgbClr val="FFFFFF"/>
          </a:solidFill>
          <a:ln/>
        </p:spPr>
      </p:sp>
      <p:sp>
        <p:nvSpPr>
          <p:cNvPr id="14338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76877" y="4778062"/>
            <a:ext cx="6218648" cy="4525315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it-IT" dirty="0" smtClean="0"/>
              <a:t>Nella figura</a:t>
            </a:r>
            <a:r>
              <a:rPr lang="it-IT" baseline="0" dirty="0" smtClean="0"/>
              <a:t> in basso a destra è mostrato un plot che rappresenta i dati simulati del decadimento di un pione neutro in due fotoni, rivelati nel calorimetro. Per il test delle procedure sono stati analizzati dati della </a:t>
            </a:r>
            <a:r>
              <a:rPr lang="it-IT" baseline="0" dirty="0" err="1" smtClean="0"/>
              <a:t>fotoproduzione</a:t>
            </a:r>
            <a:r>
              <a:rPr lang="it-IT" baseline="0" dirty="0" smtClean="0"/>
              <a:t> del mesone f1(285) e dello studio del suo </a:t>
            </a:r>
            <a:r>
              <a:rPr lang="it-IT" baseline="0" dirty="0" err="1" smtClean="0"/>
              <a:t>dalitz</a:t>
            </a:r>
            <a:r>
              <a:rPr lang="it-IT" baseline="0" dirty="0" smtClean="0"/>
              <a:t> plot di decadimento nel canale </a:t>
            </a:r>
            <a:r>
              <a:rPr lang="it-IT" baseline="0" dirty="0" err="1" smtClean="0"/>
              <a:t>pi</a:t>
            </a:r>
            <a:r>
              <a:rPr lang="it-IT" baseline="0" dirty="0" smtClean="0"/>
              <a:t>+ </a:t>
            </a:r>
            <a:r>
              <a:rPr lang="it-IT" baseline="0" dirty="0" err="1" smtClean="0"/>
              <a:t>pi</a:t>
            </a:r>
            <a:r>
              <a:rPr lang="it-IT" baseline="0" dirty="0" smtClean="0"/>
              <a:t>- </a:t>
            </a:r>
            <a:r>
              <a:rPr lang="it-IT" baseline="0" dirty="0" err="1" smtClean="0"/>
              <a:t>eta</a:t>
            </a:r>
            <a:r>
              <a:rPr lang="it-IT" baseline="0" dirty="0" smtClean="0"/>
              <a:t>. Nel </a:t>
            </a:r>
            <a:r>
              <a:rPr lang="it-IT" baseline="0" dirty="0" err="1" smtClean="0"/>
              <a:t>dalitz</a:t>
            </a:r>
            <a:r>
              <a:rPr lang="it-IT" baseline="0" dirty="0" smtClean="0"/>
              <a:t> plot sono evidenti i contributi del decadimento intermedio in a0- </a:t>
            </a:r>
            <a:r>
              <a:rPr lang="it-IT" baseline="0" dirty="0" err="1" smtClean="0"/>
              <a:t>pi</a:t>
            </a:r>
            <a:r>
              <a:rPr lang="it-IT" baseline="0" dirty="0" smtClean="0"/>
              <a:t>+ e a0+ </a:t>
            </a:r>
            <a:r>
              <a:rPr lang="it-IT" baseline="0" dirty="0" err="1" smtClean="0"/>
              <a:t>pi</a:t>
            </a:r>
            <a:r>
              <a:rPr lang="it-IT" baseline="0" dirty="0" smtClean="0"/>
              <a:t>-. Infine il gruppo è tra i promotori di un esperimento dedicato alla ricerca di barioni ibridi (</a:t>
            </a:r>
            <a:r>
              <a:rPr lang="it-IT" baseline="0" dirty="0" err="1" smtClean="0"/>
              <a:t>qqq</a:t>
            </a:r>
            <a:r>
              <a:rPr lang="it-IT" baseline="0" dirty="0" smtClean="0"/>
              <a:t> gluone) il cui ruolo è previsto emergere dallo studio dell’evoluzione in Q2 delle ampiezze di produzione di statu a più pioni o nella produzione di stranezza associata.</a:t>
            </a:r>
            <a:endParaRPr lang="it-IT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7C0B40-14EC-D94E-B089-F25C259A22AC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78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4775" y="763588"/>
            <a:ext cx="5000625" cy="3749675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8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dirty="0" smtClean="0">
                <a:cs typeface="+mn-cs"/>
              </a:rPr>
              <a:t>Infine il gruppo partecipa all’esperimento HPS (</a:t>
            </a:r>
            <a:r>
              <a:rPr lang="it-IT" dirty="0" err="1" smtClean="0">
                <a:cs typeface="+mn-cs"/>
              </a:rPr>
              <a:t>heavy</a:t>
            </a:r>
            <a:r>
              <a:rPr lang="it-IT" dirty="0" smtClean="0">
                <a:cs typeface="+mn-cs"/>
              </a:rPr>
              <a:t> </a:t>
            </a:r>
            <a:r>
              <a:rPr lang="it-IT" dirty="0" err="1" smtClean="0">
                <a:cs typeface="+mn-cs"/>
              </a:rPr>
              <a:t>photon</a:t>
            </a:r>
            <a:r>
              <a:rPr lang="it-IT" dirty="0" smtClean="0">
                <a:cs typeface="+mn-cs"/>
              </a:rPr>
              <a:t> </a:t>
            </a:r>
            <a:r>
              <a:rPr lang="it-IT" dirty="0" err="1" smtClean="0">
                <a:cs typeface="+mn-cs"/>
              </a:rPr>
              <a:t>search</a:t>
            </a:r>
            <a:r>
              <a:rPr lang="it-IT" dirty="0" smtClean="0">
                <a:cs typeface="+mn-cs"/>
              </a:rPr>
              <a:t>),</a:t>
            </a:r>
            <a:r>
              <a:rPr lang="it-IT" baseline="0" dirty="0" smtClean="0">
                <a:cs typeface="+mn-cs"/>
              </a:rPr>
              <a:t> dedicato alla ricerca di un fotone pesante, candidato mediatore dell’interazione tra materia ordinaria e materia oscura.</a:t>
            </a:r>
            <a:endParaRPr lang="it-IT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4775" y="763588"/>
            <a:ext cx="5000625" cy="374967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L’apparato è costituito da un bersaglio sottile</a:t>
            </a:r>
            <a:r>
              <a:rPr lang="it-IT" baseline="0" dirty="0" smtClean="0"/>
              <a:t> di tungsteno, da un </a:t>
            </a:r>
            <a:r>
              <a:rPr lang="it-IT" dirty="0" err="1" smtClean="0"/>
              <a:t>silicon</a:t>
            </a:r>
            <a:r>
              <a:rPr lang="it-IT" dirty="0" smtClean="0"/>
              <a:t> </a:t>
            </a:r>
            <a:r>
              <a:rPr lang="it-IT" dirty="0" err="1" smtClean="0"/>
              <a:t>vertex</a:t>
            </a:r>
            <a:r>
              <a:rPr lang="it-IT" dirty="0" smtClean="0"/>
              <a:t> </a:t>
            </a:r>
            <a:r>
              <a:rPr lang="it-IT" dirty="0" err="1" smtClean="0"/>
              <a:t>tracker</a:t>
            </a:r>
            <a:r>
              <a:rPr lang="it-IT" dirty="0" smtClean="0"/>
              <a:t> per la ricostruzione degli eventi con vertice distaccato</a:t>
            </a:r>
            <a:r>
              <a:rPr lang="it-IT" baseline="0" dirty="0" smtClean="0"/>
              <a:t> ed un calorimetri di </a:t>
            </a:r>
            <a:r>
              <a:rPr lang="it-IT" baseline="0" dirty="0" err="1" smtClean="0"/>
              <a:t>tungstanato</a:t>
            </a:r>
            <a:r>
              <a:rPr lang="it-IT" baseline="0" dirty="0" smtClean="0"/>
              <a:t> di piombo per la rivelazione delle coppie e+ e- e la costruzione dello spettro della loro massa invariante. Tra aprile e magio si è </a:t>
            </a:r>
            <a:r>
              <a:rPr lang="it-IT" baseline="0" dirty="0" err="1" smtClean="0"/>
              <a:t>conncluso</a:t>
            </a:r>
            <a:r>
              <a:rPr lang="it-IT" baseline="0" dirty="0" smtClean="0"/>
              <a:t> il </a:t>
            </a:r>
            <a:r>
              <a:rPr lang="it-IT" baseline="0" dirty="0" err="1" smtClean="0"/>
              <a:t>commissioning</a:t>
            </a:r>
            <a:r>
              <a:rPr lang="it-IT" baseline="0" dirty="0" smtClean="0"/>
              <a:t> dell’apparto e sono stati presi tre giorni di dati (</a:t>
            </a:r>
            <a:r>
              <a:rPr lang="it-IT" baseline="0" dirty="0" err="1" smtClean="0"/>
              <a:t>engineering</a:t>
            </a:r>
            <a:r>
              <a:rPr lang="it-IT" baseline="0" dirty="0" smtClean="0"/>
              <a:t> </a:t>
            </a:r>
            <a:r>
              <a:rPr lang="it-IT" baseline="0" dirty="0" err="1" smtClean="0"/>
              <a:t>run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Ee</a:t>
            </a:r>
            <a:r>
              <a:rPr lang="it-IT" baseline="0" dirty="0" smtClean="0"/>
              <a:t>=1 </a:t>
            </a:r>
            <a:r>
              <a:rPr lang="it-IT" baseline="0" dirty="0" err="1" smtClean="0"/>
              <a:t>GeV</a:t>
            </a:r>
            <a:r>
              <a:rPr lang="it-IT" baseline="0" dirty="0" smtClean="0"/>
              <a:t>. Il gruppo è dedicato alla calibrazione del calorimetro utilizzando gli elettroni diffusi elasticamente dal bersaglio, che conservano l’energia del fascio e lasciano cluster monocromatici. I primissimi risultati della massa </a:t>
            </a:r>
            <a:r>
              <a:rPr lang="it-IT" baseline="0" dirty="0" err="1" smtClean="0"/>
              <a:t>invriante</a:t>
            </a:r>
            <a:r>
              <a:rPr lang="it-IT" baseline="0" dirty="0" smtClean="0"/>
              <a:t> e+ e- sono già disponibili. La possibilità di selezionare gli eventi con vertice distaccato consentirà di a regioni di esclusione (costante di accoppiamento vs massa) ancora inesplorate da altri esperimenti.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67813D-84C7-CE47-B716-E9DD66E63A3A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5046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7C0B40-14EC-D94E-B089-F25C259A22AC}" type="slidenum">
              <a:rPr lang="en-US"/>
              <a:pPr>
                <a:defRPr/>
              </a:pPr>
              <a:t>21</a:t>
            </a:fld>
            <a:endParaRPr lang="en-US"/>
          </a:p>
        </p:txBody>
      </p:sp>
      <p:sp>
        <p:nvSpPr>
          <p:cNvPr id="78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4775" y="763588"/>
            <a:ext cx="5000625" cy="3749675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8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588" y="0"/>
            <a:ext cx="1587" cy="1588"/>
          </a:xfrm>
          <a:solidFill>
            <a:srgbClr val="FFFFFF"/>
          </a:solidFill>
          <a:ln/>
        </p:spPr>
      </p:sp>
      <p:sp>
        <p:nvSpPr>
          <p:cNvPr id="14338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76877" y="4778062"/>
            <a:ext cx="6218648" cy="4525315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 sz="2640">
              <a:latin typeface="Albany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 sz="2640">
              <a:latin typeface="Albany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4775" y="763588"/>
            <a:ext cx="5000625" cy="374967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Tx/>
              <a:buFontTx/>
              <a:buNone/>
            </a:pPr>
            <a:r>
              <a:rPr lang="en-US" sz="1200" dirty="0" err="1" smtClean="0">
                <a:latin typeface="Times New Roman" charset="0"/>
              </a:rPr>
              <a:t>Ogni</a:t>
            </a:r>
            <a:r>
              <a:rPr lang="en-US" sz="1200" dirty="0" smtClean="0">
                <a:latin typeface="Times New Roman" charset="0"/>
              </a:rPr>
              <a:t> “stack” di forma </a:t>
            </a:r>
            <a:r>
              <a:rPr lang="en-US" sz="1200" dirty="0" err="1" smtClean="0">
                <a:latin typeface="Times New Roman" charset="0"/>
              </a:rPr>
              <a:t>trapezoidale</a:t>
            </a:r>
            <a:r>
              <a:rPr lang="en-US" sz="1200" dirty="0" smtClean="0">
                <a:latin typeface="Times New Roman" charset="0"/>
              </a:rPr>
              <a:t> </a:t>
            </a:r>
            <a:r>
              <a:rPr lang="en-US" sz="1200" dirty="0" err="1" smtClean="0">
                <a:latin typeface="Times New Roman" charset="0"/>
              </a:rPr>
              <a:t>è</a:t>
            </a:r>
            <a:r>
              <a:rPr lang="en-US" sz="1200" dirty="0" smtClean="0">
                <a:latin typeface="Times New Roman" charset="0"/>
              </a:rPr>
              <a:t> </a:t>
            </a:r>
            <a:r>
              <a:rPr lang="en-US" sz="1200" dirty="0" err="1" smtClean="0">
                <a:latin typeface="Times New Roman" charset="0"/>
              </a:rPr>
              <a:t>composto</a:t>
            </a:r>
            <a:r>
              <a:rPr lang="en-US" sz="1200" dirty="0" smtClean="0">
                <a:latin typeface="Times New Roman" charset="0"/>
              </a:rPr>
              <a:t> da:</a:t>
            </a:r>
          </a:p>
          <a:p>
            <a:pPr>
              <a:buClrTx/>
              <a:buFontTx/>
              <a:buNone/>
            </a:pPr>
            <a:r>
              <a:rPr lang="en-US" sz="1200" dirty="0" smtClean="0">
                <a:latin typeface="Times New Roman" charset="0"/>
              </a:rPr>
              <a:t>- due </a:t>
            </a:r>
            <a:r>
              <a:rPr lang="en-US" sz="1200" dirty="0" err="1" smtClean="0">
                <a:latin typeface="Times New Roman" charset="0"/>
              </a:rPr>
              <a:t>vetri</a:t>
            </a:r>
            <a:r>
              <a:rPr lang="en-US" sz="1200" dirty="0" smtClean="0">
                <a:latin typeface="Times New Roman" charset="0"/>
              </a:rPr>
              <a:t> </a:t>
            </a:r>
            <a:r>
              <a:rPr lang="en-US" sz="1200" dirty="0" err="1" smtClean="0">
                <a:latin typeface="Times New Roman" charset="0"/>
              </a:rPr>
              <a:t>più</a:t>
            </a:r>
            <a:r>
              <a:rPr lang="en-US" sz="1200" dirty="0" smtClean="0">
                <a:latin typeface="Times New Roman" charset="0"/>
              </a:rPr>
              <a:t> </a:t>
            </a:r>
            <a:r>
              <a:rPr lang="en-US" sz="1200" dirty="0" err="1" smtClean="0">
                <a:latin typeface="Times New Roman" charset="0"/>
              </a:rPr>
              <a:t>grandi</a:t>
            </a:r>
            <a:r>
              <a:rPr lang="en-US" sz="1200" dirty="0" smtClean="0">
                <a:latin typeface="Times New Roman" charset="0"/>
              </a:rPr>
              <a:t> </a:t>
            </a:r>
            <a:r>
              <a:rPr lang="en-US" sz="1200" dirty="0" err="1" smtClean="0">
                <a:latin typeface="Times New Roman" charset="0"/>
              </a:rPr>
              <a:t>esterni</a:t>
            </a:r>
            <a:r>
              <a:rPr lang="en-US" sz="1200" dirty="0" smtClean="0">
                <a:latin typeface="Times New Roman" charset="0"/>
              </a:rPr>
              <a:t>, </a:t>
            </a:r>
            <a:r>
              <a:rPr lang="en-US" sz="1200" dirty="0" err="1" smtClean="0">
                <a:latin typeface="Times New Roman" charset="0"/>
              </a:rPr>
              <a:t>verniciati</a:t>
            </a:r>
            <a:r>
              <a:rPr lang="en-US" sz="1200" dirty="0" smtClean="0">
                <a:latin typeface="Times New Roman" charset="0"/>
              </a:rPr>
              <a:t> con </a:t>
            </a:r>
            <a:r>
              <a:rPr lang="en-US" sz="1200" dirty="0" err="1" smtClean="0">
                <a:latin typeface="Times New Roman" charset="0"/>
              </a:rPr>
              <a:t>vernice</a:t>
            </a:r>
            <a:r>
              <a:rPr lang="en-US" sz="1200" dirty="0" smtClean="0">
                <a:latin typeface="Times New Roman" charset="0"/>
              </a:rPr>
              <a:t> </a:t>
            </a:r>
            <a:r>
              <a:rPr lang="en-US" sz="1200" dirty="0" err="1" smtClean="0">
                <a:latin typeface="Times New Roman" charset="0"/>
              </a:rPr>
              <a:t>resistiva</a:t>
            </a:r>
            <a:r>
              <a:rPr lang="en-US" sz="1200" dirty="0" smtClean="0">
                <a:latin typeface="Times New Roman" charset="0"/>
              </a:rPr>
              <a:t> (Graphit33+Licron)  </a:t>
            </a:r>
          </a:p>
          <a:p>
            <a:pPr>
              <a:buClrTx/>
              <a:buFontTx/>
              <a:buNone/>
            </a:pPr>
            <a:r>
              <a:rPr lang="en-US" sz="1200" dirty="0" smtClean="0">
                <a:latin typeface="Times New Roman" charset="0"/>
              </a:rPr>
              <a:t>- 5 </a:t>
            </a:r>
            <a:r>
              <a:rPr lang="en-US" sz="1200" dirty="0" err="1" smtClean="0">
                <a:latin typeface="Times New Roman" charset="0"/>
              </a:rPr>
              <a:t>vetri</a:t>
            </a:r>
            <a:r>
              <a:rPr lang="en-US" sz="1200" dirty="0" smtClean="0">
                <a:latin typeface="Times New Roman" charset="0"/>
              </a:rPr>
              <a:t> </a:t>
            </a:r>
            <a:r>
              <a:rPr lang="en-US" sz="1200" dirty="0" err="1" smtClean="0">
                <a:latin typeface="Times New Roman" charset="0"/>
              </a:rPr>
              <a:t>interni</a:t>
            </a:r>
            <a:r>
              <a:rPr lang="en-US" sz="1200" dirty="0" smtClean="0">
                <a:latin typeface="Times New Roman" charset="0"/>
              </a:rPr>
              <a:t> </a:t>
            </a:r>
            <a:r>
              <a:rPr lang="en-US" sz="1200" dirty="0" err="1" smtClean="0">
                <a:latin typeface="Times New Roman" charset="0"/>
              </a:rPr>
              <a:t>separati</a:t>
            </a:r>
            <a:r>
              <a:rPr lang="en-US" sz="1200" dirty="0" smtClean="0">
                <a:latin typeface="Times New Roman" charset="0"/>
              </a:rPr>
              <a:t> da </a:t>
            </a:r>
            <a:r>
              <a:rPr lang="en-US" sz="1200" dirty="0" err="1" smtClean="0">
                <a:latin typeface="Times New Roman" charset="0"/>
              </a:rPr>
              <a:t>fili</a:t>
            </a:r>
            <a:r>
              <a:rPr lang="en-US" sz="1200" dirty="0" smtClean="0">
                <a:latin typeface="Times New Roman" charset="0"/>
              </a:rPr>
              <a:t> da </a:t>
            </a:r>
            <a:r>
              <a:rPr lang="en-US" sz="1200" dirty="0" err="1" smtClean="0">
                <a:latin typeface="Times New Roman" charset="0"/>
              </a:rPr>
              <a:t>pesca</a:t>
            </a:r>
            <a:r>
              <a:rPr lang="en-US" sz="1200" dirty="0" smtClean="0">
                <a:latin typeface="Times New Roman" charset="0"/>
              </a:rPr>
              <a:t> (</a:t>
            </a:r>
            <a:r>
              <a:rPr lang="en-US" sz="1200" dirty="0" smtClean="0">
                <a:latin typeface="Symbol" charset="0"/>
                <a:cs typeface="Symbol" charset="0"/>
              </a:rPr>
              <a:t></a:t>
            </a:r>
            <a:r>
              <a:rPr lang="en-US" sz="1200" dirty="0" smtClean="0">
                <a:latin typeface="Times New Roman" charset="0"/>
              </a:rPr>
              <a:t>160 </a:t>
            </a:r>
            <a:r>
              <a:rPr lang="en-US" sz="1200" dirty="0" smtClean="0">
                <a:latin typeface="Symbol" charset="0"/>
                <a:cs typeface="Symbol" charset="0"/>
              </a:rPr>
              <a:t></a:t>
            </a:r>
            <a:r>
              <a:rPr lang="en-US" sz="1200" dirty="0" smtClean="0">
                <a:latin typeface="Times New Roman" charset="0"/>
              </a:rPr>
              <a:t>m) </a:t>
            </a:r>
            <a:r>
              <a:rPr lang="en-US" sz="1200" dirty="0" err="1" smtClean="0">
                <a:latin typeface="Times New Roman" charset="0"/>
              </a:rPr>
              <a:t>che</a:t>
            </a:r>
            <a:r>
              <a:rPr lang="en-US" sz="1200" dirty="0" smtClean="0">
                <a:latin typeface="Times New Roman" charset="0"/>
              </a:rPr>
              <a:t> </a:t>
            </a:r>
            <a:r>
              <a:rPr lang="en-US" sz="1200" dirty="0" err="1" smtClean="0">
                <a:latin typeface="Times New Roman" charset="0"/>
              </a:rPr>
              <a:t>delimitano</a:t>
            </a:r>
            <a:r>
              <a:rPr lang="en-US" sz="1200" dirty="0" smtClean="0">
                <a:latin typeface="Times New Roman" charset="0"/>
              </a:rPr>
              <a:t> 6 gap di gas</a:t>
            </a:r>
          </a:p>
          <a:p>
            <a:pPr>
              <a:buClrTx/>
              <a:buFontTx/>
              <a:buNone/>
            </a:pPr>
            <a:endParaRPr lang="en-US" sz="1200" dirty="0" smtClean="0">
              <a:latin typeface="Times New Roman" charset="0"/>
            </a:endParaRPr>
          </a:p>
          <a:p>
            <a:pPr>
              <a:buClrTx/>
              <a:buFontTx/>
              <a:buNone/>
            </a:pPr>
            <a:r>
              <a:rPr lang="en-US" sz="1200" dirty="0" err="1" smtClean="0">
                <a:latin typeface="Times New Roman" charset="0"/>
              </a:rPr>
              <a:t>ed</a:t>
            </a:r>
            <a:r>
              <a:rPr lang="en-US" sz="1200" dirty="0" smtClean="0">
                <a:latin typeface="Times New Roman" charset="0"/>
              </a:rPr>
              <a:t> </a:t>
            </a:r>
            <a:r>
              <a:rPr lang="en-US" sz="1200" dirty="0" err="1" smtClean="0">
                <a:latin typeface="Times New Roman" charset="0"/>
              </a:rPr>
              <a:t>è</a:t>
            </a:r>
            <a:r>
              <a:rPr lang="en-US" sz="1200" dirty="0" smtClean="0">
                <a:latin typeface="Times New Roman" charset="0"/>
              </a:rPr>
              <a:t> </a:t>
            </a:r>
            <a:r>
              <a:rPr lang="en-US" sz="1200" dirty="0" err="1" smtClean="0">
                <a:latin typeface="Times New Roman" charset="0"/>
              </a:rPr>
              <a:t>montato</a:t>
            </a:r>
            <a:r>
              <a:rPr lang="en-US" sz="1200" dirty="0" smtClean="0">
                <a:latin typeface="Times New Roman" charset="0"/>
              </a:rPr>
              <a:t> </a:t>
            </a:r>
            <a:r>
              <a:rPr lang="en-US" sz="1200" dirty="0" err="1" smtClean="0">
                <a:latin typeface="Times New Roman" charset="0"/>
              </a:rPr>
              <a:t>dentro</a:t>
            </a:r>
            <a:r>
              <a:rPr lang="en-US" sz="1200" dirty="0" smtClean="0">
                <a:latin typeface="Times New Roman" charset="0"/>
              </a:rPr>
              <a:t> </a:t>
            </a:r>
            <a:r>
              <a:rPr lang="en-US" sz="1200" dirty="0" err="1" smtClean="0">
                <a:latin typeface="Times New Roman" charset="0"/>
              </a:rPr>
              <a:t>una</a:t>
            </a:r>
            <a:r>
              <a:rPr lang="en-US" sz="1200" dirty="0" smtClean="0">
                <a:latin typeface="Times New Roman" charset="0"/>
              </a:rPr>
              <a:t> cornice di PET </a:t>
            </a:r>
            <a:r>
              <a:rPr lang="en-US" sz="1200" dirty="0" err="1" smtClean="0">
                <a:latin typeface="Times New Roman" charset="0"/>
              </a:rPr>
              <a:t>rigido</a:t>
            </a:r>
            <a:r>
              <a:rPr lang="en-US" sz="1200" dirty="0" smtClean="0">
                <a:latin typeface="Times New Roman" charset="0"/>
              </a:rPr>
              <a:t> a forma di </a:t>
            </a:r>
            <a:r>
              <a:rPr lang="en-US" sz="1200" dirty="0" err="1" smtClean="0">
                <a:latin typeface="Times New Roman" charset="0"/>
              </a:rPr>
              <a:t>trapezio</a:t>
            </a:r>
            <a:r>
              <a:rPr lang="en-US" sz="1200" dirty="0" smtClean="0">
                <a:latin typeface="Times New Roman" charset="0"/>
              </a:rPr>
              <a:t> </a:t>
            </a:r>
            <a:r>
              <a:rPr lang="en-US" sz="1200" dirty="0" err="1" smtClean="0">
                <a:latin typeface="Times New Roman" charset="0"/>
              </a:rPr>
              <a:t>isoscele</a:t>
            </a:r>
            <a:r>
              <a:rPr lang="en-US" sz="1200" dirty="0" smtClean="0">
                <a:latin typeface="Times New Roman" charset="0"/>
              </a:rPr>
              <a:t> con </a:t>
            </a:r>
            <a:r>
              <a:rPr lang="en-US" sz="1200" dirty="0" err="1" smtClean="0">
                <a:latin typeface="Times New Roman" charset="0"/>
              </a:rPr>
              <a:t>fori</a:t>
            </a:r>
            <a:r>
              <a:rPr lang="en-US" sz="1200" dirty="0" smtClean="0">
                <a:latin typeface="Times New Roman" charset="0"/>
              </a:rPr>
              <a:t> di inlet-outlet per la </a:t>
            </a:r>
            <a:r>
              <a:rPr lang="en-US" sz="1200" dirty="0" err="1" smtClean="0">
                <a:latin typeface="Times New Roman" charset="0"/>
              </a:rPr>
              <a:t>miscela</a:t>
            </a:r>
            <a:r>
              <a:rPr lang="en-US" sz="1200" dirty="0" smtClean="0">
                <a:latin typeface="Times New Roman" charset="0"/>
              </a:rPr>
              <a:t> del gas (</a:t>
            </a:r>
            <a:r>
              <a:rPr lang="en-US" sz="1200" dirty="0" smtClean="0">
                <a:latin typeface="Symbol" charset="0"/>
                <a:cs typeface="Symbol" charset="0"/>
              </a:rPr>
              <a:t></a:t>
            </a:r>
            <a:r>
              <a:rPr lang="en-US" sz="1200" dirty="0" smtClean="0">
                <a:latin typeface="Times New Roman" charset="0"/>
              </a:rPr>
              <a:t>2 mm) e </a:t>
            </a:r>
            <a:r>
              <a:rPr lang="en-US" sz="1200" dirty="0" err="1" smtClean="0">
                <a:latin typeface="Times New Roman" charset="0"/>
              </a:rPr>
              <a:t>fori</a:t>
            </a:r>
            <a:r>
              <a:rPr lang="en-US" sz="1200" dirty="0" smtClean="0">
                <a:latin typeface="Times New Roman" charset="0"/>
              </a:rPr>
              <a:t> per </a:t>
            </a:r>
            <a:r>
              <a:rPr lang="en-US" sz="1200" dirty="0" err="1" smtClean="0">
                <a:latin typeface="Times New Roman" charset="0"/>
              </a:rPr>
              <a:t>il</a:t>
            </a:r>
            <a:r>
              <a:rPr lang="en-US" sz="1200" dirty="0" smtClean="0">
                <a:latin typeface="Times New Roman" charset="0"/>
              </a:rPr>
              <a:t> </a:t>
            </a:r>
            <a:r>
              <a:rPr lang="en-US" sz="1200" dirty="0" err="1" smtClean="0">
                <a:latin typeface="Times New Roman" charset="0"/>
              </a:rPr>
              <a:t>passaggio</a:t>
            </a:r>
            <a:r>
              <a:rPr lang="en-US" sz="1200" dirty="0" smtClean="0">
                <a:latin typeface="Times New Roman" charset="0"/>
              </a:rPr>
              <a:t> </a:t>
            </a:r>
            <a:r>
              <a:rPr lang="en-US" sz="1200" dirty="0" err="1" smtClean="0">
                <a:latin typeface="Times New Roman" charset="0"/>
              </a:rPr>
              <a:t>dei</a:t>
            </a:r>
            <a:r>
              <a:rPr lang="en-US" sz="1200" dirty="0" smtClean="0">
                <a:latin typeface="Times New Roman" charset="0"/>
              </a:rPr>
              <a:t> </a:t>
            </a:r>
            <a:r>
              <a:rPr lang="en-US" sz="1200" dirty="0" err="1" smtClean="0">
                <a:latin typeface="Times New Roman" charset="0"/>
              </a:rPr>
              <a:t>fili</a:t>
            </a:r>
            <a:r>
              <a:rPr lang="en-US" sz="1200" dirty="0" smtClean="0">
                <a:latin typeface="Times New Roman" charset="0"/>
              </a:rPr>
              <a:t> da </a:t>
            </a:r>
            <a:r>
              <a:rPr lang="en-US" sz="1200" dirty="0" err="1" smtClean="0">
                <a:latin typeface="Times New Roman" charset="0"/>
              </a:rPr>
              <a:t>pesca</a:t>
            </a:r>
            <a:r>
              <a:rPr lang="en-US" sz="1200" dirty="0" smtClean="0">
                <a:latin typeface="Times New Roman" charset="0"/>
              </a:rPr>
              <a:t> (</a:t>
            </a:r>
            <a:r>
              <a:rPr lang="en-US" sz="1200" dirty="0" smtClean="0">
                <a:latin typeface="Symbol" charset="0"/>
                <a:cs typeface="Symbol" charset="0"/>
              </a:rPr>
              <a:t></a:t>
            </a:r>
            <a:r>
              <a:rPr lang="en-US" sz="1200" dirty="0" smtClean="0">
                <a:latin typeface="Times New Roman" charset="0"/>
              </a:rPr>
              <a:t>1 mm)</a:t>
            </a:r>
          </a:p>
          <a:p>
            <a:pPr>
              <a:buClrTx/>
              <a:buFontTx/>
              <a:buNone/>
            </a:pPr>
            <a:endParaRPr lang="en-US" sz="1200" dirty="0" smtClean="0">
              <a:latin typeface="Times New Roman" charset="0"/>
            </a:endParaRPr>
          </a:p>
          <a:p>
            <a:pPr>
              <a:buClrTx/>
              <a:buFontTx/>
              <a:buNone/>
            </a:pPr>
            <a:r>
              <a:rPr lang="en-US" sz="1200" dirty="0" err="1" smtClean="0">
                <a:latin typeface="Times New Roman" charset="0"/>
              </a:rPr>
              <a:t>Miscela</a:t>
            </a:r>
            <a:r>
              <a:rPr lang="en-US" sz="1200" dirty="0" smtClean="0">
                <a:latin typeface="Times New Roman" charset="0"/>
              </a:rPr>
              <a:t> di gas: </a:t>
            </a:r>
          </a:p>
          <a:p>
            <a:pPr>
              <a:buClrTx/>
              <a:buFontTx/>
              <a:buNone/>
            </a:pPr>
            <a:r>
              <a:rPr lang="en-US" sz="1200" dirty="0" smtClean="0">
                <a:latin typeface="Times New Roman" charset="0"/>
              </a:rPr>
              <a:t>90% C</a:t>
            </a:r>
            <a:r>
              <a:rPr lang="en-US" sz="1200" baseline="-33000" dirty="0" smtClean="0">
                <a:latin typeface="Times New Roman" charset="0"/>
              </a:rPr>
              <a:t>2</a:t>
            </a:r>
            <a:r>
              <a:rPr lang="en-US" sz="1200" dirty="0" smtClean="0">
                <a:latin typeface="Times New Roman" charset="0"/>
              </a:rPr>
              <a:t>F</a:t>
            </a:r>
            <a:r>
              <a:rPr lang="en-US" sz="1200" baseline="-33000" dirty="0" smtClean="0">
                <a:latin typeface="Times New Roman" charset="0"/>
              </a:rPr>
              <a:t>4</a:t>
            </a:r>
            <a:r>
              <a:rPr lang="en-US" sz="1200" dirty="0" smtClean="0">
                <a:latin typeface="Times New Roman" charset="0"/>
              </a:rPr>
              <a:t>H</a:t>
            </a:r>
            <a:r>
              <a:rPr lang="en-US" sz="1200" baseline="-33000" dirty="0" smtClean="0">
                <a:latin typeface="Times New Roman" charset="0"/>
              </a:rPr>
              <a:t>2 </a:t>
            </a:r>
            <a:r>
              <a:rPr lang="en-US" sz="1200" dirty="0" smtClean="0">
                <a:latin typeface="Times New Roman" charset="0"/>
              </a:rPr>
              <a:t>(</a:t>
            </a:r>
            <a:r>
              <a:rPr lang="en-US" sz="1200" dirty="0" err="1" smtClean="0">
                <a:latin typeface="Times New Roman" charset="0"/>
              </a:rPr>
              <a:t>tetrafluoroetano</a:t>
            </a:r>
            <a:r>
              <a:rPr lang="en-US" sz="1200" dirty="0" smtClean="0">
                <a:latin typeface="Times New Roman" charset="0"/>
              </a:rPr>
              <a:t>) + 10% SF</a:t>
            </a:r>
            <a:r>
              <a:rPr lang="en-US" sz="1200" baseline="-33000" dirty="0" smtClean="0">
                <a:latin typeface="Times New Roman" charset="0"/>
              </a:rPr>
              <a:t>6 </a:t>
            </a:r>
            <a:r>
              <a:rPr lang="en-US" sz="1200" dirty="0" smtClean="0">
                <a:latin typeface="Times New Roman" charset="0"/>
              </a:rPr>
              <a:t>(</a:t>
            </a:r>
            <a:r>
              <a:rPr lang="en-US" sz="1200" dirty="0" err="1" smtClean="0">
                <a:latin typeface="Times New Roman" charset="0"/>
              </a:rPr>
              <a:t>esafluoruro</a:t>
            </a:r>
            <a:r>
              <a:rPr lang="en-US" sz="1200" dirty="0" smtClean="0">
                <a:latin typeface="Times New Roman" charset="0"/>
              </a:rPr>
              <a:t> di </a:t>
            </a:r>
            <a:r>
              <a:rPr lang="en-US" sz="1200" dirty="0" err="1" smtClean="0">
                <a:latin typeface="Times New Roman" charset="0"/>
              </a:rPr>
              <a:t>zolfo</a:t>
            </a:r>
            <a:r>
              <a:rPr lang="en-US" sz="1200" dirty="0" smtClean="0">
                <a:latin typeface="Times New Roman" charset="0"/>
              </a:rPr>
              <a:t>)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F01015E3-A609-4AFE-9FA6-6F0BB1012ED9}" type="slidenum">
              <a:rPr lang="en-US" smtClean="0"/>
              <a:pPr lvl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487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4775" y="763588"/>
            <a:ext cx="5000625" cy="374967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F01015E3-A609-4AFE-9FA6-6F0BB1012ED9}" type="slidenum">
              <a:rPr lang="en-US" smtClean="0"/>
              <a:pPr lvl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913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763588"/>
            <a:ext cx="5029200" cy="37719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77600" y="4776840"/>
            <a:ext cx="6218280" cy="452664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US" kern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763588"/>
            <a:ext cx="5029200" cy="37719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77600" y="4776840"/>
            <a:ext cx="6218280" cy="452664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US" kern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23A2F81-C6B7-4F51-9FB6-8113BB7784D1}" type="slidenum">
              <a:rPr lang="it-IT"/>
              <a:pPr/>
              <a:t>11</a:t>
            </a:fld>
            <a:endParaRPr lang="it-IT"/>
          </a:p>
        </p:txBody>
      </p:sp>
      <p:sp>
        <p:nvSpPr>
          <p:cNvPr id="839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4438" cy="37671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6288" y="4776788"/>
            <a:ext cx="6211887" cy="451961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FFC3C1-C5D2-4A46-BBA9-0CDEB9175EDF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479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55650"/>
            <a:ext cx="5029200" cy="37719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9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37048" y="4778062"/>
            <a:ext cx="5698304" cy="4525315"/>
          </a:xfrm>
        </p:spPr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9A16E8F-588C-4F60-8E90-A0625DE2C04F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CEC6A97-0E06-41E3-9791-256D1285FDD3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267575" y="230188"/>
            <a:ext cx="2254250" cy="59023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503238" y="230188"/>
            <a:ext cx="6611937" cy="59023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EFB8C55-7838-4FF9-B60C-E2F1416874C8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80481AF-FB8D-458C-95DD-33895E5058F6}" type="slidenum">
              <a:rPr/>
              <a:pPr lvl="0"/>
              <a:t>‹#›</a:t>
            </a:fld>
            <a:endParaRPr lang="it-IT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7FC7AAC-9FF6-4E20-83B8-8A32E8034325}" type="slidenum">
              <a:rPr/>
              <a:pPr lvl="0"/>
              <a:t>‹#›</a:t>
            </a:fld>
            <a:endParaRPr lang="it-IT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1ED3687-7952-44B0-AE4A-53FEBE6D2A1B}" type="slidenum">
              <a:rPr/>
              <a:pPr lvl="0"/>
              <a:t>‹#›</a:t>
            </a:fld>
            <a:endParaRPr lang="it-IT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41825" cy="43640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97463" y="1768475"/>
            <a:ext cx="4441825" cy="43640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F788BD5-2465-45A3-8851-A2D0A74D5592}" type="slidenum">
              <a:rPr/>
              <a:pPr lvl="0"/>
              <a:t>‹#›</a:t>
            </a:fld>
            <a:endParaRPr lang="it-IT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9D14B0C-1473-42FD-A787-A0E698A8E073}" type="slidenum">
              <a:rPr/>
              <a:pPr lvl="0"/>
              <a:t>‹#›</a:t>
            </a:fld>
            <a:endParaRPr lang="it-IT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17384BE-FEE6-4BAF-8088-C21E8A167E25}" type="slidenum">
              <a:rPr/>
              <a:pPr lvl="0"/>
              <a:t>‹#›</a:t>
            </a:fld>
            <a:endParaRPr lang="it-IT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F008160-EAD2-4F50-9DB2-D08D4FC406A2}" type="slidenum">
              <a:rPr/>
              <a:pPr lvl="0"/>
              <a:t>‹#›</a:t>
            </a:fld>
            <a:endParaRPr lang="it-IT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C1D7D28-EE95-42F6-830F-A394FA2245C0}" type="slidenum">
              <a:rPr/>
              <a:pPr lvl="0"/>
              <a:t>‹#›</a:t>
            </a:fld>
            <a:endParaRPr lang="it-IT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B799C97-9292-4F59-99CC-604CCBF581DE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4096CE9-66F5-4838-B293-06D956FBAE0B}" type="slidenum">
              <a:rPr/>
              <a:pPr lvl="0"/>
              <a:t>‹#›</a:t>
            </a:fld>
            <a:endParaRPr lang="it-IT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59CC988-3EB8-4EBD-8F9C-84A1CEBB7988}" type="slidenum">
              <a:rPr/>
              <a:pPr lvl="0"/>
              <a:t>‹#›</a:t>
            </a:fld>
            <a:endParaRPr lang="it-IT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280275" y="301625"/>
            <a:ext cx="2259013" cy="583088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24637" cy="583088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5163B8A-1CE6-475D-B5CC-2B924D8CE097}" type="slidenum">
              <a:rPr/>
              <a:pPr lvl="0"/>
              <a:t>‹#›</a:t>
            </a:fld>
            <a:endParaRPr lang="it-IT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AD91304-5CC5-41CB-8968-BDA4ACC8DC7A}" type="slidenum">
              <a:rPr/>
              <a:pPr lvl="0"/>
              <a:t>‹#›</a:t>
            </a:fld>
            <a:endParaRPr lang="it-IT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B7688CE-EDCF-460F-86AF-01ECF2CFB431}" type="slidenum">
              <a:rPr/>
              <a:pPr lvl="0"/>
              <a:t>‹#›</a:t>
            </a:fld>
            <a:endParaRPr lang="it-IT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4B2F472-FF27-4E0F-9BB8-B0EB99CA051A}" type="slidenum">
              <a:rPr/>
              <a:pPr lvl="0"/>
              <a:t>‹#›</a:t>
            </a:fld>
            <a:endParaRPr lang="it-IT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41825" cy="43640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97463" y="1768475"/>
            <a:ext cx="4443412" cy="43640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8C40477-2754-49AB-97E5-F774D4FB2F56}" type="slidenum">
              <a:rPr/>
              <a:pPr lvl="0"/>
              <a:t>‹#›</a:t>
            </a:fld>
            <a:endParaRPr lang="it-IT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B238412-B18A-459A-88AB-2E67FDB97D26}" type="slidenum">
              <a:rPr/>
              <a:pPr lvl="0"/>
              <a:t>‹#›</a:t>
            </a:fld>
            <a:endParaRPr lang="it-IT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3D73AD7-4DFD-4B09-873C-C7AFA177B17C}" type="slidenum">
              <a:rPr/>
              <a:pPr lvl="0"/>
              <a:t>‹#›</a:t>
            </a:fld>
            <a:endParaRPr lang="it-IT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FB33FE1-A986-40DA-A9B9-BA8836B0E477}" type="slidenum">
              <a:rPr/>
              <a:pPr lvl="0"/>
              <a:t>‹#›</a:t>
            </a:fld>
            <a:endParaRPr lang="it-IT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BF6EDEB-35E3-4307-B01D-A62129FB639D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B88B4EF-E220-4542-8733-7CBF8D9B7F6A}" type="slidenum">
              <a:rPr/>
              <a:pPr lvl="0"/>
              <a:t>‹#›</a:t>
            </a:fld>
            <a:endParaRPr lang="it-IT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6449DAF-3CFA-435B-9FBF-15543AE669A0}" type="slidenum">
              <a:rPr/>
              <a:pPr lvl="0"/>
              <a:t>‹#›</a:t>
            </a:fld>
            <a:endParaRPr lang="it-IT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1AF528B-FE6F-4DF9-84C7-96C917F2DF3D}" type="slidenum">
              <a:rPr/>
              <a:pPr lvl="0"/>
              <a:t>‹#›</a:t>
            </a:fld>
            <a:endParaRPr lang="it-IT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281863" y="249238"/>
            <a:ext cx="2259012" cy="588327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503238" y="249238"/>
            <a:ext cx="6626225" cy="588327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D8EE9ED-F856-4FEB-AF4F-74AEB7EEBEA7}" type="slidenum">
              <a:rPr/>
              <a:pPr lvl="0"/>
              <a:t>‹#›</a:t>
            </a:fld>
            <a:endParaRPr lang="it-IT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F0DA69A-BDF0-4E80-BA44-F06C16C482D5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8329BA8-539C-4FC3-BCC8-C71802F89816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F14CB2B-812F-4732-9D8E-49F29F57C847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720725" y="1979613"/>
            <a:ext cx="4340225" cy="43640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213350" y="1979613"/>
            <a:ext cx="4340225" cy="43640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1745C15-715D-4EF3-818B-1AD210A98ED0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A89D262-D385-49FE-A859-5A21624AE2C5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ABED10F-E466-473C-8D69-6FE16602A235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32300" cy="43640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87938" y="1768475"/>
            <a:ext cx="4433887" cy="43640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D5E105D-F74D-4647-A6C7-3442C746BB37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94C1D30-2AFC-4BA2-A7F3-A861266F64DC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B59BE82-7C3B-4C2A-8E06-43989198105C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C1B99AA-05A4-41BF-AC36-90CED0A1CB2C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E4A70B0-816F-4756-B23C-45DE6F18B700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291388" y="301625"/>
            <a:ext cx="2262187" cy="60420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35750" cy="60420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AF4AC9C-43EC-489A-BBCF-2A4836AB31D5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 smtClean="0"/>
              <a:t>6/14/13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FEC892C1-D815-48D0-90F3-8AD80A203F9E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 smtClean="0"/>
              <a:t>6/14/13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30C94501-A595-421F-A8B9-D3497AC41672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 smtClean="0"/>
              <a:t>6/14/13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62EF8B0A-D9EC-4FAD-9A25-904E4AC22C7C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27488" cy="4518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37088" y="1600200"/>
            <a:ext cx="4029075" cy="4518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 smtClean="0"/>
              <a:t>6/14/13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48463617-6EE2-43D1-841B-54F160CB23E7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 smtClean="0"/>
              <a:t>6/14/13</a:t>
            </a:r>
            <a:endParaRPr lang="en-US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B771D905-4416-479C-A377-74067481DC8A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2A238FB-5BEF-426B-9034-A45904A6B8AF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 smtClean="0"/>
              <a:t>6/14/13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2E5ABCF4-D344-4CCD-9EE7-A1E1D6FE686D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 smtClean="0"/>
              <a:t>6/14/13</a:t>
            </a:r>
            <a:endParaRPr lang="en-US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9AFB8A14-535C-472B-89AA-2F03453B844B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 smtClean="0"/>
              <a:t>6/14/13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E69239A7-7F59-4A22-9EE3-0D96E05EEA54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 smtClean="0"/>
              <a:t>6/14/13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342A157E-4EE4-40AA-B94E-4A81099A304D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 smtClean="0"/>
              <a:t>6/14/13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163C4966-421D-4D98-BB11-E5C421C83B84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15113" y="274638"/>
            <a:ext cx="2051050" cy="5843587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05513" cy="5843587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 smtClean="0"/>
              <a:t>6/14/13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CB11DA9B-813D-42C6-BD8B-C46DB2002485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66E60E6-303C-4752-AF9C-580946981C3E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EE2B70D-731C-40BD-93D5-78FCB8BBD1CB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88943D1-40B8-4BE6-A656-B01C8401F6D5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5C89A31-A352-42C3-8BBE-CE5785FB4F71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igura a mano libera 1"/>
          <p:cNvSpPr/>
          <p:nvPr/>
        </p:nvSpPr>
        <p:spPr>
          <a:xfrm>
            <a:off x="0" y="0"/>
            <a:ext cx="10080720" cy="3780000"/>
          </a:xfrm>
          <a:custGeom>
            <a:avLst>
              <a:gd name="f0" fmla="val 9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gradFill>
            <a:gsLst>
              <a:gs pos="0">
                <a:srgbClr val="CCCCCC"/>
              </a:gs>
              <a:gs pos="100000">
                <a:srgbClr val="FFFFFF"/>
              </a:gs>
            </a:gsLst>
            <a:lin ang="5400000"/>
          </a:gradFill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DejaVu Sans" pitchFamily="2"/>
              <a:cs typeface="DejaVu Sans" pitchFamily="2"/>
            </a:endParaRPr>
          </a:p>
        </p:txBody>
      </p:sp>
      <p:sp>
        <p:nvSpPr>
          <p:cNvPr id="3" name="Segnaposto titolo 2"/>
          <p:cNvSpPr txBox="1">
            <a:spLocks noGrp="1"/>
          </p:cNvSpPr>
          <p:nvPr>
            <p:ph type="title"/>
          </p:nvPr>
        </p:nvSpPr>
        <p:spPr>
          <a:xfrm>
            <a:off x="503280" y="230760"/>
            <a:ext cx="9018720" cy="130068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 anchorCtr="0" compatLnSpc="1"/>
          <a:lstStyle>
            <a:defPPr lvl="0">
              <a:buNone/>
            </a:defPPr>
            <a:lvl1pPr lvl="0">
              <a:buNone/>
            </a:lvl1pPr>
          </a:lstStyle>
          <a:p>
            <a:endParaRPr lang="en-US"/>
          </a:p>
        </p:txBody>
      </p:sp>
      <p:sp>
        <p:nvSpPr>
          <p:cNvPr id="4" name="Segnaposto testo 3"/>
          <p:cNvSpPr txBox="1">
            <a:spLocks noGrp="1"/>
          </p:cNvSpPr>
          <p:nvPr>
            <p:ph type="body" idx="1"/>
          </p:nvPr>
        </p:nvSpPr>
        <p:spPr>
          <a:xfrm>
            <a:off x="503280" y="1767960"/>
            <a:ext cx="9018720" cy="43646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t" anchorCtr="0" compatLnSpc="1"/>
          <a:lstStyle>
            <a:defPPr marL="342720" marR="0" lvl="0" indent="-34272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342720" algn="l"/>
                <a:tab pos="456840" algn="l"/>
                <a:tab pos="914040" algn="l"/>
                <a:tab pos="1371239" algn="l"/>
                <a:tab pos="1828439" algn="l"/>
                <a:tab pos="2285639" algn="l"/>
                <a:tab pos="2742839" algn="l"/>
                <a:tab pos="3200040" algn="l"/>
                <a:tab pos="3657239" algn="l"/>
                <a:tab pos="4114440" algn="l"/>
                <a:tab pos="4571639" algn="l"/>
                <a:tab pos="5028840" algn="l"/>
                <a:tab pos="5486040" algn="l"/>
                <a:tab pos="5943240" algn="l"/>
                <a:tab pos="6400440" algn="l"/>
                <a:tab pos="6857640" algn="l"/>
                <a:tab pos="7314840" algn="l"/>
                <a:tab pos="7772040" algn="l"/>
                <a:tab pos="8229240" algn="l"/>
                <a:tab pos="8686440" algn="l"/>
                <a:tab pos="9143640" algn="l"/>
              </a:tabLst>
              <a:defRPr lang="en-US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defPPr>
            <a:lvl1pPr marL="342720" marR="0" lvl="0" indent="-34272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342720" algn="l"/>
                <a:tab pos="456840" algn="l"/>
                <a:tab pos="914040" algn="l"/>
                <a:tab pos="1371239" algn="l"/>
                <a:tab pos="1828439" algn="l"/>
                <a:tab pos="2285639" algn="l"/>
                <a:tab pos="2742839" algn="l"/>
                <a:tab pos="3200040" algn="l"/>
                <a:tab pos="3657239" algn="l"/>
                <a:tab pos="4114440" algn="l"/>
                <a:tab pos="4571639" algn="l"/>
                <a:tab pos="5028840" algn="l"/>
                <a:tab pos="5486040" algn="l"/>
                <a:tab pos="5943240" algn="l"/>
                <a:tab pos="6400440" algn="l"/>
                <a:tab pos="6857640" algn="l"/>
                <a:tab pos="7314840" algn="l"/>
                <a:tab pos="7772040" algn="l"/>
                <a:tab pos="8229240" algn="l"/>
                <a:tab pos="8686440" algn="l"/>
                <a:tab pos="9143640" algn="l"/>
              </a:tabLst>
              <a:defRPr lang="en-US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1pPr>
            <a:lvl2pPr marL="742680" marR="0" lvl="1" indent="-285480" algn="l" rtl="0" hangingPunct="0">
              <a:lnSpc>
                <a:spcPct val="93000"/>
              </a:lnSpc>
              <a:spcBef>
                <a:spcPts val="0"/>
              </a:spcBef>
              <a:spcAft>
                <a:spcPts val="1137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914040" algn="l"/>
                <a:tab pos="1371240" algn="l"/>
                <a:tab pos="1828439" algn="l"/>
                <a:tab pos="2285640" algn="l"/>
                <a:tab pos="2742840" algn="l"/>
                <a:tab pos="3200040" algn="l"/>
                <a:tab pos="3657240" algn="l"/>
                <a:tab pos="4114440" algn="l"/>
                <a:tab pos="4571639" algn="l"/>
                <a:tab pos="5028840" algn="l"/>
                <a:tab pos="5486040" algn="l"/>
                <a:tab pos="5943240" algn="l"/>
                <a:tab pos="6400440" algn="l"/>
                <a:tab pos="6857639" algn="l"/>
                <a:tab pos="7314840" algn="l"/>
                <a:tab pos="7772040" algn="l"/>
                <a:tab pos="8229240" algn="l"/>
                <a:tab pos="8686440" algn="l"/>
                <a:tab pos="9143640" algn="l"/>
                <a:tab pos="9600840" algn="l"/>
              </a:tabLst>
              <a:defRPr lang="en-US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2pPr>
            <a:lvl3pPr marL="1143000" marR="0" lvl="2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848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71600" algn="l"/>
                <a:tab pos="1828799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799" algn="l"/>
                <a:tab pos="9143999" algn="l"/>
                <a:tab pos="9601200" algn="l"/>
                <a:tab pos="10058399" algn="l"/>
              </a:tabLst>
              <a:def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3pPr>
            <a:lvl4pPr marL="1600199" marR="0" lvl="3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573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828800" algn="l"/>
                <a:tab pos="2285999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3999" algn="l"/>
                <a:tab pos="9601199" algn="l"/>
                <a:tab pos="10058400" algn="l"/>
                <a:tab pos="10515599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4pPr>
            <a:lvl5pPr marL="2057400" marR="0" lvl="4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5pPr>
            <a:lvl6pPr marL="2057400" marR="0" lvl="5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6pPr>
            <a:lvl7pPr marL="2057400" marR="0" lvl="6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7pPr>
            <a:lvl8pPr marL="2057400" marR="0" lvl="7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8pPr>
            <a:lvl9pPr marL="2057400" marR="0" lvl="8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 txBox="1">
            <a:spLocks noGrp="1"/>
          </p:cNvSpPr>
          <p:nvPr>
            <p:ph type="dt" sz="half" idx="2"/>
          </p:nvPr>
        </p:nvSpPr>
        <p:spPr>
          <a:xfrm>
            <a:off x="503280" y="6886080"/>
            <a:ext cx="2295360" cy="4687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lang="en-US" sz="1800" b="0" i="0" u="none" strike="noStrike" baseline="0">
                <a:solidFill>
                  <a:srgbClr val="000000"/>
                </a:solidFill>
                <a:latin typeface="Arial" pitchFamily="34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egnaposto piè di pagina 5"/>
          <p:cNvSpPr txBox="1">
            <a:spLocks noGrp="1"/>
          </p:cNvSpPr>
          <p:nvPr>
            <p:ph type="ftr" sz="quarter" idx="3"/>
          </p:nvPr>
        </p:nvSpPr>
        <p:spPr>
          <a:xfrm>
            <a:off x="3447720" y="6886080"/>
            <a:ext cx="3143159" cy="4687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lang="en-US" sz="1800" b="0" i="0" u="none" strike="noStrike" baseline="0">
                <a:solidFill>
                  <a:srgbClr val="000000"/>
                </a:solidFill>
                <a:latin typeface="Arial" pitchFamily="34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Segnaposto numero diapositiva 6"/>
          <p:cNvSpPr txBox="1">
            <a:spLocks noGrp="1"/>
          </p:cNvSpPr>
          <p:nvPr>
            <p:ph type="sldNum" sz="quarter" idx="4"/>
          </p:nvPr>
        </p:nvSpPr>
        <p:spPr>
          <a:xfrm>
            <a:off x="7225920" y="6886080"/>
            <a:ext cx="2295720" cy="4687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lang="en-US" sz="1800" b="0" i="0" u="none" strike="noStrike" baseline="0">
                <a:solidFill>
                  <a:srgbClr val="000000"/>
                </a:solidFill>
                <a:latin typeface="Arial" pitchFamily="34"/>
                <a:ea typeface="DejaVu Sans" pitchFamily="2"/>
                <a:cs typeface="DejaVu Sans" pitchFamily="2"/>
              </a:defRPr>
            </a:lvl1pPr>
          </a:lstStyle>
          <a:p>
            <a:pPr lvl="0"/>
            <a:fld id="{C5C9284A-F4AE-43B4-A897-DC7B348DF206}" type="slidenum">
              <a:rPr/>
              <a:pPr lvl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/>
  <p:txStyles>
    <p:titleStyle>
      <a:lvl1pPr marL="0" marR="0" indent="0" algn="ctr" rtl="0" hangingPunct="0">
        <a:lnSpc>
          <a:spcPct val="97000"/>
        </a:lnSpc>
        <a:spcBef>
          <a:spcPts val="0"/>
        </a:spcBef>
        <a:spcAft>
          <a:spcPts val="0"/>
        </a:spcAft>
        <a:tabLst>
          <a:tab pos="0" algn="l"/>
          <a:tab pos="457200" algn="l"/>
          <a:tab pos="914400" algn="l"/>
          <a:tab pos="1371599" algn="l"/>
          <a:tab pos="1828800" algn="l"/>
          <a:tab pos="2286000" algn="l"/>
          <a:tab pos="2743199" algn="l"/>
          <a:tab pos="3200400" algn="l"/>
          <a:tab pos="3657600" algn="l"/>
          <a:tab pos="4114800" algn="l"/>
          <a:tab pos="4572000" algn="l"/>
          <a:tab pos="5029200" algn="l"/>
          <a:tab pos="5486399" algn="l"/>
          <a:tab pos="5943600" algn="l"/>
          <a:tab pos="6400799" algn="l"/>
          <a:tab pos="6858000" algn="l"/>
          <a:tab pos="7315200" algn="l"/>
          <a:tab pos="7772400" algn="l"/>
          <a:tab pos="8229600" algn="l"/>
          <a:tab pos="8686800" algn="l"/>
          <a:tab pos="9144000" algn="l"/>
        </a:tabLst>
        <a:defRPr lang="en-US" sz="4400" b="1" i="0" u="none" strike="noStrike" baseline="0">
          <a:ln>
            <a:noFill/>
          </a:ln>
          <a:solidFill>
            <a:srgbClr val="F57900"/>
          </a:solidFill>
          <a:latin typeface="Bitstream Vera Sans" pitchFamily="34"/>
        </a:defRPr>
      </a:lvl1pPr>
    </p:titleStyle>
    <p:bodyStyle>
      <a:lvl1pPr marL="342720" marR="0" indent="-342720" algn="l" rtl="0" hangingPunct="0">
        <a:lnSpc>
          <a:spcPct val="93000"/>
        </a:lnSpc>
        <a:spcBef>
          <a:spcPts val="0"/>
        </a:spcBef>
        <a:spcAft>
          <a:spcPts val="1423"/>
        </a:spcAft>
        <a:tabLst>
          <a:tab pos="342720" algn="l"/>
          <a:tab pos="456840" algn="l"/>
          <a:tab pos="914040" algn="l"/>
          <a:tab pos="1371239" algn="l"/>
          <a:tab pos="1828439" algn="l"/>
          <a:tab pos="2285639" algn="l"/>
          <a:tab pos="2742839" algn="l"/>
          <a:tab pos="3200040" algn="l"/>
          <a:tab pos="3657239" algn="l"/>
          <a:tab pos="4114440" algn="l"/>
          <a:tab pos="4571639" algn="l"/>
          <a:tab pos="5028840" algn="l"/>
          <a:tab pos="5486040" algn="l"/>
          <a:tab pos="5943240" algn="l"/>
          <a:tab pos="6400440" algn="l"/>
          <a:tab pos="6857640" algn="l"/>
          <a:tab pos="7314840" algn="l"/>
          <a:tab pos="7772040" algn="l"/>
          <a:tab pos="8229240" algn="l"/>
          <a:tab pos="8686440" algn="l"/>
          <a:tab pos="9143640" algn="l"/>
        </a:tabLst>
        <a:defRPr lang="en-US" sz="3200" b="0" i="0" u="none" strike="noStrike" baseline="0">
          <a:ln>
            <a:noFill/>
          </a:ln>
          <a:solidFill>
            <a:srgbClr val="000000"/>
          </a:solidFill>
          <a:latin typeface="Times New Roman" pitchFamily="18"/>
        </a:defRPr>
      </a:lvl1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 txBox="1">
            <a:spLocks noGrp="1"/>
          </p:cNvSpPr>
          <p:nvPr>
            <p:ph type="title"/>
          </p:nvPr>
        </p:nvSpPr>
        <p:spPr>
          <a:xfrm>
            <a:off x="503280" y="301320"/>
            <a:ext cx="9036000" cy="12276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 anchorCtr="0" compatLnSpc="1"/>
          <a:lstStyle>
            <a:defPPr lvl="0">
              <a:buNone/>
            </a:defPPr>
            <a:lvl1pPr lvl="0">
              <a:buNone/>
            </a:lvl1pPr>
          </a:lstStyle>
          <a:p>
            <a:endParaRPr lang="en-US"/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1"/>
          </p:nvPr>
        </p:nvSpPr>
        <p:spPr>
          <a:xfrm>
            <a:off x="503280" y="1767960"/>
            <a:ext cx="9036000" cy="4364640"/>
          </a:xfrm>
          <a:prstGeom prst="rect">
            <a:avLst/>
          </a:prstGeom>
          <a:noFill/>
          <a:ln>
            <a:noFill/>
          </a:ln>
        </p:spPr>
        <p:txBody>
          <a:bodyPr vert="horz" lIns="0" tIns="28080" rIns="0" bIns="0" anchor="t" anchorCtr="0" compatLnSpc="1"/>
          <a:lstStyle>
            <a:defPPr marL="342720" marR="0" lvl="0" indent="-34272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342720" algn="l"/>
                <a:tab pos="456840" algn="l"/>
                <a:tab pos="914040" algn="l"/>
                <a:tab pos="1371239" algn="l"/>
                <a:tab pos="1828439" algn="l"/>
                <a:tab pos="2285639" algn="l"/>
                <a:tab pos="2742839" algn="l"/>
                <a:tab pos="3200040" algn="l"/>
                <a:tab pos="3657239" algn="l"/>
                <a:tab pos="4114440" algn="l"/>
                <a:tab pos="4571639" algn="l"/>
                <a:tab pos="5028840" algn="l"/>
                <a:tab pos="5486040" algn="l"/>
                <a:tab pos="5943240" algn="l"/>
                <a:tab pos="6400440" algn="l"/>
                <a:tab pos="6857640" algn="l"/>
                <a:tab pos="7314840" algn="l"/>
                <a:tab pos="7772040" algn="l"/>
                <a:tab pos="8229240" algn="l"/>
                <a:tab pos="8686440" algn="l"/>
                <a:tab pos="914364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WenQuanYi Zen Hei" pitchFamily="2"/>
                <a:cs typeface="WenQuanYi Zen Hei" pitchFamily="2"/>
              </a:defRPr>
            </a:defPPr>
            <a:lvl1pPr marL="342720" marR="0" lvl="0" indent="-34272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342720" algn="l"/>
                <a:tab pos="456840" algn="l"/>
                <a:tab pos="914040" algn="l"/>
                <a:tab pos="1371239" algn="l"/>
                <a:tab pos="1828439" algn="l"/>
                <a:tab pos="2285639" algn="l"/>
                <a:tab pos="2742839" algn="l"/>
                <a:tab pos="3200040" algn="l"/>
                <a:tab pos="3657239" algn="l"/>
                <a:tab pos="4114440" algn="l"/>
                <a:tab pos="4571639" algn="l"/>
                <a:tab pos="5028840" algn="l"/>
                <a:tab pos="5486040" algn="l"/>
                <a:tab pos="5943240" algn="l"/>
                <a:tab pos="6400440" algn="l"/>
                <a:tab pos="6857640" algn="l"/>
                <a:tab pos="7314840" algn="l"/>
                <a:tab pos="7772040" algn="l"/>
                <a:tab pos="8229240" algn="l"/>
                <a:tab pos="8686440" algn="l"/>
                <a:tab pos="914364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WenQuanYi Zen Hei" pitchFamily="2"/>
                <a:cs typeface="WenQuanYi Zen Hei" pitchFamily="2"/>
              </a:defRPr>
            </a:lvl1pPr>
            <a:lvl2pPr marL="742680" marR="0" lvl="1" indent="-285480" algn="l" rtl="0" hangingPunct="0">
              <a:lnSpc>
                <a:spcPct val="93000"/>
              </a:lnSpc>
              <a:spcBef>
                <a:spcPts val="0"/>
              </a:spcBef>
              <a:spcAft>
                <a:spcPts val="1137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914040" algn="l"/>
                <a:tab pos="1371240" algn="l"/>
                <a:tab pos="1828439" algn="l"/>
                <a:tab pos="2285640" algn="l"/>
                <a:tab pos="2742840" algn="l"/>
                <a:tab pos="3200040" algn="l"/>
                <a:tab pos="3657240" algn="l"/>
                <a:tab pos="4114440" algn="l"/>
                <a:tab pos="4571639" algn="l"/>
                <a:tab pos="5028840" algn="l"/>
                <a:tab pos="5486040" algn="l"/>
                <a:tab pos="5943240" algn="l"/>
                <a:tab pos="6400440" algn="l"/>
                <a:tab pos="6857639" algn="l"/>
                <a:tab pos="7314840" algn="l"/>
                <a:tab pos="7772040" algn="l"/>
                <a:tab pos="8229240" algn="l"/>
                <a:tab pos="8686440" algn="l"/>
                <a:tab pos="9143640" algn="l"/>
                <a:tab pos="9600840" algn="l"/>
              </a:tabLst>
              <a:defRPr lang="en-US" sz="2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WenQuanYi Zen Hei" pitchFamily="2"/>
                <a:cs typeface="WenQuanYi Zen Hei" pitchFamily="2"/>
              </a:defRPr>
            </a:lvl2pPr>
            <a:lvl3pPr marL="1143000" marR="0" lvl="2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848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71600" algn="l"/>
                <a:tab pos="1828799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799" algn="l"/>
                <a:tab pos="9143999" algn="l"/>
                <a:tab pos="9601200" algn="l"/>
                <a:tab pos="10058399" algn="l"/>
              </a:tabLst>
              <a:defRPr lang="en-US" sz="24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WenQuanYi Zen Hei" pitchFamily="2"/>
                <a:cs typeface="WenQuanYi Zen Hei" pitchFamily="2"/>
              </a:defRPr>
            </a:lvl3pPr>
            <a:lvl4pPr marL="1600199" marR="0" lvl="3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573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828800" algn="l"/>
                <a:tab pos="2285999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3999" algn="l"/>
                <a:tab pos="9601199" algn="l"/>
                <a:tab pos="10058400" algn="l"/>
                <a:tab pos="105155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WenQuanYi Zen Hei" pitchFamily="2"/>
                <a:cs typeface="WenQuanYi Zen Hei" pitchFamily="2"/>
              </a:defRPr>
            </a:lvl4pPr>
            <a:lvl5pPr marL="2057400" marR="0" lvl="4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WenQuanYi Zen Hei" pitchFamily="2"/>
                <a:cs typeface="WenQuanYi Zen Hei" pitchFamily="2"/>
              </a:defRPr>
            </a:lvl5pPr>
            <a:lvl6pPr marL="2057400" marR="0" lvl="5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WenQuanYi Zen Hei" pitchFamily="2"/>
                <a:cs typeface="WenQuanYi Zen Hei" pitchFamily="2"/>
              </a:defRPr>
            </a:lvl6pPr>
            <a:lvl7pPr marL="2057400" marR="0" lvl="6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WenQuanYi Zen Hei" pitchFamily="2"/>
                <a:cs typeface="WenQuanYi Zen Hei" pitchFamily="2"/>
              </a:defRPr>
            </a:lvl7pPr>
            <a:lvl8pPr marL="2057400" marR="0" lvl="7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WenQuanYi Zen Hei" pitchFamily="2"/>
                <a:cs typeface="WenQuanYi Zen Hei" pitchFamily="2"/>
              </a:defRPr>
            </a:lvl8pPr>
            <a:lvl9pPr marL="2057400" marR="0" lvl="8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WenQuanYi Zen Hei" pitchFamily="2"/>
                <a:cs typeface="WenQuanYi Zen Hei" pitchFamily="2"/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2"/>
          </p:nvPr>
        </p:nvSpPr>
        <p:spPr>
          <a:xfrm>
            <a:off x="502920" y="6886440"/>
            <a:ext cx="2313000" cy="48636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/>
          <a:lstStyle>
            <a:lvl1pPr marL="0" marR="0" lvl="0" indent="0" rtl="0" hangingPunct="0">
              <a:lnSpc>
                <a:spcPct val="93000"/>
              </a:lnSpc>
              <a:buNone/>
              <a:tabLst/>
              <a:defRPr lang="it-IT" sz="1400" kern="1200"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3"/>
          </p:nvPr>
        </p:nvSpPr>
        <p:spPr>
          <a:xfrm>
            <a:off x="3448080" y="6886440"/>
            <a:ext cx="3160800" cy="48636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/>
          <a:lstStyle>
            <a:lvl1pPr marL="0" marR="0" lvl="0" indent="0" algn="ctr" rtl="0" hangingPunct="0">
              <a:lnSpc>
                <a:spcPct val="93000"/>
              </a:lnSpc>
              <a:buNone/>
              <a:tabLst/>
              <a:defRPr lang="it-IT" sz="1400" kern="1200"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4"/>
          </p:nvPr>
        </p:nvSpPr>
        <p:spPr>
          <a:xfrm>
            <a:off x="7225920" y="6886440"/>
            <a:ext cx="2313000" cy="48636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/>
          <a:lstStyle>
            <a:lvl1pPr marL="0" marR="0" lvl="0" indent="0" algn="r" rtl="0" hangingPunct="0">
              <a:lnSpc>
                <a:spcPct val="93000"/>
              </a:lnSpc>
              <a:buNone/>
              <a:tabLst/>
              <a:defRPr lang="it-IT" sz="1400" kern="1200"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fld id="{49B566AA-64CD-4308-9B73-50415C40A582}" type="slidenum">
              <a:rPr/>
              <a:pPr lvl="0"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xmlns:p14="http://schemas.microsoft.com/office/powerpoint/2010/main"/>
  <p:txStyles>
    <p:titleStyle>
      <a:lvl1pPr marL="0" marR="0" indent="0" algn="ctr" rtl="0" hangingPunct="0">
        <a:lnSpc>
          <a:spcPct val="93000"/>
        </a:lnSpc>
        <a:spcBef>
          <a:spcPts val="0"/>
        </a:spcBef>
        <a:spcAft>
          <a:spcPts val="0"/>
        </a:spcAft>
        <a:tabLst>
          <a:tab pos="0" algn="l"/>
          <a:tab pos="457200" algn="l"/>
          <a:tab pos="914400" algn="l"/>
          <a:tab pos="1371599" algn="l"/>
          <a:tab pos="1828800" algn="l"/>
          <a:tab pos="2286000" algn="l"/>
          <a:tab pos="2743199" algn="l"/>
          <a:tab pos="3200400" algn="l"/>
          <a:tab pos="3657600" algn="l"/>
          <a:tab pos="4114800" algn="l"/>
          <a:tab pos="4572000" algn="l"/>
          <a:tab pos="5029200" algn="l"/>
          <a:tab pos="5486399" algn="l"/>
          <a:tab pos="5943600" algn="l"/>
          <a:tab pos="6400799" algn="l"/>
          <a:tab pos="6858000" algn="l"/>
          <a:tab pos="7315200" algn="l"/>
          <a:tab pos="7772400" algn="l"/>
          <a:tab pos="8229600" algn="l"/>
          <a:tab pos="8686800" algn="l"/>
          <a:tab pos="9144000" algn="l"/>
        </a:tabLst>
        <a:defRPr lang="en-US" sz="4400" b="0" i="0" u="none" strike="noStrike" kern="1200" baseline="0">
          <a:ln>
            <a:noFill/>
          </a:ln>
          <a:solidFill>
            <a:srgbClr val="000000"/>
          </a:solidFill>
          <a:latin typeface="Arial" pitchFamily="34"/>
        </a:defRPr>
      </a:lvl1pPr>
    </p:titleStyle>
    <p:bodyStyle>
      <a:lvl1pPr marL="342720" marR="0" indent="-342720" algn="l" rtl="0" hangingPunct="0">
        <a:lnSpc>
          <a:spcPct val="93000"/>
        </a:lnSpc>
        <a:spcBef>
          <a:spcPts val="0"/>
        </a:spcBef>
        <a:spcAft>
          <a:spcPts val="1423"/>
        </a:spcAft>
        <a:tabLst>
          <a:tab pos="342720" algn="l"/>
          <a:tab pos="456840" algn="l"/>
          <a:tab pos="914040" algn="l"/>
          <a:tab pos="1371239" algn="l"/>
          <a:tab pos="1828439" algn="l"/>
          <a:tab pos="2285639" algn="l"/>
          <a:tab pos="2742839" algn="l"/>
          <a:tab pos="3200040" algn="l"/>
          <a:tab pos="3657239" algn="l"/>
          <a:tab pos="4114440" algn="l"/>
          <a:tab pos="4571639" algn="l"/>
          <a:tab pos="5028840" algn="l"/>
          <a:tab pos="5486040" algn="l"/>
          <a:tab pos="5943240" algn="l"/>
          <a:tab pos="6400440" algn="l"/>
          <a:tab pos="6857640" algn="l"/>
          <a:tab pos="7314840" algn="l"/>
          <a:tab pos="7772040" algn="l"/>
          <a:tab pos="8229240" algn="l"/>
          <a:tab pos="8686440" algn="l"/>
          <a:tab pos="9143640" algn="l"/>
        </a:tabLst>
        <a:defRPr lang="en-US" sz="3200" b="0" i="0" u="none" strike="noStrike" kern="1200" baseline="0">
          <a:ln>
            <a:noFill/>
          </a:ln>
          <a:solidFill>
            <a:srgbClr val="000000"/>
          </a:solidFill>
          <a:latin typeface="Arial" pitchFamily="34"/>
        </a:defRPr>
      </a:lvl1pPr>
    </p:bodyStyle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igura a mano libera 1"/>
          <p:cNvSpPr/>
          <p:nvPr/>
        </p:nvSpPr>
        <p:spPr>
          <a:xfrm>
            <a:off x="0" y="0"/>
            <a:ext cx="10080720" cy="3780000"/>
          </a:xfrm>
          <a:custGeom>
            <a:avLst>
              <a:gd name="f0" fmla="val 9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gradFill>
            <a:gsLst>
              <a:gs pos="0">
                <a:srgbClr val="CCCCCC"/>
              </a:gs>
              <a:gs pos="100000">
                <a:srgbClr val="FFFFFF"/>
              </a:gs>
            </a:gsLst>
            <a:lin ang="5400000"/>
          </a:gradFill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DejaVu Sans" pitchFamily="2"/>
              <a:cs typeface="DejaVu Sans" pitchFamily="2"/>
            </a:endParaRPr>
          </a:p>
        </p:txBody>
      </p:sp>
      <p:sp>
        <p:nvSpPr>
          <p:cNvPr id="3" name="Segnaposto titolo 2"/>
          <p:cNvSpPr txBox="1">
            <a:spLocks noGrp="1"/>
          </p:cNvSpPr>
          <p:nvPr>
            <p:ph type="title"/>
          </p:nvPr>
        </p:nvSpPr>
        <p:spPr>
          <a:xfrm>
            <a:off x="503280" y="249840"/>
            <a:ext cx="9037440" cy="130068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 anchorCtr="0" compatLnSpc="1"/>
          <a:lstStyle>
            <a:defPPr lvl="0">
              <a:buNone/>
            </a:defPPr>
            <a:lvl1pPr lvl="0">
              <a:buNone/>
            </a:lvl1pPr>
          </a:lstStyle>
          <a:p>
            <a:endParaRPr lang="en-US"/>
          </a:p>
        </p:txBody>
      </p:sp>
      <p:sp>
        <p:nvSpPr>
          <p:cNvPr id="4" name="Segnaposto testo 3"/>
          <p:cNvSpPr txBox="1">
            <a:spLocks noGrp="1"/>
          </p:cNvSpPr>
          <p:nvPr>
            <p:ph type="body" idx="1"/>
          </p:nvPr>
        </p:nvSpPr>
        <p:spPr>
          <a:xfrm>
            <a:off x="503280" y="1767960"/>
            <a:ext cx="9037440" cy="4364640"/>
          </a:xfrm>
          <a:prstGeom prst="rect">
            <a:avLst/>
          </a:prstGeom>
          <a:noFill/>
          <a:ln>
            <a:noFill/>
          </a:ln>
        </p:spPr>
        <p:txBody>
          <a:bodyPr vert="horz" lIns="0" tIns="28080" rIns="0" bIns="0" anchor="t" anchorCtr="0" compatLnSpc="1"/>
          <a:lstStyle>
            <a:defPPr marL="342720" marR="0" lvl="0" indent="-34272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342720" algn="l"/>
                <a:tab pos="456840" algn="l"/>
                <a:tab pos="914040" algn="l"/>
                <a:tab pos="1371239" algn="l"/>
                <a:tab pos="1828439" algn="l"/>
                <a:tab pos="2285639" algn="l"/>
                <a:tab pos="2742839" algn="l"/>
                <a:tab pos="3200040" algn="l"/>
                <a:tab pos="3657239" algn="l"/>
                <a:tab pos="4114440" algn="l"/>
                <a:tab pos="4571639" algn="l"/>
                <a:tab pos="5028840" algn="l"/>
                <a:tab pos="5486040" algn="l"/>
                <a:tab pos="5943240" algn="l"/>
                <a:tab pos="6400440" algn="l"/>
                <a:tab pos="6857640" algn="l"/>
                <a:tab pos="7314840" algn="l"/>
                <a:tab pos="7772040" algn="l"/>
                <a:tab pos="8229240" algn="l"/>
                <a:tab pos="8686440" algn="l"/>
                <a:tab pos="914364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defPPr>
            <a:lvl1pPr marL="342720" marR="0" lvl="0" indent="-34272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342720" algn="l"/>
                <a:tab pos="456840" algn="l"/>
                <a:tab pos="914040" algn="l"/>
                <a:tab pos="1371239" algn="l"/>
                <a:tab pos="1828439" algn="l"/>
                <a:tab pos="2285639" algn="l"/>
                <a:tab pos="2742839" algn="l"/>
                <a:tab pos="3200040" algn="l"/>
                <a:tab pos="3657239" algn="l"/>
                <a:tab pos="4114440" algn="l"/>
                <a:tab pos="4571639" algn="l"/>
                <a:tab pos="5028840" algn="l"/>
                <a:tab pos="5486040" algn="l"/>
                <a:tab pos="5943240" algn="l"/>
                <a:tab pos="6400440" algn="l"/>
                <a:tab pos="6857640" algn="l"/>
                <a:tab pos="7314840" algn="l"/>
                <a:tab pos="7772040" algn="l"/>
                <a:tab pos="8229240" algn="l"/>
                <a:tab pos="8686440" algn="l"/>
                <a:tab pos="914364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1pPr>
            <a:lvl2pPr marL="742680" marR="0" lvl="1" indent="-285480" algn="l" rtl="0" hangingPunct="0">
              <a:lnSpc>
                <a:spcPct val="93000"/>
              </a:lnSpc>
              <a:spcBef>
                <a:spcPts val="0"/>
              </a:spcBef>
              <a:spcAft>
                <a:spcPts val="1137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914040" algn="l"/>
                <a:tab pos="1371240" algn="l"/>
                <a:tab pos="1828439" algn="l"/>
                <a:tab pos="2285640" algn="l"/>
                <a:tab pos="2742840" algn="l"/>
                <a:tab pos="3200040" algn="l"/>
                <a:tab pos="3657240" algn="l"/>
                <a:tab pos="4114440" algn="l"/>
                <a:tab pos="4571639" algn="l"/>
                <a:tab pos="5028840" algn="l"/>
                <a:tab pos="5486040" algn="l"/>
                <a:tab pos="5943240" algn="l"/>
                <a:tab pos="6400440" algn="l"/>
                <a:tab pos="6857639" algn="l"/>
                <a:tab pos="7314840" algn="l"/>
                <a:tab pos="7772040" algn="l"/>
                <a:tab pos="8229240" algn="l"/>
                <a:tab pos="8686440" algn="l"/>
                <a:tab pos="9143640" algn="l"/>
                <a:tab pos="9600840" algn="l"/>
              </a:tabLst>
              <a:defRPr lang="en-US" sz="2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2pPr>
            <a:lvl3pPr marL="1143000" marR="0" lvl="2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848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71600" algn="l"/>
                <a:tab pos="1828799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799" algn="l"/>
                <a:tab pos="9143999" algn="l"/>
                <a:tab pos="9601200" algn="l"/>
                <a:tab pos="10058399" algn="l"/>
              </a:tabLst>
              <a:defRPr lang="en-US" sz="24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3pPr>
            <a:lvl4pPr marL="1600199" marR="0" lvl="3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573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828800" algn="l"/>
                <a:tab pos="2285999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3999" algn="l"/>
                <a:tab pos="9601199" algn="l"/>
                <a:tab pos="10058400" algn="l"/>
                <a:tab pos="105155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4pPr>
            <a:lvl5pPr marL="2057400" marR="0" lvl="4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5pPr>
            <a:lvl6pPr marL="2057400" marR="0" lvl="5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6pPr>
            <a:lvl7pPr marL="2057400" marR="0" lvl="6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7pPr>
            <a:lvl8pPr marL="2057400" marR="0" lvl="7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8pPr>
            <a:lvl9pPr marL="2057400" marR="0" lvl="8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 txBox="1">
            <a:spLocks noGrp="1"/>
          </p:cNvSpPr>
          <p:nvPr>
            <p:ph type="dt" sz="half" idx="2"/>
          </p:nvPr>
        </p:nvSpPr>
        <p:spPr>
          <a:xfrm>
            <a:off x="502920" y="6886440"/>
            <a:ext cx="2314440" cy="4878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/>
          <a:lstStyle>
            <a:lvl1pPr marL="0" marR="0" lvl="0" indent="0" rtl="0" hangingPunct="0">
              <a:lnSpc>
                <a:spcPct val="93000"/>
              </a:lnSpc>
              <a:buNone/>
              <a:tabLst/>
              <a:defRPr lang="it-IT" sz="1400" kern="1200"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6" name="Segnaposto piè di pagina 5"/>
          <p:cNvSpPr txBox="1">
            <a:spLocks noGrp="1"/>
          </p:cNvSpPr>
          <p:nvPr>
            <p:ph type="ftr" sz="quarter" idx="3"/>
          </p:nvPr>
        </p:nvSpPr>
        <p:spPr>
          <a:xfrm>
            <a:off x="3448080" y="6886440"/>
            <a:ext cx="3162239" cy="4878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/>
          <a:lstStyle>
            <a:lvl1pPr marL="0" marR="0" lvl="0" indent="0" algn="ctr" rtl="0" hangingPunct="0">
              <a:lnSpc>
                <a:spcPct val="93000"/>
              </a:lnSpc>
              <a:buNone/>
              <a:tabLst/>
              <a:defRPr lang="it-IT" sz="1400" kern="1200"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7" name="Segnaposto numero diapositiva 6"/>
          <p:cNvSpPr txBox="1">
            <a:spLocks noGrp="1"/>
          </p:cNvSpPr>
          <p:nvPr>
            <p:ph type="sldNum" sz="quarter" idx="4"/>
          </p:nvPr>
        </p:nvSpPr>
        <p:spPr>
          <a:xfrm>
            <a:off x="7225920" y="6886440"/>
            <a:ext cx="2314440" cy="4878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/>
          <a:lstStyle>
            <a:lvl1pPr marL="0" marR="0" lvl="0" indent="0" algn="r" rtl="0" hangingPunct="0">
              <a:lnSpc>
                <a:spcPct val="93000"/>
              </a:lnSpc>
              <a:buNone/>
              <a:tabLst/>
              <a:defRPr lang="it-IT" sz="1400" kern="1200"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fld id="{ECE97343-6C1C-4D8A-BFE9-F5BA36DBB7B9}" type="slidenum">
              <a:rPr/>
              <a:pPr lvl="0"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xmlns:p14="http://schemas.microsoft.com/office/powerpoint/2010/main"/>
  <p:txStyles>
    <p:titleStyle>
      <a:lvl1pPr marL="0" marR="0" indent="0" algn="ctr" rtl="0" hangingPunct="0">
        <a:lnSpc>
          <a:spcPct val="97000"/>
        </a:lnSpc>
        <a:spcBef>
          <a:spcPts val="0"/>
        </a:spcBef>
        <a:spcAft>
          <a:spcPts val="0"/>
        </a:spcAft>
        <a:tabLst>
          <a:tab pos="0" algn="l"/>
          <a:tab pos="457200" algn="l"/>
          <a:tab pos="914400" algn="l"/>
          <a:tab pos="1371599" algn="l"/>
          <a:tab pos="1828800" algn="l"/>
          <a:tab pos="2286000" algn="l"/>
          <a:tab pos="2743199" algn="l"/>
          <a:tab pos="3200400" algn="l"/>
          <a:tab pos="3657600" algn="l"/>
          <a:tab pos="4114800" algn="l"/>
          <a:tab pos="4572000" algn="l"/>
          <a:tab pos="5029200" algn="l"/>
          <a:tab pos="5486399" algn="l"/>
          <a:tab pos="5943600" algn="l"/>
          <a:tab pos="6400799" algn="l"/>
          <a:tab pos="6858000" algn="l"/>
          <a:tab pos="7315200" algn="l"/>
          <a:tab pos="7772400" algn="l"/>
          <a:tab pos="8229600" algn="l"/>
          <a:tab pos="8686800" algn="l"/>
          <a:tab pos="9144000" algn="l"/>
        </a:tabLst>
        <a:defRPr lang="en-US" sz="4400" b="1" i="0" u="none" strike="noStrike" kern="1200" baseline="0">
          <a:ln>
            <a:noFill/>
          </a:ln>
          <a:solidFill>
            <a:srgbClr val="F57900"/>
          </a:solidFill>
          <a:latin typeface="Bitstream Vera Sans" pitchFamily="34"/>
        </a:defRPr>
      </a:lvl1pPr>
    </p:titleStyle>
    <p:bodyStyle>
      <a:lvl1pPr marL="342720" marR="0" indent="-342720" algn="l" rtl="0" hangingPunct="0">
        <a:lnSpc>
          <a:spcPct val="93000"/>
        </a:lnSpc>
        <a:spcBef>
          <a:spcPts val="0"/>
        </a:spcBef>
        <a:spcAft>
          <a:spcPts val="1423"/>
        </a:spcAft>
        <a:tabLst>
          <a:tab pos="342720" algn="l"/>
          <a:tab pos="456840" algn="l"/>
          <a:tab pos="914040" algn="l"/>
          <a:tab pos="1371239" algn="l"/>
          <a:tab pos="1828439" algn="l"/>
          <a:tab pos="2285639" algn="l"/>
          <a:tab pos="2742839" algn="l"/>
          <a:tab pos="3200040" algn="l"/>
          <a:tab pos="3657239" algn="l"/>
          <a:tab pos="4114440" algn="l"/>
          <a:tab pos="4571639" algn="l"/>
          <a:tab pos="5028840" algn="l"/>
          <a:tab pos="5486040" algn="l"/>
          <a:tab pos="5943240" algn="l"/>
          <a:tab pos="6400440" algn="l"/>
          <a:tab pos="6857640" algn="l"/>
          <a:tab pos="7314840" algn="l"/>
          <a:tab pos="7772040" algn="l"/>
          <a:tab pos="8229240" algn="l"/>
          <a:tab pos="8686440" algn="l"/>
          <a:tab pos="9143640" algn="l"/>
        </a:tabLst>
        <a:defRPr lang="en-US" sz="3200" b="0" i="0" u="none" strike="noStrike" kern="1200" baseline="0">
          <a:ln>
            <a:noFill/>
          </a:ln>
          <a:solidFill>
            <a:srgbClr val="000000"/>
          </a:solidFill>
          <a:latin typeface="Times New Roman" pitchFamily="18"/>
        </a:defRPr>
      </a:lvl1pPr>
    </p:bodyStyle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 txBox="1">
            <a:spLocks noGrp="1"/>
          </p:cNvSpPr>
          <p:nvPr>
            <p:ph type="title"/>
          </p:nvPr>
        </p:nvSpPr>
        <p:spPr>
          <a:xfrm>
            <a:off x="502920" y="301680"/>
            <a:ext cx="9048600" cy="12402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 anchorCtr="0" compatLnSpc="1"/>
          <a:lstStyle>
            <a:defPPr lvl="0">
              <a:buNone/>
            </a:defPPr>
            <a:lvl1pPr lvl="0">
              <a:buNone/>
            </a:lvl1pPr>
          </a:lstStyle>
          <a:p>
            <a:endParaRPr lang="en-US"/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1"/>
          </p:nvPr>
        </p:nvSpPr>
        <p:spPr>
          <a:xfrm>
            <a:off x="720719" y="1979640"/>
            <a:ext cx="8832960" cy="4364280"/>
          </a:xfrm>
          <a:prstGeom prst="rect">
            <a:avLst/>
          </a:prstGeom>
          <a:noFill/>
          <a:ln>
            <a:noFill/>
          </a:ln>
        </p:spPr>
        <p:txBody>
          <a:bodyPr vert="horz" lIns="0" tIns="28080" rIns="0" bIns="0" anchor="t" anchorCtr="0" compatLnSpc="1"/>
          <a:lstStyle>
            <a:defPPr marL="342720" marR="0" lvl="0" indent="-34272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342720" algn="l"/>
                <a:tab pos="456840" algn="l"/>
                <a:tab pos="914040" algn="l"/>
                <a:tab pos="1371239" algn="l"/>
                <a:tab pos="1828439" algn="l"/>
                <a:tab pos="2285639" algn="l"/>
                <a:tab pos="2742839" algn="l"/>
                <a:tab pos="3200040" algn="l"/>
                <a:tab pos="3657239" algn="l"/>
                <a:tab pos="4114440" algn="l"/>
                <a:tab pos="4571639" algn="l"/>
                <a:tab pos="5028840" algn="l"/>
                <a:tab pos="5486040" algn="l"/>
                <a:tab pos="5943240" algn="l"/>
                <a:tab pos="6400440" algn="l"/>
                <a:tab pos="6857640" algn="l"/>
                <a:tab pos="7314840" algn="l"/>
                <a:tab pos="7772040" algn="l"/>
                <a:tab pos="8229240" algn="l"/>
                <a:tab pos="8686440" algn="l"/>
                <a:tab pos="914364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80"/>
                </a:solidFill>
                <a:latin typeface="Arial" pitchFamily="34"/>
                <a:ea typeface="Arial Unicode MS" pitchFamily="2"/>
                <a:cs typeface="Arial Unicode MS" pitchFamily="2"/>
              </a:defRPr>
            </a:defPPr>
            <a:lvl1pPr marL="342720" marR="0" lvl="0" indent="-34272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342720" algn="l"/>
                <a:tab pos="456840" algn="l"/>
                <a:tab pos="914040" algn="l"/>
                <a:tab pos="1371239" algn="l"/>
                <a:tab pos="1828439" algn="l"/>
                <a:tab pos="2285639" algn="l"/>
                <a:tab pos="2742839" algn="l"/>
                <a:tab pos="3200040" algn="l"/>
                <a:tab pos="3657239" algn="l"/>
                <a:tab pos="4114440" algn="l"/>
                <a:tab pos="4571639" algn="l"/>
                <a:tab pos="5028840" algn="l"/>
                <a:tab pos="5486040" algn="l"/>
                <a:tab pos="5943240" algn="l"/>
                <a:tab pos="6400440" algn="l"/>
                <a:tab pos="6857640" algn="l"/>
                <a:tab pos="7314840" algn="l"/>
                <a:tab pos="7772040" algn="l"/>
                <a:tab pos="8229240" algn="l"/>
                <a:tab pos="8686440" algn="l"/>
                <a:tab pos="914364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80"/>
                </a:solidFill>
                <a:latin typeface="Arial" pitchFamily="34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93000"/>
              </a:lnSpc>
              <a:spcBef>
                <a:spcPts val="0"/>
              </a:spcBef>
              <a:spcAft>
                <a:spcPts val="1137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914040" algn="l"/>
                <a:tab pos="1371240" algn="l"/>
                <a:tab pos="1828439" algn="l"/>
                <a:tab pos="2285640" algn="l"/>
                <a:tab pos="2742840" algn="l"/>
                <a:tab pos="3200040" algn="l"/>
                <a:tab pos="3657240" algn="l"/>
                <a:tab pos="4114440" algn="l"/>
                <a:tab pos="4571639" algn="l"/>
                <a:tab pos="5028840" algn="l"/>
                <a:tab pos="5486040" algn="l"/>
                <a:tab pos="5943240" algn="l"/>
                <a:tab pos="6400440" algn="l"/>
                <a:tab pos="6857639" algn="l"/>
                <a:tab pos="7314840" algn="l"/>
                <a:tab pos="7772040" algn="l"/>
                <a:tab pos="8229240" algn="l"/>
                <a:tab pos="8686440" algn="l"/>
                <a:tab pos="9143640" algn="l"/>
                <a:tab pos="9600840" algn="l"/>
              </a:tabLst>
              <a:defRPr lang="en-US" sz="2800" b="0" i="0" u="none" strike="noStrike" kern="1200" baseline="0">
                <a:ln>
                  <a:noFill/>
                </a:ln>
                <a:solidFill>
                  <a:srgbClr val="000080"/>
                </a:solidFill>
                <a:latin typeface="Arial" pitchFamily="34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848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71600" algn="l"/>
                <a:tab pos="1828799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799" algn="l"/>
                <a:tab pos="9143999" algn="l"/>
                <a:tab pos="9601200" algn="l"/>
                <a:tab pos="10058399" algn="l"/>
              </a:tabLst>
              <a:defRPr lang="en-US" sz="2400" b="0" i="0" u="none" strike="noStrike" kern="1200" baseline="0">
                <a:ln>
                  <a:noFill/>
                </a:ln>
                <a:solidFill>
                  <a:srgbClr val="000080"/>
                </a:solidFill>
                <a:latin typeface="Arial" pitchFamily="34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573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828800" algn="l"/>
                <a:tab pos="2285999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3999" algn="l"/>
                <a:tab pos="9601199" algn="l"/>
                <a:tab pos="10058400" algn="l"/>
                <a:tab pos="105155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80"/>
                </a:solidFill>
                <a:latin typeface="Arial" pitchFamily="34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80"/>
                </a:solidFill>
                <a:latin typeface="Arial" pitchFamily="34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80"/>
                </a:solidFill>
                <a:latin typeface="Arial" pitchFamily="34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80"/>
                </a:solidFill>
                <a:latin typeface="Arial" pitchFamily="34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80"/>
                </a:solidFill>
                <a:latin typeface="Arial" pitchFamily="34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80"/>
                </a:solidFill>
                <a:latin typeface="Arial" pitchFamily="34"/>
                <a:ea typeface="Arial Unicode MS" pitchFamily="2"/>
                <a:cs typeface="Arial Unicode MS" pitchFamily="2"/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2"/>
          </p:nvPr>
        </p:nvSpPr>
        <p:spPr>
          <a:xfrm>
            <a:off x="612720" y="6562800"/>
            <a:ext cx="2325600" cy="4986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/>
          <a:lstStyle>
            <a:lvl1pPr marL="0" marR="0" lvl="0" indent="0" rtl="0" hangingPunct="0">
              <a:lnSpc>
                <a:spcPct val="93000"/>
              </a:lnSpc>
              <a:buNone/>
              <a:tabLst/>
              <a:defRPr lang="en-US" sz="1400" kern="1200"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3"/>
          </p:nvPr>
        </p:nvSpPr>
        <p:spPr>
          <a:xfrm>
            <a:off x="3555720" y="6562800"/>
            <a:ext cx="3173400" cy="4986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/>
          <a:lstStyle>
            <a:lvl1pPr marL="0" marR="0" lvl="0" indent="0" algn="ctr" rtl="0" hangingPunct="0">
              <a:lnSpc>
                <a:spcPct val="93000"/>
              </a:lnSpc>
              <a:buNone/>
              <a:tabLst/>
              <a:defRPr lang="en-US" sz="1400" kern="1200"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4"/>
          </p:nvPr>
        </p:nvSpPr>
        <p:spPr>
          <a:xfrm>
            <a:off x="7335360" y="6562800"/>
            <a:ext cx="2325960" cy="4986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/>
          <a:lstStyle>
            <a:lvl1pPr marL="0" marR="0" lvl="0" indent="0" algn="r" rtl="0" hangingPunct="0">
              <a:lnSpc>
                <a:spcPct val="93000"/>
              </a:lnSpc>
              <a:buNone/>
              <a:tabLst/>
              <a:defRPr lang="en-US" sz="1400" kern="1200"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fld id="{AC364364-D992-490F-9F1F-8656551EDCDE}" type="slidenum">
              <a:rPr/>
              <a:pPr lvl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xmlns:p14="http://schemas.microsoft.com/office/powerpoint/2010/main"/>
  <p:txStyles>
    <p:titleStyle>
      <a:lvl1pPr marL="0" marR="0" indent="0" algn="ctr" rtl="0" hangingPunct="0">
        <a:lnSpc>
          <a:spcPct val="93000"/>
        </a:lnSpc>
        <a:spcBef>
          <a:spcPts val="0"/>
        </a:spcBef>
        <a:spcAft>
          <a:spcPts val="0"/>
        </a:spcAft>
        <a:tabLst>
          <a:tab pos="0" algn="l"/>
          <a:tab pos="457200" algn="l"/>
          <a:tab pos="914400" algn="l"/>
          <a:tab pos="1371599" algn="l"/>
          <a:tab pos="1828800" algn="l"/>
          <a:tab pos="2286000" algn="l"/>
          <a:tab pos="2743199" algn="l"/>
          <a:tab pos="3200400" algn="l"/>
          <a:tab pos="3657600" algn="l"/>
          <a:tab pos="4114800" algn="l"/>
          <a:tab pos="4572000" algn="l"/>
          <a:tab pos="5029200" algn="l"/>
          <a:tab pos="5486399" algn="l"/>
          <a:tab pos="5943600" algn="l"/>
          <a:tab pos="6400799" algn="l"/>
          <a:tab pos="6858000" algn="l"/>
          <a:tab pos="7315200" algn="l"/>
          <a:tab pos="7772400" algn="l"/>
          <a:tab pos="8229600" algn="l"/>
          <a:tab pos="8686800" algn="l"/>
          <a:tab pos="9144000" algn="l"/>
        </a:tabLst>
        <a:defRPr lang="en-US" sz="4100" b="0" i="0" u="none" strike="noStrike" kern="1200" baseline="0">
          <a:ln>
            <a:noFill/>
          </a:ln>
          <a:solidFill>
            <a:srgbClr val="280099"/>
          </a:solidFill>
          <a:latin typeface="Arial" pitchFamily="34"/>
          <a:ea typeface="Arial Unicode MS" pitchFamily="2"/>
          <a:cs typeface="Arial Unicode MS" pitchFamily="2"/>
        </a:defRPr>
      </a:lvl1pPr>
    </p:titleStyle>
    <p:bodyStyle>
      <a:lvl1pPr marL="342720" marR="0" indent="-342720" algn="l" rtl="0" hangingPunct="0">
        <a:lnSpc>
          <a:spcPct val="93000"/>
        </a:lnSpc>
        <a:spcBef>
          <a:spcPts val="0"/>
        </a:spcBef>
        <a:spcAft>
          <a:spcPts val="1423"/>
        </a:spcAft>
        <a:tabLst>
          <a:tab pos="342720" algn="l"/>
          <a:tab pos="456840" algn="l"/>
          <a:tab pos="914040" algn="l"/>
          <a:tab pos="1371239" algn="l"/>
          <a:tab pos="1828439" algn="l"/>
          <a:tab pos="2285639" algn="l"/>
          <a:tab pos="2742839" algn="l"/>
          <a:tab pos="3200040" algn="l"/>
          <a:tab pos="3657239" algn="l"/>
          <a:tab pos="4114440" algn="l"/>
          <a:tab pos="4571639" algn="l"/>
          <a:tab pos="5028840" algn="l"/>
          <a:tab pos="5486040" algn="l"/>
          <a:tab pos="5943240" algn="l"/>
          <a:tab pos="6400440" algn="l"/>
          <a:tab pos="6857640" algn="l"/>
          <a:tab pos="7314840" algn="l"/>
          <a:tab pos="7772040" algn="l"/>
          <a:tab pos="8229240" algn="l"/>
          <a:tab pos="8686440" algn="l"/>
          <a:tab pos="9143640" algn="l"/>
        </a:tabLst>
        <a:defRPr lang="en-US" sz="3200" b="0" i="0" u="none" strike="noStrike" kern="1200" baseline="0">
          <a:ln>
            <a:noFill/>
          </a:ln>
          <a:solidFill>
            <a:srgbClr val="000080"/>
          </a:solidFill>
          <a:latin typeface="Arial" pitchFamily="34"/>
          <a:ea typeface="Arial Unicode MS" pitchFamily="2"/>
          <a:cs typeface="Arial Unicode MS" pitchFamily="2"/>
        </a:defRPr>
      </a:lvl1pPr>
    </p:bodyStyle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 txBox="1">
            <a:spLocks noGrp="1"/>
          </p:cNvSpPr>
          <p:nvPr>
            <p:ph type="title"/>
          </p:nvPr>
        </p:nvSpPr>
        <p:spPr>
          <a:xfrm>
            <a:off x="456839" y="274680"/>
            <a:ext cx="8209080" cy="112284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ctr" anchorCtr="0" compatLnSpc="1"/>
          <a:lstStyle>
            <a:defPPr lvl="0">
              <a:buNone/>
            </a:defPPr>
            <a:lvl1pPr lvl="0">
              <a:buNone/>
            </a:lvl1pPr>
          </a:lstStyle>
          <a:p>
            <a:endParaRPr lang="en-US"/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1"/>
          </p:nvPr>
        </p:nvSpPr>
        <p:spPr>
          <a:xfrm>
            <a:off x="456839" y="1600200"/>
            <a:ext cx="8209080" cy="451764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 anchorCtr="0" compatLnSpc="1"/>
          <a:lstStyle>
            <a:defPPr marL="342720" marR="0" lvl="0" indent="-342720" algn="l" rtl="0" hangingPunct="1">
              <a:lnSpc>
                <a:spcPct val="98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342720" algn="l"/>
                <a:tab pos="456840" algn="l"/>
                <a:tab pos="914040" algn="l"/>
                <a:tab pos="1371239" algn="l"/>
                <a:tab pos="1828439" algn="l"/>
                <a:tab pos="2285639" algn="l"/>
                <a:tab pos="2742839" algn="l"/>
                <a:tab pos="3200040" algn="l"/>
                <a:tab pos="3657239" algn="l"/>
                <a:tab pos="4114440" algn="l"/>
                <a:tab pos="4571639" algn="l"/>
                <a:tab pos="5028840" algn="l"/>
                <a:tab pos="5486040" algn="l"/>
                <a:tab pos="5943240" algn="l"/>
                <a:tab pos="6400440" algn="l"/>
                <a:tab pos="6857640" algn="l"/>
                <a:tab pos="7314840" algn="l"/>
                <a:tab pos="7772040" algn="l"/>
                <a:tab pos="8229240" algn="l"/>
                <a:tab pos="8686440" algn="l"/>
                <a:tab pos="914364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Calibri" pitchFamily="2"/>
                <a:ea typeface="WenQuanYi Micro Hei" pitchFamily="2"/>
                <a:cs typeface="WenQuanYi Micro Hei" pitchFamily="2"/>
              </a:defRPr>
            </a:defPPr>
            <a:lvl1pPr marL="342720" marR="0" lvl="0" indent="-342720" algn="l" rtl="0" hangingPunct="1">
              <a:lnSpc>
                <a:spcPct val="98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342720" algn="l"/>
                <a:tab pos="456840" algn="l"/>
                <a:tab pos="914040" algn="l"/>
                <a:tab pos="1371239" algn="l"/>
                <a:tab pos="1828439" algn="l"/>
                <a:tab pos="2285639" algn="l"/>
                <a:tab pos="2742839" algn="l"/>
                <a:tab pos="3200040" algn="l"/>
                <a:tab pos="3657239" algn="l"/>
                <a:tab pos="4114440" algn="l"/>
                <a:tab pos="4571639" algn="l"/>
                <a:tab pos="5028840" algn="l"/>
                <a:tab pos="5486040" algn="l"/>
                <a:tab pos="5943240" algn="l"/>
                <a:tab pos="6400440" algn="l"/>
                <a:tab pos="6857640" algn="l"/>
                <a:tab pos="7314840" algn="l"/>
                <a:tab pos="7772040" algn="l"/>
                <a:tab pos="8229240" algn="l"/>
                <a:tab pos="8686440" algn="l"/>
                <a:tab pos="914364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Calibri" pitchFamily="2"/>
                <a:ea typeface="WenQuanYi Micro Hei" pitchFamily="2"/>
                <a:cs typeface="WenQuanYi Micro Hei" pitchFamily="2"/>
              </a:defRPr>
            </a:lvl1pPr>
            <a:lvl2pPr marL="742680" marR="0" lvl="1" indent="-285480" algn="l" rtl="0" hangingPunct="1">
              <a:lnSpc>
                <a:spcPct val="98000"/>
              </a:lnSpc>
              <a:spcBef>
                <a:spcPts val="0"/>
              </a:spcBef>
              <a:spcAft>
                <a:spcPts val="1137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914040" algn="l"/>
                <a:tab pos="1371240" algn="l"/>
                <a:tab pos="1828439" algn="l"/>
                <a:tab pos="2285640" algn="l"/>
                <a:tab pos="2742840" algn="l"/>
                <a:tab pos="3200040" algn="l"/>
                <a:tab pos="3657240" algn="l"/>
                <a:tab pos="4114440" algn="l"/>
                <a:tab pos="4571639" algn="l"/>
                <a:tab pos="5028840" algn="l"/>
                <a:tab pos="5486040" algn="l"/>
                <a:tab pos="5943240" algn="l"/>
                <a:tab pos="6400440" algn="l"/>
                <a:tab pos="6857639" algn="l"/>
                <a:tab pos="7314840" algn="l"/>
                <a:tab pos="7772040" algn="l"/>
                <a:tab pos="8229240" algn="l"/>
                <a:tab pos="8686440" algn="l"/>
                <a:tab pos="9143640" algn="l"/>
                <a:tab pos="9600840" algn="l"/>
              </a:tabLst>
              <a:defRPr lang="en-US" sz="24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Calibri" pitchFamily="2"/>
                <a:ea typeface="WenQuanYi Micro Hei" pitchFamily="2"/>
                <a:cs typeface="WenQuanYi Micro Hei" pitchFamily="2"/>
              </a:defRPr>
            </a:lvl2pPr>
            <a:lvl3pPr marL="1143000" marR="0" lvl="2" indent="-228600" algn="l" rtl="0" hangingPunct="1">
              <a:lnSpc>
                <a:spcPct val="98000"/>
              </a:lnSpc>
              <a:spcBef>
                <a:spcPts val="0"/>
              </a:spcBef>
              <a:spcAft>
                <a:spcPts val="848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71600" algn="l"/>
                <a:tab pos="1828799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799" algn="l"/>
                <a:tab pos="9143999" algn="l"/>
                <a:tab pos="9601200" algn="l"/>
                <a:tab pos="100583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Calibri" pitchFamily="2"/>
                <a:ea typeface="WenQuanYi Micro Hei" pitchFamily="2"/>
                <a:cs typeface="WenQuanYi Micro Hei" pitchFamily="2"/>
              </a:defRPr>
            </a:lvl3pPr>
            <a:lvl4pPr marL="1600199" marR="0" lvl="3" indent="-228600" algn="l" rtl="0" hangingPunct="1">
              <a:lnSpc>
                <a:spcPct val="98000"/>
              </a:lnSpc>
              <a:spcBef>
                <a:spcPts val="0"/>
              </a:spcBef>
              <a:spcAft>
                <a:spcPts val="573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828800" algn="l"/>
                <a:tab pos="2285999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3999" algn="l"/>
                <a:tab pos="9601199" algn="l"/>
                <a:tab pos="10058400" algn="l"/>
                <a:tab pos="105155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Calibri" pitchFamily="2"/>
                <a:ea typeface="WenQuanYi Micro Hei" pitchFamily="2"/>
                <a:cs typeface="WenQuanYi Micro Hei" pitchFamily="2"/>
              </a:defRPr>
            </a:lvl4pPr>
            <a:lvl5pPr marL="2057400" marR="0" lvl="4" indent="-228600" algn="l" rtl="0" hangingPunct="1">
              <a:lnSpc>
                <a:spcPct val="98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Calibri" pitchFamily="2"/>
                <a:ea typeface="WenQuanYi Micro Hei" pitchFamily="2"/>
                <a:cs typeface="WenQuanYi Micro Hei" pitchFamily="2"/>
              </a:defRPr>
            </a:lvl5pPr>
            <a:lvl6pPr marL="2057400" marR="0" lvl="5" indent="-228600" algn="l" rtl="0" hangingPunct="1">
              <a:lnSpc>
                <a:spcPct val="98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Calibri" pitchFamily="2"/>
                <a:ea typeface="WenQuanYi Micro Hei" pitchFamily="2"/>
                <a:cs typeface="WenQuanYi Micro Hei" pitchFamily="2"/>
              </a:defRPr>
            </a:lvl6pPr>
            <a:lvl7pPr marL="2057400" marR="0" lvl="6" indent="-228600" algn="l" rtl="0" hangingPunct="1">
              <a:lnSpc>
                <a:spcPct val="98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Calibri" pitchFamily="2"/>
                <a:ea typeface="WenQuanYi Micro Hei" pitchFamily="2"/>
                <a:cs typeface="WenQuanYi Micro Hei" pitchFamily="2"/>
              </a:defRPr>
            </a:lvl7pPr>
            <a:lvl8pPr marL="2057400" marR="0" lvl="7" indent="-228600" algn="l" rtl="0" hangingPunct="1">
              <a:lnSpc>
                <a:spcPct val="98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Calibri" pitchFamily="2"/>
                <a:ea typeface="WenQuanYi Micro Hei" pitchFamily="2"/>
                <a:cs typeface="WenQuanYi Micro Hei" pitchFamily="2"/>
              </a:defRPr>
            </a:lvl8pPr>
            <a:lvl9pPr marL="2057400" marR="0" lvl="8" indent="-228600" algn="l" rtl="0" hangingPunct="1">
              <a:lnSpc>
                <a:spcPct val="98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Calibri" pitchFamily="2"/>
                <a:ea typeface="WenQuanYi Micro Hei" pitchFamily="2"/>
                <a:cs typeface="WenQuanYi Micro Hei" pitchFamily="2"/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2"/>
          </p:nvPr>
        </p:nvSpPr>
        <p:spPr>
          <a:xfrm>
            <a:off x="-360" y="-360"/>
            <a:ext cx="360" cy="201060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marL="0" marR="0" lvl="0" indent="0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kern="120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r>
              <a:rPr lang="en-US"/>
              <a:t>6/14/13</a:t>
            </a:r>
          </a:p>
        </p:txBody>
      </p:sp>
      <p:sp>
        <p:nvSpPr>
          <p:cNvPr id="5" name="Figura a mano libera 4"/>
          <p:cNvSpPr/>
          <p:nvPr/>
        </p:nvSpPr>
        <p:spPr>
          <a:xfrm>
            <a:off x="0" y="0"/>
            <a:ext cx="1440" cy="14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DejaVu Sans" pitchFamily="2"/>
              <a:cs typeface="DejaVu Sans" pitchFamily="2"/>
            </a:endParaRPr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4"/>
          </p:nvPr>
        </p:nvSpPr>
        <p:spPr>
          <a:xfrm>
            <a:off x="-360" y="0"/>
            <a:ext cx="36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marL="0" marR="0" lvl="0" indent="0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kern="120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fld id="{C8258EEE-100C-4919-BE26-86725C635B85}" type="slidenum">
              <a:rPr/>
              <a:pPr lvl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xmlns:p14="http://schemas.microsoft.com/office/powerpoint/2010/main"/>
  <p:txStyles>
    <p:titleStyle>
      <a:lvl1pPr marL="0" marR="0" indent="0" algn="l" rtl="0" hangingPunct="1">
        <a:lnSpc>
          <a:spcPct val="98000"/>
        </a:lnSpc>
        <a:spcBef>
          <a:spcPts val="0"/>
        </a:spcBef>
        <a:spcAft>
          <a:spcPts val="0"/>
        </a:spcAft>
        <a:tabLst>
          <a:tab pos="0" algn="l"/>
          <a:tab pos="457200" algn="l"/>
          <a:tab pos="914400" algn="l"/>
          <a:tab pos="1371599" algn="l"/>
          <a:tab pos="1828800" algn="l"/>
          <a:tab pos="2286000" algn="l"/>
          <a:tab pos="2743199" algn="l"/>
          <a:tab pos="3200400" algn="l"/>
          <a:tab pos="3657600" algn="l"/>
          <a:tab pos="4114800" algn="l"/>
          <a:tab pos="4572000" algn="l"/>
          <a:tab pos="5029200" algn="l"/>
          <a:tab pos="5486399" algn="l"/>
          <a:tab pos="5943600" algn="l"/>
          <a:tab pos="6400799" algn="l"/>
          <a:tab pos="6858000" algn="l"/>
          <a:tab pos="7315200" algn="l"/>
          <a:tab pos="7772400" algn="l"/>
          <a:tab pos="8229600" algn="l"/>
          <a:tab pos="8686800" algn="l"/>
          <a:tab pos="9144000" algn="l"/>
        </a:tabLst>
        <a:defRPr lang="en-US" sz="1800" b="0" i="0" u="none" strike="noStrike" kern="1200" baseline="0">
          <a:ln>
            <a:noFill/>
          </a:ln>
          <a:solidFill>
            <a:srgbClr val="000000"/>
          </a:solidFill>
          <a:latin typeface="Calibri" pitchFamily="18"/>
        </a:defRPr>
      </a:lvl1pPr>
    </p:titleStyle>
    <p:bodyStyle>
      <a:lvl1pPr marL="342720" marR="0" indent="-342720" algn="l" rtl="0" hangingPunct="1">
        <a:lnSpc>
          <a:spcPct val="98000"/>
        </a:lnSpc>
        <a:spcBef>
          <a:spcPts val="0"/>
        </a:spcBef>
        <a:spcAft>
          <a:spcPts val="1423"/>
        </a:spcAft>
        <a:tabLst>
          <a:tab pos="342720" algn="l"/>
          <a:tab pos="456840" algn="l"/>
          <a:tab pos="914040" algn="l"/>
          <a:tab pos="1371239" algn="l"/>
          <a:tab pos="1828439" algn="l"/>
          <a:tab pos="2285639" algn="l"/>
          <a:tab pos="2742839" algn="l"/>
          <a:tab pos="3200040" algn="l"/>
          <a:tab pos="3657239" algn="l"/>
          <a:tab pos="4114440" algn="l"/>
          <a:tab pos="4571639" algn="l"/>
          <a:tab pos="5028840" algn="l"/>
          <a:tab pos="5486040" algn="l"/>
          <a:tab pos="5943240" algn="l"/>
          <a:tab pos="6400440" algn="l"/>
          <a:tab pos="6857640" algn="l"/>
          <a:tab pos="7314840" algn="l"/>
          <a:tab pos="7772040" algn="l"/>
          <a:tab pos="8229240" algn="l"/>
          <a:tab pos="8686440" algn="l"/>
          <a:tab pos="9143640" algn="l"/>
        </a:tabLst>
        <a:defRPr lang="en-US" sz="3200" b="0" i="0" u="none" strike="noStrike" kern="1200" baseline="0">
          <a:ln>
            <a:noFill/>
          </a:ln>
          <a:solidFill>
            <a:srgbClr val="000000"/>
          </a:solidFill>
          <a:latin typeface="Calibri" pitchFamily="18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9" Type="http://schemas.openxmlformats.org/officeDocument/2006/relationships/image" Target="../media/image43.png"/><Relationship Id="rId10" Type="http://schemas.openxmlformats.org/officeDocument/2006/relationships/image" Target="../media/image23.png"/><Relationship Id="rId11" Type="http://schemas.openxmlformats.org/officeDocument/2006/relationships/image" Target="../media/image24.png"/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4.wmf"/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1382712" y="-8211"/>
            <a:ext cx="7315200" cy="547688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hangingPunct="1">
              <a:spcBef>
                <a:spcPts val="20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3200" b="1" dirty="0">
                <a:solidFill>
                  <a:srgbClr val="FF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t>GRUPPO III - ROMA TOR VERGATA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007864" y="1187549"/>
            <a:ext cx="2232249" cy="463846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algn="ctr" hangingPunct="1">
              <a:spcBef>
                <a:spcPts val="15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b="1" dirty="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t>JLAB12</a:t>
            </a:r>
          </a:p>
        </p:txBody>
      </p:sp>
      <p:graphicFrame>
        <p:nvGraphicFramePr>
          <p:cNvPr id="11" name="Tabel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6648496"/>
              </p:ext>
            </p:extLst>
          </p:nvPr>
        </p:nvGraphicFramePr>
        <p:xfrm>
          <a:off x="719832" y="4931965"/>
          <a:ext cx="3240000" cy="2304255"/>
        </p:xfrm>
        <a:graphic>
          <a:graphicData uri="http://schemas.openxmlformats.org/drawingml/2006/table">
            <a:tbl>
              <a:tblPr firstRow="1" lastRow="1" lastCol="1" bandRow="1">
                <a:tableStyleId>{35758FB7-9AC5-4552-8A53-C91805E547FA}</a:tableStyleId>
              </a:tblPr>
              <a:tblGrid>
                <a:gridCol w="1080000"/>
                <a:gridCol w="1080000"/>
                <a:gridCol w="1080000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Nome</a:t>
                      </a:r>
                      <a:endParaRPr lang="it-IT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Contratto</a:t>
                      </a:r>
                      <a:endParaRPr lang="it-IT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%</a:t>
                      </a:r>
                      <a:endParaRPr lang="it-IT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3535"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 smtClean="0">
                          <a:solidFill>
                            <a:srgbClr val="C00000"/>
                          </a:solidFill>
                        </a:rPr>
                        <a:t>Nobili G.</a:t>
                      </a:r>
                      <a:endParaRPr lang="it-IT" sz="1400" b="1" i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 smtClean="0">
                          <a:solidFill>
                            <a:srgbClr val="C00000"/>
                          </a:solidFill>
                        </a:rPr>
                        <a:t>Dipendente</a:t>
                      </a:r>
                      <a:endParaRPr lang="it-IT" sz="14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 smtClean="0">
                          <a:solidFill>
                            <a:srgbClr val="C00000"/>
                          </a:solidFill>
                        </a:rPr>
                        <a:t>50</a:t>
                      </a:r>
                      <a:endParaRPr lang="it-IT" sz="14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3535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 smtClean="0"/>
                        <a:t>Iannilli</a:t>
                      </a:r>
                      <a:r>
                        <a:rPr lang="it-IT" sz="1400" dirty="0" smtClean="0"/>
                        <a:t> M.</a:t>
                      </a:r>
                      <a:endParaRPr lang="it-IT" sz="1400" b="1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Associato</a:t>
                      </a:r>
                      <a:endParaRPr lang="it-IT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20</a:t>
                      </a:r>
                      <a:endParaRPr lang="it-IT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3535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Pecchi D.</a:t>
                      </a:r>
                      <a:endParaRPr lang="it-IT" sz="1400" b="1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Associato</a:t>
                      </a:r>
                      <a:endParaRPr lang="it-IT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30</a:t>
                      </a:r>
                      <a:endParaRPr lang="it-IT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3535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Reali E.</a:t>
                      </a:r>
                      <a:endParaRPr lang="it-IT" sz="1400" b="1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//</a:t>
                      </a:r>
                      <a:endParaRPr lang="it-IT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30</a:t>
                      </a:r>
                      <a:endParaRPr lang="it-IT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3535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 smtClean="0"/>
                        <a:t>Tusi</a:t>
                      </a:r>
                      <a:r>
                        <a:rPr lang="it-IT" sz="1400" baseline="0" dirty="0" smtClean="0"/>
                        <a:t> E.</a:t>
                      </a:r>
                      <a:endParaRPr lang="it-IT" sz="1400" b="1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//</a:t>
                      </a:r>
                      <a:endParaRPr lang="it-IT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30</a:t>
                      </a:r>
                      <a:endParaRPr lang="it-IT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31781">
                <a:tc gridSpan="2"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Numero totale Tecnici</a:t>
                      </a:r>
                      <a:r>
                        <a:rPr lang="it-IT" sz="1400" baseline="0" dirty="0" smtClean="0"/>
                        <a:t> 5</a:t>
                      </a:r>
                      <a:endParaRPr lang="it-IT" sz="14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FTE 1.6</a:t>
                      </a:r>
                      <a:endParaRPr lang="it-IT" sz="14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4" name="Tabel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369314"/>
              </p:ext>
            </p:extLst>
          </p:nvPr>
        </p:nvGraphicFramePr>
        <p:xfrm>
          <a:off x="913" y="1691605"/>
          <a:ext cx="4967390" cy="2573130"/>
        </p:xfrm>
        <a:graphic>
          <a:graphicData uri="http://schemas.openxmlformats.org/drawingml/2006/table">
            <a:tbl>
              <a:tblPr firstRow="1" lastRow="1" lastCol="1" bandRow="1">
                <a:tableStyleId>{08FB837D-C827-4EFA-A057-4D05807E0F7C}</a:tableStyleId>
              </a:tblPr>
              <a:tblGrid>
                <a:gridCol w="1111904"/>
                <a:gridCol w="1055811"/>
                <a:gridCol w="1716139"/>
                <a:gridCol w="1083536"/>
              </a:tblGrid>
              <a:tr h="313535">
                <a:tc>
                  <a:txBody>
                    <a:bodyPr/>
                    <a:lstStyle/>
                    <a:p>
                      <a:pPr algn="ctr"/>
                      <a:r>
                        <a:rPr lang="it-IT" sz="1400" b="1" i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it-IT" sz="1400" b="1" i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Contratto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Qualifica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51539">
                <a:tc>
                  <a:txBody>
                    <a:bodyPr/>
                    <a:lstStyle/>
                    <a:p>
                      <a:pPr algn="ctr"/>
                      <a:r>
                        <a:rPr lang="it-IT" sz="1400" b="1" i="1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Colaneri</a:t>
                      </a:r>
                      <a:r>
                        <a:rPr lang="it-IT" sz="1400" b="1" i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L.</a:t>
                      </a:r>
                      <a:endParaRPr lang="it-IT" sz="1400" b="1" i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Associato</a:t>
                      </a:r>
                      <a:endParaRPr lang="it-IT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Dott.ndo</a:t>
                      </a:r>
                      <a:endParaRPr lang="it-IT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it-IT" sz="14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51539">
                <a:tc>
                  <a:txBody>
                    <a:bodyPr/>
                    <a:lstStyle/>
                    <a:p>
                      <a:pPr algn="ctr"/>
                      <a:r>
                        <a:rPr lang="it-IT" sz="1400" b="1" i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D’Angelo</a:t>
                      </a:r>
                      <a:r>
                        <a:rPr lang="it-IT" sz="1400" b="1" i="1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A.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//</a:t>
                      </a:r>
                      <a:endParaRPr lang="it-IT" sz="1400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Prof.  Associato</a:t>
                      </a:r>
                      <a:endParaRPr lang="it-IT" sz="1400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it-IT" sz="14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51539">
                <a:tc>
                  <a:txBody>
                    <a:bodyPr/>
                    <a:lstStyle/>
                    <a:p>
                      <a:pPr algn="ctr"/>
                      <a:r>
                        <a:rPr lang="it-IT" sz="1400" b="1" i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Rizzo A.</a:t>
                      </a:r>
                      <a:endParaRPr lang="it-IT" sz="1400" b="1" i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//</a:t>
                      </a:r>
                      <a:endParaRPr lang="it-IT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Assegnista</a:t>
                      </a:r>
                      <a:endParaRPr lang="it-IT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it-IT" sz="14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51539">
                <a:tc>
                  <a:txBody>
                    <a:bodyPr/>
                    <a:lstStyle/>
                    <a:p>
                      <a:pPr algn="ctr"/>
                      <a:r>
                        <a:rPr lang="it-IT" sz="1400" b="1" i="1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Zonta</a:t>
                      </a:r>
                      <a:r>
                        <a:rPr lang="it-IT" sz="1400" b="1" i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Irene</a:t>
                      </a:r>
                      <a:endParaRPr lang="it-IT" sz="1400" b="1" i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//</a:t>
                      </a:r>
                      <a:endParaRPr lang="it-IT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Assegnista</a:t>
                      </a:r>
                      <a:endParaRPr lang="it-IT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it-IT" sz="14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51539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i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Lanza Lucilla</a:t>
                      </a:r>
                      <a:endParaRPr lang="it-IT" sz="1400" b="1" i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//</a:t>
                      </a:r>
                      <a:endParaRPr lang="it-IT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Dott.ndo</a:t>
                      </a:r>
                      <a:endParaRPr lang="it-IT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it-IT" sz="14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3535">
                <a:tc gridSpan="3">
                  <a:txBody>
                    <a:bodyPr/>
                    <a:lstStyle/>
                    <a:p>
                      <a:pPr algn="ctr"/>
                      <a:r>
                        <a:rPr lang="it-IT" sz="1400" b="1" i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Numero totale Ricercatori      5</a:t>
                      </a:r>
                      <a:endParaRPr lang="it-IT" sz="1400" b="1" i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FTE 5</a:t>
                      </a:r>
                      <a:endParaRPr lang="it-IT" sz="14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CasellaDiTesto 8"/>
          <p:cNvSpPr txBox="1"/>
          <p:nvPr/>
        </p:nvSpPr>
        <p:spPr>
          <a:xfrm>
            <a:off x="4104208" y="1259557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Ricercatori</a:t>
            </a:r>
            <a:endParaRPr lang="it-IT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4303036" y="4571925"/>
            <a:ext cx="881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Tecnici</a:t>
            </a:r>
            <a:endParaRPr lang="it-IT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6" name="Tabel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4171586"/>
              </p:ext>
            </p:extLst>
          </p:nvPr>
        </p:nvGraphicFramePr>
        <p:xfrm>
          <a:off x="6048784" y="5075715"/>
          <a:ext cx="3240000" cy="1872474"/>
        </p:xfrm>
        <a:graphic>
          <a:graphicData uri="http://schemas.openxmlformats.org/drawingml/2006/table">
            <a:tbl>
              <a:tblPr firstRow="1" lastRow="1" bandRow="1">
                <a:tableStyleId>{35758FB7-9AC5-4552-8A53-C91805E547FA}</a:tableStyleId>
              </a:tblPr>
              <a:tblGrid>
                <a:gridCol w="1080000"/>
                <a:gridCol w="1080000"/>
                <a:gridCol w="1080000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Nome</a:t>
                      </a:r>
                      <a:endParaRPr lang="it-IT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Contratto</a:t>
                      </a:r>
                      <a:endParaRPr lang="it-IT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%</a:t>
                      </a:r>
                      <a:endParaRPr lang="it-IT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3535"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 smtClean="0">
                          <a:solidFill>
                            <a:srgbClr val="C00000"/>
                          </a:solidFill>
                        </a:rPr>
                        <a:t>Nobili G.</a:t>
                      </a:r>
                      <a:endParaRPr lang="it-IT" sz="1400" b="1" i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 smtClean="0">
                          <a:solidFill>
                            <a:srgbClr val="C00000"/>
                          </a:solidFill>
                        </a:rPr>
                        <a:t>Dipendente</a:t>
                      </a:r>
                      <a:endParaRPr lang="it-IT" sz="14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 smtClean="0">
                          <a:solidFill>
                            <a:srgbClr val="C00000"/>
                          </a:solidFill>
                        </a:rPr>
                        <a:t>50</a:t>
                      </a:r>
                      <a:endParaRPr lang="it-IT" sz="14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3535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 smtClean="0"/>
                        <a:t>Iannilli</a:t>
                      </a:r>
                      <a:r>
                        <a:rPr lang="it-IT" sz="1400" dirty="0" smtClean="0"/>
                        <a:t> M.</a:t>
                      </a:r>
                      <a:endParaRPr lang="it-IT" sz="1400" b="1" i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Associato</a:t>
                      </a:r>
                      <a:endParaRPr lang="it-IT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30</a:t>
                      </a:r>
                      <a:endParaRPr lang="it-IT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3535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Pecchi D.</a:t>
                      </a:r>
                      <a:endParaRPr lang="it-IT" sz="1400" b="1" i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Associato</a:t>
                      </a:r>
                      <a:endParaRPr lang="it-IT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40</a:t>
                      </a:r>
                      <a:endParaRPr lang="it-IT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3535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Vitali</a:t>
                      </a:r>
                      <a:r>
                        <a:rPr lang="it-IT" sz="1400" baseline="0" dirty="0" smtClean="0"/>
                        <a:t> G.</a:t>
                      </a:r>
                      <a:endParaRPr lang="it-IT" sz="1400" b="1" i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//</a:t>
                      </a:r>
                      <a:endParaRPr lang="it-IT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60</a:t>
                      </a:r>
                      <a:endParaRPr lang="it-IT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3535">
                <a:tc gridSpan="2"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Numero totale Tecnici</a:t>
                      </a:r>
                      <a:r>
                        <a:rPr lang="it-IT" sz="1400" baseline="0" dirty="0" smtClean="0"/>
                        <a:t> 4</a:t>
                      </a:r>
                      <a:endParaRPr lang="it-IT" sz="14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FTE 1.8</a:t>
                      </a:r>
                      <a:endParaRPr lang="it-IT" sz="14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7" name="Tabel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6561004"/>
              </p:ext>
            </p:extLst>
          </p:nvPr>
        </p:nvGraphicFramePr>
        <p:xfrm>
          <a:off x="5076864" y="1763613"/>
          <a:ext cx="4932000" cy="2448271"/>
        </p:xfrm>
        <a:graphic>
          <a:graphicData uri="http://schemas.openxmlformats.org/drawingml/2006/table">
            <a:tbl>
              <a:tblPr firstRow="1" lastRow="1" lastCol="1" bandRow="1">
                <a:tableStyleId>{08FB837D-C827-4EFA-A057-4D05807E0F7C}</a:tableStyleId>
              </a:tblPr>
              <a:tblGrid>
                <a:gridCol w="1620000"/>
                <a:gridCol w="1080000"/>
                <a:gridCol w="1332448"/>
                <a:gridCol w="899552"/>
              </a:tblGrid>
              <a:tr h="349753">
                <a:tc>
                  <a:txBody>
                    <a:bodyPr/>
                    <a:lstStyle/>
                    <a:p>
                      <a:pPr algn="ctr"/>
                      <a:r>
                        <a:rPr lang="it-IT" sz="1400" b="1" i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it-IT" sz="1400" b="1" i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Contratto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Qualifica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49753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Di Salvo </a:t>
                      </a:r>
                      <a:r>
                        <a:rPr kumimoji="0" lang="it-IT" sz="1400" b="1" i="1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R</a:t>
                      </a:r>
                      <a:r>
                        <a:rPr kumimoji="0" lang="it-IT" sz="1400" b="1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endParaRPr kumimoji="0" lang="it-IT" sz="1400" b="1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 smtClean="0">
                          <a:solidFill>
                            <a:srgbClr val="80004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Dip</a:t>
                      </a:r>
                      <a:r>
                        <a:rPr lang="it-IT" sz="1400" dirty="0" smtClean="0">
                          <a:solidFill>
                            <a:srgbClr val="80004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it-IT" sz="1400" dirty="0">
                        <a:solidFill>
                          <a:srgbClr val="80004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solidFill>
                            <a:srgbClr val="80004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Ricercatore</a:t>
                      </a:r>
                      <a:endParaRPr lang="it-IT" sz="1400" dirty="0">
                        <a:solidFill>
                          <a:srgbClr val="80004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solidFill>
                            <a:srgbClr val="80004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it-IT" sz="1400" b="1" dirty="0">
                        <a:solidFill>
                          <a:srgbClr val="80004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49753">
                <a:tc>
                  <a:txBody>
                    <a:bodyPr/>
                    <a:lstStyle/>
                    <a:p>
                      <a:pPr algn="ctr"/>
                      <a:r>
                        <a:rPr lang="it-IT" sz="1400" b="1" i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Fantini A.</a:t>
                      </a:r>
                      <a:endParaRPr lang="it-IT" sz="1400" b="1" i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Associato</a:t>
                      </a:r>
                      <a:endParaRPr lang="it-IT" sz="1400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Ricercatore</a:t>
                      </a:r>
                      <a:endParaRPr lang="it-IT" sz="1400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it-IT" sz="14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49753">
                <a:tc>
                  <a:txBody>
                    <a:bodyPr/>
                    <a:lstStyle/>
                    <a:p>
                      <a:pPr algn="ctr"/>
                      <a:r>
                        <a:rPr lang="it-IT" sz="1400" b="1" i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r>
                        <a:rPr lang="it-IT" sz="1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essi </a:t>
                      </a:r>
                      <a:r>
                        <a:rPr lang="it-IT" sz="1400" b="1" i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R.</a:t>
                      </a:r>
                      <a:endParaRPr lang="it-IT" sz="1400" b="1" i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Associato</a:t>
                      </a:r>
                      <a:endParaRPr lang="it-IT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Prof.</a:t>
                      </a:r>
                      <a:r>
                        <a:rPr lang="it-IT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Associato</a:t>
                      </a:r>
                      <a:endParaRPr lang="it-IT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it-IT" sz="14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49753">
                <a:tc>
                  <a:txBody>
                    <a:bodyPr/>
                    <a:lstStyle/>
                    <a:p>
                      <a:pPr algn="ctr"/>
                      <a:r>
                        <a:rPr lang="it-IT" sz="1400" b="1" i="1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Moricciani</a:t>
                      </a:r>
                      <a:r>
                        <a:rPr lang="it-IT" sz="1400" b="1" i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D.</a:t>
                      </a:r>
                      <a:endParaRPr lang="it-IT" sz="1400" b="1" i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Dip</a:t>
                      </a:r>
                      <a:r>
                        <a:rPr lang="it-IT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it-IT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Ricercatore</a:t>
                      </a:r>
                      <a:endParaRPr lang="it-IT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it-IT" sz="14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49753">
                <a:tc>
                  <a:txBody>
                    <a:bodyPr/>
                    <a:lstStyle/>
                    <a:p>
                      <a:pPr algn="ctr"/>
                      <a:r>
                        <a:rPr lang="it-IT" sz="1400" b="1" i="1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Romaniuk</a:t>
                      </a:r>
                      <a:r>
                        <a:rPr lang="it-IT" sz="1400" b="1" i="1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it-IT" sz="1400" b="1" i="1" baseline="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Mariia</a:t>
                      </a:r>
                      <a:endParaRPr lang="it-IT" sz="1400" b="1" i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Associato</a:t>
                      </a:r>
                      <a:endParaRPr lang="it-IT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Ricercatore</a:t>
                      </a:r>
                      <a:endParaRPr lang="it-IT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it-IT" sz="14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49753">
                <a:tc gridSpan="3">
                  <a:txBody>
                    <a:bodyPr/>
                    <a:lstStyle/>
                    <a:p>
                      <a:pPr algn="ctr"/>
                      <a:r>
                        <a:rPr lang="it-IT" sz="1400" b="1" i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Numero totale Ricercatori      5</a:t>
                      </a:r>
                      <a:endParaRPr lang="it-IT" sz="1400" b="1" i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FTE 3.2</a:t>
                      </a:r>
                      <a:endParaRPr lang="it-IT" sz="14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8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4048940" y="7236221"/>
            <a:ext cx="1982744" cy="288032"/>
          </a:xfrm>
        </p:spPr>
        <p:txBody>
          <a:bodyPr/>
          <a:lstStyle/>
          <a:p>
            <a:pPr lvl="0"/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Fantini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CdS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- 13/07/15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6624487" y="1227759"/>
            <a:ext cx="2232249" cy="463846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algn="ctr" hangingPunct="1">
              <a:spcBef>
                <a:spcPts val="15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b="1" dirty="0" smtClean="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t>MAMBO</a:t>
            </a:r>
            <a:endParaRPr lang="it-IT" sz="2400" b="1" dirty="0">
              <a:solidFill>
                <a:srgbClr val="000000"/>
              </a:solidFill>
              <a:latin typeface="Times New Roman" pitchFamily="16" charset="0"/>
              <a:ea typeface="DejaVu Sans" charset="0"/>
              <a:cs typeface="DejaVu Sans" charset="0"/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199253" y="725884"/>
            <a:ext cx="9875720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  Ricercatori  nella sezione di Roma Tor Vergata per un totale di  8.2 FTE</a:t>
            </a:r>
            <a:endParaRPr lang="it-IT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7" name="Rectangle 1"/>
          <p:cNvSpPr>
            <a:spLocks noChangeArrowheads="1"/>
          </p:cNvSpPr>
          <p:nvPr/>
        </p:nvSpPr>
        <p:spPr bwMode="auto">
          <a:xfrm>
            <a:off x="0" y="899517"/>
            <a:ext cx="10080625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endParaRPr kumimoji="0" lang="en-US" altLang="zh-C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WenQuanYi Micro Hei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zh-CN" sz="2400" dirty="0" err="1" smtClean="0">
                <a:latin typeface="Times New Roman" pitchFamily="18" charset="0"/>
                <a:ea typeface="WenQuanYi Micro Hei"/>
                <a:cs typeface="Times New Roman" pitchFamily="18" charset="0"/>
              </a:rPr>
              <a:t>Analisi</a:t>
            </a:r>
            <a:r>
              <a:rPr lang="en-US" altLang="zh-CN" sz="2400" dirty="0" smtClean="0">
                <a:latin typeface="Times New Roman" pitchFamily="18" charset="0"/>
                <a:ea typeface="WenQuanYi Micro Hei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WenQuanYi Micro Hei"/>
                <a:cs typeface="Times New Roman" pitchFamily="18" charset="0"/>
              </a:rPr>
              <a:t>dei</a:t>
            </a:r>
            <a:r>
              <a:rPr lang="en-US" altLang="zh-CN" sz="2400" dirty="0" smtClean="0">
                <a:latin typeface="Times New Roman" pitchFamily="18" charset="0"/>
                <a:ea typeface="WenQuanYi Micro Hei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WenQuanYi Micro Hei"/>
                <a:cs typeface="Times New Roman" pitchFamily="18" charset="0"/>
              </a:rPr>
              <a:t>dati</a:t>
            </a:r>
            <a:r>
              <a:rPr lang="en-US" altLang="zh-CN" sz="2400" dirty="0" smtClean="0">
                <a:latin typeface="Times New Roman" pitchFamily="18" charset="0"/>
                <a:ea typeface="WenQuanYi Micro Hei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WenQuanYi Micro Hei"/>
                <a:cs typeface="Times New Roman" pitchFamily="18" charset="0"/>
              </a:rPr>
              <a:t>presi</a:t>
            </a:r>
            <a:r>
              <a:rPr lang="en-US" altLang="zh-CN" sz="2400" dirty="0" smtClean="0">
                <a:latin typeface="Times New Roman" pitchFamily="18" charset="0"/>
                <a:ea typeface="WenQuanYi Micro Hei"/>
                <a:cs typeface="Times New Roman" pitchFamily="18" charset="0"/>
              </a:rPr>
              <a:t> a </a:t>
            </a:r>
            <a:r>
              <a:rPr lang="en-US" altLang="zh-CN" sz="2400" dirty="0" err="1" smtClean="0">
                <a:latin typeface="Times New Roman" pitchFamily="18" charset="0"/>
                <a:ea typeface="WenQuanYi Micro Hei"/>
                <a:cs typeface="Times New Roman" pitchFamily="18" charset="0"/>
              </a:rPr>
              <a:t>Luglio</a:t>
            </a:r>
            <a:r>
              <a:rPr lang="en-US" altLang="zh-CN" sz="2400" dirty="0" smtClean="0">
                <a:latin typeface="Times New Roman" pitchFamily="18" charset="0"/>
                <a:ea typeface="WenQuanYi Micro Hei"/>
                <a:cs typeface="Times New Roman" pitchFamily="18" charset="0"/>
              </a:rPr>
              <a:t> 2015 </a:t>
            </a:r>
            <a:r>
              <a:rPr lang="en-US" altLang="zh-CN" sz="2400" dirty="0" err="1" smtClean="0">
                <a:latin typeface="Times New Roman" pitchFamily="18" charset="0"/>
                <a:ea typeface="WenQuanYi Micro Hei"/>
                <a:cs typeface="Times New Roman" pitchFamily="18" charset="0"/>
              </a:rPr>
              <a:t>ed</a:t>
            </a:r>
            <a:r>
              <a:rPr lang="en-US" altLang="zh-CN" sz="2400" dirty="0" smtClean="0">
                <a:latin typeface="Times New Roman" pitchFamily="18" charset="0"/>
                <a:ea typeface="WenQuanYi Micro Hei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WenQuanYi Micro Hei"/>
                <a:cs typeface="Times New Roman" pitchFamily="18" charset="0"/>
              </a:rPr>
              <a:t>ottimizzazione</a:t>
            </a:r>
            <a:r>
              <a:rPr lang="en-US" altLang="zh-CN" sz="2400" dirty="0" smtClean="0">
                <a:latin typeface="Times New Roman" pitchFamily="18" charset="0"/>
                <a:ea typeface="WenQuanYi Micro Hei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WenQuanYi Micro Hei"/>
                <a:cs typeface="Times New Roman" pitchFamily="18" charset="0"/>
              </a:rPr>
              <a:t>dei</a:t>
            </a:r>
            <a:r>
              <a:rPr lang="en-US" altLang="zh-CN" sz="2400" dirty="0" smtClean="0">
                <a:latin typeface="Times New Roman" pitchFamily="18" charset="0"/>
                <a:ea typeface="WenQuanYi Micro Hei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WenQuanYi Micro Hei"/>
                <a:cs typeface="Times New Roman" pitchFamily="18" charset="0"/>
              </a:rPr>
              <a:t>parametri</a:t>
            </a:r>
            <a:r>
              <a:rPr lang="en-US" altLang="zh-CN" sz="2400" dirty="0" smtClean="0">
                <a:latin typeface="Times New Roman" pitchFamily="18" charset="0"/>
                <a:ea typeface="WenQuanYi Micro Hei"/>
                <a:cs typeface="Times New Roman" pitchFamily="18" charset="0"/>
              </a:rPr>
              <a:t> di </a:t>
            </a:r>
            <a:r>
              <a:rPr lang="en-US" altLang="zh-CN" sz="2400" dirty="0" err="1" smtClean="0">
                <a:latin typeface="Times New Roman" pitchFamily="18" charset="0"/>
                <a:ea typeface="WenQuanYi Micro Hei"/>
                <a:cs typeface="Times New Roman" pitchFamily="18" charset="0"/>
              </a:rPr>
              <a:t>lavoro</a:t>
            </a:r>
            <a:r>
              <a:rPr lang="en-US" altLang="zh-CN" sz="2400" dirty="0" smtClean="0">
                <a:latin typeface="Times New Roman" pitchFamily="18" charset="0"/>
                <a:ea typeface="WenQuanYi Micro Hei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WenQuanYi Micro Hei"/>
                <a:cs typeface="Times New Roman" pitchFamily="18" charset="0"/>
              </a:rPr>
              <a:t>delle</a:t>
            </a:r>
            <a:r>
              <a:rPr lang="en-US" altLang="zh-CN" sz="2400" dirty="0" smtClean="0">
                <a:latin typeface="Times New Roman" pitchFamily="18" charset="0"/>
                <a:ea typeface="WenQuanYi Micro Hei"/>
                <a:cs typeface="Times New Roman" pitchFamily="18" charset="0"/>
              </a:rPr>
              <a:t> MRPC</a:t>
            </a:r>
            <a:endParaRPr lang="en-US" altLang="zh-CN" sz="2400" dirty="0">
              <a:latin typeface="Times New Roman" pitchFamily="18" charset="0"/>
              <a:ea typeface="WenQuanYi Micro Hei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endParaRPr kumimoji="0" lang="en-US" altLang="zh-C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WenQuanYi Micro Hei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kumimoji="0" lang="en-US" altLang="zh-C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WenQuanYi Micro Hei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WenQuanYi Micro Hei"/>
                <a:cs typeface="Times New Roman" pitchFamily="18" charset="0"/>
              </a:rPr>
              <a:t>Prese</a:t>
            </a:r>
            <a:r>
              <a:rPr lang="en-US" altLang="zh-CN" sz="2400" dirty="0" smtClean="0">
                <a:latin typeface="Times New Roman" pitchFamily="18" charset="0"/>
                <a:ea typeface="WenQuanYi Micro Hei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WenQuanYi Micro Hei"/>
                <a:cs typeface="Times New Roman" pitchFamily="18" charset="0"/>
              </a:rPr>
              <a:t>dati</a:t>
            </a:r>
            <a:r>
              <a:rPr lang="en-US" altLang="zh-CN" sz="2400" dirty="0" smtClean="0">
                <a:latin typeface="Times New Roman" pitchFamily="18" charset="0"/>
                <a:ea typeface="WenQuanYi Micro Hei"/>
                <a:cs typeface="Times New Roman" pitchFamily="18" charset="0"/>
              </a:rPr>
              <a:t> con </a:t>
            </a:r>
            <a:r>
              <a:rPr lang="en-US" altLang="zh-CN" sz="2400" dirty="0" err="1" smtClean="0">
                <a:latin typeface="Times New Roman" pitchFamily="18" charset="0"/>
                <a:ea typeface="WenQuanYi Micro Hei"/>
                <a:cs typeface="Times New Roman" pitchFamily="18" charset="0"/>
              </a:rPr>
              <a:t>bersaglio</a:t>
            </a:r>
            <a:r>
              <a:rPr lang="en-US" altLang="zh-CN" sz="2400" dirty="0" smtClean="0">
                <a:latin typeface="Times New Roman" pitchFamily="18" charset="0"/>
                <a:ea typeface="WenQuanYi Micro Hei"/>
                <a:cs typeface="Times New Roman" pitchFamily="18" charset="0"/>
              </a:rPr>
              <a:t> di </a:t>
            </a:r>
            <a:r>
              <a:rPr lang="en-US" altLang="zh-CN" sz="2400" dirty="0" err="1" smtClean="0">
                <a:latin typeface="Times New Roman" pitchFamily="18" charset="0"/>
                <a:ea typeface="WenQuanYi Micro Hei"/>
                <a:cs typeface="Times New Roman" pitchFamily="18" charset="0"/>
              </a:rPr>
              <a:t>Idrogeno</a:t>
            </a:r>
            <a:r>
              <a:rPr lang="en-US" altLang="zh-CN" sz="2400" dirty="0">
                <a:latin typeface="Times New Roman" pitchFamily="18" charset="0"/>
                <a:ea typeface="WenQuanYi Micro Hei"/>
                <a:cs typeface="Times New Roman" pitchFamily="18" charset="0"/>
              </a:rPr>
              <a:t> </a:t>
            </a:r>
            <a:r>
              <a:rPr lang="en-US" altLang="zh-CN" sz="2400" dirty="0" smtClean="0">
                <a:latin typeface="Times New Roman" pitchFamily="18" charset="0"/>
                <a:ea typeface="WenQuanYi Micro Hei"/>
                <a:cs typeface="Times New Roman" pitchFamily="18" charset="0"/>
              </a:rPr>
              <a:t>e </a:t>
            </a:r>
            <a:r>
              <a:rPr lang="en-US" altLang="zh-CN" sz="2400" dirty="0" err="1" smtClean="0">
                <a:latin typeface="Times New Roman" pitchFamily="18" charset="0"/>
                <a:ea typeface="WenQuanYi Micro Hei"/>
                <a:cs typeface="Times New Roman" pitchFamily="18" charset="0"/>
              </a:rPr>
              <a:t>fascio</a:t>
            </a:r>
            <a:r>
              <a:rPr lang="en-US" altLang="zh-CN" sz="2400" dirty="0" smtClean="0">
                <a:latin typeface="Times New Roman" pitchFamily="18" charset="0"/>
                <a:ea typeface="WenQuanYi Micro Hei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WenQuanYi Micro Hei"/>
                <a:cs typeface="Times New Roman" pitchFamily="18" charset="0"/>
              </a:rPr>
              <a:t>linearmente</a:t>
            </a:r>
            <a:r>
              <a:rPr lang="en-US" altLang="zh-CN" sz="2400" dirty="0" smtClean="0">
                <a:latin typeface="Times New Roman" pitchFamily="18" charset="0"/>
                <a:ea typeface="WenQuanYi Micro Hei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WenQuanYi Micro Hei"/>
                <a:cs typeface="Times New Roman" pitchFamily="18" charset="0"/>
              </a:rPr>
              <a:t>polarizzato</a:t>
            </a:r>
            <a:r>
              <a:rPr lang="en-US" altLang="zh-CN" sz="2400" dirty="0" smtClean="0">
                <a:latin typeface="Times New Roman" pitchFamily="18" charset="0"/>
                <a:ea typeface="WenQuanYi Micro Hei"/>
                <a:cs typeface="Times New Roman" pitchFamily="18" charset="0"/>
              </a:rPr>
              <a:t> e non per </a:t>
            </a:r>
            <a:r>
              <a:rPr lang="en-US" altLang="zh-CN" sz="2400" dirty="0" err="1" smtClean="0">
                <a:latin typeface="Times New Roman" pitchFamily="18" charset="0"/>
                <a:ea typeface="WenQuanYi Micro Hei"/>
                <a:cs typeface="Times New Roman" pitchFamily="18" charset="0"/>
              </a:rPr>
              <a:t>misure</a:t>
            </a:r>
            <a:r>
              <a:rPr lang="en-US" altLang="zh-CN" sz="2400" dirty="0" smtClean="0">
                <a:latin typeface="Times New Roman" pitchFamily="18" charset="0"/>
                <a:ea typeface="WenQuanYi Micro Hei"/>
                <a:cs typeface="Times New Roman" pitchFamily="18" charset="0"/>
              </a:rPr>
              <a:t> di </a:t>
            </a:r>
            <a:r>
              <a:rPr lang="en-US" altLang="zh-CN" sz="2400" dirty="0" err="1" smtClean="0">
                <a:latin typeface="Times New Roman" pitchFamily="18" charset="0"/>
                <a:ea typeface="WenQuanYi Micro Hei"/>
                <a:cs typeface="Times New Roman" pitchFamily="18" charset="0"/>
              </a:rPr>
              <a:t>fotoproduzione</a:t>
            </a:r>
            <a:r>
              <a:rPr lang="en-US" altLang="zh-CN" sz="2400" dirty="0" smtClean="0">
                <a:latin typeface="Times New Roman" pitchFamily="18" charset="0"/>
                <a:ea typeface="WenQuanYi Micro Hei"/>
                <a:cs typeface="Times New Roman" pitchFamily="18" charset="0"/>
              </a:rPr>
              <a:t> di </a:t>
            </a:r>
            <a:r>
              <a:rPr lang="en-US" altLang="zh-CN" sz="2400" dirty="0" smtClean="0">
                <a:latin typeface="Symbol" charset="2"/>
                <a:ea typeface="WenQuanYi Micro Hei"/>
                <a:cs typeface="Symbol" charset="2"/>
              </a:rPr>
              <a:t>h</a:t>
            </a:r>
            <a:r>
              <a:rPr lang="en-US" altLang="zh-CN" sz="2400" dirty="0" smtClean="0">
                <a:latin typeface="Times New Roman" pitchFamily="18" charset="0"/>
                <a:ea typeface="WenQuanYi Micro Hei"/>
                <a:cs typeface="Times New Roman" pitchFamily="18" charset="0"/>
              </a:rPr>
              <a:t>, </a:t>
            </a:r>
            <a:r>
              <a:rPr lang="en-US" altLang="zh-CN" sz="2400" dirty="0" smtClean="0">
                <a:latin typeface="Symbol" charset="2"/>
                <a:ea typeface="WenQuanYi Micro Hei"/>
                <a:cs typeface="Symbol" charset="2"/>
              </a:rPr>
              <a:t>h</a:t>
            </a:r>
            <a:r>
              <a:rPr lang="en-US" altLang="zh-CN" sz="2400" dirty="0" smtClean="0">
                <a:latin typeface="Times New Roman" pitchFamily="18" charset="0"/>
                <a:ea typeface="WenQuanYi Micro Hei"/>
                <a:cs typeface="Times New Roman" pitchFamily="18" charset="0"/>
              </a:rPr>
              <a:t>’, </a:t>
            </a:r>
            <a:r>
              <a:rPr lang="en-US" altLang="zh-CN" sz="2400" dirty="0" smtClean="0">
                <a:latin typeface="Symbol" charset="2"/>
                <a:ea typeface="WenQuanYi Micro Hei"/>
                <a:cs typeface="Symbol" charset="2"/>
              </a:rPr>
              <a:t>w,</a:t>
            </a:r>
            <a:r>
              <a:rPr lang="en-US" altLang="zh-CN" sz="2400" dirty="0" smtClean="0">
                <a:latin typeface="Times New Roman" pitchFamily="18" charset="0"/>
                <a:ea typeface="WenQuanYi Micro Hei"/>
                <a:cs typeface="Times New Roman" pitchFamily="18" charset="0"/>
              </a:rPr>
              <a:t> k</a:t>
            </a:r>
            <a:r>
              <a:rPr lang="en-US" altLang="zh-CN" sz="2400" baseline="30000" dirty="0" smtClean="0">
                <a:latin typeface="Times New Roman" pitchFamily="18" charset="0"/>
                <a:ea typeface="WenQuanYi Micro Hei"/>
                <a:cs typeface="Times New Roman" pitchFamily="18" charset="0"/>
              </a:rPr>
              <a:t>+ </a:t>
            </a:r>
            <a:r>
              <a:rPr lang="en-US" altLang="zh-CN" sz="2400" dirty="0" smtClean="0">
                <a:latin typeface="Symbol" charset="2"/>
                <a:ea typeface="WenQuanYi Micro Hei"/>
                <a:cs typeface="Symbol" charset="2"/>
              </a:rPr>
              <a:t>L</a:t>
            </a:r>
            <a:r>
              <a:rPr lang="en-US" altLang="zh-CN" sz="2400" dirty="0" smtClean="0">
                <a:latin typeface="Times New Roman" pitchFamily="18" charset="0"/>
                <a:ea typeface="WenQuanYi Micro Hei"/>
                <a:cs typeface="Times New Roman" pitchFamily="18" charset="0"/>
              </a:rPr>
              <a:t> , </a:t>
            </a:r>
            <a:r>
              <a:rPr lang="en-US" altLang="zh-CN" sz="2400" dirty="0">
                <a:latin typeface="Times New Roman" pitchFamily="18" charset="0"/>
                <a:ea typeface="WenQuanYi Micro Hei"/>
                <a:cs typeface="Times New Roman" pitchFamily="18" charset="0"/>
              </a:rPr>
              <a:t>k</a:t>
            </a:r>
            <a:r>
              <a:rPr lang="en-US" altLang="zh-CN" sz="2400" baseline="30000" dirty="0">
                <a:latin typeface="Times New Roman" pitchFamily="18" charset="0"/>
                <a:ea typeface="WenQuanYi Micro Hei"/>
                <a:cs typeface="Times New Roman" pitchFamily="18" charset="0"/>
              </a:rPr>
              <a:t>+ </a:t>
            </a:r>
            <a:r>
              <a:rPr lang="en-US" altLang="zh-CN" sz="2400" dirty="0" smtClean="0">
                <a:latin typeface="Symbol" charset="2"/>
                <a:ea typeface="WenQuanYi Micro Hei"/>
                <a:cs typeface="Symbol" charset="2"/>
              </a:rPr>
              <a:t>S</a:t>
            </a:r>
            <a:r>
              <a:rPr lang="en-US" altLang="zh-CN" sz="2400" baseline="30000" dirty="0" smtClean="0">
                <a:latin typeface="Symbol" charset="2"/>
                <a:ea typeface="WenQuanYi Micro Hei"/>
                <a:cs typeface="Symbol" charset="2"/>
              </a:rPr>
              <a:t>0</a:t>
            </a:r>
            <a:r>
              <a:rPr lang="en-US" altLang="zh-CN" sz="2400" dirty="0" smtClean="0">
                <a:latin typeface="Times New Roman" pitchFamily="18" charset="0"/>
                <a:ea typeface="WenQuanYi Micro Hei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WenQuanYi Micro Hei"/>
                <a:cs typeface="Times New Roman" pitchFamily="18" charset="0"/>
              </a:rPr>
              <a:t>su</a:t>
            </a:r>
            <a:r>
              <a:rPr lang="en-US" altLang="zh-CN" sz="2400" dirty="0" smtClean="0">
                <a:latin typeface="Times New Roman" pitchFamily="18" charset="0"/>
                <a:ea typeface="WenQuanYi Micro Hei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WenQuanYi Micro Hei"/>
                <a:cs typeface="Times New Roman" pitchFamily="18" charset="0"/>
              </a:rPr>
              <a:t>protone</a:t>
            </a:r>
            <a:r>
              <a:rPr lang="en-US" altLang="zh-CN" sz="2400" dirty="0" smtClean="0">
                <a:latin typeface="Times New Roman" pitchFamily="18" charset="0"/>
                <a:ea typeface="WenQuanYi Micro Hei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WenQuanYi Micro Hei"/>
                <a:cs typeface="Times New Roman" pitchFamily="18" charset="0"/>
              </a:rPr>
              <a:t>nel</a:t>
            </a:r>
            <a:r>
              <a:rPr lang="en-US" altLang="zh-CN" sz="2400" dirty="0" smtClean="0">
                <a:latin typeface="Times New Roman" pitchFamily="18" charset="0"/>
                <a:ea typeface="WenQuanYi Micro Hei"/>
                <a:cs typeface="Times New Roman" pitchFamily="18" charset="0"/>
              </a:rPr>
              <a:t> range di </a:t>
            </a:r>
            <a:r>
              <a:rPr lang="en-US" altLang="zh-CN" sz="2400" dirty="0" err="1" smtClean="0">
                <a:latin typeface="Times New Roman" pitchFamily="18" charset="0"/>
                <a:ea typeface="WenQuanYi Micro Hei"/>
                <a:cs typeface="Times New Roman" pitchFamily="18" charset="0"/>
              </a:rPr>
              <a:t>energie</a:t>
            </a:r>
            <a:r>
              <a:rPr lang="en-US" altLang="zh-CN" sz="2400" dirty="0" smtClean="0">
                <a:latin typeface="Times New Roman" pitchFamily="18" charset="0"/>
                <a:ea typeface="WenQuanYi Micro Hei"/>
                <a:cs typeface="Times New Roman" pitchFamily="18" charset="0"/>
              </a:rPr>
              <a:t>: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dirty="0" smtClean="0">
                <a:latin typeface="Times New Roman" pitchFamily="18" charset="0"/>
                <a:ea typeface="WenQuanYi Micro Hei"/>
                <a:cs typeface="Times New Roman" pitchFamily="18" charset="0"/>
              </a:rPr>
              <a:t>1500 </a:t>
            </a:r>
            <a:r>
              <a:rPr lang="en-US" altLang="zh-CN" sz="2400" dirty="0">
                <a:latin typeface="Times New Roman" pitchFamily="18" charset="0"/>
                <a:ea typeface="WenQuanYi Micro Hei"/>
                <a:cs typeface="Times New Roman" pitchFamily="18" charset="0"/>
              </a:rPr>
              <a:t>M</a:t>
            </a:r>
            <a:r>
              <a:rPr lang="en-US" altLang="zh-CN" sz="2400" dirty="0" smtClean="0">
                <a:latin typeface="Times New Roman" pitchFamily="18" charset="0"/>
                <a:ea typeface="WenQuanYi Micro Hei"/>
                <a:cs typeface="Times New Roman" pitchFamily="18" charset="0"/>
              </a:rPr>
              <a:t>eV – 1800 MeV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altLang="zh-CN" sz="2400" dirty="0" smtClean="0">
              <a:latin typeface="Times New Roman" pitchFamily="18" charset="0"/>
              <a:ea typeface="WenQuanYi Micro Hei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zh-CN" sz="2400" dirty="0" err="1" smtClean="0">
                <a:latin typeface="Times New Roman" pitchFamily="18" charset="0"/>
                <a:ea typeface="WenQuanYi Micro Hei"/>
                <a:cs typeface="Times New Roman" pitchFamily="18" charset="0"/>
              </a:rPr>
              <a:t>Prese</a:t>
            </a:r>
            <a:r>
              <a:rPr lang="en-US" altLang="zh-CN" sz="2400" dirty="0" smtClean="0">
                <a:latin typeface="Times New Roman" pitchFamily="18" charset="0"/>
                <a:ea typeface="WenQuanYi Micro Hei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WenQuanYi Micro Hei"/>
                <a:cs typeface="Times New Roman" pitchFamily="18" charset="0"/>
              </a:rPr>
              <a:t>dati</a:t>
            </a:r>
            <a:r>
              <a:rPr lang="en-US" altLang="zh-CN" sz="2400" dirty="0" smtClean="0">
                <a:latin typeface="Times New Roman" pitchFamily="18" charset="0"/>
                <a:ea typeface="WenQuanYi Micro Hei"/>
                <a:cs typeface="Times New Roman" pitchFamily="18" charset="0"/>
              </a:rPr>
              <a:t> con </a:t>
            </a:r>
            <a:r>
              <a:rPr lang="en-US" altLang="zh-CN" sz="2400" dirty="0" err="1" smtClean="0">
                <a:latin typeface="Times New Roman" pitchFamily="18" charset="0"/>
                <a:ea typeface="WenQuanYi Micro Hei"/>
                <a:cs typeface="Times New Roman" pitchFamily="18" charset="0"/>
              </a:rPr>
              <a:t>bersaglio</a:t>
            </a:r>
            <a:r>
              <a:rPr lang="en-US" altLang="zh-CN" sz="2400" dirty="0" smtClean="0">
                <a:latin typeface="Times New Roman" pitchFamily="18" charset="0"/>
                <a:ea typeface="WenQuanYi Micro Hei"/>
                <a:cs typeface="Times New Roman" pitchFamily="18" charset="0"/>
              </a:rPr>
              <a:t> di </a:t>
            </a:r>
            <a:r>
              <a:rPr lang="en-US" altLang="zh-CN" sz="2400" dirty="0" err="1" smtClean="0">
                <a:latin typeface="Times New Roman" pitchFamily="18" charset="0"/>
                <a:ea typeface="WenQuanYi Micro Hei"/>
                <a:cs typeface="Times New Roman" pitchFamily="18" charset="0"/>
              </a:rPr>
              <a:t>deuterio</a:t>
            </a:r>
            <a:r>
              <a:rPr lang="en-US" altLang="zh-CN" sz="2400" dirty="0" smtClean="0">
                <a:latin typeface="Times New Roman" pitchFamily="18" charset="0"/>
                <a:ea typeface="WenQuanYi Micro Hei"/>
                <a:cs typeface="Times New Roman" pitchFamily="18" charset="0"/>
              </a:rPr>
              <a:t> e </a:t>
            </a:r>
            <a:r>
              <a:rPr lang="en-US" altLang="zh-CN" sz="2400" dirty="0" err="1" smtClean="0">
                <a:latin typeface="Times New Roman" pitchFamily="18" charset="0"/>
                <a:ea typeface="WenQuanYi Micro Hei"/>
                <a:cs typeface="Times New Roman" pitchFamily="18" charset="0"/>
              </a:rPr>
              <a:t>fascio</a:t>
            </a:r>
            <a:r>
              <a:rPr lang="en-US" altLang="zh-CN" sz="2400" dirty="0" smtClean="0">
                <a:latin typeface="Times New Roman" pitchFamily="18" charset="0"/>
                <a:ea typeface="WenQuanYi Micro Hei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WenQuanYi Micro Hei"/>
                <a:cs typeface="Times New Roman" pitchFamily="18" charset="0"/>
              </a:rPr>
              <a:t>linearmente</a:t>
            </a:r>
            <a:r>
              <a:rPr lang="en-US" altLang="zh-CN" sz="2400" dirty="0" smtClean="0">
                <a:latin typeface="Times New Roman" pitchFamily="18" charset="0"/>
                <a:ea typeface="WenQuanYi Micro Hei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WenQuanYi Micro Hei"/>
                <a:cs typeface="Times New Roman" pitchFamily="18" charset="0"/>
              </a:rPr>
              <a:t>polarizzato</a:t>
            </a:r>
            <a:r>
              <a:rPr lang="en-US" altLang="zh-CN" sz="2400" dirty="0" smtClean="0">
                <a:latin typeface="Times New Roman" pitchFamily="18" charset="0"/>
                <a:ea typeface="WenQuanYi Micro Hei"/>
                <a:cs typeface="Times New Roman" pitchFamily="18" charset="0"/>
              </a:rPr>
              <a:t> e non  per </a:t>
            </a:r>
            <a:r>
              <a:rPr lang="en-US" altLang="zh-CN" sz="2400" dirty="0" err="1" smtClean="0">
                <a:latin typeface="Times New Roman" pitchFamily="18" charset="0"/>
                <a:ea typeface="WenQuanYi Micro Hei"/>
                <a:cs typeface="Times New Roman" pitchFamily="18" charset="0"/>
              </a:rPr>
              <a:t>misure</a:t>
            </a:r>
            <a:r>
              <a:rPr lang="en-US" altLang="zh-CN" sz="2400" dirty="0" smtClean="0">
                <a:latin typeface="Times New Roman" pitchFamily="18" charset="0"/>
                <a:ea typeface="WenQuanYi Micro Hei"/>
                <a:cs typeface="Times New Roman" pitchFamily="18" charset="0"/>
              </a:rPr>
              <a:t> </a:t>
            </a:r>
            <a:r>
              <a:rPr lang="en-US" altLang="zh-CN" sz="2400" dirty="0">
                <a:latin typeface="Times New Roman" pitchFamily="18" charset="0"/>
                <a:ea typeface="WenQuanYi Micro Hei"/>
                <a:cs typeface="Times New Roman" pitchFamily="18" charset="0"/>
              </a:rPr>
              <a:t>(</a:t>
            </a:r>
            <a:r>
              <a:rPr lang="en-US" altLang="zh-CN" sz="2400" dirty="0" err="1">
                <a:latin typeface="Times New Roman" pitchFamily="18" charset="0"/>
                <a:ea typeface="WenQuanYi Micro Hei"/>
                <a:cs typeface="Times New Roman" pitchFamily="18" charset="0"/>
              </a:rPr>
              <a:t>sezioni</a:t>
            </a:r>
            <a:r>
              <a:rPr lang="en-US" altLang="zh-CN" sz="2400" dirty="0">
                <a:latin typeface="Times New Roman" pitchFamily="18" charset="0"/>
                <a:ea typeface="WenQuanYi Micro Hei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ea typeface="WenQuanYi Micro Hei"/>
                <a:cs typeface="Times New Roman" pitchFamily="18" charset="0"/>
              </a:rPr>
              <a:t>d’urto</a:t>
            </a:r>
            <a:r>
              <a:rPr lang="en-US" altLang="zh-CN" sz="2400" dirty="0">
                <a:latin typeface="Times New Roman" pitchFamily="18" charset="0"/>
                <a:ea typeface="WenQuanYi Micro Hei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ea typeface="WenQuanYi Micro Hei"/>
                <a:cs typeface="Times New Roman" pitchFamily="18" charset="0"/>
              </a:rPr>
              <a:t>ed</a:t>
            </a:r>
            <a:r>
              <a:rPr lang="en-US" altLang="zh-CN" sz="2400" dirty="0">
                <a:latin typeface="Times New Roman" pitchFamily="18" charset="0"/>
                <a:ea typeface="WenQuanYi Micro Hei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ea typeface="WenQuanYi Micro Hei"/>
                <a:cs typeface="Times New Roman" pitchFamily="18" charset="0"/>
              </a:rPr>
              <a:t>asimmetrie</a:t>
            </a:r>
            <a:r>
              <a:rPr lang="en-US" altLang="zh-CN" sz="2400" dirty="0">
                <a:latin typeface="Times New Roman" pitchFamily="18" charset="0"/>
                <a:ea typeface="WenQuanYi Micro Hei"/>
                <a:cs typeface="Times New Roman" pitchFamily="18" charset="0"/>
              </a:rPr>
              <a:t> di </a:t>
            </a:r>
            <a:r>
              <a:rPr lang="en-US" altLang="zh-CN" sz="2400" dirty="0" err="1">
                <a:latin typeface="Times New Roman" pitchFamily="18" charset="0"/>
                <a:ea typeface="WenQuanYi Micro Hei"/>
                <a:cs typeface="Times New Roman" pitchFamily="18" charset="0"/>
              </a:rPr>
              <a:t>fascio</a:t>
            </a:r>
            <a:r>
              <a:rPr lang="en-US" altLang="zh-CN" sz="2400" dirty="0">
                <a:latin typeface="Times New Roman" pitchFamily="18" charset="0"/>
                <a:ea typeface="WenQuanYi Micro Hei"/>
                <a:cs typeface="Times New Roman" pitchFamily="18" charset="0"/>
              </a:rPr>
              <a:t>) </a:t>
            </a:r>
            <a:r>
              <a:rPr lang="en-US" altLang="zh-CN" sz="2400" dirty="0" smtClean="0">
                <a:latin typeface="Times New Roman" pitchFamily="18" charset="0"/>
                <a:ea typeface="WenQuanYi Micro Hei"/>
                <a:cs typeface="Times New Roman" pitchFamily="18" charset="0"/>
              </a:rPr>
              <a:t>di </a:t>
            </a:r>
            <a:r>
              <a:rPr lang="en-US" altLang="zh-CN" sz="2400" dirty="0" err="1" smtClean="0">
                <a:latin typeface="Times New Roman" pitchFamily="18" charset="0"/>
                <a:ea typeface="WenQuanYi Micro Hei"/>
                <a:cs typeface="Times New Roman" pitchFamily="18" charset="0"/>
              </a:rPr>
              <a:t>fotoproduzione</a:t>
            </a:r>
            <a:r>
              <a:rPr lang="en-US" altLang="zh-CN" sz="2400" dirty="0" smtClean="0">
                <a:latin typeface="Times New Roman" pitchFamily="18" charset="0"/>
                <a:ea typeface="WenQuanYi Micro Hei"/>
                <a:cs typeface="Times New Roman" pitchFamily="18" charset="0"/>
              </a:rPr>
              <a:t> di </a:t>
            </a:r>
            <a:r>
              <a:rPr lang="en-US" altLang="zh-CN" sz="2400" dirty="0">
                <a:latin typeface="Symbol" charset="2"/>
                <a:ea typeface="WenQuanYi Micro Hei"/>
                <a:cs typeface="Symbol" charset="2"/>
              </a:rPr>
              <a:t>h</a:t>
            </a:r>
            <a:r>
              <a:rPr lang="en-US" altLang="zh-CN" sz="2400" dirty="0">
                <a:latin typeface="Times New Roman" pitchFamily="18" charset="0"/>
                <a:ea typeface="WenQuanYi Micro Hei"/>
                <a:cs typeface="Times New Roman" pitchFamily="18" charset="0"/>
              </a:rPr>
              <a:t>, </a:t>
            </a:r>
            <a:r>
              <a:rPr lang="en-US" altLang="zh-CN" sz="2400" dirty="0">
                <a:latin typeface="Symbol" charset="2"/>
                <a:ea typeface="WenQuanYi Micro Hei"/>
                <a:cs typeface="Symbol" charset="2"/>
              </a:rPr>
              <a:t>h</a:t>
            </a:r>
            <a:r>
              <a:rPr lang="en-US" altLang="zh-CN" sz="2400" dirty="0">
                <a:latin typeface="Times New Roman" pitchFamily="18" charset="0"/>
                <a:ea typeface="WenQuanYi Micro Hei"/>
                <a:cs typeface="Times New Roman" pitchFamily="18" charset="0"/>
              </a:rPr>
              <a:t>’, </a:t>
            </a:r>
            <a:r>
              <a:rPr lang="en-US" altLang="zh-CN" sz="2400" dirty="0">
                <a:latin typeface="Symbol" charset="2"/>
                <a:ea typeface="WenQuanYi Micro Hei"/>
                <a:cs typeface="Symbol" charset="2"/>
              </a:rPr>
              <a:t>w,</a:t>
            </a:r>
            <a:r>
              <a:rPr lang="en-US" altLang="zh-CN" sz="2400" dirty="0">
                <a:latin typeface="Times New Roman" pitchFamily="18" charset="0"/>
                <a:ea typeface="WenQuanYi Micro Hei"/>
                <a:cs typeface="Times New Roman" pitchFamily="18" charset="0"/>
              </a:rPr>
              <a:t> k</a:t>
            </a:r>
            <a:r>
              <a:rPr lang="en-US" altLang="zh-CN" sz="2400" baseline="30000" dirty="0">
                <a:latin typeface="Times New Roman" pitchFamily="18" charset="0"/>
                <a:ea typeface="WenQuanYi Micro Hei"/>
                <a:cs typeface="Times New Roman" pitchFamily="18" charset="0"/>
              </a:rPr>
              <a:t>0 </a:t>
            </a:r>
            <a:r>
              <a:rPr lang="en-US" altLang="zh-CN" sz="2400" dirty="0">
                <a:latin typeface="Symbol" charset="2"/>
                <a:ea typeface="WenQuanYi Micro Hei"/>
                <a:cs typeface="Symbol" charset="2"/>
              </a:rPr>
              <a:t>L</a:t>
            </a:r>
            <a:r>
              <a:rPr lang="en-US" altLang="zh-CN" sz="2400" dirty="0">
                <a:latin typeface="Times New Roman" pitchFamily="18" charset="0"/>
                <a:ea typeface="WenQuanYi Micro Hei"/>
                <a:cs typeface="Times New Roman" pitchFamily="18" charset="0"/>
              </a:rPr>
              <a:t> , </a:t>
            </a:r>
            <a:r>
              <a:rPr lang="en-US" altLang="zh-CN" sz="2400" dirty="0" err="1" smtClean="0">
                <a:latin typeface="Times New Roman" pitchFamily="18" charset="0"/>
                <a:ea typeface="WenQuanYi Micro Hei"/>
                <a:cs typeface="Times New Roman" pitchFamily="18" charset="0"/>
              </a:rPr>
              <a:t>su</a:t>
            </a:r>
            <a:r>
              <a:rPr lang="en-US" altLang="zh-CN" sz="2400" dirty="0" smtClean="0">
                <a:latin typeface="Times New Roman" pitchFamily="18" charset="0"/>
                <a:ea typeface="WenQuanYi Micro Hei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WenQuanYi Micro Hei"/>
                <a:cs typeface="Times New Roman" pitchFamily="18" charset="0"/>
              </a:rPr>
              <a:t>protone</a:t>
            </a:r>
            <a:r>
              <a:rPr lang="en-US" altLang="zh-CN" sz="2400" dirty="0" smtClean="0">
                <a:latin typeface="Times New Roman" pitchFamily="18" charset="0"/>
                <a:ea typeface="WenQuanYi Micro Hei"/>
                <a:cs typeface="Times New Roman" pitchFamily="18" charset="0"/>
              </a:rPr>
              <a:t> e </a:t>
            </a:r>
            <a:r>
              <a:rPr lang="en-US" altLang="zh-CN" sz="2400" dirty="0" err="1" smtClean="0">
                <a:latin typeface="Times New Roman" pitchFamily="18" charset="0"/>
                <a:ea typeface="WenQuanYi Micro Hei"/>
                <a:cs typeface="Times New Roman" pitchFamily="18" charset="0"/>
              </a:rPr>
              <a:t>neutrone</a:t>
            </a:r>
            <a:r>
              <a:rPr lang="en-US" altLang="zh-CN" sz="2400" dirty="0" smtClean="0">
                <a:latin typeface="Times New Roman" pitchFamily="18" charset="0"/>
                <a:ea typeface="WenQuanYi Micro Hei"/>
                <a:cs typeface="Times New Roman" pitchFamily="18" charset="0"/>
              </a:rPr>
              <a:t> quasi </a:t>
            </a:r>
            <a:r>
              <a:rPr lang="en-US" altLang="zh-CN" sz="2400" dirty="0" err="1" smtClean="0">
                <a:latin typeface="Times New Roman" pitchFamily="18" charset="0"/>
                <a:ea typeface="WenQuanYi Micro Hei"/>
                <a:cs typeface="Times New Roman" pitchFamily="18" charset="0"/>
              </a:rPr>
              <a:t>liberi</a:t>
            </a:r>
            <a:r>
              <a:rPr lang="en-US" altLang="zh-CN" sz="2400" dirty="0" smtClean="0">
                <a:latin typeface="Times New Roman" pitchFamily="18" charset="0"/>
                <a:ea typeface="WenQuanYi Micro Hei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WenQuanYi Micro Hei"/>
                <a:cs typeface="Times New Roman" pitchFamily="18" charset="0"/>
              </a:rPr>
              <a:t>nel</a:t>
            </a:r>
            <a:r>
              <a:rPr lang="en-US" altLang="zh-CN" sz="2400" dirty="0" smtClean="0">
                <a:latin typeface="Times New Roman" pitchFamily="18" charset="0"/>
                <a:ea typeface="WenQuanYi Micro Hei"/>
                <a:cs typeface="Times New Roman" pitchFamily="18" charset="0"/>
              </a:rPr>
              <a:t> </a:t>
            </a:r>
            <a:r>
              <a:rPr lang="en-US" altLang="zh-CN" sz="2400" dirty="0">
                <a:latin typeface="Times New Roman" pitchFamily="18" charset="0"/>
                <a:ea typeface="WenQuanYi Micro Hei"/>
                <a:cs typeface="Times New Roman" pitchFamily="18" charset="0"/>
              </a:rPr>
              <a:t>range di </a:t>
            </a:r>
            <a:r>
              <a:rPr lang="en-US" altLang="zh-CN" sz="2400" dirty="0" err="1">
                <a:latin typeface="Times New Roman" pitchFamily="18" charset="0"/>
                <a:ea typeface="WenQuanYi Micro Hei"/>
                <a:cs typeface="Times New Roman" pitchFamily="18" charset="0"/>
              </a:rPr>
              <a:t>energie</a:t>
            </a:r>
            <a:r>
              <a:rPr lang="en-US" altLang="zh-CN" sz="2400" dirty="0">
                <a:latin typeface="Times New Roman" pitchFamily="18" charset="0"/>
                <a:ea typeface="WenQuanYi Micro Hei"/>
                <a:cs typeface="Times New Roman" pitchFamily="18" charset="0"/>
              </a:rPr>
              <a:t>: 1500 MeV – </a:t>
            </a:r>
            <a:r>
              <a:rPr lang="en-US" altLang="zh-CN" sz="2400" dirty="0" smtClean="0">
                <a:latin typeface="Times New Roman" pitchFamily="18" charset="0"/>
                <a:ea typeface="WenQuanYi Micro Hei"/>
                <a:cs typeface="Times New Roman" pitchFamily="18" charset="0"/>
              </a:rPr>
              <a:t>1800,</a:t>
            </a:r>
            <a:r>
              <a:rPr lang="en-US" altLang="zh-CN" sz="2400" dirty="0">
                <a:latin typeface="Symbol" charset="2"/>
                <a:ea typeface="WenQuanYi Micro Hei"/>
                <a:cs typeface="Symbol" charset="2"/>
              </a:rPr>
              <a:t> </a:t>
            </a:r>
            <a:endParaRPr kumimoji="0" lang="en-US" altLang="zh-C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WenQuanYi Micro Hei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zh-C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Figura a mano libera 3"/>
          <p:cNvSpPr/>
          <p:nvPr/>
        </p:nvSpPr>
        <p:spPr>
          <a:xfrm>
            <a:off x="431800" y="0"/>
            <a:ext cx="8784976" cy="61619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99"/>
          </a:solidFill>
          <a:ln w="38100">
            <a:solidFill>
              <a:schemeClr val="bg1">
                <a:lumMod val="50000"/>
              </a:schemeClr>
            </a:solidFill>
            <a:prstDash val="solid"/>
            <a:miter/>
          </a:ln>
        </p:spPr>
        <p:txBody>
          <a:bodyPr vert="horz" wrap="square" lIns="90000" tIns="46800" rIns="90000" bIns="46800" anchor="t" anchorCtr="0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marL="0" marR="0" lvl="0" indent="0" algn="l" rtl="0" hangingPunct="0">
              <a:lnSpc>
                <a:spcPct val="93000"/>
              </a:lnSpc>
              <a:spcBef>
                <a:spcPts val="1123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it-IT" sz="3600" b="1" i="0" u="none" strike="noStrike" baseline="0" dirty="0" smtClean="0">
                <a:ln>
                  <a:noFill/>
                </a:ln>
                <a:solidFill>
                  <a:srgbClr val="FF0000"/>
                </a:solidFill>
                <a:latin typeface="Times New Roman" pitchFamily="18" charset="0"/>
                <a:ea typeface="DejaVu Sans" pitchFamily="2"/>
                <a:cs typeface="Times New Roman" pitchFamily="18" charset="0"/>
              </a:rPr>
              <a:t>ATTIVIT</a:t>
            </a:r>
            <a:r>
              <a:rPr lang="it-IT" sz="3600" b="1" i="0" u="none" strike="noStrike" baseline="0" dirty="0" smtClean="0">
                <a:ln>
                  <a:noFill/>
                </a:ln>
                <a:solidFill>
                  <a:srgbClr val="FF0000"/>
                </a:solidFill>
                <a:latin typeface="Times New Roman" pitchFamily="18" charset="0"/>
                <a:ea typeface="Times New Roman" pitchFamily="18"/>
                <a:cs typeface="Times New Roman" pitchFamily="18" charset="0"/>
              </a:rPr>
              <a:t>A’ prevista per</a:t>
            </a:r>
            <a:r>
              <a:rPr lang="it-IT" sz="3600" b="1" i="0" u="none" strike="noStrike" dirty="0" smtClean="0">
                <a:ln>
                  <a:noFill/>
                </a:ln>
                <a:solidFill>
                  <a:srgbClr val="FF0000"/>
                </a:solidFill>
                <a:latin typeface="Times New Roman" pitchFamily="18" charset="0"/>
                <a:ea typeface="Times New Roman" pitchFamily="18"/>
                <a:cs typeface="Times New Roman" pitchFamily="18" charset="0"/>
              </a:rPr>
              <a:t> BGO-OD nel 2016</a:t>
            </a:r>
            <a:endParaRPr lang="it-IT" sz="3600" b="1" i="0" u="none" strike="noStrike" baseline="0" dirty="0">
              <a:ln>
                <a:noFill/>
              </a:ln>
              <a:solidFill>
                <a:srgbClr val="FF0000"/>
              </a:solidFill>
              <a:latin typeface="Times New Roman" pitchFamily="18" charset="0"/>
              <a:ea typeface="DejaVu Sans" pitchFamily="2"/>
              <a:cs typeface="Times New Roman" pitchFamily="18" charset="0"/>
            </a:endParaRPr>
          </a:p>
        </p:txBody>
      </p:sp>
      <p:sp>
        <p:nvSpPr>
          <p:cNvPr id="5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4048940" y="7236221"/>
            <a:ext cx="1982744" cy="288032"/>
          </a:xfrm>
        </p:spPr>
        <p:txBody>
          <a:bodyPr/>
          <a:lstStyle/>
          <a:p>
            <a:pPr lvl="0"/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Fantini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CdS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- 13/07/15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1"/>
          <p:cNvSpPr txBox="1">
            <a:spLocks noChangeArrowheads="1"/>
          </p:cNvSpPr>
          <p:nvPr/>
        </p:nvSpPr>
        <p:spPr bwMode="auto">
          <a:xfrm>
            <a:off x="503808" y="73025"/>
            <a:ext cx="9073008" cy="430213"/>
          </a:xfrm>
          <a:prstGeom prst="rect">
            <a:avLst/>
          </a:prstGeom>
          <a:solidFill>
            <a:srgbClr val="FFFF99"/>
          </a:solidFill>
          <a:ln w="28575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800" b="1" dirty="0">
                <a:solidFill>
                  <a:srgbClr val="FF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t>RICHIESTE </a:t>
            </a:r>
            <a:r>
              <a:rPr lang="it-IT" sz="2800" b="1" dirty="0" smtClean="0">
                <a:solidFill>
                  <a:srgbClr val="FF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t>MAMBO Roma Tor Vergata per il  2016</a:t>
            </a:r>
            <a:endParaRPr lang="it-IT" sz="2800" b="1" dirty="0">
              <a:solidFill>
                <a:srgbClr val="FF0000"/>
              </a:solidFill>
              <a:latin typeface="Times New Roman" pitchFamily="16" charset="0"/>
              <a:ea typeface="DejaVu Sans" charset="0"/>
              <a:cs typeface="DejaVu Sans" charset="0"/>
            </a:endParaRPr>
          </a:p>
        </p:txBody>
      </p:sp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179388" y="540270"/>
            <a:ext cx="9720262" cy="6911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it-IT" sz="2000" b="1" dirty="0" smtClean="0">
                <a:solidFill>
                  <a:srgbClr val="FF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t>CONSUMO		 </a:t>
            </a:r>
            <a:r>
              <a:rPr lang="it-IT" sz="2000" b="1" dirty="0">
                <a:solidFill>
                  <a:srgbClr val="FF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t>→ 5</a:t>
            </a:r>
            <a:r>
              <a:rPr lang="it-IT" sz="2000" b="1" dirty="0" smtClean="0">
                <a:solidFill>
                  <a:srgbClr val="FF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t> </a:t>
            </a:r>
            <a:r>
              <a:rPr lang="it-IT" sz="2000" b="1" dirty="0" err="1">
                <a:solidFill>
                  <a:srgbClr val="FF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t>kE</a:t>
            </a:r>
            <a:endParaRPr lang="it-IT" sz="2000" b="1" dirty="0">
              <a:solidFill>
                <a:srgbClr val="FF0000"/>
              </a:solidFill>
              <a:latin typeface="Times New Roman" pitchFamily="16" charset="0"/>
              <a:ea typeface="DejaVu Sans" charset="0"/>
              <a:cs typeface="DejaVu Sans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it-IT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3.0kE  –  Vetri per costruzione petali spere per MRPC</a:t>
            </a:r>
          </a:p>
          <a:p>
            <a:pPr marL="342900" indent="-342900">
              <a:buFont typeface="+mj-lt"/>
              <a:buAutoNum type="arabicParenR"/>
            </a:pPr>
            <a:r>
              <a:rPr lang="it-IT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2.0 </a:t>
            </a:r>
            <a:r>
              <a:rPr lang="it-IT" sz="1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kE</a:t>
            </a:r>
            <a:r>
              <a:rPr lang="it-IT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– Per </a:t>
            </a:r>
            <a:r>
              <a:rPr lang="it-IT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sensori e microcontrollori per il </a:t>
            </a:r>
            <a:r>
              <a:rPr lang="it-IT" sz="1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sistma</a:t>
            </a:r>
            <a:r>
              <a:rPr lang="it-IT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di "Slow </a:t>
            </a:r>
            <a:r>
              <a:rPr lang="it-IT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Control” delle MRPC</a:t>
            </a:r>
            <a:endParaRPr lang="it-IT" sz="1600" b="1" dirty="0">
              <a:solidFill>
                <a:srgbClr val="0000FF"/>
              </a:solidFill>
              <a:latin typeface="Times New Roman" pitchFamily="18" charset="0"/>
              <a:ea typeface="DejaVu Sans" charset="0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r>
              <a:rPr lang="it-IT" sz="2000" b="1" dirty="0" smtClean="0">
                <a:solidFill>
                  <a:srgbClr val="FF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t>ALTRO CONSUMO → 2 </a:t>
            </a:r>
            <a:r>
              <a:rPr lang="it-IT" sz="2000" b="1" dirty="0" err="1">
                <a:solidFill>
                  <a:srgbClr val="FF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t>kE</a:t>
            </a:r>
            <a:endParaRPr lang="it-IT" sz="2000" b="1" dirty="0">
              <a:solidFill>
                <a:srgbClr val="FF0000"/>
              </a:solidFill>
              <a:latin typeface="Times New Roman" pitchFamily="16" charset="0"/>
              <a:ea typeface="DejaVu Sans" charset="0"/>
              <a:cs typeface="DejaVu Sans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it-IT" sz="1600" b="1" dirty="0" smtClean="0">
                <a:solidFill>
                  <a:srgbClr val="0000FF"/>
                </a:solidFill>
                <a:latin typeface="Times New Roman" pitchFamily="16" charset="0"/>
                <a:ea typeface="DejaVu Sans" charset="0"/>
                <a:cs typeface="DejaVu Sans" charset="0"/>
              </a:rPr>
              <a:t>Gas MRPC</a:t>
            </a:r>
            <a:endParaRPr lang="it-IT" sz="1700" b="1" dirty="0">
              <a:solidFill>
                <a:srgbClr val="000000"/>
              </a:solidFill>
              <a:latin typeface="Times New Roman" pitchFamily="16" charset="0"/>
              <a:ea typeface="DejaVu Sans" charset="0"/>
              <a:cs typeface="DejaVu Sans" charset="0"/>
            </a:endParaRPr>
          </a:p>
          <a:p>
            <a:pPr marL="342900" indent="-342900">
              <a:lnSpc>
                <a:spcPct val="130000"/>
              </a:lnSpc>
              <a:buFont typeface="+mj-lt"/>
              <a:buAutoNum type="arabicParenR"/>
            </a:pPr>
            <a:r>
              <a:rPr lang="it-IT" sz="2000" b="1" dirty="0" smtClean="0">
                <a:solidFill>
                  <a:srgbClr val="FF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t>INVENTARIO 	→ 8.5 </a:t>
            </a:r>
            <a:r>
              <a:rPr lang="it-IT" sz="2000" b="1" dirty="0" err="1" smtClean="0">
                <a:solidFill>
                  <a:srgbClr val="FF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t>kE</a:t>
            </a:r>
            <a:endParaRPr lang="it-IT" sz="2000" b="1" dirty="0" smtClean="0">
              <a:solidFill>
                <a:srgbClr val="FF0000"/>
              </a:solidFill>
              <a:latin typeface="Times New Roman" pitchFamily="16" charset="0"/>
              <a:ea typeface="DejaVu Sans" charset="0"/>
              <a:cs typeface="DejaVu Sans" charset="0"/>
            </a:endParaRPr>
          </a:p>
          <a:p>
            <a:pPr marL="342900" indent="-342900">
              <a:buAutoNum type="arabicParenR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it-IT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it-IT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.5 </a:t>
            </a:r>
            <a:r>
              <a:rPr lang="it-IT" sz="1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kE</a:t>
            </a:r>
            <a:r>
              <a:rPr lang="it-IT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it-IT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TDC “</a:t>
            </a:r>
            <a:r>
              <a:rPr lang="it-IT" sz="1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Spare</a:t>
            </a:r>
            <a:r>
              <a:rPr lang="it-IT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” per MRPC </a:t>
            </a:r>
          </a:p>
          <a:p>
            <a:pPr marL="342900" indent="-342900">
              <a:buFontTx/>
              <a:buAutoNum type="arabicParenR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it-IT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1kE     – Storage station per i dati:</a:t>
            </a:r>
          </a:p>
          <a:p>
            <a:pPr marL="342900" indent="-342900">
              <a:buFontTx/>
              <a:buAutoNum type="arabicParenR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it-IT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3.5kE – CPU </a:t>
            </a:r>
            <a:r>
              <a:rPr lang="it-IT" sz="1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spare</a:t>
            </a:r>
            <a:r>
              <a:rPr lang="it-IT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MRPC (VMIVME7807RC)</a:t>
            </a:r>
          </a:p>
          <a:p>
            <a:pPr>
              <a:lnSpc>
                <a:spcPct val="13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it-IT" sz="2000" b="1" dirty="0" smtClean="0">
                <a:solidFill>
                  <a:srgbClr val="FF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t>MISSIONI 		→ 47 </a:t>
            </a:r>
            <a:r>
              <a:rPr lang="it-IT" sz="2000" b="1" dirty="0" err="1" smtClean="0">
                <a:solidFill>
                  <a:srgbClr val="FF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t>kE</a:t>
            </a:r>
            <a:r>
              <a:rPr lang="it-IT" sz="2000" b="1" dirty="0" smtClean="0">
                <a:solidFill>
                  <a:srgbClr val="FF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t> (di cui 10 </a:t>
            </a:r>
            <a:r>
              <a:rPr lang="it-IT" sz="2000" b="1" dirty="0" err="1" smtClean="0">
                <a:solidFill>
                  <a:srgbClr val="FF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t>sj</a:t>
            </a:r>
            <a:r>
              <a:rPr lang="it-IT" sz="2000" b="1" dirty="0" smtClean="0">
                <a:solidFill>
                  <a:srgbClr val="FF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t>)</a:t>
            </a:r>
          </a:p>
          <a:p>
            <a:pPr marL="342900" indent="-342900">
              <a:buClrTx/>
              <a:buFontTx/>
              <a:buAutoNum type="arabicParenR"/>
              <a:tabLst>
                <a:tab pos="0" algn="l"/>
                <a:tab pos="357188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it-IT" sz="1600" b="1" dirty="0" smtClean="0">
                <a:solidFill>
                  <a:srgbClr val="0000FF"/>
                </a:solidFill>
                <a:latin typeface="Times New Roman" pitchFamily="16" charset="0"/>
                <a:ea typeface="DejaVu Sans" charset="0"/>
                <a:cs typeface="DejaVu Sans" charset="0"/>
              </a:rPr>
              <a:t>1. </a:t>
            </a:r>
            <a:r>
              <a:rPr lang="it-IT" sz="1600" b="1" dirty="0" err="1">
                <a:solidFill>
                  <a:srgbClr val="0000FF"/>
                </a:solidFill>
                <a:latin typeface="Times New Roman" pitchFamily="16" charset="0"/>
                <a:ea typeface="DejaVu Sans" charset="0"/>
                <a:cs typeface="DejaVu Sans" charset="0"/>
              </a:rPr>
              <a:t>kE</a:t>
            </a:r>
            <a:r>
              <a:rPr lang="it-IT" sz="1600" dirty="0">
                <a:solidFill>
                  <a:srgbClr val="0000FF"/>
                </a:solidFill>
                <a:latin typeface="Times New Roman" pitchFamily="16" charset="0"/>
                <a:ea typeface="DejaVu Sans" charset="0"/>
                <a:cs typeface="DejaVu Sans" charset="0"/>
              </a:rPr>
              <a:t> 	</a:t>
            </a:r>
            <a:r>
              <a:rPr lang="it-IT" sz="1600" i="1" dirty="0" smtClean="0">
                <a:solidFill>
                  <a:srgbClr val="0000FF"/>
                </a:solidFill>
                <a:latin typeface="Times New Roman" pitchFamily="16" charset="0"/>
                <a:ea typeface="DejaVu Sans" charset="0"/>
                <a:cs typeface="DejaVu Sans" charset="0"/>
              </a:rPr>
              <a:t> </a:t>
            </a:r>
            <a:r>
              <a:rPr lang="it-IT" sz="1600" b="1" dirty="0" smtClean="0">
                <a:solidFill>
                  <a:srgbClr val="0000FF"/>
                </a:solidFill>
                <a:latin typeface="Times New Roman" pitchFamily="16" charset="0"/>
                <a:ea typeface="DejaVu Sans" charset="0"/>
                <a:cs typeface="DejaVu Sans" charset="0"/>
              </a:rPr>
              <a:t>1 riunione di collaborazione a PV per 2 FTE </a:t>
            </a:r>
            <a:r>
              <a:rPr lang="it-IT" sz="1600" i="1" dirty="0" smtClean="0">
                <a:solidFill>
                  <a:srgbClr val="0000FF"/>
                </a:solidFill>
                <a:latin typeface="Times New Roman" pitchFamily="16" charset="0"/>
                <a:ea typeface="DejaVu Sans" charset="0"/>
                <a:cs typeface="DejaVu Sans" charset="0"/>
              </a:rPr>
              <a:t>2x( 0.6kE/viaggio = 0.3kE viaggio+0.2kE hotel+0.1kE)</a:t>
            </a:r>
            <a:endParaRPr lang="it-IT" sz="1600" i="1" dirty="0">
              <a:solidFill>
                <a:srgbClr val="0000FF"/>
              </a:solidFill>
              <a:latin typeface="Times New Roman" pitchFamily="16" charset="0"/>
              <a:ea typeface="DejaVu Sans" charset="0"/>
              <a:cs typeface="DejaVu Sans" charset="0"/>
            </a:endParaRPr>
          </a:p>
          <a:p>
            <a:pPr marL="342900" indent="-342900">
              <a:buClrTx/>
              <a:buFontTx/>
              <a:buAutoNum type="arabicParenR" startA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it-IT" sz="1600" b="1" dirty="0" smtClean="0">
                <a:solidFill>
                  <a:srgbClr val="0000FF"/>
                </a:solidFill>
                <a:latin typeface="Times New Roman" pitchFamily="16" charset="0"/>
                <a:ea typeface="DejaVu Sans" charset="0"/>
                <a:cs typeface="DejaVu Sans" charset="0"/>
              </a:rPr>
              <a:t>41 </a:t>
            </a:r>
            <a:r>
              <a:rPr lang="it-IT" sz="1600" b="1" dirty="0" err="1" smtClean="0">
                <a:solidFill>
                  <a:srgbClr val="0000FF"/>
                </a:solidFill>
                <a:latin typeface="Times New Roman" pitchFamily="16" charset="0"/>
                <a:ea typeface="DejaVu Sans" charset="0"/>
                <a:cs typeface="DejaVu Sans" charset="0"/>
              </a:rPr>
              <a:t>kE</a:t>
            </a:r>
            <a:r>
              <a:rPr lang="it-IT" sz="1600" b="1" dirty="0" smtClean="0">
                <a:solidFill>
                  <a:srgbClr val="0000FF"/>
                </a:solidFill>
                <a:latin typeface="Times New Roman" pitchFamily="16" charset="0"/>
                <a:ea typeface="DejaVu Sans" charset="0"/>
                <a:cs typeface="DejaVu Sans" charset="0"/>
              </a:rPr>
              <a:t>        Presa dati :</a:t>
            </a:r>
            <a:r>
              <a:rPr lang="it-IT" sz="1600" i="1" dirty="0" smtClean="0">
                <a:solidFill>
                  <a:srgbClr val="0000FF"/>
                </a:solidFill>
                <a:latin typeface="Times New Roman" pitchFamily="16" charset="0"/>
                <a:ea typeface="DejaVu Sans" charset="0"/>
                <a:cs typeface="DejaVu Sans" charset="0"/>
              </a:rPr>
              <a:t> 2.5 MU </a:t>
            </a:r>
            <a:r>
              <a:rPr lang="it-IT" sz="1600" dirty="0" smtClean="0">
                <a:solidFill>
                  <a:srgbClr val="0000FF"/>
                </a:solidFill>
                <a:latin typeface="Times New Roman" pitchFamily="16" charset="0"/>
                <a:ea typeface="DejaVu Sans" charset="0"/>
                <a:cs typeface="DejaVu Sans" charset="0"/>
              </a:rPr>
              <a:t>x </a:t>
            </a:r>
            <a:r>
              <a:rPr lang="it-IT" sz="1600" i="1" dirty="0" smtClean="0">
                <a:solidFill>
                  <a:srgbClr val="0000FF"/>
                </a:solidFill>
                <a:latin typeface="Times New Roman" pitchFamily="16" charset="0"/>
                <a:ea typeface="DejaVu Sans" charset="0"/>
                <a:cs typeface="DejaVu Sans" charset="0"/>
              </a:rPr>
              <a:t>3.2 FTE </a:t>
            </a:r>
            <a:r>
              <a:rPr lang="it-IT" sz="1600" dirty="0" smtClean="0">
                <a:solidFill>
                  <a:srgbClr val="0000FF"/>
                </a:solidFill>
                <a:latin typeface="Times New Roman" pitchFamily="16" charset="0"/>
                <a:ea typeface="DejaVu Sans" charset="0"/>
                <a:cs typeface="DejaVu Sans" charset="0"/>
              </a:rPr>
              <a:t>x</a:t>
            </a:r>
            <a:r>
              <a:rPr lang="it-IT" sz="1600" i="1" dirty="0" smtClean="0">
                <a:solidFill>
                  <a:srgbClr val="0000FF"/>
                </a:solidFill>
                <a:latin typeface="Times New Roman" pitchFamily="16" charset="0"/>
                <a:ea typeface="DejaVu Sans" charset="0"/>
                <a:cs typeface="DejaVu Sans" charset="0"/>
              </a:rPr>
              <a:t> 5.5 </a:t>
            </a:r>
            <a:r>
              <a:rPr lang="it-IT" sz="1600" i="1" dirty="0" err="1" smtClean="0">
                <a:solidFill>
                  <a:srgbClr val="0000FF"/>
                </a:solidFill>
                <a:latin typeface="Times New Roman" pitchFamily="16" charset="0"/>
                <a:ea typeface="DejaVu Sans" charset="0"/>
                <a:cs typeface="DejaVu Sans" charset="0"/>
              </a:rPr>
              <a:t>kE</a:t>
            </a:r>
            <a:r>
              <a:rPr lang="it-IT" sz="1600" i="1" dirty="0" smtClean="0">
                <a:solidFill>
                  <a:srgbClr val="0000FF"/>
                </a:solidFill>
                <a:latin typeface="Times New Roman" pitchFamily="16" charset="0"/>
                <a:ea typeface="DejaVu Sans" charset="0"/>
                <a:cs typeface="DejaVu Sans" charset="0"/>
              </a:rPr>
              <a:t>/MU </a:t>
            </a:r>
          </a:p>
          <a:p>
            <a:pPr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it-IT" sz="1600" i="1" dirty="0">
                <a:solidFill>
                  <a:srgbClr val="0000FF"/>
                </a:solidFill>
                <a:latin typeface="Times New Roman" pitchFamily="16" charset="0"/>
                <a:ea typeface="DejaVu Sans" charset="0"/>
                <a:cs typeface="DejaVu Sans" charset="0"/>
              </a:rPr>
              <a:t>	</a:t>
            </a:r>
            <a:r>
              <a:rPr lang="it-IT" sz="1600" i="1" dirty="0" smtClean="0">
                <a:solidFill>
                  <a:srgbClr val="0000FF"/>
                </a:solidFill>
                <a:latin typeface="Times New Roman" pitchFamily="16" charset="0"/>
                <a:ea typeface="DejaVu Sans" charset="0"/>
                <a:cs typeface="DejaVu Sans" charset="0"/>
              </a:rPr>
              <a:t>						(1MU=30gg x 155 E/gg+2viaggi  </a:t>
            </a:r>
            <a:r>
              <a:rPr lang="it-IT" sz="1600" dirty="0" smtClean="0">
                <a:solidFill>
                  <a:srgbClr val="0000FF"/>
                </a:solidFill>
                <a:latin typeface="Times New Roman" pitchFamily="16" charset="0"/>
                <a:ea typeface="DejaVu Sans" charset="0"/>
                <a:cs typeface="DejaVu Sans" charset="0"/>
              </a:rPr>
              <a:t>x</a:t>
            </a:r>
            <a:r>
              <a:rPr lang="it-IT" sz="1600" i="1" dirty="0" smtClean="0">
                <a:solidFill>
                  <a:srgbClr val="0000FF"/>
                </a:solidFill>
                <a:latin typeface="Times New Roman" pitchFamily="16" charset="0"/>
                <a:ea typeface="DejaVu Sans" charset="0"/>
                <a:cs typeface="DejaVu Sans" charset="0"/>
              </a:rPr>
              <a:t> 0.45kE)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it-IT" sz="1600" b="1" dirty="0" smtClean="0">
                <a:solidFill>
                  <a:srgbClr val="0000FF"/>
                </a:solidFill>
                <a:latin typeface="Times New Roman" pitchFamily="16" charset="0"/>
                <a:ea typeface="DejaVu Sans" charset="0"/>
                <a:cs typeface="DejaVu Sans" charset="0"/>
              </a:rPr>
              <a:t>3)    5 </a:t>
            </a:r>
            <a:r>
              <a:rPr lang="it-IT" sz="1600" b="1" dirty="0" err="1" smtClean="0">
                <a:solidFill>
                  <a:srgbClr val="0000FF"/>
                </a:solidFill>
                <a:latin typeface="Times New Roman" pitchFamily="16" charset="0"/>
                <a:ea typeface="DejaVu Sans" charset="0"/>
                <a:cs typeface="DejaVu Sans" charset="0"/>
              </a:rPr>
              <a:t>kE</a:t>
            </a:r>
            <a:r>
              <a:rPr lang="it-IT" sz="1600" b="1" dirty="0" smtClean="0">
                <a:solidFill>
                  <a:srgbClr val="0000FF"/>
                </a:solidFill>
                <a:latin typeface="Times New Roman" pitchFamily="16" charset="0"/>
                <a:ea typeface="DejaVu Sans" charset="0"/>
                <a:cs typeface="DejaVu Sans" charset="0"/>
              </a:rPr>
              <a:t>        2 </a:t>
            </a:r>
            <a:r>
              <a:rPr lang="it-IT" sz="1600" b="1" dirty="0" err="1" smtClean="0">
                <a:solidFill>
                  <a:srgbClr val="0000FF"/>
                </a:solidFill>
                <a:latin typeface="Times New Roman" pitchFamily="16" charset="0"/>
                <a:ea typeface="DejaVu Sans" charset="0"/>
                <a:cs typeface="DejaVu Sans" charset="0"/>
              </a:rPr>
              <a:t>Riuninioni</a:t>
            </a:r>
            <a:r>
              <a:rPr lang="it-IT" sz="1600" b="1" dirty="0" smtClean="0">
                <a:solidFill>
                  <a:srgbClr val="0000FF"/>
                </a:solidFill>
                <a:latin typeface="Times New Roman" pitchFamily="16" charset="0"/>
                <a:ea typeface="DejaVu Sans" charset="0"/>
                <a:cs typeface="DejaVu Sans" charset="0"/>
              </a:rPr>
              <a:t> di collaborazione x 2 FTE + mobilità Responsabile Nazionale</a:t>
            </a:r>
            <a:endParaRPr lang="it-IT" sz="1600" i="1" dirty="0">
              <a:solidFill>
                <a:srgbClr val="0000FF"/>
              </a:solidFill>
              <a:latin typeface="Times New Roman" pitchFamily="16" charset="0"/>
              <a:ea typeface="DejaVu Sans" charset="0"/>
              <a:cs typeface="DejaVu Sans" charset="0"/>
            </a:endParaRPr>
          </a:p>
          <a:p>
            <a:pPr>
              <a:lnSpc>
                <a:spcPct val="13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it-IT" sz="2000" b="1" dirty="0" smtClean="0">
                <a:solidFill>
                  <a:srgbClr val="FF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t>MANUTENZIONE </a:t>
            </a:r>
            <a:r>
              <a:rPr lang="it-IT" sz="2000" b="1" dirty="0">
                <a:solidFill>
                  <a:srgbClr val="FF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t>	→ </a:t>
            </a:r>
            <a:r>
              <a:rPr lang="it-IT" sz="2000" b="1" dirty="0" smtClean="0">
                <a:solidFill>
                  <a:srgbClr val="FF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t>3 </a:t>
            </a:r>
            <a:r>
              <a:rPr lang="it-IT" sz="2000" b="1" dirty="0" err="1">
                <a:solidFill>
                  <a:srgbClr val="FF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t>kE</a:t>
            </a:r>
            <a:endParaRPr lang="it-IT" sz="2000" b="1" dirty="0">
              <a:solidFill>
                <a:srgbClr val="FF0000"/>
              </a:solidFill>
              <a:latin typeface="Times New Roman" pitchFamily="16" charset="0"/>
              <a:ea typeface="DejaVu Sans" charset="0"/>
              <a:cs typeface="DejaVu Sans" charset="0"/>
            </a:endParaRPr>
          </a:p>
          <a:p>
            <a:pPr marL="342900" lvl="0" indent="-342900">
              <a:buAutoNum type="arabicParenR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it-IT" sz="1600" b="1" dirty="0" smtClean="0">
                <a:solidFill>
                  <a:srgbClr val="0000FF"/>
                </a:solidFill>
                <a:latin typeface="Times New Roman" pitchFamily="16" charset="0"/>
                <a:ea typeface="DejaVu Sans" charset="0"/>
                <a:cs typeface="DejaVu Sans" charset="0"/>
              </a:rPr>
              <a:t>3 </a:t>
            </a:r>
            <a:r>
              <a:rPr lang="it-IT" sz="1600" b="1" dirty="0" err="1">
                <a:solidFill>
                  <a:srgbClr val="0000FF"/>
                </a:solidFill>
                <a:latin typeface="Times New Roman" pitchFamily="16" charset="0"/>
                <a:ea typeface="DejaVu Sans" charset="0"/>
                <a:cs typeface="DejaVu Sans" charset="0"/>
              </a:rPr>
              <a:t>kE</a:t>
            </a:r>
            <a:r>
              <a:rPr lang="it-IT" sz="1600" b="1" dirty="0">
                <a:solidFill>
                  <a:srgbClr val="0000FF"/>
                </a:solidFill>
                <a:latin typeface="Times New Roman" pitchFamily="16" charset="0"/>
                <a:ea typeface="DejaVu Sans" charset="0"/>
                <a:cs typeface="DejaVu Sans" charset="0"/>
              </a:rPr>
              <a:t>        </a:t>
            </a:r>
            <a:r>
              <a:rPr lang="it-IT" sz="1600" b="1" dirty="0" smtClean="0">
                <a:solidFill>
                  <a:srgbClr val="0000FF"/>
                </a:solidFill>
                <a:latin typeface="Times New Roman" pitchFamily="16" charset="0"/>
                <a:ea typeface="DejaVu Sans" charset="0"/>
                <a:cs typeface="DejaVu Sans" charset="0"/>
              </a:rPr>
              <a:t>Riparazioni Mixer/ Schede HV </a:t>
            </a:r>
            <a:endParaRPr lang="it-IT" sz="1600" b="1" dirty="0">
              <a:solidFill>
                <a:srgbClr val="0000FF"/>
              </a:solidFill>
              <a:latin typeface="Times New Roman" pitchFamily="16" charset="0"/>
              <a:ea typeface="DejaVu Sans" charset="0"/>
              <a:cs typeface="DejaVu Sans" charset="0"/>
            </a:endParaRPr>
          </a:p>
          <a:p>
            <a:pPr lvl="0">
              <a:lnSpc>
                <a:spcPct val="13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it-IT" sz="2000" b="1" dirty="0" smtClean="0">
                <a:solidFill>
                  <a:srgbClr val="FF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t>TRASPORTI 	→ 2 </a:t>
            </a:r>
            <a:r>
              <a:rPr lang="it-IT" sz="2000" b="1" dirty="0" err="1" smtClean="0">
                <a:solidFill>
                  <a:srgbClr val="FF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t>kE</a:t>
            </a:r>
            <a:endParaRPr lang="it-IT" sz="2000" b="1" dirty="0" smtClean="0">
              <a:solidFill>
                <a:srgbClr val="FF0000"/>
              </a:solidFill>
              <a:latin typeface="Times New Roman" pitchFamily="16" charset="0"/>
              <a:ea typeface="DejaVu Sans" charset="0"/>
              <a:cs typeface="DejaVu Sans" charset="0"/>
            </a:endParaRPr>
          </a:p>
          <a:p>
            <a:pPr marL="342900" indent="-342900">
              <a:buClrTx/>
              <a:buFontTx/>
              <a:buAutoNum type="arabicParenR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it-IT" sz="1600" b="1" dirty="0" smtClean="0">
                <a:solidFill>
                  <a:srgbClr val="0000FF"/>
                </a:solidFill>
                <a:latin typeface="Times New Roman" pitchFamily="16" charset="0"/>
                <a:ea typeface="DejaVu Sans" charset="0"/>
                <a:cs typeface="DejaVu Sans" charset="0"/>
              </a:rPr>
              <a:t>3kE		Trasporti materiale meccanico ed elettrico da Roma a Bonn e viceversa</a:t>
            </a:r>
            <a:endParaRPr lang="it-IT" sz="2400" b="1" dirty="0" smtClean="0">
              <a:solidFill>
                <a:srgbClr val="FF0000"/>
              </a:solidFill>
              <a:latin typeface="Times New Roman" pitchFamily="16" charset="0"/>
              <a:ea typeface="DejaVu Sans" charset="0"/>
              <a:cs typeface="DejaVu Sans" charset="0"/>
            </a:endParaRPr>
          </a:p>
          <a:p>
            <a:pPr marL="342900" indent="-342900">
              <a:lnSpc>
                <a:spcPct val="15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it-IT" sz="2400" b="1" dirty="0" smtClean="0">
                <a:solidFill>
                  <a:srgbClr val="FF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t>TOT Richieste MAMBO(Roma Tor Vergata) </a:t>
            </a:r>
            <a:r>
              <a:rPr lang="it-IT" sz="2800" b="1" dirty="0" smtClean="0">
                <a:solidFill>
                  <a:srgbClr val="FF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t>→ 67,5kE</a:t>
            </a:r>
            <a:r>
              <a:rPr lang="it-IT" sz="3600" b="1" dirty="0" smtClean="0">
                <a:solidFill>
                  <a:srgbClr val="FF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t> </a:t>
            </a:r>
            <a:r>
              <a:rPr lang="it-IT" sz="2800" b="1" dirty="0" smtClean="0">
                <a:solidFill>
                  <a:srgbClr val="FF0000"/>
                </a:solidFill>
                <a:latin typeface="Times New Roman" pitchFamily="16" charset="0"/>
                <a:ea typeface="DejaVu Sans" charset="0"/>
                <a:cs typeface="DejaVu Sans" charset="0"/>
                <a:sym typeface="Symbol"/>
              </a:rPr>
              <a:t> 21 </a:t>
            </a:r>
            <a:r>
              <a:rPr lang="it-IT" sz="2800" b="1" dirty="0" err="1" smtClean="0">
                <a:solidFill>
                  <a:srgbClr val="FF0000"/>
                </a:solidFill>
                <a:latin typeface="Times New Roman" pitchFamily="16" charset="0"/>
                <a:ea typeface="DejaVu Sans" charset="0"/>
                <a:cs typeface="DejaVu Sans" charset="0"/>
                <a:sym typeface="Symbol"/>
              </a:rPr>
              <a:t>kE</a:t>
            </a:r>
            <a:r>
              <a:rPr lang="it-IT" sz="2800" b="1" dirty="0" smtClean="0">
                <a:solidFill>
                  <a:srgbClr val="FF0000"/>
                </a:solidFill>
                <a:latin typeface="Times New Roman" pitchFamily="16" charset="0"/>
                <a:ea typeface="DejaVu Sans" charset="0"/>
                <a:cs typeface="DejaVu Sans" charset="0"/>
                <a:sym typeface="Symbol"/>
              </a:rPr>
              <a:t>/FTE</a:t>
            </a:r>
            <a:endParaRPr lang="it-IT" sz="2800" b="1" dirty="0" smtClean="0">
              <a:solidFill>
                <a:srgbClr val="FF0000"/>
              </a:solidFill>
              <a:latin typeface="Times New Roman" pitchFamily="16" charset="0"/>
              <a:ea typeface="DejaVu Sans" charset="0"/>
              <a:cs typeface="DejaVu Sans" charset="0"/>
            </a:endParaRPr>
          </a:p>
          <a:p>
            <a:pPr marL="342900" indent="-342900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it-IT" sz="1600" b="1" dirty="0">
              <a:solidFill>
                <a:srgbClr val="0000FF"/>
              </a:solidFill>
              <a:latin typeface="Times New Roman" pitchFamily="16" charset="0"/>
              <a:ea typeface="DejaVu Sans" charset="0"/>
              <a:cs typeface="DejaVu Sans" charset="0"/>
            </a:endParaRPr>
          </a:p>
        </p:txBody>
      </p:sp>
      <p:sp>
        <p:nvSpPr>
          <p:cNvPr id="6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4048940" y="7236221"/>
            <a:ext cx="1982744" cy="288032"/>
          </a:xfrm>
        </p:spPr>
        <p:txBody>
          <a:bodyPr/>
          <a:lstStyle/>
          <a:p>
            <a:pPr lvl="0"/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Fantini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CdS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- 13/07/15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newhead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0080625" cy="1524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3" descr="12gevExt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0271"/>
            <a:ext cx="10080625" cy="6045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8212" name="Text Box 4"/>
          <p:cNvSpPr txBox="1">
            <a:spLocks noChangeArrowheads="1"/>
          </p:cNvSpPr>
          <p:nvPr/>
        </p:nvSpPr>
        <p:spPr bwMode="auto">
          <a:xfrm>
            <a:off x="1552598" y="3888333"/>
            <a:ext cx="7041664" cy="2359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213" tIns="48107" rIns="96213" bIns="48107">
            <a:spAutoFit/>
          </a:bodyPr>
          <a:lstStyle/>
          <a:p>
            <a:pPr algn="just" eaLnBrk="1" hangingPunct="1">
              <a:defRPr/>
            </a:pPr>
            <a:r>
              <a:rPr lang="en-US" sz="2100" i="1" dirty="0">
                <a:latin typeface="Arial" charset="0"/>
              </a:rPr>
              <a:t>Annalisa D</a:t>
            </a:r>
            <a:r>
              <a:rPr lang="ja-JP" altLang="en-US" sz="2100" i="1" dirty="0">
                <a:latin typeface="Arial"/>
              </a:rPr>
              <a:t>’</a:t>
            </a:r>
            <a:r>
              <a:rPr lang="en-US" sz="2100" i="1" dirty="0">
                <a:latin typeface="Arial" charset="0"/>
              </a:rPr>
              <a:t>Angelo  	          100% </a:t>
            </a:r>
            <a:r>
              <a:rPr lang="en-US" sz="2100" i="1" dirty="0" err="1">
                <a:latin typeface="Arial" charset="0"/>
              </a:rPr>
              <a:t>Responsabile</a:t>
            </a:r>
            <a:r>
              <a:rPr lang="en-US" sz="2100" i="1" dirty="0">
                <a:latin typeface="Arial" charset="0"/>
              </a:rPr>
              <a:t> Locale</a:t>
            </a:r>
          </a:p>
          <a:p>
            <a:pPr algn="just" eaLnBrk="1" hangingPunct="1">
              <a:defRPr/>
            </a:pPr>
            <a:r>
              <a:rPr lang="en-US" sz="2100" i="1" dirty="0">
                <a:latin typeface="Arial" charset="0"/>
              </a:rPr>
              <a:t>Luca </a:t>
            </a:r>
            <a:r>
              <a:rPr lang="en-US" sz="2100" i="1" dirty="0" err="1">
                <a:latin typeface="Arial" charset="0"/>
              </a:rPr>
              <a:t>Colaneri</a:t>
            </a:r>
            <a:r>
              <a:rPr lang="en-US" sz="2100" i="1" dirty="0">
                <a:latin typeface="Arial" charset="0"/>
              </a:rPr>
              <a:t>      (PhD)           100%</a:t>
            </a:r>
          </a:p>
          <a:p>
            <a:pPr algn="just" eaLnBrk="1" hangingPunct="1">
              <a:defRPr/>
            </a:pPr>
            <a:r>
              <a:rPr lang="en-US" sz="2100" i="1" dirty="0" err="1">
                <a:latin typeface="Arial" charset="0"/>
              </a:rPr>
              <a:t>Lucilla</a:t>
            </a:r>
            <a:r>
              <a:rPr lang="en-US" sz="2100" i="1" dirty="0">
                <a:latin typeface="Arial" charset="0"/>
              </a:rPr>
              <a:t> </a:t>
            </a:r>
            <a:r>
              <a:rPr lang="en-US" sz="2100" i="1" dirty="0" err="1">
                <a:latin typeface="Arial" charset="0"/>
              </a:rPr>
              <a:t>Lanza</a:t>
            </a:r>
            <a:r>
              <a:rPr lang="en-US" sz="2100" i="1" dirty="0">
                <a:latin typeface="Arial" charset="0"/>
              </a:rPr>
              <a:t>     (PhD)	          100%</a:t>
            </a:r>
          </a:p>
          <a:p>
            <a:pPr algn="just" eaLnBrk="1" hangingPunct="1">
              <a:defRPr/>
            </a:pPr>
            <a:r>
              <a:rPr lang="en-US" sz="2100" i="1" dirty="0">
                <a:latin typeface="Arial" charset="0"/>
              </a:rPr>
              <a:t>Alessandro Rizzo (Post-Doc)  100%</a:t>
            </a:r>
          </a:p>
          <a:p>
            <a:pPr algn="just" eaLnBrk="1" hangingPunct="1">
              <a:defRPr/>
            </a:pPr>
            <a:r>
              <a:rPr lang="en-US" sz="2100" i="1" dirty="0">
                <a:latin typeface="Arial" charset="0"/>
              </a:rPr>
              <a:t>Irene </a:t>
            </a:r>
            <a:r>
              <a:rPr lang="en-US" sz="2100" i="1" dirty="0" err="1">
                <a:latin typeface="Arial" charset="0"/>
              </a:rPr>
              <a:t>Zonta</a:t>
            </a:r>
            <a:r>
              <a:rPr lang="en-US" sz="2100" i="1" dirty="0">
                <a:latin typeface="Arial" charset="0"/>
              </a:rPr>
              <a:t> (PhD)	         100%</a:t>
            </a:r>
          </a:p>
          <a:p>
            <a:pPr algn="just" eaLnBrk="1" hangingPunct="1">
              <a:defRPr/>
            </a:pPr>
            <a:endParaRPr lang="en-US" sz="2100" i="1" dirty="0">
              <a:latin typeface="Arial" charset="0"/>
            </a:endParaRPr>
          </a:p>
          <a:p>
            <a:pPr algn="just" eaLnBrk="1" hangingPunct="1">
              <a:defRPr/>
            </a:pPr>
            <a:r>
              <a:rPr lang="en-US" sz="2100" i="1" dirty="0" err="1">
                <a:solidFill>
                  <a:srgbClr val="0000FF"/>
                </a:solidFill>
                <a:latin typeface="Arial" charset="0"/>
              </a:rPr>
              <a:t>Totale</a:t>
            </a:r>
            <a:r>
              <a:rPr lang="en-US" sz="2100" i="1" dirty="0">
                <a:solidFill>
                  <a:srgbClr val="0000FF"/>
                </a:solidFill>
                <a:latin typeface="Arial" charset="0"/>
              </a:rPr>
              <a:t> 			          5.0 </a:t>
            </a:r>
            <a:r>
              <a:rPr lang="en-US" sz="2100" i="1" dirty="0" err="1">
                <a:solidFill>
                  <a:srgbClr val="0000FF"/>
                </a:solidFill>
                <a:latin typeface="Arial" charset="0"/>
              </a:rPr>
              <a:t>fte</a:t>
            </a:r>
            <a:endParaRPr lang="en-US" sz="2100" i="1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47821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563805" y="2005414"/>
            <a:ext cx="9111334" cy="1259946"/>
          </a:xfrm>
        </p:spPr>
        <p:txBody>
          <a:bodyPr/>
          <a:lstStyle/>
          <a:p>
            <a:pPr eaLnBrk="1" hangingPunct="1">
              <a:defRPr/>
            </a:pPr>
            <a:r>
              <a:rPr lang="en-US" sz="5100" b="1" dirty="0">
                <a:solidFill>
                  <a:srgbClr val="FF0000"/>
                </a:solidFill>
                <a:latin typeface="Tahoma" charset="0"/>
                <a:cs typeface="+mj-cs"/>
              </a:rPr>
              <a:t>Roma Tor </a:t>
            </a:r>
            <a:r>
              <a:rPr lang="en-US" sz="5100" b="1" dirty="0" err="1">
                <a:solidFill>
                  <a:srgbClr val="FF0000"/>
                </a:solidFill>
                <a:latin typeface="Tahoma" charset="0"/>
                <a:cs typeface="+mj-cs"/>
              </a:rPr>
              <a:t>Vergata</a:t>
            </a:r>
            <a:r>
              <a:rPr lang="en-US" sz="5100" b="1" dirty="0">
                <a:solidFill>
                  <a:srgbClr val="FF0000"/>
                </a:solidFill>
                <a:latin typeface="Tahoma" charset="0"/>
                <a:cs typeface="+mj-cs"/>
              </a:rPr>
              <a:t>  JLAB12</a:t>
            </a:r>
          </a:p>
        </p:txBody>
      </p:sp>
      <p:pic>
        <p:nvPicPr>
          <p:cNvPr id="15365" name="Picture 8" descr="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1562" y="157493"/>
            <a:ext cx="872362" cy="841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8217" name="Text Box 9"/>
          <p:cNvSpPr txBox="1">
            <a:spLocks noChangeArrowheads="1"/>
          </p:cNvSpPr>
          <p:nvPr/>
        </p:nvSpPr>
        <p:spPr bwMode="auto">
          <a:xfrm>
            <a:off x="2920797" y="449732"/>
            <a:ext cx="4178206" cy="63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213" tIns="48107" rIns="96213" bIns="48107">
            <a:spAutoFit/>
          </a:bodyPr>
          <a:lstStyle>
            <a:lvl1pPr defTabSz="1279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defTabSz="1279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defTabSz="1279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defTabSz="1279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defTabSz="1279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defTabSz="1279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defTabSz="1279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defTabSz="1279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defTabSz="1279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3500">
                <a:solidFill>
                  <a:schemeClr val="bg1"/>
                </a:solidFill>
                <a:latin typeface="Impact" charset="0"/>
              </a:rPr>
              <a:t>Jefferson Lab a 12 GeV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36672E-EC5E-BF41-BEF1-D2EB5C139B30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9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4048940" y="7236221"/>
            <a:ext cx="1982744" cy="288032"/>
          </a:xfrm>
        </p:spPr>
        <p:txBody>
          <a:bodyPr/>
          <a:lstStyle/>
          <a:p>
            <a:pPr lvl="0"/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Fantini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CdS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- 13/07/15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2556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B00A99-CD80-A044-87AA-03320291C688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590852" name="Text Box 4"/>
          <p:cNvSpPr txBox="1">
            <a:spLocks noChangeArrowheads="1"/>
          </p:cNvSpPr>
          <p:nvPr/>
        </p:nvSpPr>
        <p:spPr bwMode="auto">
          <a:xfrm>
            <a:off x="815821" y="458480"/>
            <a:ext cx="3829014" cy="543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213" tIns="48107" rIns="96213" bIns="48107">
            <a:spAutoFit/>
          </a:bodyPr>
          <a:lstStyle/>
          <a:p>
            <a:pPr>
              <a:defRPr/>
            </a:pPr>
            <a:r>
              <a:rPr lang="en-US" sz="2900" dirty="0">
                <a:solidFill>
                  <a:srgbClr val="800000"/>
                </a:solidFill>
              </a:rPr>
              <a:t>Outline – </a:t>
            </a:r>
            <a:r>
              <a:rPr lang="en-US" sz="2900" dirty="0" err="1">
                <a:solidFill>
                  <a:srgbClr val="800000"/>
                </a:solidFill>
              </a:rPr>
              <a:t>Attivita</a:t>
            </a:r>
            <a:r>
              <a:rPr lang="en-US" sz="2900" dirty="0">
                <a:solidFill>
                  <a:srgbClr val="800000"/>
                </a:solidFill>
              </a:rPr>
              <a:t>’ </a:t>
            </a:r>
            <a:r>
              <a:rPr lang="en-US" sz="2900" dirty="0" err="1">
                <a:solidFill>
                  <a:srgbClr val="800000"/>
                </a:solidFill>
              </a:rPr>
              <a:t>svolta</a:t>
            </a:r>
            <a:endParaRPr lang="en-US" sz="2900" dirty="0">
              <a:solidFill>
                <a:srgbClr val="800000"/>
              </a:solidFill>
            </a:endParaRPr>
          </a:p>
        </p:txBody>
      </p:sp>
      <p:sp>
        <p:nvSpPr>
          <p:cNvPr id="590854" name="Line 6"/>
          <p:cNvSpPr>
            <a:spLocks noChangeShapeType="1"/>
          </p:cNvSpPr>
          <p:nvPr/>
        </p:nvSpPr>
        <p:spPr bwMode="auto">
          <a:xfrm>
            <a:off x="284325" y="1056955"/>
            <a:ext cx="9201801" cy="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213" tIns="48107" rIns="96213" bIns="48107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-1" y="1082038"/>
            <a:ext cx="9942770" cy="1218026"/>
            <a:chOff x="-1" y="981605"/>
            <a:chExt cx="9770533" cy="1104971"/>
          </a:xfrm>
        </p:grpSpPr>
        <p:sp>
          <p:nvSpPr>
            <p:cNvPr id="590853" name="Text Box 5"/>
            <p:cNvSpPr txBox="1">
              <a:spLocks noChangeArrowheads="1"/>
            </p:cNvSpPr>
            <p:nvPr/>
          </p:nvSpPr>
          <p:spPr bwMode="auto">
            <a:xfrm>
              <a:off x="-1" y="981605"/>
              <a:ext cx="9770533" cy="11049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261938" indent="-65088" defTabSz="26193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584700" indent="-457200" defTabSz="26193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5221288" indent="-457200" defTabSz="26193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5857875" indent="-457200" defTabSz="26193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6494463" indent="-457200" defTabSz="26193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6951663" indent="-457200" defTabSz="2619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7408863" indent="-457200" defTabSz="2619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7866063" indent="-457200" defTabSz="2619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8323263" indent="-457200" defTabSz="2619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lnSpc>
                  <a:spcPct val="130000"/>
                </a:lnSpc>
                <a:defRPr/>
              </a:pPr>
              <a:r>
                <a:rPr lang="it-IT" sz="1900" dirty="0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6 </a:t>
              </a:r>
              <a:r>
                <a:rPr lang="it-IT" sz="1900" dirty="0" err="1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Gev</a:t>
              </a:r>
              <a:r>
                <a:rPr lang="it-IT" sz="1900" dirty="0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 - </a:t>
              </a:r>
              <a:r>
                <a:rPr lang="it-IT" sz="1900" dirty="0" err="1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run</a:t>
              </a:r>
              <a:r>
                <a:rPr lang="it-IT" sz="1900" dirty="0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 g14: calibrazione ed analisi dati</a:t>
              </a:r>
            </a:p>
            <a:p>
              <a:pPr>
                <a:lnSpc>
                  <a:spcPct val="130000"/>
                </a:lnSpc>
                <a:defRPr/>
              </a:pP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 	- Analisi dati osservabili di singola e doppia polarizzazione :</a:t>
              </a:r>
            </a:p>
            <a:p>
              <a:pPr marL="676499" indent="-489418">
                <a:lnSpc>
                  <a:spcPct val="130000"/>
                </a:lnSpc>
                <a:defRPr/>
              </a:pP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 	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γ+p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(+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n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)-&gt; π</a:t>
              </a:r>
              <a:r>
                <a:rPr lang="it-IT" sz="1900" baseline="300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+ 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π</a:t>
              </a:r>
              <a:r>
                <a:rPr lang="it-IT" sz="1900" baseline="300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-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p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 (+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n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)     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γ+n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(+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p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)-&gt; π</a:t>
              </a:r>
              <a:r>
                <a:rPr lang="it-IT" sz="1900" baseline="300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+ 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π</a:t>
              </a:r>
              <a:r>
                <a:rPr lang="it-IT" sz="1900" baseline="300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-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n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 (+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p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)     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γ+p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(+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n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)-&gt; 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ρ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 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p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 (+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n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) -&gt; π</a:t>
              </a:r>
              <a:r>
                <a:rPr lang="it-IT" sz="1900" baseline="300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+ 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π</a:t>
              </a:r>
              <a:r>
                <a:rPr lang="it-IT" sz="1900" baseline="300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-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p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 (+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n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) </a:t>
              </a:r>
            </a:p>
          </p:txBody>
        </p:sp>
        <p:sp>
          <p:nvSpPr>
            <p:cNvPr id="2" name="CasellaDiTesto 1"/>
            <p:cNvSpPr txBox="1"/>
            <p:nvPr/>
          </p:nvSpPr>
          <p:spPr>
            <a:xfrm>
              <a:off x="869950" y="1712383"/>
              <a:ext cx="3217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dirty="0">
                  <a:solidFill>
                    <a:srgbClr val="000090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endParaRPr lang="it-IT" sz="1100" dirty="0">
                <a:solidFill>
                  <a:srgbClr val="000090"/>
                </a:solidFill>
              </a:endParaRPr>
            </a:p>
          </p:txBody>
        </p:sp>
        <p:sp>
          <p:nvSpPr>
            <p:cNvPr id="8" name="CasellaDiTesto 7"/>
            <p:cNvSpPr txBox="1"/>
            <p:nvPr/>
          </p:nvSpPr>
          <p:spPr>
            <a:xfrm>
              <a:off x="624416" y="1720849"/>
              <a:ext cx="3217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dirty="0">
                  <a:solidFill>
                    <a:srgbClr val="000090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endParaRPr lang="it-IT" sz="1100" dirty="0">
                <a:solidFill>
                  <a:srgbClr val="000090"/>
                </a:solidFill>
              </a:endParaRPr>
            </a:p>
          </p:txBody>
        </p:sp>
        <p:sp>
          <p:nvSpPr>
            <p:cNvPr id="9" name="CasellaDiTesto 8"/>
            <p:cNvSpPr txBox="1"/>
            <p:nvPr/>
          </p:nvSpPr>
          <p:spPr>
            <a:xfrm>
              <a:off x="3028950" y="1703916"/>
              <a:ext cx="3217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dirty="0">
                  <a:solidFill>
                    <a:srgbClr val="000090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endParaRPr lang="it-IT" sz="1100" dirty="0">
                <a:solidFill>
                  <a:srgbClr val="000090"/>
                </a:solidFill>
              </a:endParaRPr>
            </a:p>
          </p:txBody>
        </p:sp>
        <p:sp>
          <p:nvSpPr>
            <p:cNvPr id="10" name="CasellaDiTesto 9"/>
            <p:cNvSpPr txBox="1"/>
            <p:nvPr/>
          </p:nvSpPr>
          <p:spPr>
            <a:xfrm>
              <a:off x="3232150" y="1720850"/>
              <a:ext cx="3217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dirty="0">
                  <a:solidFill>
                    <a:srgbClr val="000090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endParaRPr lang="it-IT" sz="1100" dirty="0">
                <a:solidFill>
                  <a:srgbClr val="000090"/>
                </a:solidFill>
              </a:endParaRPr>
            </a:p>
          </p:txBody>
        </p:sp>
        <p:sp>
          <p:nvSpPr>
            <p:cNvPr id="11" name="CasellaDiTesto 10"/>
            <p:cNvSpPr txBox="1"/>
            <p:nvPr/>
          </p:nvSpPr>
          <p:spPr>
            <a:xfrm>
              <a:off x="5391150" y="1703916"/>
              <a:ext cx="3217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dirty="0">
                  <a:solidFill>
                    <a:srgbClr val="000090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endParaRPr lang="it-IT" sz="1100" dirty="0">
                <a:solidFill>
                  <a:srgbClr val="000090"/>
                </a:solidFill>
              </a:endParaRPr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5653617" y="1712384"/>
              <a:ext cx="3217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dirty="0">
                  <a:solidFill>
                    <a:srgbClr val="000090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endParaRPr lang="it-IT" sz="1100" dirty="0">
                <a:solidFill>
                  <a:srgbClr val="000090"/>
                </a:solidFill>
              </a:endParaRPr>
            </a:p>
          </p:txBody>
        </p:sp>
      </p:grpSp>
      <p:grpSp>
        <p:nvGrpSpPr>
          <p:cNvPr id="14" name="Gruppo 13"/>
          <p:cNvGrpSpPr/>
          <p:nvPr/>
        </p:nvGrpSpPr>
        <p:grpSpPr>
          <a:xfrm>
            <a:off x="6957354" y="1"/>
            <a:ext cx="2606316" cy="606640"/>
            <a:chOff x="5844925" y="0"/>
            <a:chExt cx="3553075" cy="877395"/>
          </a:xfrm>
        </p:grpSpPr>
        <p:pic>
          <p:nvPicPr>
            <p:cNvPr id="5" name="Immagine 4" descr="Schermata 2015-07-10 alle 15.50.18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8700" y="0"/>
              <a:ext cx="2019300" cy="877395"/>
            </a:xfrm>
            <a:prstGeom prst="rect">
              <a:avLst/>
            </a:prstGeom>
          </p:spPr>
        </p:pic>
        <p:pic>
          <p:nvPicPr>
            <p:cNvPr id="6" name="Immagine 5" descr="Schermata 2015-07-10 alle 15.51.16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4925" y="0"/>
              <a:ext cx="1550821" cy="876300"/>
            </a:xfrm>
            <a:prstGeom prst="rect">
              <a:avLst/>
            </a:prstGeom>
          </p:spPr>
        </p:pic>
      </p:grpSp>
      <p:sp>
        <p:nvSpPr>
          <p:cNvPr id="16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4048940" y="7308229"/>
            <a:ext cx="1982744" cy="288032"/>
          </a:xfrm>
        </p:spPr>
        <p:txBody>
          <a:bodyPr/>
          <a:lstStyle/>
          <a:p>
            <a:pPr lvl="0"/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Fantini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CdS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- 13/07/15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2505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9287E7-CFB6-A749-8CF9-C2A016C356B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2" name="Rettangolo 1"/>
          <p:cNvSpPr/>
          <p:nvPr/>
        </p:nvSpPr>
        <p:spPr>
          <a:xfrm>
            <a:off x="0" y="0"/>
            <a:ext cx="6405936" cy="443402"/>
          </a:xfrm>
          <a:prstGeom prst="rect">
            <a:avLst/>
          </a:prstGeom>
        </p:spPr>
        <p:txBody>
          <a:bodyPr wrap="square" lIns="96213" tIns="48107" rIns="96213" bIns="48107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it-IT" dirty="0">
                <a:solidFill>
                  <a:srgbClr val="800000"/>
                </a:solidFill>
                <a:latin typeface="Comic Sans MS" charset="0"/>
                <a:cs typeface="Times New Roman" charset="0"/>
              </a:rPr>
              <a:t>6 </a:t>
            </a:r>
            <a:r>
              <a:rPr lang="it-IT" dirty="0" err="1">
                <a:solidFill>
                  <a:srgbClr val="800000"/>
                </a:solidFill>
                <a:latin typeface="Comic Sans MS" charset="0"/>
                <a:cs typeface="Times New Roman" charset="0"/>
              </a:rPr>
              <a:t>Gev</a:t>
            </a:r>
            <a:r>
              <a:rPr lang="it-IT" dirty="0">
                <a:solidFill>
                  <a:srgbClr val="800000"/>
                </a:solidFill>
                <a:latin typeface="Comic Sans MS" charset="0"/>
                <a:cs typeface="Times New Roman" charset="0"/>
              </a:rPr>
              <a:t> - </a:t>
            </a:r>
            <a:r>
              <a:rPr lang="it-IT" dirty="0" err="1">
                <a:solidFill>
                  <a:srgbClr val="800000"/>
                </a:solidFill>
                <a:latin typeface="Comic Sans MS" charset="0"/>
                <a:cs typeface="Times New Roman" charset="0"/>
              </a:rPr>
              <a:t>run</a:t>
            </a:r>
            <a:r>
              <a:rPr lang="it-IT" dirty="0">
                <a:solidFill>
                  <a:srgbClr val="800000"/>
                </a:solidFill>
                <a:latin typeface="Comic Sans MS" charset="0"/>
                <a:cs typeface="Times New Roman" charset="0"/>
              </a:rPr>
              <a:t> g14: </a:t>
            </a:r>
            <a:r>
              <a:rPr lang="it-IT" dirty="0" smtClean="0">
                <a:solidFill>
                  <a:srgbClr val="800000"/>
                </a:solidFill>
                <a:latin typeface="Comic Sans MS" charset="0"/>
                <a:cs typeface="Times New Roman" charset="0"/>
              </a:rPr>
              <a:t>analisi </a:t>
            </a:r>
            <a:r>
              <a:rPr lang="it-IT" dirty="0">
                <a:solidFill>
                  <a:srgbClr val="800000"/>
                </a:solidFill>
                <a:latin typeface="Comic Sans MS" charset="0"/>
                <a:cs typeface="Times New Roman" charset="0"/>
              </a:rPr>
              <a:t>dati</a:t>
            </a:r>
          </a:p>
        </p:txBody>
      </p:sp>
      <p:cxnSp>
        <p:nvCxnSpPr>
          <p:cNvPr id="17" name="Connettore 1 16"/>
          <p:cNvCxnSpPr/>
          <p:nvPr/>
        </p:nvCxnSpPr>
        <p:spPr bwMode="auto">
          <a:xfrm>
            <a:off x="0" y="615974"/>
            <a:ext cx="1008062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8" name="Gruppo 7"/>
          <p:cNvGrpSpPr/>
          <p:nvPr/>
        </p:nvGrpSpPr>
        <p:grpSpPr>
          <a:xfrm>
            <a:off x="297249" y="2978938"/>
            <a:ext cx="9395659" cy="3850665"/>
            <a:chOff x="190500" y="645038"/>
            <a:chExt cx="9232900" cy="3493253"/>
          </a:xfrm>
        </p:grpSpPr>
        <p:pic>
          <p:nvPicPr>
            <p:cNvPr id="3" name="Immagine 2" descr="Schermata 2015-07-09 alle 17.39.05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500" y="652886"/>
              <a:ext cx="4546600" cy="3411114"/>
            </a:xfrm>
            <a:prstGeom prst="rect">
              <a:avLst/>
            </a:prstGeom>
          </p:spPr>
        </p:pic>
        <p:pic>
          <p:nvPicPr>
            <p:cNvPr id="7" name="Immagine 6" descr="Schermata 2015-07-09 alle 17.39.36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9800" y="645038"/>
              <a:ext cx="4673600" cy="3493253"/>
            </a:xfrm>
            <a:prstGeom prst="rect">
              <a:avLst/>
            </a:prstGeom>
          </p:spPr>
        </p:pic>
      </p:grpSp>
      <p:pic>
        <p:nvPicPr>
          <p:cNvPr id="18" name="Immagine 1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14" y="667306"/>
            <a:ext cx="3561496" cy="2048578"/>
          </a:xfrm>
          <a:prstGeom prst="rect">
            <a:avLst/>
          </a:prstGeom>
        </p:spPr>
      </p:pic>
      <p:pic>
        <p:nvPicPr>
          <p:cNvPr id="19" name="Immagine 18" descr="Schermata 2014-07-13 alle 16.42.0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521" y="1656598"/>
            <a:ext cx="4508513" cy="857795"/>
          </a:xfrm>
          <a:prstGeom prst="rect">
            <a:avLst/>
          </a:prstGeom>
        </p:spPr>
      </p:pic>
      <p:sp>
        <p:nvSpPr>
          <p:cNvPr id="20" name="CasellaDiTesto 19"/>
          <p:cNvSpPr txBox="1"/>
          <p:nvPr/>
        </p:nvSpPr>
        <p:spPr>
          <a:xfrm>
            <a:off x="4579360" y="559976"/>
            <a:ext cx="4544843" cy="974317"/>
          </a:xfrm>
          <a:prstGeom prst="rect">
            <a:avLst/>
          </a:prstGeom>
          <a:noFill/>
        </p:spPr>
        <p:txBody>
          <a:bodyPr wrap="square" lIns="96213" tIns="48107" rIns="96213" bIns="48107" rtlCol="0">
            <a:spAutoFit/>
          </a:bodyPr>
          <a:lstStyle/>
          <a:p>
            <a:r>
              <a:rPr lang="it-IT" sz="1900" dirty="0">
                <a:latin typeface="Arial"/>
                <a:cs typeface="Arial"/>
              </a:rPr>
              <a:t>La sezione d’urto di produzione di due pioni da fotoni polarizzati circolarmente su bersagli polarizzati è data da:  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059758" y="6915703"/>
            <a:ext cx="1709819" cy="374152"/>
          </a:xfrm>
          <a:prstGeom prst="rect">
            <a:avLst/>
          </a:prstGeom>
          <a:noFill/>
        </p:spPr>
        <p:txBody>
          <a:bodyPr wrap="none" lIns="96213" tIns="48107" rIns="96213" bIns="48107" rtlCol="0">
            <a:spAutoFit/>
          </a:bodyPr>
          <a:lstStyle/>
          <a:p>
            <a:r>
              <a:rPr lang="it-IT" dirty="0" err="1" smtClean="0"/>
              <a:t>PhD</a:t>
            </a:r>
            <a:r>
              <a:rPr lang="it-IT" dirty="0" smtClean="0"/>
              <a:t> Irene Zonta</a:t>
            </a:r>
            <a:endParaRPr lang="it-IT" dirty="0"/>
          </a:p>
        </p:txBody>
      </p:sp>
      <p:grpSp>
        <p:nvGrpSpPr>
          <p:cNvPr id="30" name="Gruppo 29"/>
          <p:cNvGrpSpPr/>
          <p:nvPr/>
        </p:nvGrpSpPr>
        <p:grpSpPr>
          <a:xfrm>
            <a:off x="6957354" y="1"/>
            <a:ext cx="2606316" cy="606640"/>
            <a:chOff x="5844925" y="0"/>
            <a:chExt cx="3553075" cy="877395"/>
          </a:xfrm>
        </p:grpSpPr>
        <p:pic>
          <p:nvPicPr>
            <p:cNvPr id="31" name="Immagine 30" descr="Schermata 2015-07-10 alle 15.50.18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8700" y="0"/>
              <a:ext cx="2019300" cy="877395"/>
            </a:xfrm>
            <a:prstGeom prst="rect">
              <a:avLst/>
            </a:prstGeom>
          </p:spPr>
        </p:pic>
        <p:pic>
          <p:nvPicPr>
            <p:cNvPr id="32" name="Immagine 31" descr="Schermata 2015-07-10 alle 15.51.16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4925" y="0"/>
              <a:ext cx="1550821" cy="876300"/>
            </a:xfrm>
            <a:prstGeom prst="rect">
              <a:avLst/>
            </a:prstGeom>
          </p:spPr>
        </p:pic>
      </p:grpSp>
      <p:sp>
        <p:nvSpPr>
          <p:cNvPr id="15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4048940" y="7236221"/>
            <a:ext cx="1982744" cy="288032"/>
          </a:xfrm>
        </p:spPr>
        <p:txBody>
          <a:bodyPr/>
          <a:lstStyle/>
          <a:p>
            <a:pPr lvl="0"/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Fantini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CdS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- 13/07/15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1536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B00A99-CD80-A044-87AA-03320291C688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590852" name="Text Box 4"/>
          <p:cNvSpPr txBox="1">
            <a:spLocks noChangeArrowheads="1"/>
          </p:cNvSpPr>
          <p:nvPr/>
        </p:nvSpPr>
        <p:spPr bwMode="auto">
          <a:xfrm>
            <a:off x="815821" y="458480"/>
            <a:ext cx="3829014" cy="543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213" tIns="48107" rIns="96213" bIns="48107">
            <a:spAutoFit/>
          </a:bodyPr>
          <a:lstStyle/>
          <a:p>
            <a:pPr>
              <a:defRPr/>
            </a:pPr>
            <a:r>
              <a:rPr lang="en-US" sz="2900" dirty="0">
                <a:solidFill>
                  <a:srgbClr val="800000"/>
                </a:solidFill>
              </a:rPr>
              <a:t>Outline – </a:t>
            </a:r>
            <a:r>
              <a:rPr lang="en-US" sz="2900" dirty="0" err="1">
                <a:solidFill>
                  <a:srgbClr val="800000"/>
                </a:solidFill>
              </a:rPr>
              <a:t>Attivita</a:t>
            </a:r>
            <a:r>
              <a:rPr lang="en-US" sz="2900" dirty="0">
                <a:solidFill>
                  <a:srgbClr val="800000"/>
                </a:solidFill>
              </a:rPr>
              <a:t>’ </a:t>
            </a:r>
            <a:r>
              <a:rPr lang="en-US" sz="2900" dirty="0" err="1">
                <a:solidFill>
                  <a:srgbClr val="800000"/>
                </a:solidFill>
              </a:rPr>
              <a:t>svolta</a:t>
            </a:r>
            <a:endParaRPr lang="en-US" sz="2900" dirty="0">
              <a:solidFill>
                <a:srgbClr val="800000"/>
              </a:solidFill>
            </a:endParaRPr>
          </a:p>
        </p:txBody>
      </p:sp>
      <p:sp>
        <p:nvSpPr>
          <p:cNvPr id="590854" name="Line 6"/>
          <p:cNvSpPr>
            <a:spLocks noChangeShapeType="1"/>
          </p:cNvSpPr>
          <p:nvPr/>
        </p:nvSpPr>
        <p:spPr bwMode="auto">
          <a:xfrm>
            <a:off x="284325" y="1056955"/>
            <a:ext cx="9201801" cy="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213" tIns="48107" rIns="96213" bIns="48107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-1" y="1082038"/>
            <a:ext cx="9942770" cy="3157018"/>
            <a:chOff x="-1" y="981605"/>
            <a:chExt cx="9770533" cy="2863989"/>
          </a:xfrm>
        </p:grpSpPr>
        <p:sp>
          <p:nvSpPr>
            <p:cNvPr id="590853" name="Text Box 5"/>
            <p:cNvSpPr txBox="1">
              <a:spLocks noChangeArrowheads="1"/>
            </p:cNvSpPr>
            <p:nvPr/>
          </p:nvSpPr>
          <p:spPr bwMode="auto">
            <a:xfrm>
              <a:off x="-1" y="981605"/>
              <a:ext cx="9770533" cy="2863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261938" indent="-65088" defTabSz="26193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584700" indent="-457200" defTabSz="26193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5221288" indent="-457200" defTabSz="26193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5857875" indent="-457200" defTabSz="26193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6494463" indent="-457200" defTabSz="26193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6951663" indent="-457200" defTabSz="2619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7408863" indent="-457200" defTabSz="2619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7866063" indent="-457200" defTabSz="2619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8323263" indent="-457200" defTabSz="2619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lnSpc>
                  <a:spcPct val="130000"/>
                </a:lnSpc>
                <a:defRPr/>
              </a:pPr>
              <a:r>
                <a:rPr lang="it-IT" sz="1900" dirty="0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6 </a:t>
              </a:r>
              <a:r>
                <a:rPr lang="it-IT" sz="1900" dirty="0" err="1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Gev</a:t>
              </a:r>
              <a:r>
                <a:rPr lang="it-IT" sz="1900" dirty="0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 - </a:t>
              </a:r>
              <a:r>
                <a:rPr lang="it-IT" sz="1900" dirty="0" err="1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run</a:t>
              </a:r>
              <a:r>
                <a:rPr lang="it-IT" sz="1900" dirty="0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 g14: calibrazione ed analisi dati</a:t>
              </a:r>
            </a:p>
            <a:p>
              <a:pPr>
                <a:lnSpc>
                  <a:spcPct val="130000"/>
                </a:lnSpc>
                <a:defRPr/>
              </a:pP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 	- Analisi dati osservabili di singola e doppia polarizzazione :</a:t>
              </a:r>
            </a:p>
            <a:p>
              <a:pPr marL="676499" indent="-489418">
                <a:lnSpc>
                  <a:spcPct val="130000"/>
                </a:lnSpc>
                <a:defRPr/>
              </a:pP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 	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γ+p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(+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n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)-&gt; π</a:t>
              </a:r>
              <a:r>
                <a:rPr lang="it-IT" sz="1900" baseline="300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+ 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π</a:t>
              </a:r>
              <a:r>
                <a:rPr lang="it-IT" sz="1900" baseline="300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-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p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 (+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n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)     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γ+n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(+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p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)-&gt; π</a:t>
              </a:r>
              <a:r>
                <a:rPr lang="it-IT" sz="1900" baseline="300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+ 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π</a:t>
              </a:r>
              <a:r>
                <a:rPr lang="it-IT" sz="1900" baseline="300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-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n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 (+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p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)     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γ+p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(+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n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)-&gt; 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ρ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 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p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 (+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n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) -&gt; π</a:t>
              </a:r>
              <a:r>
                <a:rPr lang="it-IT" sz="1900" baseline="300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+ 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π</a:t>
              </a:r>
              <a:r>
                <a:rPr lang="it-IT" sz="1900" baseline="300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-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p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 (+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n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) </a:t>
              </a:r>
            </a:p>
            <a:p>
              <a:pPr marL="676499" indent="-489418">
                <a:lnSpc>
                  <a:spcPct val="130000"/>
                </a:lnSpc>
                <a:defRPr/>
              </a:pPr>
              <a:r>
                <a:rPr lang="it-IT" sz="1900" dirty="0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HD-</a:t>
              </a:r>
              <a:r>
                <a:rPr lang="it-IT" sz="1900" dirty="0" err="1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ice</a:t>
              </a:r>
              <a:r>
                <a:rPr lang="it-IT" sz="1900" dirty="0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 -&gt;  HD-e</a:t>
              </a:r>
            </a:p>
            <a:p>
              <a:pPr marL="556233" indent="-489418">
                <a:lnSpc>
                  <a:spcPct val="130000"/>
                </a:lnSpc>
                <a:defRPr/>
              </a:pP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	- Contratto INFN-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Jlab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 per la distillazione di gas di HD (6 anni)</a:t>
              </a:r>
              <a:endParaRPr lang="it-IT" sz="1900" dirty="0">
                <a:solidFill>
                  <a:srgbClr val="800000"/>
                </a:solidFill>
                <a:latin typeface="Comic Sans MS" charset="0"/>
                <a:cs typeface="Times New Roman" charset="0"/>
              </a:endParaRPr>
            </a:p>
            <a:p>
              <a:pPr marL="571266" indent="-389196">
                <a:lnSpc>
                  <a:spcPct val="130000"/>
                </a:lnSpc>
                <a:defRPr/>
              </a:pP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	- Misure sistematiche di orto-H</a:t>
              </a:r>
              <a:r>
                <a:rPr lang="it-IT" sz="1900" baseline="-250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2  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e para-D</a:t>
              </a:r>
              <a:r>
                <a:rPr lang="it-IT" sz="1900" baseline="-250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2 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in gas di HD</a:t>
              </a:r>
              <a:r>
                <a:rPr lang="it-IT" sz="1900" baseline="-250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 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con spettroscopia 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Raman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. </a:t>
              </a:r>
            </a:p>
            <a:p>
              <a:pPr marL="571266" indent="-389196">
                <a:lnSpc>
                  <a:spcPct val="130000"/>
                </a:lnSpc>
                <a:defRPr/>
              </a:pPr>
              <a:r>
                <a:rPr lang="it-IT" sz="1900" dirty="0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	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- Acquisto e collaudo (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Jlab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) nuovo spettrometro portatile. (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Milestone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 31-12-2015)</a:t>
              </a:r>
            </a:p>
            <a:p>
              <a:pPr marL="571266" indent="-389196">
                <a:lnSpc>
                  <a:spcPct val="130000"/>
                </a:lnSpc>
                <a:defRPr/>
              </a:pPr>
              <a:r>
                <a:rPr lang="it-IT" sz="2100" dirty="0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	</a:t>
              </a:r>
            </a:p>
          </p:txBody>
        </p:sp>
        <p:sp>
          <p:nvSpPr>
            <p:cNvPr id="2" name="CasellaDiTesto 1"/>
            <p:cNvSpPr txBox="1"/>
            <p:nvPr/>
          </p:nvSpPr>
          <p:spPr>
            <a:xfrm>
              <a:off x="869950" y="1712383"/>
              <a:ext cx="3217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dirty="0">
                  <a:solidFill>
                    <a:srgbClr val="000090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endParaRPr lang="it-IT" sz="1100" dirty="0">
                <a:solidFill>
                  <a:srgbClr val="000090"/>
                </a:solidFill>
              </a:endParaRPr>
            </a:p>
          </p:txBody>
        </p:sp>
        <p:sp>
          <p:nvSpPr>
            <p:cNvPr id="8" name="CasellaDiTesto 7"/>
            <p:cNvSpPr txBox="1"/>
            <p:nvPr/>
          </p:nvSpPr>
          <p:spPr>
            <a:xfrm>
              <a:off x="624416" y="1720849"/>
              <a:ext cx="3217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dirty="0">
                  <a:solidFill>
                    <a:srgbClr val="000090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endParaRPr lang="it-IT" sz="1100" dirty="0">
                <a:solidFill>
                  <a:srgbClr val="000090"/>
                </a:solidFill>
              </a:endParaRPr>
            </a:p>
          </p:txBody>
        </p:sp>
        <p:sp>
          <p:nvSpPr>
            <p:cNvPr id="9" name="CasellaDiTesto 8"/>
            <p:cNvSpPr txBox="1"/>
            <p:nvPr/>
          </p:nvSpPr>
          <p:spPr>
            <a:xfrm>
              <a:off x="3028950" y="1703916"/>
              <a:ext cx="3217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dirty="0">
                  <a:solidFill>
                    <a:srgbClr val="000090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endParaRPr lang="it-IT" sz="1100" dirty="0">
                <a:solidFill>
                  <a:srgbClr val="000090"/>
                </a:solidFill>
              </a:endParaRPr>
            </a:p>
          </p:txBody>
        </p:sp>
        <p:sp>
          <p:nvSpPr>
            <p:cNvPr id="10" name="CasellaDiTesto 9"/>
            <p:cNvSpPr txBox="1"/>
            <p:nvPr/>
          </p:nvSpPr>
          <p:spPr>
            <a:xfrm>
              <a:off x="3232150" y="1720850"/>
              <a:ext cx="3217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dirty="0">
                  <a:solidFill>
                    <a:srgbClr val="000090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endParaRPr lang="it-IT" sz="1100" dirty="0">
                <a:solidFill>
                  <a:srgbClr val="000090"/>
                </a:solidFill>
              </a:endParaRPr>
            </a:p>
          </p:txBody>
        </p:sp>
        <p:sp>
          <p:nvSpPr>
            <p:cNvPr id="11" name="CasellaDiTesto 10"/>
            <p:cNvSpPr txBox="1"/>
            <p:nvPr/>
          </p:nvSpPr>
          <p:spPr>
            <a:xfrm>
              <a:off x="5391150" y="1703916"/>
              <a:ext cx="3217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dirty="0">
                  <a:solidFill>
                    <a:srgbClr val="000090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endParaRPr lang="it-IT" sz="1100" dirty="0">
                <a:solidFill>
                  <a:srgbClr val="000090"/>
                </a:solidFill>
              </a:endParaRPr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5653617" y="1712384"/>
              <a:ext cx="3217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dirty="0">
                  <a:solidFill>
                    <a:srgbClr val="000090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endParaRPr lang="it-IT" sz="1100" dirty="0">
                <a:solidFill>
                  <a:srgbClr val="000090"/>
                </a:solidFill>
              </a:endParaRPr>
            </a:p>
          </p:txBody>
        </p:sp>
      </p:grpSp>
      <p:grpSp>
        <p:nvGrpSpPr>
          <p:cNvPr id="13" name="Gruppo 12"/>
          <p:cNvGrpSpPr/>
          <p:nvPr/>
        </p:nvGrpSpPr>
        <p:grpSpPr>
          <a:xfrm>
            <a:off x="6957354" y="1"/>
            <a:ext cx="2606316" cy="606640"/>
            <a:chOff x="5844925" y="0"/>
            <a:chExt cx="3553075" cy="877395"/>
          </a:xfrm>
        </p:grpSpPr>
        <p:pic>
          <p:nvPicPr>
            <p:cNvPr id="14" name="Immagine 13" descr="Schermata 2015-07-10 alle 15.50.18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8700" y="0"/>
              <a:ext cx="2019300" cy="877395"/>
            </a:xfrm>
            <a:prstGeom prst="rect">
              <a:avLst/>
            </a:prstGeom>
          </p:spPr>
        </p:pic>
        <p:pic>
          <p:nvPicPr>
            <p:cNvPr id="15" name="Immagine 14" descr="Schermata 2015-07-10 alle 15.51.16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4925" y="0"/>
              <a:ext cx="1550821" cy="876300"/>
            </a:xfrm>
            <a:prstGeom prst="rect">
              <a:avLst/>
            </a:prstGeom>
          </p:spPr>
        </p:pic>
      </p:grpSp>
      <p:sp>
        <p:nvSpPr>
          <p:cNvPr id="16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4048940" y="7236221"/>
            <a:ext cx="1982744" cy="288032"/>
          </a:xfrm>
        </p:spPr>
        <p:txBody>
          <a:bodyPr/>
          <a:lstStyle/>
          <a:p>
            <a:pPr lvl="0"/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Fantini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CdS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- 13/07/15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4588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itolo 1"/>
          <p:cNvSpPr>
            <a:spLocks noGrp="1"/>
          </p:cNvSpPr>
          <p:nvPr>
            <p:ph type="title"/>
          </p:nvPr>
        </p:nvSpPr>
        <p:spPr>
          <a:xfrm>
            <a:off x="-379100" y="378567"/>
            <a:ext cx="11734882" cy="125994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it-IT" sz="3400" dirty="0">
                <a:solidFill>
                  <a:srgbClr val="000000"/>
                </a:solidFill>
                <a:latin typeface="Arial"/>
                <a:cs typeface="Arial"/>
              </a:rPr>
              <a:t>Installazione del distillatore di HD a Roma</a:t>
            </a:r>
          </a:p>
        </p:txBody>
      </p:sp>
      <p:pic>
        <p:nvPicPr>
          <p:cNvPr id="49154" name="Immagine 1" descr="Schermata 2014-07-01 alle 22.35.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78" y="1569683"/>
            <a:ext cx="3754387" cy="5417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Immagine 6" descr="Schermata 2014-07-01 alle 22.35.3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106" y="2008914"/>
            <a:ext cx="5780205" cy="4696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E0275E-3624-E946-9746-0A18837F4B2C}" type="slidenum">
              <a:rPr lang="it-IT" smtClean="0"/>
              <a:pPr>
                <a:defRPr/>
              </a:pPr>
              <a:t>16</a:t>
            </a:fld>
            <a:endParaRPr lang="it-IT"/>
          </a:p>
        </p:txBody>
      </p:sp>
      <p:cxnSp>
        <p:nvCxnSpPr>
          <p:cNvPr id="8" name="Connettore 1 7"/>
          <p:cNvCxnSpPr/>
          <p:nvPr/>
        </p:nvCxnSpPr>
        <p:spPr bwMode="auto">
          <a:xfrm>
            <a:off x="0" y="615974"/>
            <a:ext cx="1008062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0" y="1"/>
            <a:ext cx="4919156" cy="374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213" tIns="48107" rIns="96213" bIns="48107">
            <a:spAutoFit/>
          </a:bodyPr>
          <a:lstStyle/>
          <a:p>
            <a:pPr>
              <a:defRPr/>
            </a:pPr>
            <a:r>
              <a:rPr lang="it-IT" dirty="0" smtClean="0">
                <a:solidFill>
                  <a:srgbClr val="800000"/>
                </a:solidFill>
                <a:cs typeface="+mn-cs"/>
              </a:rPr>
              <a:t>HD-</a:t>
            </a:r>
            <a:r>
              <a:rPr lang="it-IT" dirty="0" err="1" smtClean="0">
                <a:solidFill>
                  <a:srgbClr val="800000"/>
                </a:solidFill>
                <a:cs typeface="+mn-cs"/>
              </a:rPr>
              <a:t>ice</a:t>
            </a:r>
            <a:r>
              <a:rPr lang="it-IT" dirty="0" smtClean="0">
                <a:solidFill>
                  <a:srgbClr val="800000"/>
                </a:solidFill>
                <a:cs typeface="+mn-cs"/>
              </a:rPr>
              <a:t> </a:t>
            </a:r>
            <a:r>
              <a:rPr lang="it-IT" dirty="0" smtClean="0">
                <a:solidFill>
                  <a:srgbClr val="80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it-IT" dirty="0" smtClean="0">
                <a:solidFill>
                  <a:srgbClr val="800000"/>
                </a:solidFill>
                <a:cs typeface="+mn-cs"/>
                <a:sym typeface="Wingdings"/>
              </a:rPr>
              <a:t> e HD      “PAC: high impact JLAB </a:t>
            </a:r>
            <a:r>
              <a:rPr lang="it-IT" dirty="0" err="1" smtClean="0">
                <a:solidFill>
                  <a:srgbClr val="800000"/>
                </a:solidFill>
                <a:cs typeface="+mn-cs"/>
                <a:sym typeface="Wingdings"/>
              </a:rPr>
              <a:t>project</a:t>
            </a:r>
            <a:r>
              <a:rPr lang="it-IT" dirty="0" smtClean="0">
                <a:solidFill>
                  <a:srgbClr val="800000"/>
                </a:solidFill>
                <a:cs typeface="+mn-cs"/>
                <a:sym typeface="Wingdings"/>
              </a:rPr>
              <a:t>”</a:t>
            </a:r>
            <a:endParaRPr lang="it-IT" dirty="0">
              <a:solidFill>
                <a:srgbClr val="800000"/>
              </a:solidFill>
              <a:cs typeface="+mn-cs"/>
            </a:endParaRPr>
          </a:p>
        </p:txBody>
      </p:sp>
      <p:grpSp>
        <p:nvGrpSpPr>
          <p:cNvPr id="10" name="Gruppo 9"/>
          <p:cNvGrpSpPr/>
          <p:nvPr/>
        </p:nvGrpSpPr>
        <p:grpSpPr>
          <a:xfrm>
            <a:off x="6957354" y="1"/>
            <a:ext cx="2606316" cy="606640"/>
            <a:chOff x="5844925" y="0"/>
            <a:chExt cx="3553075" cy="877395"/>
          </a:xfrm>
        </p:grpSpPr>
        <p:pic>
          <p:nvPicPr>
            <p:cNvPr id="11" name="Immagine 10" descr="Schermata 2015-07-10 alle 15.50.18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8700" y="0"/>
              <a:ext cx="2019300" cy="877395"/>
            </a:xfrm>
            <a:prstGeom prst="rect">
              <a:avLst/>
            </a:prstGeom>
          </p:spPr>
        </p:pic>
        <p:pic>
          <p:nvPicPr>
            <p:cNvPr id="12" name="Immagine 11" descr="Schermata 2015-07-10 alle 15.51.16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4925" y="0"/>
              <a:ext cx="1550821" cy="876300"/>
            </a:xfrm>
            <a:prstGeom prst="rect">
              <a:avLst/>
            </a:prstGeom>
          </p:spPr>
        </p:pic>
      </p:grpSp>
      <p:sp>
        <p:nvSpPr>
          <p:cNvPr id="1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4048940" y="7236221"/>
            <a:ext cx="1982744" cy="288032"/>
          </a:xfrm>
        </p:spPr>
        <p:txBody>
          <a:bodyPr/>
          <a:lstStyle/>
          <a:p>
            <a:pPr lvl="0"/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Fantini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CdS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- 13/07/15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61464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B00A99-CD80-A044-87AA-03320291C688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590852" name="Text Box 4"/>
          <p:cNvSpPr txBox="1">
            <a:spLocks noChangeArrowheads="1"/>
          </p:cNvSpPr>
          <p:nvPr/>
        </p:nvSpPr>
        <p:spPr bwMode="auto">
          <a:xfrm>
            <a:off x="815821" y="458480"/>
            <a:ext cx="3829014" cy="543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213" tIns="48107" rIns="96213" bIns="48107">
            <a:spAutoFit/>
          </a:bodyPr>
          <a:lstStyle/>
          <a:p>
            <a:pPr>
              <a:defRPr/>
            </a:pPr>
            <a:r>
              <a:rPr lang="en-US" sz="2900" dirty="0">
                <a:solidFill>
                  <a:srgbClr val="800000"/>
                </a:solidFill>
              </a:rPr>
              <a:t>Outline – </a:t>
            </a:r>
            <a:r>
              <a:rPr lang="en-US" sz="2900" dirty="0" err="1">
                <a:solidFill>
                  <a:srgbClr val="800000"/>
                </a:solidFill>
              </a:rPr>
              <a:t>Attivita</a:t>
            </a:r>
            <a:r>
              <a:rPr lang="en-US" sz="2900" dirty="0">
                <a:solidFill>
                  <a:srgbClr val="800000"/>
                </a:solidFill>
              </a:rPr>
              <a:t>’ </a:t>
            </a:r>
            <a:r>
              <a:rPr lang="en-US" sz="2900" dirty="0" err="1">
                <a:solidFill>
                  <a:srgbClr val="800000"/>
                </a:solidFill>
              </a:rPr>
              <a:t>svolta</a:t>
            </a:r>
            <a:endParaRPr lang="en-US" sz="2900" dirty="0">
              <a:solidFill>
                <a:srgbClr val="800000"/>
              </a:solidFill>
            </a:endParaRPr>
          </a:p>
        </p:txBody>
      </p:sp>
      <p:sp>
        <p:nvSpPr>
          <p:cNvPr id="590854" name="Line 6"/>
          <p:cNvSpPr>
            <a:spLocks noChangeShapeType="1"/>
          </p:cNvSpPr>
          <p:nvPr/>
        </p:nvSpPr>
        <p:spPr bwMode="auto">
          <a:xfrm>
            <a:off x="284325" y="1056955"/>
            <a:ext cx="9201801" cy="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213" tIns="48107" rIns="96213" bIns="48107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-1" y="1082038"/>
            <a:ext cx="9942770" cy="5599225"/>
            <a:chOff x="-1" y="981605"/>
            <a:chExt cx="9770533" cy="5079515"/>
          </a:xfrm>
        </p:grpSpPr>
        <p:sp>
          <p:nvSpPr>
            <p:cNvPr id="590853" name="Text Box 5"/>
            <p:cNvSpPr txBox="1">
              <a:spLocks noChangeArrowheads="1"/>
            </p:cNvSpPr>
            <p:nvPr/>
          </p:nvSpPr>
          <p:spPr bwMode="auto">
            <a:xfrm>
              <a:off x="-1" y="981605"/>
              <a:ext cx="9770533" cy="50795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261938" indent="-65088" defTabSz="26193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584700" indent="-457200" defTabSz="26193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5221288" indent="-457200" defTabSz="26193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5857875" indent="-457200" defTabSz="26193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6494463" indent="-457200" defTabSz="26193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6951663" indent="-457200" defTabSz="2619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7408863" indent="-457200" defTabSz="2619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7866063" indent="-457200" defTabSz="2619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8323263" indent="-457200" defTabSz="2619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lnSpc>
                  <a:spcPct val="130000"/>
                </a:lnSpc>
                <a:defRPr/>
              </a:pPr>
              <a:r>
                <a:rPr lang="it-IT" sz="1900" dirty="0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6 </a:t>
              </a:r>
              <a:r>
                <a:rPr lang="it-IT" sz="1900" dirty="0" err="1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Gev</a:t>
              </a:r>
              <a:r>
                <a:rPr lang="it-IT" sz="1900" dirty="0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 - </a:t>
              </a:r>
              <a:r>
                <a:rPr lang="it-IT" sz="1900" dirty="0" err="1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run</a:t>
              </a:r>
              <a:r>
                <a:rPr lang="it-IT" sz="1900" dirty="0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 g14: calibrazione ed analisi dati</a:t>
              </a:r>
            </a:p>
            <a:p>
              <a:pPr>
                <a:lnSpc>
                  <a:spcPct val="130000"/>
                </a:lnSpc>
                <a:defRPr/>
              </a:pP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 	- Analisi dati osservabili di singola e doppia polarizzazione :</a:t>
              </a:r>
            </a:p>
            <a:p>
              <a:pPr marL="676499" indent="-489418">
                <a:lnSpc>
                  <a:spcPct val="130000"/>
                </a:lnSpc>
                <a:defRPr/>
              </a:pP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 	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γ+p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(+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n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)-&gt; π</a:t>
              </a:r>
              <a:r>
                <a:rPr lang="it-IT" sz="1900" baseline="300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+ 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π</a:t>
              </a:r>
              <a:r>
                <a:rPr lang="it-IT" sz="1900" baseline="300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-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p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 (+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n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)     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γ+n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(+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p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)-&gt; π</a:t>
              </a:r>
              <a:r>
                <a:rPr lang="it-IT" sz="1900" baseline="300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+ 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π</a:t>
              </a:r>
              <a:r>
                <a:rPr lang="it-IT" sz="1900" baseline="300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-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n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 (+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p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)     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γ+p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(+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n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)-&gt; 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ρ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 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p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 (+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n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) -&gt; π</a:t>
              </a:r>
              <a:r>
                <a:rPr lang="it-IT" sz="1900" baseline="300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+ 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π</a:t>
              </a:r>
              <a:r>
                <a:rPr lang="it-IT" sz="1900" baseline="300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-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p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 (+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n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) </a:t>
              </a:r>
            </a:p>
            <a:p>
              <a:pPr marL="676499" indent="-489418">
                <a:lnSpc>
                  <a:spcPct val="130000"/>
                </a:lnSpc>
                <a:defRPr/>
              </a:pPr>
              <a:r>
                <a:rPr lang="it-IT" sz="1900" dirty="0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HD-</a:t>
              </a:r>
              <a:r>
                <a:rPr lang="it-IT" sz="1900" dirty="0" err="1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ice</a:t>
              </a:r>
              <a:r>
                <a:rPr lang="it-IT" sz="1900" dirty="0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 -&gt;  HD-e</a:t>
              </a:r>
            </a:p>
            <a:p>
              <a:pPr marL="556233" indent="-489418">
                <a:lnSpc>
                  <a:spcPct val="130000"/>
                </a:lnSpc>
                <a:defRPr/>
              </a:pP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	- Contratto INFN-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Jlab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 per la distillazione di gas di HD (6 anni)</a:t>
              </a:r>
              <a:endParaRPr lang="it-IT" sz="1900" dirty="0">
                <a:solidFill>
                  <a:srgbClr val="800000"/>
                </a:solidFill>
                <a:latin typeface="Comic Sans MS" charset="0"/>
                <a:cs typeface="Times New Roman" charset="0"/>
              </a:endParaRPr>
            </a:p>
            <a:p>
              <a:pPr marL="571266" indent="-389196">
                <a:lnSpc>
                  <a:spcPct val="130000"/>
                </a:lnSpc>
                <a:defRPr/>
              </a:pP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	- Misure sistematiche di orto-H</a:t>
              </a:r>
              <a:r>
                <a:rPr lang="it-IT" sz="1900" baseline="-250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2  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e para-D</a:t>
              </a:r>
              <a:r>
                <a:rPr lang="it-IT" sz="1900" baseline="-250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2 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in gas di HD</a:t>
              </a:r>
              <a:r>
                <a:rPr lang="it-IT" sz="1900" baseline="-250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 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con spettroscopia 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Raman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. </a:t>
              </a:r>
            </a:p>
            <a:p>
              <a:pPr marL="571266" indent="-389196">
                <a:lnSpc>
                  <a:spcPct val="130000"/>
                </a:lnSpc>
                <a:defRPr/>
              </a:pPr>
              <a:r>
                <a:rPr lang="it-IT" sz="1900" dirty="0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	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- Acquisto e collaudo (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Jlab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) nuovo spettrometro portatile. (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Milestone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 31-12-2015)</a:t>
              </a:r>
            </a:p>
            <a:p>
              <a:pPr marL="571266" indent="-389196">
                <a:lnSpc>
                  <a:spcPct val="130000"/>
                </a:lnSpc>
                <a:defRPr/>
              </a:pPr>
              <a:r>
                <a:rPr lang="it-IT" sz="1900" dirty="0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12 </a:t>
              </a:r>
              <a:r>
                <a:rPr lang="it-IT" sz="1900" dirty="0" err="1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GeV</a:t>
              </a:r>
              <a:r>
                <a:rPr lang="it-IT" sz="1900" dirty="0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 &amp; </a:t>
              </a:r>
              <a:r>
                <a:rPr lang="it-IT" sz="1900" dirty="0" err="1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Forward</a:t>
              </a:r>
              <a:r>
                <a:rPr lang="it-IT" sz="1900" dirty="0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 </a:t>
              </a:r>
              <a:r>
                <a:rPr lang="it-IT" sz="1900" dirty="0" err="1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Tagger</a:t>
              </a:r>
              <a:endParaRPr lang="it-IT" sz="1900" dirty="0">
                <a:solidFill>
                  <a:srgbClr val="800000"/>
                </a:solidFill>
                <a:latin typeface="Comic Sans MS" charset="0"/>
                <a:cs typeface="Times New Roman" charset="0"/>
              </a:endParaRPr>
            </a:p>
            <a:p>
              <a:pPr marL="561243" indent="-354118">
                <a:lnSpc>
                  <a:spcPct val="130000"/>
                </a:lnSpc>
                <a:defRPr/>
              </a:pP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	- Pubblicazione risultati di irraggiamento cristalli di </a:t>
              </a:r>
              <a:r>
                <a:rPr lang="it-IT" sz="1900" dirty="0" err="1" smtClean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PbWO</a:t>
              </a:r>
              <a:r>
                <a:rPr lang="it-IT" sz="1900" dirty="0" smtClean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 </a:t>
              </a:r>
              <a:r>
                <a:rPr lang="it-IT" sz="1900" dirty="0" smtClean="0">
                  <a:solidFill>
                    <a:schemeClr val="accent2"/>
                  </a:solidFill>
                  <a:latin typeface="Comic Sans MS"/>
                  <a:cs typeface="Comic Sans MS"/>
                </a:rPr>
                <a:t>(</a:t>
              </a:r>
              <a:r>
                <a:rPr lang="it-IT" sz="2000" dirty="0" err="1" smtClean="0">
                  <a:latin typeface="Comic Sans MS"/>
                  <a:cs typeface="Comic Sans MS"/>
                </a:rPr>
                <a:t>tungstanato</a:t>
              </a:r>
              <a:r>
                <a:rPr lang="it-IT" sz="2000" dirty="0" smtClean="0">
                  <a:latin typeface="Comic Sans MS"/>
                  <a:cs typeface="Comic Sans MS"/>
                </a:rPr>
                <a:t> di piombo</a:t>
              </a:r>
              <a:r>
                <a:rPr lang="it-IT" sz="2000" dirty="0" smtClean="0"/>
                <a:t>)</a:t>
              </a:r>
              <a:r>
                <a:rPr lang="it-IT" sz="1900" dirty="0" smtClean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 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a 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Giessen</a:t>
              </a:r>
              <a:r>
                <a:rPr lang="it-IT" sz="13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. NIM 789, 101 (2015</a:t>
              </a:r>
              <a:r>
                <a:rPr lang="it-IT" sz="1300" dirty="0">
                  <a:solidFill>
                    <a:srgbClr val="000090"/>
                  </a:solidFill>
                  <a:latin typeface="Comic Sans MS" charset="0"/>
                  <a:cs typeface="Times New Roman" charset="0"/>
                </a:rPr>
                <a:t>)</a:t>
              </a:r>
              <a:r>
                <a:rPr lang="it-IT" sz="1900" dirty="0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.</a:t>
              </a:r>
            </a:p>
            <a:p>
              <a:pPr marL="561243" indent="-354118">
                <a:lnSpc>
                  <a:spcPct val="130000"/>
                </a:lnSpc>
                <a:defRPr/>
              </a:pPr>
              <a:r>
                <a:rPr lang="it-IT" sz="1900" dirty="0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	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- Programma di ricostruzione e calibrazione dei cluster nel calorimetro</a:t>
              </a:r>
            </a:p>
            <a:p>
              <a:pPr marL="561243" indent="-354118">
                <a:lnSpc>
                  <a:spcPct val="130000"/>
                </a:lnSpc>
                <a:defRPr/>
              </a:pP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	- Analisi del canale 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γ+p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-&gt; 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p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 π</a:t>
              </a:r>
              <a:r>
                <a:rPr lang="it-IT" sz="1900" baseline="300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+ 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π</a:t>
              </a:r>
              <a:r>
                <a:rPr lang="it-IT" sz="1900" baseline="300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- 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(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η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) nell’ambito del network 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HaSpeCT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 per  PWA</a:t>
              </a:r>
            </a:p>
            <a:p>
              <a:pPr marL="561243" indent="-354118">
                <a:lnSpc>
                  <a:spcPct val="130000"/>
                </a:lnSpc>
                <a:defRPr/>
              </a:pPr>
              <a:r>
                <a:rPr lang="it-IT" sz="1900" dirty="0">
                  <a:solidFill>
                    <a:srgbClr val="000090"/>
                  </a:solidFill>
                  <a:latin typeface="Comic Sans MS" charset="0"/>
                  <a:cs typeface="Times New Roman" charset="0"/>
                </a:rPr>
                <a:t>	- Sottomissione al PAC di una lettera di intenti per la ricerca dei barioni ibridi.</a:t>
              </a:r>
            </a:p>
            <a:p>
              <a:pPr marL="561243" indent="-354118">
                <a:lnSpc>
                  <a:spcPct val="130000"/>
                </a:lnSpc>
                <a:defRPr/>
              </a:pPr>
              <a:endParaRPr lang="it-IT" sz="1900" dirty="0">
                <a:solidFill>
                  <a:srgbClr val="800000"/>
                </a:solidFill>
                <a:latin typeface="Comic Sans MS" charset="0"/>
                <a:cs typeface="Times New Roman" charset="0"/>
              </a:endParaRPr>
            </a:p>
          </p:txBody>
        </p:sp>
        <p:sp>
          <p:nvSpPr>
            <p:cNvPr id="2" name="CasellaDiTesto 1"/>
            <p:cNvSpPr txBox="1"/>
            <p:nvPr/>
          </p:nvSpPr>
          <p:spPr>
            <a:xfrm>
              <a:off x="869950" y="1712383"/>
              <a:ext cx="3217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dirty="0">
                  <a:solidFill>
                    <a:srgbClr val="000090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endParaRPr lang="it-IT" sz="1100" dirty="0">
                <a:solidFill>
                  <a:srgbClr val="000090"/>
                </a:solidFill>
              </a:endParaRPr>
            </a:p>
          </p:txBody>
        </p:sp>
        <p:sp>
          <p:nvSpPr>
            <p:cNvPr id="8" name="CasellaDiTesto 7"/>
            <p:cNvSpPr txBox="1"/>
            <p:nvPr/>
          </p:nvSpPr>
          <p:spPr>
            <a:xfrm>
              <a:off x="624416" y="1720849"/>
              <a:ext cx="3217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dirty="0">
                  <a:solidFill>
                    <a:srgbClr val="000090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endParaRPr lang="it-IT" sz="1100" dirty="0">
                <a:solidFill>
                  <a:srgbClr val="000090"/>
                </a:solidFill>
              </a:endParaRPr>
            </a:p>
          </p:txBody>
        </p:sp>
        <p:sp>
          <p:nvSpPr>
            <p:cNvPr id="9" name="CasellaDiTesto 8"/>
            <p:cNvSpPr txBox="1"/>
            <p:nvPr/>
          </p:nvSpPr>
          <p:spPr>
            <a:xfrm>
              <a:off x="3028950" y="1703916"/>
              <a:ext cx="3217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dirty="0">
                  <a:solidFill>
                    <a:srgbClr val="000090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endParaRPr lang="it-IT" sz="1100" dirty="0">
                <a:solidFill>
                  <a:srgbClr val="000090"/>
                </a:solidFill>
              </a:endParaRPr>
            </a:p>
          </p:txBody>
        </p:sp>
        <p:sp>
          <p:nvSpPr>
            <p:cNvPr id="10" name="CasellaDiTesto 9"/>
            <p:cNvSpPr txBox="1"/>
            <p:nvPr/>
          </p:nvSpPr>
          <p:spPr>
            <a:xfrm>
              <a:off x="3232150" y="1720850"/>
              <a:ext cx="3217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dirty="0">
                  <a:solidFill>
                    <a:srgbClr val="000090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endParaRPr lang="it-IT" sz="1100" dirty="0">
                <a:solidFill>
                  <a:srgbClr val="000090"/>
                </a:solidFill>
              </a:endParaRPr>
            </a:p>
          </p:txBody>
        </p:sp>
        <p:sp>
          <p:nvSpPr>
            <p:cNvPr id="11" name="CasellaDiTesto 10"/>
            <p:cNvSpPr txBox="1"/>
            <p:nvPr/>
          </p:nvSpPr>
          <p:spPr>
            <a:xfrm>
              <a:off x="5391150" y="1703916"/>
              <a:ext cx="3217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dirty="0">
                  <a:solidFill>
                    <a:srgbClr val="000090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endParaRPr lang="it-IT" sz="1100" dirty="0">
                <a:solidFill>
                  <a:srgbClr val="000090"/>
                </a:solidFill>
              </a:endParaRPr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5653617" y="1712384"/>
              <a:ext cx="3217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dirty="0">
                  <a:solidFill>
                    <a:srgbClr val="000090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endParaRPr lang="it-IT" sz="1100" dirty="0">
                <a:solidFill>
                  <a:srgbClr val="000090"/>
                </a:solidFill>
              </a:endParaRPr>
            </a:p>
          </p:txBody>
        </p:sp>
      </p:grpSp>
      <p:grpSp>
        <p:nvGrpSpPr>
          <p:cNvPr id="13" name="Gruppo 12"/>
          <p:cNvGrpSpPr/>
          <p:nvPr/>
        </p:nvGrpSpPr>
        <p:grpSpPr>
          <a:xfrm>
            <a:off x="6957354" y="1"/>
            <a:ext cx="2606316" cy="606640"/>
            <a:chOff x="5844925" y="0"/>
            <a:chExt cx="3553075" cy="877395"/>
          </a:xfrm>
        </p:grpSpPr>
        <p:pic>
          <p:nvPicPr>
            <p:cNvPr id="14" name="Immagine 13" descr="Schermata 2015-07-10 alle 15.50.18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8700" y="0"/>
              <a:ext cx="2019300" cy="877395"/>
            </a:xfrm>
            <a:prstGeom prst="rect">
              <a:avLst/>
            </a:prstGeom>
          </p:spPr>
        </p:pic>
        <p:pic>
          <p:nvPicPr>
            <p:cNvPr id="15" name="Immagine 14" descr="Schermata 2015-07-10 alle 15.51.16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4925" y="0"/>
              <a:ext cx="1550821" cy="876300"/>
            </a:xfrm>
            <a:prstGeom prst="rect">
              <a:avLst/>
            </a:prstGeom>
          </p:spPr>
        </p:pic>
      </p:grpSp>
      <p:sp>
        <p:nvSpPr>
          <p:cNvPr id="16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4048940" y="7308229"/>
            <a:ext cx="1982744" cy="288032"/>
          </a:xfrm>
        </p:spPr>
        <p:txBody>
          <a:bodyPr/>
          <a:lstStyle/>
          <a:p>
            <a:pPr lvl="0"/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Fantini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CdS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- 13/07/15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8904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itolo 1"/>
          <p:cNvSpPr>
            <a:spLocks noGrp="1"/>
          </p:cNvSpPr>
          <p:nvPr>
            <p:ph type="title"/>
          </p:nvPr>
        </p:nvSpPr>
        <p:spPr>
          <a:xfrm>
            <a:off x="245553" y="-312070"/>
            <a:ext cx="9072563" cy="1259946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en-US" sz="2500" dirty="0">
                <a:solidFill>
                  <a:srgbClr val="800000"/>
                </a:solidFill>
              </a:rPr>
              <a:t>Forward Tagger e Hybrid Hadrons Search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E0275E-3624-E946-9746-0A18837F4B2C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cxnSp>
        <p:nvCxnSpPr>
          <p:cNvPr id="9" name="Connettore 1 8"/>
          <p:cNvCxnSpPr/>
          <p:nvPr/>
        </p:nvCxnSpPr>
        <p:spPr bwMode="auto">
          <a:xfrm>
            <a:off x="0" y="615974"/>
            <a:ext cx="1008062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5" name="Immagine 4" descr="Schermata 2015-07-09 alle 17.51.5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651" y="675263"/>
            <a:ext cx="5675625" cy="4294523"/>
          </a:xfrm>
          <a:prstGeom prst="rect">
            <a:avLst/>
          </a:prstGeom>
        </p:spPr>
      </p:pic>
      <p:grpSp>
        <p:nvGrpSpPr>
          <p:cNvPr id="18" name="Gruppo 17"/>
          <p:cNvGrpSpPr/>
          <p:nvPr/>
        </p:nvGrpSpPr>
        <p:grpSpPr>
          <a:xfrm>
            <a:off x="0" y="657972"/>
            <a:ext cx="4260140" cy="4330480"/>
            <a:chOff x="0" y="457200"/>
            <a:chExt cx="4186343" cy="3928533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457200"/>
              <a:ext cx="4186343" cy="3928533"/>
            </a:xfrm>
            <a:prstGeom prst="rect">
              <a:avLst/>
            </a:prstGeom>
          </p:spPr>
        </p:pic>
        <p:sp>
          <p:nvSpPr>
            <p:cNvPr id="6" name="CasellaDiTesto 5"/>
            <p:cNvSpPr txBox="1"/>
            <p:nvPr/>
          </p:nvSpPr>
          <p:spPr>
            <a:xfrm>
              <a:off x="1651000" y="596900"/>
              <a:ext cx="1915505" cy="3350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PbWO Calorimeter</a:t>
              </a:r>
              <a:endParaRPr lang="en-US"/>
            </a:p>
          </p:txBody>
        </p:sp>
        <p:cxnSp>
          <p:nvCxnSpPr>
            <p:cNvPr id="10" name="Connettore 2 9"/>
            <p:cNvCxnSpPr/>
            <p:nvPr/>
          </p:nvCxnSpPr>
          <p:spPr bwMode="auto">
            <a:xfrm flipH="1">
              <a:off x="2184400" y="1028700"/>
              <a:ext cx="1092200" cy="7239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1" name="CasellaDiTesto 10"/>
            <p:cNvSpPr txBox="1"/>
            <p:nvPr/>
          </p:nvSpPr>
          <p:spPr>
            <a:xfrm>
              <a:off x="127000" y="3962400"/>
              <a:ext cx="2309474" cy="3350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Scintillating </a:t>
              </a:r>
              <a:r>
                <a:rPr lang="en-US" dirty="0" err="1" smtClean="0"/>
                <a:t>hodoscope</a:t>
              </a:r>
              <a:endParaRPr lang="en-US" dirty="0"/>
            </a:p>
          </p:txBody>
        </p:sp>
        <p:cxnSp>
          <p:nvCxnSpPr>
            <p:cNvPr id="13" name="Connettore 2 12"/>
            <p:cNvCxnSpPr/>
            <p:nvPr/>
          </p:nvCxnSpPr>
          <p:spPr bwMode="auto">
            <a:xfrm flipV="1">
              <a:off x="1066800" y="3187700"/>
              <a:ext cx="444500" cy="8128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4" name="CasellaDiTesto 13"/>
            <p:cNvSpPr txBox="1"/>
            <p:nvPr/>
          </p:nvSpPr>
          <p:spPr>
            <a:xfrm>
              <a:off x="0" y="571500"/>
              <a:ext cx="1301016" cy="5863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Micro-mega</a:t>
              </a:r>
            </a:p>
            <a:p>
              <a:r>
                <a:rPr lang="en-US" dirty="0" smtClean="0"/>
                <a:t>tracker</a:t>
              </a:r>
              <a:endParaRPr lang="en-US" dirty="0"/>
            </a:p>
          </p:txBody>
        </p:sp>
        <p:cxnSp>
          <p:nvCxnSpPr>
            <p:cNvPr id="16" name="Connettore 2 15"/>
            <p:cNvCxnSpPr/>
            <p:nvPr/>
          </p:nvCxnSpPr>
          <p:spPr bwMode="auto">
            <a:xfrm>
              <a:off x="482600" y="1511300"/>
              <a:ext cx="635000" cy="5715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30" name="Gruppo 29"/>
          <p:cNvGrpSpPr/>
          <p:nvPr/>
        </p:nvGrpSpPr>
        <p:grpSpPr>
          <a:xfrm>
            <a:off x="374792" y="4894791"/>
            <a:ext cx="9059639" cy="2664885"/>
            <a:chOff x="304800" y="4440465"/>
            <a:chExt cx="8902700" cy="2417535"/>
          </a:xfrm>
        </p:grpSpPr>
        <p:pic>
          <p:nvPicPr>
            <p:cNvPr id="23" name="Immagine 22" descr="Schermata 2015-07-10 alle 15.04.49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4000" y="4440465"/>
              <a:ext cx="2603500" cy="2417535"/>
            </a:xfrm>
            <a:prstGeom prst="rect">
              <a:avLst/>
            </a:prstGeom>
          </p:spPr>
        </p:pic>
        <p:grpSp>
          <p:nvGrpSpPr>
            <p:cNvPr id="29" name="Gruppo 28"/>
            <p:cNvGrpSpPr/>
            <p:nvPr/>
          </p:nvGrpSpPr>
          <p:grpSpPr>
            <a:xfrm>
              <a:off x="304800" y="4533900"/>
              <a:ext cx="6410637" cy="2324100"/>
              <a:chOff x="304800" y="4533900"/>
              <a:chExt cx="6410637" cy="2324100"/>
            </a:xfrm>
          </p:grpSpPr>
          <p:pic>
            <p:nvPicPr>
              <p:cNvPr id="20" name="Immagine 19" descr="Schermata 2015-07-10 alle 12.18.50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43088" y="4533900"/>
                <a:ext cx="3972349" cy="2324100"/>
              </a:xfrm>
              <a:prstGeom prst="rect">
                <a:avLst/>
              </a:prstGeom>
            </p:spPr>
          </p:pic>
          <p:grpSp>
            <p:nvGrpSpPr>
              <p:cNvPr id="28" name="Gruppo 27"/>
              <p:cNvGrpSpPr/>
              <p:nvPr/>
            </p:nvGrpSpPr>
            <p:grpSpPr>
              <a:xfrm>
                <a:off x="304800" y="4557422"/>
                <a:ext cx="2367893" cy="2300577"/>
                <a:chOff x="304800" y="4557422"/>
                <a:chExt cx="2367893" cy="2300577"/>
              </a:xfrm>
            </p:grpSpPr>
            <p:pic>
              <p:nvPicPr>
                <p:cNvPr id="22" name="Immagine 21" descr="Schermata 2015-07-10 alle 14.58.02.png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04800" y="4557422"/>
                  <a:ext cx="2362200" cy="2300577"/>
                </a:xfrm>
                <a:prstGeom prst="rect">
                  <a:avLst/>
                </a:prstGeom>
              </p:spPr>
            </p:pic>
            <p:pic>
              <p:nvPicPr>
                <p:cNvPr id="21" name="Immagine 20" descr="Schermata 2015-07-10 alle 14.58.12.png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1800" y="5976915"/>
                  <a:ext cx="2240893" cy="461985"/>
                </a:xfrm>
                <a:prstGeom prst="rect">
                  <a:avLst/>
                </a:prstGeom>
              </p:spPr>
            </p:pic>
          </p:grpSp>
          <p:sp>
            <p:nvSpPr>
              <p:cNvPr id="25" name="CasellaDiTesto 24"/>
              <p:cNvSpPr txBox="1"/>
              <p:nvPr/>
            </p:nvSpPr>
            <p:spPr>
              <a:xfrm>
                <a:off x="4635500" y="5410200"/>
                <a:ext cx="1600199" cy="2931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500" dirty="0">
                    <a:solidFill>
                      <a:srgbClr val="FFFFFF"/>
                    </a:solidFill>
                  </a:rPr>
                  <a:t>f1(1285)-&gt; π</a:t>
                </a:r>
                <a:r>
                  <a:rPr lang="it-IT" sz="1500" baseline="30000" dirty="0">
                    <a:solidFill>
                      <a:srgbClr val="FFFFFF"/>
                    </a:solidFill>
                  </a:rPr>
                  <a:t>+</a:t>
                </a:r>
                <a:r>
                  <a:rPr lang="it-IT" sz="1500" dirty="0">
                    <a:solidFill>
                      <a:srgbClr val="FFFFFF"/>
                    </a:solidFill>
                  </a:rPr>
                  <a:t>π</a:t>
                </a:r>
                <a:r>
                  <a:rPr lang="it-IT" sz="1500" baseline="30000" dirty="0">
                    <a:solidFill>
                      <a:srgbClr val="FFFFFF"/>
                    </a:solidFill>
                  </a:rPr>
                  <a:t>-</a:t>
                </a:r>
                <a:r>
                  <a:rPr lang="it-IT" sz="1500" dirty="0" err="1">
                    <a:solidFill>
                      <a:srgbClr val="FFFFFF"/>
                    </a:solidFill>
                    <a:latin typeface="Lucida Grande"/>
                    <a:ea typeface="Lucida Grande"/>
                    <a:cs typeface="Lucida Grande"/>
                  </a:rPr>
                  <a:t>η</a:t>
                </a:r>
                <a:endParaRPr lang="it-IT" sz="15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CasellaDiTesto 25"/>
              <p:cNvSpPr txBox="1"/>
              <p:nvPr/>
            </p:nvSpPr>
            <p:spPr>
              <a:xfrm>
                <a:off x="5410200" y="5981700"/>
                <a:ext cx="631701" cy="3350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>
                    <a:solidFill>
                      <a:srgbClr val="FFFFFF"/>
                    </a:solidFill>
                  </a:rPr>
                  <a:t>PWA</a:t>
                </a:r>
                <a:endParaRPr lang="it-IT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7" name="CasellaDiTesto 26"/>
            <p:cNvSpPr txBox="1"/>
            <p:nvPr/>
          </p:nvSpPr>
          <p:spPr>
            <a:xfrm>
              <a:off x="7124700" y="5588000"/>
              <a:ext cx="1169434" cy="3350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rgbClr val="FFFFFF"/>
                  </a:solidFill>
                </a:rPr>
                <a:t>e</a:t>
              </a:r>
              <a:r>
                <a:rPr lang="it-IT" baseline="30000" dirty="0" smtClean="0">
                  <a:solidFill>
                    <a:srgbClr val="FFFFFF"/>
                  </a:solidFill>
                </a:rPr>
                <a:t>-</a:t>
              </a:r>
              <a:r>
                <a:rPr lang="it-IT" dirty="0" smtClean="0">
                  <a:solidFill>
                    <a:srgbClr val="FFFFFF"/>
                  </a:solidFill>
                </a:rPr>
                <a:t> </a:t>
              </a:r>
              <a:r>
                <a:rPr lang="it-IT" dirty="0" err="1" smtClean="0">
                  <a:solidFill>
                    <a:srgbClr val="FFFFFF"/>
                  </a:solidFill>
                </a:rPr>
                <a:t>p</a:t>
              </a:r>
              <a:r>
                <a:rPr lang="it-IT" dirty="0" smtClean="0">
                  <a:solidFill>
                    <a:srgbClr val="FFFFFF"/>
                  </a:solidFill>
                </a:rPr>
                <a:t>-&gt; e</a:t>
              </a:r>
              <a:r>
                <a:rPr lang="it-IT" baseline="30000" dirty="0" smtClean="0">
                  <a:solidFill>
                    <a:srgbClr val="FFFFFF"/>
                  </a:solidFill>
                </a:rPr>
                <a:t>-</a:t>
              </a:r>
              <a:r>
                <a:rPr lang="it-IT" dirty="0" smtClean="0">
                  <a:solidFill>
                    <a:srgbClr val="FFFFFF"/>
                  </a:solidFill>
                </a:rPr>
                <a:t>K</a:t>
              </a:r>
              <a:r>
                <a:rPr lang="it-IT" dirty="0" smtClean="0">
                  <a:solidFill>
                    <a:srgbClr val="FFFFFF"/>
                  </a:solidFill>
                  <a:latin typeface="Lucida Grande"/>
                  <a:ea typeface="Lucida Grande"/>
                  <a:cs typeface="Lucida Grande"/>
                </a:rPr>
                <a:t>Λ</a:t>
              </a:r>
              <a:endParaRPr lang="it-IT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32" name="Gruppo 31"/>
          <p:cNvGrpSpPr/>
          <p:nvPr/>
        </p:nvGrpSpPr>
        <p:grpSpPr>
          <a:xfrm>
            <a:off x="6957354" y="1"/>
            <a:ext cx="2606316" cy="606640"/>
            <a:chOff x="5844925" y="0"/>
            <a:chExt cx="3553075" cy="877395"/>
          </a:xfrm>
        </p:grpSpPr>
        <p:pic>
          <p:nvPicPr>
            <p:cNvPr id="33" name="Immagine 32" descr="Schermata 2015-07-10 alle 15.50.18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8700" y="0"/>
              <a:ext cx="2019300" cy="877395"/>
            </a:xfrm>
            <a:prstGeom prst="rect">
              <a:avLst/>
            </a:prstGeom>
          </p:spPr>
        </p:pic>
        <p:pic>
          <p:nvPicPr>
            <p:cNvPr id="34" name="Immagine 33" descr="Schermata 2015-07-10 alle 15.51.16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4925" y="0"/>
              <a:ext cx="1550821" cy="876300"/>
            </a:xfrm>
            <a:prstGeom prst="rect">
              <a:avLst/>
            </a:prstGeom>
          </p:spPr>
        </p:pic>
      </p:grpSp>
      <p:sp>
        <p:nvSpPr>
          <p:cNvPr id="31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4048940" y="7236221"/>
            <a:ext cx="1982744" cy="288032"/>
          </a:xfrm>
        </p:spPr>
        <p:txBody>
          <a:bodyPr/>
          <a:lstStyle/>
          <a:p>
            <a:pPr lvl="0"/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Fantini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CdS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- 13/07/15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65667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B00A99-CD80-A044-87AA-03320291C688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590852" name="Text Box 4"/>
          <p:cNvSpPr txBox="1">
            <a:spLocks noChangeArrowheads="1"/>
          </p:cNvSpPr>
          <p:nvPr/>
        </p:nvSpPr>
        <p:spPr bwMode="auto">
          <a:xfrm>
            <a:off x="815821" y="458480"/>
            <a:ext cx="3829014" cy="543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213" tIns="48107" rIns="96213" bIns="48107">
            <a:spAutoFit/>
          </a:bodyPr>
          <a:lstStyle/>
          <a:p>
            <a:pPr>
              <a:defRPr/>
            </a:pPr>
            <a:r>
              <a:rPr lang="en-US" sz="2900" dirty="0">
                <a:solidFill>
                  <a:srgbClr val="800000"/>
                </a:solidFill>
              </a:rPr>
              <a:t>Outline – </a:t>
            </a:r>
            <a:r>
              <a:rPr lang="en-US" sz="2900" dirty="0" err="1">
                <a:solidFill>
                  <a:srgbClr val="800000"/>
                </a:solidFill>
              </a:rPr>
              <a:t>Attivita</a:t>
            </a:r>
            <a:r>
              <a:rPr lang="en-US" sz="2900" dirty="0">
                <a:solidFill>
                  <a:srgbClr val="800000"/>
                </a:solidFill>
              </a:rPr>
              <a:t>’ </a:t>
            </a:r>
            <a:r>
              <a:rPr lang="en-US" sz="2900" dirty="0" err="1">
                <a:solidFill>
                  <a:srgbClr val="800000"/>
                </a:solidFill>
              </a:rPr>
              <a:t>svolta</a:t>
            </a:r>
            <a:endParaRPr lang="en-US" sz="2900" dirty="0">
              <a:solidFill>
                <a:srgbClr val="800000"/>
              </a:solidFill>
            </a:endParaRPr>
          </a:p>
        </p:txBody>
      </p:sp>
      <p:sp>
        <p:nvSpPr>
          <p:cNvPr id="590854" name="Line 6"/>
          <p:cNvSpPr>
            <a:spLocks noChangeShapeType="1"/>
          </p:cNvSpPr>
          <p:nvPr/>
        </p:nvSpPr>
        <p:spPr bwMode="auto">
          <a:xfrm>
            <a:off x="284325" y="1056955"/>
            <a:ext cx="9201801" cy="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213" tIns="48107" rIns="96213" bIns="48107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-1" y="1082038"/>
            <a:ext cx="9942770" cy="6577953"/>
            <a:chOff x="-1" y="981605"/>
            <a:chExt cx="9770533" cy="5967400"/>
          </a:xfrm>
        </p:grpSpPr>
        <p:sp>
          <p:nvSpPr>
            <p:cNvPr id="590853" name="Text Box 5"/>
            <p:cNvSpPr txBox="1">
              <a:spLocks noChangeArrowheads="1"/>
            </p:cNvSpPr>
            <p:nvPr/>
          </p:nvSpPr>
          <p:spPr bwMode="auto">
            <a:xfrm>
              <a:off x="-1" y="981605"/>
              <a:ext cx="9770533" cy="5967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261938" indent="-65088" defTabSz="26193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584700" indent="-457200" defTabSz="26193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5221288" indent="-457200" defTabSz="26193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5857875" indent="-457200" defTabSz="26193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6494463" indent="-457200" defTabSz="26193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6951663" indent="-457200" defTabSz="2619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7408863" indent="-457200" defTabSz="2619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7866063" indent="-457200" defTabSz="2619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8323263" indent="-457200" defTabSz="2619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lnSpc>
                  <a:spcPct val="130000"/>
                </a:lnSpc>
                <a:defRPr/>
              </a:pPr>
              <a:r>
                <a:rPr lang="it-IT" sz="1900" dirty="0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6 </a:t>
              </a:r>
              <a:r>
                <a:rPr lang="it-IT" sz="1900" dirty="0" err="1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Gev</a:t>
              </a:r>
              <a:r>
                <a:rPr lang="it-IT" sz="1900" dirty="0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 - </a:t>
              </a:r>
              <a:r>
                <a:rPr lang="it-IT" sz="1900" dirty="0" err="1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run</a:t>
              </a:r>
              <a:r>
                <a:rPr lang="it-IT" sz="1900" dirty="0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 g14: calibrazione ed analisi dati</a:t>
              </a:r>
            </a:p>
            <a:p>
              <a:pPr>
                <a:lnSpc>
                  <a:spcPct val="130000"/>
                </a:lnSpc>
                <a:defRPr/>
              </a:pP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 	- Analisi dati osservabili di singola e doppia polarizzazione :</a:t>
              </a:r>
            </a:p>
            <a:p>
              <a:pPr marL="676499" indent="-489418">
                <a:lnSpc>
                  <a:spcPct val="130000"/>
                </a:lnSpc>
                <a:defRPr/>
              </a:pP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 	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γ+p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(+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n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)-&gt; π</a:t>
              </a:r>
              <a:r>
                <a:rPr lang="it-IT" sz="1900" baseline="300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+ 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π</a:t>
              </a:r>
              <a:r>
                <a:rPr lang="it-IT" sz="1900" baseline="300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-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p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 (+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n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)     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γ+n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(+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p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)-&gt; π</a:t>
              </a:r>
              <a:r>
                <a:rPr lang="it-IT" sz="1900" baseline="300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+ 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π</a:t>
              </a:r>
              <a:r>
                <a:rPr lang="it-IT" sz="1900" baseline="300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-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n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 (+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p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)     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γ+p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(+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n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)-&gt; 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ρ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 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p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 (+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n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) -&gt; π</a:t>
              </a:r>
              <a:r>
                <a:rPr lang="it-IT" sz="1900" baseline="300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+ 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π</a:t>
              </a:r>
              <a:r>
                <a:rPr lang="it-IT" sz="1900" baseline="300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-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p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 (+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n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) </a:t>
              </a:r>
            </a:p>
            <a:p>
              <a:pPr marL="676499" indent="-489418">
                <a:lnSpc>
                  <a:spcPct val="130000"/>
                </a:lnSpc>
                <a:defRPr/>
              </a:pPr>
              <a:r>
                <a:rPr lang="it-IT" sz="1900" dirty="0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HD-</a:t>
              </a:r>
              <a:r>
                <a:rPr lang="it-IT" sz="1900" dirty="0" err="1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ice</a:t>
              </a:r>
              <a:r>
                <a:rPr lang="it-IT" sz="1900" dirty="0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 -&gt;  HD-e</a:t>
              </a:r>
            </a:p>
            <a:p>
              <a:pPr marL="556233" indent="-489418">
                <a:lnSpc>
                  <a:spcPct val="130000"/>
                </a:lnSpc>
                <a:defRPr/>
              </a:pP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	- Contratto INFN-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Jlab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 per la distillazione di gas di HD (6 anni)</a:t>
              </a:r>
              <a:endParaRPr lang="it-IT" sz="1900" dirty="0">
                <a:solidFill>
                  <a:srgbClr val="800000"/>
                </a:solidFill>
                <a:latin typeface="Comic Sans MS" charset="0"/>
                <a:cs typeface="Times New Roman" charset="0"/>
              </a:endParaRPr>
            </a:p>
            <a:p>
              <a:pPr marL="571266" indent="-389196">
                <a:lnSpc>
                  <a:spcPct val="130000"/>
                </a:lnSpc>
                <a:defRPr/>
              </a:pP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	- Misure sistematiche di orto-H</a:t>
              </a:r>
              <a:r>
                <a:rPr lang="it-IT" sz="1900" baseline="-250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2  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e para-D</a:t>
              </a:r>
              <a:r>
                <a:rPr lang="it-IT" sz="1900" baseline="-250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2 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in gas di HD</a:t>
              </a:r>
              <a:r>
                <a:rPr lang="it-IT" sz="1900" baseline="-250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 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con spettroscopia 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Raman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. </a:t>
              </a:r>
            </a:p>
            <a:p>
              <a:pPr marL="571266" indent="-389196">
                <a:lnSpc>
                  <a:spcPct val="130000"/>
                </a:lnSpc>
                <a:defRPr/>
              </a:pPr>
              <a:r>
                <a:rPr lang="it-IT" sz="1900" dirty="0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	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- Acquisto e collaudo (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Jlab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) nuovo spettrometro portatile. (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Milestone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 31-12-2015)</a:t>
              </a:r>
            </a:p>
            <a:p>
              <a:pPr marL="571266" indent="-389196">
                <a:lnSpc>
                  <a:spcPct val="130000"/>
                </a:lnSpc>
                <a:defRPr/>
              </a:pPr>
              <a:r>
                <a:rPr lang="it-IT" sz="1900" dirty="0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12 </a:t>
              </a:r>
              <a:r>
                <a:rPr lang="it-IT" sz="1900" dirty="0" err="1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GeV</a:t>
              </a:r>
              <a:r>
                <a:rPr lang="it-IT" sz="1900" dirty="0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 &amp; </a:t>
              </a:r>
              <a:r>
                <a:rPr lang="it-IT" sz="1900" dirty="0" err="1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Forward</a:t>
              </a:r>
              <a:r>
                <a:rPr lang="it-IT" sz="1900" dirty="0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 </a:t>
              </a:r>
              <a:r>
                <a:rPr lang="it-IT" sz="1900" dirty="0" err="1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Tagger</a:t>
              </a:r>
              <a:endParaRPr lang="it-IT" sz="1900" dirty="0">
                <a:solidFill>
                  <a:srgbClr val="800000"/>
                </a:solidFill>
                <a:latin typeface="Comic Sans MS" charset="0"/>
                <a:cs typeface="Times New Roman" charset="0"/>
              </a:endParaRPr>
            </a:p>
            <a:p>
              <a:pPr marL="561243" indent="-354118">
                <a:lnSpc>
                  <a:spcPct val="130000"/>
                </a:lnSpc>
                <a:defRPr/>
              </a:pP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	- Pubblicazione risultati di irraggiamento cristalli di 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PbWO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 a 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Giessen</a:t>
              </a:r>
              <a:r>
                <a:rPr lang="it-IT" sz="13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. NIM 789, 101 (2015</a:t>
              </a:r>
              <a:r>
                <a:rPr lang="it-IT" sz="1300" dirty="0">
                  <a:solidFill>
                    <a:srgbClr val="000090"/>
                  </a:solidFill>
                  <a:latin typeface="Comic Sans MS" charset="0"/>
                  <a:cs typeface="Times New Roman" charset="0"/>
                </a:rPr>
                <a:t>)</a:t>
              </a:r>
              <a:r>
                <a:rPr lang="it-IT" sz="1900" dirty="0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.</a:t>
              </a:r>
            </a:p>
            <a:p>
              <a:pPr marL="561243" indent="-354118">
                <a:lnSpc>
                  <a:spcPct val="130000"/>
                </a:lnSpc>
                <a:defRPr/>
              </a:pPr>
              <a:r>
                <a:rPr lang="it-IT" sz="1900" dirty="0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	</a:t>
              </a:r>
              <a:r>
                <a:rPr lang="it-IT" sz="1900" dirty="0">
                  <a:solidFill>
                    <a:srgbClr val="000090"/>
                  </a:solidFill>
                  <a:latin typeface="Comic Sans MS" charset="0"/>
                  <a:cs typeface="Times New Roman" charset="0"/>
                </a:rPr>
                <a:t>-</a:t>
              </a:r>
              <a:r>
                <a:rPr lang="it-IT" sz="1900" dirty="0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 </a:t>
              </a:r>
              <a:r>
                <a:rPr lang="it-IT" sz="1900" dirty="0">
                  <a:solidFill>
                    <a:srgbClr val="000090"/>
                  </a:solidFill>
                  <a:latin typeface="Comic Sans MS" charset="0"/>
                  <a:cs typeface="Times New Roman" charset="0"/>
                </a:rPr>
                <a:t>Sottomissione al PAC di una lettera di intenti per la ricerca dei barioni ibridi.</a:t>
              </a:r>
            </a:p>
            <a:p>
              <a:pPr marL="561243" indent="-354118">
                <a:lnSpc>
                  <a:spcPct val="130000"/>
                </a:lnSpc>
                <a:defRPr/>
              </a:pPr>
              <a:r>
                <a:rPr lang="it-IT" sz="1900" dirty="0">
                  <a:solidFill>
                    <a:srgbClr val="000090"/>
                  </a:solidFill>
                  <a:latin typeface="Comic Sans MS" charset="0"/>
                  <a:cs typeface="Times New Roman" charset="0"/>
                </a:rPr>
                <a:t>	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- Programma di ricostruzione e calibrazione dei cluster nel calorimetro</a:t>
              </a:r>
            </a:p>
            <a:p>
              <a:pPr marL="561243" indent="-354118">
                <a:lnSpc>
                  <a:spcPct val="130000"/>
                </a:lnSpc>
                <a:defRPr/>
              </a:pP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	- Analisi del canale 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γ+p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-&gt; 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p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 π</a:t>
              </a:r>
              <a:r>
                <a:rPr lang="it-IT" sz="1900" baseline="300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+ 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π</a:t>
              </a:r>
              <a:r>
                <a:rPr lang="it-IT" sz="1900" baseline="300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- 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(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η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) nell’ambito del network 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HaSpeCT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 per  PWA</a:t>
              </a:r>
              <a:endParaRPr lang="it-IT" sz="1900" dirty="0">
                <a:solidFill>
                  <a:srgbClr val="800000"/>
                </a:solidFill>
                <a:latin typeface="Comic Sans MS" charset="0"/>
                <a:cs typeface="Times New Roman" charset="0"/>
              </a:endParaRPr>
            </a:p>
            <a:p>
              <a:pPr marL="207126" indent="0">
                <a:lnSpc>
                  <a:spcPct val="130000"/>
                </a:lnSpc>
                <a:defRPr/>
              </a:pPr>
              <a:r>
                <a:rPr lang="it-IT" sz="1900" dirty="0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HPS (</a:t>
              </a:r>
              <a:r>
                <a:rPr lang="it-IT" sz="1900" dirty="0" err="1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Heavy</a:t>
              </a:r>
              <a:r>
                <a:rPr lang="it-IT" sz="1900" dirty="0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 </a:t>
              </a:r>
              <a:r>
                <a:rPr lang="it-IT" sz="1900" dirty="0" err="1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Photon</a:t>
              </a:r>
              <a:r>
                <a:rPr lang="it-IT" sz="1900" dirty="0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 </a:t>
              </a:r>
              <a:r>
                <a:rPr lang="it-IT" sz="1900" dirty="0" err="1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Search</a:t>
              </a:r>
              <a:r>
                <a:rPr lang="it-IT" sz="1900" dirty="0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)</a:t>
              </a:r>
            </a:p>
            <a:p>
              <a:pPr marL="554562" indent="0">
                <a:lnSpc>
                  <a:spcPct val="130000"/>
                </a:lnSpc>
                <a:defRPr/>
              </a:pPr>
              <a:r>
                <a:rPr lang="it-IT" sz="1900" dirty="0">
                  <a:solidFill>
                    <a:srgbClr val="000090"/>
                  </a:solidFill>
                  <a:latin typeface="Comic Sans MS" charset="0"/>
                  <a:cs typeface="Times New Roman" charset="0"/>
                </a:rPr>
                <a:t>- </a:t>
              </a:r>
              <a:r>
                <a:rPr lang="it-IT" sz="1900" dirty="0" err="1">
                  <a:solidFill>
                    <a:srgbClr val="000090"/>
                  </a:solidFill>
                  <a:latin typeface="Comic Sans MS" charset="0"/>
                  <a:cs typeface="Times New Roman" charset="0"/>
                </a:rPr>
                <a:t>Engineering</a:t>
              </a:r>
              <a:r>
                <a:rPr lang="it-IT" sz="1900" dirty="0">
                  <a:solidFill>
                    <a:srgbClr val="000090"/>
                  </a:solidFill>
                  <a:latin typeface="Comic Sans MS" charset="0"/>
                  <a:cs typeface="Times New Roman" charset="0"/>
                </a:rPr>
                <a:t> RUN (aprile – maggio 2015)  </a:t>
              </a:r>
            </a:p>
            <a:p>
              <a:pPr marL="207126" indent="0">
                <a:lnSpc>
                  <a:spcPct val="130000"/>
                </a:lnSpc>
                <a:defRPr/>
              </a:pP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     – Calibrazione del calorimetro di 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PbWO</a:t>
              </a:r>
              <a:endParaRPr lang="it-IT" sz="1900" dirty="0">
                <a:solidFill>
                  <a:schemeClr val="accent2"/>
                </a:solidFill>
                <a:latin typeface="Comic Sans MS" charset="0"/>
                <a:cs typeface="Times New Roman" charset="0"/>
              </a:endParaRPr>
            </a:p>
            <a:p>
              <a:pPr marL="207126" indent="0">
                <a:lnSpc>
                  <a:spcPct val="130000"/>
                </a:lnSpc>
                <a:defRPr/>
              </a:pP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     - Generatore di eventi per la stima dei fondi di QED </a:t>
              </a:r>
              <a:r>
                <a:rPr lang="it-IT" sz="2100" dirty="0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	</a:t>
              </a:r>
            </a:p>
          </p:txBody>
        </p:sp>
        <p:sp>
          <p:nvSpPr>
            <p:cNvPr id="2" name="CasellaDiTesto 1"/>
            <p:cNvSpPr txBox="1"/>
            <p:nvPr/>
          </p:nvSpPr>
          <p:spPr>
            <a:xfrm>
              <a:off x="869950" y="1712383"/>
              <a:ext cx="3217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dirty="0">
                  <a:solidFill>
                    <a:srgbClr val="000090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endParaRPr lang="it-IT" sz="1100" dirty="0">
                <a:solidFill>
                  <a:srgbClr val="000090"/>
                </a:solidFill>
              </a:endParaRPr>
            </a:p>
          </p:txBody>
        </p:sp>
        <p:sp>
          <p:nvSpPr>
            <p:cNvPr id="8" name="CasellaDiTesto 7"/>
            <p:cNvSpPr txBox="1"/>
            <p:nvPr/>
          </p:nvSpPr>
          <p:spPr>
            <a:xfrm>
              <a:off x="624416" y="1720849"/>
              <a:ext cx="3217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dirty="0">
                  <a:solidFill>
                    <a:srgbClr val="000090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endParaRPr lang="it-IT" sz="1100" dirty="0">
                <a:solidFill>
                  <a:srgbClr val="000090"/>
                </a:solidFill>
              </a:endParaRPr>
            </a:p>
          </p:txBody>
        </p:sp>
        <p:sp>
          <p:nvSpPr>
            <p:cNvPr id="9" name="CasellaDiTesto 8"/>
            <p:cNvSpPr txBox="1"/>
            <p:nvPr/>
          </p:nvSpPr>
          <p:spPr>
            <a:xfrm>
              <a:off x="3028950" y="1703916"/>
              <a:ext cx="3217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dirty="0">
                  <a:solidFill>
                    <a:srgbClr val="000090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endParaRPr lang="it-IT" sz="1100" dirty="0">
                <a:solidFill>
                  <a:srgbClr val="000090"/>
                </a:solidFill>
              </a:endParaRPr>
            </a:p>
          </p:txBody>
        </p:sp>
        <p:sp>
          <p:nvSpPr>
            <p:cNvPr id="10" name="CasellaDiTesto 9"/>
            <p:cNvSpPr txBox="1"/>
            <p:nvPr/>
          </p:nvSpPr>
          <p:spPr>
            <a:xfrm>
              <a:off x="3232150" y="1720850"/>
              <a:ext cx="3217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dirty="0">
                  <a:solidFill>
                    <a:srgbClr val="000090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endParaRPr lang="it-IT" sz="1100" dirty="0">
                <a:solidFill>
                  <a:srgbClr val="000090"/>
                </a:solidFill>
              </a:endParaRPr>
            </a:p>
          </p:txBody>
        </p:sp>
        <p:sp>
          <p:nvSpPr>
            <p:cNvPr id="11" name="CasellaDiTesto 10"/>
            <p:cNvSpPr txBox="1"/>
            <p:nvPr/>
          </p:nvSpPr>
          <p:spPr>
            <a:xfrm>
              <a:off x="5391150" y="1703916"/>
              <a:ext cx="3217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dirty="0">
                  <a:solidFill>
                    <a:srgbClr val="000090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endParaRPr lang="it-IT" sz="1100" dirty="0">
                <a:solidFill>
                  <a:srgbClr val="000090"/>
                </a:solidFill>
              </a:endParaRPr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5653617" y="1712384"/>
              <a:ext cx="3217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dirty="0">
                  <a:solidFill>
                    <a:srgbClr val="000090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endParaRPr lang="it-IT" sz="1100" dirty="0">
                <a:solidFill>
                  <a:srgbClr val="000090"/>
                </a:solidFill>
              </a:endParaRPr>
            </a:p>
          </p:txBody>
        </p:sp>
      </p:grpSp>
      <p:grpSp>
        <p:nvGrpSpPr>
          <p:cNvPr id="13" name="Gruppo 12"/>
          <p:cNvGrpSpPr/>
          <p:nvPr/>
        </p:nvGrpSpPr>
        <p:grpSpPr>
          <a:xfrm>
            <a:off x="6957354" y="1"/>
            <a:ext cx="2606316" cy="606640"/>
            <a:chOff x="5844925" y="0"/>
            <a:chExt cx="3553075" cy="877395"/>
          </a:xfrm>
        </p:grpSpPr>
        <p:pic>
          <p:nvPicPr>
            <p:cNvPr id="14" name="Immagine 13" descr="Schermata 2015-07-10 alle 15.50.18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8700" y="0"/>
              <a:ext cx="2019300" cy="877395"/>
            </a:xfrm>
            <a:prstGeom prst="rect">
              <a:avLst/>
            </a:prstGeom>
          </p:spPr>
        </p:pic>
        <p:pic>
          <p:nvPicPr>
            <p:cNvPr id="15" name="Immagine 14" descr="Schermata 2015-07-10 alle 15.51.16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4925" y="0"/>
              <a:ext cx="1550821" cy="876300"/>
            </a:xfrm>
            <a:prstGeom prst="rect">
              <a:avLst/>
            </a:prstGeom>
          </p:spPr>
        </p:pic>
      </p:grpSp>
      <p:sp>
        <p:nvSpPr>
          <p:cNvPr id="16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6729976" y="7236221"/>
            <a:ext cx="1982744" cy="288032"/>
          </a:xfrm>
        </p:spPr>
        <p:txBody>
          <a:bodyPr/>
          <a:lstStyle/>
          <a:p>
            <a:pPr lvl="0"/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Fantini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CdS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- 13/07/15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7059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igura a mano libera 1"/>
          <p:cNvSpPr/>
          <p:nvPr/>
        </p:nvSpPr>
        <p:spPr>
          <a:xfrm>
            <a:off x="3033720" y="35421"/>
            <a:ext cx="3806640" cy="4899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99"/>
          </a:solidFill>
          <a:ln w="38100">
            <a:solidFill>
              <a:schemeClr val="bg1">
                <a:lumMod val="50000"/>
              </a:schemeClr>
            </a:solidFill>
            <a:prstDash val="solid"/>
            <a:round/>
          </a:ln>
        </p:spPr>
        <p:txBody>
          <a:bodyPr vert="horz" wrap="square" lIns="90000" tIns="46800" rIns="90000" bIns="46800" anchor="t" anchorCtr="0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marL="0" marR="0" lvl="0" indent="0" algn="l" rtl="0" hangingPunct="1">
              <a:lnSpc>
                <a:spcPct val="100000"/>
              </a:lnSpc>
              <a:spcBef>
                <a:spcPts val="1247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it-IT" sz="2600" b="1" i="0" u="none" strike="noStrike" baseline="0" dirty="0">
                <a:ln>
                  <a:noFill/>
                </a:ln>
                <a:solidFill>
                  <a:srgbClr val="FF0000"/>
                </a:solidFill>
                <a:latin typeface="Times New Roman" pitchFamily="18"/>
                <a:ea typeface="DejaVu Sans" pitchFamily="2"/>
                <a:cs typeface="DejaVu Sans" pitchFamily="2"/>
              </a:rPr>
              <a:t>MAMBO (</a:t>
            </a:r>
            <a:r>
              <a:rPr lang="it-IT" sz="2600" b="1" i="0" u="none" strike="noStrike" baseline="0" dirty="0" err="1">
                <a:ln>
                  <a:noFill/>
                </a:ln>
                <a:solidFill>
                  <a:srgbClr val="FF0000"/>
                </a:solidFill>
                <a:latin typeface="Times New Roman" pitchFamily="18"/>
                <a:ea typeface="DejaVu Sans" pitchFamily="2"/>
                <a:cs typeface="DejaVu Sans" pitchFamily="2"/>
              </a:rPr>
              <a:t>MAMi-BOnn</a:t>
            </a:r>
            <a:r>
              <a:rPr lang="it-IT" sz="2600" b="1" i="0" u="none" strike="noStrike" baseline="0" dirty="0">
                <a:ln>
                  <a:noFill/>
                </a:ln>
                <a:solidFill>
                  <a:srgbClr val="FF0000"/>
                </a:solidFill>
                <a:latin typeface="Times New Roman" pitchFamily="18"/>
                <a:ea typeface="DejaVu Sans" pitchFamily="2"/>
                <a:cs typeface="DejaVu Sans" pitchFamily="2"/>
              </a:rPr>
              <a:t>)</a:t>
            </a:r>
            <a:r>
              <a:rPr lang="x-none" sz="2000" b="1" i="0" u="none" strike="noStrike" baseline="0" dirty="0">
                <a:ln>
                  <a:noFill/>
                </a:ln>
                <a:solidFill>
                  <a:srgbClr val="FF0000"/>
                </a:solidFill>
                <a:latin typeface="Times New Roman" pitchFamily="18"/>
                <a:ea typeface="DejaVu Sans" pitchFamily="2"/>
                <a:cs typeface="DejaVu Sans" pitchFamily="2"/>
              </a:rPr>
              <a:t>‏</a:t>
            </a:r>
          </a:p>
        </p:txBody>
      </p:sp>
      <p:sp>
        <p:nvSpPr>
          <p:cNvPr id="3" name="Figura a mano libera 2"/>
          <p:cNvSpPr/>
          <p:nvPr/>
        </p:nvSpPr>
        <p:spPr>
          <a:xfrm>
            <a:off x="215776" y="1187549"/>
            <a:ext cx="9155160" cy="552164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marL="0" marR="0" lvl="0" indent="0" algn="l" rtl="0" hangingPunct="1">
              <a:lnSpc>
                <a:spcPct val="100000"/>
              </a:lnSpc>
              <a:spcBef>
                <a:spcPts val="1123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it-IT" sz="20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Century Schoolbook"/>
                <a:ea typeface="DejaVu Sans" pitchFamily="2"/>
                <a:cs typeface="Century Schoolbook"/>
              </a:rPr>
              <a:t>La sigla MAMBO si articola su due attività:</a:t>
            </a:r>
          </a:p>
          <a:p>
            <a:pPr marL="0" marR="0" lvl="0" indent="0" algn="l" rtl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it-IT" sz="2000" b="1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Century Schoolbook"/>
                <a:ea typeface="DejaVu Sans" pitchFamily="2"/>
                <a:cs typeface="Century Schoolbook"/>
              </a:rPr>
              <a:t>A2</a:t>
            </a:r>
            <a:r>
              <a:rPr lang="en-US" sz="20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Century Schoolbook"/>
                <a:ea typeface="Times New Roman" pitchFamily="18"/>
                <a:cs typeface="Century Schoolbook"/>
              </a:rPr>
              <a:t>@</a:t>
            </a:r>
            <a:r>
              <a:rPr lang="it-IT" sz="20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Century Schoolbook"/>
                <a:ea typeface="DejaVu Sans" pitchFamily="2"/>
                <a:cs typeface="Century Schoolbook"/>
              </a:rPr>
              <a:t>MAMI (</a:t>
            </a:r>
            <a:r>
              <a:rPr lang="it-IT" sz="20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Century Schoolbook"/>
                <a:ea typeface="DejaVu Sans" pitchFamily="2"/>
                <a:cs typeface="Century Schoolbook"/>
              </a:rPr>
              <a:t>Mainz</a:t>
            </a:r>
            <a:r>
              <a:rPr lang="it-IT" sz="20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Century Schoolbook"/>
                <a:ea typeface="DejaVu Sans" pitchFamily="2"/>
                <a:cs typeface="Century Schoolbook"/>
              </a:rPr>
              <a:t>)</a:t>
            </a:r>
            <a:r>
              <a:rPr lang="it-IT" sz="20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Century Schoolbook"/>
                <a:ea typeface="DejaVu Sans" pitchFamily="2"/>
                <a:cs typeface="Century Schoolbook"/>
              </a:rPr>
              <a:t>                                    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it-IT" sz="20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Century Schoolbook"/>
                <a:ea typeface="DejaVu Sans" pitchFamily="2"/>
                <a:cs typeface="Century Schoolbook"/>
              </a:rPr>
              <a:t>presa dati e analisi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it-IT" sz="2000" b="1" i="0" u="none" strike="noStrike" baseline="0" dirty="0">
                <a:ln>
                  <a:noFill/>
                </a:ln>
                <a:solidFill>
                  <a:srgbClr val="0000FF"/>
                </a:solidFill>
                <a:latin typeface="Century Schoolbook"/>
                <a:ea typeface="Symbol" pitchFamily="2"/>
                <a:cs typeface="Century Schoolbook"/>
              </a:rPr>
              <a:t>Paolo </a:t>
            </a:r>
            <a:r>
              <a:rPr lang="it-IT" sz="2000" b="1" i="0" u="none" strike="noStrike" baseline="0" dirty="0" err="1" smtClean="0">
                <a:ln>
                  <a:noFill/>
                </a:ln>
                <a:solidFill>
                  <a:srgbClr val="0000FF"/>
                </a:solidFill>
                <a:latin typeface="Century Schoolbook"/>
                <a:ea typeface="Symbol" pitchFamily="2"/>
                <a:cs typeface="Century Schoolbook"/>
              </a:rPr>
              <a:t>Pedroni</a:t>
            </a:r>
            <a:r>
              <a:rPr lang="it-IT" sz="2000" b="1" i="0" u="none" strike="noStrike" baseline="0" dirty="0" smtClean="0">
                <a:ln>
                  <a:noFill/>
                </a:ln>
                <a:solidFill>
                  <a:srgbClr val="0000FF"/>
                </a:solidFill>
                <a:latin typeface="Century Schoolbook"/>
                <a:ea typeface="Symbol" pitchFamily="2"/>
                <a:cs typeface="Century Schoolbook"/>
              </a:rPr>
              <a:t> (Pavia) </a:t>
            </a:r>
            <a:r>
              <a:rPr lang="it-IT" sz="2000" b="1" dirty="0" smtClean="0">
                <a:solidFill>
                  <a:srgbClr val="0000FF"/>
                </a:solidFill>
                <a:latin typeface="Century Schoolbook"/>
                <a:ea typeface="Symbol" pitchFamily="2"/>
                <a:cs typeface="Century Schoolbook"/>
              </a:rPr>
              <a:t> </a:t>
            </a:r>
            <a:r>
              <a:rPr lang="it-IT" sz="2000" b="1" i="0" u="none" strike="noStrike" baseline="0" dirty="0" err="1" smtClean="0">
                <a:ln>
                  <a:noFill/>
                </a:ln>
                <a:solidFill>
                  <a:srgbClr val="0000FF"/>
                </a:solidFill>
                <a:latin typeface="Century Schoolbook"/>
                <a:ea typeface="Symbol" pitchFamily="2"/>
                <a:cs typeface="Century Schoolbook"/>
              </a:rPr>
              <a:t>Spokesperson</a:t>
            </a:r>
            <a:r>
              <a:rPr lang="it-IT" sz="2000" b="1" i="0" u="none" strike="noStrike" baseline="0" dirty="0" smtClean="0">
                <a:ln>
                  <a:noFill/>
                </a:ln>
                <a:solidFill>
                  <a:srgbClr val="0000FF"/>
                </a:solidFill>
                <a:latin typeface="Century Schoolbook"/>
                <a:ea typeface="Symbol" pitchFamily="2"/>
                <a:cs typeface="Century Schoolbook"/>
              </a:rPr>
              <a:t> </a:t>
            </a:r>
            <a:r>
              <a:rPr lang="it-IT" sz="2000" b="1" i="0" u="none" strike="noStrike" baseline="0" dirty="0">
                <a:ln>
                  <a:noFill/>
                </a:ln>
                <a:solidFill>
                  <a:srgbClr val="0000FF"/>
                </a:solidFill>
                <a:latin typeface="Century Schoolbook"/>
                <a:ea typeface="Symbol" pitchFamily="2"/>
                <a:cs typeface="Century Schoolbook"/>
              </a:rPr>
              <a:t>insieme a A. Thomas</a:t>
            </a:r>
            <a:r>
              <a:rPr lang="it-IT" sz="2000" b="1" i="0" u="none" strike="noStrike" baseline="0" dirty="0" smtClean="0">
                <a:ln>
                  <a:noFill/>
                </a:ln>
                <a:solidFill>
                  <a:srgbClr val="FF0000"/>
                </a:solidFill>
                <a:latin typeface="Century Schoolbook"/>
                <a:ea typeface="Symbol" pitchFamily="2"/>
                <a:cs typeface="Century Schoolbook"/>
              </a:rPr>
              <a:t></a:t>
            </a:r>
            <a:endParaRPr lang="it-IT" sz="2000" b="0" i="0" u="none" strike="noStrike" baseline="0" dirty="0">
              <a:ln>
                <a:noFill/>
              </a:ln>
              <a:solidFill>
                <a:srgbClr val="000000"/>
              </a:solidFill>
              <a:latin typeface="Century Schoolbook"/>
              <a:ea typeface="DejaVu Sans" pitchFamily="2"/>
              <a:cs typeface="Century Schoolbook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it-IT" sz="2000" b="1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Century Schoolbook"/>
                <a:ea typeface="DejaVu Sans" pitchFamily="2"/>
                <a:cs typeface="Century Schoolbook"/>
              </a:rPr>
              <a:t>BGO-OD </a:t>
            </a:r>
            <a:r>
              <a:rPr lang="it-IT" sz="20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Century Schoolbook"/>
                <a:ea typeface="DejaVu Sans" pitchFamily="2"/>
                <a:cs typeface="Century Schoolbook"/>
              </a:rPr>
              <a:t>(Bonn)</a:t>
            </a:r>
            <a:r>
              <a:rPr lang="it-IT" sz="20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Century Schoolbook"/>
                <a:ea typeface="DejaVu Sans" pitchFamily="2"/>
                <a:cs typeface="Century Schoolbook"/>
              </a:rPr>
              <a:t>                            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it-IT" sz="20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Century Schoolbook"/>
                <a:ea typeface="DejaVu Sans" pitchFamily="2"/>
                <a:cs typeface="Century Schoolbook"/>
              </a:rPr>
              <a:t>installazione, messa a punto apparato, presa dati e analisi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it-IT" sz="2000" b="1" i="0" u="none" strike="noStrike" baseline="0" dirty="0">
                <a:ln>
                  <a:noFill/>
                </a:ln>
                <a:solidFill>
                  <a:srgbClr val="0000FF"/>
                </a:solidFill>
                <a:latin typeface="Century Schoolbook"/>
                <a:ea typeface="Symbol" pitchFamily="2"/>
                <a:cs typeface="Century Schoolbook"/>
              </a:rPr>
              <a:t>Paolo Levi </a:t>
            </a:r>
            <a:r>
              <a:rPr lang="it-IT" sz="2000" b="1" i="0" u="none" strike="noStrike" baseline="0" dirty="0" err="1">
                <a:ln>
                  <a:noFill/>
                </a:ln>
                <a:solidFill>
                  <a:srgbClr val="0000FF"/>
                </a:solidFill>
                <a:latin typeface="Century Schoolbook"/>
                <a:ea typeface="Symbol" pitchFamily="2"/>
                <a:cs typeface="Century Schoolbook"/>
              </a:rPr>
              <a:t>Sandri</a:t>
            </a:r>
            <a:r>
              <a:rPr lang="it-IT" sz="2000" b="1" i="0" u="none" strike="noStrike" baseline="0" dirty="0">
                <a:ln>
                  <a:noFill/>
                </a:ln>
                <a:solidFill>
                  <a:srgbClr val="0000FF"/>
                </a:solidFill>
                <a:latin typeface="Century Schoolbook"/>
                <a:ea typeface="Symbol" pitchFamily="2"/>
                <a:cs typeface="Century Schoolbook"/>
              </a:rPr>
              <a:t> </a:t>
            </a:r>
            <a:r>
              <a:rPr lang="it-IT" sz="2000" b="1" i="0" u="none" strike="noStrike" baseline="0" dirty="0" smtClean="0">
                <a:ln>
                  <a:noFill/>
                </a:ln>
                <a:solidFill>
                  <a:srgbClr val="0000FF"/>
                </a:solidFill>
                <a:latin typeface="Century Schoolbook"/>
                <a:ea typeface="Symbol" pitchFamily="2"/>
                <a:cs typeface="Century Schoolbook"/>
              </a:rPr>
              <a:t>(LNF)  </a:t>
            </a:r>
            <a:r>
              <a:rPr lang="it-IT" sz="2000" b="1" i="0" u="none" strike="noStrike" baseline="0" dirty="0" err="1" smtClean="0">
                <a:ln>
                  <a:noFill/>
                </a:ln>
                <a:solidFill>
                  <a:srgbClr val="0000FF"/>
                </a:solidFill>
                <a:latin typeface="Century Schoolbook"/>
                <a:ea typeface="Symbol" pitchFamily="2"/>
                <a:cs typeface="Century Schoolbook"/>
              </a:rPr>
              <a:t>Spokesperson</a:t>
            </a:r>
            <a:r>
              <a:rPr lang="it-IT" sz="2000" b="1" i="0" u="none" strike="noStrike" baseline="0" dirty="0" smtClean="0">
                <a:ln>
                  <a:noFill/>
                </a:ln>
                <a:solidFill>
                  <a:srgbClr val="0000FF"/>
                </a:solidFill>
                <a:latin typeface="Century Schoolbook"/>
                <a:ea typeface="Symbol" pitchFamily="2"/>
                <a:cs typeface="Century Schoolbook"/>
              </a:rPr>
              <a:t> </a:t>
            </a:r>
            <a:r>
              <a:rPr lang="it-IT" sz="2000" b="1" i="0" u="none" strike="noStrike" baseline="0" dirty="0">
                <a:ln>
                  <a:noFill/>
                </a:ln>
                <a:solidFill>
                  <a:srgbClr val="0000FF"/>
                </a:solidFill>
                <a:latin typeface="Century Schoolbook"/>
                <a:ea typeface="Symbol" pitchFamily="2"/>
                <a:cs typeface="Century Schoolbook"/>
              </a:rPr>
              <a:t>insieme a H. </a:t>
            </a:r>
            <a:r>
              <a:rPr lang="it-IT" sz="2000" b="1" i="0" u="none" strike="noStrike" baseline="0" dirty="0" err="1">
                <a:ln>
                  <a:noFill/>
                </a:ln>
                <a:solidFill>
                  <a:srgbClr val="0000FF"/>
                </a:solidFill>
                <a:latin typeface="Century Schoolbook"/>
                <a:ea typeface="Symbol" pitchFamily="2"/>
                <a:cs typeface="Century Schoolbook"/>
              </a:rPr>
              <a:t>Schmieden</a:t>
            </a:r>
            <a:r>
              <a:rPr lang="it-IT" sz="2000" b="1" i="0" u="none" strike="noStrike" baseline="0" dirty="0" smtClean="0">
                <a:ln>
                  <a:noFill/>
                </a:ln>
                <a:solidFill>
                  <a:srgbClr val="FF0000"/>
                </a:solidFill>
                <a:latin typeface="Century Schoolbook"/>
                <a:ea typeface="Symbol" pitchFamily="2"/>
                <a:cs typeface="Century Schoolbook"/>
              </a:rPr>
              <a:t></a:t>
            </a:r>
            <a:endParaRPr lang="it-IT" sz="2000" b="0" i="0" u="none" strike="noStrike" baseline="0" dirty="0">
              <a:ln>
                <a:noFill/>
              </a:ln>
              <a:solidFill>
                <a:srgbClr val="000000"/>
              </a:solidFill>
              <a:latin typeface="Century Schoolbook"/>
              <a:ea typeface="Symbol" pitchFamily="2"/>
              <a:cs typeface="Century Schoolbook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it-IT" sz="2000" b="1" i="0" u="none" strike="noStrike" baseline="0" dirty="0" smtClean="0">
              <a:ln>
                <a:noFill/>
              </a:ln>
              <a:solidFill>
                <a:srgbClr val="FF0000"/>
              </a:solidFill>
              <a:latin typeface="Century Schoolbook"/>
              <a:ea typeface="Symbol" pitchFamily="2"/>
              <a:cs typeface="Century Schoolbook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it-IT" sz="2000" b="1" i="0" u="none" strike="noStrike" baseline="0" dirty="0" smtClean="0">
                <a:ln>
                  <a:noFill/>
                </a:ln>
                <a:solidFill>
                  <a:srgbClr val="FF0000"/>
                </a:solidFill>
                <a:latin typeface="Century Schoolbook"/>
                <a:ea typeface="Symbol" pitchFamily="2"/>
                <a:cs typeface="Century Schoolbook"/>
              </a:rPr>
              <a:t>Obiettivi </a:t>
            </a:r>
            <a:r>
              <a:rPr lang="it-IT" sz="2000" b="1" i="0" u="none" strike="noStrike" baseline="0" dirty="0">
                <a:ln>
                  <a:noFill/>
                </a:ln>
                <a:solidFill>
                  <a:srgbClr val="FF0000"/>
                </a:solidFill>
                <a:latin typeface="Century Schoolbook"/>
                <a:ea typeface="Symbol" pitchFamily="2"/>
                <a:cs typeface="Century Schoolbook"/>
              </a:rPr>
              <a:t>di fisica</a:t>
            </a:r>
            <a:r>
              <a:rPr lang="it-IT" sz="20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Century Schoolbook"/>
                <a:ea typeface="Symbol" pitchFamily="2"/>
                <a:cs typeface="Century Schoolbook"/>
              </a:rPr>
              <a:t>: </a:t>
            </a:r>
            <a:r>
              <a:rPr lang="it-IT" sz="20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Century Schoolbook"/>
                <a:ea typeface="DejaVu Sans" pitchFamily="2"/>
                <a:cs typeface="Century Schoolbook"/>
              </a:rPr>
              <a:t> </a:t>
            </a:r>
            <a:r>
              <a:rPr lang="it-IT" sz="20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Century Schoolbook"/>
                <a:ea typeface="DejaVu Sans" pitchFamily="2"/>
                <a:cs typeface="Century Schoolbook"/>
              </a:rPr>
              <a:t>studio delle proprietà delle risonanze nucleoniche attraverso la </a:t>
            </a:r>
            <a:r>
              <a:rPr lang="it-IT" sz="2000" b="0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Century Schoolbook"/>
                <a:ea typeface="DejaVu Sans" pitchFamily="2"/>
                <a:cs typeface="Century Schoolbook"/>
              </a:rPr>
              <a:t>fotoproduzione</a:t>
            </a:r>
            <a:r>
              <a:rPr lang="it-IT" sz="20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Century Schoolbook"/>
                <a:ea typeface="DejaVu Sans" pitchFamily="2"/>
                <a:cs typeface="Century Schoolbook"/>
              </a:rPr>
              <a:t> di mesoni </a:t>
            </a:r>
            <a:r>
              <a:rPr lang="it-IT" sz="2000" b="0" i="0" u="none" strike="noStrike" baseline="0" dirty="0" err="1" smtClean="0">
                <a:ln>
                  <a:noFill/>
                </a:ln>
                <a:solidFill>
                  <a:srgbClr val="000000"/>
                </a:solidFill>
                <a:latin typeface="Century Schoolbook"/>
                <a:ea typeface="DejaVu Sans" pitchFamily="2"/>
                <a:cs typeface="Century Schoolbook"/>
              </a:rPr>
              <a:t>pseudoscalari</a:t>
            </a:r>
            <a:r>
              <a:rPr lang="it-IT" sz="2000" dirty="0">
                <a:solidFill>
                  <a:srgbClr val="000000"/>
                </a:solidFill>
                <a:latin typeface="Century Schoolbook"/>
                <a:ea typeface="DejaVu Sans" pitchFamily="2"/>
                <a:cs typeface="Century Schoolbook"/>
              </a:rPr>
              <a:t>,</a:t>
            </a:r>
            <a:r>
              <a:rPr lang="it-IT" sz="20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Century Schoolbook"/>
                <a:ea typeface="DejaVu Sans" pitchFamily="2"/>
                <a:cs typeface="Century Schoolbook"/>
              </a:rPr>
              <a:t> vettori e con</a:t>
            </a:r>
            <a:r>
              <a:rPr lang="it-IT" sz="2000" b="0" i="0" u="none" strike="noStrike" dirty="0" smtClean="0">
                <a:ln>
                  <a:noFill/>
                </a:ln>
                <a:solidFill>
                  <a:srgbClr val="000000"/>
                </a:solidFill>
                <a:latin typeface="Century Schoolbook"/>
                <a:ea typeface="DejaVu Sans" pitchFamily="2"/>
                <a:cs typeface="Century Schoolbook"/>
              </a:rPr>
              <a:t> stranezza</a:t>
            </a:r>
            <a:r>
              <a:rPr lang="it-IT" sz="20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Century Schoolbook"/>
                <a:ea typeface="DejaVu Sans" pitchFamily="2"/>
                <a:cs typeface="Century Schoolbook"/>
              </a:rPr>
              <a:t> </a:t>
            </a:r>
            <a:r>
              <a:rPr lang="it-IT" sz="20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Century Schoolbook"/>
                <a:ea typeface="DejaVu Sans" pitchFamily="2"/>
                <a:cs typeface="Century Schoolbook"/>
              </a:rPr>
              <a:t>con fasci e/o bersagli </a:t>
            </a:r>
            <a:r>
              <a:rPr lang="it-IT" sz="20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Century Schoolbook"/>
                <a:ea typeface="DejaVu Sans" pitchFamily="2"/>
                <a:cs typeface="Century Schoolbook"/>
              </a:rPr>
              <a:t>polarizzati con energie fino</a:t>
            </a:r>
            <a:r>
              <a:rPr lang="it-IT" sz="2000" b="0" i="0" u="none" strike="noStrike" dirty="0" smtClean="0">
                <a:ln>
                  <a:noFill/>
                </a:ln>
                <a:solidFill>
                  <a:srgbClr val="000000"/>
                </a:solidFill>
                <a:latin typeface="Century Schoolbook"/>
                <a:ea typeface="DejaVu Sans" pitchFamily="2"/>
                <a:cs typeface="Century Schoolbook"/>
              </a:rPr>
              <a:t> a 1.6 </a:t>
            </a:r>
            <a:r>
              <a:rPr lang="it-IT" sz="2000" b="0" i="0" u="none" strike="noStrike" dirty="0" err="1" smtClean="0">
                <a:ln>
                  <a:noFill/>
                </a:ln>
                <a:solidFill>
                  <a:srgbClr val="000000"/>
                </a:solidFill>
                <a:latin typeface="Century Schoolbook"/>
                <a:ea typeface="DejaVu Sans" pitchFamily="2"/>
                <a:cs typeface="Century Schoolbook"/>
              </a:rPr>
              <a:t>GeV</a:t>
            </a:r>
            <a:r>
              <a:rPr lang="it-IT" sz="2000" b="0" i="0" u="none" strike="noStrike" dirty="0" smtClean="0">
                <a:ln>
                  <a:noFill/>
                </a:ln>
                <a:solidFill>
                  <a:srgbClr val="000000"/>
                </a:solidFill>
                <a:latin typeface="Century Schoolbook"/>
                <a:ea typeface="DejaVu Sans" pitchFamily="2"/>
                <a:cs typeface="Century Schoolbook"/>
              </a:rPr>
              <a:t> a Mainz ( fascio e bersaglio polarizzati) e fino a 3.2 </a:t>
            </a:r>
            <a:r>
              <a:rPr lang="it-IT" sz="2000" b="0" i="0" u="none" strike="noStrike" dirty="0" err="1" smtClean="0">
                <a:ln>
                  <a:noFill/>
                </a:ln>
                <a:solidFill>
                  <a:srgbClr val="000000"/>
                </a:solidFill>
                <a:latin typeface="Century Schoolbook"/>
                <a:ea typeface="DejaVu Sans" pitchFamily="2"/>
                <a:cs typeface="Century Schoolbook"/>
              </a:rPr>
              <a:t>GeV</a:t>
            </a:r>
            <a:r>
              <a:rPr lang="it-IT" sz="2000" b="0" i="0" u="none" strike="noStrike" dirty="0" smtClean="0">
                <a:ln>
                  <a:noFill/>
                </a:ln>
                <a:solidFill>
                  <a:srgbClr val="000000"/>
                </a:solidFill>
                <a:latin typeface="Century Schoolbook"/>
                <a:ea typeface="DejaVu Sans" pitchFamily="2"/>
                <a:cs typeface="Century Schoolbook"/>
              </a:rPr>
              <a:t> a Bonn (fascio </a:t>
            </a:r>
            <a:r>
              <a:rPr lang="it-IT" sz="2000" dirty="0" smtClean="0">
                <a:solidFill>
                  <a:srgbClr val="000000"/>
                </a:solidFill>
                <a:latin typeface="Century Schoolbook"/>
                <a:ea typeface="DejaVu Sans" pitchFamily="2"/>
                <a:cs typeface="Century Schoolbook"/>
              </a:rPr>
              <a:t>polarizzato)</a:t>
            </a:r>
            <a:r>
              <a:rPr lang="it-IT" sz="2000" b="0" i="0" u="none" strike="noStrike" dirty="0" smtClean="0">
                <a:ln>
                  <a:noFill/>
                </a:ln>
                <a:solidFill>
                  <a:srgbClr val="000000"/>
                </a:solidFill>
                <a:latin typeface="Century Schoolbook"/>
                <a:ea typeface="DejaVu Sans" pitchFamily="2"/>
                <a:cs typeface="Century Schoolbook"/>
              </a:rPr>
              <a:t>  </a:t>
            </a:r>
            <a:endParaRPr lang="it-IT" sz="2000" b="0" i="0" u="none" strike="noStrike" baseline="0" dirty="0">
              <a:ln>
                <a:noFill/>
              </a:ln>
              <a:solidFill>
                <a:srgbClr val="000000"/>
              </a:solidFill>
              <a:latin typeface="Century Schoolbook"/>
              <a:ea typeface="DejaVu Sans" pitchFamily="2"/>
              <a:cs typeface="Century Schoolbook"/>
            </a:endParaRPr>
          </a:p>
          <a:p>
            <a:pPr lvl="0"/>
            <a:endParaRPr lang="en-US" sz="2000" dirty="0" smtClean="0">
              <a:latin typeface="Century Schoolbook"/>
              <a:ea typeface="WenQuanYi Micro Hei" pitchFamily="2"/>
              <a:cs typeface="Century Schoolbook"/>
            </a:endParaRPr>
          </a:p>
          <a:p>
            <a:pPr lvl="0">
              <a:lnSpc>
                <a:spcPct val="140000"/>
              </a:lnSpc>
              <a:buClr>
                <a:srgbClr val="FF0000"/>
              </a:buClr>
              <a:buSzPct val="100000"/>
              <a:buFont typeface="Wingdings" pitchFamily="2"/>
              <a:buChar char=""/>
              <a:tabLst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en-US" sz="2000" dirty="0" smtClean="0">
                <a:latin typeface="Liberation Sans" pitchFamily="18"/>
                <a:ea typeface="WenQuanYi Micro Hei" pitchFamily="2"/>
                <a:cs typeface="Lohit Hindi" pitchFamily="2"/>
              </a:rPr>
              <a:t>  </a:t>
            </a:r>
            <a:r>
              <a:rPr lang="en-GB" sz="2000" dirty="0" smtClean="0">
                <a:latin typeface="Symbol" pitchFamily="18"/>
                <a:ea typeface="WenQuanYi Micro Hei" pitchFamily="2"/>
                <a:cs typeface="Lohit Hindi" pitchFamily="2"/>
              </a:rPr>
              <a:t></a:t>
            </a:r>
            <a:r>
              <a:rPr lang="it-IT" sz="2000" dirty="0" smtClean="0">
                <a:latin typeface="Liberation Sans" pitchFamily="18"/>
                <a:ea typeface="WenQuanYi Micro Hei" pitchFamily="2"/>
                <a:cs typeface="Lohit Hindi" pitchFamily="2"/>
              </a:rPr>
              <a:t>N</a:t>
            </a:r>
            <a:r>
              <a:rPr lang="it-IT" sz="2000" dirty="0" smtClean="0">
                <a:latin typeface="Times New Roman" pitchFamily="18"/>
                <a:ea typeface="WenQuanYi Micro Hei" pitchFamily="2"/>
                <a:cs typeface="Lohit Hindi" pitchFamily="2"/>
              </a:rPr>
              <a:t>→</a:t>
            </a:r>
            <a:r>
              <a:rPr lang="it-IT" sz="2000" dirty="0" err="1" smtClean="0">
                <a:latin typeface="Liberation Sans" pitchFamily="18"/>
                <a:ea typeface="WenQuanYi Micro Hei" pitchFamily="2"/>
                <a:cs typeface="Lohit Hindi" pitchFamily="2"/>
              </a:rPr>
              <a:t>N</a:t>
            </a:r>
            <a:r>
              <a:rPr lang="it-IT" sz="2000" dirty="0" smtClean="0">
                <a:latin typeface="Symbol" pitchFamily="18"/>
                <a:ea typeface="WenQuanYi Micro Hei" pitchFamily="2"/>
                <a:cs typeface="Lohit Hindi" pitchFamily="2"/>
              </a:rPr>
              <a:t></a:t>
            </a:r>
            <a:r>
              <a:rPr lang="it-IT" sz="2000" dirty="0" smtClean="0">
                <a:latin typeface="Liberation Sans" pitchFamily="18"/>
                <a:ea typeface="WenQuanYi Micro Hei" pitchFamily="2"/>
                <a:cs typeface="Lohit Hindi" pitchFamily="2"/>
              </a:rPr>
              <a:t> 		</a:t>
            </a:r>
            <a:r>
              <a:rPr lang="en-GB" sz="2000" dirty="0" smtClean="0">
                <a:latin typeface="Symbol" pitchFamily="18"/>
                <a:ea typeface="WenQuanYi Micro Hei" pitchFamily="2"/>
                <a:cs typeface="Lohit Hindi" pitchFamily="2"/>
              </a:rPr>
              <a:t></a:t>
            </a:r>
            <a:r>
              <a:rPr lang="it-IT" sz="2000" dirty="0" smtClean="0">
                <a:latin typeface="Liberation Sans" pitchFamily="18"/>
                <a:ea typeface="WenQuanYi Micro Hei" pitchFamily="2"/>
                <a:cs typeface="Lohit Hindi" pitchFamily="2"/>
              </a:rPr>
              <a:t>N</a:t>
            </a:r>
            <a:r>
              <a:rPr lang="it-IT" sz="2000" dirty="0" smtClean="0">
                <a:latin typeface="Times New Roman" pitchFamily="18"/>
                <a:ea typeface="WenQuanYi Micro Hei" pitchFamily="2"/>
                <a:cs typeface="Lohit Hindi" pitchFamily="2"/>
              </a:rPr>
              <a:t>→</a:t>
            </a:r>
            <a:r>
              <a:rPr lang="it-IT" sz="2000" dirty="0" smtClean="0">
                <a:latin typeface="Liberation Sans" pitchFamily="18"/>
                <a:ea typeface="WenQuanYi Micro Hei" pitchFamily="2"/>
                <a:cs typeface="Lohit Hindi" pitchFamily="2"/>
              </a:rPr>
              <a:t>N</a:t>
            </a:r>
            <a:r>
              <a:rPr lang="it-IT" sz="2000" dirty="0" smtClean="0">
                <a:latin typeface="Symbol" pitchFamily="18"/>
                <a:ea typeface="WenQuanYi Micro Hei" pitchFamily="2"/>
                <a:cs typeface="Lohit Hindi" pitchFamily="2"/>
              </a:rPr>
              <a:t></a:t>
            </a:r>
            <a:r>
              <a:rPr lang="it-IT" sz="2000" dirty="0" smtClean="0">
                <a:latin typeface="Arial" pitchFamily="18"/>
                <a:ea typeface="WenQuanYi Micro Hei" pitchFamily="2"/>
                <a:cs typeface="Lohit Hindi" pitchFamily="2"/>
              </a:rPr>
              <a:t>’</a:t>
            </a:r>
            <a:r>
              <a:rPr lang="it-IT" sz="2000" dirty="0" smtClean="0">
                <a:latin typeface="Liberation Sans" pitchFamily="18"/>
                <a:ea typeface="WenQuanYi Micro Hei" pitchFamily="2"/>
                <a:cs typeface="Lohit Hindi" pitchFamily="2"/>
              </a:rPr>
              <a:t> 			</a:t>
            </a:r>
            <a:r>
              <a:rPr lang="it-IT" sz="2000" dirty="0" smtClean="0">
                <a:latin typeface="Century Schoolbook"/>
                <a:ea typeface="WenQuanYi Micro Hei" pitchFamily="2"/>
                <a:cs typeface="Century Schoolbook"/>
              </a:rPr>
              <a:t>mesoni </a:t>
            </a:r>
            <a:r>
              <a:rPr lang="it-IT" sz="2000" dirty="0" err="1" smtClean="0">
                <a:latin typeface="Century Schoolbook"/>
                <a:ea typeface="WenQuanYi Micro Hei" pitchFamily="2"/>
                <a:cs typeface="Century Schoolbook"/>
              </a:rPr>
              <a:t>pseudoscalari</a:t>
            </a:r>
            <a:endParaRPr lang="it-IT" sz="2000" dirty="0" smtClean="0">
              <a:latin typeface="Century Schoolbook"/>
              <a:ea typeface="WenQuanYi Micro Hei" pitchFamily="2"/>
              <a:cs typeface="Century Schoolbook"/>
            </a:endParaRPr>
          </a:p>
          <a:p>
            <a:pPr lvl="0">
              <a:lnSpc>
                <a:spcPct val="140000"/>
              </a:lnSpc>
              <a:buClr>
                <a:srgbClr val="FF0000"/>
              </a:buClr>
              <a:buSzPct val="100000"/>
              <a:buFont typeface="Wingdings" pitchFamily="2"/>
              <a:buChar char=""/>
              <a:tabLst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en-GB" sz="2000" dirty="0" smtClean="0">
                <a:latin typeface="Symbol" pitchFamily="18"/>
                <a:ea typeface="WenQuanYi Micro Hei" pitchFamily="2"/>
                <a:cs typeface="Lohit Hindi" pitchFamily="2"/>
              </a:rPr>
              <a:t></a:t>
            </a:r>
            <a:r>
              <a:rPr lang="it-IT" sz="2000" dirty="0" smtClean="0">
                <a:latin typeface="Liberation Sans" pitchFamily="18"/>
                <a:ea typeface="WenQuanYi Micro Hei" pitchFamily="2"/>
                <a:cs typeface="Lohit Hindi" pitchFamily="2"/>
              </a:rPr>
              <a:t>N</a:t>
            </a:r>
            <a:r>
              <a:rPr lang="it-IT" sz="2000" dirty="0" smtClean="0">
                <a:latin typeface="Times New Roman" pitchFamily="18"/>
                <a:ea typeface="WenQuanYi Micro Hei" pitchFamily="2"/>
                <a:cs typeface="Lohit Hindi" pitchFamily="2"/>
              </a:rPr>
              <a:t>→</a:t>
            </a:r>
            <a:r>
              <a:rPr lang="it-IT" sz="2000" dirty="0" smtClean="0">
                <a:latin typeface="Liberation Sans" pitchFamily="18"/>
                <a:ea typeface="WenQuanYi Micro Hei" pitchFamily="2"/>
                <a:cs typeface="Lohit Hindi" pitchFamily="2"/>
              </a:rPr>
              <a:t>N</a:t>
            </a:r>
            <a:r>
              <a:rPr lang="it-IT" sz="2000" dirty="0" smtClean="0">
                <a:latin typeface="Symbol" pitchFamily="18"/>
                <a:ea typeface="WenQuanYi Micro Hei" pitchFamily="2"/>
                <a:cs typeface="Lohit Hindi" pitchFamily="2"/>
              </a:rPr>
              <a:t>  	</a:t>
            </a:r>
            <a:r>
              <a:rPr lang="en-GB" sz="2000" dirty="0" smtClean="0">
                <a:latin typeface="Symbol" pitchFamily="18"/>
                <a:ea typeface="WenQuanYi Micro Hei" pitchFamily="2"/>
                <a:cs typeface="Lohit Hindi" pitchFamily="2"/>
              </a:rPr>
              <a:t></a:t>
            </a:r>
            <a:r>
              <a:rPr lang="it-IT" sz="2000" dirty="0" smtClean="0">
                <a:latin typeface="Symbol" pitchFamily="18"/>
                <a:ea typeface="WenQuanYi Micro Hei" pitchFamily="2"/>
                <a:cs typeface="Lohit Hindi" pitchFamily="2"/>
              </a:rPr>
              <a:t>N</a:t>
            </a:r>
            <a:r>
              <a:rPr lang="it-IT" sz="2000" dirty="0" smtClean="0">
                <a:latin typeface="Times New Roman" pitchFamily="18"/>
                <a:ea typeface="WenQuanYi Micro Hei" pitchFamily="2"/>
                <a:cs typeface="Lohit Hindi" pitchFamily="2"/>
              </a:rPr>
              <a:t>→</a:t>
            </a:r>
            <a:r>
              <a:rPr lang="it-IT" sz="2000" dirty="0" smtClean="0">
                <a:latin typeface="Symbol" pitchFamily="18"/>
                <a:ea typeface="WenQuanYi Micro Hei" pitchFamily="2"/>
                <a:cs typeface="Lohit Hindi" pitchFamily="2"/>
              </a:rPr>
              <a:t>N	</a:t>
            </a:r>
            <a:r>
              <a:rPr lang="it-IT" sz="2000" dirty="0" smtClean="0">
                <a:latin typeface="Liberation Sans" pitchFamily="18"/>
                <a:ea typeface="WenQuanYi Micro Hei" pitchFamily="2"/>
                <a:cs typeface="Lohit Hindi" pitchFamily="2"/>
              </a:rPr>
              <a:t>  		</a:t>
            </a:r>
            <a:r>
              <a:rPr lang="it-IT" sz="2000" dirty="0" smtClean="0">
                <a:latin typeface="Century Schoolbook"/>
                <a:ea typeface="WenQuanYi Micro Hei" pitchFamily="2"/>
                <a:cs typeface="Century Schoolbook"/>
              </a:rPr>
              <a:t>mesoni vettoriali</a:t>
            </a:r>
            <a:endParaRPr lang="it-IT" sz="2000" dirty="0" smtClean="0">
              <a:solidFill>
                <a:srgbClr val="0000FF"/>
              </a:solidFill>
              <a:latin typeface="Century Schoolbook"/>
              <a:ea typeface="WenQuanYi Micro Hei" pitchFamily="2"/>
              <a:cs typeface="Century Schoolbook"/>
            </a:endParaRPr>
          </a:p>
          <a:p>
            <a:pPr lvl="0">
              <a:lnSpc>
                <a:spcPct val="140000"/>
              </a:lnSpc>
              <a:buClr>
                <a:srgbClr val="FF0000"/>
              </a:buClr>
              <a:buSzPct val="100000"/>
              <a:buFont typeface="Wingdings" pitchFamily="2"/>
              <a:buChar char=""/>
              <a:tabLst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en-GB" sz="2000" dirty="0" smtClean="0">
                <a:latin typeface="Symbol" pitchFamily="18"/>
                <a:ea typeface="WenQuanYi Micro Hei" pitchFamily="2"/>
                <a:cs typeface="Lohit Hindi" pitchFamily="2"/>
              </a:rPr>
              <a:t></a:t>
            </a:r>
            <a:r>
              <a:rPr lang="it-IT" sz="2000" dirty="0" smtClean="0">
                <a:latin typeface="Liberation Sans" pitchFamily="18"/>
                <a:ea typeface="WenQuanYi Micro Hei" pitchFamily="2"/>
                <a:cs typeface="Lohit Hindi" pitchFamily="2"/>
              </a:rPr>
              <a:t>N</a:t>
            </a:r>
            <a:r>
              <a:rPr lang="it-IT" sz="2000" dirty="0" smtClean="0">
                <a:latin typeface="Times New Roman" pitchFamily="18"/>
                <a:ea typeface="WenQuanYi Micro Hei" pitchFamily="2"/>
                <a:cs typeface="Lohit Hindi" pitchFamily="2"/>
              </a:rPr>
              <a:t>→</a:t>
            </a:r>
            <a:r>
              <a:rPr lang="it-IT" sz="2000" dirty="0" smtClean="0">
                <a:latin typeface="Liberation Sans" pitchFamily="18"/>
                <a:ea typeface="WenQuanYi Micro Hei" pitchFamily="2"/>
                <a:cs typeface="Lohit Hindi" pitchFamily="2"/>
              </a:rPr>
              <a:t> K</a:t>
            </a:r>
            <a:r>
              <a:rPr lang="it-IT" sz="2000" dirty="0" smtClean="0">
                <a:latin typeface="Symbol" pitchFamily="18"/>
                <a:ea typeface="WenQuanYi Micro Hei" pitchFamily="2"/>
                <a:cs typeface="Lohit Hindi" pitchFamily="2"/>
              </a:rPr>
              <a:t>						</a:t>
            </a:r>
            <a:r>
              <a:rPr lang="it-IT" sz="2000" dirty="0" smtClean="0">
                <a:latin typeface="Century Schoolbook"/>
                <a:ea typeface="WenQuanYi Micro Hei" pitchFamily="2"/>
                <a:cs typeface="Century Schoolbook"/>
              </a:rPr>
              <a:t>mesoni con stranezza</a:t>
            </a:r>
            <a:endParaRPr lang="it-IT" sz="2200" b="0" i="0" u="none" strike="noStrike" baseline="0" dirty="0">
              <a:ln>
                <a:noFill/>
              </a:ln>
              <a:solidFill>
                <a:srgbClr val="000000"/>
              </a:solidFill>
              <a:latin typeface="Century Schoolbook"/>
              <a:ea typeface="Symbol" pitchFamily="2"/>
              <a:cs typeface="Century Schoolbook"/>
            </a:endParaRPr>
          </a:p>
        </p:txBody>
      </p:sp>
      <p:sp>
        <p:nvSpPr>
          <p:cNvPr id="4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4048940" y="7236221"/>
            <a:ext cx="1982744" cy="288032"/>
          </a:xfrm>
        </p:spPr>
        <p:txBody>
          <a:bodyPr/>
          <a:lstStyle/>
          <a:p>
            <a:pPr lvl="0"/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Fantini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CdS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- 13/07/15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0" y="539477"/>
            <a:ext cx="9623097" cy="528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hangingPunct="0">
              <a:lnSpc>
                <a:spcPct val="150000"/>
              </a:lnSpc>
              <a:spcBef>
                <a:spcPts val="1500"/>
              </a:spcBef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it-IT" sz="2000" b="1" dirty="0" smtClean="0">
                <a:solidFill>
                  <a:srgbClr val="FF0000"/>
                </a:solidFill>
                <a:latin typeface="Times New Roman" pitchFamily="18" charset="0"/>
                <a:ea typeface="DejaVu Sans" pitchFamily="2"/>
                <a:cs typeface="Times New Roman" pitchFamily="18" charset="0"/>
              </a:rPr>
              <a:t>N° sezioni INFN partecipanti: 6                 Responsabile Nazionale: ALESSIA FANTINI </a:t>
            </a:r>
            <a:endParaRPr lang="it-IT" sz="2000" b="1" dirty="0">
              <a:solidFill>
                <a:srgbClr val="FF0000"/>
              </a:solidFill>
              <a:latin typeface="Times New Roman" pitchFamily="18" charset="0"/>
              <a:ea typeface="DejaVu Sans" pitchFamily="2"/>
              <a:cs typeface="Times New Roman" pitchFamily="18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Schermata 2014-07-13 alle 20.52.4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5560"/>
            <a:ext cx="10080625" cy="4284218"/>
          </a:xfrm>
          <a:prstGeom prst="rect">
            <a:avLst/>
          </a:prstGeom>
        </p:spPr>
      </p:pic>
      <p:pic>
        <p:nvPicPr>
          <p:cNvPr id="19" name="Immagine 18" descr="Schermata 2015-07-10 alle 15.28.5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743" y="4655666"/>
            <a:ext cx="1283882" cy="2904009"/>
          </a:xfrm>
          <a:prstGeom prst="rect">
            <a:avLst/>
          </a:prstGeom>
        </p:spPr>
      </p:pic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155086" y="-186659"/>
            <a:ext cx="9072563" cy="125994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>
                <a:solidFill>
                  <a:srgbClr val="800000"/>
                </a:solidFill>
              </a:rPr>
              <a:t>HPS</a:t>
            </a:r>
            <a:endParaRPr lang="en-US" dirty="0">
              <a:solidFill>
                <a:srgbClr val="800000"/>
              </a:solidFill>
            </a:endParaRPr>
          </a:p>
        </p:txBody>
      </p:sp>
      <p:cxnSp>
        <p:nvCxnSpPr>
          <p:cNvPr id="6" name="Connettore 1 5"/>
          <p:cNvCxnSpPr/>
          <p:nvPr/>
        </p:nvCxnSpPr>
        <p:spPr bwMode="auto">
          <a:xfrm>
            <a:off x="0" y="834714"/>
            <a:ext cx="1008062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7" name="Immagine 6" descr="Schermata 2015-07-10 alle 15.22.2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698567" cy="1130515"/>
          </a:xfrm>
          <a:prstGeom prst="rect">
            <a:avLst/>
          </a:prstGeom>
        </p:spPr>
      </p:pic>
      <p:pic>
        <p:nvPicPr>
          <p:cNvPr id="8" name="Immagine 7" descr="Schermata 2015-07-10 alle 15.23.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9942"/>
            <a:ext cx="3120194" cy="1145276"/>
          </a:xfrm>
          <a:prstGeom prst="rect">
            <a:avLst/>
          </a:prstGeom>
        </p:spPr>
      </p:pic>
      <p:pic>
        <p:nvPicPr>
          <p:cNvPr id="9" name="Immagine 8" descr="Schermata 2015-07-10 alle 15.24.2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11357"/>
            <a:ext cx="4080254" cy="2748319"/>
          </a:xfrm>
          <a:prstGeom prst="rect">
            <a:avLst/>
          </a:prstGeom>
        </p:spPr>
      </p:pic>
      <p:pic>
        <p:nvPicPr>
          <p:cNvPr id="11" name="Immagine 10" descr="Schermata 2015-07-10 alle 15.27.31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583" y="5084848"/>
            <a:ext cx="3728796" cy="2474828"/>
          </a:xfrm>
          <a:prstGeom prst="rect">
            <a:avLst/>
          </a:prstGeom>
        </p:spPr>
      </p:pic>
      <p:pic>
        <p:nvPicPr>
          <p:cNvPr id="12" name="Immagine 11" descr="Schermata 2015-07-10 alle 15.28.53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741" y="4678658"/>
            <a:ext cx="1266515" cy="2881018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7631551" y="6789708"/>
            <a:ext cx="912450" cy="343375"/>
          </a:xfrm>
          <a:prstGeom prst="rect">
            <a:avLst/>
          </a:prstGeom>
          <a:noFill/>
        </p:spPr>
        <p:txBody>
          <a:bodyPr wrap="none" lIns="96213" tIns="48107" rIns="96213" bIns="48107" rtlCol="0">
            <a:spAutoFit/>
          </a:bodyPr>
          <a:lstStyle/>
          <a:p>
            <a:r>
              <a:rPr lang="en-US" sz="800" dirty="0"/>
              <a:t>Simulated elastic </a:t>
            </a:r>
          </a:p>
          <a:p>
            <a:r>
              <a:rPr lang="en-US" sz="800" dirty="0"/>
              <a:t>electron energy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8988558" y="6817707"/>
            <a:ext cx="925274" cy="343375"/>
          </a:xfrm>
          <a:prstGeom prst="rect">
            <a:avLst/>
          </a:prstGeom>
          <a:noFill/>
        </p:spPr>
        <p:txBody>
          <a:bodyPr wrap="none" lIns="96213" tIns="48107" rIns="96213" bIns="48107" rtlCol="0">
            <a:spAutoFit/>
          </a:bodyPr>
          <a:lstStyle/>
          <a:p>
            <a:r>
              <a:rPr lang="en-US" sz="800" dirty="0"/>
              <a:t>Calibrated elastic </a:t>
            </a:r>
          </a:p>
          <a:p>
            <a:r>
              <a:rPr lang="en-US" sz="800" dirty="0"/>
              <a:t>electron energy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7599241" y="4951120"/>
            <a:ext cx="809858" cy="220264"/>
          </a:xfrm>
          <a:prstGeom prst="rect">
            <a:avLst/>
          </a:prstGeom>
          <a:noFill/>
        </p:spPr>
        <p:txBody>
          <a:bodyPr wrap="none" lIns="96213" tIns="48107" rIns="96213" bIns="48107" rtlCol="0">
            <a:spAutoFit/>
          </a:bodyPr>
          <a:lstStyle/>
          <a:p>
            <a:r>
              <a:rPr lang="it-IT" sz="800" dirty="0" err="1"/>
              <a:t>E</a:t>
            </a:r>
            <a:r>
              <a:rPr lang="it-IT" sz="800" baseline="-25000" dirty="0" err="1"/>
              <a:t>peak</a:t>
            </a:r>
            <a:r>
              <a:rPr lang="it-IT" sz="800" dirty="0"/>
              <a:t>=875 </a:t>
            </a:r>
            <a:r>
              <a:rPr lang="it-IT" sz="800" dirty="0" err="1"/>
              <a:t>MeV</a:t>
            </a:r>
            <a:endParaRPr lang="it-IT" sz="800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8883013" y="4942205"/>
            <a:ext cx="809858" cy="220264"/>
          </a:xfrm>
          <a:prstGeom prst="rect">
            <a:avLst/>
          </a:prstGeom>
          <a:noFill/>
        </p:spPr>
        <p:txBody>
          <a:bodyPr wrap="none" lIns="96213" tIns="48107" rIns="96213" bIns="48107" rtlCol="0">
            <a:spAutoFit/>
          </a:bodyPr>
          <a:lstStyle/>
          <a:p>
            <a:r>
              <a:rPr lang="it-IT" sz="800" dirty="0" err="1"/>
              <a:t>E</a:t>
            </a:r>
            <a:r>
              <a:rPr lang="it-IT" sz="800" baseline="-25000" dirty="0" err="1"/>
              <a:t>peak</a:t>
            </a:r>
            <a:r>
              <a:rPr lang="it-IT" sz="800" dirty="0"/>
              <a:t>=867 </a:t>
            </a:r>
            <a:r>
              <a:rPr lang="it-IT" sz="800" dirty="0" err="1"/>
              <a:t>MeV</a:t>
            </a:r>
            <a:endParaRPr lang="it-IT" sz="800" dirty="0"/>
          </a:p>
        </p:txBody>
      </p:sp>
      <p:grpSp>
        <p:nvGrpSpPr>
          <p:cNvPr id="20" name="Gruppo 19"/>
          <p:cNvGrpSpPr/>
          <p:nvPr/>
        </p:nvGrpSpPr>
        <p:grpSpPr>
          <a:xfrm>
            <a:off x="6957354" y="1"/>
            <a:ext cx="2606316" cy="606640"/>
            <a:chOff x="5844925" y="0"/>
            <a:chExt cx="3553075" cy="877395"/>
          </a:xfrm>
        </p:grpSpPr>
        <p:pic>
          <p:nvPicPr>
            <p:cNvPr id="21" name="Immagine 20" descr="Schermata 2015-07-10 alle 15.50.18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8700" y="0"/>
              <a:ext cx="2019300" cy="877395"/>
            </a:xfrm>
            <a:prstGeom prst="rect">
              <a:avLst/>
            </a:prstGeom>
          </p:spPr>
        </p:pic>
        <p:pic>
          <p:nvPicPr>
            <p:cNvPr id="22" name="Immagine 21" descr="Schermata 2015-07-10 alle 15.51.16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4925" y="0"/>
              <a:ext cx="1550821" cy="876300"/>
            </a:xfrm>
            <a:prstGeom prst="rect">
              <a:avLst/>
            </a:prstGeom>
          </p:spPr>
        </p:pic>
      </p:grpSp>
      <p:sp>
        <p:nvSpPr>
          <p:cNvPr id="18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4048940" y="7308229"/>
            <a:ext cx="1982744" cy="288032"/>
          </a:xfrm>
        </p:spPr>
        <p:txBody>
          <a:bodyPr/>
          <a:lstStyle/>
          <a:p>
            <a:pPr lvl="0"/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Fantini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CdS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- 13/07/15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1552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B00A99-CD80-A044-87AA-03320291C688}" type="slidenum">
              <a:rPr lang="en-US"/>
              <a:pPr>
                <a:defRPr/>
              </a:pPr>
              <a:t>21</a:t>
            </a:fld>
            <a:endParaRPr lang="en-US"/>
          </a:p>
        </p:txBody>
      </p:sp>
      <p:sp>
        <p:nvSpPr>
          <p:cNvPr id="590852" name="Text Box 4"/>
          <p:cNvSpPr txBox="1">
            <a:spLocks noChangeArrowheads="1"/>
          </p:cNvSpPr>
          <p:nvPr/>
        </p:nvSpPr>
        <p:spPr bwMode="auto">
          <a:xfrm>
            <a:off x="815821" y="458480"/>
            <a:ext cx="4223791" cy="543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213" tIns="48107" rIns="96213" bIns="48107">
            <a:spAutoFit/>
          </a:bodyPr>
          <a:lstStyle/>
          <a:p>
            <a:pPr>
              <a:defRPr/>
            </a:pPr>
            <a:r>
              <a:rPr lang="en-US" sz="2900" dirty="0">
                <a:solidFill>
                  <a:srgbClr val="800000"/>
                </a:solidFill>
              </a:rPr>
              <a:t>Outline – </a:t>
            </a:r>
            <a:r>
              <a:rPr lang="en-US" sz="2900" dirty="0" err="1">
                <a:solidFill>
                  <a:srgbClr val="800000"/>
                </a:solidFill>
              </a:rPr>
              <a:t>Attivita</a:t>
            </a:r>
            <a:r>
              <a:rPr lang="en-US" sz="2900" dirty="0">
                <a:solidFill>
                  <a:srgbClr val="800000"/>
                </a:solidFill>
              </a:rPr>
              <a:t>’  </a:t>
            </a:r>
            <a:r>
              <a:rPr lang="en-US" sz="2900" dirty="0" err="1">
                <a:solidFill>
                  <a:srgbClr val="800000"/>
                </a:solidFill>
              </a:rPr>
              <a:t>Prevista</a:t>
            </a:r>
            <a:endParaRPr lang="en-US" sz="2900" dirty="0">
              <a:solidFill>
                <a:srgbClr val="800000"/>
              </a:solidFill>
            </a:endParaRPr>
          </a:p>
        </p:txBody>
      </p:sp>
      <p:sp>
        <p:nvSpPr>
          <p:cNvPr id="590853" name="Text Box 5"/>
          <p:cNvSpPr txBox="1">
            <a:spLocks noChangeArrowheads="1"/>
          </p:cNvSpPr>
          <p:nvPr/>
        </p:nvSpPr>
        <p:spPr bwMode="auto">
          <a:xfrm>
            <a:off x="324978" y="1079490"/>
            <a:ext cx="9408039" cy="4682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6213" tIns="48107" rIns="96213" bIns="48107">
            <a:spAutoFit/>
          </a:bodyPr>
          <a:lstStyle>
            <a:lvl1pPr marL="261938" indent="-65088" defTabSz="2619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584700" indent="-457200" defTabSz="2619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5221288" indent="-457200" defTabSz="2619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5857875" indent="-457200" defTabSz="2619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6494463" indent="-457200" defTabSz="2619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6951663" indent="-457200" defTabSz="261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7408863" indent="-457200" defTabSz="261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7866063" indent="-457200" defTabSz="261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8323263" indent="-457200" defTabSz="261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lnSpc>
                <a:spcPct val="130000"/>
              </a:lnSpc>
              <a:defRPr/>
            </a:pPr>
            <a:r>
              <a:rPr lang="it-IT" sz="1900" dirty="0">
                <a:solidFill>
                  <a:srgbClr val="800000"/>
                </a:solidFill>
                <a:latin typeface="Comic Sans MS" charset="0"/>
                <a:cs typeface="Times New Roman" charset="0"/>
              </a:rPr>
              <a:t>6 </a:t>
            </a:r>
            <a:r>
              <a:rPr lang="it-IT" sz="1900" dirty="0" err="1">
                <a:solidFill>
                  <a:srgbClr val="800000"/>
                </a:solidFill>
                <a:latin typeface="Comic Sans MS" charset="0"/>
                <a:cs typeface="Times New Roman" charset="0"/>
              </a:rPr>
              <a:t>Gev</a:t>
            </a:r>
            <a:r>
              <a:rPr lang="it-IT" sz="1900" dirty="0">
                <a:solidFill>
                  <a:srgbClr val="800000"/>
                </a:solidFill>
                <a:latin typeface="Comic Sans MS" charset="0"/>
                <a:cs typeface="Times New Roman" charset="0"/>
              </a:rPr>
              <a:t> - </a:t>
            </a:r>
            <a:r>
              <a:rPr lang="it-IT" sz="1900" dirty="0" err="1">
                <a:solidFill>
                  <a:srgbClr val="800000"/>
                </a:solidFill>
                <a:latin typeface="Comic Sans MS" charset="0"/>
                <a:cs typeface="Times New Roman" charset="0"/>
              </a:rPr>
              <a:t>run</a:t>
            </a:r>
            <a:r>
              <a:rPr lang="it-IT" sz="1900" dirty="0">
                <a:solidFill>
                  <a:srgbClr val="800000"/>
                </a:solidFill>
                <a:latin typeface="Comic Sans MS" charset="0"/>
                <a:cs typeface="Times New Roman" charset="0"/>
              </a:rPr>
              <a:t> g14: calibrazione ed analisi dati</a:t>
            </a:r>
          </a:p>
          <a:p>
            <a:pPr marL="207126" indent="0">
              <a:lnSpc>
                <a:spcPct val="130000"/>
              </a:lnSpc>
              <a:defRPr/>
            </a:pPr>
            <a:r>
              <a:rPr lang="it-IT" sz="1900" dirty="0">
                <a:solidFill>
                  <a:schemeClr val="accent2"/>
                </a:solidFill>
                <a:latin typeface="Comic Sans MS" charset="0"/>
                <a:cs typeface="Times New Roman" charset="0"/>
              </a:rPr>
              <a:t>		- Nota di analisi sulla foto-produzione di due pioni su nucleone polarizzato</a:t>
            </a:r>
            <a:endParaRPr lang="it-IT" sz="1900" dirty="0">
              <a:solidFill>
                <a:srgbClr val="800000"/>
              </a:solidFill>
              <a:latin typeface="Comic Sans MS" charset="0"/>
              <a:cs typeface="Times New Roman" charset="0"/>
            </a:endParaRPr>
          </a:p>
          <a:p>
            <a:pPr>
              <a:lnSpc>
                <a:spcPct val="130000"/>
              </a:lnSpc>
              <a:defRPr/>
            </a:pPr>
            <a:r>
              <a:rPr lang="it-IT" sz="1900" dirty="0">
                <a:solidFill>
                  <a:srgbClr val="800000"/>
                </a:solidFill>
                <a:latin typeface="Comic Sans MS" charset="0"/>
                <a:cs typeface="Times New Roman" charset="0"/>
              </a:rPr>
              <a:t> HD-</a:t>
            </a:r>
            <a:r>
              <a:rPr lang="it-IT" sz="1900" dirty="0" err="1">
                <a:solidFill>
                  <a:srgbClr val="800000"/>
                </a:solidFill>
                <a:latin typeface="Comic Sans MS" charset="0"/>
                <a:cs typeface="Times New Roman" charset="0"/>
              </a:rPr>
              <a:t>ice</a:t>
            </a:r>
            <a:r>
              <a:rPr lang="it-IT" sz="1900" dirty="0">
                <a:solidFill>
                  <a:srgbClr val="800000"/>
                </a:solidFill>
                <a:latin typeface="Comic Sans MS" charset="0"/>
                <a:cs typeface="Times New Roman" charset="0"/>
              </a:rPr>
              <a:t> -&gt;  HD-e</a:t>
            </a:r>
          </a:p>
          <a:p>
            <a:pPr marL="765028" indent="-300666" defTabSz="668147">
              <a:lnSpc>
                <a:spcPct val="130000"/>
              </a:lnSpc>
              <a:buFontTx/>
              <a:buChar char="-"/>
              <a:defRPr/>
            </a:pPr>
            <a:r>
              <a:rPr lang="it-IT" sz="1900" dirty="0">
                <a:solidFill>
                  <a:schemeClr val="accent2"/>
                </a:solidFill>
                <a:latin typeface="Comic Sans MS" charset="0"/>
                <a:cs typeface="Times New Roman" charset="0"/>
              </a:rPr>
              <a:t>Installazione del sistema di distillazione del gas di HD a Roma (PP1)</a:t>
            </a:r>
          </a:p>
          <a:p>
            <a:pPr marL="765028" indent="-300666" defTabSz="668147">
              <a:lnSpc>
                <a:spcPct val="130000"/>
              </a:lnSpc>
              <a:buFontTx/>
              <a:buChar char="-"/>
              <a:defRPr/>
            </a:pPr>
            <a:r>
              <a:rPr lang="it-IT" sz="1900" dirty="0">
                <a:solidFill>
                  <a:schemeClr val="accent2"/>
                </a:solidFill>
                <a:latin typeface="Comic Sans MS" charset="0"/>
                <a:cs typeface="Times New Roman" charset="0"/>
              </a:rPr>
              <a:t>Misura del grado di purezza del gas di HD tramite tecnica </a:t>
            </a:r>
            <a:r>
              <a:rPr lang="it-IT" sz="1900" dirty="0" err="1">
                <a:solidFill>
                  <a:schemeClr val="accent2"/>
                </a:solidFill>
                <a:latin typeface="Comic Sans MS" charset="0"/>
                <a:cs typeface="Times New Roman" charset="0"/>
              </a:rPr>
              <a:t>Raman</a:t>
            </a:r>
            <a:r>
              <a:rPr lang="it-IT" sz="1900" dirty="0">
                <a:solidFill>
                  <a:schemeClr val="accent2"/>
                </a:solidFill>
                <a:latin typeface="Comic Sans MS" charset="0"/>
                <a:cs typeface="Times New Roman" charset="0"/>
              </a:rPr>
              <a:t> </a:t>
            </a:r>
          </a:p>
          <a:p>
            <a:pPr>
              <a:lnSpc>
                <a:spcPct val="130000"/>
              </a:lnSpc>
              <a:defRPr/>
            </a:pPr>
            <a:r>
              <a:rPr lang="it-IT" sz="1900" dirty="0">
                <a:solidFill>
                  <a:srgbClr val="800000"/>
                </a:solidFill>
                <a:latin typeface="Comic Sans MS" charset="0"/>
                <a:cs typeface="Times New Roman" charset="0"/>
              </a:rPr>
              <a:t>	12 </a:t>
            </a:r>
            <a:r>
              <a:rPr lang="it-IT" sz="1900" dirty="0" err="1">
                <a:solidFill>
                  <a:srgbClr val="800000"/>
                </a:solidFill>
                <a:latin typeface="Comic Sans MS" charset="0"/>
                <a:cs typeface="Times New Roman" charset="0"/>
              </a:rPr>
              <a:t>GeV</a:t>
            </a:r>
            <a:r>
              <a:rPr lang="it-IT" sz="1900" dirty="0">
                <a:solidFill>
                  <a:srgbClr val="800000"/>
                </a:solidFill>
                <a:latin typeface="Comic Sans MS" charset="0"/>
                <a:cs typeface="Times New Roman" charset="0"/>
              </a:rPr>
              <a:t> – </a:t>
            </a:r>
            <a:r>
              <a:rPr lang="it-IT" sz="1900" dirty="0" err="1">
                <a:solidFill>
                  <a:srgbClr val="800000"/>
                </a:solidFill>
                <a:latin typeface="Comic Sans MS" charset="0"/>
                <a:cs typeface="Times New Roman" charset="0"/>
              </a:rPr>
              <a:t>Forward</a:t>
            </a:r>
            <a:r>
              <a:rPr lang="it-IT" sz="1900" dirty="0">
                <a:solidFill>
                  <a:srgbClr val="800000"/>
                </a:solidFill>
                <a:latin typeface="Comic Sans MS" charset="0"/>
                <a:cs typeface="Times New Roman" charset="0"/>
              </a:rPr>
              <a:t> </a:t>
            </a:r>
            <a:r>
              <a:rPr lang="it-IT" sz="1900" dirty="0" err="1">
                <a:solidFill>
                  <a:srgbClr val="800000"/>
                </a:solidFill>
                <a:latin typeface="Comic Sans MS" charset="0"/>
                <a:cs typeface="Times New Roman" charset="0"/>
              </a:rPr>
              <a:t>Tagger</a:t>
            </a:r>
            <a:endParaRPr lang="it-IT" sz="1900" dirty="0">
              <a:solidFill>
                <a:srgbClr val="800000"/>
              </a:solidFill>
              <a:latin typeface="Comic Sans MS" charset="0"/>
              <a:cs typeface="Times New Roman" charset="0"/>
            </a:endParaRPr>
          </a:p>
          <a:p>
            <a:pPr>
              <a:lnSpc>
                <a:spcPct val="130000"/>
              </a:lnSpc>
              <a:defRPr/>
            </a:pPr>
            <a:r>
              <a:rPr lang="it-IT" sz="1900" dirty="0">
                <a:solidFill>
                  <a:schemeClr val="accent2"/>
                </a:solidFill>
                <a:latin typeface="Comic Sans MS" charset="0"/>
                <a:cs typeface="Times New Roman" charset="0"/>
              </a:rPr>
              <a:t>		- Assemblaggio ed installazione calorimetro del FT in collaborazione con Genova</a:t>
            </a:r>
          </a:p>
          <a:p>
            <a:pPr>
              <a:lnSpc>
                <a:spcPct val="130000"/>
              </a:lnSpc>
              <a:defRPr/>
            </a:pPr>
            <a:r>
              <a:rPr lang="it-IT" sz="1900" dirty="0">
                <a:solidFill>
                  <a:schemeClr val="accent2"/>
                </a:solidFill>
                <a:latin typeface="Comic Sans MS" charset="0"/>
                <a:cs typeface="Times New Roman" charset="0"/>
              </a:rPr>
              <a:t>	    - Proposta di esperimento al PAC </a:t>
            </a:r>
            <a:r>
              <a:rPr lang="it-IT" sz="1900" dirty="0">
                <a:solidFill>
                  <a:srgbClr val="000090"/>
                </a:solidFill>
                <a:latin typeface="Comic Sans MS" charset="0"/>
                <a:cs typeface="Times New Roman" charset="0"/>
              </a:rPr>
              <a:t>per la ricerca dei barioni ibridi.</a:t>
            </a:r>
          </a:p>
          <a:p>
            <a:pPr>
              <a:lnSpc>
                <a:spcPct val="130000"/>
              </a:lnSpc>
              <a:defRPr/>
            </a:pPr>
            <a:endParaRPr lang="it-IT" sz="1900" dirty="0">
              <a:solidFill>
                <a:srgbClr val="800000"/>
              </a:solidFill>
              <a:latin typeface="Comic Sans MS" charset="0"/>
              <a:cs typeface="Times New Roman" charset="0"/>
            </a:endParaRPr>
          </a:p>
          <a:p>
            <a:pPr marL="207126" indent="0">
              <a:lnSpc>
                <a:spcPct val="130000"/>
              </a:lnSpc>
              <a:defRPr/>
            </a:pPr>
            <a:r>
              <a:rPr lang="it-IT" sz="1900" dirty="0">
                <a:solidFill>
                  <a:srgbClr val="800000"/>
                </a:solidFill>
                <a:latin typeface="Comic Sans MS" charset="0"/>
                <a:cs typeface="Times New Roman" charset="0"/>
              </a:rPr>
              <a:t>HPS (</a:t>
            </a:r>
            <a:r>
              <a:rPr lang="it-IT" sz="1900" dirty="0" err="1">
                <a:solidFill>
                  <a:srgbClr val="800000"/>
                </a:solidFill>
                <a:latin typeface="Comic Sans MS" charset="0"/>
                <a:cs typeface="Times New Roman" charset="0"/>
              </a:rPr>
              <a:t>Heavy</a:t>
            </a:r>
            <a:r>
              <a:rPr lang="it-IT" sz="1900" dirty="0">
                <a:solidFill>
                  <a:srgbClr val="800000"/>
                </a:solidFill>
                <a:latin typeface="Comic Sans MS" charset="0"/>
                <a:cs typeface="Times New Roman" charset="0"/>
              </a:rPr>
              <a:t> </a:t>
            </a:r>
            <a:r>
              <a:rPr lang="it-IT" sz="1900" dirty="0" err="1">
                <a:solidFill>
                  <a:srgbClr val="800000"/>
                </a:solidFill>
                <a:latin typeface="Comic Sans MS" charset="0"/>
                <a:cs typeface="Times New Roman" charset="0"/>
              </a:rPr>
              <a:t>Photon</a:t>
            </a:r>
            <a:r>
              <a:rPr lang="it-IT" sz="1900" dirty="0">
                <a:solidFill>
                  <a:srgbClr val="800000"/>
                </a:solidFill>
                <a:latin typeface="Comic Sans MS" charset="0"/>
                <a:cs typeface="Times New Roman" charset="0"/>
              </a:rPr>
              <a:t> </a:t>
            </a:r>
            <a:r>
              <a:rPr lang="it-IT" sz="1900" dirty="0" err="1">
                <a:solidFill>
                  <a:srgbClr val="800000"/>
                </a:solidFill>
                <a:latin typeface="Comic Sans MS" charset="0"/>
                <a:cs typeface="Times New Roman" charset="0"/>
              </a:rPr>
              <a:t>Search</a:t>
            </a:r>
            <a:r>
              <a:rPr lang="it-IT" sz="1900" dirty="0">
                <a:solidFill>
                  <a:srgbClr val="800000"/>
                </a:solidFill>
                <a:latin typeface="Comic Sans MS" charset="0"/>
                <a:cs typeface="Times New Roman" charset="0"/>
              </a:rPr>
              <a:t>)</a:t>
            </a:r>
          </a:p>
          <a:p>
            <a:pPr marL="207126" indent="0">
              <a:lnSpc>
                <a:spcPct val="130000"/>
              </a:lnSpc>
              <a:defRPr/>
            </a:pPr>
            <a:r>
              <a:rPr lang="it-IT" sz="1900" dirty="0">
                <a:solidFill>
                  <a:schemeClr val="accent2"/>
                </a:solidFill>
                <a:latin typeface="Comic Sans MS" charset="0"/>
                <a:cs typeface="Times New Roman" charset="0"/>
              </a:rPr>
              <a:t>      -	</a:t>
            </a:r>
            <a:r>
              <a:rPr lang="it-IT" sz="1900" dirty="0" err="1">
                <a:solidFill>
                  <a:schemeClr val="accent2"/>
                </a:solidFill>
                <a:latin typeface="Comic Sans MS" charset="0"/>
                <a:cs typeface="Times New Roman" charset="0"/>
              </a:rPr>
              <a:t>Run</a:t>
            </a:r>
            <a:r>
              <a:rPr lang="it-IT" sz="1900" dirty="0">
                <a:solidFill>
                  <a:schemeClr val="accent2"/>
                </a:solidFill>
                <a:latin typeface="Comic Sans MS" charset="0"/>
                <a:cs typeface="Times New Roman" charset="0"/>
              </a:rPr>
              <a:t> di presa dati</a:t>
            </a:r>
            <a:r>
              <a:rPr lang="it-IT" sz="2100" dirty="0">
                <a:solidFill>
                  <a:srgbClr val="800000"/>
                </a:solidFill>
                <a:latin typeface="Comic Sans MS" charset="0"/>
                <a:cs typeface="Times New Roman" charset="0"/>
              </a:rPr>
              <a:t>				</a:t>
            </a:r>
          </a:p>
        </p:txBody>
      </p:sp>
      <p:sp>
        <p:nvSpPr>
          <p:cNvPr id="590854" name="Line 6"/>
          <p:cNvSpPr>
            <a:spLocks noChangeShapeType="1"/>
          </p:cNvSpPr>
          <p:nvPr/>
        </p:nvSpPr>
        <p:spPr bwMode="auto">
          <a:xfrm>
            <a:off x="284325" y="1056955"/>
            <a:ext cx="9201801" cy="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213" tIns="48107" rIns="96213" bIns="48107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6957354" y="1"/>
            <a:ext cx="2606316" cy="606640"/>
            <a:chOff x="5844925" y="0"/>
            <a:chExt cx="3553075" cy="877395"/>
          </a:xfrm>
        </p:grpSpPr>
        <p:pic>
          <p:nvPicPr>
            <p:cNvPr id="8" name="Immagine 7" descr="Schermata 2015-07-10 alle 15.50.18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8700" y="0"/>
              <a:ext cx="2019300" cy="877395"/>
            </a:xfrm>
            <a:prstGeom prst="rect">
              <a:avLst/>
            </a:prstGeom>
          </p:spPr>
        </p:pic>
        <p:pic>
          <p:nvPicPr>
            <p:cNvPr id="9" name="Immagine 8" descr="Schermata 2015-07-10 alle 15.51.16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4925" y="0"/>
              <a:ext cx="1550821" cy="876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231748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E0275E-3624-E946-9746-0A18837F4B2C}" type="slidenum">
              <a:rPr lang="it-IT" smtClean="0"/>
              <a:pPr>
                <a:defRPr/>
              </a:pPr>
              <a:t>22</a:t>
            </a:fld>
            <a:endParaRPr lang="it-IT"/>
          </a:p>
        </p:txBody>
      </p:sp>
      <p:cxnSp>
        <p:nvCxnSpPr>
          <p:cNvPr id="8" name="Connettore 1 7"/>
          <p:cNvCxnSpPr/>
          <p:nvPr/>
        </p:nvCxnSpPr>
        <p:spPr bwMode="auto">
          <a:xfrm>
            <a:off x="0" y="615974"/>
            <a:ext cx="1008062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285403" y="704636"/>
            <a:ext cx="9416661" cy="4590691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213" tIns="48107" rIns="96213" bIns="48107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11303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7780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24257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30734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3530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3987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44450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4902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it-IT" sz="2100" b="1" dirty="0">
                <a:solidFill>
                  <a:srgbClr val="0000CC"/>
                </a:solidFill>
                <a:latin typeface="Comic Sans MS" charset="0"/>
                <a:cs typeface="Times New Roman" charset="0"/>
              </a:rPr>
              <a:t>Dettaglio delle richieste</a:t>
            </a:r>
          </a:p>
          <a:p>
            <a:pPr algn="ctr">
              <a:defRPr/>
            </a:pPr>
            <a:r>
              <a:rPr lang="it-IT" dirty="0" smtClean="0">
                <a:cs typeface="Times New Roman" charset="0"/>
              </a:rPr>
              <a:t> </a:t>
            </a:r>
          </a:p>
          <a:p>
            <a:pPr lvl="0" algn="just">
              <a:defRPr/>
            </a:pPr>
            <a:r>
              <a:rPr lang="it-IT" sz="1900" dirty="0">
                <a:solidFill>
                  <a:srgbClr val="FF0000"/>
                </a:solidFill>
                <a:latin typeface="Comic Sans MS" charset="0"/>
                <a:cs typeface="Times New Roman" charset="0"/>
              </a:rPr>
              <a:t>Consumi: 	8 k€  (</a:t>
            </a:r>
            <a:r>
              <a:rPr lang="it-IT" sz="1900" dirty="0">
                <a:solidFill>
                  <a:srgbClr val="FF0000"/>
                </a:solidFill>
              </a:rPr>
              <a:t>componentistica da vuoto e </a:t>
            </a:r>
            <a:r>
              <a:rPr lang="it-IT" sz="1900" dirty="0" err="1">
                <a:solidFill>
                  <a:srgbClr val="FF0000"/>
                </a:solidFill>
              </a:rPr>
              <a:t>crigenia</a:t>
            </a:r>
            <a:r>
              <a:rPr lang="it-IT" sz="1900" dirty="0">
                <a:solidFill>
                  <a:srgbClr val="FF0000"/>
                </a:solidFill>
                <a:latin typeface="Comic Sans MS" charset="0"/>
                <a:cs typeface="Times New Roman" charset="0"/>
              </a:rPr>
              <a:t>)</a:t>
            </a:r>
          </a:p>
          <a:p>
            <a:pPr algn="just">
              <a:defRPr/>
            </a:pPr>
            <a:r>
              <a:rPr lang="it-IT" sz="1900" dirty="0">
                <a:solidFill>
                  <a:srgbClr val="FF0000"/>
                </a:solidFill>
                <a:latin typeface="Comic Sans MS" charset="0"/>
                <a:cs typeface="Times New Roman" charset="0"/>
              </a:rPr>
              <a:t>Altri consumi	7 k€  (</a:t>
            </a:r>
            <a:r>
              <a:rPr lang="it-IT" sz="1900" dirty="0">
                <a:solidFill>
                  <a:srgbClr val="FF0000"/>
                </a:solidFill>
              </a:rPr>
              <a:t>elio ed azoto liquido)</a:t>
            </a:r>
            <a:endParaRPr lang="it-IT" sz="1900" dirty="0">
              <a:solidFill>
                <a:srgbClr val="FF0000"/>
              </a:solidFill>
              <a:latin typeface="Comic Sans MS" charset="0"/>
              <a:cs typeface="Times New Roman" charset="0"/>
            </a:endParaRPr>
          </a:p>
          <a:p>
            <a:pPr algn="just">
              <a:defRPr/>
            </a:pPr>
            <a:r>
              <a:rPr lang="it-IT" sz="1900" dirty="0">
                <a:solidFill>
                  <a:srgbClr val="FF0000"/>
                </a:solidFill>
                <a:latin typeface="Comic Sans MS" charset="0"/>
                <a:cs typeface="Times New Roman" charset="0"/>
              </a:rPr>
              <a:t>Inventariabile: 	55 K€   (controller di temperatura, flussimetro, stazione pompante: 		scroll </a:t>
            </a:r>
            <a:r>
              <a:rPr lang="it-IT" sz="1900" dirty="0" err="1">
                <a:solidFill>
                  <a:srgbClr val="FF0000"/>
                </a:solidFill>
                <a:latin typeface="Comic Sans MS" charset="0"/>
                <a:cs typeface="Times New Roman" charset="0"/>
              </a:rPr>
              <a:t>pump</a:t>
            </a:r>
            <a:r>
              <a:rPr lang="it-IT" sz="1900" dirty="0">
                <a:solidFill>
                  <a:srgbClr val="FF0000"/>
                </a:solidFill>
                <a:latin typeface="Comic Sans MS" charset="0"/>
                <a:cs typeface="Times New Roman" charset="0"/>
              </a:rPr>
              <a:t>, </a:t>
            </a:r>
            <a:r>
              <a:rPr lang="it-IT" sz="1900" dirty="0" err="1">
                <a:solidFill>
                  <a:srgbClr val="FF0000"/>
                </a:solidFill>
                <a:latin typeface="Comic Sans MS" charset="0"/>
                <a:cs typeface="Times New Roman" charset="0"/>
              </a:rPr>
              <a:t>turbomolecolare</a:t>
            </a:r>
            <a:r>
              <a:rPr lang="it-IT" sz="1900" dirty="0">
                <a:solidFill>
                  <a:srgbClr val="FF0000"/>
                </a:solidFill>
                <a:latin typeface="Comic Sans MS" charset="0"/>
                <a:cs typeface="Times New Roman" charset="0"/>
              </a:rPr>
              <a:t> e </a:t>
            </a:r>
            <a:r>
              <a:rPr lang="it-IT" sz="1900" dirty="0" err="1">
                <a:solidFill>
                  <a:srgbClr val="FF0000"/>
                </a:solidFill>
                <a:latin typeface="Comic Sans MS" charset="0"/>
                <a:cs typeface="Times New Roman" charset="0"/>
              </a:rPr>
              <a:t>leak</a:t>
            </a:r>
            <a:r>
              <a:rPr lang="it-IT" sz="1900" dirty="0">
                <a:solidFill>
                  <a:srgbClr val="FF0000"/>
                </a:solidFill>
                <a:latin typeface="Comic Sans MS" charset="0"/>
                <a:cs typeface="Times New Roman" charset="0"/>
              </a:rPr>
              <a:t> detector, lettore per misuratori 		di alto vuoto e teste di misura )</a:t>
            </a:r>
          </a:p>
          <a:p>
            <a:pPr lvl="0" algn="just">
              <a:defRPr/>
            </a:pPr>
            <a:r>
              <a:rPr lang="it-IT" sz="1900" dirty="0">
                <a:solidFill>
                  <a:srgbClr val="FF0000"/>
                </a:solidFill>
              </a:rPr>
              <a:t>		</a:t>
            </a:r>
            <a:endParaRPr lang="it-IT" sz="1900" dirty="0">
              <a:solidFill>
                <a:srgbClr val="FF0000"/>
              </a:solidFill>
              <a:latin typeface="Comic Sans MS" charset="0"/>
              <a:cs typeface="Times New Roman" charset="0"/>
            </a:endParaRPr>
          </a:p>
          <a:p>
            <a:pPr algn="just">
              <a:defRPr/>
            </a:pPr>
            <a:r>
              <a:rPr lang="it-IT" sz="1900" dirty="0">
                <a:solidFill>
                  <a:srgbClr val="FF0000"/>
                </a:solidFill>
                <a:latin typeface="Comic Sans MS" charset="0"/>
                <a:cs typeface="Times New Roman" charset="0"/>
              </a:rPr>
              <a:t>Trasporti:  	2 k€  (spedizione gas HD)</a:t>
            </a:r>
          </a:p>
          <a:p>
            <a:pPr algn="just">
              <a:defRPr/>
            </a:pPr>
            <a:r>
              <a:rPr lang="it-IT" sz="1900" dirty="0">
                <a:solidFill>
                  <a:srgbClr val="FF0000"/>
                </a:solidFill>
                <a:latin typeface="Comic Sans MS" charset="0"/>
                <a:cs typeface="Times New Roman" charset="0"/>
              </a:rPr>
              <a:t>Manutenzione:	2 k€  (manutenzione Laser per </a:t>
            </a:r>
            <a:r>
              <a:rPr lang="it-IT" sz="1900" dirty="0" err="1">
                <a:solidFill>
                  <a:srgbClr val="FF0000"/>
                </a:solidFill>
                <a:latin typeface="Comic Sans MS" charset="0"/>
                <a:cs typeface="Times New Roman" charset="0"/>
              </a:rPr>
              <a:t>Raman</a:t>
            </a:r>
            <a:r>
              <a:rPr lang="it-IT" sz="1900" dirty="0">
                <a:solidFill>
                  <a:srgbClr val="FF0000"/>
                </a:solidFill>
                <a:latin typeface="Comic Sans MS" charset="0"/>
                <a:cs typeface="Times New Roman" charset="0"/>
              </a:rPr>
              <a:t>)</a:t>
            </a:r>
          </a:p>
          <a:p>
            <a:pPr algn="just">
              <a:defRPr/>
            </a:pPr>
            <a:endParaRPr lang="it-IT" sz="1900" dirty="0">
              <a:solidFill>
                <a:srgbClr val="FF0000"/>
              </a:solidFill>
              <a:latin typeface="Comic Sans MS" charset="0"/>
              <a:cs typeface="Times New Roman" charset="0"/>
            </a:endParaRPr>
          </a:p>
          <a:p>
            <a:pPr algn="just">
              <a:defRPr/>
            </a:pPr>
            <a:r>
              <a:rPr lang="it-IT" sz="1900" dirty="0">
                <a:solidFill>
                  <a:srgbClr val="FF0000"/>
                </a:solidFill>
                <a:latin typeface="Comic Sans MS" charset="0"/>
                <a:cs typeface="Times New Roman" charset="0"/>
              </a:rPr>
              <a:t>Missioni : 	59 K€ (HPS + </a:t>
            </a:r>
            <a:r>
              <a:rPr lang="it-IT" sz="1900" dirty="0" err="1">
                <a:solidFill>
                  <a:srgbClr val="FF0000"/>
                </a:solidFill>
                <a:latin typeface="Comic Sans MS" charset="0"/>
                <a:cs typeface="Times New Roman" charset="0"/>
              </a:rPr>
              <a:t>Clas</a:t>
            </a:r>
            <a:r>
              <a:rPr lang="it-IT" sz="1900" dirty="0">
                <a:solidFill>
                  <a:srgbClr val="FF0000"/>
                </a:solidFill>
                <a:latin typeface="Comic Sans MS" charset="0"/>
                <a:cs typeface="Times New Roman" charset="0"/>
              </a:rPr>
              <a:t> </a:t>
            </a:r>
            <a:r>
              <a:rPr lang="it-IT" sz="1900" dirty="0" err="1">
                <a:solidFill>
                  <a:srgbClr val="FF0000"/>
                </a:solidFill>
                <a:latin typeface="Comic Sans MS" charset="0"/>
                <a:cs typeface="Times New Roman" charset="0"/>
              </a:rPr>
              <a:t>coll</a:t>
            </a:r>
            <a:r>
              <a:rPr lang="it-IT" sz="1900" dirty="0">
                <a:solidFill>
                  <a:srgbClr val="FF0000"/>
                </a:solidFill>
                <a:latin typeface="Comic Sans MS" charset="0"/>
                <a:cs typeface="Times New Roman" charset="0"/>
              </a:rPr>
              <a:t> + Miss </a:t>
            </a:r>
            <a:r>
              <a:rPr lang="it-IT" sz="1900" dirty="0" err="1">
                <a:solidFill>
                  <a:srgbClr val="FF0000"/>
                </a:solidFill>
                <a:latin typeface="Comic Sans MS" charset="0"/>
                <a:cs typeface="Times New Roman" charset="0"/>
              </a:rPr>
              <a:t>Ge</a:t>
            </a:r>
            <a:r>
              <a:rPr lang="it-IT" sz="1900" dirty="0">
                <a:solidFill>
                  <a:srgbClr val="FF0000"/>
                </a:solidFill>
                <a:latin typeface="Comic Sans MS" charset="0"/>
                <a:cs typeface="Times New Roman" charset="0"/>
              </a:rPr>
              <a:t>)</a:t>
            </a:r>
          </a:p>
          <a:p>
            <a:pPr algn="just">
              <a:defRPr/>
            </a:pPr>
            <a:endParaRPr lang="it-IT" sz="1900" dirty="0">
              <a:solidFill>
                <a:srgbClr val="FF0000"/>
              </a:solidFill>
              <a:latin typeface="Comic Sans MS" charset="0"/>
              <a:cs typeface="Times New Roman" charset="0"/>
            </a:endParaRPr>
          </a:p>
          <a:p>
            <a:pPr algn="ctr">
              <a:defRPr/>
            </a:pPr>
            <a:r>
              <a:rPr lang="it-IT" sz="1900" dirty="0">
                <a:solidFill>
                  <a:srgbClr val="FF0000"/>
                </a:solidFill>
                <a:latin typeface="Comic Sans MS" charset="0"/>
                <a:cs typeface="Times New Roman" charset="0"/>
              </a:rPr>
              <a:t>	</a:t>
            </a:r>
            <a:r>
              <a:rPr lang="it-IT" sz="1900" b="1" dirty="0">
                <a:latin typeface="Comic Sans MS" charset="0"/>
                <a:cs typeface="Times New Roman" charset="0"/>
              </a:rPr>
              <a:t>Tot   Richieste 133 K€.</a:t>
            </a:r>
          </a:p>
          <a:p>
            <a:pPr algn="just">
              <a:defRPr/>
            </a:pPr>
            <a:r>
              <a:rPr lang="it-IT" sz="1900" dirty="0">
                <a:latin typeface="Comic Sans MS" charset="0"/>
                <a:cs typeface="Times New Roman" charset="0"/>
              </a:rPr>
              <a:t> </a:t>
            </a:r>
          </a:p>
        </p:txBody>
      </p:sp>
      <p:grpSp>
        <p:nvGrpSpPr>
          <p:cNvPr id="7" name="Gruppo 6"/>
          <p:cNvGrpSpPr/>
          <p:nvPr/>
        </p:nvGrpSpPr>
        <p:grpSpPr>
          <a:xfrm>
            <a:off x="6957354" y="1"/>
            <a:ext cx="2606316" cy="606640"/>
            <a:chOff x="5844925" y="0"/>
            <a:chExt cx="3553075" cy="877395"/>
          </a:xfrm>
        </p:grpSpPr>
        <p:pic>
          <p:nvPicPr>
            <p:cNvPr id="10" name="Immagine 9" descr="Schermata 2015-07-10 alle 15.50.18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8700" y="0"/>
              <a:ext cx="2019300" cy="877395"/>
            </a:xfrm>
            <a:prstGeom prst="rect">
              <a:avLst/>
            </a:prstGeom>
          </p:spPr>
        </p:pic>
        <p:pic>
          <p:nvPicPr>
            <p:cNvPr id="11" name="Immagine 10" descr="Schermata 2015-07-10 alle 15.51.16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4925" y="0"/>
              <a:ext cx="1550821" cy="876300"/>
            </a:xfrm>
            <a:prstGeom prst="rect">
              <a:avLst/>
            </a:prstGeom>
          </p:spPr>
        </p:pic>
      </p:grpSp>
      <p:sp>
        <p:nvSpPr>
          <p:cNvPr id="9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4048940" y="7236221"/>
            <a:ext cx="1982744" cy="288032"/>
          </a:xfrm>
        </p:spPr>
        <p:txBody>
          <a:bodyPr/>
          <a:lstStyle/>
          <a:p>
            <a:pPr lvl="0"/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Fantini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CdS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- 13/07/15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79588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33D1EA-0EA0-044D-8FB3-989E631A2E49}" type="slidenum">
              <a:rPr lang="en-US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43768" y="828302"/>
            <a:ext cx="9720262" cy="6911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it-IT" sz="2000" b="1" dirty="0" smtClean="0">
                <a:solidFill>
                  <a:srgbClr val="C90016"/>
                </a:solidFill>
                <a:latin typeface="Times New Roman" pitchFamily="16" charset="0"/>
                <a:ea typeface="DejaVu Sans" charset="0"/>
                <a:cs typeface="DejaVu Sans" charset="0"/>
              </a:rPr>
              <a:t>CONSUMO		        →   3.5 </a:t>
            </a:r>
            <a:r>
              <a:rPr lang="it-IT" sz="2000" b="1" dirty="0" err="1" smtClean="0">
                <a:solidFill>
                  <a:srgbClr val="C90016"/>
                </a:solidFill>
                <a:latin typeface="Times New Roman" pitchFamily="16" charset="0"/>
                <a:ea typeface="DejaVu Sans" charset="0"/>
                <a:cs typeface="DejaVu Sans" charset="0"/>
              </a:rPr>
              <a:t>kE</a:t>
            </a:r>
            <a:endParaRPr lang="it-IT" sz="2000" b="1" dirty="0" smtClean="0">
              <a:solidFill>
                <a:srgbClr val="C90016"/>
              </a:solidFill>
              <a:latin typeface="Times New Roman" pitchFamily="16" charset="0"/>
              <a:ea typeface="DejaVu Sans" charset="0"/>
              <a:cs typeface="DejaVu Sans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it-IT" sz="2000" b="1" dirty="0" smtClean="0">
                <a:solidFill>
                  <a:srgbClr val="C90016"/>
                </a:solidFill>
                <a:latin typeface="Times New Roman" pitchFamily="16" charset="0"/>
                <a:ea typeface="DejaVu Sans" charset="0"/>
                <a:cs typeface="DejaVu Sans" charset="0"/>
              </a:rPr>
              <a:t>       </a:t>
            </a:r>
            <a:endParaRPr lang="it-IT" sz="2000" b="1" dirty="0" smtClean="0">
              <a:solidFill>
                <a:srgbClr val="000000"/>
              </a:solidFill>
              <a:latin typeface="Times New Roman" pitchFamily="16" charset="0"/>
              <a:ea typeface="DejaVu Sans" charset="0"/>
              <a:cs typeface="DejaVu Sans" charset="0"/>
            </a:endParaRPr>
          </a:p>
          <a:p>
            <a:pPr>
              <a:lnSpc>
                <a:spcPct val="15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it-IT" sz="2000" b="1" dirty="0" smtClean="0">
                <a:solidFill>
                  <a:srgbClr val="C90016"/>
                </a:solidFill>
                <a:latin typeface="Times New Roman" pitchFamily="16" charset="0"/>
                <a:ea typeface="DejaVu Sans" charset="0"/>
                <a:cs typeface="DejaVu Sans" charset="0"/>
              </a:rPr>
              <a:t>INVENTARIO 	        → 10 </a:t>
            </a:r>
            <a:r>
              <a:rPr lang="it-IT" sz="2000" b="1" dirty="0" err="1" smtClean="0">
                <a:solidFill>
                  <a:srgbClr val="C90016"/>
                </a:solidFill>
                <a:latin typeface="Times New Roman" pitchFamily="16" charset="0"/>
                <a:ea typeface="DejaVu Sans" charset="0"/>
                <a:cs typeface="DejaVu Sans" charset="0"/>
              </a:rPr>
              <a:t>kE</a:t>
            </a:r>
            <a:endParaRPr lang="it-IT" sz="2000" b="1" dirty="0" smtClean="0">
              <a:solidFill>
                <a:srgbClr val="C90016"/>
              </a:solidFill>
              <a:latin typeface="Times New Roman" pitchFamily="16" charset="0"/>
              <a:ea typeface="DejaVu Sans" charset="0"/>
              <a:cs typeface="DejaVu Sans" charset="0"/>
            </a:endParaRPr>
          </a:p>
          <a:p>
            <a:pPr>
              <a:lnSpc>
                <a:spcPct val="15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it-IT" sz="2000" b="1" dirty="0" smtClean="0">
              <a:solidFill>
                <a:srgbClr val="C90016"/>
              </a:solidFill>
              <a:latin typeface="Times New Roman" pitchFamily="16" charset="0"/>
              <a:ea typeface="DejaVu Sans" charset="0"/>
              <a:cs typeface="DejaVu Sans" charset="0"/>
            </a:endParaRPr>
          </a:p>
          <a:p>
            <a:pPr>
              <a:lnSpc>
                <a:spcPct val="15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it-IT" sz="2000" b="1" dirty="0" smtClean="0">
                <a:solidFill>
                  <a:srgbClr val="C90016"/>
                </a:solidFill>
                <a:latin typeface="Times New Roman" pitchFamily="16" charset="0"/>
                <a:ea typeface="DejaVu Sans" charset="0"/>
                <a:cs typeface="DejaVu Sans" charset="0"/>
              </a:rPr>
              <a:t>SEMINARI  	        →  0.5 </a:t>
            </a:r>
            <a:r>
              <a:rPr lang="it-IT" sz="2000" b="1" dirty="0" err="1" smtClean="0">
                <a:solidFill>
                  <a:srgbClr val="C90016"/>
                </a:solidFill>
                <a:latin typeface="Times New Roman" pitchFamily="16" charset="0"/>
                <a:ea typeface="DejaVu Sans" charset="0"/>
                <a:cs typeface="DejaVu Sans" charset="0"/>
              </a:rPr>
              <a:t>kE</a:t>
            </a:r>
            <a:endParaRPr lang="it-IT" sz="2000" b="1" dirty="0" smtClean="0">
              <a:solidFill>
                <a:srgbClr val="C90016"/>
              </a:solidFill>
              <a:latin typeface="Times New Roman" pitchFamily="16" charset="0"/>
              <a:ea typeface="DejaVu Sans" charset="0"/>
              <a:cs typeface="DejaVu Sans" charset="0"/>
            </a:endParaRPr>
          </a:p>
          <a:p>
            <a:pPr>
              <a:lnSpc>
                <a:spcPct val="15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it-IT" sz="2000" b="1" dirty="0" smtClean="0">
              <a:solidFill>
                <a:srgbClr val="0000FF"/>
              </a:solidFill>
              <a:latin typeface="Times New Roman" pitchFamily="16" charset="0"/>
              <a:ea typeface="DejaVu Sans" charset="0"/>
              <a:cs typeface="DejaVu Sans" charset="0"/>
            </a:endParaRPr>
          </a:p>
          <a:p>
            <a:pPr>
              <a:lnSpc>
                <a:spcPct val="15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it-IT" sz="2000" b="1" dirty="0" smtClean="0">
                <a:solidFill>
                  <a:srgbClr val="C90016"/>
                </a:solidFill>
                <a:latin typeface="Times New Roman" pitchFamily="16" charset="0"/>
                <a:ea typeface="DejaVu Sans" charset="0"/>
                <a:cs typeface="DejaVu Sans" charset="0"/>
              </a:rPr>
              <a:t>PUBBLICAZIONI   →  1.5 </a:t>
            </a:r>
            <a:r>
              <a:rPr lang="it-IT" sz="2000" b="1" dirty="0" err="1" smtClean="0">
                <a:solidFill>
                  <a:srgbClr val="C90016"/>
                </a:solidFill>
                <a:latin typeface="Times New Roman" pitchFamily="16" charset="0"/>
                <a:ea typeface="DejaVu Sans" charset="0"/>
                <a:cs typeface="DejaVu Sans" charset="0"/>
              </a:rPr>
              <a:t>kE</a:t>
            </a:r>
            <a:endParaRPr lang="it-IT" sz="2000" b="1" dirty="0" smtClean="0">
              <a:solidFill>
                <a:srgbClr val="C90016"/>
              </a:solidFill>
              <a:latin typeface="Times New Roman" pitchFamily="16" charset="0"/>
              <a:ea typeface="DejaVu Sans" charset="0"/>
              <a:cs typeface="DejaVu Sans" charset="0"/>
            </a:endParaRPr>
          </a:p>
          <a:p>
            <a:pPr>
              <a:lnSpc>
                <a:spcPct val="15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it-IT" sz="2000" b="1" dirty="0" smtClean="0">
              <a:solidFill>
                <a:srgbClr val="C90016"/>
              </a:solidFill>
              <a:latin typeface="Times New Roman" pitchFamily="16" charset="0"/>
              <a:ea typeface="DejaVu Sans" charset="0"/>
              <a:cs typeface="DejaVu Sans" charset="0"/>
            </a:endParaRPr>
          </a:p>
          <a:p>
            <a:pPr lvl="0">
              <a:lnSpc>
                <a:spcPct val="15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it-IT" sz="2000" b="1" dirty="0" smtClean="0">
                <a:solidFill>
                  <a:srgbClr val="C90016"/>
                </a:solidFill>
                <a:latin typeface="Times New Roman" pitchFamily="16" charset="0"/>
                <a:ea typeface="DejaVu Sans" charset="0"/>
                <a:cs typeface="DejaVu Sans" charset="0"/>
              </a:rPr>
              <a:t>MISSIONI 		       →  </a:t>
            </a:r>
            <a:r>
              <a:rPr lang="it-IT" sz="2000" b="1" dirty="0">
                <a:solidFill>
                  <a:srgbClr val="C90016"/>
                </a:solidFill>
                <a:latin typeface="Times New Roman" pitchFamily="16" charset="0"/>
                <a:ea typeface="DejaVu Sans" charset="0"/>
                <a:cs typeface="DejaVu Sans" charset="0"/>
              </a:rPr>
              <a:t>6</a:t>
            </a:r>
            <a:r>
              <a:rPr lang="it-IT" sz="2000" b="1" dirty="0" smtClean="0">
                <a:solidFill>
                  <a:srgbClr val="C90016"/>
                </a:solidFill>
                <a:latin typeface="Times New Roman" pitchFamily="16" charset="0"/>
                <a:ea typeface="DejaVu Sans" charset="0"/>
                <a:cs typeface="DejaVu Sans" charset="0"/>
              </a:rPr>
              <a:t> </a:t>
            </a:r>
            <a:r>
              <a:rPr lang="it-IT" sz="2000" b="1" dirty="0" err="1" smtClean="0">
                <a:solidFill>
                  <a:srgbClr val="C90016"/>
                </a:solidFill>
                <a:latin typeface="Times New Roman" pitchFamily="16" charset="0"/>
                <a:ea typeface="DejaVu Sans" charset="0"/>
                <a:cs typeface="DejaVu Sans" charset="0"/>
              </a:rPr>
              <a:t>kE</a:t>
            </a:r>
            <a:r>
              <a:rPr lang="it-IT" sz="2000" b="1" dirty="0" smtClean="0">
                <a:solidFill>
                  <a:srgbClr val="C90016"/>
                </a:solidFill>
                <a:latin typeface="Times New Roman" pitchFamily="16" charset="0"/>
                <a:ea typeface="DejaVu Sans" charset="0"/>
                <a:cs typeface="DejaVu Sans" charset="0"/>
              </a:rPr>
              <a:t> </a:t>
            </a:r>
          </a:p>
          <a:p>
            <a:pPr marL="342900" indent="-342900">
              <a:lnSpc>
                <a:spcPct val="15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it-IT" sz="2800" b="1" dirty="0" smtClean="0">
              <a:solidFill>
                <a:srgbClr val="C90016"/>
              </a:solidFill>
              <a:latin typeface="Times New Roman" pitchFamily="16" charset="0"/>
              <a:ea typeface="DejaVu Sans" charset="0"/>
              <a:cs typeface="DejaVu Sans" charset="0"/>
            </a:endParaRPr>
          </a:p>
          <a:p>
            <a:pPr marL="342900" indent="-342900">
              <a:lnSpc>
                <a:spcPct val="15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it-IT" sz="2800" b="1" dirty="0" smtClean="0">
                <a:solidFill>
                  <a:srgbClr val="C90016"/>
                </a:solidFill>
                <a:latin typeface="Times New Roman" pitchFamily="16" charset="0"/>
                <a:ea typeface="DejaVu Sans" charset="0"/>
                <a:cs typeface="DejaVu Sans" charset="0"/>
              </a:rPr>
              <a:t>TOTALE Richieste  Dot. III (Tor Vergata) → </a:t>
            </a:r>
            <a:r>
              <a:rPr lang="it-IT" sz="3200" b="1" dirty="0" smtClean="0">
                <a:solidFill>
                  <a:srgbClr val="C90016"/>
                </a:solidFill>
                <a:latin typeface="Times New Roman" pitchFamily="16" charset="0"/>
                <a:ea typeface="DejaVu Sans" charset="0"/>
                <a:cs typeface="DejaVu Sans" charset="0"/>
              </a:rPr>
              <a:t>21.5 </a:t>
            </a:r>
            <a:r>
              <a:rPr lang="it-IT" sz="3200" b="1" dirty="0" err="1" smtClean="0">
                <a:solidFill>
                  <a:srgbClr val="C90016"/>
                </a:solidFill>
                <a:latin typeface="Times New Roman" pitchFamily="16" charset="0"/>
                <a:ea typeface="DejaVu Sans" charset="0"/>
                <a:cs typeface="DejaVu Sans" charset="0"/>
              </a:rPr>
              <a:t>kE</a:t>
            </a:r>
            <a:endParaRPr lang="it-IT" sz="3200" b="1" dirty="0" smtClean="0">
              <a:solidFill>
                <a:srgbClr val="C90016"/>
              </a:solidFill>
              <a:latin typeface="Times New Roman" pitchFamily="16" charset="0"/>
              <a:ea typeface="DejaVu Sans" charset="0"/>
              <a:cs typeface="DejaVu Sans" charset="0"/>
            </a:endParaRPr>
          </a:p>
          <a:p>
            <a:pPr marL="342900" indent="-342900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it-IT" sz="1600" b="1" dirty="0">
              <a:solidFill>
                <a:srgbClr val="0000FF"/>
              </a:solidFill>
              <a:latin typeface="Times New Roman" pitchFamily="16" charset="0"/>
              <a:ea typeface="DejaVu Sans" charset="0"/>
              <a:cs typeface="DejaVu Sans" charset="0"/>
            </a:endParaRPr>
          </a:p>
        </p:txBody>
      </p:sp>
      <p:sp>
        <p:nvSpPr>
          <p:cNvPr id="10" name="Text Box 1"/>
          <p:cNvSpPr txBox="1">
            <a:spLocks noChangeArrowheads="1"/>
          </p:cNvSpPr>
          <p:nvPr/>
        </p:nvSpPr>
        <p:spPr bwMode="auto">
          <a:xfrm>
            <a:off x="395920" y="73025"/>
            <a:ext cx="9288784" cy="430213"/>
          </a:xfrm>
          <a:prstGeom prst="rect">
            <a:avLst/>
          </a:prstGeom>
          <a:solidFill>
            <a:srgbClr val="FFFF99"/>
          </a:solidFill>
          <a:ln w="28575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800" b="1" dirty="0">
                <a:solidFill>
                  <a:srgbClr val="FF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t>RICHIESTE </a:t>
            </a:r>
            <a:r>
              <a:rPr lang="it-IT" sz="2800" b="1" dirty="0" smtClean="0">
                <a:solidFill>
                  <a:srgbClr val="FF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t>Dotazioni  III Roma Tor Vergata per il  2016</a:t>
            </a:r>
            <a:endParaRPr lang="it-IT" sz="2800" b="1" dirty="0">
              <a:solidFill>
                <a:srgbClr val="FF0000"/>
              </a:solidFill>
              <a:latin typeface="Times New Roman" pitchFamily="16" charset="0"/>
              <a:ea typeface="DejaVu Sans" charset="0"/>
              <a:cs typeface="DejaVu Sans" charset="0"/>
            </a:endParaRPr>
          </a:p>
        </p:txBody>
      </p:sp>
      <p:sp>
        <p:nvSpPr>
          <p:cNvPr id="5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4048940" y="7236221"/>
            <a:ext cx="1982744" cy="288032"/>
          </a:xfrm>
        </p:spPr>
        <p:txBody>
          <a:bodyPr/>
          <a:lstStyle/>
          <a:p>
            <a:pPr lvl="0"/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Fantini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CdS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- 13/07/15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65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 algn="l">
              <a:buFont typeface="Arial"/>
              <a:buChar char="•"/>
            </a:pPr>
            <a:r>
              <a:rPr lang="it-IT" sz="2000" b="1" dirty="0">
                <a:solidFill>
                  <a:srgbClr val="0000FF"/>
                </a:solidFill>
                <a:latin typeface="Century Schoolbook"/>
                <a:cs typeface="Century Schoolbook"/>
              </a:rPr>
              <a:t>First </a:t>
            </a:r>
            <a:r>
              <a:rPr lang="it-IT" sz="2000" b="1" dirty="0" err="1">
                <a:solidFill>
                  <a:srgbClr val="0000FF"/>
                </a:solidFill>
                <a:latin typeface="Century Schoolbook"/>
                <a:cs typeface="Century Schoolbook"/>
              </a:rPr>
              <a:t>measurement</a:t>
            </a:r>
            <a:r>
              <a:rPr lang="it-IT" sz="2000" b="1" dirty="0">
                <a:solidFill>
                  <a:srgbClr val="0000FF"/>
                </a:solidFill>
                <a:latin typeface="Century Schoolbook"/>
                <a:cs typeface="Century Schoolbook"/>
              </a:rPr>
              <a:t> of the  </a:t>
            </a:r>
            <a:r>
              <a:rPr lang="it-IT" sz="2000" b="1" dirty="0" err="1">
                <a:solidFill>
                  <a:srgbClr val="0000FF"/>
                </a:solidFill>
                <a:latin typeface="Century Schoolbook"/>
                <a:cs typeface="Century Schoolbook"/>
              </a:rPr>
              <a:t>beam</a:t>
            </a:r>
            <a:r>
              <a:rPr lang="it-IT" sz="2000" b="1" dirty="0">
                <a:solidFill>
                  <a:srgbClr val="0000FF"/>
                </a:solidFill>
                <a:latin typeface="Century Schoolbook"/>
                <a:cs typeface="Century Schoolbook"/>
              </a:rPr>
              <a:t> </a:t>
            </a:r>
            <a:r>
              <a:rPr lang="it-IT" sz="2000" b="1" dirty="0" err="1">
                <a:solidFill>
                  <a:srgbClr val="0000FF"/>
                </a:solidFill>
                <a:latin typeface="Century Schoolbook"/>
                <a:cs typeface="Century Schoolbook"/>
              </a:rPr>
              <a:t>asymmetry</a:t>
            </a:r>
            <a:r>
              <a:rPr lang="it-IT" sz="2000" b="1" dirty="0">
                <a:solidFill>
                  <a:srgbClr val="0000FF"/>
                </a:solidFill>
                <a:latin typeface="Century Schoolbook"/>
                <a:cs typeface="Century Schoolbook"/>
              </a:rPr>
              <a:t> </a:t>
            </a:r>
            <a:r>
              <a:rPr lang="it-IT" sz="2000" b="1" dirty="0" smtClean="0">
                <a:solidFill>
                  <a:srgbClr val="0000FF"/>
                </a:solidFill>
                <a:latin typeface="Century Schoolbook"/>
                <a:cs typeface="Century Schoolbook"/>
              </a:rPr>
              <a:t>in </a:t>
            </a:r>
            <a:r>
              <a:rPr lang="it-IT" sz="2000" b="1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h</a:t>
            </a:r>
            <a:r>
              <a:rPr lang="it-IT" sz="2000" b="1" dirty="0" smtClean="0">
                <a:solidFill>
                  <a:srgbClr val="0000FF"/>
                </a:solidFill>
                <a:latin typeface="Century Schoolbook"/>
                <a:cs typeface="Century Schoolbook"/>
              </a:rPr>
              <a:t>′ </a:t>
            </a:r>
            <a:r>
              <a:rPr lang="it-IT" sz="2000" b="1" dirty="0" err="1">
                <a:solidFill>
                  <a:srgbClr val="0000FF"/>
                </a:solidFill>
                <a:latin typeface="Century Schoolbook"/>
                <a:cs typeface="Century Schoolbook"/>
              </a:rPr>
              <a:t>photoproduction</a:t>
            </a:r>
            <a:r>
              <a:rPr lang="it-IT" sz="2000" b="1" dirty="0">
                <a:solidFill>
                  <a:srgbClr val="0000FF"/>
                </a:solidFill>
                <a:latin typeface="Century Schoolbook"/>
                <a:cs typeface="Century Schoolbook"/>
              </a:rPr>
              <a:t> off the </a:t>
            </a:r>
            <a:r>
              <a:rPr lang="it-IT" sz="2000" b="1" dirty="0" err="1">
                <a:solidFill>
                  <a:srgbClr val="0000FF"/>
                </a:solidFill>
                <a:latin typeface="Century Schoolbook"/>
                <a:cs typeface="Century Schoolbook"/>
              </a:rPr>
              <a:t>proton</a:t>
            </a:r>
            <a:r>
              <a:rPr lang="it-IT" sz="2000" b="1" dirty="0">
                <a:solidFill>
                  <a:srgbClr val="0000FF"/>
                </a:solidFill>
                <a:latin typeface="Century Schoolbook"/>
                <a:cs typeface="Century Schoolbook"/>
              </a:rPr>
              <a:t> </a:t>
            </a:r>
            <a:r>
              <a:rPr lang="it-IT" sz="2000" b="1" dirty="0" err="1">
                <a:solidFill>
                  <a:srgbClr val="0000FF"/>
                </a:solidFill>
                <a:latin typeface="Century Schoolbook"/>
                <a:cs typeface="Century Schoolbook"/>
              </a:rPr>
              <a:t>near</a:t>
            </a:r>
            <a:r>
              <a:rPr lang="it-IT" sz="2000" b="1" dirty="0">
                <a:solidFill>
                  <a:srgbClr val="0000FF"/>
                </a:solidFill>
                <a:latin typeface="Century Schoolbook"/>
                <a:cs typeface="Century Schoolbook"/>
              </a:rPr>
              <a:t> </a:t>
            </a:r>
            <a:r>
              <a:rPr lang="it-IT" sz="2000" b="1" dirty="0" err="1">
                <a:solidFill>
                  <a:srgbClr val="0000FF"/>
                </a:solidFill>
                <a:latin typeface="Century Schoolbook"/>
                <a:cs typeface="Century Schoolbook"/>
              </a:rPr>
              <a:t>threshold</a:t>
            </a:r>
            <a:endParaRPr lang="it-IT" sz="2000" b="1" dirty="0">
              <a:solidFill>
                <a:srgbClr val="0000FF"/>
              </a:solidFill>
              <a:latin typeface="Century Schoolbook"/>
              <a:cs typeface="Century Schoolbook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367904" y="1403573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latin typeface="Century Schoolbook"/>
                <a:cs typeface="Century Schoolbook"/>
              </a:rPr>
              <a:t>P. Levisandri et al. (GRAAL Collaboration) Eur</a:t>
            </a:r>
            <a:r>
              <a:rPr lang="hu-HU" dirty="0">
                <a:latin typeface="Century Schoolbook"/>
                <a:cs typeface="Century Schoolbook"/>
              </a:rPr>
              <a:t>. Phys. J. A (2015) 51: 77 DOI 10.1140/epja/i2015-15077-0</a:t>
            </a:r>
            <a:endParaRPr lang="it-IT" dirty="0">
              <a:latin typeface="Century Schoolbook"/>
              <a:cs typeface="Century Schoolbook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431800" y="2555701"/>
            <a:ext cx="936104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sz="2000" b="1" dirty="0" err="1">
                <a:solidFill>
                  <a:srgbClr val="0000FF"/>
                </a:solidFill>
                <a:latin typeface="Century Schoolbook"/>
                <a:cs typeface="Century Schoolbook"/>
              </a:rPr>
              <a:t>Measurement</a:t>
            </a:r>
            <a:r>
              <a:rPr lang="it-IT" sz="2000" b="1" dirty="0">
                <a:solidFill>
                  <a:srgbClr val="0000FF"/>
                </a:solidFill>
                <a:latin typeface="Century Schoolbook"/>
                <a:cs typeface="Century Schoolbook"/>
              </a:rPr>
              <a:t> of the </a:t>
            </a:r>
            <a:r>
              <a:rPr lang="it-IT" sz="2000" b="1" dirty="0" err="1">
                <a:solidFill>
                  <a:srgbClr val="0000FF"/>
                </a:solidFill>
                <a:latin typeface="Century Schoolbook"/>
                <a:cs typeface="Century Schoolbook"/>
              </a:rPr>
              <a:t>Σ</a:t>
            </a:r>
            <a:r>
              <a:rPr lang="it-IT" sz="2000" b="1" dirty="0">
                <a:solidFill>
                  <a:srgbClr val="0000FF"/>
                </a:solidFill>
                <a:latin typeface="Century Schoolbook"/>
                <a:cs typeface="Century Schoolbook"/>
              </a:rPr>
              <a:t> </a:t>
            </a:r>
            <a:r>
              <a:rPr lang="it-IT" sz="2000" b="1" dirty="0" err="1">
                <a:solidFill>
                  <a:srgbClr val="0000FF"/>
                </a:solidFill>
                <a:latin typeface="Century Schoolbook"/>
                <a:cs typeface="Century Schoolbook"/>
              </a:rPr>
              <a:t>beam</a:t>
            </a:r>
            <a:r>
              <a:rPr lang="it-IT" sz="2000" b="1" dirty="0">
                <a:solidFill>
                  <a:srgbClr val="0000FF"/>
                </a:solidFill>
                <a:latin typeface="Century Schoolbook"/>
                <a:cs typeface="Century Schoolbook"/>
              </a:rPr>
              <a:t> </a:t>
            </a:r>
            <a:r>
              <a:rPr lang="it-IT" sz="2000" b="1" dirty="0" err="1">
                <a:solidFill>
                  <a:srgbClr val="0000FF"/>
                </a:solidFill>
                <a:latin typeface="Century Schoolbook"/>
                <a:cs typeface="Century Schoolbook"/>
              </a:rPr>
              <a:t>asymmetry</a:t>
            </a:r>
            <a:r>
              <a:rPr lang="it-IT" sz="2000" b="1" dirty="0">
                <a:solidFill>
                  <a:srgbClr val="0000FF"/>
                </a:solidFill>
                <a:latin typeface="Century Schoolbook"/>
                <a:cs typeface="Century Schoolbook"/>
              </a:rPr>
              <a:t> for the </a:t>
            </a:r>
            <a:r>
              <a:rPr lang="it-IT" sz="2000" b="1" dirty="0" err="1">
                <a:solidFill>
                  <a:srgbClr val="0000FF"/>
                </a:solidFill>
              </a:rPr>
              <a:t>ω</a:t>
            </a:r>
            <a:r>
              <a:rPr lang="it-IT" sz="2000" b="1" dirty="0">
                <a:solidFill>
                  <a:srgbClr val="0000FF"/>
                </a:solidFill>
              </a:rPr>
              <a:t> </a:t>
            </a:r>
            <a:r>
              <a:rPr lang="it-IT" sz="2000" b="1" dirty="0" err="1">
                <a:solidFill>
                  <a:srgbClr val="0000FF"/>
                </a:solidFill>
                <a:latin typeface="Century Schoolbook"/>
                <a:cs typeface="Century Schoolbook"/>
              </a:rPr>
              <a:t>photoproduction</a:t>
            </a:r>
            <a:r>
              <a:rPr lang="it-IT" sz="2000" b="1" dirty="0">
                <a:solidFill>
                  <a:srgbClr val="0000FF"/>
                </a:solidFill>
                <a:latin typeface="Century Schoolbook"/>
                <a:cs typeface="Century Schoolbook"/>
              </a:rPr>
              <a:t> off the </a:t>
            </a:r>
            <a:r>
              <a:rPr lang="it-IT" sz="2000" b="1" dirty="0" err="1">
                <a:solidFill>
                  <a:srgbClr val="0000FF"/>
                </a:solidFill>
                <a:latin typeface="Century Schoolbook"/>
                <a:cs typeface="Century Schoolbook"/>
              </a:rPr>
              <a:t>proton</a:t>
            </a:r>
            <a:r>
              <a:rPr lang="it-IT" sz="2000" b="1" dirty="0">
                <a:solidFill>
                  <a:srgbClr val="0000FF"/>
                </a:solidFill>
                <a:latin typeface="Century Schoolbook"/>
                <a:cs typeface="Century Schoolbook"/>
              </a:rPr>
              <a:t> and the </a:t>
            </a:r>
            <a:r>
              <a:rPr lang="it-IT" sz="2000" b="1" dirty="0" err="1">
                <a:solidFill>
                  <a:srgbClr val="0000FF"/>
                </a:solidFill>
                <a:latin typeface="Century Schoolbook"/>
                <a:cs typeface="Century Schoolbook"/>
              </a:rPr>
              <a:t>neutron</a:t>
            </a:r>
            <a:r>
              <a:rPr lang="it-IT" sz="2000" b="1" dirty="0">
                <a:solidFill>
                  <a:srgbClr val="0000FF"/>
                </a:solidFill>
                <a:latin typeface="Century Schoolbook"/>
                <a:cs typeface="Century Schoolbook"/>
              </a:rPr>
              <a:t> </a:t>
            </a:r>
            <a:r>
              <a:rPr lang="it-IT" sz="2000" b="1" dirty="0" err="1">
                <a:solidFill>
                  <a:srgbClr val="0000FF"/>
                </a:solidFill>
                <a:latin typeface="Century Schoolbook"/>
                <a:cs typeface="Century Schoolbook"/>
              </a:rPr>
              <a:t>at</a:t>
            </a:r>
            <a:r>
              <a:rPr lang="it-IT" sz="2000" b="1" dirty="0">
                <a:solidFill>
                  <a:srgbClr val="0000FF"/>
                </a:solidFill>
                <a:latin typeface="Century Schoolbook"/>
                <a:cs typeface="Century Schoolbook"/>
              </a:rPr>
              <a:t> the GRAAL </a:t>
            </a:r>
            <a:r>
              <a:rPr lang="it-IT" sz="2000" b="1" dirty="0" err="1">
                <a:solidFill>
                  <a:srgbClr val="0000FF"/>
                </a:solidFill>
                <a:latin typeface="Century Schoolbook"/>
                <a:cs typeface="Century Schoolbook"/>
              </a:rPr>
              <a:t>experiment</a:t>
            </a:r>
            <a:endParaRPr lang="it-IT" sz="2000" b="1" dirty="0">
              <a:solidFill>
                <a:srgbClr val="0000FF"/>
              </a:solidFill>
              <a:latin typeface="Century Schoolbook"/>
              <a:cs typeface="Century Schoolbook"/>
            </a:endParaRPr>
          </a:p>
          <a:p>
            <a:endParaRPr lang="it-IT" dirty="0"/>
          </a:p>
          <a:p>
            <a:r>
              <a:rPr lang="it-IT" dirty="0" smtClean="0">
                <a:latin typeface="Century Schoolbook"/>
                <a:cs typeface="Century Schoolbook"/>
              </a:rPr>
              <a:t>	V</a:t>
            </a:r>
            <a:r>
              <a:rPr lang="it-IT" dirty="0">
                <a:latin typeface="Century Schoolbook"/>
                <a:cs typeface="Century Schoolbook"/>
              </a:rPr>
              <a:t>. Vegna et al. (GRAAL Collaboration)</a:t>
            </a:r>
          </a:p>
          <a:p>
            <a:r>
              <a:rPr lang="it-IT" dirty="0" smtClean="0">
                <a:latin typeface="Century Schoolbook"/>
                <a:cs typeface="Century Schoolbook"/>
              </a:rPr>
              <a:t>	</a:t>
            </a:r>
            <a:r>
              <a:rPr lang="it-IT" dirty="0" err="1" smtClean="0">
                <a:latin typeface="Century Schoolbook"/>
                <a:cs typeface="Century Schoolbook"/>
              </a:rPr>
              <a:t>Phys</a:t>
            </a:r>
            <a:r>
              <a:rPr lang="it-IT" dirty="0">
                <a:latin typeface="Century Schoolbook"/>
                <a:cs typeface="Century Schoolbook"/>
              </a:rPr>
              <a:t>. Rev. C 91, 065207 – </a:t>
            </a:r>
            <a:r>
              <a:rPr lang="it-IT" dirty="0" err="1">
                <a:latin typeface="Century Schoolbook"/>
                <a:cs typeface="Century Schoolbook"/>
              </a:rPr>
              <a:t>Published</a:t>
            </a:r>
            <a:r>
              <a:rPr lang="it-IT" dirty="0">
                <a:latin typeface="Century Schoolbook"/>
                <a:cs typeface="Century Schoolbook"/>
              </a:rPr>
              <a:t> 25 </a:t>
            </a:r>
            <a:r>
              <a:rPr lang="it-IT" dirty="0" err="1">
                <a:latin typeface="Century Schoolbook"/>
                <a:cs typeface="Century Schoolbook"/>
              </a:rPr>
              <a:t>June</a:t>
            </a:r>
            <a:r>
              <a:rPr lang="it-IT" dirty="0">
                <a:latin typeface="Century Schoolbook"/>
                <a:cs typeface="Century Schoolbook"/>
              </a:rPr>
              <a:t> 2015</a:t>
            </a:r>
          </a:p>
        </p:txBody>
      </p:sp>
      <p:sp>
        <p:nvSpPr>
          <p:cNvPr id="5" name="Rettangolo 4"/>
          <p:cNvSpPr/>
          <p:nvPr/>
        </p:nvSpPr>
        <p:spPr>
          <a:xfrm>
            <a:off x="503808" y="4499917"/>
            <a:ext cx="91450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sz="2000" b="1" dirty="0" err="1">
                <a:solidFill>
                  <a:srgbClr val="0000FF"/>
                </a:solidFill>
                <a:latin typeface="Century Schoolbook"/>
                <a:cs typeface="Century Schoolbook"/>
              </a:rPr>
              <a:t>Disintegration</a:t>
            </a:r>
            <a:r>
              <a:rPr lang="it-IT" sz="2000" b="1" dirty="0">
                <a:solidFill>
                  <a:srgbClr val="0000FF"/>
                </a:solidFill>
                <a:latin typeface="Century Schoolbook"/>
                <a:cs typeface="Century Schoolbook"/>
              </a:rPr>
              <a:t> of </a:t>
            </a:r>
            <a:r>
              <a:rPr lang="it-IT" sz="2000" b="1" baseline="30000" dirty="0">
                <a:solidFill>
                  <a:srgbClr val="0000FF"/>
                </a:solidFill>
                <a:latin typeface="Century Schoolbook"/>
                <a:cs typeface="Century Schoolbook"/>
              </a:rPr>
              <a:t>12</a:t>
            </a:r>
            <a:r>
              <a:rPr lang="it-IT" sz="2000" b="1" dirty="0">
                <a:solidFill>
                  <a:srgbClr val="0000FF"/>
                </a:solidFill>
                <a:latin typeface="Century Schoolbook"/>
                <a:cs typeface="Century Schoolbook"/>
              </a:rPr>
              <a:t>C nuclei by 700–1500 </a:t>
            </a:r>
            <a:r>
              <a:rPr lang="it-IT" sz="2000" b="1" dirty="0" err="1">
                <a:solidFill>
                  <a:srgbClr val="0000FF"/>
                </a:solidFill>
                <a:latin typeface="Century Schoolbook"/>
                <a:cs typeface="Century Schoolbook"/>
              </a:rPr>
              <a:t>MeV</a:t>
            </a:r>
            <a:r>
              <a:rPr lang="it-IT" sz="2000" b="1" dirty="0">
                <a:solidFill>
                  <a:srgbClr val="0000FF"/>
                </a:solidFill>
                <a:latin typeface="Century Schoolbook"/>
                <a:cs typeface="Century Schoolbook"/>
              </a:rPr>
              <a:t> </a:t>
            </a:r>
            <a:r>
              <a:rPr lang="it-IT" sz="2000" b="1" dirty="0" err="1" smtClean="0">
                <a:solidFill>
                  <a:srgbClr val="0000FF"/>
                </a:solidFill>
                <a:latin typeface="Century Schoolbook"/>
                <a:cs typeface="Century Schoolbook"/>
              </a:rPr>
              <a:t>photons</a:t>
            </a:r>
            <a:endParaRPr lang="it-IT" sz="2000" b="1" dirty="0" smtClean="0">
              <a:solidFill>
                <a:srgbClr val="0000FF"/>
              </a:solidFill>
              <a:latin typeface="Century Schoolbook"/>
              <a:cs typeface="Century Schoolbook"/>
            </a:endParaRPr>
          </a:p>
          <a:p>
            <a:r>
              <a:rPr lang="it-IT" dirty="0" smtClean="0">
                <a:latin typeface="Century Schoolbook"/>
                <a:cs typeface="Century Schoolbook"/>
              </a:rPr>
              <a:t>	V. </a:t>
            </a:r>
            <a:r>
              <a:rPr lang="it-IT" dirty="0" err="1" smtClean="0">
                <a:latin typeface="Century Schoolbook"/>
                <a:cs typeface="Century Schoolbook"/>
              </a:rPr>
              <a:t>Nedorezov</a:t>
            </a:r>
            <a:r>
              <a:rPr lang="it-IT" dirty="0" smtClean="0">
                <a:latin typeface="Century Schoolbook"/>
                <a:cs typeface="Century Schoolbook"/>
              </a:rPr>
              <a:t> et al (GRAAL Collaboration)</a:t>
            </a:r>
          </a:p>
          <a:p>
            <a:r>
              <a:rPr lang="it-IT" dirty="0" smtClean="0">
                <a:latin typeface="Century Schoolbook"/>
                <a:cs typeface="Century Schoolbook"/>
              </a:rPr>
              <a:t>	</a:t>
            </a:r>
            <a:r>
              <a:rPr lang="it-IT" dirty="0" err="1" smtClean="0">
                <a:latin typeface="Century Schoolbook"/>
                <a:cs typeface="Century Schoolbook"/>
              </a:rPr>
              <a:t>Nucl.Phys</a:t>
            </a:r>
            <a:r>
              <a:rPr lang="it-IT" dirty="0" smtClean="0">
                <a:latin typeface="Century Schoolbook"/>
                <a:cs typeface="Century Schoolbook"/>
              </a:rPr>
              <a:t>. A 940, </a:t>
            </a:r>
            <a:r>
              <a:rPr lang="it-IT" dirty="0" err="1" smtClean="0">
                <a:latin typeface="Century Schoolbook"/>
                <a:cs typeface="Century Schoolbook"/>
              </a:rPr>
              <a:t>Agust</a:t>
            </a:r>
            <a:r>
              <a:rPr lang="it-IT" dirty="0" smtClean="0">
                <a:latin typeface="Century Schoolbook"/>
                <a:cs typeface="Century Schoolbook"/>
              </a:rPr>
              <a:t> 2015 264-278</a:t>
            </a:r>
            <a:endParaRPr lang="it-IT" dirty="0">
              <a:latin typeface="Century Schoolbook"/>
              <a:cs typeface="Century Schoolbook"/>
            </a:endParaRPr>
          </a:p>
        </p:txBody>
      </p:sp>
      <p:sp>
        <p:nvSpPr>
          <p:cNvPr id="6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4048940" y="7236221"/>
            <a:ext cx="1982744" cy="288032"/>
          </a:xfrm>
        </p:spPr>
        <p:txBody>
          <a:bodyPr/>
          <a:lstStyle/>
          <a:p>
            <a:pPr lvl="0"/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Fantini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CdS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- 13/07/15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8668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112946" y="755501"/>
            <a:ext cx="9865096" cy="625462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igura a mano libera 2"/>
          <p:cNvSpPr/>
          <p:nvPr/>
        </p:nvSpPr>
        <p:spPr>
          <a:xfrm>
            <a:off x="328970" y="107280"/>
            <a:ext cx="9433048" cy="5911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99"/>
          </a:solidFill>
          <a:ln w="45720">
            <a:solidFill>
              <a:srgbClr val="808080"/>
            </a:solidFill>
            <a:prstDash val="solid"/>
          </a:ln>
        </p:spPr>
        <p:txBody>
          <a:bodyPr vert="horz" wrap="square" lIns="90000" tIns="46800" rIns="90000" bIns="4680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3200" b="1" i="0" u="none" strike="noStrike" kern="1200" dirty="0" smtClean="0">
                <a:ln>
                  <a:noFill/>
                </a:ln>
                <a:solidFill>
                  <a:srgbClr val="FF0000"/>
                </a:solidFill>
                <a:latin typeface="Times New Roman" pitchFamily="18"/>
                <a:ea typeface="WenQuanYi Micro Hei" pitchFamily="2"/>
                <a:cs typeface="Lohit Hindi" pitchFamily="2"/>
              </a:rPr>
              <a:t>BGO-OD-Central </a:t>
            </a:r>
            <a:r>
              <a:rPr lang="en-GB" sz="3200" b="1" i="0" u="none" strike="noStrike" kern="1200" dirty="0">
                <a:ln>
                  <a:noFill/>
                </a:ln>
                <a:solidFill>
                  <a:srgbClr val="FF0000"/>
                </a:solidFill>
                <a:latin typeface="Times New Roman" pitchFamily="18"/>
                <a:ea typeface="WenQuanYi Micro Hei" pitchFamily="2"/>
                <a:cs typeface="Lohit Hindi" pitchFamily="2"/>
              </a:rPr>
              <a:t>region and tagger system</a:t>
            </a:r>
          </a:p>
        </p:txBody>
      </p:sp>
      <p:sp>
        <p:nvSpPr>
          <p:cNvPr id="5" name="Connettore 1 4"/>
          <p:cNvSpPr/>
          <p:nvPr/>
        </p:nvSpPr>
        <p:spPr>
          <a:xfrm flipV="1">
            <a:off x="4206240" y="3840479"/>
            <a:ext cx="1371600" cy="1554481"/>
          </a:xfrm>
          <a:prstGeom prst="line">
            <a:avLst/>
          </a:prstGeom>
          <a:noFill/>
          <a:ln w="45720">
            <a:solidFill>
              <a:srgbClr val="2323DC"/>
            </a:solidFill>
            <a:prstDash val="solid"/>
            <a:tailEnd type="arrow"/>
          </a:ln>
        </p:spPr>
        <p:txBody>
          <a:bodyPr vert="horz" wrap="none" lIns="112680" tIns="67680" rIns="112680" bIns="6768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WenQuanYi Micro Hei" pitchFamily="2"/>
              <a:cs typeface="Lohit Hindi" pitchFamily="2"/>
            </a:endParaRPr>
          </a:p>
        </p:txBody>
      </p:sp>
      <p:sp>
        <p:nvSpPr>
          <p:cNvPr id="8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4048940" y="7236221"/>
            <a:ext cx="1982744" cy="288032"/>
          </a:xfrm>
        </p:spPr>
        <p:txBody>
          <a:bodyPr/>
          <a:lstStyle/>
          <a:p>
            <a:pPr lvl="0"/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Fantini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CdS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- 13/07/15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768" y="674639"/>
            <a:ext cx="9766206" cy="620154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igura a mano libera 2"/>
          <p:cNvSpPr/>
          <p:nvPr/>
        </p:nvSpPr>
        <p:spPr>
          <a:xfrm>
            <a:off x="454363" y="91440"/>
            <a:ext cx="9145016" cy="5911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99"/>
          </a:solidFill>
          <a:ln w="45720">
            <a:solidFill>
              <a:srgbClr val="808080"/>
            </a:solidFill>
            <a:prstDash val="solid"/>
          </a:ln>
        </p:spPr>
        <p:txBody>
          <a:bodyPr vert="horz" wrap="square" lIns="90000" tIns="46800" rIns="90000" bIns="4680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3200" b="1" i="0" u="none" strike="noStrike" kern="1200" dirty="0" smtClean="0">
                <a:ln>
                  <a:noFill/>
                </a:ln>
                <a:solidFill>
                  <a:srgbClr val="FF0000"/>
                </a:solidFill>
                <a:latin typeface="Times New Roman" pitchFamily="18"/>
                <a:ea typeface="WenQuanYi Micro Hei" pitchFamily="2"/>
                <a:cs typeface="Lohit Hindi" pitchFamily="2"/>
              </a:rPr>
              <a:t>BGO-OD Forward </a:t>
            </a:r>
            <a:r>
              <a:rPr lang="en-GB" sz="3200" b="1" i="0" u="none" strike="noStrike" kern="1200" dirty="0">
                <a:ln>
                  <a:noFill/>
                </a:ln>
                <a:solidFill>
                  <a:srgbClr val="FF0000"/>
                </a:solidFill>
                <a:latin typeface="Times New Roman" pitchFamily="18"/>
                <a:ea typeface="WenQuanYi Micro Hei" pitchFamily="2"/>
                <a:cs typeface="Lohit Hindi" pitchFamily="2"/>
              </a:rPr>
              <a:t>region</a:t>
            </a:r>
          </a:p>
        </p:txBody>
      </p:sp>
      <p:sp>
        <p:nvSpPr>
          <p:cNvPr id="4" name="Figura a mano libera 3"/>
          <p:cNvSpPr/>
          <p:nvPr/>
        </p:nvSpPr>
        <p:spPr>
          <a:xfrm>
            <a:off x="-14040" y="7148520"/>
            <a:ext cx="1111320" cy="396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99"/>
          </a:solidFill>
          <a:ln w="9360">
            <a:solidFill>
              <a:srgbClr val="000000"/>
            </a:solidFill>
            <a:prstDash val="solid"/>
            <a:round/>
          </a:ln>
        </p:spPr>
        <p:txBody>
          <a:bodyPr vert="horz" wrap="square" lIns="90000" tIns="45000" rIns="90000" bIns="45000" anchor="t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800" b="1" i="0" u="none" strike="noStrike" kern="1200" dirty="0" err="1" smtClean="0">
                <a:ln>
                  <a:noFill/>
                </a:ln>
                <a:latin typeface="Times New Roman" pitchFamily="18"/>
                <a:ea typeface="WenQuanYi Micro Hei" pitchFamily="2"/>
                <a:cs typeface="Lohit Hindi" pitchFamily="2"/>
              </a:rPr>
              <a:t>D.lsner</a:t>
            </a:r>
            <a:endParaRPr lang="it-IT" sz="1800" b="1" i="0" u="none" strike="noStrike" kern="1200" dirty="0">
              <a:ln>
                <a:noFill/>
              </a:ln>
              <a:latin typeface="Times New Roman" pitchFamily="18"/>
              <a:ea typeface="WenQuanYi Micro Hei" pitchFamily="2"/>
              <a:cs typeface="Lohit Hindi" pitchFamily="2"/>
            </a:endParaRPr>
          </a:p>
        </p:txBody>
      </p:sp>
      <p:sp>
        <p:nvSpPr>
          <p:cNvPr id="7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4048940" y="7236221"/>
            <a:ext cx="1982744" cy="288032"/>
          </a:xfrm>
        </p:spPr>
        <p:txBody>
          <a:bodyPr/>
          <a:lstStyle/>
          <a:p>
            <a:pPr lvl="0"/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Fantini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CdS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- 13/07/15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igura a mano libera 1"/>
          <p:cNvSpPr/>
          <p:nvPr/>
        </p:nvSpPr>
        <p:spPr>
          <a:xfrm>
            <a:off x="1151880" y="0"/>
            <a:ext cx="7740736" cy="5731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99"/>
          </a:solidFill>
          <a:ln w="45720">
            <a:solidFill>
              <a:srgbClr val="808080"/>
            </a:solidFill>
            <a:prstDash val="solid"/>
            <a:round/>
          </a:ln>
        </p:spPr>
        <p:txBody>
          <a:bodyPr vert="horz" wrap="square" lIns="90000" tIns="46800" rIns="90000" bIns="4680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800" b="1" i="0" u="none" strike="noStrike" baseline="0" dirty="0" smtClean="0">
                <a:ln>
                  <a:noFill/>
                </a:ln>
                <a:solidFill>
                  <a:srgbClr val="DC2300"/>
                </a:solidFill>
                <a:latin typeface="Times New Roman" pitchFamily="18" charset="0"/>
                <a:ea typeface="DejaVu Sans" pitchFamily="2"/>
                <a:cs typeface="Times New Roman" pitchFamily="18" charset="0"/>
              </a:rPr>
              <a:t>BGO-OD </a:t>
            </a:r>
            <a:r>
              <a:rPr lang="en-GB" sz="2800" b="1" i="0" u="none" strike="noStrike" baseline="0" dirty="0" err="1" smtClean="0">
                <a:ln>
                  <a:noFill/>
                </a:ln>
                <a:solidFill>
                  <a:srgbClr val="DC2300"/>
                </a:solidFill>
                <a:latin typeface="Times New Roman" pitchFamily="18" charset="0"/>
                <a:ea typeface="DejaVu Sans" pitchFamily="2"/>
                <a:cs typeface="Times New Roman" pitchFamily="18" charset="0"/>
              </a:rPr>
              <a:t>Attività</a:t>
            </a:r>
            <a:r>
              <a:rPr lang="en-GB" sz="2800" b="1" i="0" u="none" strike="noStrike" baseline="0" dirty="0" smtClean="0">
                <a:ln>
                  <a:noFill/>
                </a:ln>
                <a:solidFill>
                  <a:srgbClr val="DC2300"/>
                </a:solidFill>
                <a:latin typeface="Times New Roman" pitchFamily="18" charset="0"/>
                <a:ea typeface="DejaVu Sans" pitchFamily="2"/>
                <a:cs typeface="Times New Roman" pitchFamily="18" charset="0"/>
              </a:rPr>
              <a:t> </a:t>
            </a:r>
            <a:r>
              <a:rPr lang="en-GB" sz="2800" b="1" i="0" u="none" strike="noStrike" baseline="0" dirty="0" err="1" smtClean="0">
                <a:ln>
                  <a:noFill/>
                </a:ln>
                <a:solidFill>
                  <a:srgbClr val="DC2300"/>
                </a:solidFill>
                <a:latin typeface="Times New Roman" pitchFamily="18" charset="0"/>
                <a:ea typeface="DejaVu Sans" pitchFamily="2"/>
                <a:cs typeface="Times New Roman" pitchFamily="18" charset="0"/>
              </a:rPr>
              <a:t>svolta</a:t>
            </a:r>
            <a:r>
              <a:rPr lang="en-GB" sz="2800" b="1" i="0" u="none" strike="noStrike" baseline="0" dirty="0" smtClean="0">
                <a:ln>
                  <a:noFill/>
                </a:ln>
                <a:solidFill>
                  <a:srgbClr val="DC2300"/>
                </a:solidFill>
                <a:latin typeface="Times New Roman" pitchFamily="18" charset="0"/>
                <a:ea typeface="DejaVu Sans" pitchFamily="2"/>
                <a:cs typeface="Times New Roman" pitchFamily="18" charset="0"/>
              </a:rPr>
              <a:t> (2014-2015) - </a:t>
            </a:r>
            <a:r>
              <a:rPr lang="en-GB" sz="2800" b="1" i="0" u="none" strike="noStrike" baseline="0" dirty="0" err="1" smtClean="0">
                <a:ln>
                  <a:noFill/>
                </a:ln>
                <a:solidFill>
                  <a:srgbClr val="DC2300"/>
                </a:solidFill>
                <a:latin typeface="Times New Roman" pitchFamily="18" charset="0"/>
                <a:ea typeface="DejaVu Sans" pitchFamily="2"/>
                <a:cs typeface="Times New Roman" pitchFamily="18" charset="0"/>
              </a:rPr>
              <a:t>Rivelatori</a:t>
            </a:r>
            <a:endParaRPr lang="en-GB" sz="2800" b="1" i="0" u="none" strike="noStrike" baseline="0" dirty="0">
              <a:ln>
                <a:noFill/>
              </a:ln>
              <a:solidFill>
                <a:srgbClr val="DC2300"/>
              </a:solidFill>
              <a:latin typeface="Times New Roman" pitchFamily="18" charset="0"/>
              <a:ea typeface="DejaVu Sans" pitchFamily="2"/>
              <a:cs typeface="Times New Roman" pitchFamily="18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215775" y="755501"/>
            <a:ext cx="9864849" cy="10683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hangingPunct="0">
              <a:lnSpc>
                <a:spcPct val="93000"/>
              </a:lnSpc>
              <a:buFont typeface="Wingdings" pitchFamily="2" charset="2"/>
              <a:buChar char="Ø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en-US" sz="2000" b="1" dirty="0">
                <a:solidFill>
                  <a:srgbClr val="DC2300"/>
                </a:solidFill>
                <a:latin typeface="Century Schoolbook"/>
                <a:ea typeface="DejaVu Sans" pitchFamily="2"/>
                <a:cs typeface="Century Schoolbook"/>
              </a:rPr>
              <a:t>Barrel di </a:t>
            </a:r>
            <a:r>
              <a:rPr lang="en-US" sz="2000" b="1" dirty="0" err="1">
                <a:solidFill>
                  <a:srgbClr val="DC2300"/>
                </a:solidFill>
                <a:latin typeface="Century Schoolbook"/>
                <a:ea typeface="DejaVu Sans" pitchFamily="2"/>
                <a:cs typeface="Century Schoolbook"/>
              </a:rPr>
              <a:t>scintillatori</a:t>
            </a:r>
            <a:r>
              <a:rPr lang="en-US" sz="2000" b="1" dirty="0">
                <a:solidFill>
                  <a:srgbClr val="DC2300"/>
                </a:solidFill>
                <a:latin typeface="Century Schoolbook"/>
                <a:ea typeface="DejaVu Sans" pitchFamily="2"/>
                <a:cs typeface="Century Schoolbook"/>
              </a:rPr>
              <a:t> </a:t>
            </a:r>
            <a:r>
              <a:rPr lang="en-US" sz="2000" b="1" dirty="0" err="1" smtClean="0">
                <a:solidFill>
                  <a:srgbClr val="DC2300"/>
                </a:solidFill>
                <a:latin typeface="Century Schoolbook"/>
                <a:ea typeface="DejaVu Sans" pitchFamily="2"/>
                <a:cs typeface="Century Schoolbook"/>
              </a:rPr>
              <a:t>plastici</a:t>
            </a:r>
            <a:r>
              <a:rPr lang="en-US" sz="1400" b="1" dirty="0">
                <a:solidFill>
                  <a:srgbClr val="DC2300"/>
                </a:solidFill>
                <a:latin typeface="Century Schoolbook"/>
                <a:ea typeface="DejaVu Sans" pitchFamily="2"/>
                <a:cs typeface="Century Schoolbook"/>
              </a:rPr>
              <a:t>-</a:t>
            </a:r>
            <a:r>
              <a:rPr lang="en-US" sz="1400" b="1" dirty="0" smtClean="0">
                <a:solidFill>
                  <a:srgbClr val="DC2300"/>
                </a:solidFill>
                <a:latin typeface="Century Schoolbook"/>
                <a:ea typeface="DejaVu Sans" pitchFamily="2"/>
                <a:cs typeface="Century Schoolbook"/>
              </a:rPr>
              <a:t> </a:t>
            </a:r>
            <a:r>
              <a:rPr lang="en-US" b="1" dirty="0" err="1" smtClean="0">
                <a:solidFill>
                  <a:srgbClr val="DC2300"/>
                </a:solidFill>
                <a:latin typeface="Century Schoolbook"/>
                <a:ea typeface="DejaVu Sans" pitchFamily="2"/>
                <a:cs typeface="Century Schoolbook"/>
              </a:rPr>
              <a:t>Marzo</a:t>
            </a:r>
            <a:r>
              <a:rPr lang="en-US" b="1" dirty="0" smtClean="0">
                <a:solidFill>
                  <a:srgbClr val="DC2300"/>
                </a:solidFill>
                <a:latin typeface="Century Schoolbook"/>
                <a:ea typeface="DejaVu Sans" pitchFamily="2"/>
                <a:cs typeface="Century Schoolbook"/>
              </a:rPr>
              <a:t> 2015</a:t>
            </a:r>
            <a:r>
              <a:rPr lang="en-US" b="1" i="1" dirty="0" smtClean="0">
                <a:latin typeface="Century Schoolbook"/>
                <a:ea typeface="DejaVu Sans" pitchFamily="2"/>
                <a:cs typeface="Century Schoolbook"/>
              </a:rPr>
              <a:t>: </a:t>
            </a:r>
          </a:p>
          <a:p>
            <a:pPr lvl="0" algn="just" hangingPunct="0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en-US" sz="1600" b="1" dirty="0">
                <a:latin typeface="Century Schoolbook"/>
                <a:ea typeface="DejaVu Sans" pitchFamily="2"/>
                <a:cs typeface="Century Schoolbook"/>
              </a:rPr>
              <a:t>-</a:t>
            </a:r>
            <a:r>
              <a:rPr lang="en-US" sz="1600" b="1" dirty="0" err="1" smtClean="0">
                <a:latin typeface="Century Schoolbook"/>
                <a:ea typeface="DejaVu Sans" pitchFamily="2"/>
                <a:cs typeface="Century Schoolbook"/>
              </a:rPr>
              <a:t>Sostituzione</a:t>
            </a:r>
            <a:r>
              <a:rPr lang="en-US" sz="1600" b="1" dirty="0" smtClean="0">
                <a:latin typeface="Century Schoolbook"/>
                <a:ea typeface="DejaVu Sans" pitchFamily="2"/>
                <a:cs typeface="Century Schoolbook"/>
              </a:rPr>
              <a:t> </a:t>
            </a:r>
            <a:r>
              <a:rPr lang="en-US" sz="1600" b="1" dirty="0" err="1" smtClean="0">
                <a:latin typeface="Century Schoolbook"/>
                <a:ea typeface="DejaVu Sans" pitchFamily="2"/>
                <a:cs typeface="Century Schoolbook"/>
              </a:rPr>
              <a:t>dell’elettronica</a:t>
            </a:r>
            <a:r>
              <a:rPr lang="en-US" sz="1600" b="1" dirty="0" smtClean="0">
                <a:latin typeface="Century Schoolbook"/>
                <a:ea typeface="DejaVu Sans" pitchFamily="2"/>
                <a:cs typeface="Century Schoolbook"/>
              </a:rPr>
              <a:t> del Barrel per </a:t>
            </a:r>
            <a:r>
              <a:rPr lang="en-US" sz="1600" b="1" dirty="0" err="1" smtClean="0">
                <a:latin typeface="Century Schoolbook"/>
                <a:ea typeface="DejaVu Sans" pitchFamily="2"/>
                <a:cs typeface="Century Schoolbook"/>
              </a:rPr>
              <a:t>leggere</a:t>
            </a:r>
            <a:r>
              <a:rPr lang="en-US" sz="1600" b="1" dirty="0" smtClean="0">
                <a:latin typeface="Century Schoolbook"/>
                <a:ea typeface="DejaVu Sans" pitchFamily="2"/>
                <a:cs typeface="Century Schoolbook"/>
              </a:rPr>
              <a:t> </a:t>
            </a:r>
            <a:r>
              <a:rPr lang="en-US" sz="1600" b="1" dirty="0" err="1" smtClean="0">
                <a:latin typeface="Century Schoolbook"/>
                <a:ea typeface="DejaVu Sans" pitchFamily="2"/>
                <a:cs typeface="Century Schoolbook"/>
              </a:rPr>
              <a:t>i</a:t>
            </a:r>
            <a:r>
              <a:rPr lang="en-US" sz="1600" b="1" dirty="0" smtClean="0">
                <a:latin typeface="Century Schoolbook"/>
                <a:ea typeface="DejaVu Sans" pitchFamily="2"/>
                <a:cs typeface="Century Schoolbook"/>
              </a:rPr>
              <a:t> </a:t>
            </a:r>
            <a:r>
              <a:rPr lang="en-US" sz="1600" b="1" dirty="0" err="1" smtClean="0">
                <a:latin typeface="Century Schoolbook"/>
                <a:ea typeface="DejaVu Sans" pitchFamily="2"/>
                <a:cs typeface="Century Schoolbook"/>
              </a:rPr>
              <a:t>segnali</a:t>
            </a:r>
            <a:r>
              <a:rPr lang="en-US" sz="1600" b="1" dirty="0" smtClean="0">
                <a:latin typeface="Century Schoolbook"/>
                <a:ea typeface="DejaVu Sans" pitchFamily="2"/>
                <a:cs typeface="Century Schoolbook"/>
              </a:rPr>
              <a:t> </a:t>
            </a:r>
            <a:r>
              <a:rPr lang="en-US" sz="1600" b="1" dirty="0" err="1" smtClean="0">
                <a:latin typeface="Century Schoolbook"/>
                <a:ea typeface="DejaVu Sans" pitchFamily="2"/>
                <a:cs typeface="Century Schoolbook"/>
              </a:rPr>
              <a:t>analogici</a:t>
            </a:r>
            <a:r>
              <a:rPr lang="en-US" sz="1600" b="1" dirty="0" smtClean="0">
                <a:latin typeface="Century Schoolbook"/>
                <a:ea typeface="DejaVu Sans" pitchFamily="2"/>
                <a:cs typeface="Century Schoolbook"/>
              </a:rPr>
              <a:t> </a:t>
            </a:r>
            <a:r>
              <a:rPr lang="en-US" sz="1600" b="1" dirty="0" err="1" smtClean="0">
                <a:latin typeface="Century Schoolbook"/>
                <a:ea typeface="DejaVu Sans" pitchFamily="2"/>
                <a:cs typeface="Century Schoolbook"/>
              </a:rPr>
              <a:t>mediante</a:t>
            </a:r>
            <a:r>
              <a:rPr lang="en-US" sz="1600" b="1" dirty="0" smtClean="0">
                <a:latin typeface="Century Schoolbook"/>
                <a:ea typeface="DejaVu Sans" pitchFamily="2"/>
                <a:cs typeface="Century Schoolbook"/>
              </a:rPr>
              <a:t> un modulo </a:t>
            </a:r>
            <a:r>
              <a:rPr lang="en-US" sz="1600" b="1" dirty="0" err="1" smtClean="0">
                <a:latin typeface="Century Schoolbook"/>
                <a:ea typeface="DejaVu Sans" pitchFamily="2"/>
                <a:cs typeface="Century Schoolbook"/>
              </a:rPr>
              <a:t>Dicriminatore</a:t>
            </a:r>
            <a:r>
              <a:rPr lang="en-US" sz="1600" b="1" dirty="0" smtClean="0">
                <a:latin typeface="Century Schoolbook"/>
                <a:ea typeface="DejaVu Sans" pitchFamily="2"/>
                <a:cs typeface="Century Schoolbook"/>
              </a:rPr>
              <a:t> Time over Threshold =&gt; </a:t>
            </a:r>
            <a:r>
              <a:rPr lang="en-US" sz="1600" b="1" dirty="0" err="1" smtClean="0">
                <a:latin typeface="Century Schoolbook"/>
                <a:ea typeface="DejaVu Sans" pitchFamily="2"/>
                <a:cs typeface="Century Schoolbook"/>
              </a:rPr>
              <a:t>Discriminazione</a:t>
            </a:r>
            <a:r>
              <a:rPr lang="en-US" sz="1600" b="1" dirty="0" smtClean="0">
                <a:latin typeface="Century Schoolbook"/>
                <a:ea typeface="DejaVu Sans" pitchFamily="2"/>
                <a:cs typeface="Century Schoolbook"/>
              </a:rPr>
              <a:t> in tempo </a:t>
            </a:r>
            <a:r>
              <a:rPr lang="en-US" sz="1600" b="1" dirty="0" err="1" smtClean="0">
                <a:latin typeface="Century Schoolbook"/>
                <a:ea typeface="DejaVu Sans" pitchFamily="2"/>
                <a:cs typeface="Century Schoolbook"/>
              </a:rPr>
              <a:t>dei</a:t>
            </a:r>
            <a:r>
              <a:rPr lang="en-US" sz="1600" b="1" dirty="0" smtClean="0">
                <a:latin typeface="Century Schoolbook"/>
                <a:ea typeface="DejaVu Sans" pitchFamily="2"/>
                <a:cs typeface="Century Schoolbook"/>
              </a:rPr>
              <a:t> </a:t>
            </a:r>
            <a:r>
              <a:rPr lang="en-US" sz="1600" b="1" dirty="0" err="1" smtClean="0">
                <a:latin typeface="Century Schoolbook"/>
                <a:ea typeface="DejaVu Sans" pitchFamily="2"/>
                <a:cs typeface="Century Schoolbook"/>
              </a:rPr>
              <a:t>segnali</a:t>
            </a:r>
            <a:r>
              <a:rPr lang="en-US" sz="1600" b="1" dirty="0" smtClean="0">
                <a:latin typeface="Century Schoolbook"/>
                <a:ea typeface="DejaVu Sans" pitchFamily="2"/>
                <a:cs typeface="Century Schoolbook"/>
              </a:rPr>
              <a:t> dal </a:t>
            </a:r>
            <a:r>
              <a:rPr lang="en-US" sz="1600" b="1" dirty="0" err="1" smtClean="0">
                <a:latin typeface="Century Schoolbook"/>
                <a:ea typeface="DejaVu Sans" pitchFamily="2"/>
                <a:cs typeface="Century Schoolbook"/>
              </a:rPr>
              <a:t>fondo</a:t>
            </a:r>
            <a:r>
              <a:rPr lang="en-US" sz="1600" b="1" dirty="0" smtClean="0">
                <a:latin typeface="Century Schoolbook"/>
                <a:ea typeface="DejaVu Sans" pitchFamily="2"/>
                <a:cs typeface="Century Schoolbook"/>
              </a:rPr>
              <a:t> e </a:t>
            </a:r>
            <a:r>
              <a:rPr lang="en-US" sz="1600" b="1" dirty="0" err="1" smtClean="0">
                <a:latin typeface="Century Schoolbook"/>
                <a:ea typeface="DejaVu Sans" pitchFamily="2"/>
                <a:cs typeface="Century Schoolbook"/>
              </a:rPr>
              <a:t>buona</a:t>
            </a:r>
            <a:r>
              <a:rPr lang="en-US" sz="1600" b="1" dirty="0" smtClean="0">
                <a:latin typeface="Century Schoolbook"/>
                <a:ea typeface="DejaVu Sans" pitchFamily="2"/>
                <a:cs typeface="Century Schoolbook"/>
              </a:rPr>
              <a:t> </a:t>
            </a:r>
            <a:r>
              <a:rPr lang="en-US" sz="1600" b="1" dirty="0" err="1" smtClean="0">
                <a:latin typeface="Century Schoolbook"/>
                <a:ea typeface="DejaVu Sans" pitchFamily="2"/>
                <a:cs typeface="Century Schoolbook"/>
              </a:rPr>
              <a:t>risoluzione</a:t>
            </a:r>
            <a:r>
              <a:rPr lang="en-US" sz="1600" b="1" dirty="0" smtClean="0">
                <a:latin typeface="Century Schoolbook"/>
                <a:ea typeface="DejaVu Sans" pitchFamily="2"/>
                <a:cs typeface="Century Schoolbook"/>
              </a:rPr>
              <a:t> </a:t>
            </a:r>
            <a:r>
              <a:rPr lang="en-US" sz="1600" b="1" dirty="0" err="1" smtClean="0">
                <a:latin typeface="Century Schoolbook"/>
                <a:ea typeface="DejaVu Sans" pitchFamily="2"/>
                <a:cs typeface="Century Schoolbook"/>
              </a:rPr>
              <a:t>energetica</a:t>
            </a:r>
            <a:r>
              <a:rPr lang="en-US" sz="1600" b="1" dirty="0" smtClean="0">
                <a:latin typeface="Century Schoolbook"/>
                <a:ea typeface="DejaVu Sans" pitchFamily="2"/>
                <a:cs typeface="Century Schoolbook"/>
              </a:rPr>
              <a:t> ( DE).</a:t>
            </a:r>
          </a:p>
        </p:txBody>
      </p:sp>
      <p:sp>
        <p:nvSpPr>
          <p:cNvPr id="7" name="Rettangolo 6"/>
          <p:cNvSpPr/>
          <p:nvPr/>
        </p:nvSpPr>
        <p:spPr>
          <a:xfrm>
            <a:off x="215776" y="1979637"/>
            <a:ext cx="9361040" cy="5476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lnSpc>
                <a:spcPct val="93000"/>
              </a:lnSpc>
              <a:buFont typeface="Wingdings" pitchFamily="2" charset="2"/>
              <a:buChar char="Ø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en-US" b="1" dirty="0" smtClean="0">
                <a:solidFill>
                  <a:srgbClr val="DC2300"/>
                </a:solidFill>
                <a:latin typeface="Century Schoolbook"/>
                <a:ea typeface="DejaVu Sans" pitchFamily="2"/>
                <a:cs typeface="Century Schoolbook"/>
              </a:rPr>
              <a:t>MWPC- </a:t>
            </a:r>
            <a:r>
              <a:rPr lang="en-US" b="1" dirty="0" err="1">
                <a:solidFill>
                  <a:srgbClr val="DC2300"/>
                </a:solidFill>
                <a:latin typeface="Century Schoolbook"/>
                <a:ea typeface="DejaVu Sans" pitchFamily="2"/>
                <a:cs typeface="Century Schoolbook"/>
              </a:rPr>
              <a:t>Luglio</a:t>
            </a:r>
            <a:r>
              <a:rPr lang="en-US" b="1" dirty="0">
                <a:solidFill>
                  <a:srgbClr val="DC2300"/>
                </a:solidFill>
                <a:latin typeface="Century Schoolbook"/>
                <a:ea typeface="DejaVu Sans" pitchFamily="2"/>
                <a:cs typeface="Century Schoolbook"/>
              </a:rPr>
              <a:t> </a:t>
            </a:r>
            <a:r>
              <a:rPr lang="en-US" b="1" dirty="0" smtClean="0">
                <a:solidFill>
                  <a:srgbClr val="DC2300"/>
                </a:solidFill>
                <a:latin typeface="Century Schoolbook"/>
                <a:ea typeface="DejaVu Sans" pitchFamily="2"/>
                <a:cs typeface="Century Schoolbook"/>
              </a:rPr>
              <a:t>2014-Giugno </a:t>
            </a:r>
            <a:r>
              <a:rPr lang="en-US" b="1" dirty="0">
                <a:solidFill>
                  <a:srgbClr val="DC2300"/>
                </a:solidFill>
                <a:latin typeface="Century Schoolbook"/>
                <a:ea typeface="DejaVu Sans" pitchFamily="2"/>
                <a:cs typeface="Century Schoolbook"/>
              </a:rPr>
              <a:t>2015:</a:t>
            </a:r>
          </a:p>
          <a:p>
            <a:pPr hangingPunct="0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en-US" sz="1600" b="1" dirty="0" err="1" smtClean="0">
                <a:latin typeface="Century Schoolbook"/>
                <a:ea typeface="DejaVu Sans" pitchFamily="2"/>
                <a:cs typeface="Century Schoolbook"/>
              </a:rPr>
              <a:t>Continuato</a:t>
            </a:r>
            <a:r>
              <a:rPr lang="en-US" sz="1600" b="1" dirty="0" smtClean="0">
                <a:latin typeface="Century Schoolbook"/>
                <a:ea typeface="DejaVu Sans" pitchFamily="2"/>
                <a:cs typeface="Century Schoolbook"/>
              </a:rPr>
              <a:t> </a:t>
            </a:r>
            <a:r>
              <a:rPr lang="en-US" sz="1600" b="1" dirty="0" err="1" smtClean="0">
                <a:latin typeface="Century Schoolbook"/>
                <a:ea typeface="DejaVu Sans" pitchFamily="2"/>
                <a:cs typeface="Century Schoolbook"/>
              </a:rPr>
              <a:t>il</a:t>
            </a:r>
            <a:r>
              <a:rPr lang="en-US" sz="1600" b="1" dirty="0" smtClean="0">
                <a:latin typeface="Century Schoolbook"/>
                <a:ea typeface="DejaVu Sans" pitchFamily="2"/>
                <a:cs typeface="Century Schoolbook"/>
              </a:rPr>
              <a:t> “commissioning” del </a:t>
            </a:r>
            <a:r>
              <a:rPr lang="en-US" sz="1600" b="1" dirty="0" err="1" smtClean="0">
                <a:latin typeface="Century Schoolbook"/>
                <a:ea typeface="DejaVu Sans" pitchFamily="2"/>
                <a:cs typeface="Century Schoolbook"/>
              </a:rPr>
              <a:t>rivelatore</a:t>
            </a:r>
            <a:r>
              <a:rPr lang="en-US" sz="1600" b="1" dirty="0" smtClean="0">
                <a:latin typeface="Century Schoolbook"/>
                <a:ea typeface="DejaVu Sans" pitchFamily="2"/>
                <a:cs typeface="Century Schoolbook"/>
              </a:rPr>
              <a:t>  </a:t>
            </a:r>
            <a:r>
              <a:rPr lang="it-IT" sz="1600" b="1" dirty="0">
                <a:latin typeface="Century Schoolbook"/>
                <a:cs typeface="Century Schoolbook"/>
              </a:rPr>
              <a:t>per identificare ed isolare tutte le sorgenti di rumore elettromagnetico che portano segnali spuri nella catena elettronica di </a:t>
            </a:r>
            <a:r>
              <a:rPr lang="it-IT" sz="1600" b="1" dirty="0" smtClean="0">
                <a:latin typeface="Century Schoolbook"/>
                <a:cs typeface="Century Schoolbook"/>
              </a:rPr>
              <a:t>misura=&gt; riduzione del guadagno delle </a:t>
            </a:r>
            <a:r>
              <a:rPr lang="it-IT" sz="1600" b="1" dirty="0" err="1" smtClean="0">
                <a:latin typeface="Century Schoolbook"/>
                <a:cs typeface="Century Schoolbook"/>
              </a:rPr>
              <a:t>sampling</a:t>
            </a:r>
            <a:r>
              <a:rPr lang="it-IT" sz="1600" b="1" dirty="0" smtClean="0">
                <a:latin typeface="Century Schoolbook"/>
                <a:cs typeface="Century Schoolbook"/>
              </a:rPr>
              <a:t> ADC di lettura delle strip</a:t>
            </a:r>
          </a:p>
          <a:p>
            <a:pPr marL="285750" indent="-285750" hangingPunct="0">
              <a:lnSpc>
                <a:spcPct val="93000"/>
              </a:lnSpc>
              <a:buFontTx/>
              <a:buChar char="-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it-IT" sz="1600" b="1" dirty="0" smtClean="0">
                <a:latin typeface="Century Schoolbook"/>
                <a:cs typeface="Century Schoolbook"/>
              </a:rPr>
              <a:t>Studio della </a:t>
            </a:r>
            <a:r>
              <a:rPr lang="it-IT" sz="1600" b="1" dirty="0">
                <a:latin typeface="Century Schoolbook"/>
                <a:cs typeface="Century Schoolbook"/>
              </a:rPr>
              <a:t>risposta dei segnali di fili e strip a raggi cosmici </a:t>
            </a:r>
            <a:endParaRPr lang="it-IT" sz="1600" b="1" dirty="0" smtClean="0">
              <a:latin typeface="Century Schoolbook"/>
              <a:cs typeface="Century Schoolbook"/>
            </a:endParaRPr>
          </a:p>
          <a:p>
            <a:pPr hangingPunct="0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endParaRPr lang="it-IT" b="1" i="1" dirty="0" smtClean="0">
              <a:latin typeface="Century Schoolbook"/>
              <a:cs typeface="Century Schoolbook"/>
            </a:endParaRPr>
          </a:p>
          <a:p>
            <a:pPr hangingPunct="0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it-IT" sz="1400" b="1" i="1" dirty="0" smtClean="0">
                <a:latin typeface="Century Schoolbook"/>
                <a:cs typeface="Century Schoolbook"/>
              </a:rPr>
              <a:t>FILI: </a:t>
            </a:r>
            <a:r>
              <a:rPr lang="it-IT" sz="1400" b="1" i="1" dirty="0" err="1" smtClean="0">
                <a:latin typeface="Symbol" charset="2"/>
                <a:cs typeface="Symbol" charset="2"/>
              </a:rPr>
              <a:t>D</a:t>
            </a:r>
            <a:r>
              <a:rPr lang="it-IT" sz="1400" b="1" i="1" dirty="0" err="1" smtClean="0">
                <a:latin typeface="Century Schoolbook"/>
                <a:cs typeface="Century Schoolbook"/>
              </a:rPr>
              <a:t>t</a:t>
            </a:r>
            <a:r>
              <a:rPr lang="it-IT" sz="1400" b="1" i="1" dirty="0" smtClean="0">
                <a:latin typeface="Century Schoolbook"/>
                <a:cs typeface="Century Schoolbook"/>
              </a:rPr>
              <a:t> tra trigger e segnale nelle camere                STRIP: </a:t>
            </a:r>
            <a:r>
              <a:rPr lang="it-IT" sz="1400" b="1" i="1" dirty="0">
                <a:latin typeface="Century Schoolbook"/>
                <a:cs typeface="Century Schoolbook"/>
              </a:rPr>
              <a:t>somma dei segnali ADC </a:t>
            </a:r>
            <a:r>
              <a:rPr lang="it-IT" sz="1400" b="1" i="1" dirty="0" smtClean="0">
                <a:latin typeface="Century Schoolbook"/>
                <a:cs typeface="Century Schoolbook"/>
              </a:rPr>
              <a:t>su </a:t>
            </a:r>
            <a:r>
              <a:rPr lang="it-IT" sz="1400" b="1" i="1" dirty="0">
                <a:latin typeface="Century Schoolbook"/>
                <a:cs typeface="Century Schoolbook"/>
              </a:rPr>
              <a:t>gruppi di </a:t>
            </a:r>
            <a:r>
              <a:rPr lang="it-IT" sz="1400" b="1" i="1" dirty="0" smtClean="0">
                <a:latin typeface="Century Schoolbook"/>
                <a:cs typeface="Century Schoolbook"/>
              </a:rPr>
              <a:t>										              strip adiacenti in </a:t>
            </a:r>
            <a:r>
              <a:rPr lang="it-IT" sz="1400" b="1" i="1" dirty="0">
                <a:latin typeface="Century Schoolbook"/>
                <a:cs typeface="Century Schoolbook"/>
              </a:rPr>
              <a:t>coincidenza temporale </a:t>
            </a:r>
            <a:r>
              <a:rPr lang="it-IT" sz="1400" b="1" i="1" dirty="0" smtClean="0">
                <a:latin typeface="Century Schoolbook"/>
                <a:cs typeface="Century Schoolbook"/>
              </a:rPr>
              <a:t>											     con il trigger </a:t>
            </a:r>
            <a:r>
              <a:rPr lang="it-IT" sz="1400" b="1" i="1" dirty="0">
                <a:latin typeface="Century Schoolbook"/>
                <a:cs typeface="Century Schoolbook"/>
              </a:rPr>
              <a:t>di raggi cosmici </a:t>
            </a:r>
            <a:endParaRPr lang="it-IT" sz="1400" b="1" i="1" dirty="0" smtClean="0">
              <a:latin typeface="Century Schoolbook"/>
              <a:cs typeface="Century Schoolbook"/>
            </a:endParaRPr>
          </a:p>
          <a:p>
            <a:pPr marL="285750" indent="-285750" hangingPunct="0">
              <a:lnSpc>
                <a:spcPct val="93000"/>
              </a:lnSpc>
              <a:buFontTx/>
              <a:buChar char="-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endParaRPr lang="it-IT" b="1" i="1" dirty="0">
              <a:latin typeface="Century Schoolbook"/>
              <a:cs typeface="Century Schoolbook"/>
            </a:endParaRPr>
          </a:p>
          <a:p>
            <a:pPr marL="285750" indent="-285750" hangingPunct="0">
              <a:lnSpc>
                <a:spcPct val="93000"/>
              </a:lnSpc>
              <a:buFontTx/>
              <a:buChar char="-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endParaRPr lang="it-IT" b="1" i="1" dirty="0" smtClean="0">
              <a:latin typeface="Century Schoolbook"/>
              <a:cs typeface="Century Schoolbook"/>
            </a:endParaRPr>
          </a:p>
          <a:p>
            <a:pPr marL="285750" indent="-285750" hangingPunct="0">
              <a:lnSpc>
                <a:spcPct val="93000"/>
              </a:lnSpc>
              <a:buFontTx/>
              <a:buChar char="-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endParaRPr lang="it-IT" b="1" i="1" dirty="0">
              <a:latin typeface="Century Schoolbook"/>
              <a:cs typeface="Century Schoolbook"/>
            </a:endParaRPr>
          </a:p>
          <a:p>
            <a:pPr marL="285750" indent="-285750" hangingPunct="0">
              <a:lnSpc>
                <a:spcPct val="93000"/>
              </a:lnSpc>
              <a:buFontTx/>
              <a:buChar char="-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endParaRPr lang="it-IT" b="1" i="1" dirty="0" smtClean="0">
              <a:latin typeface="Century Schoolbook"/>
              <a:cs typeface="Century Schoolbook"/>
            </a:endParaRPr>
          </a:p>
          <a:p>
            <a:pPr marL="285750" indent="-285750" hangingPunct="0">
              <a:lnSpc>
                <a:spcPct val="93000"/>
              </a:lnSpc>
              <a:buFontTx/>
              <a:buChar char="-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endParaRPr lang="it-IT" b="1" i="1" dirty="0">
              <a:latin typeface="Century Schoolbook"/>
              <a:cs typeface="Century Schoolbook"/>
            </a:endParaRPr>
          </a:p>
          <a:p>
            <a:pPr marL="285750" indent="-285750" hangingPunct="0">
              <a:lnSpc>
                <a:spcPct val="93000"/>
              </a:lnSpc>
              <a:buFontTx/>
              <a:buChar char="-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endParaRPr lang="it-IT" b="1" i="1" dirty="0" smtClean="0">
              <a:latin typeface="Century Schoolbook"/>
              <a:cs typeface="Century Schoolbook"/>
            </a:endParaRPr>
          </a:p>
          <a:p>
            <a:pPr marL="285750" indent="-285750" hangingPunct="0">
              <a:lnSpc>
                <a:spcPct val="93000"/>
              </a:lnSpc>
              <a:buFontTx/>
              <a:buChar char="-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endParaRPr lang="it-IT" b="1" i="1" dirty="0">
              <a:latin typeface="Century Schoolbook"/>
              <a:cs typeface="Century Schoolbook"/>
            </a:endParaRPr>
          </a:p>
          <a:p>
            <a:pPr marL="285750" indent="-285750" hangingPunct="0">
              <a:lnSpc>
                <a:spcPct val="93000"/>
              </a:lnSpc>
              <a:buFontTx/>
              <a:buChar char="-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endParaRPr lang="it-IT" b="1" i="1" dirty="0" smtClean="0">
              <a:latin typeface="Century Schoolbook"/>
              <a:cs typeface="Century Schoolbook"/>
            </a:endParaRPr>
          </a:p>
          <a:p>
            <a:pPr marL="285750" indent="-285750" hangingPunct="0">
              <a:lnSpc>
                <a:spcPct val="93000"/>
              </a:lnSpc>
              <a:buFontTx/>
              <a:buChar char="-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endParaRPr lang="it-IT" b="1" i="1" dirty="0">
              <a:latin typeface="Century Schoolbook"/>
              <a:cs typeface="Century Schoolbook"/>
            </a:endParaRPr>
          </a:p>
          <a:p>
            <a:pPr marL="285750" indent="-285750" hangingPunct="0">
              <a:lnSpc>
                <a:spcPct val="93000"/>
              </a:lnSpc>
              <a:buFontTx/>
              <a:buChar char="-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endParaRPr lang="it-IT" b="1" i="1" dirty="0" smtClean="0">
              <a:latin typeface="Century Schoolbook"/>
              <a:cs typeface="Century Schoolbook"/>
            </a:endParaRPr>
          </a:p>
          <a:p>
            <a:pPr marL="285750" indent="-285750" hangingPunct="0">
              <a:lnSpc>
                <a:spcPct val="93000"/>
              </a:lnSpc>
              <a:buFontTx/>
              <a:buChar char="-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endParaRPr lang="it-IT" b="1" i="1" dirty="0">
              <a:latin typeface="Century Schoolbook"/>
              <a:cs typeface="Century Schoolbook"/>
            </a:endParaRPr>
          </a:p>
          <a:p>
            <a:pPr hangingPunct="0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en-US" b="1" dirty="0" smtClean="0">
                <a:solidFill>
                  <a:srgbClr val="DC2300"/>
                </a:solidFill>
                <a:latin typeface="Century Schoolbook"/>
                <a:ea typeface="DejaVu Sans" pitchFamily="2"/>
                <a:cs typeface="Century Schoolbook"/>
              </a:rPr>
              <a:t>- </a:t>
            </a:r>
            <a:r>
              <a:rPr lang="it-IT" sz="1600" b="1" i="1" dirty="0" smtClean="0">
                <a:latin typeface="Century Schoolbook"/>
                <a:cs typeface="Century Schoolbook"/>
              </a:rPr>
              <a:t>Studio della risposta a </a:t>
            </a:r>
            <a:r>
              <a:rPr lang="it-IT" sz="1600" b="1" i="1" dirty="0">
                <a:latin typeface="Century Schoolbook"/>
                <a:cs typeface="Century Schoolbook"/>
              </a:rPr>
              <a:t>particelle cariche </a:t>
            </a:r>
            <a:r>
              <a:rPr lang="it-IT" sz="1600" b="1" i="1" dirty="0" err="1">
                <a:latin typeface="Century Schoolbook"/>
                <a:cs typeface="Century Schoolbook"/>
              </a:rPr>
              <a:t>fotoprodotte</a:t>
            </a:r>
            <a:r>
              <a:rPr lang="it-IT" sz="1600" b="1" i="1" dirty="0">
                <a:latin typeface="Century Schoolbook"/>
                <a:cs typeface="Century Schoolbook"/>
              </a:rPr>
              <a:t> mediante il fascio di ELSA. </a:t>
            </a:r>
          </a:p>
          <a:p>
            <a:pPr lvl="0" hangingPunct="0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endParaRPr lang="en-US" b="1" i="1" dirty="0">
              <a:latin typeface="Century Schoolbook"/>
              <a:ea typeface="DejaVu Sans" pitchFamily="2"/>
              <a:cs typeface="Century Schoolbook"/>
            </a:endParaRPr>
          </a:p>
        </p:txBody>
      </p:sp>
      <p:pic>
        <p:nvPicPr>
          <p:cNvPr id="8" name="Immagine 7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84" y="4067869"/>
            <a:ext cx="3888184" cy="2483694"/>
          </a:xfrm>
          <a:prstGeom prst="rect">
            <a:avLst/>
          </a:prstGeom>
        </p:spPr>
      </p:pic>
      <p:pic>
        <p:nvPicPr>
          <p:cNvPr id="9" name="Immagine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360" y="4139877"/>
            <a:ext cx="3024335" cy="2483694"/>
          </a:xfrm>
          <a:prstGeom prst="rect">
            <a:avLst/>
          </a:prstGeom>
        </p:spPr>
      </p:pic>
      <p:sp>
        <p:nvSpPr>
          <p:cNvPr id="10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4048940" y="7236221"/>
            <a:ext cx="1982744" cy="288032"/>
          </a:xfrm>
        </p:spPr>
        <p:txBody>
          <a:bodyPr/>
          <a:lstStyle/>
          <a:p>
            <a:pPr lvl="0"/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Fantini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CdS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- 13/07/15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9045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igura a mano libera 1"/>
          <p:cNvSpPr/>
          <p:nvPr/>
        </p:nvSpPr>
        <p:spPr>
          <a:xfrm>
            <a:off x="1980096" y="0"/>
            <a:ext cx="6120432" cy="5731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99"/>
          </a:solidFill>
          <a:ln w="45720">
            <a:solidFill>
              <a:srgbClr val="808080"/>
            </a:solidFill>
            <a:prstDash val="solid"/>
            <a:round/>
          </a:ln>
        </p:spPr>
        <p:txBody>
          <a:bodyPr vert="horz" wrap="square" lIns="90000" tIns="46800" rIns="90000" bIns="4680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800" b="1" i="0" u="none" strike="noStrike" baseline="0" dirty="0" smtClean="0">
                <a:ln>
                  <a:noFill/>
                </a:ln>
                <a:solidFill>
                  <a:srgbClr val="DC2300"/>
                </a:solidFill>
                <a:latin typeface="Times New Roman" pitchFamily="18" charset="0"/>
                <a:ea typeface="DejaVu Sans" pitchFamily="2"/>
                <a:cs typeface="Times New Roman" pitchFamily="18" charset="0"/>
              </a:rPr>
              <a:t>BGO-OD </a:t>
            </a:r>
            <a:r>
              <a:rPr lang="en-GB" sz="2800" b="1" i="0" u="none" strike="noStrike" baseline="0" dirty="0" err="1" smtClean="0">
                <a:ln>
                  <a:noFill/>
                </a:ln>
                <a:solidFill>
                  <a:srgbClr val="DC2300"/>
                </a:solidFill>
                <a:latin typeface="Times New Roman" pitchFamily="18" charset="0"/>
                <a:ea typeface="DejaVu Sans" pitchFamily="2"/>
                <a:cs typeface="Times New Roman" pitchFamily="18" charset="0"/>
              </a:rPr>
              <a:t>Attività</a:t>
            </a:r>
            <a:r>
              <a:rPr lang="en-GB" sz="2800" b="1" i="0" u="none" strike="noStrike" baseline="0" dirty="0" smtClean="0">
                <a:ln>
                  <a:noFill/>
                </a:ln>
                <a:solidFill>
                  <a:srgbClr val="DC2300"/>
                </a:solidFill>
                <a:latin typeface="Times New Roman" pitchFamily="18" charset="0"/>
                <a:ea typeface="DejaVu Sans" pitchFamily="2"/>
                <a:cs typeface="Times New Roman" pitchFamily="18" charset="0"/>
              </a:rPr>
              <a:t> </a:t>
            </a:r>
            <a:r>
              <a:rPr lang="en-GB" sz="2800" b="1" i="0" u="none" strike="noStrike" baseline="0" dirty="0" err="1" smtClean="0">
                <a:ln>
                  <a:noFill/>
                </a:ln>
                <a:solidFill>
                  <a:srgbClr val="DC2300"/>
                </a:solidFill>
                <a:latin typeface="Times New Roman" pitchFamily="18" charset="0"/>
                <a:ea typeface="DejaVu Sans" pitchFamily="2"/>
                <a:cs typeface="Times New Roman" pitchFamily="18" charset="0"/>
              </a:rPr>
              <a:t>svolta</a:t>
            </a:r>
            <a:r>
              <a:rPr lang="en-GB" sz="2800" b="1" i="0" u="none" strike="noStrike" baseline="0" dirty="0" smtClean="0">
                <a:ln>
                  <a:noFill/>
                </a:ln>
                <a:solidFill>
                  <a:srgbClr val="DC2300"/>
                </a:solidFill>
                <a:latin typeface="Times New Roman" pitchFamily="18" charset="0"/>
                <a:ea typeface="DejaVu Sans" pitchFamily="2"/>
                <a:cs typeface="Times New Roman" pitchFamily="18" charset="0"/>
              </a:rPr>
              <a:t> (2014-2015) </a:t>
            </a:r>
            <a:endParaRPr lang="en-GB" sz="2800" b="1" i="0" u="none" strike="noStrike" baseline="0" dirty="0">
              <a:ln>
                <a:noFill/>
              </a:ln>
              <a:solidFill>
                <a:srgbClr val="DC2300"/>
              </a:solidFill>
              <a:latin typeface="Times New Roman" pitchFamily="18" charset="0"/>
              <a:ea typeface="DejaVu Sans" pitchFamily="2"/>
              <a:cs typeface="Times New Roman" pitchFamily="18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15776" y="539477"/>
            <a:ext cx="55880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  <a:latin typeface="Century Schoolbook"/>
                <a:cs typeface="Century Schoolbook"/>
              </a:rPr>
              <a:t>MRPC </a:t>
            </a:r>
            <a:r>
              <a:rPr lang="it-IT" b="1" dirty="0" smtClean="0">
                <a:solidFill>
                  <a:srgbClr val="FF0000"/>
                </a:solidFill>
                <a:latin typeface="Century Schoolbook"/>
                <a:cs typeface="Century Schoolbook"/>
              </a:rPr>
              <a:t>(</a:t>
            </a:r>
            <a:r>
              <a:rPr lang="it-IT" b="1" dirty="0" err="1">
                <a:solidFill>
                  <a:srgbClr val="FF0000"/>
                </a:solidFill>
                <a:latin typeface="Century Schoolbook"/>
                <a:cs typeface="Century Schoolbook"/>
              </a:rPr>
              <a:t>Multigap</a:t>
            </a:r>
            <a:r>
              <a:rPr lang="it-IT" b="1" dirty="0">
                <a:solidFill>
                  <a:srgbClr val="FF0000"/>
                </a:solidFill>
                <a:latin typeface="Century Schoolbook"/>
                <a:cs typeface="Century Schoolbook"/>
              </a:rPr>
              <a:t> Resistive </a:t>
            </a:r>
            <a:r>
              <a:rPr lang="it-IT" b="1" dirty="0" err="1">
                <a:solidFill>
                  <a:srgbClr val="FF0000"/>
                </a:solidFill>
                <a:latin typeface="Century Schoolbook"/>
                <a:cs typeface="Century Schoolbook"/>
              </a:rPr>
              <a:t>Plate</a:t>
            </a:r>
            <a:r>
              <a:rPr lang="it-IT" b="1" dirty="0">
                <a:solidFill>
                  <a:srgbClr val="FF0000"/>
                </a:solidFill>
                <a:latin typeface="Century Schoolbook"/>
                <a:cs typeface="Century Schoolbook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Century Schoolbook"/>
                <a:cs typeface="Century Schoolbook"/>
              </a:rPr>
              <a:t>Chamber</a:t>
            </a:r>
            <a:r>
              <a:rPr lang="it-IT" b="1" dirty="0">
                <a:solidFill>
                  <a:srgbClr val="FF0000"/>
                </a:solidFill>
                <a:latin typeface="Century Schoolbook"/>
                <a:cs typeface="Century Schoolbook"/>
              </a:rPr>
              <a:t>)</a:t>
            </a:r>
          </a:p>
          <a:p>
            <a:endParaRPr lang="it-IT" sz="2400" b="1" dirty="0">
              <a:solidFill>
                <a:srgbClr val="00AE00"/>
              </a:solidFill>
              <a:latin typeface="Century Schoolbook"/>
              <a:cs typeface="Century Schoolbook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215776" y="1030915"/>
            <a:ext cx="95770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en-US" sz="1600" dirty="0">
                <a:latin typeface="Century Schoolbook"/>
                <a:cs typeface="Century Schoolbook"/>
              </a:rPr>
              <a:t>Il </a:t>
            </a:r>
            <a:r>
              <a:rPr lang="en-US" sz="1600" dirty="0" err="1">
                <a:latin typeface="Century Schoolbook"/>
                <a:cs typeface="Century Schoolbook"/>
              </a:rPr>
              <a:t>rivelatore</a:t>
            </a:r>
            <a:r>
              <a:rPr lang="en-US" sz="1600" dirty="0">
                <a:latin typeface="Century Schoolbook"/>
                <a:cs typeface="Century Schoolbook"/>
              </a:rPr>
              <a:t> </a:t>
            </a:r>
            <a:r>
              <a:rPr lang="en-US" sz="1600" dirty="0" err="1">
                <a:latin typeface="Century Schoolbook"/>
                <a:cs typeface="Century Schoolbook"/>
              </a:rPr>
              <a:t>è</a:t>
            </a:r>
            <a:r>
              <a:rPr lang="en-US" sz="1600" dirty="0">
                <a:latin typeface="Century Schoolbook"/>
                <a:cs typeface="Century Schoolbook"/>
              </a:rPr>
              <a:t> </a:t>
            </a:r>
            <a:r>
              <a:rPr lang="en-US" sz="1600" dirty="0" err="1">
                <a:latin typeface="Century Schoolbook"/>
                <a:cs typeface="Century Schoolbook"/>
              </a:rPr>
              <a:t>composto</a:t>
            </a:r>
            <a:r>
              <a:rPr lang="en-US" sz="1600" dirty="0">
                <a:latin typeface="Century Schoolbook"/>
                <a:cs typeface="Century Schoolbook"/>
              </a:rPr>
              <a:t> da 16 </a:t>
            </a:r>
            <a:r>
              <a:rPr lang="en-US" sz="1600" dirty="0" err="1">
                <a:latin typeface="Century Schoolbook"/>
                <a:cs typeface="Century Schoolbook"/>
              </a:rPr>
              <a:t>settori</a:t>
            </a:r>
            <a:r>
              <a:rPr lang="en-US" sz="1600" dirty="0">
                <a:latin typeface="Century Schoolbook"/>
                <a:cs typeface="Century Schoolbook"/>
              </a:rPr>
              <a:t> (“</a:t>
            </a:r>
            <a:r>
              <a:rPr lang="en-US" sz="1600" dirty="0" err="1">
                <a:latin typeface="Century Schoolbook"/>
                <a:cs typeface="Century Schoolbook"/>
              </a:rPr>
              <a:t>petali</a:t>
            </a:r>
            <a:r>
              <a:rPr lang="en-US" sz="1600" dirty="0">
                <a:latin typeface="Century Schoolbook"/>
                <a:cs typeface="Century Schoolbook"/>
              </a:rPr>
              <a:t>”) di forma </a:t>
            </a:r>
            <a:r>
              <a:rPr lang="en-US" sz="1600" dirty="0" err="1">
                <a:latin typeface="Century Schoolbook"/>
                <a:cs typeface="Century Schoolbook"/>
              </a:rPr>
              <a:t>trapezoidale</a:t>
            </a:r>
            <a:r>
              <a:rPr lang="en-US" sz="1600" dirty="0">
                <a:latin typeface="Century Schoolbook"/>
                <a:cs typeface="Century Schoolbook"/>
              </a:rPr>
              <a:t>, </a:t>
            </a:r>
            <a:r>
              <a:rPr lang="en-US" sz="1600" dirty="0" err="1">
                <a:latin typeface="Century Schoolbook"/>
                <a:cs typeface="Century Schoolbook"/>
              </a:rPr>
              <a:t>disposti</a:t>
            </a:r>
            <a:r>
              <a:rPr lang="en-US" sz="1600" dirty="0">
                <a:latin typeface="Century Schoolbook"/>
                <a:cs typeface="Century Schoolbook"/>
              </a:rPr>
              <a:t> a </a:t>
            </a:r>
            <a:r>
              <a:rPr lang="en-US" sz="1600" dirty="0" err="1">
                <a:latin typeface="Century Schoolbook"/>
                <a:cs typeface="Century Schoolbook"/>
              </a:rPr>
              <a:t>coprire</a:t>
            </a:r>
            <a:r>
              <a:rPr lang="en-US" sz="1600" dirty="0">
                <a:latin typeface="Century Schoolbook"/>
                <a:cs typeface="Century Schoolbook"/>
              </a:rPr>
              <a:t> </a:t>
            </a:r>
            <a:r>
              <a:rPr lang="en-US" sz="1600" dirty="0" err="1">
                <a:latin typeface="Century Schoolbook"/>
                <a:cs typeface="Century Schoolbook"/>
              </a:rPr>
              <a:t>tutto</a:t>
            </a:r>
            <a:r>
              <a:rPr lang="en-US" sz="1600" dirty="0">
                <a:latin typeface="Century Schoolbook"/>
                <a:cs typeface="Century Schoolbook"/>
              </a:rPr>
              <a:t> </a:t>
            </a:r>
            <a:r>
              <a:rPr lang="en-US" sz="1600" dirty="0" err="1">
                <a:latin typeface="Century Schoolbook"/>
                <a:cs typeface="Century Schoolbook"/>
              </a:rPr>
              <a:t>l'angolo</a:t>
            </a:r>
            <a:r>
              <a:rPr lang="en-US" sz="1600" dirty="0">
                <a:latin typeface="Century Schoolbook"/>
                <a:cs typeface="Century Schoolbook"/>
              </a:rPr>
              <a:t> </a:t>
            </a:r>
            <a:r>
              <a:rPr lang="en-US" sz="1600" dirty="0" err="1">
                <a:latin typeface="Century Schoolbook"/>
                <a:cs typeface="Century Schoolbook"/>
              </a:rPr>
              <a:t>azimuthale</a:t>
            </a:r>
            <a:r>
              <a:rPr lang="en-US" sz="1600" dirty="0" smtClean="0">
                <a:latin typeface="Century Schoolbook"/>
                <a:cs typeface="Century Schoolbook"/>
              </a:rPr>
              <a:t>.</a:t>
            </a:r>
          </a:p>
          <a:p>
            <a:r>
              <a:rPr lang="en-US" sz="1600" dirty="0" err="1">
                <a:latin typeface="Century Schoolbook"/>
                <a:cs typeface="Century Schoolbook"/>
              </a:rPr>
              <a:t>Ciascun</a:t>
            </a:r>
            <a:r>
              <a:rPr lang="en-US" sz="1600" dirty="0">
                <a:latin typeface="Century Schoolbook"/>
                <a:cs typeface="Century Schoolbook"/>
              </a:rPr>
              <a:t> “</a:t>
            </a:r>
            <a:r>
              <a:rPr lang="en-US" sz="1600" dirty="0" err="1">
                <a:latin typeface="Century Schoolbook"/>
                <a:cs typeface="Century Schoolbook"/>
              </a:rPr>
              <a:t>petalo</a:t>
            </a:r>
            <a:r>
              <a:rPr lang="en-US" sz="1600" dirty="0">
                <a:latin typeface="Century Schoolbook"/>
                <a:cs typeface="Century Schoolbook"/>
              </a:rPr>
              <a:t>” </a:t>
            </a:r>
            <a:r>
              <a:rPr lang="en-US" sz="1600" dirty="0" err="1">
                <a:latin typeface="Century Schoolbook"/>
                <a:cs typeface="Century Schoolbook"/>
              </a:rPr>
              <a:t>è</a:t>
            </a:r>
            <a:r>
              <a:rPr lang="en-US" sz="1600" dirty="0">
                <a:latin typeface="Century Schoolbook"/>
                <a:cs typeface="Century Schoolbook"/>
              </a:rPr>
              <a:t> </a:t>
            </a:r>
            <a:r>
              <a:rPr lang="en-US" sz="1600" dirty="0" err="1">
                <a:latin typeface="Century Schoolbook"/>
                <a:cs typeface="Century Schoolbook"/>
              </a:rPr>
              <a:t>costituito</a:t>
            </a:r>
            <a:r>
              <a:rPr lang="en-US" sz="1600" dirty="0">
                <a:latin typeface="Century Schoolbook"/>
                <a:cs typeface="Century Schoolbook"/>
              </a:rPr>
              <a:t> da </a:t>
            </a:r>
            <a:r>
              <a:rPr lang="en-US" sz="1600" b="1" dirty="0">
                <a:latin typeface="Century Schoolbook"/>
                <a:cs typeface="Century Schoolbook"/>
              </a:rPr>
              <a:t>4 “stack” </a:t>
            </a:r>
            <a:r>
              <a:rPr lang="en-US" sz="1600" b="1" dirty="0" err="1">
                <a:latin typeface="Century Schoolbook"/>
                <a:cs typeface="Century Schoolbook"/>
              </a:rPr>
              <a:t>trapezoidali</a:t>
            </a:r>
            <a:r>
              <a:rPr lang="en-US" sz="1600" dirty="0">
                <a:latin typeface="Century Schoolbook"/>
                <a:cs typeface="Century Schoolbook"/>
              </a:rPr>
              <a:t> (ensemble di </a:t>
            </a:r>
            <a:r>
              <a:rPr lang="en-US" sz="1600" dirty="0" err="1">
                <a:latin typeface="Century Schoolbook"/>
                <a:cs typeface="Century Schoolbook"/>
              </a:rPr>
              <a:t>vetri</a:t>
            </a:r>
            <a:r>
              <a:rPr lang="en-US" sz="1600" dirty="0">
                <a:latin typeface="Century Schoolbook"/>
                <a:cs typeface="Century Schoolbook"/>
              </a:rPr>
              <a:t>, </a:t>
            </a:r>
            <a:r>
              <a:rPr lang="en-US" sz="1600" dirty="0" err="1">
                <a:latin typeface="Century Schoolbook"/>
                <a:cs typeface="Century Schoolbook"/>
              </a:rPr>
              <a:t>spaziatori</a:t>
            </a:r>
            <a:r>
              <a:rPr lang="en-US" sz="1600" dirty="0">
                <a:latin typeface="Century Schoolbook"/>
                <a:cs typeface="Century Schoolbook"/>
              </a:rPr>
              <a:t> e gas) </a:t>
            </a:r>
            <a:r>
              <a:rPr lang="en-US" sz="1600" dirty="0" err="1">
                <a:latin typeface="Century Schoolbook"/>
                <a:cs typeface="Century Schoolbook"/>
              </a:rPr>
              <a:t>accoppiati</a:t>
            </a:r>
            <a:r>
              <a:rPr lang="en-US" sz="1600" dirty="0">
                <a:latin typeface="Century Schoolbook"/>
                <a:cs typeface="Century Schoolbook"/>
              </a:rPr>
              <a:t> </a:t>
            </a:r>
            <a:r>
              <a:rPr lang="en-US" sz="1600" dirty="0" err="1">
                <a:latin typeface="Century Schoolbook"/>
                <a:cs typeface="Century Schoolbook"/>
              </a:rPr>
              <a:t>nel</a:t>
            </a:r>
            <a:r>
              <a:rPr lang="en-US" sz="1600" dirty="0">
                <a:latin typeface="Century Schoolbook"/>
                <a:cs typeface="Century Schoolbook"/>
              </a:rPr>
              <a:t> verso di </a:t>
            </a:r>
            <a:r>
              <a:rPr lang="en-US" sz="1600" dirty="0" err="1">
                <a:latin typeface="Century Schoolbook"/>
                <a:cs typeface="Century Schoolbook"/>
              </a:rPr>
              <a:t>attraversamento</a:t>
            </a:r>
            <a:r>
              <a:rPr lang="en-US" sz="1600" dirty="0">
                <a:latin typeface="Century Schoolbook"/>
                <a:cs typeface="Century Schoolbook"/>
              </a:rPr>
              <a:t> </a:t>
            </a:r>
            <a:r>
              <a:rPr lang="en-US" sz="1600" dirty="0" err="1">
                <a:latin typeface="Century Schoolbook"/>
                <a:cs typeface="Century Schoolbook"/>
              </a:rPr>
              <a:t>delle</a:t>
            </a:r>
            <a:r>
              <a:rPr lang="en-US" sz="1600" dirty="0">
                <a:latin typeface="Century Schoolbook"/>
                <a:cs typeface="Century Schoolbook"/>
              </a:rPr>
              <a:t> </a:t>
            </a:r>
            <a:r>
              <a:rPr lang="en-US" sz="1600" dirty="0" err="1">
                <a:latin typeface="Century Schoolbook"/>
                <a:cs typeface="Century Schoolbook"/>
              </a:rPr>
              <a:t>particelle</a:t>
            </a:r>
            <a:r>
              <a:rPr lang="en-US" sz="1600" dirty="0">
                <a:latin typeface="Century Schoolbook"/>
                <a:cs typeface="Century Schoolbook"/>
              </a:rPr>
              <a:t> </a:t>
            </a:r>
            <a:r>
              <a:rPr lang="en-US" sz="1600" dirty="0" err="1">
                <a:latin typeface="Century Schoolbook"/>
                <a:cs typeface="Century Schoolbook"/>
              </a:rPr>
              <a:t>cariche</a:t>
            </a:r>
            <a:r>
              <a:rPr lang="en-US" sz="1600" dirty="0">
                <a:latin typeface="Century Schoolbook"/>
                <a:cs typeface="Century Schoolbook"/>
              </a:rPr>
              <a:t>. </a:t>
            </a:r>
          </a:p>
          <a:p>
            <a:pPr>
              <a:buClrTx/>
              <a:buFontTx/>
              <a:buNone/>
            </a:pPr>
            <a:r>
              <a:rPr lang="en-US" sz="1600" dirty="0">
                <a:latin typeface="Century Schoolbook"/>
                <a:cs typeface="Century Schoolbook"/>
              </a:rPr>
              <a:t>Otto “</a:t>
            </a:r>
            <a:r>
              <a:rPr lang="en-US" sz="1600" dirty="0" err="1">
                <a:latin typeface="Century Schoolbook"/>
                <a:cs typeface="Century Schoolbook"/>
              </a:rPr>
              <a:t>petali</a:t>
            </a:r>
            <a:r>
              <a:rPr lang="en-US" sz="1600" dirty="0">
                <a:latin typeface="Century Schoolbook"/>
                <a:cs typeface="Century Schoolbook"/>
              </a:rPr>
              <a:t>” </a:t>
            </a:r>
            <a:r>
              <a:rPr lang="en-US" sz="1600" dirty="0" err="1">
                <a:latin typeface="Century Schoolbook"/>
                <a:cs typeface="Century Schoolbook"/>
              </a:rPr>
              <a:t>sono</a:t>
            </a:r>
            <a:r>
              <a:rPr lang="en-US" sz="1600" dirty="0">
                <a:latin typeface="Century Schoolbook"/>
                <a:cs typeface="Century Schoolbook"/>
              </a:rPr>
              <a:t> </a:t>
            </a:r>
            <a:r>
              <a:rPr lang="en-US" sz="1600" dirty="0" err="1">
                <a:latin typeface="Century Schoolbook"/>
                <a:cs typeface="Century Schoolbook"/>
              </a:rPr>
              <a:t>disposti</a:t>
            </a:r>
            <a:r>
              <a:rPr lang="en-US" sz="1600" dirty="0">
                <a:latin typeface="Century Schoolbook"/>
                <a:cs typeface="Century Schoolbook"/>
              </a:rPr>
              <a:t> </a:t>
            </a:r>
            <a:r>
              <a:rPr lang="en-US" sz="1600" dirty="0" err="1">
                <a:latin typeface="Century Schoolbook"/>
                <a:cs typeface="Century Schoolbook"/>
              </a:rPr>
              <a:t>su</a:t>
            </a:r>
            <a:r>
              <a:rPr lang="en-US" sz="1600" dirty="0">
                <a:latin typeface="Century Schoolbook"/>
                <a:cs typeface="Century Schoolbook"/>
              </a:rPr>
              <a:t> un piano e </a:t>
            </a:r>
            <a:r>
              <a:rPr lang="en-US" sz="1600" dirty="0" err="1">
                <a:latin typeface="Century Schoolbook"/>
                <a:cs typeface="Century Schoolbook"/>
              </a:rPr>
              <a:t>altri</a:t>
            </a:r>
            <a:r>
              <a:rPr lang="en-US" sz="1600" dirty="0">
                <a:latin typeface="Century Schoolbook"/>
                <a:cs typeface="Century Schoolbook"/>
              </a:rPr>
              <a:t> </a:t>
            </a:r>
            <a:r>
              <a:rPr lang="en-US" sz="1600" dirty="0" err="1">
                <a:latin typeface="Century Schoolbook"/>
                <a:cs typeface="Century Schoolbook"/>
              </a:rPr>
              <a:t>otto</a:t>
            </a:r>
            <a:r>
              <a:rPr lang="en-US" sz="1600" dirty="0">
                <a:latin typeface="Century Schoolbook"/>
                <a:cs typeface="Century Schoolbook"/>
              </a:rPr>
              <a:t> “</a:t>
            </a:r>
            <a:r>
              <a:rPr lang="en-US" sz="1600" dirty="0" err="1">
                <a:latin typeface="Century Schoolbook"/>
                <a:cs typeface="Century Schoolbook"/>
              </a:rPr>
              <a:t>petali</a:t>
            </a:r>
            <a:r>
              <a:rPr lang="en-US" sz="1600" dirty="0">
                <a:latin typeface="Century Schoolbook"/>
                <a:cs typeface="Century Schoolbook"/>
              </a:rPr>
              <a:t>” </a:t>
            </a:r>
            <a:r>
              <a:rPr lang="en-US" sz="1600" dirty="0" err="1">
                <a:latin typeface="Century Schoolbook"/>
                <a:cs typeface="Century Schoolbook"/>
              </a:rPr>
              <a:t>sono</a:t>
            </a:r>
            <a:r>
              <a:rPr lang="en-US" sz="1600" dirty="0">
                <a:latin typeface="Century Schoolbook"/>
                <a:cs typeface="Century Schoolbook"/>
              </a:rPr>
              <a:t> </a:t>
            </a:r>
            <a:r>
              <a:rPr lang="en-US" sz="1600" dirty="0" err="1">
                <a:latin typeface="Century Schoolbook"/>
                <a:cs typeface="Century Schoolbook"/>
              </a:rPr>
              <a:t>disposti</a:t>
            </a:r>
            <a:r>
              <a:rPr lang="en-US" sz="1600" dirty="0">
                <a:latin typeface="Century Schoolbook"/>
                <a:cs typeface="Century Schoolbook"/>
              </a:rPr>
              <a:t> </a:t>
            </a:r>
            <a:r>
              <a:rPr lang="en-US" sz="1600" dirty="0" err="1">
                <a:latin typeface="Century Schoolbook"/>
                <a:cs typeface="Century Schoolbook"/>
              </a:rPr>
              <a:t>su</a:t>
            </a:r>
            <a:r>
              <a:rPr lang="en-US" sz="1600" dirty="0">
                <a:latin typeface="Century Schoolbook"/>
                <a:cs typeface="Century Schoolbook"/>
              </a:rPr>
              <a:t> un piano </a:t>
            </a:r>
            <a:r>
              <a:rPr lang="en-US" sz="1600" dirty="0" err="1">
                <a:latin typeface="Century Schoolbook"/>
                <a:cs typeface="Century Schoolbook"/>
              </a:rPr>
              <a:t>posteriore</a:t>
            </a:r>
            <a:r>
              <a:rPr lang="en-US" sz="1600" dirty="0">
                <a:latin typeface="Century Schoolbook"/>
                <a:cs typeface="Century Schoolbook"/>
              </a:rPr>
              <a:t> </a:t>
            </a:r>
            <a:r>
              <a:rPr lang="en-US" sz="1600" dirty="0" err="1">
                <a:latin typeface="Century Schoolbook"/>
                <a:cs typeface="Century Schoolbook"/>
              </a:rPr>
              <a:t>sfasati</a:t>
            </a:r>
            <a:r>
              <a:rPr lang="en-US" sz="1600" dirty="0">
                <a:latin typeface="Century Schoolbook"/>
                <a:cs typeface="Century Schoolbook"/>
              </a:rPr>
              <a:t> e </a:t>
            </a:r>
            <a:r>
              <a:rPr lang="en-US" sz="1600" dirty="0" err="1">
                <a:latin typeface="Century Schoolbook"/>
                <a:cs typeface="Century Schoolbook"/>
              </a:rPr>
              <a:t>parzialmente</a:t>
            </a:r>
            <a:r>
              <a:rPr lang="en-US" sz="1600" dirty="0">
                <a:latin typeface="Century Schoolbook"/>
                <a:cs typeface="Century Schoolbook"/>
              </a:rPr>
              <a:t> </a:t>
            </a:r>
            <a:r>
              <a:rPr lang="en-US" sz="1600" dirty="0" err="1">
                <a:latin typeface="Century Schoolbook"/>
                <a:cs typeface="Century Schoolbook"/>
              </a:rPr>
              <a:t>sovrapposti</a:t>
            </a:r>
            <a:r>
              <a:rPr lang="en-US" sz="1600" dirty="0">
                <a:latin typeface="Century Schoolbook"/>
                <a:cs typeface="Century Schoolbook"/>
              </a:rPr>
              <a:t>.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5131"/>
            <a:ext cx="2638800" cy="1846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536" y="5279387"/>
            <a:ext cx="1790674" cy="2388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904" y="5063363"/>
            <a:ext cx="2736304" cy="183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424" y="2687099"/>
            <a:ext cx="3600450" cy="271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056" y="3037390"/>
            <a:ext cx="2678024" cy="1737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4048940" y="7236221"/>
            <a:ext cx="1982744" cy="288032"/>
          </a:xfrm>
        </p:spPr>
        <p:txBody>
          <a:bodyPr/>
          <a:lstStyle/>
          <a:p>
            <a:pPr lvl="0"/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Fantini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CdS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- 13/07/15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3213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5777" y="755501"/>
            <a:ext cx="9864848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</a:pPr>
            <a:r>
              <a:rPr lang="it-IT" b="1" dirty="0">
                <a:solidFill>
                  <a:srgbClr val="FF0000"/>
                </a:solidFill>
                <a:latin typeface="Century Schoolbook"/>
                <a:cs typeface="Century Schoolbook"/>
              </a:rPr>
              <a:t>Luglio 2014 - Marzo 2015</a:t>
            </a:r>
            <a:r>
              <a:rPr lang="it-IT" b="1" dirty="0">
                <a:solidFill>
                  <a:srgbClr val="00AE00"/>
                </a:solidFill>
                <a:latin typeface="Century Schoolbook"/>
                <a:cs typeface="Century Schoolbook"/>
              </a:rPr>
              <a:t>: </a:t>
            </a:r>
            <a:endParaRPr lang="it-IT" b="1" dirty="0" smtClean="0">
              <a:solidFill>
                <a:srgbClr val="00AE00"/>
              </a:solidFill>
              <a:latin typeface="Century Schoolbook"/>
              <a:cs typeface="Century Schoolbook"/>
            </a:endParaRPr>
          </a:p>
          <a:p>
            <a:pPr>
              <a:buClrTx/>
            </a:pPr>
            <a:r>
              <a:rPr lang="it-IT" b="1" dirty="0" smtClean="0">
                <a:solidFill>
                  <a:srgbClr val="00AE00"/>
                </a:solidFill>
                <a:latin typeface="Century Schoolbook"/>
                <a:cs typeface="Century Schoolbook"/>
              </a:rPr>
              <a:t>-</a:t>
            </a:r>
            <a:r>
              <a:rPr lang="it-IT" sz="1600" b="1" i="1" dirty="0">
                <a:latin typeface="Century Schoolbook"/>
                <a:cs typeface="Century Schoolbook"/>
              </a:rPr>
              <a:t>Costruzione della Meccanica finale </a:t>
            </a:r>
            <a:endParaRPr lang="it-IT" sz="1600" b="1" dirty="0">
              <a:latin typeface="Century Schoolbook"/>
              <a:cs typeface="Century Schoolbook"/>
            </a:endParaRPr>
          </a:p>
          <a:p>
            <a:pPr>
              <a:buClrTx/>
              <a:buFontTx/>
              <a:buNone/>
            </a:pPr>
            <a:r>
              <a:rPr lang="it-IT" sz="1600" b="1" dirty="0">
                <a:latin typeface="Century Schoolbook"/>
                <a:cs typeface="Century Schoolbook"/>
              </a:rPr>
              <a:t>-</a:t>
            </a:r>
            <a:r>
              <a:rPr lang="it-IT" sz="1600" b="1" i="1" dirty="0">
                <a:latin typeface="Century Schoolbook"/>
                <a:cs typeface="Century Schoolbook"/>
              </a:rPr>
              <a:t>Finalizzazione del design delle </a:t>
            </a:r>
            <a:r>
              <a:rPr lang="it-IT" sz="1600" b="1" i="1" dirty="0" err="1">
                <a:latin typeface="Century Schoolbook"/>
                <a:cs typeface="Century Schoolbook"/>
              </a:rPr>
              <a:t>pad</a:t>
            </a:r>
            <a:r>
              <a:rPr lang="it-IT" sz="1600" b="1" i="1" dirty="0">
                <a:latin typeface="Century Schoolbook"/>
                <a:cs typeface="Century Schoolbook"/>
              </a:rPr>
              <a:t> di </a:t>
            </a:r>
            <a:r>
              <a:rPr lang="it-IT" sz="1600" b="1" i="1" dirty="0" err="1">
                <a:latin typeface="Century Schoolbook"/>
                <a:cs typeface="Century Schoolbook"/>
              </a:rPr>
              <a:t>read</a:t>
            </a:r>
            <a:r>
              <a:rPr lang="it-IT" sz="1600" b="1" i="1" dirty="0">
                <a:latin typeface="Century Schoolbook"/>
                <a:cs typeface="Century Schoolbook"/>
              </a:rPr>
              <a:t>-out, connettori e schede e loro </a:t>
            </a:r>
            <a:r>
              <a:rPr lang="it-IT" sz="1600" b="1" i="1" dirty="0" smtClean="0">
                <a:latin typeface="Century Schoolbook"/>
                <a:cs typeface="Century Schoolbook"/>
              </a:rPr>
              <a:t>fabbricazione</a:t>
            </a:r>
            <a:endParaRPr lang="it-IT" sz="1600" b="1" dirty="0">
              <a:latin typeface="Century Schoolbook"/>
              <a:cs typeface="Century Schoolbook"/>
            </a:endParaRPr>
          </a:p>
          <a:p>
            <a:pPr>
              <a:buClrTx/>
              <a:buFontTx/>
              <a:buNone/>
            </a:pPr>
            <a:r>
              <a:rPr lang="it-IT" sz="1600" b="1" dirty="0">
                <a:latin typeface="Century Schoolbook"/>
                <a:cs typeface="Century Schoolbook"/>
              </a:rPr>
              <a:t>-</a:t>
            </a:r>
            <a:r>
              <a:rPr lang="it-IT" sz="1600" b="1" i="1" dirty="0">
                <a:latin typeface="Century Schoolbook"/>
                <a:cs typeface="Century Schoolbook"/>
              </a:rPr>
              <a:t>Costruzione e Assemblaggio </a:t>
            </a:r>
            <a:r>
              <a:rPr lang="it-IT" sz="1600" b="1" i="1" dirty="0" smtClean="0">
                <a:latin typeface="Century Schoolbook"/>
                <a:cs typeface="Century Schoolbook"/>
              </a:rPr>
              <a:t>rivelatore in camera</a:t>
            </a:r>
            <a:endParaRPr lang="it-IT" sz="1600" b="1" dirty="0">
              <a:solidFill>
                <a:srgbClr val="0000FF"/>
              </a:solidFill>
              <a:latin typeface="Century Schoolbook"/>
              <a:cs typeface="Century Schoolbook"/>
            </a:endParaRPr>
          </a:p>
          <a:p>
            <a:pPr>
              <a:buClrTx/>
              <a:buFontTx/>
              <a:buNone/>
            </a:pPr>
            <a:r>
              <a:rPr lang="it-IT" sz="1600" b="1" dirty="0">
                <a:latin typeface="Century Schoolbook"/>
                <a:cs typeface="Century Schoolbook"/>
              </a:rPr>
              <a:t>-</a:t>
            </a:r>
            <a:r>
              <a:rPr lang="it-IT" sz="1600" b="1" i="1" dirty="0" err="1">
                <a:latin typeface="Century Schoolbook"/>
                <a:cs typeface="Century Schoolbook"/>
              </a:rPr>
              <a:t>Tests</a:t>
            </a:r>
            <a:r>
              <a:rPr lang="it-IT" sz="1600" b="1" i="1" dirty="0">
                <a:latin typeface="Century Schoolbook"/>
                <a:cs typeface="Century Schoolbook"/>
              </a:rPr>
              <a:t> del rivelatore nei laboratori a Tor Vergata  </a:t>
            </a:r>
            <a:r>
              <a:rPr lang="it-IT" b="1" dirty="0">
                <a:solidFill>
                  <a:srgbClr val="00AE00"/>
                </a:solidFill>
                <a:latin typeface="Century Schoolbook"/>
                <a:cs typeface="Century Schoolbook"/>
              </a:rPr>
              <a:t>						</a:t>
            </a:r>
          </a:p>
          <a:p>
            <a:pPr>
              <a:buClrTx/>
              <a:buFontTx/>
              <a:buNone/>
            </a:pPr>
            <a:r>
              <a:rPr lang="it-IT" b="1" dirty="0">
                <a:solidFill>
                  <a:srgbClr val="FF0000"/>
                </a:solidFill>
                <a:latin typeface="Century Schoolbook"/>
                <a:cs typeface="Century Schoolbook"/>
              </a:rPr>
              <a:t>Aprile 2015 - </a:t>
            </a:r>
            <a:r>
              <a:rPr lang="it-IT" b="1" dirty="0" smtClean="0">
                <a:solidFill>
                  <a:srgbClr val="FF0000"/>
                </a:solidFill>
                <a:latin typeface="Century Schoolbook"/>
                <a:cs typeface="Century Schoolbook"/>
              </a:rPr>
              <a:t>Giugno2015</a:t>
            </a:r>
            <a:r>
              <a:rPr lang="it-IT" b="1" dirty="0">
                <a:solidFill>
                  <a:srgbClr val="FF0000"/>
                </a:solidFill>
                <a:latin typeface="Century Schoolbook"/>
                <a:cs typeface="Century Schoolbook"/>
              </a:rPr>
              <a:t>:</a:t>
            </a:r>
          </a:p>
          <a:p>
            <a:pPr>
              <a:buClrTx/>
              <a:buFontTx/>
              <a:buNone/>
            </a:pPr>
            <a:r>
              <a:rPr lang="it-IT" b="1" dirty="0">
                <a:solidFill>
                  <a:srgbClr val="DC2300"/>
                </a:solidFill>
                <a:latin typeface="Century Schoolbook"/>
                <a:cs typeface="Century Schoolbook"/>
              </a:rPr>
              <a:t>-</a:t>
            </a:r>
            <a:r>
              <a:rPr lang="it-IT" sz="1600" b="1" i="1" dirty="0">
                <a:latin typeface="Century Schoolbook"/>
                <a:cs typeface="Century Schoolbook"/>
              </a:rPr>
              <a:t>Istallazione supporti meccanici a Bonn </a:t>
            </a:r>
            <a:r>
              <a:rPr lang="it-IT" sz="1600" b="1" dirty="0" smtClean="0">
                <a:latin typeface="Century Schoolbook"/>
                <a:cs typeface="Century Schoolbook"/>
              </a:rPr>
              <a:t>-</a:t>
            </a:r>
            <a:r>
              <a:rPr lang="it-IT" sz="1600" b="1" i="1" dirty="0" smtClean="0">
                <a:latin typeface="Century Schoolbook"/>
                <a:cs typeface="Century Schoolbook"/>
              </a:rPr>
              <a:t>Installazione </a:t>
            </a:r>
            <a:r>
              <a:rPr lang="it-IT" sz="1600" b="1" i="1" dirty="0">
                <a:latin typeface="Century Schoolbook"/>
                <a:cs typeface="Century Schoolbook"/>
              </a:rPr>
              <a:t>del rivelatore </a:t>
            </a:r>
            <a:r>
              <a:rPr lang="it-IT" sz="1600" b="1" dirty="0">
                <a:latin typeface="Century Schoolbook"/>
                <a:cs typeface="Century Schoolbook"/>
              </a:rPr>
              <a:t>(cablaggio HV, gas) a Bonn </a:t>
            </a:r>
            <a:endParaRPr lang="it-IT" sz="1600" b="1" dirty="0" smtClean="0">
              <a:solidFill>
                <a:srgbClr val="0000FF"/>
              </a:solidFill>
              <a:latin typeface="Century Schoolbook"/>
              <a:cs typeface="Century Schoolbook"/>
            </a:endParaRPr>
          </a:p>
          <a:p>
            <a:pPr>
              <a:buClrTx/>
              <a:buFontTx/>
              <a:buNone/>
            </a:pPr>
            <a:r>
              <a:rPr lang="it-IT" sz="1600" b="1" dirty="0" smtClean="0">
                <a:latin typeface="Century Schoolbook"/>
                <a:cs typeface="Century Schoolbook"/>
              </a:rPr>
              <a:t>-Primi </a:t>
            </a:r>
            <a:r>
              <a:rPr lang="it-IT" sz="1600" b="1" dirty="0" err="1">
                <a:latin typeface="Century Schoolbook"/>
                <a:cs typeface="Century Schoolbook"/>
              </a:rPr>
              <a:t>Tests</a:t>
            </a:r>
            <a:r>
              <a:rPr lang="it-IT" sz="1600" b="1" dirty="0">
                <a:latin typeface="Century Schoolbook"/>
                <a:cs typeface="Century Schoolbook"/>
              </a:rPr>
              <a:t> su </a:t>
            </a:r>
            <a:r>
              <a:rPr lang="it-IT" sz="1600" b="1" dirty="0" smtClean="0">
                <a:latin typeface="Century Schoolbook"/>
                <a:cs typeface="Century Schoolbook"/>
              </a:rPr>
              <a:t>fascio  (dati in fase di analisi)</a:t>
            </a:r>
          </a:p>
          <a:p>
            <a:pPr>
              <a:buClrTx/>
              <a:buFontTx/>
              <a:buNone/>
            </a:pPr>
            <a:endParaRPr lang="it-IT" b="1" dirty="0" smtClean="0">
              <a:latin typeface="Century Schoolbook"/>
              <a:cs typeface="Century Schoolbook"/>
            </a:endParaRPr>
          </a:p>
          <a:p>
            <a:pPr>
              <a:buClrTx/>
              <a:buFontTx/>
              <a:buNone/>
            </a:pPr>
            <a:endParaRPr lang="it-IT" b="1" dirty="0" smtClean="0">
              <a:latin typeface="Century Schoolbook"/>
              <a:cs typeface="Century Schoolbook"/>
            </a:endParaRPr>
          </a:p>
          <a:p>
            <a:pPr>
              <a:buClrTx/>
              <a:buFontTx/>
              <a:buNone/>
            </a:pPr>
            <a:endParaRPr lang="it-IT" b="1" dirty="0">
              <a:latin typeface="Century Schoolbook"/>
              <a:cs typeface="Century Schoolbook"/>
            </a:endParaRPr>
          </a:p>
          <a:p>
            <a:pPr>
              <a:buClrTx/>
              <a:buFontTx/>
              <a:buNone/>
            </a:pPr>
            <a:r>
              <a:rPr lang="it-IT" b="1" dirty="0" smtClean="0">
                <a:latin typeface="Century Schoolbook"/>
                <a:cs typeface="Century Schoolbook"/>
              </a:rPr>
              <a:t> </a:t>
            </a:r>
            <a:endParaRPr lang="it-IT" b="1" dirty="0">
              <a:latin typeface="Century Schoolbook"/>
              <a:cs typeface="Century Schoolbook"/>
            </a:endParaRPr>
          </a:p>
          <a:p>
            <a:pPr>
              <a:buClrTx/>
              <a:buFontTx/>
              <a:buNone/>
            </a:pPr>
            <a:endParaRPr lang="it-IT" b="1" dirty="0">
              <a:solidFill>
                <a:srgbClr val="0000FF"/>
              </a:solidFill>
              <a:latin typeface="Century Schoolbook"/>
              <a:cs typeface="Century Schoolbook"/>
            </a:endParaRPr>
          </a:p>
          <a:p>
            <a:pPr>
              <a:buClrTx/>
              <a:buFontTx/>
              <a:buNone/>
            </a:pPr>
            <a:endParaRPr lang="it-IT" b="1" dirty="0">
              <a:solidFill>
                <a:srgbClr val="00AE00"/>
              </a:solidFill>
              <a:latin typeface="Century Schoolbook"/>
              <a:cs typeface="Century Schoolbook"/>
            </a:endParaRPr>
          </a:p>
          <a:p>
            <a:r>
              <a:rPr lang="it-IT" b="1" dirty="0">
                <a:solidFill>
                  <a:srgbClr val="00AE00"/>
                </a:solidFill>
                <a:latin typeface="Century Schoolbook"/>
                <a:cs typeface="Century Schoolbook"/>
              </a:rPr>
              <a:t>	</a:t>
            </a:r>
            <a:endParaRPr lang="it-IT" b="1" dirty="0">
              <a:solidFill>
                <a:srgbClr val="DC2300"/>
              </a:solidFill>
              <a:latin typeface="Century Schoolbook"/>
              <a:cs typeface="Century Schoolbook"/>
            </a:endParaRPr>
          </a:p>
        </p:txBody>
      </p:sp>
      <p:sp>
        <p:nvSpPr>
          <p:cNvPr id="3" name="Figura a mano libera 2"/>
          <p:cNvSpPr/>
          <p:nvPr/>
        </p:nvSpPr>
        <p:spPr>
          <a:xfrm>
            <a:off x="1980096" y="0"/>
            <a:ext cx="6120432" cy="5731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99"/>
          </a:solidFill>
          <a:ln w="45720">
            <a:solidFill>
              <a:srgbClr val="808080"/>
            </a:solidFill>
            <a:prstDash val="solid"/>
            <a:round/>
          </a:ln>
        </p:spPr>
        <p:txBody>
          <a:bodyPr vert="horz" wrap="square" lIns="90000" tIns="46800" rIns="90000" bIns="4680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800" b="1" i="0" u="none" strike="noStrike" baseline="0" dirty="0" smtClean="0">
                <a:ln>
                  <a:noFill/>
                </a:ln>
                <a:solidFill>
                  <a:srgbClr val="DC2300"/>
                </a:solidFill>
                <a:latin typeface="Times New Roman" pitchFamily="18" charset="0"/>
                <a:ea typeface="DejaVu Sans" pitchFamily="2"/>
                <a:cs typeface="Times New Roman" pitchFamily="18" charset="0"/>
              </a:rPr>
              <a:t>BGO-OD </a:t>
            </a:r>
            <a:r>
              <a:rPr lang="en-GB" sz="2800" b="1" i="0" u="none" strike="noStrike" baseline="0" dirty="0" err="1" smtClean="0">
                <a:ln>
                  <a:noFill/>
                </a:ln>
                <a:solidFill>
                  <a:srgbClr val="DC2300"/>
                </a:solidFill>
                <a:latin typeface="Times New Roman" pitchFamily="18" charset="0"/>
                <a:ea typeface="DejaVu Sans" pitchFamily="2"/>
                <a:cs typeface="Times New Roman" pitchFamily="18" charset="0"/>
              </a:rPr>
              <a:t>Attività</a:t>
            </a:r>
            <a:r>
              <a:rPr lang="en-GB" sz="2800" b="1" i="0" u="none" strike="noStrike" baseline="0" dirty="0" smtClean="0">
                <a:ln>
                  <a:noFill/>
                </a:ln>
                <a:solidFill>
                  <a:srgbClr val="DC2300"/>
                </a:solidFill>
                <a:latin typeface="Times New Roman" pitchFamily="18" charset="0"/>
                <a:ea typeface="DejaVu Sans" pitchFamily="2"/>
                <a:cs typeface="Times New Roman" pitchFamily="18" charset="0"/>
              </a:rPr>
              <a:t> </a:t>
            </a:r>
            <a:r>
              <a:rPr lang="en-GB" sz="2800" b="1" i="0" u="none" strike="noStrike" baseline="0" dirty="0" err="1" smtClean="0">
                <a:ln>
                  <a:noFill/>
                </a:ln>
                <a:solidFill>
                  <a:srgbClr val="DC2300"/>
                </a:solidFill>
                <a:latin typeface="Times New Roman" pitchFamily="18" charset="0"/>
                <a:ea typeface="DejaVu Sans" pitchFamily="2"/>
                <a:cs typeface="Times New Roman" pitchFamily="18" charset="0"/>
              </a:rPr>
              <a:t>svolta</a:t>
            </a:r>
            <a:r>
              <a:rPr lang="en-GB" sz="2800" b="1" i="0" u="none" strike="noStrike" baseline="0" dirty="0" smtClean="0">
                <a:ln>
                  <a:noFill/>
                </a:ln>
                <a:solidFill>
                  <a:srgbClr val="DC2300"/>
                </a:solidFill>
                <a:latin typeface="Times New Roman" pitchFamily="18" charset="0"/>
                <a:ea typeface="DejaVu Sans" pitchFamily="2"/>
                <a:cs typeface="Times New Roman" pitchFamily="18" charset="0"/>
              </a:rPr>
              <a:t> (2014-2015) </a:t>
            </a:r>
            <a:endParaRPr lang="en-GB" sz="2800" b="1" i="0" u="none" strike="noStrike" baseline="0" dirty="0">
              <a:ln>
                <a:noFill/>
              </a:ln>
              <a:solidFill>
                <a:srgbClr val="DC2300"/>
              </a:solidFill>
              <a:latin typeface="Times New Roman" pitchFamily="18" charset="0"/>
              <a:ea typeface="DejaVu Sans" pitchFamily="2"/>
              <a:cs typeface="Times New Roman" pitchFamily="18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287784" y="323453"/>
            <a:ext cx="12103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Tx/>
            </a:pPr>
            <a:r>
              <a:rPr lang="it-IT" sz="2400" b="1" dirty="0">
                <a:solidFill>
                  <a:srgbClr val="00AE00"/>
                </a:solidFill>
                <a:latin typeface="Century Schoolbook"/>
                <a:cs typeface="Century Schoolbook"/>
              </a:rPr>
              <a:t>MRPC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972" y="4283893"/>
            <a:ext cx="1944216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" y="4297477"/>
            <a:ext cx="1916777" cy="2555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746" y="4283893"/>
            <a:ext cx="1944216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520" y="3937833"/>
            <a:ext cx="2700338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4048940" y="7236221"/>
            <a:ext cx="1982744" cy="288032"/>
          </a:xfrm>
        </p:spPr>
        <p:txBody>
          <a:bodyPr/>
          <a:lstStyle/>
          <a:p>
            <a:pPr lvl="0"/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Fantini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CdS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- 13/07/15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2671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igura a mano libera 2"/>
          <p:cNvSpPr/>
          <p:nvPr/>
        </p:nvSpPr>
        <p:spPr>
          <a:xfrm>
            <a:off x="1980096" y="0"/>
            <a:ext cx="6120432" cy="5731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99"/>
          </a:solidFill>
          <a:ln w="45720">
            <a:solidFill>
              <a:srgbClr val="808080"/>
            </a:solidFill>
            <a:prstDash val="solid"/>
            <a:round/>
          </a:ln>
        </p:spPr>
        <p:txBody>
          <a:bodyPr vert="horz" wrap="square" lIns="90000" tIns="46800" rIns="90000" bIns="4680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800" b="1" i="0" u="none" strike="noStrike" baseline="0" dirty="0" smtClean="0">
                <a:ln>
                  <a:noFill/>
                </a:ln>
                <a:solidFill>
                  <a:srgbClr val="DC2300"/>
                </a:solidFill>
                <a:latin typeface="Times New Roman" pitchFamily="18" charset="0"/>
                <a:ea typeface="DejaVu Sans" pitchFamily="2"/>
                <a:cs typeface="Times New Roman" pitchFamily="18" charset="0"/>
              </a:rPr>
              <a:t>BGO-OD </a:t>
            </a:r>
            <a:r>
              <a:rPr lang="en-GB" sz="2800" b="1" i="0" u="none" strike="noStrike" baseline="0" dirty="0" err="1" smtClean="0">
                <a:ln>
                  <a:noFill/>
                </a:ln>
                <a:solidFill>
                  <a:srgbClr val="DC2300"/>
                </a:solidFill>
                <a:latin typeface="Times New Roman" pitchFamily="18" charset="0"/>
                <a:ea typeface="DejaVu Sans" pitchFamily="2"/>
                <a:cs typeface="Times New Roman" pitchFamily="18" charset="0"/>
              </a:rPr>
              <a:t>Attività</a:t>
            </a:r>
            <a:r>
              <a:rPr lang="en-GB" sz="2800" b="1" i="0" u="none" strike="noStrike" baseline="0" dirty="0" smtClean="0">
                <a:ln>
                  <a:noFill/>
                </a:ln>
                <a:solidFill>
                  <a:srgbClr val="DC2300"/>
                </a:solidFill>
                <a:latin typeface="Times New Roman" pitchFamily="18" charset="0"/>
                <a:ea typeface="DejaVu Sans" pitchFamily="2"/>
                <a:cs typeface="Times New Roman" pitchFamily="18" charset="0"/>
              </a:rPr>
              <a:t> </a:t>
            </a:r>
            <a:r>
              <a:rPr lang="en-GB" sz="2800" b="1" i="0" u="none" strike="noStrike" baseline="0" dirty="0" err="1" smtClean="0">
                <a:ln>
                  <a:noFill/>
                </a:ln>
                <a:solidFill>
                  <a:srgbClr val="DC2300"/>
                </a:solidFill>
                <a:latin typeface="Times New Roman" pitchFamily="18" charset="0"/>
                <a:ea typeface="DejaVu Sans" pitchFamily="2"/>
                <a:cs typeface="Times New Roman" pitchFamily="18" charset="0"/>
              </a:rPr>
              <a:t>svolta</a:t>
            </a:r>
            <a:r>
              <a:rPr lang="en-GB" sz="2800" b="1" i="0" u="none" strike="noStrike" baseline="0" dirty="0" smtClean="0">
                <a:ln>
                  <a:noFill/>
                </a:ln>
                <a:solidFill>
                  <a:srgbClr val="DC2300"/>
                </a:solidFill>
                <a:latin typeface="Times New Roman" pitchFamily="18" charset="0"/>
                <a:ea typeface="DejaVu Sans" pitchFamily="2"/>
                <a:cs typeface="Times New Roman" pitchFamily="18" charset="0"/>
              </a:rPr>
              <a:t> (2014-2015) </a:t>
            </a:r>
            <a:endParaRPr lang="en-GB" sz="2800" b="1" i="0" u="none" strike="noStrike" baseline="0" dirty="0">
              <a:ln>
                <a:noFill/>
              </a:ln>
              <a:solidFill>
                <a:srgbClr val="DC2300"/>
              </a:solidFill>
              <a:latin typeface="Times New Roman" pitchFamily="18" charset="0"/>
              <a:ea typeface="DejaVu Sans" pitchFamily="2"/>
              <a:cs typeface="Times New Roman" pitchFamily="18" charset="0"/>
            </a:endParaRPr>
          </a:p>
        </p:txBody>
      </p:sp>
      <p:sp>
        <p:nvSpPr>
          <p:cNvPr id="9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4048940" y="7308229"/>
            <a:ext cx="1982744" cy="288032"/>
          </a:xfrm>
        </p:spPr>
        <p:txBody>
          <a:bodyPr/>
          <a:lstStyle/>
          <a:p>
            <a:pPr lvl="0"/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Fantini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CdS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- 13/07/15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0" y="611485"/>
            <a:ext cx="10080625" cy="676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380538" algn="l"/>
                <a:tab pos="9601200" algn="l"/>
                <a:tab pos="10058400" algn="l"/>
                <a:tab pos="10515600" algn="l"/>
                <a:tab pos="10779125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380538" algn="l"/>
                <a:tab pos="9601200" algn="l"/>
                <a:tab pos="10058400" algn="l"/>
                <a:tab pos="10515600" algn="l"/>
                <a:tab pos="10779125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380538" algn="l"/>
                <a:tab pos="9601200" algn="l"/>
                <a:tab pos="10058400" algn="l"/>
                <a:tab pos="10515600" algn="l"/>
                <a:tab pos="10779125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380538" algn="l"/>
                <a:tab pos="9601200" algn="l"/>
                <a:tab pos="10058400" algn="l"/>
                <a:tab pos="10515600" algn="l"/>
                <a:tab pos="10779125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380538" algn="l"/>
                <a:tab pos="9601200" algn="l"/>
                <a:tab pos="10058400" algn="l"/>
                <a:tab pos="10515600" algn="l"/>
                <a:tab pos="10779125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380538" algn="l"/>
                <a:tab pos="9601200" algn="l"/>
                <a:tab pos="10058400" algn="l"/>
                <a:tab pos="10515600" algn="l"/>
                <a:tab pos="10779125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380538" algn="l"/>
                <a:tab pos="9601200" algn="l"/>
                <a:tab pos="10058400" algn="l"/>
                <a:tab pos="10515600" algn="l"/>
                <a:tab pos="10779125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380538" algn="l"/>
                <a:tab pos="9601200" algn="l"/>
                <a:tab pos="10058400" algn="l"/>
                <a:tab pos="10515600" algn="l"/>
                <a:tab pos="10779125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380538" algn="l"/>
                <a:tab pos="9601200" algn="l"/>
                <a:tab pos="10058400" algn="l"/>
                <a:tab pos="10515600" algn="l"/>
                <a:tab pos="10779125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it-IT" sz="1600" b="1" dirty="0" smtClean="0">
                <a:solidFill>
                  <a:srgbClr val="FF0000"/>
                </a:solidFill>
                <a:latin typeface="Century Schoolbook"/>
                <a:cs typeface="Century Schoolbook"/>
              </a:rPr>
              <a:t>Luglio 2014	</a:t>
            </a:r>
            <a:r>
              <a:rPr lang="it-IT" sz="1600" b="1" dirty="0" smtClean="0">
                <a:latin typeface="Century Schoolbook"/>
                <a:cs typeface="Century Schoolbook"/>
              </a:rPr>
              <a:t>	Presa dati con:    </a:t>
            </a:r>
          </a:p>
          <a:p>
            <a:pPr>
              <a:buClrTx/>
              <a:buFontTx/>
              <a:buNone/>
            </a:pPr>
            <a:r>
              <a:rPr lang="it-IT" sz="1600" b="1" dirty="0">
                <a:latin typeface="Century Schoolbook"/>
                <a:cs typeface="Century Schoolbook"/>
              </a:rPr>
              <a:t>	</a:t>
            </a:r>
            <a:r>
              <a:rPr lang="it-IT" sz="1600" b="1" dirty="0" smtClean="0">
                <a:latin typeface="Century Schoolbook"/>
                <a:cs typeface="Century Schoolbook"/>
              </a:rPr>
              <a:t>			- </a:t>
            </a:r>
            <a:r>
              <a:rPr lang="it-IT" sz="1600" b="1" dirty="0" smtClean="0">
                <a:solidFill>
                  <a:srgbClr val="DC2300"/>
                </a:solidFill>
                <a:latin typeface="Century Schoolbook"/>
                <a:cs typeface="Century Schoolbook"/>
              </a:rPr>
              <a:t>campo magnetico di 0.216 T                                                                                      				</a:t>
            </a:r>
            <a:r>
              <a:rPr lang="it-IT" sz="1600" b="1" dirty="0" smtClean="0">
                <a:latin typeface="Century Schoolbook"/>
                <a:cs typeface="Century Schoolbook"/>
              </a:rPr>
              <a:t>-</a:t>
            </a:r>
            <a:r>
              <a:rPr lang="it-IT" sz="1600" b="1" dirty="0" smtClean="0">
                <a:solidFill>
                  <a:srgbClr val="DC2300"/>
                </a:solidFill>
                <a:latin typeface="Century Schoolbook"/>
                <a:cs typeface="Century Schoolbook"/>
              </a:rPr>
              <a:t> fascio non polarizzato di energia E</a:t>
            </a:r>
            <a:r>
              <a:rPr lang="it-IT" sz="1600" b="1" baseline="-33000" dirty="0" smtClean="0">
                <a:solidFill>
                  <a:srgbClr val="DC2300"/>
                </a:solidFill>
                <a:latin typeface="Century Schoolbook"/>
                <a:cs typeface="Century Schoolbook"/>
              </a:rPr>
              <a:t></a:t>
            </a:r>
            <a:r>
              <a:rPr lang="it-IT" sz="1600" b="1" dirty="0" smtClean="0">
                <a:solidFill>
                  <a:srgbClr val="B84700"/>
                </a:solidFill>
                <a:latin typeface="Century Schoolbook"/>
                <a:cs typeface="Century Schoolbook"/>
              </a:rPr>
              <a:t> = </a:t>
            </a:r>
            <a:r>
              <a:rPr lang="it-IT" sz="1600" b="1" dirty="0" smtClean="0">
                <a:solidFill>
                  <a:srgbClr val="DC2300"/>
                </a:solidFill>
                <a:latin typeface="Century Schoolbook"/>
                <a:cs typeface="Century Schoolbook"/>
              </a:rPr>
              <a:t>2002140 </a:t>
            </a:r>
            <a:r>
              <a:rPr lang="it-IT" sz="1600" b="1" dirty="0" err="1" smtClean="0">
                <a:solidFill>
                  <a:srgbClr val="DC2300"/>
                </a:solidFill>
                <a:latin typeface="Century Schoolbook"/>
                <a:cs typeface="Century Schoolbook"/>
              </a:rPr>
              <a:t>MeV</a:t>
            </a:r>
            <a:endParaRPr lang="it-IT" sz="1600" b="1" dirty="0" smtClean="0">
              <a:solidFill>
                <a:srgbClr val="DC2300"/>
              </a:solidFill>
              <a:latin typeface="Century Schoolbook"/>
              <a:cs typeface="Century Schoolbook"/>
            </a:endParaRPr>
          </a:p>
          <a:p>
            <a:pPr>
              <a:lnSpc>
                <a:spcPct val="50000"/>
              </a:lnSpc>
              <a:buClrTx/>
              <a:buFontTx/>
              <a:buNone/>
            </a:pPr>
            <a:endParaRPr lang="it-IT" sz="1600" b="1" dirty="0" smtClean="0">
              <a:latin typeface="Century Schoolbook"/>
              <a:cs typeface="Century Schoolbook"/>
            </a:endParaRPr>
          </a:p>
          <a:p>
            <a:pPr>
              <a:buClrTx/>
              <a:buFontTx/>
              <a:buNone/>
            </a:pPr>
            <a:r>
              <a:rPr lang="it-IT" sz="1600" b="1" dirty="0" err="1" smtClean="0">
                <a:solidFill>
                  <a:srgbClr val="FF0000"/>
                </a:solidFill>
                <a:latin typeface="Century Schoolbook"/>
                <a:cs typeface="Century Schoolbook"/>
              </a:rPr>
              <a:t>Sett</a:t>
            </a:r>
            <a:r>
              <a:rPr lang="it-IT" sz="1600" b="1" dirty="0" smtClean="0">
                <a:solidFill>
                  <a:srgbClr val="FF0000"/>
                </a:solidFill>
                <a:latin typeface="Century Schoolbook"/>
                <a:cs typeface="Century Schoolbook"/>
              </a:rPr>
              <a:t>.-</a:t>
            </a:r>
            <a:r>
              <a:rPr lang="it-IT" sz="1600" b="1" dirty="0" err="1" smtClean="0">
                <a:solidFill>
                  <a:srgbClr val="FF0000"/>
                </a:solidFill>
                <a:latin typeface="Century Schoolbook"/>
                <a:cs typeface="Century Schoolbook"/>
              </a:rPr>
              <a:t>Ott</a:t>
            </a:r>
            <a:r>
              <a:rPr lang="it-IT" sz="1600" b="1" dirty="0" smtClean="0">
                <a:solidFill>
                  <a:srgbClr val="FF0000"/>
                </a:solidFill>
                <a:latin typeface="Century Schoolbook"/>
                <a:cs typeface="Century Schoolbook"/>
              </a:rPr>
              <a:t>. 2014</a:t>
            </a:r>
            <a:r>
              <a:rPr lang="it-IT" sz="1600" b="1" dirty="0" smtClean="0">
                <a:latin typeface="Century Schoolbook"/>
                <a:cs typeface="Century Schoolbook"/>
              </a:rPr>
              <a:t>	</a:t>
            </a:r>
            <a:r>
              <a:rPr lang="it-IT" sz="1600" b="1" dirty="0" err="1" smtClean="0">
                <a:latin typeface="Century Schoolbook"/>
                <a:cs typeface="Century Schoolbook"/>
              </a:rPr>
              <a:t>Tests</a:t>
            </a:r>
            <a:r>
              <a:rPr lang="it-IT" sz="1600" b="1" dirty="0" smtClean="0">
                <a:latin typeface="Century Schoolbook"/>
                <a:cs typeface="Century Schoolbook"/>
              </a:rPr>
              <a:t> con campo magnetico massimo: 0.432 T (BGO) =&gt; necessità di uno 					schermaggio mobile verticale </a:t>
            </a:r>
          </a:p>
          <a:p>
            <a:pPr>
              <a:lnSpc>
                <a:spcPct val="50000"/>
              </a:lnSpc>
              <a:buClrTx/>
              <a:buFontTx/>
              <a:buNone/>
            </a:pPr>
            <a:endParaRPr lang="it-IT" sz="1600" b="1" dirty="0" smtClean="0">
              <a:latin typeface="Century Schoolbook"/>
              <a:cs typeface="Century Schoolbook"/>
            </a:endParaRPr>
          </a:p>
          <a:p>
            <a:pPr>
              <a:buClrTx/>
              <a:buFontTx/>
              <a:buNone/>
            </a:pPr>
            <a:r>
              <a:rPr lang="it-IT" sz="1600" b="1" dirty="0" err="1" smtClean="0">
                <a:solidFill>
                  <a:srgbClr val="FF0000"/>
                </a:solidFill>
                <a:latin typeface="Century Schoolbook"/>
                <a:cs typeface="Century Schoolbook"/>
              </a:rPr>
              <a:t>Nov</a:t>
            </a:r>
            <a:r>
              <a:rPr lang="it-IT" sz="1600" b="1" dirty="0" smtClean="0">
                <a:solidFill>
                  <a:srgbClr val="FF0000"/>
                </a:solidFill>
                <a:latin typeface="Century Schoolbook"/>
                <a:cs typeface="Century Schoolbook"/>
              </a:rPr>
              <a:t>.-</a:t>
            </a:r>
            <a:r>
              <a:rPr lang="it-IT" sz="1600" b="1" dirty="0" err="1" smtClean="0">
                <a:solidFill>
                  <a:srgbClr val="FF0000"/>
                </a:solidFill>
                <a:latin typeface="Century Schoolbook"/>
                <a:cs typeface="Century Schoolbook"/>
              </a:rPr>
              <a:t>Dic</a:t>
            </a:r>
            <a:r>
              <a:rPr lang="it-IT" sz="1600" b="1" dirty="0" smtClean="0">
                <a:solidFill>
                  <a:srgbClr val="FF0000"/>
                </a:solidFill>
                <a:latin typeface="Century Schoolbook"/>
                <a:cs typeface="Century Schoolbook"/>
              </a:rPr>
              <a:t>. 2014</a:t>
            </a:r>
            <a:r>
              <a:rPr lang="it-IT" sz="1600" b="1" dirty="0" smtClean="0">
                <a:latin typeface="Century Schoolbook"/>
                <a:cs typeface="Century Schoolbook"/>
              </a:rPr>
              <a:t>	Presa dati usata per caratterizzate l’apparato in vista delle prese dati 						per lo studio di </a:t>
            </a:r>
            <a:r>
              <a:rPr lang="it-IT" sz="1600" b="1" dirty="0" err="1" smtClean="0">
                <a:latin typeface="Century Schoolbook"/>
                <a:cs typeface="Century Schoolbook"/>
              </a:rPr>
              <a:t>fotoproduzioni</a:t>
            </a:r>
            <a:r>
              <a:rPr lang="it-IT" sz="1600" b="1" dirty="0" smtClean="0">
                <a:latin typeface="Century Schoolbook"/>
                <a:cs typeface="Century Schoolbook"/>
              </a:rPr>
              <a:t> di </a:t>
            </a:r>
            <a:r>
              <a:rPr lang="it-IT" sz="1600" b="1" dirty="0" err="1" smtClean="0">
                <a:latin typeface="Symbol" charset="2"/>
                <a:cs typeface="Symbol" charset="2"/>
              </a:rPr>
              <a:t>w</a:t>
            </a:r>
            <a:r>
              <a:rPr lang="it-IT" sz="1600" b="1" dirty="0" smtClean="0">
                <a:latin typeface="Century Schoolbook"/>
                <a:cs typeface="Century Schoolbook"/>
              </a:rPr>
              <a:t>, </a:t>
            </a:r>
            <a:r>
              <a:rPr lang="it-IT" sz="1600" b="1" dirty="0" smtClean="0">
                <a:latin typeface="Symbol" charset="2"/>
                <a:cs typeface="Symbol" charset="2"/>
              </a:rPr>
              <a:t>h, h</a:t>
            </a:r>
            <a:r>
              <a:rPr lang="it-IT" sz="1600" b="1" dirty="0" smtClean="0">
                <a:latin typeface="Century Schoolbook"/>
                <a:cs typeface="Century Schoolbook"/>
              </a:rPr>
              <a:t>’, k</a:t>
            </a:r>
            <a:r>
              <a:rPr lang="it-IT" sz="1600" b="1" baseline="30000" dirty="0" smtClean="0">
                <a:latin typeface="Century Schoolbook"/>
                <a:cs typeface="Century Schoolbook"/>
              </a:rPr>
              <a:t>0</a:t>
            </a:r>
            <a:r>
              <a:rPr lang="it-IT" sz="1600" b="1" dirty="0" smtClean="0">
                <a:latin typeface="Century Schoolbook"/>
                <a:cs typeface="Century Schoolbook"/>
              </a:rPr>
              <a:t>, k</a:t>
            </a:r>
            <a:r>
              <a:rPr lang="it-IT" sz="1600" b="1" baseline="30000" dirty="0" smtClean="0">
                <a:latin typeface="Century Schoolbook"/>
                <a:cs typeface="Century Schoolbook"/>
              </a:rPr>
              <a:t>+</a:t>
            </a:r>
            <a:r>
              <a:rPr lang="it-IT" sz="1600" b="1" dirty="0" smtClean="0">
                <a:latin typeface="Century Schoolbook"/>
                <a:cs typeface="Century Schoolbook"/>
              </a:rPr>
              <a:t> e stati mesici </a:t>
            </a:r>
            <a:r>
              <a:rPr lang="it-IT" sz="1600" b="1" dirty="0" smtClean="0">
                <a:latin typeface="Symbol" charset="2"/>
                <a:cs typeface="Symbol" charset="2"/>
              </a:rPr>
              <a:t>h</a:t>
            </a:r>
            <a:r>
              <a:rPr lang="it-IT" sz="1600" b="1" dirty="0" smtClean="0">
                <a:latin typeface="Century Schoolbook"/>
                <a:cs typeface="Century Schoolbook"/>
              </a:rPr>
              <a:t>’</a:t>
            </a:r>
          </a:p>
          <a:p>
            <a:pPr>
              <a:buClrTx/>
              <a:buFontTx/>
              <a:buNone/>
            </a:pPr>
            <a:r>
              <a:rPr lang="it-IT" sz="1600" b="1" dirty="0">
                <a:latin typeface="Century Schoolbook"/>
                <a:cs typeface="Century Schoolbook"/>
              </a:rPr>
              <a:t>	</a:t>
            </a:r>
            <a:r>
              <a:rPr lang="it-IT" sz="1600" b="1" dirty="0" smtClean="0">
                <a:latin typeface="Century Schoolbook"/>
                <a:cs typeface="Century Schoolbook"/>
              </a:rPr>
              <a:t>			- </a:t>
            </a:r>
            <a:r>
              <a:rPr lang="it-IT" sz="1600" b="1" dirty="0">
                <a:solidFill>
                  <a:srgbClr val="DC2300"/>
                </a:solidFill>
                <a:latin typeface="Century Schoolbook"/>
                <a:cs typeface="Century Schoolbook"/>
              </a:rPr>
              <a:t>campo magnetico di 0.216 T 					</a:t>
            </a:r>
          </a:p>
          <a:p>
            <a:pPr>
              <a:buClrTx/>
              <a:buFontTx/>
              <a:buNone/>
            </a:pPr>
            <a:r>
              <a:rPr lang="it-IT" sz="1600" b="1" dirty="0">
                <a:solidFill>
                  <a:srgbClr val="DC2300"/>
                </a:solidFill>
                <a:latin typeface="Century Schoolbook"/>
                <a:cs typeface="Century Schoolbook"/>
              </a:rPr>
              <a:t> 				</a:t>
            </a:r>
            <a:r>
              <a:rPr lang="it-IT" sz="1600" b="1" dirty="0">
                <a:latin typeface="Century Schoolbook"/>
                <a:cs typeface="Century Schoolbook"/>
              </a:rPr>
              <a:t>-</a:t>
            </a:r>
            <a:r>
              <a:rPr lang="it-IT" sz="1600" b="1" dirty="0">
                <a:solidFill>
                  <a:srgbClr val="DC2300"/>
                </a:solidFill>
                <a:latin typeface="Century Schoolbook"/>
                <a:cs typeface="Century Schoolbook"/>
              </a:rPr>
              <a:t> fascio polarizzato linearmente </a:t>
            </a:r>
            <a:r>
              <a:rPr lang="it-IT" sz="1600" b="1" dirty="0" smtClean="0">
                <a:solidFill>
                  <a:srgbClr val="DC2300"/>
                </a:solidFill>
                <a:latin typeface="Century Schoolbook"/>
                <a:cs typeface="Century Schoolbook"/>
              </a:rPr>
              <a:t>(“</a:t>
            </a:r>
            <a:r>
              <a:rPr lang="it-IT" sz="1600" b="1" dirty="0" err="1" smtClean="0">
                <a:solidFill>
                  <a:srgbClr val="DC2300"/>
                </a:solidFill>
                <a:latin typeface="Century Schoolbook"/>
                <a:cs typeface="Century Schoolbook"/>
              </a:rPr>
              <a:t>Coherent</a:t>
            </a:r>
            <a:r>
              <a:rPr lang="it-IT" sz="1600" b="1" dirty="0" smtClean="0">
                <a:solidFill>
                  <a:srgbClr val="DC2300"/>
                </a:solidFill>
                <a:latin typeface="Century Schoolbook"/>
                <a:cs typeface="Century Schoolbook"/>
              </a:rPr>
              <a:t> </a:t>
            </a:r>
            <a:r>
              <a:rPr lang="it-IT" sz="1600" b="1" dirty="0" err="1" smtClean="0">
                <a:solidFill>
                  <a:srgbClr val="DC2300"/>
                </a:solidFill>
                <a:latin typeface="Century Schoolbook"/>
                <a:cs typeface="Century Schoolbook"/>
              </a:rPr>
              <a:t>edge</a:t>
            </a:r>
            <a:r>
              <a:rPr lang="it-IT" sz="1600" b="1" dirty="0" smtClean="0">
                <a:solidFill>
                  <a:srgbClr val="DC2300"/>
                </a:solidFill>
                <a:latin typeface="Century Schoolbook"/>
                <a:cs typeface="Century Schoolbook"/>
              </a:rPr>
              <a:t>” </a:t>
            </a:r>
            <a:r>
              <a:rPr lang="it-IT" sz="1600" b="1" dirty="0">
                <a:solidFill>
                  <a:srgbClr val="DC2300"/>
                </a:solidFill>
                <a:latin typeface="Century Schoolbook"/>
                <a:cs typeface="Century Schoolbook"/>
              </a:rPr>
              <a:t>a </a:t>
            </a:r>
            <a:r>
              <a:rPr lang="it-IT" sz="1600" b="1" dirty="0" smtClean="0">
                <a:solidFill>
                  <a:srgbClr val="DC2300"/>
                </a:solidFill>
                <a:latin typeface="Century Schoolbook"/>
                <a:cs typeface="Century Schoolbook"/>
              </a:rPr>
              <a:t>1.55 </a:t>
            </a:r>
            <a:r>
              <a:rPr lang="it-IT" sz="1600" b="1" dirty="0" err="1">
                <a:solidFill>
                  <a:srgbClr val="DC2300"/>
                </a:solidFill>
                <a:latin typeface="Century Schoolbook"/>
                <a:cs typeface="Century Schoolbook"/>
              </a:rPr>
              <a:t>GeV</a:t>
            </a:r>
            <a:r>
              <a:rPr lang="it-IT" sz="1600" b="1" dirty="0" smtClean="0">
                <a:solidFill>
                  <a:srgbClr val="DC2300"/>
                </a:solidFill>
                <a:latin typeface="Century Schoolbook"/>
                <a:cs typeface="Century Schoolbook"/>
              </a:rPr>
              <a:t>) </a:t>
            </a:r>
            <a:r>
              <a:rPr lang="it-IT" sz="1600" b="1" dirty="0" err="1" smtClean="0">
                <a:solidFill>
                  <a:srgbClr val="DC2300"/>
                </a:solidFill>
                <a:latin typeface="Century Schoolbook"/>
                <a:cs typeface="Century Schoolbook"/>
              </a:rPr>
              <a:t>Pol</a:t>
            </a:r>
            <a:r>
              <a:rPr lang="it-IT" sz="1600" b="1" dirty="0" smtClean="0">
                <a:solidFill>
                  <a:srgbClr val="DC2300"/>
                </a:solidFill>
                <a:latin typeface="Century Schoolbook"/>
                <a:cs typeface="Century Schoolbook"/>
              </a:rPr>
              <a:t>. 20%-40%</a:t>
            </a:r>
            <a:r>
              <a:rPr lang="it-IT" sz="1600" b="1" dirty="0">
                <a:solidFill>
                  <a:srgbClr val="DC2300"/>
                </a:solidFill>
                <a:latin typeface="Century Schoolbook"/>
                <a:cs typeface="Century Schoolbook"/>
              </a:rPr>
              <a:t>				</a:t>
            </a:r>
            <a:r>
              <a:rPr lang="it-IT" sz="1600" b="1" dirty="0" smtClean="0">
                <a:latin typeface="Century Schoolbook"/>
                <a:cs typeface="Century Schoolbook"/>
              </a:rPr>
              <a:t>-</a:t>
            </a:r>
            <a:r>
              <a:rPr lang="it-IT" sz="1600" b="1" dirty="0" smtClean="0">
                <a:solidFill>
                  <a:srgbClr val="DC2300"/>
                </a:solidFill>
                <a:latin typeface="Century Schoolbook"/>
                <a:cs typeface="Century Schoolbook"/>
              </a:rPr>
              <a:t> </a:t>
            </a:r>
            <a:r>
              <a:rPr lang="it-IT" sz="1600" b="1" dirty="0">
                <a:solidFill>
                  <a:srgbClr val="DC2300"/>
                </a:solidFill>
                <a:latin typeface="Century Schoolbook"/>
                <a:cs typeface="Century Schoolbook"/>
              </a:rPr>
              <a:t>fascio di energia E</a:t>
            </a:r>
            <a:r>
              <a:rPr lang="it-IT" sz="1600" b="1" baseline="-33000" dirty="0">
                <a:solidFill>
                  <a:srgbClr val="DC2300"/>
                </a:solidFill>
                <a:latin typeface="Century Schoolbook"/>
                <a:cs typeface="Century Schoolbook"/>
              </a:rPr>
              <a:t></a:t>
            </a:r>
            <a:r>
              <a:rPr lang="it-IT" sz="1600" b="1" dirty="0">
                <a:solidFill>
                  <a:srgbClr val="DC2300"/>
                </a:solidFill>
                <a:latin typeface="Century Schoolbook"/>
                <a:cs typeface="Century Schoolbook"/>
              </a:rPr>
              <a:t> = 4002600 </a:t>
            </a:r>
            <a:r>
              <a:rPr lang="it-IT" sz="1600" b="1" dirty="0" err="1">
                <a:solidFill>
                  <a:srgbClr val="DC2300"/>
                </a:solidFill>
                <a:latin typeface="Century Schoolbook"/>
                <a:cs typeface="Century Schoolbook"/>
              </a:rPr>
              <a:t>MeV</a:t>
            </a:r>
            <a:r>
              <a:rPr lang="it-IT" sz="1600" b="1" dirty="0">
                <a:solidFill>
                  <a:srgbClr val="DC2300"/>
                </a:solidFill>
                <a:latin typeface="Century Schoolbook"/>
                <a:cs typeface="Century Schoolbook"/>
              </a:rPr>
              <a:t>					</a:t>
            </a:r>
          </a:p>
          <a:p>
            <a:pPr>
              <a:buClrTx/>
              <a:buFontTx/>
              <a:buNone/>
            </a:pPr>
            <a:r>
              <a:rPr lang="it-IT" sz="1600" b="1" dirty="0">
                <a:solidFill>
                  <a:srgbClr val="DC2300"/>
                </a:solidFill>
                <a:latin typeface="Century Schoolbook"/>
                <a:cs typeface="Century Schoolbook"/>
              </a:rPr>
              <a:t>				</a:t>
            </a:r>
            <a:r>
              <a:rPr lang="it-IT" sz="1600" b="1" dirty="0">
                <a:latin typeface="Century Schoolbook"/>
                <a:cs typeface="Century Schoolbook"/>
              </a:rPr>
              <a:t>-</a:t>
            </a:r>
            <a:r>
              <a:rPr lang="it-IT" sz="1600" b="1" dirty="0">
                <a:solidFill>
                  <a:srgbClr val="DC2300"/>
                </a:solidFill>
                <a:latin typeface="Century Schoolbook"/>
                <a:cs typeface="Century Schoolbook"/>
              </a:rPr>
              <a:t> </a:t>
            </a:r>
            <a:r>
              <a:rPr lang="it-IT" sz="1600" b="1" dirty="0">
                <a:latin typeface="Century Schoolbook"/>
                <a:cs typeface="Century Schoolbook"/>
              </a:rPr>
              <a:t>su bersagli di:  </a:t>
            </a:r>
            <a:r>
              <a:rPr lang="it-IT" sz="1600" b="1" dirty="0" smtClean="0">
                <a:solidFill>
                  <a:srgbClr val="DC2300"/>
                </a:solidFill>
                <a:latin typeface="Century Schoolbook"/>
                <a:cs typeface="Century Schoolbook"/>
              </a:rPr>
              <a:t>H</a:t>
            </a:r>
            <a:r>
              <a:rPr lang="it-IT" sz="1600" b="1" baseline="-25000" dirty="0" smtClean="0">
                <a:solidFill>
                  <a:srgbClr val="DC2300"/>
                </a:solidFill>
                <a:latin typeface="Century Schoolbook"/>
                <a:cs typeface="Century Schoolbook"/>
              </a:rPr>
              <a:t>2 </a:t>
            </a:r>
            <a:r>
              <a:rPr lang="it-IT" sz="1600" b="1" dirty="0" smtClean="0">
                <a:solidFill>
                  <a:srgbClr val="DC2300"/>
                </a:solidFill>
                <a:latin typeface="Century Schoolbook"/>
                <a:cs typeface="Century Schoolbook"/>
              </a:rPr>
              <a:t>L (10 giorni),D</a:t>
            </a:r>
            <a:r>
              <a:rPr lang="it-IT" sz="1600" b="1" baseline="-25000" dirty="0" smtClean="0">
                <a:solidFill>
                  <a:srgbClr val="DC2300"/>
                </a:solidFill>
                <a:latin typeface="Century Schoolbook"/>
                <a:cs typeface="Century Schoolbook"/>
              </a:rPr>
              <a:t>2</a:t>
            </a:r>
            <a:r>
              <a:rPr lang="it-IT" sz="1600" b="1" dirty="0" smtClean="0">
                <a:solidFill>
                  <a:srgbClr val="DC2300"/>
                </a:solidFill>
                <a:latin typeface="Century Schoolbook"/>
                <a:cs typeface="Century Schoolbook"/>
              </a:rPr>
              <a:t>L (3 giorni), Carbonio (3 giorni)</a:t>
            </a:r>
            <a:endParaRPr lang="it-IT" sz="1600" b="1" dirty="0">
              <a:solidFill>
                <a:srgbClr val="DC2300"/>
              </a:solidFill>
              <a:latin typeface="Century Schoolbook"/>
              <a:cs typeface="Century Schoolbook"/>
            </a:endParaRPr>
          </a:p>
          <a:p>
            <a:endParaRPr lang="it-IT" sz="1600" b="1" dirty="0">
              <a:latin typeface="Century Schoolbook"/>
              <a:cs typeface="Century Schoolbook"/>
            </a:endParaRPr>
          </a:p>
          <a:p>
            <a:endParaRPr lang="it-IT" sz="1600" b="1" dirty="0" smtClean="0">
              <a:latin typeface="Century Schoolbook"/>
              <a:cs typeface="Century Schoolbook"/>
            </a:endParaRPr>
          </a:p>
          <a:p>
            <a:r>
              <a:rPr lang="it-IT" sz="1600" b="1" dirty="0">
                <a:latin typeface="Century Schoolbook"/>
                <a:cs typeface="Century Schoolbook"/>
              </a:rPr>
              <a:t>	</a:t>
            </a:r>
            <a:r>
              <a:rPr lang="it-IT" sz="1600" b="1" dirty="0" smtClean="0">
                <a:latin typeface="Century Schoolbook"/>
                <a:cs typeface="Century Schoolbook"/>
              </a:rPr>
              <a:t>								</a:t>
            </a:r>
            <a:endParaRPr lang="it-IT" sz="1600" b="1" dirty="0" smtClean="0">
              <a:solidFill>
                <a:srgbClr val="00AE00"/>
              </a:solidFill>
              <a:latin typeface="Century Schoolbook"/>
              <a:ea typeface="+mn-ea"/>
              <a:cs typeface="Century Schoolbook"/>
            </a:endParaRPr>
          </a:p>
        </p:txBody>
      </p:sp>
      <p:pic>
        <p:nvPicPr>
          <p:cNvPr id="4" name="Immagine 3" descr="Schermata 2015-07-12 alle 18.05.4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496" y="3707829"/>
            <a:ext cx="3152901" cy="1791271"/>
          </a:xfrm>
          <a:prstGeom prst="rect">
            <a:avLst/>
          </a:prstGeom>
        </p:spPr>
      </p:pic>
      <p:pic>
        <p:nvPicPr>
          <p:cNvPr id="6" name="Immagine 5" descr="Schermata 2015-07-12 alle 18.13.1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120" y="3923853"/>
            <a:ext cx="2818696" cy="1698836"/>
          </a:xfrm>
          <a:prstGeom prst="rect">
            <a:avLst/>
          </a:prstGeom>
        </p:spPr>
      </p:pic>
      <p:pic>
        <p:nvPicPr>
          <p:cNvPr id="7" name="Immagine 6" descr="Schermata 2015-07-12 alle 18.13.0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68" y="3995861"/>
            <a:ext cx="2615864" cy="1584176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76" y="5759285"/>
            <a:ext cx="2675085" cy="1793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160" y="5796061"/>
            <a:ext cx="2232248" cy="1496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512" y="5652045"/>
            <a:ext cx="2641794" cy="1771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" name="Rettangolo 10"/>
          <p:cNvSpPr/>
          <p:nvPr/>
        </p:nvSpPr>
        <p:spPr>
          <a:xfrm>
            <a:off x="184899" y="3698537"/>
            <a:ext cx="24319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b="1" dirty="0" smtClean="0">
                <a:solidFill>
                  <a:srgbClr val="0000FF"/>
                </a:solidFill>
                <a:latin typeface="Century Schoolbook"/>
                <a:cs typeface="Century Schoolbook"/>
              </a:rPr>
              <a:t>Selezione eventi </a:t>
            </a:r>
            <a:r>
              <a:rPr lang="it-IT" sz="1400" b="1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it-IT" sz="1400" b="1" dirty="0" err="1" smtClean="0">
                <a:solidFill>
                  <a:srgbClr val="0000FF"/>
                </a:solidFill>
                <a:latin typeface="Century Schoolbook"/>
                <a:cs typeface="Century Schoolbook"/>
              </a:rPr>
              <a:t>P</a:t>
            </a:r>
            <a:r>
              <a:rPr lang="it-IT" sz="1400" b="1" dirty="0" smtClean="0">
                <a:solidFill>
                  <a:srgbClr val="0000FF"/>
                </a:solidFill>
                <a:latin typeface="Century Schoolbook"/>
                <a:cs typeface="Century Schoolbook"/>
              </a:rPr>
              <a:t>-&gt; </a:t>
            </a:r>
            <a:r>
              <a:rPr lang="it-IT" sz="1400" b="1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h</a:t>
            </a:r>
            <a:r>
              <a:rPr lang="it-IT" sz="1400" b="1" dirty="0" err="1" smtClean="0">
                <a:solidFill>
                  <a:srgbClr val="0000FF"/>
                </a:solidFill>
                <a:latin typeface="Century Schoolbook"/>
                <a:cs typeface="Century Schoolbook"/>
              </a:rPr>
              <a:t>P</a:t>
            </a:r>
            <a:endParaRPr lang="it-IT" sz="1400" dirty="0">
              <a:solidFill>
                <a:srgbClr val="0000FF"/>
              </a:solidFill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3425259" y="3707829"/>
            <a:ext cx="28324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b="1" dirty="0" smtClean="0">
                <a:solidFill>
                  <a:srgbClr val="0000FF"/>
                </a:solidFill>
                <a:latin typeface="Century Schoolbook"/>
                <a:cs typeface="Century Schoolbook"/>
              </a:rPr>
              <a:t>Asimmetria di fascio </a:t>
            </a:r>
            <a:r>
              <a:rPr lang="it-IT" sz="1400" b="1" dirty="0" err="1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it-IT" sz="1400" b="1" dirty="0" err="1">
                <a:solidFill>
                  <a:srgbClr val="0000FF"/>
                </a:solidFill>
                <a:latin typeface="Century Schoolbook"/>
                <a:cs typeface="Century Schoolbook"/>
              </a:rPr>
              <a:t>P</a:t>
            </a:r>
            <a:r>
              <a:rPr lang="it-IT" sz="1400" b="1" dirty="0">
                <a:solidFill>
                  <a:srgbClr val="0000FF"/>
                </a:solidFill>
                <a:latin typeface="Century Schoolbook"/>
                <a:cs typeface="Century Schoolbook"/>
              </a:rPr>
              <a:t>-&gt; </a:t>
            </a:r>
            <a:r>
              <a:rPr lang="it-IT" sz="1400" b="1" dirty="0" err="1">
                <a:solidFill>
                  <a:srgbClr val="0000FF"/>
                </a:solidFill>
                <a:latin typeface="Symbol" charset="2"/>
                <a:cs typeface="Symbol" charset="2"/>
              </a:rPr>
              <a:t>h</a:t>
            </a:r>
            <a:r>
              <a:rPr lang="it-IT" sz="1400" b="1" dirty="0" err="1">
                <a:solidFill>
                  <a:srgbClr val="0000FF"/>
                </a:solidFill>
                <a:latin typeface="Century Schoolbook"/>
                <a:cs typeface="Century Schoolbook"/>
              </a:rPr>
              <a:t>P</a:t>
            </a:r>
            <a:endParaRPr lang="it-IT" sz="1400" dirty="0">
              <a:solidFill>
                <a:srgbClr val="0000FF"/>
              </a:solidFill>
            </a:endParaRPr>
          </a:p>
          <a:p>
            <a:endParaRPr lang="it-IT" sz="1400" dirty="0">
              <a:solidFill>
                <a:srgbClr val="0000FF"/>
              </a:solidFill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7529715" y="3616657"/>
            <a:ext cx="19030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b="1" dirty="0" smtClean="0">
                <a:solidFill>
                  <a:srgbClr val="0000FF"/>
                </a:solidFill>
                <a:latin typeface="Century Schoolbook"/>
                <a:cs typeface="Century Schoolbook"/>
              </a:rPr>
              <a:t>Grado di </a:t>
            </a:r>
            <a:r>
              <a:rPr lang="it-IT" sz="1400" b="1" dirty="0" err="1" smtClean="0">
                <a:solidFill>
                  <a:srgbClr val="0000FF"/>
                </a:solidFill>
                <a:latin typeface="Century Schoolbook"/>
                <a:cs typeface="Century Schoolbook"/>
              </a:rPr>
              <a:t>Pol</a:t>
            </a:r>
            <a:r>
              <a:rPr lang="it-IT" sz="1400" b="1" dirty="0" smtClean="0">
                <a:solidFill>
                  <a:srgbClr val="0000FF"/>
                </a:solidFill>
                <a:latin typeface="Century Schoolbook"/>
                <a:cs typeface="Century Schoolbook"/>
              </a:rPr>
              <a:t>. vs </a:t>
            </a:r>
            <a:r>
              <a:rPr lang="it-IT" sz="1400" b="1" dirty="0" err="1" smtClean="0">
                <a:solidFill>
                  <a:srgbClr val="0000FF"/>
                </a:solidFill>
                <a:latin typeface="Century Schoolbook"/>
                <a:cs typeface="Century Schoolbook"/>
              </a:rPr>
              <a:t>E</a:t>
            </a:r>
            <a:r>
              <a:rPr lang="it-IT" sz="1400" b="1" baseline="-250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endParaRPr lang="it-IT" sz="1400" baseline="-25000" dirty="0">
              <a:solidFill>
                <a:srgbClr val="0000FF"/>
              </a:solidFill>
              <a:latin typeface="Symbol" charset="2"/>
              <a:cs typeface="Symbol" charset="2"/>
            </a:endParaRPr>
          </a:p>
          <a:p>
            <a:endParaRPr lang="it-IT" sz="1400" dirty="0">
              <a:solidFill>
                <a:srgbClr val="0000FF"/>
              </a:solidFill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215776" y="5652045"/>
            <a:ext cx="2616033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it-IT" sz="1400" b="1" dirty="0" smtClean="0">
                <a:solidFill>
                  <a:srgbClr val="0000FF"/>
                </a:solidFill>
                <a:latin typeface="Century Schoolbook"/>
                <a:cs typeface="Century Schoolbook"/>
              </a:rPr>
              <a:t>Massa invariante   </a:t>
            </a:r>
            <a:r>
              <a:rPr lang="it-IT" sz="1400" b="1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it-IT" sz="1400" b="1" dirty="0" err="1" smtClean="0">
                <a:solidFill>
                  <a:srgbClr val="0000FF"/>
                </a:solidFill>
                <a:latin typeface="Century Schoolbook"/>
                <a:cs typeface="Century Schoolbook"/>
              </a:rPr>
              <a:t>n</a:t>
            </a:r>
            <a:r>
              <a:rPr lang="it-IT" sz="1400" b="1" dirty="0" smtClean="0">
                <a:solidFill>
                  <a:srgbClr val="0000FF"/>
                </a:solidFill>
                <a:latin typeface="Century Schoolbook"/>
                <a:cs typeface="Century Schoolbook"/>
              </a:rPr>
              <a:t>-&gt; </a:t>
            </a:r>
            <a:r>
              <a:rPr lang="it-IT" sz="1400" b="1" dirty="0" err="1" smtClean="0">
                <a:solidFill>
                  <a:srgbClr val="0000FF"/>
                </a:solidFill>
                <a:latin typeface="Century Schoolbook"/>
                <a:cs typeface="Century Schoolbook"/>
              </a:rPr>
              <a:t>Xn</a:t>
            </a:r>
            <a:endParaRPr lang="it-IT" sz="1400" dirty="0">
              <a:solidFill>
                <a:srgbClr val="0000FF"/>
              </a:solidFill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3577659" y="5632300"/>
            <a:ext cx="2245739" cy="307777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it-IT" sz="1400" b="1" dirty="0" err="1" smtClean="0">
                <a:solidFill>
                  <a:srgbClr val="0000FF"/>
                </a:solidFill>
                <a:latin typeface="Century Schoolbook"/>
                <a:cs typeface="Century Schoolbook"/>
              </a:rPr>
              <a:t>Neutron</a:t>
            </a:r>
            <a:r>
              <a:rPr lang="it-IT" sz="1400" b="1" dirty="0" smtClean="0">
                <a:solidFill>
                  <a:srgbClr val="0000FF"/>
                </a:solidFill>
                <a:latin typeface="Century Schoolbook"/>
                <a:cs typeface="Century Schoolbook"/>
              </a:rPr>
              <a:t> </a:t>
            </a:r>
            <a:r>
              <a:rPr lang="it-IT" sz="1400" b="1" dirty="0" err="1" smtClean="0">
                <a:solidFill>
                  <a:srgbClr val="0000FF"/>
                </a:solidFill>
                <a:latin typeface="Century Schoolbook"/>
                <a:cs typeface="Century Schoolbook"/>
              </a:rPr>
              <a:t>missing</a:t>
            </a:r>
            <a:r>
              <a:rPr lang="it-IT" sz="1400" b="1" dirty="0" smtClean="0">
                <a:solidFill>
                  <a:srgbClr val="0000FF"/>
                </a:solidFill>
                <a:latin typeface="Century Schoolbook"/>
                <a:cs typeface="Century Schoolbook"/>
              </a:rPr>
              <a:t> mass</a:t>
            </a:r>
            <a:endParaRPr lang="it-IT" sz="1400" dirty="0">
              <a:solidFill>
                <a:srgbClr val="0000FF"/>
              </a:solidFill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6552480" y="5560292"/>
            <a:ext cx="3475581" cy="307777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it-IT" sz="1400" b="1" dirty="0" err="1" smtClean="0">
                <a:solidFill>
                  <a:srgbClr val="0000FF"/>
                </a:solidFill>
                <a:latin typeface="Century Schoolbook"/>
                <a:cs typeface="Century Schoolbook"/>
              </a:rPr>
              <a:t>INV.mass</a:t>
            </a:r>
            <a:r>
              <a:rPr lang="it-IT" sz="1400" b="1" dirty="0" smtClean="0">
                <a:solidFill>
                  <a:srgbClr val="0000FF"/>
                </a:solidFill>
                <a:latin typeface="Century Schoolbook"/>
                <a:cs typeface="Century Schoolbook"/>
              </a:rPr>
              <a:t> vs. </a:t>
            </a:r>
            <a:r>
              <a:rPr lang="it-IT" sz="1400" b="1" dirty="0" err="1" smtClean="0">
                <a:solidFill>
                  <a:srgbClr val="0000FF"/>
                </a:solidFill>
                <a:latin typeface="Century Schoolbook"/>
                <a:cs typeface="Century Schoolbook"/>
              </a:rPr>
              <a:t>Neutron</a:t>
            </a:r>
            <a:r>
              <a:rPr lang="it-IT" sz="1400" b="1" dirty="0" smtClean="0">
                <a:solidFill>
                  <a:srgbClr val="0000FF"/>
                </a:solidFill>
                <a:latin typeface="Century Schoolbook"/>
                <a:cs typeface="Century Schoolbook"/>
              </a:rPr>
              <a:t> </a:t>
            </a:r>
            <a:r>
              <a:rPr lang="it-IT" sz="1400" b="1" dirty="0" err="1" smtClean="0">
                <a:solidFill>
                  <a:srgbClr val="0000FF"/>
                </a:solidFill>
                <a:latin typeface="Century Schoolbook"/>
                <a:cs typeface="Century Schoolbook"/>
              </a:rPr>
              <a:t>missing</a:t>
            </a:r>
            <a:r>
              <a:rPr lang="it-IT" sz="1400" b="1" dirty="0" smtClean="0">
                <a:solidFill>
                  <a:srgbClr val="0000FF"/>
                </a:solidFill>
                <a:latin typeface="Century Schoolbook"/>
                <a:cs typeface="Century Schoolbook"/>
              </a:rPr>
              <a:t> mass</a:t>
            </a:r>
            <a:endParaRPr lang="it-IT" sz="14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igura a mano libera 2"/>
          <p:cNvSpPr/>
          <p:nvPr/>
        </p:nvSpPr>
        <p:spPr>
          <a:xfrm>
            <a:off x="1980096" y="0"/>
            <a:ext cx="6120432" cy="5731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99"/>
          </a:solidFill>
          <a:ln w="45720">
            <a:solidFill>
              <a:srgbClr val="808080"/>
            </a:solidFill>
            <a:prstDash val="solid"/>
            <a:round/>
          </a:ln>
        </p:spPr>
        <p:txBody>
          <a:bodyPr vert="horz" wrap="square" lIns="90000" tIns="46800" rIns="90000" bIns="4680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800" b="1" i="0" u="none" strike="noStrike" baseline="0" dirty="0" smtClean="0">
                <a:ln>
                  <a:noFill/>
                </a:ln>
                <a:solidFill>
                  <a:srgbClr val="DC2300"/>
                </a:solidFill>
                <a:latin typeface="Times New Roman" pitchFamily="18" charset="0"/>
                <a:ea typeface="DejaVu Sans" pitchFamily="2"/>
                <a:cs typeface="Times New Roman" pitchFamily="18" charset="0"/>
              </a:rPr>
              <a:t>BGO-OD </a:t>
            </a:r>
            <a:r>
              <a:rPr lang="en-GB" sz="2800" b="1" i="0" u="none" strike="noStrike" baseline="0" dirty="0" err="1" smtClean="0">
                <a:ln>
                  <a:noFill/>
                </a:ln>
                <a:solidFill>
                  <a:srgbClr val="DC2300"/>
                </a:solidFill>
                <a:latin typeface="Times New Roman" pitchFamily="18" charset="0"/>
                <a:ea typeface="DejaVu Sans" pitchFamily="2"/>
                <a:cs typeface="Times New Roman" pitchFamily="18" charset="0"/>
              </a:rPr>
              <a:t>Attività</a:t>
            </a:r>
            <a:r>
              <a:rPr lang="en-GB" sz="2800" b="1" i="0" u="none" strike="noStrike" baseline="0" dirty="0" smtClean="0">
                <a:ln>
                  <a:noFill/>
                </a:ln>
                <a:solidFill>
                  <a:srgbClr val="DC2300"/>
                </a:solidFill>
                <a:latin typeface="Times New Roman" pitchFamily="18" charset="0"/>
                <a:ea typeface="DejaVu Sans" pitchFamily="2"/>
                <a:cs typeface="Times New Roman" pitchFamily="18" charset="0"/>
              </a:rPr>
              <a:t> </a:t>
            </a:r>
            <a:r>
              <a:rPr lang="en-GB" sz="2800" b="1" i="0" u="none" strike="noStrike" baseline="0" dirty="0" err="1" smtClean="0">
                <a:ln>
                  <a:noFill/>
                </a:ln>
                <a:solidFill>
                  <a:srgbClr val="DC2300"/>
                </a:solidFill>
                <a:latin typeface="Times New Roman" pitchFamily="18" charset="0"/>
                <a:ea typeface="DejaVu Sans" pitchFamily="2"/>
                <a:cs typeface="Times New Roman" pitchFamily="18" charset="0"/>
              </a:rPr>
              <a:t>svolta</a:t>
            </a:r>
            <a:r>
              <a:rPr lang="en-GB" sz="2800" b="1" i="0" u="none" strike="noStrike" baseline="0" dirty="0" smtClean="0">
                <a:ln>
                  <a:noFill/>
                </a:ln>
                <a:solidFill>
                  <a:srgbClr val="DC2300"/>
                </a:solidFill>
                <a:latin typeface="Times New Roman" pitchFamily="18" charset="0"/>
                <a:ea typeface="DejaVu Sans" pitchFamily="2"/>
                <a:cs typeface="Times New Roman" pitchFamily="18" charset="0"/>
              </a:rPr>
              <a:t> (2014-2015) </a:t>
            </a:r>
            <a:endParaRPr lang="en-GB" sz="2800" b="1" i="0" u="none" strike="noStrike" baseline="0" dirty="0">
              <a:ln>
                <a:noFill/>
              </a:ln>
              <a:solidFill>
                <a:srgbClr val="DC2300"/>
              </a:solidFill>
              <a:latin typeface="Times New Roman" pitchFamily="18" charset="0"/>
              <a:ea typeface="DejaVu Sans" pitchFamily="2"/>
              <a:cs typeface="Times New Roman" pitchFamily="18" charset="0"/>
            </a:endParaRPr>
          </a:p>
        </p:txBody>
      </p:sp>
      <p:sp>
        <p:nvSpPr>
          <p:cNvPr id="9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4048940" y="7308229"/>
            <a:ext cx="1982744" cy="288032"/>
          </a:xfrm>
        </p:spPr>
        <p:txBody>
          <a:bodyPr/>
          <a:lstStyle/>
          <a:p>
            <a:pPr lvl="0"/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Fantini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CdS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- 13/07/15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26110" y="539477"/>
            <a:ext cx="1005451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</a:pPr>
            <a:r>
              <a:rPr lang="it-IT" b="1" dirty="0">
                <a:solidFill>
                  <a:srgbClr val="00AE00"/>
                </a:solidFill>
                <a:latin typeface="Century Schoolbook"/>
                <a:cs typeface="Century Schoolbook"/>
              </a:rPr>
              <a:t>Maggio </a:t>
            </a:r>
            <a:r>
              <a:rPr lang="it-IT" b="1" dirty="0" smtClean="0">
                <a:solidFill>
                  <a:srgbClr val="00AE00"/>
                </a:solidFill>
                <a:latin typeface="Century Schoolbook"/>
                <a:cs typeface="Century Schoolbook"/>
              </a:rPr>
              <a:t>2015:Test </a:t>
            </a:r>
            <a:r>
              <a:rPr lang="it-IT" b="1" dirty="0">
                <a:solidFill>
                  <a:srgbClr val="00AE00"/>
                </a:solidFill>
                <a:latin typeface="Century Schoolbook"/>
                <a:cs typeface="Century Schoolbook"/>
              </a:rPr>
              <a:t>su fascio del rivelatore di </a:t>
            </a:r>
            <a:r>
              <a:rPr lang="it-IT" b="1" dirty="0" err="1">
                <a:solidFill>
                  <a:srgbClr val="00AE00"/>
                </a:solidFill>
                <a:latin typeface="Century Schoolbook"/>
                <a:cs typeface="Century Schoolbook"/>
              </a:rPr>
              <a:t>tagging</a:t>
            </a:r>
            <a:r>
              <a:rPr lang="it-IT" b="1" dirty="0">
                <a:solidFill>
                  <a:srgbClr val="00AE00"/>
                </a:solidFill>
                <a:latin typeface="Century Schoolbook"/>
                <a:cs typeface="Century Schoolbook"/>
              </a:rPr>
              <a:t> ARGUS</a:t>
            </a:r>
          </a:p>
          <a:p>
            <a:pPr>
              <a:buClrTx/>
            </a:pPr>
            <a:endParaRPr lang="it-IT" b="1" dirty="0">
              <a:solidFill>
                <a:srgbClr val="00AE00"/>
              </a:solidFill>
              <a:latin typeface="Century Schoolbook"/>
              <a:cs typeface="Century Schoolbook"/>
            </a:endParaRPr>
          </a:p>
          <a:p>
            <a:pPr>
              <a:buClrTx/>
              <a:buFontTx/>
              <a:buNone/>
            </a:pPr>
            <a:r>
              <a:rPr lang="it-IT" b="1" dirty="0">
                <a:solidFill>
                  <a:srgbClr val="00AE00"/>
                </a:solidFill>
                <a:latin typeface="Century Schoolbook"/>
                <a:cs typeface="Century Schoolbook"/>
              </a:rPr>
              <a:t>Giugno-Luglio 2015   </a:t>
            </a:r>
            <a:r>
              <a:rPr lang="it-IT" b="1" dirty="0">
                <a:latin typeface="Century Schoolbook"/>
                <a:cs typeface="Century Schoolbook"/>
              </a:rPr>
              <a:t>Presa dati di 3 settimane per misure di asimmetria di fascio in </a:t>
            </a:r>
            <a:r>
              <a:rPr lang="it-IT" b="1" dirty="0" err="1">
                <a:latin typeface="Century Schoolbook"/>
                <a:cs typeface="Century Schoolbook"/>
              </a:rPr>
              <a:t>fotoproduzione</a:t>
            </a:r>
            <a:r>
              <a:rPr lang="it-IT" b="1" dirty="0">
                <a:latin typeface="Century Schoolbook"/>
                <a:cs typeface="Century Schoolbook"/>
              </a:rPr>
              <a:t> di </a:t>
            </a:r>
            <a:r>
              <a:rPr lang="it-IT" b="1" dirty="0">
                <a:latin typeface="Symbol" charset="2"/>
                <a:cs typeface="Symbol" charset="2"/>
              </a:rPr>
              <a:t>h</a:t>
            </a:r>
            <a:r>
              <a:rPr lang="it-IT" b="1" dirty="0">
                <a:latin typeface="Century Schoolbook"/>
                <a:cs typeface="Century Schoolbook"/>
              </a:rPr>
              <a:t>’ su protone con:    </a:t>
            </a:r>
          </a:p>
          <a:p>
            <a:pPr>
              <a:buClrTx/>
              <a:buFontTx/>
              <a:buNone/>
            </a:pPr>
            <a:r>
              <a:rPr lang="it-IT" b="1" dirty="0">
                <a:latin typeface="Century Schoolbook"/>
                <a:cs typeface="Century Schoolbook"/>
              </a:rPr>
              <a:t>	</a:t>
            </a:r>
            <a:r>
              <a:rPr lang="it-IT" b="1" dirty="0" smtClean="0">
                <a:latin typeface="Century Schoolbook"/>
                <a:cs typeface="Century Schoolbook"/>
              </a:rPr>
              <a:t>- </a:t>
            </a:r>
            <a:r>
              <a:rPr lang="it-IT" b="1" dirty="0">
                <a:solidFill>
                  <a:srgbClr val="DC2300"/>
                </a:solidFill>
                <a:latin typeface="Century Schoolbook"/>
                <a:cs typeface="Century Schoolbook"/>
              </a:rPr>
              <a:t>campo magnetico di 0.216 T 					</a:t>
            </a:r>
          </a:p>
          <a:p>
            <a:pPr>
              <a:buClrTx/>
              <a:buFontTx/>
              <a:buNone/>
            </a:pPr>
            <a:r>
              <a:rPr lang="it-IT" b="1" dirty="0">
                <a:solidFill>
                  <a:srgbClr val="DC2300"/>
                </a:solidFill>
                <a:latin typeface="Century Schoolbook"/>
                <a:cs typeface="Century Schoolbook"/>
              </a:rPr>
              <a:t>	</a:t>
            </a:r>
            <a:r>
              <a:rPr lang="it-IT" b="1" dirty="0">
                <a:latin typeface="Century Schoolbook"/>
                <a:cs typeface="Century Schoolbook"/>
              </a:rPr>
              <a:t>-</a:t>
            </a:r>
            <a:r>
              <a:rPr lang="it-IT" b="1" dirty="0">
                <a:solidFill>
                  <a:srgbClr val="DC2300"/>
                </a:solidFill>
                <a:latin typeface="Century Schoolbook"/>
                <a:cs typeface="Century Schoolbook"/>
              </a:rPr>
              <a:t> fascio polarizzato linearmente (</a:t>
            </a:r>
            <a:r>
              <a:rPr lang="it-IT" b="1" dirty="0" smtClean="0">
                <a:solidFill>
                  <a:srgbClr val="DC2300"/>
                </a:solidFill>
                <a:latin typeface="Century Schoolbook"/>
                <a:cs typeface="Century Schoolbook"/>
              </a:rPr>
              <a:t> </a:t>
            </a:r>
            <a:r>
              <a:rPr lang="it-IT" b="1" dirty="0" err="1" smtClean="0">
                <a:solidFill>
                  <a:srgbClr val="DC2300"/>
                </a:solidFill>
                <a:latin typeface="Century Schoolbook"/>
                <a:cs typeface="Century Schoolbook"/>
              </a:rPr>
              <a:t>coherent</a:t>
            </a:r>
            <a:r>
              <a:rPr lang="it-IT" b="1" dirty="0" smtClean="0">
                <a:solidFill>
                  <a:srgbClr val="DC2300"/>
                </a:solidFill>
                <a:latin typeface="Century Schoolbook"/>
                <a:cs typeface="Century Schoolbook"/>
              </a:rPr>
              <a:t> </a:t>
            </a:r>
            <a:r>
              <a:rPr lang="it-IT" b="1" dirty="0" err="1" smtClean="0">
                <a:solidFill>
                  <a:srgbClr val="DC2300"/>
                </a:solidFill>
                <a:latin typeface="Century Schoolbook"/>
                <a:cs typeface="Century Schoolbook"/>
              </a:rPr>
              <a:t>edge</a:t>
            </a:r>
            <a:r>
              <a:rPr lang="it-IT" b="1" dirty="0" smtClean="0">
                <a:solidFill>
                  <a:srgbClr val="DC2300"/>
                </a:solidFill>
                <a:latin typeface="Century Schoolbook"/>
                <a:cs typeface="Century Schoolbook"/>
              </a:rPr>
              <a:t> 1.6 </a:t>
            </a:r>
            <a:r>
              <a:rPr lang="it-IT" b="1" dirty="0" err="1">
                <a:solidFill>
                  <a:srgbClr val="DC2300"/>
                </a:solidFill>
                <a:latin typeface="Century Schoolbook"/>
                <a:cs typeface="Century Schoolbook"/>
              </a:rPr>
              <a:t>GeV</a:t>
            </a:r>
            <a:r>
              <a:rPr lang="it-IT" b="1" dirty="0">
                <a:solidFill>
                  <a:srgbClr val="DC2300"/>
                </a:solidFill>
                <a:latin typeface="Century Schoolbook"/>
                <a:cs typeface="Century Schoolbook"/>
              </a:rPr>
              <a:t>)	</a:t>
            </a:r>
            <a:r>
              <a:rPr lang="it-IT" b="1" dirty="0" smtClean="0">
                <a:solidFill>
                  <a:srgbClr val="DC2300"/>
                </a:solidFill>
                <a:latin typeface="Century Schoolbook"/>
                <a:cs typeface="Century Schoolbook"/>
              </a:rPr>
              <a:t>     </a:t>
            </a:r>
            <a:r>
              <a:rPr lang="it-IT" b="1" dirty="0">
                <a:solidFill>
                  <a:srgbClr val="DC2300"/>
                </a:solidFill>
                <a:latin typeface="Century Schoolbook"/>
                <a:cs typeface="Century Schoolbook"/>
              </a:rPr>
              <a:t>		</a:t>
            </a:r>
            <a:r>
              <a:rPr lang="it-IT" b="1" dirty="0">
                <a:latin typeface="Century Schoolbook"/>
                <a:cs typeface="Century Schoolbook"/>
              </a:rPr>
              <a:t>-</a:t>
            </a:r>
            <a:r>
              <a:rPr lang="it-IT" b="1" dirty="0">
                <a:solidFill>
                  <a:srgbClr val="DC2300"/>
                </a:solidFill>
                <a:latin typeface="Century Schoolbook"/>
                <a:cs typeface="Century Schoolbook"/>
              </a:rPr>
              <a:t> fascio di energia E</a:t>
            </a:r>
            <a:r>
              <a:rPr lang="it-IT" b="1" baseline="-33000" dirty="0">
                <a:solidFill>
                  <a:srgbClr val="DC2300"/>
                </a:solidFill>
                <a:latin typeface="Century Schoolbook"/>
                <a:cs typeface="Century Schoolbook"/>
              </a:rPr>
              <a:t></a:t>
            </a:r>
            <a:r>
              <a:rPr lang="it-IT" b="1" dirty="0">
                <a:solidFill>
                  <a:srgbClr val="DC2300"/>
                </a:solidFill>
                <a:latin typeface="Century Schoolbook"/>
                <a:cs typeface="Century Schoolbook"/>
              </a:rPr>
              <a:t> = 4002600 </a:t>
            </a:r>
            <a:r>
              <a:rPr lang="it-IT" b="1" dirty="0" err="1">
                <a:solidFill>
                  <a:srgbClr val="DC2300"/>
                </a:solidFill>
                <a:latin typeface="Century Schoolbook"/>
                <a:cs typeface="Century Schoolbook"/>
              </a:rPr>
              <a:t>MeV</a:t>
            </a:r>
            <a:r>
              <a:rPr lang="it-IT" b="1" dirty="0">
                <a:solidFill>
                  <a:srgbClr val="DC2300"/>
                </a:solidFill>
                <a:latin typeface="Century Schoolbook"/>
                <a:cs typeface="Century Schoolbook"/>
              </a:rPr>
              <a:t>					</a:t>
            </a:r>
          </a:p>
          <a:p>
            <a:pPr>
              <a:buClrTx/>
              <a:buFontTx/>
              <a:buNone/>
            </a:pPr>
            <a:r>
              <a:rPr lang="it-IT" b="1" dirty="0">
                <a:solidFill>
                  <a:srgbClr val="DC2300"/>
                </a:solidFill>
                <a:latin typeface="Century Schoolbook"/>
                <a:cs typeface="Century Schoolbook"/>
              </a:rPr>
              <a:t>	</a:t>
            </a:r>
            <a:r>
              <a:rPr lang="it-IT" b="1" dirty="0" smtClean="0">
                <a:latin typeface="Century Schoolbook"/>
                <a:cs typeface="Century Schoolbook"/>
              </a:rPr>
              <a:t>-</a:t>
            </a:r>
            <a:r>
              <a:rPr lang="it-IT" b="1" dirty="0" smtClean="0">
                <a:solidFill>
                  <a:srgbClr val="DC2300"/>
                </a:solidFill>
                <a:latin typeface="Century Schoolbook"/>
                <a:cs typeface="Century Schoolbook"/>
              </a:rPr>
              <a:t> </a:t>
            </a:r>
            <a:r>
              <a:rPr lang="it-IT" b="1" dirty="0">
                <a:latin typeface="Century Schoolbook"/>
                <a:cs typeface="Century Schoolbook"/>
              </a:rPr>
              <a:t>su bersagli di:  </a:t>
            </a:r>
            <a:r>
              <a:rPr lang="it-IT" b="1" dirty="0">
                <a:solidFill>
                  <a:srgbClr val="DC2300"/>
                </a:solidFill>
                <a:latin typeface="Century Schoolbook"/>
                <a:cs typeface="Century Schoolbook"/>
              </a:rPr>
              <a:t>H2 (→ protone libero) </a:t>
            </a:r>
          </a:p>
        </p:txBody>
      </p:sp>
    </p:spTree>
    <p:extLst>
      <p:ext uri="{BB962C8B-B14F-4D97-AF65-F5344CB8AC3E}">
        <p14:creationId xmlns:p14="http://schemas.microsoft.com/office/powerpoint/2010/main" val="39118924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itl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itle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itle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itle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14186</TotalTime>
  <Words>2379</Words>
  <Application>Microsoft Macintosh PowerPoint</Application>
  <PresentationFormat>Custom</PresentationFormat>
  <Paragraphs>422</Paragraphs>
  <Slides>24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Default</vt:lpstr>
      <vt:lpstr>Title1</vt:lpstr>
      <vt:lpstr>Title2</vt:lpstr>
      <vt:lpstr>Title3</vt:lpstr>
      <vt:lpstr>Title4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Roma Tor Vergata  JLAB12</vt:lpstr>
      <vt:lpstr>PowerPoint Presentation</vt:lpstr>
      <vt:lpstr>PowerPoint Presentation</vt:lpstr>
      <vt:lpstr>PowerPoint Presentation</vt:lpstr>
      <vt:lpstr>Installazione del distillatore di HD a Roma</vt:lpstr>
      <vt:lpstr>PowerPoint Presentation</vt:lpstr>
      <vt:lpstr>Forward Tagger e Hybrid Hadrons Search</vt:lpstr>
      <vt:lpstr>PowerPoint Presentation</vt:lpstr>
      <vt:lpstr>HPS</vt:lpstr>
      <vt:lpstr>PowerPoint Presentation</vt:lpstr>
      <vt:lpstr>PowerPoint Presentation</vt:lpstr>
      <vt:lpstr>PowerPoint Presentation</vt:lpstr>
      <vt:lpstr>First measurement of the  beam asymmetry in h′ photoproduction off the proton near threshold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rachele</dc:creator>
  <cp:lastModifiedBy>Anna Di Ciaccio</cp:lastModifiedBy>
  <cp:revision>270</cp:revision>
  <dcterms:modified xsi:type="dcterms:W3CDTF">2015-07-13T09:55:59Z</dcterms:modified>
</cp:coreProperties>
</file>