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handoutMasterIdLst>
    <p:handoutMasterId r:id="rId31"/>
  </p:handoutMasterIdLst>
  <p:sldIdLst>
    <p:sldId id="303" r:id="rId6"/>
    <p:sldId id="256" r:id="rId7"/>
    <p:sldId id="323" r:id="rId8"/>
    <p:sldId id="324" r:id="rId9"/>
    <p:sldId id="348" r:id="rId10"/>
    <p:sldId id="349" r:id="rId11"/>
    <p:sldId id="334" r:id="rId12"/>
    <p:sldId id="310" r:id="rId13"/>
    <p:sldId id="350" r:id="rId14"/>
    <p:sldId id="327" r:id="rId15"/>
    <p:sldId id="317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7" r:id="rId27"/>
    <p:sldId id="352" r:id="rId28"/>
    <p:sldId id="351" r:id="rId29"/>
  </p:sldIdLst>
  <p:sldSz cx="10080625" cy="7559675"/>
  <p:notesSz cx="7772400" cy="10058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40"/>
    <a:srgbClr val="0000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0" autoAdjust="0"/>
    <p:restoredTop sz="94569" autoAdjust="0"/>
  </p:normalViewPr>
  <p:slideViewPr>
    <p:cSldViewPr>
      <p:cViewPr varScale="1">
        <p:scale>
          <a:sx n="91" d="100"/>
          <a:sy n="91" d="100"/>
        </p:scale>
        <p:origin x="-1504" y="-10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E4B2B875-917B-4CE8-ADF0-0E1C92529D3E}" type="datetimeFigureOut">
              <a:rPr lang="it-IT"/>
              <a:pPr marL="0" marR="0" lvl="0" indent="0" algn="r" rtl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/>
              </a:pPr>
              <a:t>08/07/15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3724FB35-0DF6-4EEF-AF48-ADCBBB7D5B99}" type="slidenum">
              <a:rPr/>
              <a:pPr marL="0" marR="0" lvl="0" indent="0" algn="r" rtl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/>
              </a:pPr>
              <a:t>‹n.›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34008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Move="1" noResize="1"/>
          </p:cNvSpPr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Figura a mano libera 4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Figura a mano libera 5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7" name="Figura a mano libera 6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0" name="Figura a mano libera 9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1" name="Figura a mano libera 10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2" name="Figura a mano libera 11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3" name="Figura a mano libera 12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5" name="Figura a mano libera 14"/>
          <p:cNvSpPr/>
          <p:nvPr/>
        </p:nvSpPr>
        <p:spPr>
          <a:xfrm>
            <a:off x="0" y="0"/>
            <a:ext cx="7772400" cy="1005840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16" name="Segnaposto immagine diapositiva 15"/>
          <p:cNvSpPr>
            <a:spLocks noGrp="1" noRot="1" noChangeAspect="1"/>
          </p:cNvSpPr>
          <p:nvPr>
            <p:ph type="sldImg" idx="2"/>
          </p:nvPr>
        </p:nvSpPr>
        <p:spPr>
          <a:xfrm>
            <a:off x="1138320" y="763560"/>
            <a:ext cx="5473440" cy="37501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17" name="Segnaposto note 16"/>
          <p:cNvSpPr txBox="1">
            <a:spLocks noGrp="1"/>
          </p:cNvSpPr>
          <p:nvPr>
            <p:ph type="body" sz="quarter" idx="3"/>
          </p:nvPr>
        </p:nvSpPr>
        <p:spPr>
          <a:xfrm>
            <a:off x="777600" y="4776840"/>
            <a:ext cx="6195960" cy="45039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/>
          </a:p>
        </p:txBody>
      </p:sp>
      <p:sp>
        <p:nvSpPr>
          <p:cNvPr id="18" name="Segnaposto intestazione 17"/>
          <p:cNvSpPr txBox="1">
            <a:spLocks noGrp="1"/>
          </p:cNvSpPr>
          <p:nvPr>
            <p:ph type="hdr" sz="quarter"/>
          </p:nvPr>
        </p:nvSpPr>
        <p:spPr>
          <a:xfrm>
            <a:off x="-360" y="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19" name="Segnaposto data 18"/>
          <p:cNvSpPr txBox="1">
            <a:spLocks noGrp="1"/>
          </p:cNvSpPr>
          <p:nvPr>
            <p:ph type="dt" idx="1"/>
          </p:nvPr>
        </p:nvSpPr>
        <p:spPr>
          <a:xfrm>
            <a:off x="4398479" y="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6F9E725D-1161-4168-B3C9-75A51A1DD9E7}" type="datetimeFigureOut">
              <a:rPr lang="it-IT"/>
              <a:pPr lvl="0"/>
              <a:t>08/07/15</a:t>
            </a:fld>
            <a:endParaRPr lang="en-US"/>
          </a:p>
        </p:txBody>
      </p:sp>
      <p:sp>
        <p:nvSpPr>
          <p:cNvPr id="20" name="Segnaposto piè di pagina 19"/>
          <p:cNvSpPr txBox="1">
            <a:spLocks noGrp="1"/>
          </p:cNvSpPr>
          <p:nvPr>
            <p:ph type="ftr" sz="quarter" idx="4"/>
          </p:nvPr>
        </p:nvSpPr>
        <p:spPr>
          <a:xfrm>
            <a:off x="-360" y="955476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Segnaposto numero diapositiva 20"/>
          <p:cNvSpPr txBox="1">
            <a:spLocks noGrp="1"/>
          </p:cNvSpPr>
          <p:nvPr>
            <p:ph type="sldNum" sz="quarter" idx="5"/>
          </p:nvPr>
        </p:nvSpPr>
        <p:spPr>
          <a:xfrm>
            <a:off x="4398479" y="9554760"/>
            <a:ext cx="3351240" cy="4813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F01015E3-A609-4AFE-9FA6-6F0BB1012ED9}" type="slidenum">
              <a:rPr/>
              <a:pPr lvl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6975" cy="3756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77600" y="4776840"/>
            <a:ext cx="6202440" cy="451080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L’attività del gruppo di JLAB si svolge su quattro linee: la </a:t>
            </a:r>
            <a:r>
              <a:rPr lang="it-IT" dirty="0" smtClean="0">
                <a:cs typeface="+mn-cs"/>
              </a:rPr>
              <a:t>prima riguarda</a:t>
            </a:r>
            <a:r>
              <a:rPr lang="it-IT" baseline="0" dirty="0" smtClean="0">
                <a:cs typeface="+mn-cs"/>
              </a:rPr>
              <a:t> </a:t>
            </a:r>
            <a:r>
              <a:rPr lang="it-IT" baseline="0" dirty="0" smtClean="0">
                <a:cs typeface="+mn-cs"/>
              </a:rPr>
              <a:t>l’analisi dei dati acquisiti con fascio di fotoni polarizzato circolarmente su bersaglio polarizzato di molecole di HD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a spin congelato. Sono stati identificati gli stati finali con protone o neutrone rivelato insieme ad coppia di pioni carichi (reazioni a tre corpi). Inoltre è iniziata la procedura per selezionare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Gli eventi in cui i due pioni provengono dal decadimento dalla rho.</a:t>
            </a: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4B4D24-7F62-2E4E-9ADF-134A669D82C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55650"/>
            <a:ext cx="5029200" cy="37719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76213" eaLnBrk="0" fontAlgn="base">
              <a:spcBef>
                <a:spcPct val="30000"/>
              </a:spcBef>
              <a:spcAft>
                <a:spcPct val="0"/>
              </a:spcAft>
              <a:tabLst/>
              <a:defRPr/>
            </a:pPr>
            <a:r>
              <a:rPr lang="it-IT" dirty="0" smtClean="0"/>
              <a:t>In particolare sono state estratte le asimmetrie di singola polarizzazione rispetto</a:t>
            </a:r>
            <a:r>
              <a:rPr lang="it-IT" baseline="0" dirty="0" smtClean="0"/>
              <a:t> al fascio (I</a:t>
            </a:r>
            <a:r>
              <a:rPr lang="it-IT" baseline="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it-IT" baseline="0" dirty="0" smtClean="0"/>
              <a:t>) e rispetto al bersaglio (</a:t>
            </a:r>
            <a:r>
              <a:rPr lang="it-IT" baseline="0" dirty="0" err="1" smtClean="0"/>
              <a:t>P</a:t>
            </a:r>
            <a:r>
              <a:rPr lang="it-IT" baseline="0" dirty="0" smtClean="0"/>
              <a:t>) e quella di doppia polarizzazione </a:t>
            </a:r>
            <a:r>
              <a:rPr lang="it-IT" baseline="0" dirty="0" err="1" smtClean="0"/>
              <a:t>P</a:t>
            </a:r>
            <a:r>
              <a:rPr lang="it-IT" baseline="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it-IT" baseline="0" dirty="0" smtClean="0"/>
              <a:t> fascio bersaglio,</a:t>
            </a:r>
          </a:p>
          <a:p>
            <a:pPr defTabSz="976213" eaLnBrk="0" fontAlgn="base">
              <a:spcBef>
                <a:spcPct val="30000"/>
              </a:spcBef>
              <a:spcAft>
                <a:spcPct val="0"/>
              </a:spcAft>
              <a:tabLst/>
              <a:defRPr/>
            </a:pPr>
            <a:r>
              <a:rPr lang="it-IT" baseline="0" dirty="0" smtClean="0"/>
              <a:t>In funzione dell’angolo formato tra il piano finale di reazione ed il piano contenente il centro di massa ed il rinculo della reazione, sia per il protone che per il neutrone</a:t>
            </a:r>
            <a:r>
              <a:rPr lang="it-IT" baseline="0" dirty="0"/>
              <a:t> </a:t>
            </a:r>
            <a:r>
              <a:rPr lang="it-IT" baseline="0" dirty="0" smtClean="0"/>
              <a:t>polarizzati.</a:t>
            </a:r>
          </a:p>
          <a:p>
            <a:pPr defTabSz="976213" eaLnBrk="0" fontAlgn="base">
              <a:spcBef>
                <a:spcPct val="30000"/>
              </a:spcBef>
              <a:spcAft>
                <a:spcPct val="0"/>
              </a:spcAft>
              <a:tabLst/>
              <a:defRPr/>
            </a:pPr>
            <a:r>
              <a:rPr lang="it-IT" baseline="0" dirty="0" smtClean="0"/>
              <a:t>I dati sono in accordo con quelli ottenuti per il protone da </a:t>
            </a:r>
            <a:r>
              <a:rPr lang="it-IT" baseline="0" dirty="0" err="1" smtClean="0"/>
              <a:t>run</a:t>
            </a:r>
            <a:r>
              <a:rPr lang="it-IT" baseline="0" dirty="0" smtClean="0"/>
              <a:t> precedenti, ma in disaccordo con le previsione teoriche.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Il successo della presa dati sul bersaglio di HD hanno portato il PAC dello scorso anno  a giudicare “di alto impatto</a:t>
            </a:r>
            <a:r>
              <a:rPr lang="it-IT" baseline="0" dirty="0" smtClean="0">
                <a:cs typeface="+mn-cs"/>
              </a:rPr>
              <a:t> “ l’estensione della fisica a 12 realizzata con lo stesso bersaglio polarizzato.</a:t>
            </a:r>
          </a:p>
          <a:p>
            <a:pPr eaLnBrk="1" hangingPunct="1">
              <a:defRPr/>
            </a:pPr>
            <a:r>
              <a:rPr lang="it-IT" dirty="0" smtClean="0">
                <a:cs typeface="+mn-cs"/>
              </a:rPr>
              <a:t>La seconda linea riguarda </a:t>
            </a:r>
            <a:r>
              <a:rPr lang="it-IT" dirty="0" smtClean="0">
                <a:cs typeface="+mn-cs"/>
              </a:rPr>
              <a:t>dunque </a:t>
            </a:r>
            <a:r>
              <a:rPr lang="it-IT" dirty="0" smtClean="0">
                <a:cs typeface="+mn-cs"/>
              </a:rPr>
              <a:t>la</a:t>
            </a:r>
            <a:r>
              <a:rPr lang="it-IT" baseline="0" dirty="0" smtClean="0">
                <a:cs typeface="+mn-cs"/>
              </a:rPr>
              <a:t> continuazione dell’attività di collaborazione per lo sviluppo del bersaglio di HD anche per il loro utilizzo con </a:t>
            </a:r>
            <a:r>
              <a:rPr lang="it-IT" baseline="0" dirty="0" smtClean="0">
                <a:cs typeface="+mn-cs"/>
              </a:rPr>
              <a:t>fasci </a:t>
            </a:r>
            <a:r>
              <a:rPr lang="it-IT" baseline="0" dirty="0" smtClean="0">
                <a:cs typeface="+mn-cs"/>
              </a:rPr>
              <a:t>di elettroni.</a:t>
            </a:r>
            <a:r>
              <a:rPr lang="it-IT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it-IT" dirty="0" smtClean="0">
                <a:cs typeface="+mn-cs"/>
              </a:rPr>
              <a:t>In particolare ad</a:t>
            </a:r>
            <a:r>
              <a:rPr lang="it-IT" baseline="0" dirty="0" smtClean="0">
                <a:cs typeface="+mn-cs"/>
              </a:rPr>
              <a:t> ottobre 2014 è stato firmato un contratto della durata di 6 anni tra l’INFN e il JLAB per la distillazione e la caratterizzazione tramite spettroscopia </a:t>
            </a:r>
            <a:r>
              <a:rPr lang="it-IT" baseline="0" dirty="0" err="1" smtClean="0">
                <a:cs typeface="+mn-cs"/>
              </a:rPr>
              <a:t>Raman</a:t>
            </a:r>
            <a:r>
              <a:rPr lang="it-IT" baseline="0" dirty="0" smtClean="0">
                <a:cs typeface="+mn-cs"/>
              </a:rPr>
              <a:t> del gas di HD, presso la nostra sezione (PP1). Un nuovo sistema RAMAN portatile è stato progettato ed acquisito in tutte le sue componenti. In particolare è in arrivo lo spettrometro con CCD della </a:t>
            </a:r>
            <a:r>
              <a:rPr lang="it-IT" baseline="0" dirty="0" err="1" smtClean="0">
                <a:cs typeface="+mn-cs"/>
              </a:rPr>
              <a:t>Prinston</a:t>
            </a:r>
            <a:r>
              <a:rPr lang="it-IT" baseline="0" dirty="0" smtClean="0">
                <a:cs typeface="+mn-cs"/>
              </a:rPr>
              <a:t> Instruments (60 k$) acquistato dal JLAB, nell’ambito dello stesso contratto. L’assemblaggio dell’intero sistema costituirà il completamento della </a:t>
            </a:r>
            <a:r>
              <a:rPr lang="it-IT" baseline="0" dirty="0" err="1" smtClean="0">
                <a:cs typeface="+mn-cs"/>
              </a:rPr>
              <a:t>milestone</a:t>
            </a:r>
            <a:r>
              <a:rPr lang="it-IT" baseline="0" dirty="0" smtClean="0">
                <a:cs typeface="+mn-cs"/>
              </a:rPr>
              <a:t> 2015.</a:t>
            </a: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877" y="4778062"/>
            <a:ext cx="6218648" cy="452531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smtClean="0"/>
              <a:t>L’apparato criogenico di distillazione,</a:t>
            </a:r>
            <a:r>
              <a:rPr lang="it-IT" baseline="0" dirty="0" smtClean="0"/>
              <a:t> prima funzionante presso la James Madison </a:t>
            </a:r>
            <a:r>
              <a:rPr lang="it-IT" baseline="0" dirty="0" err="1" smtClean="0"/>
              <a:t>University</a:t>
            </a:r>
            <a:r>
              <a:rPr lang="it-IT" baseline="0" dirty="0" smtClean="0"/>
              <a:t> (qui sono mostrate le foto), è in fase di riprogettazione presso il JLAB.</a:t>
            </a:r>
          </a:p>
          <a:p>
            <a:pPr>
              <a:defRPr/>
            </a:pPr>
            <a:r>
              <a:rPr lang="it-IT" baseline="0" dirty="0" smtClean="0"/>
              <a:t>Alcune componenti ancora utilizzabili verranno traferite al PP!, il nuovo distillatore verrà collaudato al </a:t>
            </a:r>
            <a:r>
              <a:rPr lang="it-IT" baseline="0" dirty="0" err="1" smtClean="0"/>
              <a:t>Jlab</a:t>
            </a:r>
            <a:r>
              <a:rPr lang="it-IT" baseline="0" dirty="0" smtClean="0"/>
              <a:t> e poi spedito a Roma per il funzionamento a regime.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La terza linea riguarda la collaborazione con la Sezione di Genova,</a:t>
            </a:r>
            <a:r>
              <a:rPr lang="it-IT" baseline="0" dirty="0" smtClean="0">
                <a:cs typeface="+mn-cs"/>
              </a:rPr>
              <a:t> il gruppo di Glasgow quello di Orsay ed </a:t>
            </a:r>
            <a:r>
              <a:rPr lang="it-IT" sz="1300" kern="1200" dirty="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alcune Università Americane </a:t>
            </a:r>
            <a:r>
              <a:rPr lang="it-IT" dirty="0" smtClean="0">
                <a:cs typeface="+mn-cs"/>
              </a:rPr>
              <a:t>alla realizzazione del</a:t>
            </a:r>
            <a:r>
              <a:rPr lang="it-IT" baseline="0" dirty="0" smtClean="0">
                <a:cs typeface="+mn-cs"/>
              </a:rPr>
              <a:t> </a:t>
            </a:r>
            <a:r>
              <a:rPr lang="it-IT" baseline="0" dirty="0" err="1" smtClean="0">
                <a:cs typeface="+mn-cs"/>
              </a:rPr>
              <a:t>forward</a:t>
            </a:r>
            <a:r>
              <a:rPr lang="it-IT" baseline="0" dirty="0" smtClean="0">
                <a:cs typeface="+mn-cs"/>
              </a:rPr>
              <a:t> </a:t>
            </a:r>
            <a:r>
              <a:rPr lang="it-IT" baseline="0" dirty="0" err="1" smtClean="0">
                <a:cs typeface="+mn-cs"/>
              </a:rPr>
              <a:t>tagger</a:t>
            </a:r>
            <a:r>
              <a:rPr lang="it-IT" baseline="0" dirty="0" smtClean="0">
                <a:cs typeface="+mn-cs"/>
              </a:rPr>
              <a:t>: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un apparato costituito da un calorimetro di </a:t>
            </a:r>
            <a:r>
              <a:rPr lang="it-IT" baseline="0" dirty="0" err="1" smtClean="0">
                <a:cs typeface="+mn-cs"/>
              </a:rPr>
              <a:t>tungstanato</a:t>
            </a:r>
            <a:r>
              <a:rPr lang="it-IT" baseline="0" dirty="0" smtClean="0">
                <a:cs typeface="+mn-cs"/>
              </a:rPr>
              <a:t> di piombo, una odoscopio di scintillatori ed un tracciatore basato su camere  “micro-mega” dedicato alla rivelazione di elettroni diffusi a piccolo angolo, che interagiscono con il bersaglio avendo emesso un fotone virtuale a piccoli valori di Q2, ovvero un fotone quasi-reale. In particolare il gruppo di Roma ha collaborato ai test di danneggiamento da radiazione,</a:t>
            </a:r>
          </a:p>
          <a:p>
            <a:pPr eaLnBrk="1" hangingPunct="1">
              <a:defRPr/>
            </a:pPr>
            <a:r>
              <a:rPr lang="it-IT" baseline="0" dirty="0" smtClean="0">
                <a:cs typeface="+mn-cs"/>
              </a:rPr>
              <a:t>di cui è stato pubblicato l’articolo su  NIM e  sta collaborando alla scrittura ed alla implementazione del programma di ricostruzione dei cluster nel calorimetro ed alla calibrazione di quest’ultimo</a:t>
            </a:r>
            <a:r>
              <a:rPr lang="it-IT" baseline="0" dirty="0" smtClean="0"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baseline="0" dirty="0" smtClean="0"/>
              <a:t>Il gruppo partecipa alla organizzazione di un network internazionale di fisici teorici e sperimentali per la costruzione di una struttura di calcolo dedicata all’analisi in onde parziali degli stati a molti pioni per la ricerca di mesoni ibridi (</a:t>
            </a:r>
            <a:r>
              <a:rPr lang="it-IT" baseline="0" dirty="0" err="1" smtClean="0"/>
              <a:t>q</a:t>
            </a:r>
            <a:r>
              <a:rPr lang="it-IT" baseline="0" dirty="0" smtClean="0"/>
              <a:t> </a:t>
            </a:r>
            <a:r>
              <a:rPr lang="it-IT" baseline="0" dirty="0" err="1" smtClean="0"/>
              <a:t>qbar</a:t>
            </a:r>
            <a:r>
              <a:rPr lang="it-IT" baseline="0" dirty="0" smtClean="0"/>
              <a:t> gluone). Per il test delle procedure sono stati analizzati dati della </a:t>
            </a:r>
            <a:r>
              <a:rPr lang="it-IT" baseline="0" dirty="0" err="1" smtClean="0"/>
              <a:t>fotoproduzione</a:t>
            </a:r>
            <a:r>
              <a:rPr lang="it-IT" baseline="0" dirty="0" smtClean="0"/>
              <a:t> del mesone f1(285) e dello studio del suo </a:t>
            </a:r>
            <a:r>
              <a:rPr lang="it-IT" baseline="0" dirty="0" err="1" smtClean="0"/>
              <a:t>dalitz</a:t>
            </a:r>
            <a:r>
              <a:rPr lang="it-IT" baseline="0" dirty="0" smtClean="0"/>
              <a:t> plot di decadimento nel canale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+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eta</a:t>
            </a:r>
            <a:endParaRPr lang="it-IT" baseline="0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877" y="4778062"/>
            <a:ext cx="6218648" cy="452531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smtClean="0"/>
              <a:t>Nella figura</a:t>
            </a:r>
            <a:r>
              <a:rPr lang="it-IT" baseline="0" dirty="0" smtClean="0"/>
              <a:t> in basso a destra è mostrato un plot che rappresenta i dati simulati del decadimento di un pione neutro in due fotoni, rivelati nel </a:t>
            </a:r>
            <a:r>
              <a:rPr lang="it-IT" baseline="0" dirty="0" smtClean="0"/>
              <a:t>calorimetro. </a:t>
            </a:r>
            <a:r>
              <a:rPr lang="it-IT" baseline="0" dirty="0" smtClean="0"/>
              <a:t>Per il test delle procedure sono stati analizzati dati della </a:t>
            </a:r>
            <a:r>
              <a:rPr lang="it-IT" baseline="0" dirty="0" err="1" smtClean="0"/>
              <a:t>fotoproduzione</a:t>
            </a:r>
            <a:r>
              <a:rPr lang="it-IT" baseline="0" dirty="0" smtClean="0"/>
              <a:t> del mesone f1(285) e dello studio del suo </a:t>
            </a:r>
            <a:r>
              <a:rPr lang="it-IT" baseline="0" dirty="0" err="1" smtClean="0"/>
              <a:t>dalitz</a:t>
            </a:r>
            <a:r>
              <a:rPr lang="it-IT" baseline="0" dirty="0" smtClean="0"/>
              <a:t> plot di decadimento nel canale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+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eta</a:t>
            </a:r>
            <a:r>
              <a:rPr lang="it-IT" baseline="0" dirty="0" smtClean="0"/>
              <a:t>. Nel </a:t>
            </a:r>
            <a:r>
              <a:rPr lang="it-IT" baseline="0" dirty="0" err="1" smtClean="0"/>
              <a:t>dalitz</a:t>
            </a:r>
            <a:r>
              <a:rPr lang="it-IT" baseline="0" dirty="0" smtClean="0"/>
              <a:t> plot sono evidenti i contributi del decadimento intermedio in a0-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+ e a0+ </a:t>
            </a:r>
            <a:r>
              <a:rPr lang="it-IT" baseline="0" dirty="0" err="1" smtClean="0"/>
              <a:t>pi</a:t>
            </a:r>
            <a:r>
              <a:rPr lang="it-IT" baseline="0" dirty="0" smtClean="0"/>
              <a:t>-. Infine il gruppo è tra i promotori di un esperimento dedicato alla ricerca di barioni ibridi (</a:t>
            </a:r>
            <a:r>
              <a:rPr lang="it-IT" baseline="0" dirty="0" err="1" smtClean="0"/>
              <a:t>qqq</a:t>
            </a:r>
            <a:r>
              <a:rPr lang="it-IT" baseline="0" dirty="0" smtClean="0"/>
              <a:t> gluone) il cui ruolo è previsto emergere dallo studio dell’evoluzione in Q2 delle ampiezze di produzione di statu a più pioni o nella produzione di stranezza associata.</a:t>
            </a:r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smtClean="0">
                <a:cs typeface="+mn-cs"/>
              </a:rPr>
              <a:t>Infine il gruppo partecipa all’esperimento HPS (</a:t>
            </a:r>
            <a:r>
              <a:rPr lang="it-IT" dirty="0" err="1" smtClean="0">
                <a:cs typeface="+mn-cs"/>
              </a:rPr>
              <a:t>heavy</a:t>
            </a:r>
            <a:r>
              <a:rPr lang="it-IT" dirty="0" smtClean="0">
                <a:cs typeface="+mn-cs"/>
              </a:rPr>
              <a:t> </a:t>
            </a:r>
            <a:r>
              <a:rPr lang="it-IT" dirty="0" err="1" smtClean="0">
                <a:cs typeface="+mn-cs"/>
              </a:rPr>
              <a:t>photon</a:t>
            </a:r>
            <a:r>
              <a:rPr lang="it-IT" dirty="0" smtClean="0">
                <a:cs typeface="+mn-cs"/>
              </a:rPr>
              <a:t> </a:t>
            </a:r>
            <a:r>
              <a:rPr lang="it-IT" dirty="0" err="1" smtClean="0">
                <a:cs typeface="+mn-cs"/>
              </a:rPr>
              <a:t>search</a:t>
            </a:r>
            <a:r>
              <a:rPr lang="it-IT" dirty="0" smtClean="0">
                <a:cs typeface="+mn-cs"/>
              </a:rPr>
              <a:t>),</a:t>
            </a:r>
            <a:r>
              <a:rPr lang="it-IT" baseline="0" dirty="0" smtClean="0">
                <a:cs typeface="+mn-cs"/>
              </a:rPr>
              <a:t> dedicato alla ricerca di un fotone pesante, candidato mediatore dell’interazione tra materia ordinaria e materia oscura.</a:t>
            </a: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06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L’apparato è costituito da un bersaglio sottile</a:t>
            </a:r>
            <a:r>
              <a:rPr lang="it-IT" baseline="0" dirty="0" smtClean="0"/>
              <a:t> di tungsteno, da un </a:t>
            </a:r>
            <a:r>
              <a:rPr lang="it-IT" dirty="0" err="1" smtClean="0"/>
              <a:t>silicon</a:t>
            </a:r>
            <a:r>
              <a:rPr lang="it-IT" dirty="0" smtClean="0"/>
              <a:t> </a:t>
            </a:r>
            <a:r>
              <a:rPr lang="it-IT" dirty="0" err="1" smtClean="0"/>
              <a:t>vertex</a:t>
            </a:r>
            <a:r>
              <a:rPr lang="it-IT" dirty="0" smtClean="0"/>
              <a:t> </a:t>
            </a:r>
            <a:r>
              <a:rPr lang="it-IT" dirty="0" err="1" smtClean="0"/>
              <a:t>tracker</a:t>
            </a:r>
            <a:r>
              <a:rPr lang="it-IT" dirty="0" smtClean="0"/>
              <a:t> per la ricostruzione degli eventi con vertice distaccato</a:t>
            </a:r>
            <a:r>
              <a:rPr lang="it-IT" baseline="0" dirty="0" smtClean="0"/>
              <a:t> ed un calorimetri di </a:t>
            </a:r>
            <a:r>
              <a:rPr lang="it-IT" baseline="0" dirty="0" err="1" smtClean="0"/>
              <a:t>tungstanato</a:t>
            </a:r>
            <a:r>
              <a:rPr lang="it-IT" baseline="0" dirty="0" smtClean="0"/>
              <a:t> di piombo per la rivelazione delle coppie e+ e- e la costruzione dello spettro della loro massa invariante. Tra aprile e magio si è </a:t>
            </a:r>
            <a:r>
              <a:rPr lang="it-IT" baseline="0" dirty="0" err="1" smtClean="0"/>
              <a:t>conncluso</a:t>
            </a:r>
            <a:r>
              <a:rPr lang="it-IT" baseline="0" dirty="0" smtClean="0"/>
              <a:t> il </a:t>
            </a:r>
            <a:r>
              <a:rPr lang="it-IT" baseline="0" dirty="0" err="1" smtClean="0"/>
              <a:t>commissioning</a:t>
            </a:r>
            <a:r>
              <a:rPr lang="it-IT" baseline="0" dirty="0" smtClean="0"/>
              <a:t> dell’apparto e sono stati presi tre giorni di dati (</a:t>
            </a:r>
            <a:r>
              <a:rPr lang="it-IT" baseline="0" dirty="0" err="1" smtClean="0"/>
              <a:t>engineering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run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Ee</a:t>
            </a:r>
            <a:r>
              <a:rPr lang="it-IT" baseline="0" dirty="0" smtClean="0"/>
              <a:t>=1 </a:t>
            </a:r>
            <a:r>
              <a:rPr lang="it-IT" baseline="0" dirty="0" err="1" smtClean="0"/>
              <a:t>GeV</a:t>
            </a:r>
            <a:r>
              <a:rPr lang="it-IT" baseline="0" dirty="0" smtClean="0"/>
              <a:t>. Il gruppo è dedicato alla calibrazione del calorimetro utilizzando gli elettroni diffusi elasticamente dal bersaglio, che conservano l’energia del fascio e lasciano cluster monocromatici. I primissimi risultati della massa </a:t>
            </a:r>
            <a:r>
              <a:rPr lang="it-IT" baseline="0" dirty="0" err="1" smtClean="0"/>
              <a:t>invriante</a:t>
            </a:r>
            <a:r>
              <a:rPr lang="it-IT" baseline="0" dirty="0" smtClean="0"/>
              <a:t> e+ e- sono già disponibili. La possibilità di selezionare gli eventi con vertice distaccato consentirà di a regioni di esclusione (costante di accoppiamento vs massa) ancora inesplorate da altri esperimenti.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67813D-84C7-CE47-B716-E9DD66E63A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4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C0B40-14EC-D94E-B089-F25C259A22A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763588"/>
            <a:ext cx="5000625" cy="37496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/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877" y="4778062"/>
            <a:ext cx="6218648" cy="452531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2640">
              <a:latin typeface="Albany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06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r>
              <a:rPr lang="en-US" sz="1200" dirty="0" err="1" smtClean="0">
                <a:latin typeface="Times New Roman" charset="0"/>
              </a:rPr>
              <a:t>Ogni</a:t>
            </a:r>
            <a:r>
              <a:rPr lang="en-US" sz="1200" dirty="0" smtClean="0">
                <a:latin typeface="Times New Roman" charset="0"/>
              </a:rPr>
              <a:t> “stack” di forma </a:t>
            </a:r>
            <a:r>
              <a:rPr lang="en-US" sz="1200" dirty="0" err="1" smtClean="0">
                <a:latin typeface="Times New Roman" charset="0"/>
              </a:rPr>
              <a:t>trapezoidale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è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composto</a:t>
            </a:r>
            <a:r>
              <a:rPr lang="en-US" sz="1200" dirty="0" smtClean="0">
                <a:latin typeface="Times New Roman" charset="0"/>
              </a:rPr>
              <a:t> da:</a:t>
            </a:r>
          </a:p>
          <a:p>
            <a:pPr>
              <a:buClrTx/>
              <a:buFontTx/>
              <a:buNone/>
            </a:pPr>
            <a:r>
              <a:rPr lang="en-US" sz="1200" dirty="0" smtClean="0">
                <a:latin typeface="Times New Roman" charset="0"/>
              </a:rPr>
              <a:t>- due </a:t>
            </a:r>
            <a:r>
              <a:rPr lang="en-US" sz="1200" dirty="0" err="1" smtClean="0">
                <a:latin typeface="Times New Roman" charset="0"/>
              </a:rPr>
              <a:t>vetri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più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grandi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esterni</a:t>
            </a:r>
            <a:r>
              <a:rPr lang="en-US" sz="1200" dirty="0" smtClean="0">
                <a:latin typeface="Times New Roman" charset="0"/>
              </a:rPr>
              <a:t>, </a:t>
            </a:r>
            <a:r>
              <a:rPr lang="en-US" sz="1200" dirty="0" err="1" smtClean="0">
                <a:latin typeface="Times New Roman" charset="0"/>
              </a:rPr>
              <a:t>verniciati</a:t>
            </a:r>
            <a:r>
              <a:rPr lang="en-US" sz="1200" dirty="0" smtClean="0">
                <a:latin typeface="Times New Roman" charset="0"/>
              </a:rPr>
              <a:t> con </a:t>
            </a:r>
            <a:r>
              <a:rPr lang="en-US" sz="1200" dirty="0" err="1" smtClean="0">
                <a:latin typeface="Times New Roman" charset="0"/>
              </a:rPr>
              <a:t>vernice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resistiva</a:t>
            </a:r>
            <a:r>
              <a:rPr lang="en-US" sz="1200" dirty="0" smtClean="0">
                <a:latin typeface="Times New Roman" charset="0"/>
              </a:rPr>
              <a:t> (Graphit33+Licron)  </a:t>
            </a:r>
          </a:p>
          <a:p>
            <a:pPr>
              <a:buClrTx/>
              <a:buFontTx/>
              <a:buNone/>
            </a:pPr>
            <a:r>
              <a:rPr lang="en-US" sz="1200" dirty="0" smtClean="0">
                <a:latin typeface="Times New Roman" charset="0"/>
              </a:rPr>
              <a:t>- 5 </a:t>
            </a:r>
            <a:r>
              <a:rPr lang="en-US" sz="1200" dirty="0" err="1" smtClean="0">
                <a:latin typeface="Times New Roman" charset="0"/>
              </a:rPr>
              <a:t>vetri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interni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separati</a:t>
            </a:r>
            <a:r>
              <a:rPr lang="en-US" sz="1200" dirty="0" smtClean="0">
                <a:latin typeface="Times New Roman" charset="0"/>
              </a:rPr>
              <a:t> da </a:t>
            </a:r>
            <a:r>
              <a:rPr lang="en-US" sz="1200" dirty="0" err="1" smtClean="0">
                <a:latin typeface="Times New Roman" charset="0"/>
              </a:rPr>
              <a:t>fili</a:t>
            </a:r>
            <a:r>
              <a:rPr lang="en-US" sz="1200" dirty="0" smtClean="0">
                <a:latin typeface="Times New Roman" charset="0"/>
              </a:rPr>
              <a:t> da </a:t>
            </a:r>
            <a:r>
              <a:rPr lang="en-US" sz="1200" dirty="0" err="1" smtClean="0">
                <a:latin typeface="Times New Roman" charset="0"/>
              </a:rPr>
              <a:t>pesca</a:t>
            </a:r>
            <a:r>
              <a:rPr lang="en-US" sz="1200" dirty="0" smtClean="0">
                <a:latin typeface="Times New Roman" charset="0"/>
              </a:rPr>
              <a:t> (</a:t>
            </a:r>
            <a:r>
              <a:rPr lang="en-US" sz="1200" dirty="0" smtClean="0">
                <a:latin typeface="Symbol" charset="0"/>
                <a:cs typeface="Symbol" charset="0"/>
              </a:rPr>
              <a:t></a:t>
            </a:r>
            <a:r>
              <a:rPr lang="en-US" sz="1200" dirty="0" smtClean="0">
                <a:latin typeface="Times New Roman" charset="0"/>
              </a:rPr>
              <a:t>160 </a:t>
            </a:r>
            <a:r>
              <a:rPr lang="en-US" sz="1200" dirty="0" smtClean="0">
                <a:latin typeface="Symbol" charset="0"/>
                <a:cs typeface="Symbol" charset="0"/>
              </a:rPr>
              <a:t></a:t>
            </a:r>
            <a:r>
              <a:rPr lang="en-US" sz="1200" dirty="0" smtClean="0">
                <a:latin typeface="Times New Roman" charset="0"/>
              </a:rPr>
              <a:t>m) </a:t>
            </a:r>
            <a:r>
              <a:rPr lang="en-US" sz="1200" dirty="0" err="1" smtClean="0">
                <a:latin typeface="Times New Roman" charset="0"/>
              </a:rPr>
              <a:t>che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delimitano</a:t>
            </a:r>
            <a:r>
              <a:rPr lang="en-US" sz="1200" dirty="0" smtClean="0">
                <a:latin typeface="Times New Roman" charset="0"/>
              </a:rPr>
              <a:t> 6 gap di gas</a:t>
            </a:r>
          </a:p>
          <a:p>
            <a:pPr>
              <a:buClrTx/>
              <a:buFontTx/>
              <a:buNone/>
            </a:pPr>
            <a:endParaRPr lang="en-US" sz="1200" dirty="0" smtClean="0">
              <a:latin typeface="Times New Roman" charset="0"/>
            </a:endParaRPr>
          </a:p>
          <a:p>
            <a:pPr>
              <a:buClrTx/>
              <a:buFontTx/>
              <a:buNone/>
            </a:pPr>
            <a:r>
              <a:rPr lang="en-US" sz="1200" dirty="0" err="1" smtClean="0">
                <a:latin typeface="Times New Roman" charset="0"/>
              </a:rPr>
              <a:t>ed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è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montato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dentro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una</a:t>
            </a:r>
            <a:r>
              <a:rPr lang="en-US" sz="1200" dirty="0" smtClean="0">
                <a:latin typeface="Times New Roman" charset="0"/>
              </a:rPr>
              <a:t> cornice di PET </a:t>
            </a:r>
            <a:r>
              <a:rPr lang="en-US" sz="1200" dirty="0" err="1" smtClean="0">
                <a:latin typeface="Times New Roman" charset="0"/>
              </a:rPr>
              <a:t>rigido</a:t>
            </a:r>
            <a:r>
              <a:rPr lang="en-US" sz="1200" dirty="0" smtClean="0">
                <a:latin typeface="Times New Roman" charset="0"/>
              </a:rPr>
              <a:t> a forma di </a:t>
            </a:r>
            <a:r>
              <a:rPr lang="en-US" sz="1200" dirty="0" err="1" smtClean="0">
                <a:latin typeface="Times New Roman" charset="0"/>
              </a:rPr>
              <a:t>trapezio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isoscele</a:t>
            </a:r>
            <a:r>
              <a:rPr lang="en-US" sz="1200" dirty="0" smtClean="0">
                <a:latin typeface="Times New Roman" charset="0"/>
              </a:rPr>
              <a:t> con </a:t>
            </a:r>
            <a:r>
              <a:rPr lang="en-US" sz="1200" dirty="0" err="1" smtClean="0">
                <a:latin typeface="Times New Roman" charset="0"/>
              </a:rPr>
              <a:t>fori</a:t>
            </a:r>
            <a:r>
              <a:rPr lang="en-US" sz="1200" dirty="0" smtClean="0">
                <a:latin typeface="Times New Roman" charset="0"/>
              </a:rPr>
              <a:t> di inlet-outlet per la </a:t>
            </a:r>
            <a:r>
              <a:rPr lang="en-US" sz="1200" dirty="0" err="1" smtClean="0">
                <a:latin typeface="Times New Roman" charset="0"/>
              </a:rPr>
              <a:t>miscela</a:t>
            </a:r>
            <a:r>
              <a:rPr lang="en-US" sz="1200" dirty="0" smtClean="0">
                <a:latin typeface="Times New Roman" charset="0"/>
              </a:rPr>
              <a:t> del gas (</a:t>
            </a:r>
            <a:r>
              <a:rPr lang="en-US" sz="1200" dirty="0" smtClean="0">
                <a:latin typeface="Symbol" charset="0"/>
                <a:cs typeface="Symbol" charset="0"/>
              </a:rPr>
              <a:t></a:t>
            </a:r>
            <a:r>
              <a:rPr lang="en-US" sz="1200" dirty="0" smtClean="0">
                <a:latin typeface="Times New Roman" charset="0"/>
              </a:rPr>
              <a:t>2 mm) e </a:t>
            </a:r>
            <a:r>
              <a:rPr lang="en-US" sz="1200" dirty="0" err="1" smtClean="0">
                <a:latin typeface="Times New Roman" charset="0"/>
              </a:rPr>
              <a:t>fori</a:t>
            </a:r>
            <a:r>
              <a:rPr lang="en-US" sz="1200" dirty="0" smtClean="0">
                <a:latin typeface="Times New Roman" charset="0"/>
              </a:rPr>
              <a:t> per </a:t>
            </a:r>
            <a:r>
              <a:rPr lang="en-US" sz="1200" dirty="0" err="1" smtClean="0">
                <a:latin typeface="Times New Roman" charset="0"/>
              </a:rPr>
              <a:t>il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passaggio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dei</a:t>
            </a:r>
            <a:r>
              <a:rPr lang="en-US" sz="1200" dirty="0" smtClean="0">
                <a:latin typeface="Times New Roman" charset="0"/>
              </a:rPr>
              <a:t> </a:t>
            </a:r>
            <a:r>
              <a:rPr lang="en-US" sz="1200" dirty="0" err="1" smtClean="0">
                <a:latin typeface="Times New Roman" charset="0"/>
              </a:rPr>
              <a:t>fili</a:t>
            </a:r>
            <a:r>
              <a:rPr lang="en-US" sz="1200" dirty="0" smtClean="0">
                <a:latin typeface="Times New Roman" charset="0"/>
              </a:rPr>
              <a:t> da </a:t>
            </a:r>
            <a:r>
              <a:rPr lang="en-US" sz="1200" dirty="0" err="1" smtClean="0">
                <a:latin typeface="Times New Roman" charset="0"/>
              </a:rPr>
              <a:t>pesca</a:t>
            </a:r>
            <a:r>
              <a:rPr lang="en-US" sz="1200" dirty="0" smtClean="0">
                <a:latin typeface="Times New Roman" charset="0"/>
              </a:rPr>
              <a:t> (</a:t>
            </a:r>
            <a:r>
              <a:rPr lang="en-US" sz="1200" dirty="0" smtClean="0">
                <a:latin typeface="Symbol" charset="0"/>
                <a:cs typeface="Symbol" charset="0"/>
              </a:rPr>
              <a:t></a:t>
            </a:r>
            <a:r>
              <a:rPr lang="en-US" sz="1200" dirty="0" smtClean="0">
                <a:latin typeface="Times New Roman" charset="0"/>
              </a:rPr>
              <a:t>1 mm)</a:t>
            </a:r>
          </a:p>
          <a:p>
            <a:pPr>
              <a:buClrTx/>
              <a:buFontTx/>
              <a:buNone/>
            </a:pPr>
            <a:endParaRPr lang="en-US" sz="1200" dirty="0" smtClean="0">
              <a:latin typeface="Times New Roman" charset="0"/>
            </a:endParaRPr>
          </a:p>
          <a:p>
            <a:pPr>
              <a:buClrTx/>
              <a:buFontTx/>
              <a:buNone/>
            </a:pPr>
            <a:r>
              <a:rPr lang="en-US" sz="1200" dirty="0" err="1" smtClean="0">
                <a:latin typeface="Times New Roman" charset="0"/>
              </a:rPr>
              <a:t>Miscela</a:t>
            </a:r>
            <a:r>
              <a:rPr lang="en-US" sz="1200" dirty="0" smtClean="0">
                <a:latin typeface="Times New Roman" charset="0"/>
              </a:rPr>
              <a:t> di gas: </a:t>
            </a:r>
          </a:p>
          <a:p>
            <a:pPr>
              <a:buClrTx/>
              <a:buFontTx/>
              <a:buNone/>
            </a:pPr>
            <a:r>
              <a:rPr lang="en-US" sz="1200" dirty="0" smtClean="0">
                <a:latin typeface="Times New Roman" charset="0"/>
              </a:rPr>
              <a:t>90% C</a:t>
            </a:r>
            <a:r>
              <a:rPr lang="en-US" sz="1200" baseline="-33000" dirty="0" smtClean="0">
                <a:latin typeface="Times New Roman" charset="0"/>
              </a:rPr>
              <a:t>2</a:t>
            </a:r>
            <a:r>
              <a:rPr lang="en-US" sz="1200" dirty="0" smtClean="0">
                <a:latin typeface="Times New Roman" charset="0"/>
              </a:rPr>
              <a:t>F</a:t>
            </a:r>
            <a:r>
              <a:rPr lang="en-US" sz="1200" baseline="-33000" dirty="0" smtClean="0">
                <a:latin typeface="Times New Roman" charset="0"/>
              </a:rPr>
              <a:t>4</a:t>
            </a:r>
            <a:r>
              <a:rPr lang="en-US" sz="1200" dirty="0" smtClean="0">
                <a:latin typeface="Times New Roman" charset="0"/>
              </a:rPr>
              <a:t>H</a:t>
            </a:r>
            <a:r>
              <a:rPr lang="en-US" sz="1200" baseline="-33000" dirty="0" smtClean="0">
                <a:latin typeface="Times New Roman" charset="0"/>
              </a:rPr>
              <a:t>2 </a:t>
            </a:r>
            <a:r>
              <a:rPr lang="en-US" sz="1200" dirty="0" smtClean="0">
                <a:latin typeface="Times New Roman" charset="0"/>
              </a:rPr>
              <a:t>(</a:t>
            </a:r>
            <a:r>
              <a:rPr lang="en-US" sz="1200" dirty="0" err="1" smtClean="0">
                <a:latin typeface="Times New Roman" charset="0"/>
              </a:rPr>
              <a:t>tetrafluoroetano</a:t>
            </a:r>
            <a:r>
              <a:rPr lang="en-US" sz="1200" dirty="0" smtClean="0">
                <a:latin typeface="Times New Roman" charset="0"/>
              </a:rPr>
              <a:t>) + 10% SF</a:t>
            </a:r>
            <a:r>
              <a:rPr lang="en-US" sz="1200" baseline="-33000" dirty="0" smtClean="0">
                <a:latin typeface="Times New Roman" charset="0"/>
              </a:rPr>
              <a:t>6 </a:t>
            </a:r>
            <a:r>
              <a:rPr lang="en-US" sz="1200" dirty="0" smtClean="0">
                <a:latin typeface="Times New Roman" charset="0"/>
              </a:rPr>
              <a:t>(</a:t>
            </a:r>
            <a:r>
              <a:rPr lang="en-US" sz="1200" dirty="0" err="1" smtClean="0">
                <a:latin typeface="Times New Roman" charset="0"/>
              </a:rPr>
              <a:t>esafluoruro</a:t>
            </a:r>
            <a:r>
              <a:rPr lang="en-US" sz="1200" dirty="0" smtClean="0">
                <a:latin typeface="Times New Roman" charset="0"/>
              </a:rPr>
              <a:t> di </a:t>
            </a:r>
            <a:r>
              <a:rPr lang="en-US" sz="1200" dirty="0" err="1" smtClean="0">
                <a:latin typeface="Times New Roman" charset="0"/>
              </a:rPr>
              <a:t>zolfo</a:t>
            </a:r>
            <a:r>
              <a:rPr lang="en-US" sz="1200" dirty="0" smtClean="0">
                <a:latin typeface="Times New Roman" charset="0"/>
              </a:rPr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01015E3-A609-4AFE-9FA6-6F0BB1012ED9}" type="slidenum">
              <a:rPr lang="en-US" smtClean="0"/>
              <a:pPr lvl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8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763588"/>
            <a:ext cx="5000625" cy="37496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F01015E3-A609-4AFE-9FA6-6F0BB1012ED9}" type="slidenum">
              <a:rPr lang="en-US" smtClean="0"/>
              <a:pPr lvl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1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77600" y="4776840"/>
            <a:ext cx="6218280" cy="45266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77600" y="4776840"/>
            <a:ext cx="6218280" cy="452664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n-US" kern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3A2F81-C6B7-4F51-9FB6-8113BB7784D1}" type="slidenum">
              <a:rPr lang="it-IT"/>
              <a:pPr/>
              <a:t>11</a:t>
            </a:fld>
            <a:endParaRPr lang="it-IT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6288" y="4776788"/>
            <a:ext cx="6211887" cy="451961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FFC3C1-C5D2-4A46-BBA9-0CDEB9175EDF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55650"/>
            <a:ext cx="5029200" cy="37719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7048" y="4778062"/>
            <a:ext cx="5698304" cy="4525315"/>
          </a:xfrm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A16E8F-588C-4F60-8E90-A0625DE2C04F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EC6A97-0E06-41E3-9791-256D1285FDD3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67575" y="230188"/>
            <a:ext cx="2254250" cy="59023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230188"/>
            <a:ext cx="6611937" cy="59023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FB8C55-7838-4FF9-B60C-E2F1416874C8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0481AF-FB8D-458C-95DD-33895E5058F6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FC7AAC-9FF6-4E20-83B8-8A32E8034325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ED3687-7952-44B0-AE4A-53FEBE6D2A1B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1825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97463" y="1768475"/>
            <a:ext cx="4441825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788BD5-2465-45A3-8851-A2D0A74D5592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D14B0C-1473-42FD-A787-A0E698A8E073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7384BE-FEE6-4BAF-8088-C21E8A167E25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008160-EAD2-4F50-9DB2-D08D4FC406A2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1D7D28-EE95-42F6-830F-A394FA2245C0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799C97-9292-4F59-99CC-604CCBF581DE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096CE9-66F5-4838-B293-06D956FBAE0B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59CC988-3EB8-4EBD-8F9C-84A1CEBB7988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80275" y="301625"/>
            <a:ext cx="2259013" cy="58308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24637" cy="583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163B8A-1CE6-475D-B5CC-2B924D8CE097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D91304-5CC5-41CB-8968-BDA4ACC8DC7A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7688CE-EDCF-460F-86AF-01ECF2CFB431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B2F472-FF27-4E0F-9BB8-B0EB99CA051A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1825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97463" y="1768475"/>
            <a:ext cx="4443412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C40477-2754-49AB-97E5-F774D4FB2F56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238412-B18A-459A-88AB-2E67FDB97D26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D73AD7-4DFD-4B09-873C-C7AFA177B17C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B33FE1-A986-40DA-A9B9-BA8836B0E477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F6EDEB-35E3-4307-B01D-A62129FB639D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88B4EF-E220-4542-8733-7CBF8D9B7F6A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49DAF-3CFA-435B-9FBF-15543AE669A0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AF528B-FE6F-4DF9-84C7-96C917F2DF3D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81863" y="249238"/>
            <a:ext cx="2259012" cy="58832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249238"/>
            <a:ext cx="6626225" cy="58832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8EE9ED-F856-4FEB-AF4F-74AEB7EEBEA7}" type="slidenum">
              <a:rPr/>
              <a:pPr lvl="0"/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0DA69A-BDF0-4E80-BA44-F06C16C482D5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329BA8-539C-4FC3-BCC8-C71802F89816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14CB2B-812F-4732-9D8E-49F29F57C847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0225" cy="4364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13350" y="1979613"/>
            <a:ext cx="4340225" cy="43640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745C15-715D-4EF3-818B-1AD210A98ED0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A89D262-D385-49FE-A859-5A21624AE2C5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BED10F-E466-473C-8D69-6FE16602A235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32300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87938" y="1768475"/>
            <a:ext cx="4433887" cy="4364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5E105D-F74D-4647-A6C7-3442C746BB37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4C1D30-2AFC-4BA2-A7F3-A861266F64DC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59BE82-7C3B-4C2A-8E06-43989198105C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1B99AA-05A4-41BF-AC36-90CED0A1CB2C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4A70B0-816F-4756-B23C-45DE6F18B700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291388" y="301625"/>
            <a:ext cx="2262187" cy="60420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5750" cy="60420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F4AC9C-43EC-489A-BBCF-2A4836AB31D5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EC892C1-D815-48D0-90F3-8AD80A203F9E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0C94501-A595-421F-A8B9-D3497AC41672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2EF8B0A-D9EC-4FAD-9A25-904E4AC22C7C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8463617-6EE2-43D1-841B-54F160CB23E7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771D905-4416-479C-A377-74067481DC8A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A238FB-5BEF-426B-9034-A45904A6B8AF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E5ABCF4-D344-4CCD-9EE7-A1E1D6FE686D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AFB8A14-535C-472B-89AA-2F03453B844B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69239A7-7F59-4A22-9EE3-0D96E05EEA54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42A157E-4EE4-40AA-B94E-4A81099A304D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63C4966-421D-4D98-BB11-E5C421C83B84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5113" y="274638"/>
            <a:ext cx="2051050" cy="584358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5513" cy="584358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6/14/13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B11DA9B-813D-42C6-BD8B-C46DB2002485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6E60E6-303C-4752-AF9C-580946981C3E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E2B70D-731C-40BD-93D5-78FCB8BBD1CB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8943D1-40B8-4BE6-A656-B01C8401F6D5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C89A31-A352-42C3-8BBE-CE5785FB4F71}" type="slidenum">
              <a:rPr/>
              <a:pPr lvl="0"/>
              <a:t>‹n.›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0" y="0"/>
            <a:ext cx="10080720" cy="3780000"/>
          </a:xfrm>
          <a:custGeom>
            <a:avLst>
              <a:gd name="f0" fmla="val 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/>
          <p:cNvSpPr txBox="1">
            <a:spLocks noGrp="1"/>
          </p:cNvSpPr>
          <p:nvPr>
            <p:ph type="title"/>
          </p:nvPr>
        </p:nvSpPr>
        <p:spPr>
          <a:xfrm>
            <a:off x="503280" y="230760"/>
            <a:ext cx="9018720" cy="1300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18720" cy="43646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2"/>
          </p:nvPr>
        </p:nvSpPr>
        <p:spPr>
          <a:xfrm>
            <a:off x="503280" y="6886080"/>
            <a:ext cx="2295360" cy="46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3"/>
          </p:nvPr>
        </p:nvSpPr>
        <p:spPr>
          <a:xfrm>
            <a:off x="3447720" y="6886080"/>
            <a:ext cx="3143159" cy="46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4"/>
          </p:nvPr>
        </p:nvSpPr>
        <p:spPr>
          <a:xfrm>
            <a:off x="7225920" y="6886080"/>
            <a:ext cx="2295720" cy="468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800" b="0" i="0" u="none" strike="noStrike" baseline="0"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C5C9284A-F4AE-43B4-A897-DC7B348DF206}" type="slidenum">
              <a:rPr/>
              <a:pPr lvl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7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baseline="0">
          <a:ln>
            <a:noFill/>
          </a:ln>
          <a:solidFill>
            <a:srgbClr val="F57900"/>
          </a:solidFill>
          <a:latin typeface="Bitstream Vera Sans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280" y="301320"/>
            <a:ext cx="9036000" cy="1227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36000" cy="436464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WenQuanYi Zen Hei" pitchFamily="2"/>
                <a:cs typeface="WenQuanYi Zen Hei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13000" cy="4863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8080" y="6886440"/>
            <a:ext cx="3160800" cy="4863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5920" y="6886440"/>
            <a:ext cx="2313000" cy="4863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49B566AA-64CD-4308-9B73-50415C40A582}" type="slidenum">
              <a:rPr/>
              <a:pPr lvl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0" i="0" u="none" strike="noStrike" kern="1200" baseline="0">
          <a:ln>
            <a:noFill/>
          </a:ln>
          <a:solidFill>
            <a:srgbClr val="000000"/>
          </a:solidFill>
          <a:latin typeface="Arial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Arial" pitchFamily="34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0" y="0"/>
            <a:ext cx="10080720" cy="3780000"/>
          </a:xfrm>
          <a:custGeom>
            <a:avLst>
              <a:gd name="f0" fmla="val 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/>
          <p:cNvSpPr txBox="1">
            <a:spLocks noGrp="1"/>
          </p:cNvSpPr>
          <p:nvPr>
            <p:ph type="title"/>
          </p:nvPr>
        </p:nvSpPr>
        <p:spPr>
          <a:xfrm>
            <a:off x="503280" y="249840"/>
            <a:ext cx="9037440" cy="1300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4" name="Segnaposto testo 3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37440" cy="436464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2"/>
          </p:nvPr>
        </p:nvSpPr>
        <p:spPr>
          <a:xfrm>
            <a:off x="502920" y="6886440"/>
            <a:ext cx="2314440" cy="487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3"/>
          </p:nvPr>
        </p:nvSpPr>
        <p:spPr>
          <a:xfrm>
            <a:off x="3448080" y="6886440"/>
            <a:ext cx="3162239" cy="487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4"/>
          </p:nvPr>
        </p:nvSpPr>
        <p:spPr>
          <a:xfrm>
            <a:off x="7225920" y="6886440"/>
            <a:ext cx="2314440" cy="487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3000"/>
              </a:lnSpc>
              <a:buNone/>
              <a:tabLst/>
              <a:defRPr lang="it-IT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ECE97343-6C1C-4D8A-BFE9-F5BA36DBB7B9}" type="slidenum">
              <a:rPr/>
              <a:pPr lvl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7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kern="1200" baseline="0">
          <a:ln>
            <a:noFill/>
          </a:ln>
          <a:solidFill>
            <a:srgbClr val="F57900"/>
          </a:solidFill>
          <a:latin typeface="Bitstream Vera Sans" pitchFamily="34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2920" y="301680"/>
            <a:ext cx="9048600" cy="1240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720719" y="1979640"/>
            <a:ext cx="8832960" cy="436428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80"/>
                </a:solidFill>
                <a:latin typeface="Arial" pitchFamily="34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612720" y="6562800"/>
            <a:ext cx="2325600" cy="49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3000"/>
              </a:lnSpc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555720" y="6562800"/>
            <a:ext cx="3173400" cy="49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ctr" rtl="0" hangingPunct="0">
              <a:lnSpc>
                <a:spcPct val="93000"/>
              </a:lnSpc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335360" y="6562800"/>
            <a:ext cx="2325960" cy="49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algn="r" rtl="0" hangingPunct="0">
              <a:lnSpc>
                <a:spcPct val="93000"/>
              </a:lnSpc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C364364-D992-490F-9F1F-8656551EDCDE}" type="slidenum">
              <a:rPr/>
              <a:pPr lvl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100" b="0" i="0" u="none" strike="noStrike" kern="1200" baseline="0">
          <a:ln>
            <a:noFill/>
          </a:ln>
          <a:solidFill>
            <a:srgbClr val="280099"/>
          </a:solidFill>
          <a:latin typeface="Arial" pitchFamily="34"/>
          <a:ea typeface="Arial Unicode MS" pitchFamily="2"/>
          <a:cs typeface="Arial Unicode MS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80"/>
          </a:solidFill>
          <a:latin typeface="Arial" pitchFamily="34"/>
          <a:ea typeface="Arial Unicode MS" pitchFamily="2"/>
          <a:cs typeface="Arial Unicode MS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456839" y="274680"/>
            <a:ext cx="8209080" cy="11228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en-U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456839" y="1600200"/>
            <a:ext cx="8209080" cy="45176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anchor="t" anchorCtr="0" compatLnSpc="1"/>
          <a:lstStyle>
            <a:defPPr marL="342720" marR="0" lvl="0" indent="-342720" algn="l" rtl="0" hangingPunct="1">
              <a:lnSpc>
                <a:spcPct val="98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defPPr>
            <a:lvl1pPr marL="342720" marR="0" lvl="0" indent="-342720" algn="l" rtl="0" hangingPunct="1">
              <a:lnSpc>
                <a:spcPct val="98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56840" algn="l"/>
                <a:tab pos="914040" algn="l"/>
                <a:tab pos="1371239" algn="l"/>
                <a:tab pos="1828439" algn="l"/>
                <a:tab pos="2285639" algn="l"/>
                <a:tab pos="2742839" algn="l"/>
                <a:tab pos="3200040" algn="l"/>
                <a:tab pos="3657239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40" algn="l"/>
                <a:tab pos="7314840" algn="l"/>
                <a:tab pos="7772040" algn="l"/>
                <a:tab pos="8229240" algn="l"/>
                <a:tab pos="8686440" algn="l"/>
                <a:tab pos="914364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1pPr>
            <a:lvl2pPr marL="742680" marR="0" lvl="1" indent="-285480" algn="l" rtl="0" hangingPunct="1">
              <a:lnSpc>
                <a:spcPct val="98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914040" algn="l"/>
                <a:tab pos="1371240" algn="l"/>
                <a:tab pos="1828439" algn="l"/>
                <a:tab pos="2285640" algn="l"/>
                <a:tab pos="2742840" algn="l"/>
                <a:tab pos="3200040" algn="l"/>
                <a:tab pos="3657240" algn="l"/>
                <a:tab pos="4114440" algn="l"/>
                <a:tab pos="4571639" algn="l"/>
                <a:tab pos="5028840" algn="l"/>
                <a:tab pos="5486040" algn="l"/>
                <a:tab pos="5943240" algn="l"/>
                <a:tab pos="6400440" algn="l"/>
                <a:tab pos="6857639" algn="l"/>
                <a:tab pos="7314840" algn="l"/>
                <a:tab pos="7772040" algn="l"/>
                <a:tab pos="8229240" algn="l"/>
                <a:tab pos="8686440" algn="l"/>
                <a:tab pos="9143640" algn="l"/>
                <a:tab pos="9600840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2pPr>
            <a:lvl3pPr marL="1143000" marR="0" lvl="2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71600" algn="l"/>
                <a:tab pos="1828799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799" algn="l"/>
                <a:tab pos="9143999" algn="l"/>
                <a:tab pos="9601200" algn="l"/>
                <a:tab pos="100583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3pPr>
            <a:lvl4pPr marL="1600199" marR="0" lvl="3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828800" algn="l"/>
                <a:tab pos="2285999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3999" algn="l"/>
                <a:tab pos="9601199" algn="l"/>
                <a:tab pos="10058400" algn="l"/>
                <a:tab pos="105155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4pPr>
            <a:lvl5pPr marL="2057400" marR="0" lvl="4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5pPr>
            <a:lvl6pPr marL="2057400" marR="0" lvl="5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6pPr>
            <a:lvl7pPr marL="2057400" marR="0" lvl="6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7pPr>
            <a:lvl8pPr marL="2057400" marR="0" lvl="7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8pPr>
            <a:lvl9pPr marL="2057400" marR="0" lvl="8" indent="-228600" algn="l" rtl="0" hangingPunct="1">
              <a:lnSpc>
                <a:spcPct val="98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199" algn="l"/>
                <a:tab pos="10058399" algn="l"/>
                <a:tab pos="105156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Calibri" pitchFamily="2"/>
                <a:ea typeface="WenQuanYi Micro Hei" pitchFamily="2"/>
                <a:cs typeface="WenQuanYi Micro Hei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-360" y="-360"/>
            <a:ext cx="360" cy="2010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kern="12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r>
              <a:rPr lang="en-US"/>
              <a:t>6/14/13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0" y="0"/>
            <a:ext cx="1440" cy="1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-360" y="0"/>
            <a:ext cx="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kern="12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C8258EEE-100C-4919-BE26-86725C635B85}" type="slidenum">
              <a:rPr/>
              <a:pPr lvl="0"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/>
  <p:txStyles>
    <p:titleStyle>
      <a:lvl1pPr marL="0" marR="0" indent="0" algn="l" rtl="0" hangingPunct="1">
        <a:lnSpc>
          <a:spcPct val="98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1800" b="0" i="0" u="none" strike="noStrike" kern="1200" baseline="0">
          <a:ln>
            <a:noFill/>
          </a:ln>
          <a:solidFill>
            <a:srgbClr val="000000"/>
          </a:solidFill>
          <a:latin typeface="Calibri" pitchFamily="18"/>
        </a:defRPr>
      </a:lvl1pPr>
    </p:titleStyle>
    <p:bodyStyle>
      <a:lvl1pPr marL="342720" marR="0" indent="-342720" algn="l" rtl="0" hangingPunct="1">
        <a:lnSpc>
          <a:spcPct val="98000"/>
        </a:lnSpc>
        <a:spcBef>
          <a:spcPts val="0"/>
        </a:spcBef>
        <a:spcAft>
          <a:spcPts val="1423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000000"/>
          </a:solidFill>
          <a:latin typeface="Calibri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wmf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382712" y="-8211"/>
            <a:ext cx="7315200" cy="547688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hangingPunct="1">
              <a:spcBef>
                <a:spcPts val="2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GRUPPO III - ROMA TOR VERGATA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07864" y="1187549"/>
            <a:ext cx="2232249" cy="463846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hangingPunct="1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dirty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JLAB12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48496"/>
              </p:ext>
            </p:extLst>
          </p:nvPr>
        </p:nvGraphicFramePr>
        <p:xfrm>
          <a:off x="719832" y="4931965"/>
          <a:ext cx="3240000" cy="2304255"/>
        </p:xfrm>
        <a:graphic>
          <a:graphicData uri="http://schemas.openxmlformats.org/drawingml/2006/table">
            <a:tbl>
              <a:tblPr firstRow="1" lastRow="1" lastCol="1" bandRow="1">
                <a:tableStyleId>{35758FB7-9AC5-4552-8A53-C91805E547FA}</a:tableStyleId>
              </a:tblPr>
              <a:tblGrid>
                <a:gridCol w="1080000"/>
                <a:gridCol w="1080000"/>
                <a:gridCol w="1080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Nome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Contratto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%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Nobili G.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Dipendente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50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Iannilli</a:t>
                      </a:r>
                      <a:r>
                        <a:rPr lang="it-IT" sz="1400" dirty="0" smtClean="0"/>
                        <a:t> M.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20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Pecchi D.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Reali E.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//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Tusi</a:t>
                      </a:r>
                      <a:r>
                        <a:rPr lang="it-IT" sz="1400" baseline="0" dirty="0" smtClean="0"/>
                        <a:t> E.</a:t>
                      </a:r>
                      <a:endParaRPr lang="it-IT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//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1781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Numero totale Tecnici</a:t>
                      </a:r>
                      <a:r>
                        <a:rPr lang="it-IT" sz="1400" baseline="0" dirty="0" smtClean="0"/>
                        <a:t> 5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FTE 1.6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69314"/>
              </p:ext>
            </p:extLst>
          </p:nvPr>
        </p:nvGraphicFramePr>
        <p:xfrm>
          <a:off x="913" y="1691605"/>
          <a:ext cx="4967390" cy="2573130"/>
        </p:xfrm>
        <a:graphic>
          <a:graphicData uri="http://schemas.openxmlformats.org/drawingml/2006/table">
            <a:tbl>
              <a:tblPr firstRow="1" lastRow="1" lastCol="1" bandRow="1">
                <a:tableStyleId>{08FB837D-C827-4EFA-A057-4D05807E0F7C}</a:tableStyleId>
              </a:tblPr>
              <a:tblGrid>
                <a:gridCol w="1111904"/>
                <a:gridCol w="1055811"/>
                <a:gridCol w="1716139"/>
                <a:gridCol w="1083536"/>
              </a:tblGrid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Contratto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Qualifica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Colaneri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Dott.ndo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D’Angelo</a:t>
                      </a:r>
                      <a:r>
                        <a:rPr lang="it-IT" sz="1400" b="1" i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Prof.  Associato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Rizzo A.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Assegnista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Zonta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Irene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Assegnista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1539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Lanza Lucilla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Dott.ndo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 totale Ricercatori      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FTE </a:t>
                      </a:r>
                      <a:r>
                        <a:rPr lang="it-IT" sz="14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4104208" y="125955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Ricercatori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303036" y="4571925"/>
            <a:ext cx="88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Tecnici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71586"/>
              </p:ext>
            </p:extLst>
          </p:nvPr>
        </p:nvGraphicFramePr>
        <p:xfrm>
          <a:off x="6048784" y="5075715"/>
          <a:ext cx="3240000" cy="1872474"/>
        </p:xfrm>
        <a:graphic>
          <a:graphicData uri="http://schemas.openxmlformats.org/drawingml/2006/table">
            <a:tbl>
              <a:tblPr firstRow="1" lastRow="1" bandRow="1">
                <a:tableStyleId>{35758FB7-9AC5-4552-8A53-C91805E547FA}</a:tableStyleId>
              </a:tblPr>
              <a:tblGrid>
                <a:gridCol w="1080000"/>
                <a:gridCol w="1080000"/>
                <a:gridCol w="1080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Nome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Contratto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%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Nobili G.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Dipendente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 smtClean="0">
                          <a:solidFill>
                            <a:srgbClr val="C00000"/>
                          </a:solidFill>
                        </a:rPr>
                        <a:t>50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/>
                        <a:t>Iannilli</a:t>
                      </a:r>
                      <a:r>
                        <a:rPr lang="it-IT" sz="1400" dirty="0" smtClean="0"/>
                        <a:t> M.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30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Pecchi D.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40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Vitali</a:t>
                      </a:r>
                      <a:r>
                        <a:rPr lang="it-IT" sz="1400" baseline="0" dirty="0" smtClean="0"/>
                        <a:t> G.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//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60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3535"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/>
                        <a:t>Numero totale Tecnici</a:t>
                      </a:r>
                      <a:r>
                        <a:rPr lang="it-IT" sz="1400" baseline="0" dirty="0" smtClean="0"/>
                        <a:t> 4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FTE 1.8</a:t>
                      </a:r>
                      <a:endParaRPr lang="it-IT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561004"/>
              </p:ext>
            </p:extLst>
          </p:nvPr>
        </p:nvGraphicFramePr>
        <p:xfrm>
          <a:off x="5076864" y="1763613"/>
          <a:ext cx="4932000" cy="2448271"/>
        </p:xfrm>
        <a:graphic>
          <a:graphicData uri="http://schemas.openxmlformats.org/drawingml/2006/table">
            <a:tbl>
              <a:tblPr firstRow="1" lastRow="1" lastCol="1" bandRow="1">
                <a:tableStyleId>{08FB837D-C827-4EFA-A057-4D05807E0F7C}</a:tableStyleId>
              </a:tblPr>
              <a:tblGrid>
                <a:gridCol w="1620000"/>
                <a:gridCol w="1080000"/>
                <a:gridCol w="1332448"/>
                <a:gridCol w="899552"/>
              </a:tblGrid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Contratto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Qualifica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it-IT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Di Salvo </a:t>
                      </a:r>
                      <a:r>
                        <a:rPr kumimoji="0" lang="it-IT" sz="1400" b="1" i="1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</a:t>
                      </a:r>
                      <a:r>
                        <a:rPr kumimoji="0" lang="it-IT" sz="1400" b="1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it-IT" sz="14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it-IT" sz="1400" dirty="0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it-IT" sz="1400" dirty="0">
                        <a:solidFill>
                          <a:srgbClr val="80004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solidFill>
                          <a:srgbClr val="80004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80004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it-IT" sz="1400" b="1" dirty="0">
                        <a:solidFill>
                          <a:srgbClr val="80004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Fantini A.</a:t>
                      </a:r>
                      <a:endParaRPr lang="it-IT" sz="1400" b="1" i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it-IT" sz="1400" b="1" i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essi 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Prof.</a:t>
                      </a:r>
                      <a:r>
                        <a:rPr lang="it-IT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Moricciani</a:t>
                      </a:r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D.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Dip</a:t>
                      </a:r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>
                  <a:txBody>
                    <a:bodyPr/>
                    <a:lstStyle/>
                    <a:p>
                      <a:pPr algn="ctr"/>
                      <a:r>
                        <a:rPr lang="it-IT" sz="1400" b="1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Romaniuk</a:t>
                      </a:r>
                      <a:r>
                        <a:rPr lang="it-IT" sz="1400" b="1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400" b="1" i="1" baseline="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Mariia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Associato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Ricercatore</a:t>
                      </a:r>
                      <a:endParaRPr lang="it-IT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it-IT" sz="1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753">
                <a:tc gridSpan="3">
                  <a:txBody>
                    <a:bodyPr/>
                    <a:lstStyle/>
                    <a:p>
                      <a:pPr algn="ctr"/>
                      <a:r>
                        <a:rPr lang="it-IT" sz="14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Numero totale Ricercatori      5</a:t>
                      </a:r>
                      <a:endParaRPr lang="it-IT" sz="14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FTE 3.2</a:t>
                      </a:r>
                      <a:endParaRPr lang="it-IT" sz="14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624487" y="1227759"/>
            <a:ext cx="2232249" cy="463846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hangingPunct="1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400" b="1" dirty="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MAMBO</a:t>
            </a:r>
            <a:endParaRPr lang="it-IT" sz="2400" b="1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99253" y="725884"/>
            <a:ext cx="987572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Ricercatori  nella sezione di Roma Tor Vergata per un totale di 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8.2 </a:t>
            </a: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FTE</a:t>
            </a:r>
            <a:endParaRPr lang="it-IT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1"/>
          <p:cNvSpPr>
            <a:spLocks noChangeArrowheads="1"/>
          </p:cNvSpPr>
          <p:nvPr/>
        </p:nvSpPr>
        <p:spPr bwMode="auto">
          <a:xfrm>
            <a:off x="0" y="899517"/>
            <a:ext cx="100806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Analisi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dati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presi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a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Luglio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2015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ed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ottimizzazione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parametri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lavoro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delle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MRPC</a:t>
            </a:r>
            <a:endParaRPr lang="en-US" altLang="zh-CN" sz="2400" dirty="0"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Prese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dati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con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bersaglio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Idrogeno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e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fascio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linearmente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polarizzato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non per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misure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fotoproduzione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’,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w,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k</a:t>
            </a:r>
            <a:r>
              <a:rPr lang="en-US" altLang="zh-CN" sz="2400" baseline="300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+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L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,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k</a:t>
            </a:r>
            <a:r>
              <a:rPr lang="en-US" altLang="zh-CN" sz="2400" baseline="30000" dirty="0">
                <a:latin typeface="Times New Roman" pitchFamily="18" charset="0"/>
                <a:ea typeface="WenQuanYi Micro Hei"/>
                <a:cs typeface="Times New Roman" pitchFamily="18" charset="0"/>
              </a:rPr>
              <a:t>+ </a:t>
            </a:r>
            <a:r>
              <a:rPr lang="en-US" altLang="zh-CN" sz="2400" dirty="0" smtClean="0">
                <a:latin typeface="Symbol" charset="2"/>
                <a:ea typeface="WenQuanYi Micro Hei"/>
                <a:cs typeface="Symbol" charset="2"/>
              </a:rPr>
              <a:t>S</a:t>
            </a:r>
            <a:r>
              <a:rPr lang="en-US" altLang="zh-CN" sz="2400" baseline="30000" dirty="0" smtClean="0">
                <a:latin typeface="Symbol" charset="2"/>
                <a:ea typeface="WenQuanYi Micro Hei"/>
                <a:cs typeface="Symbol" charset="2"/>
              </a:rPr>
              <a:t>0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nel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range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energie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1500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M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eV – 1800 MeV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zh-CN" sz="2400" dirty="0" smtClean="0"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Prese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dati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con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bersaglio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deuterio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fascio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linearmente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polarizzato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e non  per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misure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(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sezioni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d’urto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ed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asimmetrie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fascio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)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di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fotoproduzione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di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,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h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’,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w,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k</a:t>
            </a:r>
            <a:r>
              <a:rPr lang="en-US" altLang="zh-CN" sz="2400" baseline="30000" dirty="0">
                <a:latin typeface="Times New Roman" pitchFamily="18" charset="0"/>
                <a:ea typeface="WenQuanYi Micro Hei"/>
                <a:cs typeface="Times New Roman" pitchFamily="18" charset="0"/>
              </a:rPr>
              <a:t>0 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L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 ,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 err="1" smtClean="0">
                <a:latin typeface="Times New Roman" pitchFamily="18" charset="0"/>
                <a:ea typeface="WenQuanYi Micro Hei"/>
                <a:cs typeface="Times New Roman" pitchFamily="18" charset="0"/>
              </a:rPr>
              <a:t>nel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range di </a:t>
            </a:r>
            <a:r>
              <a:rPr lang="en-US" altLang="zh-CN" sz="2400" dirty="0" err="1">
                <a:latin typeface="Times New Roman" pitchFamily="18" charset="0"/>
                <a:ea typeface="WenQuanYi Micro Hei"/>
                <a:cs typeface="Times New Roman" pitchFamily="18" charset="0"/>
              </a:rPr>
              <a:t>energie</a:t>
            </a:r>
            <a:r>
              <a:rPr lang="en-US" altLang="zh-CN" sz="2400" dirty="0">
                <a:latin typeface="Times New Roman" pitchFamily="18" charset="0"/>
                <a:ea typeface="WenQuanYi Micro Hei"/>
                <a:cs typeface="Times New Roman" pitchFamily="18" charset="0"/>
              </a:rPr>
              <a:t>: 1500 MeV – </a:t>
            </a:r>
            <a:r>
              <a:rPr lang="en-US" altLang="zh-CN" sz="2400" dirty="0" smtClean="0">
                <a:latin typeface="Times New Roman" pitchFamily="18" charset="0"/>
                <a:ea typeface="WenQuanYi Micro Hei"/>
                <a:cs typeface="Times New Roman" pitchFamily="18" charset="0"/>
              </a:rPr>
              <a:t>1800,</a:t>
            </a:r>
            <a:r>
              <a:rPr lang="en-US" altLang="zh-CN" sz="2400" dirty="0">
                <a:latin typeface="Symbol" charset="2"/>
                <a:ea typeface="WenQuanYi Micro Hei"/>
                <a:cs typeface="Symbol" charset="2"/>
              </a:rPr>
              <a:t>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igura a mano libera 3"/>
          <p:cNvSpPr/>
          <p:nvPr/>
        </p:nvSpPr>
        <p:spPr>
          <a:xfrm>
            <a:off x="431800" y="0"/>
            <a:ext cx="8784976" cy="6161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38100">
            <a:solidFill>
              <a:schemeClr val="bg1">
                <a:lumMod val="50000"/>
              </a:schemeClr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93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36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</a:t>
            </a:r>
            <a:r>
              <a:rPr lang="it-IT" sz="36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A’ prevista per</a:t>
            </a:r>
            <a:r>
              <a:rPr lang="it-IT" sz="3600" b="1" i="0" u="none" strike="noStrike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 BGO-OD nel </a:t>
            </a:r>
            <a:r>
              <a:rPr lang="it-IT" sz="3600" b="1" i="0" u="none" strike="noStrike" dirty="0" smtClean="0">
                <a:ln>
                  <a:noFill/>
                </a:ln>
                <a:solidFill>
                  <a:srgbClr val="FF0000"/>
                </a:solidFill>
                <a:latin typeface="Times New Roman" pitchFamily="18" charset="0"/>
                <a:ea typeface="Times New Roman" pitchFamily="18"/>
                <a:cs typeface="Times New Roman" pitchFamily="18" charset="0"/>
              </a:rPr>
              <a:t>2016</a:t>
            </a:r>
            <a:endParaRPr lang="it-IT" sz="3600" b="1" i="0" u="none" strike="noStrike" baseline="0" dirty="0">
              <a:ln>
                <a:noFill/>
              </a:ln>
              <a:solidFill>
                <a:srgbClr val="FF00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503808" y="73025"/>
            <a:ext cx="9073008" cy="430213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RICHIESTE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MAMBO Roma Tor Vergata per il 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2016</a:t>
            </a:r>
            <a:endParaRPr lang="it-IT" sz="28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9388" y="540270"/>
            <a:ext cx="9720262" cy="691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CONSUMO		 </a:t>
            </a:r>
            <a:r>
              <a:rPr lang="it-IT" sz="20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→ </a:t>
            </a:r>
            <a:r>
              <a:rPr lang="it-IT" sz="20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5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3.0kE  –  Vetri per costruzione petali spere per MRPC</a:t>
            </a:r>
          </a:p>
          <a:p>
            <a:pPr marL="342900" indent="-342900">
              <a:buFont typeface="+mj-lt"/>
              <a:buAutoNum type="arabicParenR"/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2.0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er 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sensori e microcontrollori per il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sistma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 "Slow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Control” delle MRPC</a:t>
            </a:r>
            <a:endParaRPr lang="it-IT" sz="1600" b="1" dirty="0">
              <a:solidFill>
                <a:srgbClr val="0000FF"/>
              </a:solidFill>
              <a:latin typeface="Times New Roman" pitchFamily="18" charset="0"/>
              <a:ea typeface="DejaVu Sans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ALTRO CONSUMO → 2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Gas MRPC</a:t>
            </a:r>
            <a:endParaRPr lang="it-IT" sz="1700" b="1" dirty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lnSpc>
                <a:spcPct val="130000"/>
              </a:lnSpc>
              <a:buFont typeface="+mj-lt"/>
              <a:buAutoNum type="arabicParenR"/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INVENTARIO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	→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8.5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.5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it-IT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TDC “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Spare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per MRPC </a:t>
            </a:r>
            <a:endParaRPr lang="it-IT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1kE     – Storage station per i dati:</a:t>
            </a:r>
          </a:p>
          <a:p>
            <a:pPr marL="342900" indent="-342900">
              <a:buFontTx/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3.5kE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CPU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spare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MRPC (VMIVME7807RC)</a:t>
            </a:r>
          </a:p>
          <a:p>
            <a:pPr>
              <a:lnSpc>
                <a:spcPct val="13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MISSIONI 		→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47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(di cui 10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sj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)</a:t>
            </a:r>
            <a:endParaRPr lang="it-IT" sz="20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buFontTx/>
              <a:buAutoNum type="arabicParenR"/>
              <a:tabLst>
                <a:tab pos="0" algn="l"/>
                <a:tab pos="357188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1.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dirty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	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1 riunione di collaborazione a PV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per 2 FTE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2x(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0.6kE/viaggio = 0.3kE viaggio+0.2kE hotel+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0.1kE)</a:t>
            </a:r>
            <a:endParaRPr lang="it-IT" sz="1600" i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buFontTx/>
              <a:buAutoNum type="arabicParenR" startA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41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Presa dati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: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2.5 MU </a:t>
            </a:r>
            <a:r>
              <a:rPr lang="it-IT" sz="1600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3.2 FTE </a:t>
            </a:r>
            <a:r>
              <a:rPr lang="it-IT" sz="1600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5.5 </a:t>
            </a:r>
            <a:r>
              <a:rPr lang="it-IT" sz="1600" i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/MU </a:t>
            </a:r>
            <a:endParaRPr lang="it-IT" sz="1600" i="1" dirty="0" smtClean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i="1" dirty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	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					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	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(1MU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=30gg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155 E/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gg+2viaggi  </a:t>
            </a:r>
            <a:r>
              <a:rPr lang="it-IT" sz="1600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x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1600" i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0.45kE)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3)    5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2 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Riuninioni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di collaborazione x 2 FTE + mobilità Responsabile Nazionale</a:t>
            </a:r>
            <a:endParaRPr lang="it-IT" sz="1600" i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3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MANUTENZIONE </a:t>
            </a:r>
            <a:r>
              <a:rPr lang="it-IT" sz="20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	→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3 </a:t>
            </a:r>
            <a:r>
              <a:rPr lang="it-IT" sz="2000" b="1" dirty="0" err="1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lvl="0" indent="-342900"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 </a:t>
            </a:r>
            <a:r>
              <a:rPr lang="it-IT" sz="1600" b="1" dirty="0" err="1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1600" b="1" dirty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Riparazioni Mixer/ Schede HV </a:t>
            </a:r>
            <a:endParaRPr lang="it-IT" sz="1600" b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lvl="0">
              <a:lnSpc>
                <a:spcPct val="13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TRASPORTI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	→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2 </a:t>
            </a:r>
            <a:r>
              <a:rPr lang="it-IT" sz="20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buFontTx/>
              <a:buAutoNum type="arabicParenR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3kE		Trasporti materiale meccanico ed elettrico da Roma a Bonn e </a:t>
            </a:r>
            <a:r>
              <a:rPr lang="it-IT" sz="1600" b="1" dirty="0" smtClean="0">
                <a:solidFill>
                  <a:srgbClr val="0000FF"/>
                </a:solidFill>
                <a:latin typeface="Times New Roman" pitchFamily="16" charset="0"/>
                <a:ea typeface="DejaVu Sans" charset="0"/>
                <a:cs typeface="DejaVu Sans" charset="0"/>
              </a:rPr>
              <a:t>viceversa</a:t>
            </a:r>
            <a:endParaRPr lang="it-IT" sz="24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4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TOT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Richieste MAMBO(Roma Tor Vergata)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→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67,5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36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  <a:sym typeface="Symbol"/>
              </a:rPr>
              <a:t> 21 </a:t>
            </a:r>
            <a:r>
              <a:rPr lang="it-IT" sz="2800" b="1" dirty="0" err="1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  <a:sym typeface="Symbol"/>
              </a:rPr>
              <a:t>kE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  <a:sym typeface="Symbol"/>
              </a:rPr>
              <a:t>/FTE</a:t>
            </a:r>
            <a:endParaRPr lang="it-IT" sz="2800" b="1" dirty="0" smtClean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1600" b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new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080625" cy="152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 descr="12gevExt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271"/>
            <a:ext cx="10080625" cy="604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2" name="Text Box 4"/>
          <p:cNvSpPr txBox="1">
            <a:spLocks noChangeArrowheads="1"/>
          </p:cNvSpPr>
          <p:nvPr/>
        </p:nvSpPr>
        <p:spPr bwMode="auto">
          <a:xfrm>
            <a:off x="1552598" y="3888333"/>
            <a:ext cx="7041664" cy="23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Annalisa D</a:t>
            </a:r>
            <a:r>
              <a:rPr lang="ja-JP" altLang="en-US" sz="2100" i="1" dirty="0">
                <a:latin typeface="Arial"/>
              </a:rPr>
              <a:t>’</a:t>
            </a:r>
            <a:r>
              <a:rPr lang="en-US" sz="2100" i="1" dirty="0">
                <a:latin typeface="Arial" charset="0"/>
              </a:rPr>
              <a:t>Angelo  	          100% </a:t>
            </a:r>
            <a:r>
              <a:rPr lang="en-US" sz="2100" i="1" dirty="0" err="1">
                <a:latin typeface="Arial" charset="0"/>
              </a:rPr>
              <a:t>Responsabile</a:t>
            </a:r>
            <a:r>
              <a:rPr lang="en-US" sz="2100" i="1" dirty="0">
                <a:latin typeface="Arial" charset="0"/>
              </a:rPr>
              <a:t> Locale</a:t>
            </a:r>
          </a:p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Luca </a:t>
            </a:r>
            <a:r>
              <a:rPr lang="en-US" sz="2100" i="1" dirty="0" err="1">
                <a:latin typeface="Arial" charset="0"/>
              </a:rPr>
              <a:t>Colaneri</a:t>
            </a:r>
            <a:r>
              <a:rPr lang="en-US" sz="2100" i="1" dirty="0">
                <a:latin typeface="Arial" charset="0"/>
              </a:rPr>
              <a:t>      (PhD)           100%</a:t>
            </a:r>
          </a:p>
          <a:p>
            <a:pPr algn="just" eaLnBrk="1" hangingPunct="1">
              <a:defRPr/>
            </a:pPr>
            <a:r>
              <a:rPr lang="en-US" sz="2100" i="1" dirty="0" err="1">
                <a:latin typeface="Arial" charset="0"/>
              </a:rPr>
              <a:t>Lucilla</a:t>
            </a:r>
            <a:r>
              <a:rPr lang="en-US" sz="2100" i="1" dirty="0">
                <a:latin typeface="Arial" charset="0"/>
              </a:rPr>
              <a:t> </a:t>
            </a:r>
            <a:r>
              <a:rPr lang="en-US" sz="2100" i="1" dirty="0" err="1">
                <a:latin typeface="Arial" charset="0"/>
              </a:rPr>
              <a:t>Lanza</a:t>
            </a:r>
            <a:r>
              <a:rPr lang="en-US" sz="2100" i="1" dirty="0">
                <a:latin typeface="Arial" charset="0"/>
              </a:rPr>
              <a:t>     (PhD)	          100%</a:t>
            </a:r>
          </a:p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Alessandro Rizzo (Post-Doc)  100%</a:t>
            </a:r>
          </a:p>
          <a:p>
            <a:pPr algn="just" eaLnBrk="1" hangingPunct="1">
              <a:defRPr/>
            </a:pPr>
            <a:r>
              <a:rPr lang="en-US" sz="2100" i="1" dirty="0">
                <a:latin typeface="Arial" charset="0"/>
              </a:rPr>
              <a:t>Irene </a:t>
            </a:r>
            <a:r>
              <a:rPr lang="en-US" sz="2100" i="1" dirty="0" err="1">
                <a:latin typeface="Arial" charset="0"/>
              </a:rPr>
              <a:t>Zonta</a:t>
            </a:r>
            <a:r>
              <a:rPr lang="en-US" sz="2100" i="1" dirty="0">
                <a:latin typeface="Arial" charset="0"/>
              </a:rPr>
              <a:t> (PhD)	         100%</a:t>
            </a:r>
          </a:p>
          <a:p>
            <a:pPr algn="just" eaLnBrk="1" hangingPunct="1">
              <a:defRPr/>
            </a:pPr>
            <a:endParaRPr lang="en-US" sz="2100" i="1" dirty="0">
              <a:latin typeface="Arial" charset="0"/>
            </a:endParaRPr>
          </a:p>
          <a:p>
            <a:pPr algn="just" eaLnBrk="1" hangingPunct="1">
              <a:defRPr/>
            </a:pPr>
            <a:r>
              <a:rPr lang="en-US" sz="2100" i="1" dirty="0" err="1">
                <a:solidFill>
                  <a:srgbClr val="0000FF"/>
                </a:solidFill>
                <a:latin typeface="Arial" charset="0"/>
              </a:rPr>
              <a:t>Totale</a:t>
            </a:r>
            <a:r>
              <a:rPr lang="en-US" sz="2100" i="1" dirty="0">
                <a:solidFill>
                  <a:srgbClr val="0000FF"/>
                </a:solidFill>
                <a:latin typeface="Arial" charset="0"/>
              </a:rPr>
              <a:t> 			        </a:t>
            </a:r>
            <a:r>
              <a:rPr lang="en-US" sz="2100" i="1" dirty="0">
                <a:solidFill>
                  <a:srgbClr val="0000FF"/>
                </a:solidFill>
                <a:latin typeface="Arial" charset="0"/>
              </a:rPr>
              <a:t>  5.0 </a:t>
            </a:r>
            <a:r>
              <a:rPr lang="en-US" sz="2100" i="1" dirty="0" err="1">
                <a:solidFill>
                  <a:srgbClr val="0000FF"/>
                </a:solidFill>
                <a:latin typeface="Arial" charset="0"/>
              </a:rPr>
              <a:t>fte</a:t>
            </a:r>
            <a:endParaRPr lang="en-US" sz="2100" i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782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63805" y="2005414"/>
            <a:ext cx="9111334" cy="1259946"/>
          </a:xfrm>
        </p:spPr>
        <p:txBody>
          <a:bodyPr/>
          <a:lstStyle/>
          <a:p>
            <a:pPr eaLnBrk="1" hangingPunct="1">
              <a:defRPr/>
            </a:pPr>
            <a:r>
              <a:rPr lang="en-US" sz="5100" b="1" dirty="0">
                <a:solidFill>
                  <a:srgbClr val="FF0000"/>
                </a:solidFill>
                <a:latin typeface="Tahoma" charset="0"/>
                <a:cs typeface="+mj-cs"/>
              </a:rPr>
              <a:t>Roma Tor </a:t>
            </a:r>
            <a:r>
              <a:rPr lang="en-US" sz="5100" b="1" dirty="0" err="1">
                <a:solidFill>
                  <a:srgbClr val="FF0000"/>
                </a:solidFill>
                <a:latin typeface="Tahoma" charset="0"/>
                <a:cs typeface="+mj-cs"/>
              </a:rPr>
              <a:t>Vergata</a:t>
            </a:r>
            <a:r>
              <a:rPr lang="en-US" sz="5100" b="1" dirty="0">
                <a:solidFill>
                  <a:srgbClr val="FF0000"/>
                </a:solidFill>
                <a:latin typeface="Tahoma" charset="0"/>
                <a:cs typeface="+mj-cs"/>
              </a:rPr>
              <a:t>  JLAB12</a:t>
            </a:r>
          </a:p>
        </p:txBody>
      </p:sp>
      <p:pic>
        <p:nvPicPr>
          <p:cNvPr id="15365" name="Picture 8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562" y="157493"/>
            <a:ext cx="872362" cy="8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7" name="Text Box 9"/>
          <p:cNvSpPr txBox="1">
            <a:spLocks noChangeArrowheads="1"/>
          </p:cNvSpPr>
          <p:nvPr/>
        </p:nvSpPr>
        <p:spPr bwMode="auto">
          <a:xfrm>
            <a:off x="2920797" y="449732"/>
            <a:ext cx="4178206" cy="63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>
            <a:lvl1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defTabSz="1279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defTabSz="1279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sz="3500">
                <a:solidFill>
                  <a:schemeClr val="bg1"/>
                </a:solidFill>
                <a:latin typeface="Impact" charset="0"/>
              </a:rPr>
              <a:t>Jefferson Lab a 12 GeV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36672E-EC5E-BF41-BEF1-D2EB5C139B3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55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1218026"/>
            <a:chOff x="-1" y="981605"/>
            <a:chExt cx="9770533" cy="1104971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1104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&gt;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  <a:endPara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5" name="Immagine 4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6" name="Immagine 5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50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287E7-CFB6-A749-8CF9-C2A016C356B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0" y="0"/>
            <a:ext cx="6405936" cy="443402"/>
          </a:xfrm>
          <a:prstGeom prst="rect">
            <a:avLst/>
          </a:prstGeom>
        </p:spPr>
        <p:txBody>
          <a:bodyPr wrap="square" lIns="96213" tIns="48107" rIns="96213" bIns="48107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6 </a:t>
            </a:r>
            <a:r>
              <a:rPr lang="it-IT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Gev</a:t>
            </a: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- </a:t>
            </a:r>
            <a:r>
              <a:rPr lang="it-IT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run</a:t>
            </a: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g14: </a:t>
            </a:r>
            <a:r>
              <a:rPr lang="it-IT" dirty="0" smtClean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analisi </a:t>
            </a:r>
            <a:r>
              <a:rPr lang="it-IT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dati</a:t>
            </a:r>
          </a:p>
        </p:txBody>
      </p:sp>
      <p:cxnSp>
        <p:nvCxnSpPr>
          <p:cNvPr id="17" name="Connettore 1 16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8" name="Gruppo 7"/>
          <p:cNvGrpSpPr/>
          <p:nvPr/>
        </p:nvGrpSpPr>
        <p:grpSpPr>
          <a:xfrm>
            <a:off x="297249" y="2978938"/>
            <a:ext cx="9395659" cy="3850665"/>
            <a:chOff x="190500" y="645038"/>
            <a:chExt cx="9232900" cy="3493253"/>
          </a:xfrm>
        </p:grpSpPr>
        <p:pic>
          <p:nvPicPr>
            <p:cNvPr id="3" name="Immagine 2" descr="Schermata 2015-07-09 alle 17.39.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" y="652886"/>
              <a:ext cx="4546600" cy="3411114"/>
            </a:xfrm>
            <a:prstGeom prst="rect">
              <a:avLst/>
            </a:prstGeom>
          </p:spPr>
        </p:pic>
        <p:pic>
          <p:nvPicPr>
            <p:cNvPr id="7" name="Immagine 6" descr="Schermata 2015-07-09 alle 17.39.3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800" y="645038"/>
              <a:ext cx="4673600" cy="3493253"/>
            </a:xfrm>
            <a:prstGeom prst="rect">
              <a:avLst/>
            </a:prstGeom>
          </p:spPr>
        </p:pic>
      </p:grpSp>
      <p:pic>
        <p:nvPicPr>
          <p:cNvPr id="18" name="Immagin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4" y="667306"/>
            <a:ext cx="3561496" cy="2048578"/>
          </a:xfrm>
          <a:prstGeom prst="rect">
            <a:avLst/>
          </a:prstGeom>
        </p:spPr>
      </p:pic>
      <p:pic>
        <p:nvPicPr>
          <p:cNvPr id="19" name="Immagine 18" descr="Schermata 2014-07-13 alle 16.42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21" y="1656598"/>
            <a:ext cx="4508513" cy="857795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579360" y="559976"/>
            <a:ext cx="4544843" cy="974317"/>
          </a:xfrm>
          <a:prstGeom prst="rect">
            <a:avLst/>
          </a:prstGeom>
          <a:noFill/>
        </p:spPr>
        <p:txBody>
          <a:bodyPr wrap="square" lIns="96213" tIns="48107" rIns="96213" bIns="48107" rtlCol="0">
            <a:spAutoFit/>
          </a:bodyPr>
          <a:lstStyle/>
          <a:p>
            <a:r>
              <a:rPr lang="it-IT" sz="1900" dirty="0">
                <a:latin typeface="Arial"/>
                <a:cs typeface="Arial"/>
              </a:rPr>
              <a:t>La sezione d’urto di produzione di due pioni da fotoni polarizzati circolarmente su bersagli polarizzati è data da:  </a:t>
            </a:r>
            <a:endParaRPr lang="it-IT" sz="1900" dirty="0">
              <a:latin typeface="Arial"/>
              <a:cs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59758" y="6915703"/>
            <a:ext cx="1709819" cy="374152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it-IT" dirty="0" err="1" smtClean="0"/>
              <a:t>PhD</a:t>
            </a:r>
            <a:r>
              <a:rPr lang="it-IT" dirty="0" smtClean="0"/>
              <a:t> Irene Zonta</a:t>
            </a:r>
            <a:endParaRPr lang="it-IT" dirty="0"/>
          </a:p>
        </p:txBody>
      </p:sp>
      <p:grpSp>
        <p:nvGrpSpPr>
          <p:cNvPr id="30" name="Gruppo 29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31" name="Immagine 30" descr="Schermata 2015-07-10 alle 15.50.1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32" name="Immagine 31" descr="Schermata 2015-07-10 alle 15.51.1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53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3157018"/>
            <a:chOff x="-1" y="981605"/>
            <a:chExt cx="9770533" cy="2863989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2863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&gt;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  <a:endPara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endParaRP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HD-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ice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-&gt;  HD-e</a:t>
              </a:r>
            </a:p>
            <a:p>
              <a:pPr marL="556233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Contratto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INFN-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la distillazione di gas di HD (6 anni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Misure sistematiche di orto-H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e para-D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 gas di HD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con spettroscopia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Raman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Acquisto e collaudo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nuovo spettrometro portatile.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Milestone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31-12-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2015)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21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4" name="Immagine 13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5" name="Immagine 14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58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1"/>
          <p:cNvSpPr>
            <a:spLocks noGrp="1"/>
          </p:cNvSpPr>
          <p:nvPr>
            <p:ph type="title"/>
          </p:nvPr>
        </p:nvSpPr>
        <p:spPr>
          <a:xfrm>
            <a:off x="-379100" y="378567"/>
            <a:ext cx="11734882" cy="1259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400" dirty="0">
                <a:solidFill>
                  <a:srgbClr val="000000"/>
                </a:solidFill>
                <a:latin typeface="Arial"/>
                <a:cs typeface="Arial"/>
              </a:rPr>
              <a:t>Installazione del distillatore di HD a Roma</a:t>
            </a:r>
            <a:endParaRPr lang="it-IT" sz="3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9154" name="Immagine 1" descr="Schermata 2014-07-01 alle 22.3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8" y="1569683"/>
            <a:ext cx="3754387" cy="541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magine 6" descr="Schermata 2014-07-01 alle 22.35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06" y="2008914"/>
            <a:ext cx="5780205" cy="469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0275E-3624-E946-9746-0A18837F4B2C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cxnSp>
        <p:nvCxnSpPr>
          <p:cNvPr id="8" name="Connettore 1 7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1"/>
            <a:ext cx="4919156" cy="37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it-IT" dirty="0" smtClean="0">
                <a:solidFill>
                  <a:srgbClr val="800000"/>
                </a:solidFill>
                <a:cs typeface="+mn-cs"/>
              </a:rPr>
              <a:t>HD-</a:t>
            </a:r>
            <a:r>
              <a:rPr lang="it-IT" dirty="0" err="1" smtClean="0">
                <a:solidFill>
                  <a:srgbClr val="800000"/>
                </a:solidFill>
                <a:cs typeface="+mn-cs"/>
              </a:rPr>
              <a:t>ice</a:t>
            </a:r>
            <a:r>
              <a:rPr lang="it-IT" dirty="0" smtClean="0">
                <a:solidFill>
                  <a:srgbClr val="800000"/>
                </a:solidFill>
                <a:cs typeface="+mn-cs"/>
              </a:rPr>
              <a:t> </a:t>
            </a:r>
            <a:r>
              <a:rPr lang="it-IT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 smtClean="0">
                <a:solidFill>
                  <a:srgbClr val="800000"/>
                </a:solidFill>
                <a:cs typeface="+mn-cs"/>
                <a:sym typeface="Wingdings"/>
              </a:rPr>
              <a:t> e HD      “PAC: high impact JLAB </a:t>
            </a:r>
            <a:r>
              <a:rPr lang="it-IT" dirty="0" err="1" smtClean="0">
                <a:solidFill>
                  <a:srgbClr val="800000"/>
                </a:solidFill>
                <a:cs typeface="+mn-cs"/>
                <a:sym typeface="Wingdings"/>
              </a:rPr>
              <a:t>project</a:t>
            </a:r>
            <a:r>
              <a:rPr lang="it-IT" dirty="0" smtClean="0">
                <a:solidFill>
                  <a:srgbClr val="800000"/>
                </a:solidFill>
                <a:cs typeface="+mn-cs"/>
                <a:sym typeface="Wingdings"/>
              </a:rPr>
              <a:t>”</a:t>
            </a:r>
            <a:endParaRPr lang="it-IT" dirty="0">
              <a:solidFill>
                <a:srgbClr val="800000"/>
              </a:solidFill>
              <a:cs typeface="+mn-cs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1" name="Immagine 10" descr="Schermata 2015-07-10 alle 15.50.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2" name="Immagine 11" descr="Schermata 2015-07-10 alle 15.51.1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146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5599225"/>
            <a:chOff x="-1" y="981605"/>
            <a:chExt cx="9770533" cy="5079515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5079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&gt;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  <a:endPara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endParaRP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HD-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ice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-&gt;  HD-e</a:t>
              </a:r>
            </a:p>
            <a:p>
              <a:pPr marL="556233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Contratto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INFN-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la distillazione di gas di HD (6 anni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Misure sistematiche di orto-H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e para-D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 gas di HD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con spettroscopia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Raman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Acquisto e collaudo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nuovo spettrometro portatile.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Milestone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31-12-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2015)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12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&amp;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Forward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Tagger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Pubblicazione risultati di irraggiamento cristalli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di </a:t>
              </a:r>
              <a:r>
                <a:rPr lang="it-IT" sz="1900" dirty="0" err="1" smtClean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PbWO</a:t>
              </a:r>
              <a:r>
                <a:rPr lang="it-IT" sz="1900" dirty="0" smtClean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(</a:t>
              </a:r>
              <a:r>
                <a:rPr lang="it-IT" sz="2000" dirty="0" err="1" smtClean="0">
                  <a:latin typeface="Comic Sans MS"/>
                  <a:cs typeface="Comic Sans MS"/>
                </a:rPr>
                <a:t>tungstanato</a:t>
              </a:r>
              <a:r>
                <a:rPr lang="it-IT" sz="2000" dirty="0" smtClean="0">
                  <a:latin typeface="Comic Sans MS"/>
                  <a:cs typeface="Comic Sans MS"/>
                </a:rPr>
                <a:t> di piombo</a:t>
              </a:r>
              <a:r>
                <a:rPr lang="it-IT" sz="2000" dirty="0" smtClean="0"/>
                <a:t>)</a:t>
              </a:r>
              <a:r>
                <a:rPr lang="it-IT" sz="1900" dirty="0" smtClean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Giessen</a:t>
              </a:r>
              <a:r>
                <a:rPr lang="it-IT" sz="13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  <a:r>
                <a:rPr lang="it-IT" sz="13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NIM 789, 101 (2015</a:t>
              </a:r>
              <a:r>
                <a:rPr lang="it-IT" sz="13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Programma di ricostruzione e calibrazione dei cluster nel calorimetro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Analisi del canale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η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nell’ambito del network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HaSpeCT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 PWA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	- Sottomissione 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al PAC di una lettera di intenti per la ricerca dei barioni ibridi.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4" name="Immagine 13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5" name="Immagine 14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90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1"/>
          <p:cNvSpPr>
            <a:spLocks noGrp="1"/>
          </p:cNvSpPr>
          <p:nvPr>
            <p:ph type="title"/>
          </p:nvPr>
        </p:nvSpPr>
        <p:spPr>
          <a:xfrm>
            <a:off x="245553" y="-312070"/>
            <a:ext cx="9072563" cy="1259946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sz="2500" dirty="0">
                <a:solidFill>
                  <a:srgbClr val="800000"/>
                </a:solidFill>
              </a:rPr>
              <a:t>Forward Tagger e </a:t>
            </a:r>
            <a:r>
              <a:rPr lang="en-US" sz="2500" dirty="0">
                <a:solidFill>
                  <a:srgbClr val="800000"/>
                </a:solidFill>
              </a:rPr>
              <a:t>H</a:t>
            </a:r>
            <a:r>
              <a:rPr lang="en-US" sz="2500" dirty="0">
                <a:solidFill>
                  <a:srgbClr val="800000"/>
                </a:solidFill>
              </a:rPr>
              <a:t>ybrid Hadrons Search</a:t>
            </a:r>
            <a:endParaRPr lang="en-US" sz="2500" dirty="0">
              <a:solidFill>
                <a:srgbClr val="80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0275E-3624-E946-9746-0A18837F4B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9" name="Connettore 1 8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5" name="Immagine 4" descr="Schermata 2015-07-09 alle 17.51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1" y="675263"/>
            <a:ext cx="5675625" cy="4294523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0" y="657972"/>
            <a:ext cx="4260140" cy="4330480"/>
            <a:chOff x="0" y="457200"/>
            <a:chExt cx="4186343" cy="392853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57200"/>
              <a:ext cx="4186343" cy="3928533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1651000" y="596900"/>
              <a:ext cx="1915505" cy="335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PbWO Calorimeter</a:t>
              </a:r>
              <a:endParaRPr lang="en-US"/>
            </a:p>
          </p:txBody>
        </p:sp>
        <p:cxnSp>
          <p:nvCxnSpPr>
            <p:cNvPr id="10" name="Connettore 2 9"/>
            <p:cNvCxnSpPr/>
            <p:nvPr/>
          </p:nvCxnSpPr>
          <p:spPr bwMode="auto">
            <a:xfrm flipH="1">
              <a:off x="2184400" y="1028700"/>
              <a:ext cx="1092200" cy="723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CasellaDiTesto 10"/>
            <p:cNvSpPr txBox="1"/>
            <p:nvPr/>
          </p:nvSpPr>
          <p:spPr>
            <a:xfrm>
              <a:off x="127000" y="3962400"/>
              <a:ext cx="2309474" cy="335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Scintillating </a:t>
              </a:r>
              <a:r>
                <a:rPr lang="en-US" dirty="0" err="1" smtClean="0"/>
                <a:t>hodoscope</a:t>
              </a:r>
              <a:endParaRPr lang="en-US" dirty="0"/>
            </a:p>
          </p:txBody>
        </p:sp>
        <p:cxnSp>
          <p:nvCxnSpPr>
            <p:cNvPr id="13" name="Connettore 2 12"/>
            <p:cNvCxnSpPr/>
            <p:nvPr/>
          </p:nvCxnSpPr>
          <p:spPr bwMode="auto">
            <a:xfrm flipV="1">
              <a:off x="1066800" y="3187700"/>
              <a:ext cx="444500" cy="812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4" name="CasellaDiTesto 13"/>
            <p:cNvSpPr txBox="1"/>
            <p:nvPr/>
          </p:nvSpPr>
          <p:spPr>
            <a:xfrm>
              <a:off x="0" y="571500"/>
              <a:ext cx="1301016" cy="5863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Micro-mega</a:t>
              </a:r>
            </a:p>
            <a:p>
              <a:r>
                <a:rPr lang="en-US" dirty="0" smtClean="0"/>
                <a:t>tracker</a:t>
              </a:r>
              <a:endParaRPr lang="en-US" dirty="0"/>
            </a:p>
          </p:txBody>
        </p:sp>
        <p:cxnSp>
          <p:nvCxnSpPr>
            <p:cNvPr id="16" name="Connettore 2 15"/>
            <p:cNvCxnSpPr/>
            <p:nvPr/>
          </p:nvCxnSpPr>
          <p:spPr bwMode="auto">
            <a:xfrm>
              <a:off x="482600" y="1511300"/>
              <a:ext cx="635000" cy="5715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uppo 29"/>
          <p:cNvGrpSpPr/>
          <p:nvPr/>
        </p:nvGrpSpPr>
        <p:grpSpPr>
          <a:xfrm>
            <a:off x="374792" y="4894791"/>
            <a:ext cx="9059639" cy="2664885"/>
            <a:chOff x="304800" y="4440465"/>
            <a:chExt cx="8902700" cy="2417535"/>
          </a:xfrm>
        </p:grpSpPr>
        <p:pic>
          <p:nvPicPr>
            <p:cNvPr id="23" name="Immagine 22" descr="Schermata 2015-07-10 alle 15.04.4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00" y="4440465"/>
              <a:ext cx="2603500" cy="2417535"/>
            </a:xfrm>
            <a:prstGeom prst="rect">
              <a:avLst/>
            </a:prstGeom>
          </p:spPr>
        </p:pic>
        <p:grpSp>
          <p:nvGrpSpPr>
            <p:cNvPr id="29" name="Gruppo 28"/>
            <p:cNvGrpSpPr/>
            <p:nvPr/>
          </p:nvGrpSpPr>
          <p:grpSpPr>
            <a:xfrm>
              <a:off x="304800" y="4533900"/>
              <a:ext cx="6410637" cy="2324100"/>
              <a:chOff x="304800" y="4533900"/>
              <a:chExt cx="6410637" cy="2324100"/>
            </a:xfrm>
          </p:grpSpPr>
          <p:pic>
            <p:nvPicPr>
              <p:cNvPr id="20" name="Immagine 19" descr="Schermata 2015-07-10 alle 12.18.50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088" y="4533900"/>
                <a:ext cx="3972349" cy="2324100"/>
              </a:xfrm>
              <a:prstGeom prst="rect">
                <a:avLst/>
              </a:prstGeom>
            </p:spPr>
          </p:pic>
          <p:grpSp>
            <p:nvGrpSpPr>
              <p:cNvPr id="28" name="Gruppo 27"/>
              <p:cNvGrpSpPr/>
              <p:nvPr/>
            </p:nvGrpSpPr>
            <p:grpSpPr>
              <a:xfrm>
                <a:off x="304800" y="4557422"/>
                <a:ext cx="2367893" cy="2300577"/>
                <a:chOff x="304800" y="4557422"/>
                <a:chExt cx="2367893" cy="2300577"/>
              </a:xfrm>
            </p:grpSpPr>
            <p:pic>
              <p:nvPicPr>
                <p:cNvPr id="22" name="Immagine 21" descr="Schermata 2015-07-10 alle 14.58.02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4800" y="4557422"/>
                  <a:ext cx="2362200" cy="2300577"/>
                </a:xfrm>
                <a:prstGeom prst="rect">
                  <a:avLst/>
                </a:prstGeom>
              </p:spPr>
            </p:pic>
            <p:pic>
              <p:nvPicPr>
                <p:cNvPr id="21" name="Immagine 20" descr="Schermata 2015-07-10 alle 14.58.12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800" y="5976915"/>
                  <a:ext cx="2240893" cy="461985"/>
                </a:xfrm>
                <a:prstGeom prst="rect">
                  <a:avLst/>
                </a:prstGeom>
              </p:spPr>
            </p:pic>
          </p:grpSp>
          <p:sp>
            <p:nvSpPr>
              <p:cNvPr id="25" name="CasellaDiTesto 24"/>
              <p:cNvSpPr txBox="1"/>
              <p:nvPr/>
            </p:nvSpPr>
            <p:spPr>
              <a:xfrm>
                <a:off x="4635500" y="5410200"/>
                <a:ext cx="1600199" cy="293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>
                    <a:solidFill>
                      <a:srgbClr val="FFFFFF"/>
                    </a:solidFill>
                  </a:rPr>
                  <a:t>f1(1285)-&gt; π</a:t>
                </a:r>
                <a:r>
                  <a:rPr lang="it-IT" sz="1500" baseline="30000" dirty="0">
                    <a:solidFill>
                      <a:srgbClr val="FFFFFF"/>
                    </a:solidFill>
                  </a:rPr>
                  <a:t>+</a:t>
                </a:r>
                <a:r>
                  <a:rPr lang="it-IT" sz="1500" dirty="0">
                    <a:solidFill>
                      <a:srgbClr val="FFFFFF"/>
                    </a:solidFill>
                  </a:rPr>
                  <a:t>π</a:t>
                </a:r>
                <a:r>
                  <a:rPr lang="it-IT" sz="1500" baseline="30000" dirty="0">
                    <a:solidFill>
                      <a:srgbClr val="FFFFFF"/>
                    </a:solidFill>
                  </a:rPr>
                  <a:t>-</a:t>
                </a:r>
                <a:r>
                  <a:rPr lang="it-IT" sz="1500" dirty="0" err="1">
                    <a:solidFill>
                      <a:srgbClr val="FFFFFF"/>
                    </a:solidFill>
                    <a:latin typeface="Lucida Grande"/>
                    <a:ea typeface="Lucida Grande"/>
                    <a:cs typeface="Lucida Grande"/>
                  </a:rPr>
                  <a:t>η</a:t>
                </a:r>
                <a:endParaRPr lang="it-IT" sz="15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>
                <a:off x="5410200" y="5981700"/>
                <a:ext cx="631701" cy="335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FF"/>
                    </a:solidFill>
                  </a:rPr>
                  <a:t>PWA</a:t>
                </a:r>
                <a:endParaRPr lang="it-IT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CasellaDiTesto 26"/>
            <p:cNvSpPr txBox="1"/>
            <p:nvPr/>
          </p:nvSpPr>
          <p:spPr>
            <a:xfrm>
              <a:off x="7124700" y="5588000"/>
              <a:ext cx="1169434" cy="335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FFFF"/>
                  </a:solidFill>
                </a:rPr>
                <a:t>e</a:t>
              </a:r>
              <a:r>
                <a:rPr lang="it-IT" baseline="30000" dirty="0" smtClean="0">
                  <a:solidFill>
                    <a:srgbClr val="FFFFFF"/>
                  </a:solidFill>
                </a:rPr>
                <a:t>-</a:t>
              </a:r>
              <a:r>
                <a:rPr lang="it-IT" dirty="0" smtClean="0">
                  <a:solidFill>
                    <a:srgbClr val="FFFFFF"/>
                  </a:solidFill>
                </a:rPr>
                <a:t> </a:t>
              </a:r>
              <a:r>
                <a:rPr lang="it-IT" dirty="0" err="1" smtClean="0">
                  <a:solidFill>
                    <a:srgbClr val="FFFFFF"/>
                  </a:solidFill>
                </a:rPr>
                <a:t>p</a:t>
              </a:r>
              <a:r>
                <a:rPr lang="it-IT" dirty="0" smtClean="0">
                  <a:solidFill>
                    <a:srgbClr val="FFFFFF"/>
                  </a:solidFill>
                </a:rPr>
                <a:t>-&gt; e</a:t>
              </a:r>
              <a:r>
                <a:rPr lang="it-IT" baseline="30000" dirty="0" smtClean="0">
                  <a:solidFill>
                    <a:srgbClr val="FFFFFF"/>
                  </a:solidFill>
                </a:rPr>
                <a:t>-</a:t>
              </a:r>
              <a:r>
                <a:rPr lang="it-IT" dirty="0" smtClean="0">
                  <a:solidFill>
                    <a:srgbClr val="FFFFFF"/>
                  </a:solidFill>
                </a:rPr>
                <a:t>K</a:t>
              </a:r>
              <a:r>
                <a:rPr lang="it-IT" dirty="0" smtClean="0">
                  <a:solidFill>
                    <a:srgbClr val="FFFFFF"/>
                  </a:solidFill>
                  <a:latin typeface="Lucida Grande"/>
                  <a:ea typeface="Lucida Grande"/>
                  <a:cs typeface="Lucida Grande"/>
                </a:rPr>
                <a:t>Λ</a:t>
              </a:r>
              <a:endParaRPr lang="it-IT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33" name="Immagine 32" descr="Schermata 2015-07-10 alle 15.50.18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34" name="Immagine 33" descr="Schermata 2015-07-10 alle 15.51.16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3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566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3829014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</a:t>
            </a:r>
            <a:r>
              <a:rPr lang="en-US" sz="2900" dirty="0" err="1">
                <a:solidFill>
                  <a:srgbClr val="800000"/>
                </a:solidFill>
              </a:rPr>
              <a:t>svolta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-1" y="1082038"/>
            <a:ext cx="9942770" cy="6577953"/>
            <a:chOff x="-1" y="981605"/>
            <a:chExt cx="9770533" cy="5967400"/>
          </a:xfrm>
        </p:grpSpPr>
        <p:sp>
          <p:nvSpPr>
            <p:cNvPr id="590853" name="Text Box 5"/>
            <p:cNvSpPr txBox="1">
              <a:spLocks noChangeArrowheads="1"/>
            </p:cNvSpPr>
            <p:nvPr/>
          </p:nvSpPr>
          <p:spPr bwMode="auto">
            <a:xfrm>
              <a:off x="-1" y="981605"/>
              <a:ext cx="9770533" cy="596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61938" indent="-65088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 marL="4584700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5221288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5857875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6494463" indent="-457200" defTabSz="2619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69516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74088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78660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8323263" indent="-457200" defTabSz="26193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6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run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g14: calibrazione ed analisi dati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Analisi dati osservabili di singola e doppia polarizzazione :</a:t>
              </a: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	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&gt;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   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)-&gt;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ρ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-&gt;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(+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</a:t>
              </a:r>
              <a:endPara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endParaRPr>
            </a:p>
            <a:p>
              <a:pPr marL="676499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HD-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ice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-&gt;  HD-e</a:t>
              </a:r>
            </a:p>
            <a:p>
              <a:pPr marL="556233" indent="-4894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Contratto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INFN-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la distillazione di gas di HD (6 anni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Misure sistematiche di orto-H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e para-D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in gas di HD</a:t>
              </a:r>
              <a:r>
                <a:rPr lang="it-IT" sz="1900" baseline="-25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con spettroscopia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Raman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Acquisto e collaudo 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Jlab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nuovo spettrometro portatile.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Milestone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31-12-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2015)</a:t>
              </a:r>
            </a:p>
            <a:p>
              <a:pPr marL="571266" indent="-389196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12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GeV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&amp;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Forward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Tagger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- Pubblicazione risultati di irraggiamento cristalli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di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PbWO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a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Giessen</a:t>
              </a:r>
              <a:r>
                <a:rPr lang="it-IT" sz="13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. </a:t>
              </a:r>
              <a:r>
                <a:rPr lang="it-IT" sz="13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NIM 789, 101 (2015</a:t>
              </a:r>
              <a:r>
                <a:rPr lang="it-IT" sz="13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)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Sottomissione al PAC di una lettera di intenti per la ricerca dei barioni ibridi.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Programma di ricostruzione e calibrazione dei cluster nel calorimetro</a:t>
              </a:r>
            </a:p>
            <a:p>
              <a:pPr marL="561243" indent="-354118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	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Analisi del canale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γ+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&gt;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+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π</a:t>
              </a:r>
              <a:r>
                <a:rPr lang="it-IT" sz="1900" baseline="300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-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(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η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) nell’ambito del network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HaSpeCT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per  PWA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207126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HPS (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Heavy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Photon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 err="1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Search</a:t>
              </a:r>
              <a:r>
                <a:rPr lang="it-IT" sz="19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)</a:t>
              </a:r>
              <a:endPara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endParaRPr>
            </a:p>
            <a:p>
              <a:pPr marL="554562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- </a:t>
              </a:r>
              <a:r>
                <a:rPr lang="it-IT" sz="1900" dirty="0" err="1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Engineering</a:t>
              </a:r>
              <a:r>
                <a:rPr lang="it-IT" sz="1900" dirty="0">
                  <a:solidFill>
                    <a:srgbClr val="000090"/>
                  </a:solidFill>
                  <a:latin typeface="Comic Sans MS" charset="0"/>
                  <a:cs typeface="Times New Roman" charset="0"/>
                </a:rPr>
                <a:t> RUN (aprile – maggio 2015)  </a:t>
              </a:r>
              <a:endParaRPr lang="it-IT" sz="1900" dirty="0">
                <a:solidFill>
                  <a:srgbClr val="000090"/>
                </a:solidFill>
                <a:latin typeface="Comic Sans MS" charset="0"/>
                <a:cs typeface="Times New Roman" charset="0"/>
              </a:endParaRPr>
            </a:p>
            <a:p>
              <a:pPr marL="207126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   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–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Calibrazione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del calorimetro di </a:t>
              </a:r>
              <a:r>
                <a:rPr lang="it-IT" sz="1900" dirty="0" err="1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PbWO</a:t>
              </a:r>
              <a:endPara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endParaRPr>
            </a:p>
            <a:p>
              <a:pPr marL="207126" indent="0">
                <a:lnSpc>
                  <a:spcPct val="130000"/>
                </a:lnSpc>
                <a:defRPr/>
              </a:pP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</a:t>
              </a:r>
              <a:r>
                <a:rPr lang="it-IT" sz="1900" dirty="0">
                  <a:solidFill>
                    <a:schemeClr val="accent2"/>
                  </a:solidFill>
                  <a:latin typeface="Comic Sans MS" charset="0"/>
                  <a:cs typeface="Times New Roman" charset="0"/>
                </a:rPr>
                <a:t>    - Generatore di eventi per la stima dei fondi di QED </a:t>
              </a:r>
              <a:r>
                <a:rPr lang="it-IT" sz="2100" dirty="0">
                  <a:solidFill>
                    <a:srgbClr val="800000"/>
                  </a:solidFill>
                  <a:latin typeface="Comic Sans MS" charset="0"/>
                  <a:cs typeface="Times New Roman" charset="0"/>
                </a:rPr>
                <a:t>	</a:t>
              </a: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869950" y="1712383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24416" y="1720849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0289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3232150" y="1720850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391150" y="1703916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653617" y="1712384"/>
              <a:ext cx="321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00009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it-IT" sz="11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4" name="Immagine 13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5" name="Immagine 14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729976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05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3033720" y="35421"/>
            <a:ext cx="3806640" cy="489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38100">
            <a:solidFill>
              <a:schemeClr val="bg1">
                <a:lumMod val="50000"/>
              </a:schemeClr>
            </a:solidFill>
            <a:prstDash val="solid"/>
            <a:round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6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MAMBO (</a:t>
            </a:r>
            <a:r>
              <a:rPr lang="it-IT" sz="2600" b="1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MAMi-BOnn</a:t>
            </a:r>
            <a:r>
              <a:rPr lang="it-IT" sz="26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)</a:t>
            </a:r>
            <a:r>
              <a:rPr lang="x-none" sz="20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DejaVu Sans" pitchFamily="2"/>
                <a:cs typeface="DejaVu Sans" pitchFamily="2"/>
              </a:rPr>
              <a:t>‏</a:t>
            </a:r>
          </a:p>
        </p:txBody>
      </p:sp>
      <p:sp>
        <p:nvSpPr>
          <p:cNvPr id="3" name="Figura a mano libera 2"/>
          <p:cNvSpPr/>
          <p:nvPr/>
        </p:nvSpPr>
        <p:spPr>
          <a:xfrm>
            <a:off x="215776" y="1187549"/>
            <a:ext cx="9155160" cy="55216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La sigla MAMBO si articola su due attività:</a:t>
            </a:r>
          </a:p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A2</a:t>
            </a:r>
            <a:r>
              <a:rPr lang="en-US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Times New Roman" pitchFamily="18"/>
                <a:cs typeface="Century Schoolbook"/>
              </a:rPr>
              <a:t>@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MAMI (</a:t>
            </a:r>
            <a:r>
              <a:rPr lang="it-IT" sz="2000" b="1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Mainz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)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                           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presa dati e analisi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Paolo </a:t>
            </a:r>
            <a:r>
              <a:rPr lang="it-IT" sz="20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Pedroni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(Pavia) </a:t>
            </a:r>
            <a:r>
              <a:rPr lang="it-IT" sz="2000" b="1" dirty="0" smtClean="0"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Spokesperson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insieme a A. Thomas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</a:t>
            </a:r>
            <a:endParaRPr lang="it-IT" sz="20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DejaVu Sans" pitchFamily="2"/>
              <a:cs typeface="Century Schoolbook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BGO-OD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(Bonn)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                   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installazione, messa a punto apparato, presa dati e analisi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Paolo Levi </a:t>
            </a:r>
            <a:r>
              <a:rPr lang="it-IT" sz="2000" b="1" i="0" u="none" strike="noStrike" baseline="0" dirty="0" err="1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Sandri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(LNF)  </a:t>
            </a:r>
            <a:r>
              <a:rPr lang="it-IT" sz="2000" b="1" i="0" u="none" strike="noStrike" baseline="0" dirty="0" err="1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Spokesperson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insieme a H. </a:t>
            </a:r>
            <a:r>
              <a:rPr lang="it-IT" sz="2000" b="1" i="0" u="none" strike="noStrike" baseline="0" dirty="0" err="1">
                <a:ln>
                  <a:noFill/>
                </a:ln>
                <a:solidFill>
                  <a:srgbClr val="0000FF"/>
                </a:solidFill>
                <a:latin typeface="Century Schoolbook"/>
                <a:ea typeface="Symbol" pitchFamily="2"/>
                <a:cs typeface="Century Schoolbook"/>
              </a:rPr>
              <a:t>Schmieden</a:t>
            </a: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</a:t>
            </a:r>
            <a:endParaRPr lang="it-IT" sz="20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Symbol" pitchFamily="2"/>
              <a:cs typeface="Century Schoolbook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sz="2000" b="1" i="0" u="none" strike="noStrike" baseline="0" dirty="0" smtClean="0">
              <a:ln>
                <a:noFill/>
              </a:ln>
              <a:solidFill>
                <a:srgbClr val="FF0000"/>
              </a:solidFill>
              <a:latin typeface="Century Schoolbook"/>
              <a:ea typeface="Symbol" pitchFamily="2"/>
              <a:cs typeface="Century Schoolbook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Obiettivi </a:t>
            </a:r>
            <a:r>
              <a:rPr lang="it-IT" sz="20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Century Schoolbook"/>
                <a:ea typeface="Symbol" pitchFamily="2"/>
                <a:cs typeface="Century Schoolbook"/>
              </a:rPr>
              <a:t>di fisica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Symbol" pitchFamily="2"/>
                <a:cs typeface="Century Schoolbook"/>
              </a:rPr>
              <a:t>: 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studio delle proprietà delle risonanze nucleoniche attraverso la </a:t>
            </a:r>
            <a:r>
              <a:rPr lang="it-IT" sz="20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fotoproduzione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di mesoni </a:t>
            </a:r>
            <a:r>
              <a:rPr lang="it-IT" sz="2000" b="0" i="0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pseudoscalari</a:t>
            </a:r>
            <a:r>
              <a:rPr lang="it-IT" sz="2000" dirty="0"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,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vettori e con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stranezza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con fasci e/o bersagli 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polarizzati con energie fino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a 1.6 </a:t>
            </a:r>
            <a:r>
              <a:rPr lang="it-IT" sz="2000" b="0" i="0" u="none" strike="noStrike" dirty="0" err="1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GeV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a Mainz ( fascio e bersaglio polarizzati) e fino a 3.2 </a:t>
            </a:r>
            <a:r>
              <a:rPr lang="it-IT" sz="2000" b="0" i="0" u="none" strike="noStrike" dirty="0" err="1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GeV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a Bonn (fascio </a:t>
            </a:r>
            <a:r>
              <a:rPr lang="it-IT" sz="2000" dirty="0" smtClean="0"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polarizzato)</a:t>
            </a:r>
            <a:r>
              <a:rPr lang="it-IT" sz="2000" b="0" i="0" u="none" strike="noStrike" dirty="0" smtClean="0">
                <a:ln>
                  <a:noFill/>
                </a:ln>
                <a:solidFill>
                  <a:srgbClr val="000000"/>
                </a:solidFill>
                <a:latin typeface="Century Schoolbook"/>
                <a:ea typeface="DejaVu Sans" pitchFamily="2"/>
                <a:cs typeface="Century Schoolbook"/>
              </a:rPr>
              <a:t>  </a:t>
            </a:r>
            <a:endParaRPr lang="it-IT" sz="20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DejaVu Sans" pitchFamily="2"/>
              <a:cs typeface="Century Schoolbook"/>
            </a:endParaRPr>
          </a:p>
          <a:p>
            <a:pPr lvl="0"/>
            <a:endParaRPr lang="en-US" sz="2000" dirty="0" smtClean="0">
              <a:latin typeface="Century Schoolbook"/>
              <a:ea typeface="WenQuanYi Micro Hei" pitchFamily="2"/>
              <a:cs typeface="Century Schoolbook"/>
            </a:endParaRPr>
          </a:p>
          <a:p>
            <a:pPr lvl="0">
              <a:lnSpc>
                <a:spcPct val="140000"/>
              </a:lnSpc>
              <a:buClr>
                <a:srgbClr val="FF0000"/>
              </a:buClr>
              <a:buSzPct val="100000"/>
              <a:buFont typeface="Wingdings" pitchFamily="2"/>
              <a:buChar char=""/>
              <a:tabLst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 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err="1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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		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</a:t>
            </a:r>
            <a:r>
              <a:rPr lang="it-IT" sz="2000" dirty="0" smtClean="0">
                <a:latin typeface="Arial" pitchFamily="18"/>
                <a:ea typeface="WenQuanYi Micro Hei" pitchFamily="2"/>
                <a:cs typeface="Lohit Hindi" pitchFamily="2"/>
              </a:rPr>
              <a:t>’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			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mesoni </a:t>
            </a:r>
            <a:r>
              <a:rPr lang="it-IT" sz="2000" dirty="0" err="1" smtClean="0">
                <a:latin typeface="Century Schoolbook"/>
                <a:ea typeface="WenQuanYi Micro Hei" pitchFamily="2"/>
                <a:cs typeface="Century Schoolbook"/>
              </a:rPr>
              <a:t>pseudoscalari</a:t>
            </a:r>
            <a:endParaRPr lang="it-IT" sz="2000" dirty="0" smtClean="0">
              <a:latin typeface="Century Schoolbook"/>
              <a:ea typeface="WenQuanYi Micro Hei" pitchFamily="2"/>
              <a:cs typeface="Century Schoolbook"/>
            </a:endParaRPr>
          </a:p>
          <a:p>
            <a:pPr lvl="0">
              <a:lnSpc>
                <a:spcPct val="140000"/>
              </a:lnSpc>
              <a:buClr>
                <a:srgbClr val="FF0000"/>
              </a:buClr>
              <a:buSzPct val="100000"/>
              <a:buFont typeface="Wingdings" pitchFamily="2"/>
              <a:buChar char=""/>
              <a:tabLst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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  	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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	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 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		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mesoni 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vettoriali</a:t>
            </a:r>
            <a:endParaRPr lang="it-IT" sz="2000" dirty="0" smtClean="0">
              <a:solidFill>
                <a:srgbClr val="0000FF"/>
              </a:solidFill>
              <a:latin typeface="Century Schoolbook"/>
              <a:ea typeface="WenQuanYi Micro Hei" pitchFamily="2"/>
              <a:cs typeface="Century Schoolbook"/>
            </a:endParaRPr>
          </a:p>
          <a:p>
            <a:pPr lvl="0">
              <a:lnSpc>
                <a:spcPct val="140000"/>
              </a:lnSpc>
              <a:buClr>
                <a:srgbClr val="FF0000"/>
              </a:buClr>
              <a:buSzPct val="100000"/>
              <a:buFont typeface="Wingdings" pitchFamily="2"/>
              <a:buChar char=""/>
              <a:tabLst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</a:t>
            </a:r>
            <a:r>
              <a:rPr lang="en-GB" sz="2000" dirty="0" smtClean="0">
                <a:latin typeface="Symbol" pitchFamily="18"/>
                <a:ea typeface="WenQuanYi Micro Hei" pitchFamily="2"/>
                <a:cs typeface="Lohit Hindi" pitchFamily="2"/>
              </a:rPr>
              <a:t>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N</a:t>
            </a:r>
            <a:r>
              <a:rPr lang="it-IT" sz="2000" dirty="0" smtClean="0">
                <a:latin typeface="Times New Roman" pitchFamily="18"/>
                <a:ea typeface="WenQuanYi Micro Hei" pitchFamily="2"/>
                <a:cs typeface="Lohit Hindi" pitchFamily="2"/>
              </a:rPr>
              <a:t>→</a:t>
            </a:r>
            <a:r>
              <a:rPr lang="it-IT" sz="2000" dirty="0" smtClean="0">
                <a:latin typeface="Liberation Sans" pitchFamily="18"/>
                <a:ea typeface="WenQuanYi Micro Hei" pitchFamily="2"/>
                <a:cs typeface="Lohit Hindi" pitchFamily="2"/>
              </a:rPr>
              <a:t> K</a:t>
            </a:r>
            <a:r>
              <a:rPr lang="it-IT" sz="2000" dirty="0" smtClean="0">
                <a:latin typeface="Symbol" pitchFamily="18"/>
                <a:ea typeface="WenQuanYi Micro Hei" pitchFamily="2"/>
                <a:cs typeface="Lohit Hindi" pitchFamily="2"/>
              </a:rPr>
              <a:t>						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mesoni </a:t>
            </a:r>
            <a:r>
              <a:rPr lang="it-IT" sz="2000" dirty="0" smtClean="0">
                <a:latin typeface="Century Schoolbook"/>
                <a:ea typeface="WenQuanYi Micro Hei" pitchFamily="2"/>
                <a:cs typeface="Century Schoolbook"/>
              </a:rPr>
              <a:t>con stranezza</a:t>
            </a:r>
            <a:endParaRPr lang="it-IT" sz="2200" b="0" i="0" u="none" strike="noStrike" baseline="0" dirty="0">
              <a:ln>
                <a:noFill/>
              </a:ln>
              <a:solidFill>
                <a:srgbClr val="000000"/>
              </a:solidFill>
              <a:latin typeface="Century Schoolbook"/>
              <a:ea typeface="Symbol" pitchFamily="2"/>
              <a:cs typeface="Century Schoolbook"/>
            </a:endParaRPr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539477"/>
            <a:ext cx="9623097" cy="52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lnSpc>
                <a:spcPct val="150000"/>
              </a:lnSpc>
              <a:spcBef>
                <a:spcPts val="1500"/>
              </a:spcBef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N° sezioni INFN partecipanti: 6                 Responsabile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Nazionale: ALESSIA </a:t>
            </a:r>
            <a:r>
              <a:rPr lang="it-IT" sz="2000" b="1" dirty="0" smtClean="0">
                <a:solidFill>
                  <a:srgbClr val="FF00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FANTINI </a:t>
            </a:r>
            <a:endParaRPr lang="it-IT" sz="2000" b="1" dirty="0">
              <a:solidFill>
                <a:srgbClr val="FF00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4-07-13 alle 20.5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560"/>
            <a:ext cx="10080625" cy="4284218"/>
          </a:xfrm>
          <a:prstGeom prst="rect">
            <a:avLst/>
          </a:prstGeom>
        </p:spPr>
      </p:pic>
      <p:pic>
        <p:nvPicPr>
          <p:cNvPr id="19" name="Immagine 18" descr="Schermata 2015-07-10 alle 15.28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43" y="4655666"/>
            <a:ext cx="1283882" cy="2904009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55086" y="-186659"/>
            <a:ext cx="9072563" cy="125994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rgbClr val="800000"/>
                </a:solidFill>
              </a:rPr>
              <a:t>HPS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0" y="83471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Immagine 6" descr="Schermata 2015-07-10 alle 15.22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698567" cy="1130515"/>
          </a:xfrm>
          <a:prstGeom prst="rect">
            <a:avLst/>
          </a:prstGeom>
        </p:spPr>
      </p:pic>
      <p:pic>
        <p:nvPicPr>
          <p:cNvPr id="8" name="Immagine 7" descr="Schermata 2015-07-10 alle 15.23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942"/>
            <a:ext cx="3120194" cy="1145276"/>
          </a:xfrm>
          <a:prstGeom prst="rect">
            <a:avLst/>
          </a:prstGeom>
        </p:spPr>
      </p:pic>
      <p:pic>
        <p:nvPicPr>
          <p:cNvPr id="9" name="Immagine 8" descr="Schermata 2015-07-10 alle 15.24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1357"/>
            <a:ext cx="4080254" cy="2748319"/>
          </a:xfrm>
          <a:prstGeom prst="rect">
            <a:avLst/>
          </a:prstGeom>
        </p:spPr>
      </p:pic>
      <p:pic>
        <p:nvPicPr>
          <p:cNvPr id="11" name="Immagine 10" descr="Schermata 2015-07-10 alle 15.27.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83" y="5084848"/>
            <a:ext cx="3728796" cy="2474828"/>
          </a:xfrm>
          <a:prstGeom prst="rect">
            <a:avLst/>
          </a:prstGeom>
        </p:spPr>
      </p:pic>
      <p:pic>
        <p:nvPicPr>
          <p:cNvPr id="12" name="Immagine 11" descr="Schermata 2015-07-10 alle 15.28.5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741" y="4678658"/>
            <a:ext cx="1266515" cy="2881018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631551" y="6789708"/>
            <a:ext cx="912450" cy="343375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en-US" sz="800" dirty="0"/>
              <a:t>Simulated elastic </a:t>
            </a:r>
          </a:p>
          <a:p>
            <a:r>
              <a:rPr lang="en-US" sz="800" dirty="0"/>
              <a:t>electron energy</a:t>
            </a:r>
            <a:endParaRPr lang="en-US" sz="8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988558" y="6817707"/>
            <a:ext cx="925274" cy="343375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en-US" sz="800" dirty="0"/>
              <a:t>Calibrated elastic </a:t>
            </a:r>
          </a:p>
          <a:p>
            <a:r>
              <a:rPr lang="en-US" sz="800" dirty="0"/>
              <a:t>electron energy</a:t>
            </a:r>
            <a:endParaRPr lang="en-US" sz="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7599241" y="4951120"/>
            <a:ext cx="809858" cy="220264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it-IT" sz="800" dirty="0" err="1"/>
              <a:t>E</a:t>
            </a:r>
            <a:r>
              <a:rPr lang="it-IT" sz="800" baseline="-25000" dirty="0" err="1"/>
              <a:t>peak</a:t>
            </a:r>
            <a:r>
              <a:rPr lang="it-IT" sz="800" dirty="0"/>
              <a:t>=875 </a:t>
            </a:r>
            <a:r>
              <a:rPr lang="it-IT" sz="800" dirty="0" err="1"/>
              <a:t>MeV</a:t>
            </a:r>
            <a:endParaRPr lang="it-IT" sz="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883013" y="4942205"/>
            <a:ext cx="809858" cy="220264"/>
          </a:xfrm>
          <a:prstGeom prst="rect">
            <a:avLst/>
          </a:prstGeom>
          <a:noFill/>
        </p:spPr>
        <p:txBody>
          <a:bodyPr wrap="none" lIns="96213" tIns="48107" rIns="96213" bIns="48107" rtlCol="0">
            <a:spAutoFit/>
          </a:bodyPr>
          <a:lstStyle/>
          <a:p>
            <a:r>
              <a:rPr lang="it-IT" sz="800" dirty="0" err="1"/>
              <a:t>E</a:t>
            </a:r>
            <a:r>
              <a:rPr lang="it-IT" sz="800" baseline="-25000" dirty="0" err="1"/>
              <a:t>peak</a:t>
            </a:r>
            <a:r>
              <a:rPr lang="it-IT" sz="800" dirty="0"/>
              <a:t>=867 </a:t>
            </a:r>
            <a:r>
              <a:rPr lang="it-IT" sz="800" dirty="0" err="1"/>
              <a:t>MeV</a:t>
            </a:r>
            <a:endParaRPr lang="it-IT" sz="800" dirty="0"/>
          </a:p>
        </p:txBody>
      </p:sp>
      <p:grpSp>
        <p:nvGrpSpPr>
          <p:cNvPr id="20" name="Gruppo 19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21" name="Immagine 20" descr="Schermata 2015-07-10 alle 15.50.18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22" name="Immagine 21" descr="Schermata 2015-07-10 alle 15.51.16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1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55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00A99-CD80-A044-87AA-03320291C68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815821" y="458480"/>
            <a:ext cx="4223791" cy="5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>
            <a:spAutoFit/>
          </a:bodyPr>
          <a:lstStyle/>
          <a:p>
            <a:pPr>
              <a:defRPr/>
            </a:pPr>
            <a:r>
              <a:rPr lang="en-US" sz="2900" dirty="0">
                <a:solidFill>
                  <a:srgbClr val="800000"/>
                </a:solidFill>
              </a:rPr>
              <a:t>Outline – </a:t>
            </a:r>
            <a:r>
              <a:rPr lang="en-US" sz="2900" dirty="0" err="1">
                <a:solidFill>
                  <a:srgbClr val="800000"/>
                </a:solidFill>
              </a:rPr>
              <a:t>Attivita</a:t>
            </a:r>
            <a:r>
              <a:rPr lang="en-US" sz="2900" dirty="0">
                <a:solidFill>
                  <a:srgbClr val="800000"/>
                </a:solidFill>
              </a:rPr>
              <a:t>’  </a:t>
            </a:r>
            <a:r>
              <a:rPr lang="en-US" sz="2900" dirty="0" err="1">
                <a:solidFill>
                  <a:srgbClr val="800000"/>
                </a:solidFill>
              </a:rPr>
              <a:t>Prevista</a:t>
            </a:r>
            <a:endParaRPr lang="en-US" sz="2900" dirty="0">
              <a:solidFill>
                <a:srgbClr val="800000"/>
              </a:solidFill>
            </a:endParaRPr>
          </a:p>
        </p:txBody>
      </p:sp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324978" y="1079490"/>
            <a:ext cx="9408039" cy="4682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6213" tIns="48107" rIns="96213" bIns="48107">
            <a:spAutoFit/>
          </a:bodyPr>
          <a:lstStyle>
            <a:lvl1pPr marL="261938" indent="-65088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584700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5221288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5857875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6494463" indent="-457200" defTabSz="2619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69516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74088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78660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8323263" indent="-457200" defTabSz="261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6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Gev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-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run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g14: calibrazione ed analisi dati</a:t>
            </a:r>
          </a:p>
          <a:p>
            <a:pPr marL="207126" indent="0"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	- 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N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ota di analisi sulla foto-produzione di due pioni su nucleone polarizzato</a:t>
            </a:r>
            <a:endParaRPr lang="it-IT" sz="1900" dirty="0">
              <a:solidFill>
                <a:srgbClr val="800000"/>
              </a:solidFill>
              <a:latin typeface="Comic Sans MS" charset="0"/>
              <a:cs typeface="Times New Roman" charset="0"/>
            </a:endParaRP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HD-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ice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-&gt;  HD-e</a:t>
            </a:r>
          </a:p>
          <a:p>
            <a:pPr marL="765028" indent="-300666" defTabSz="668147">
              <a:lnSpc>
                <a:spcPct val="130000"/>
              </a:lnSpc>
              <a:buFontTx/>
              <a:buChar char="-"/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Installazione del sistema di distillazione del gas di HD a Roma (PP1)</a:t>
            </a:r>
          </a:p>
          <a:p>
            <a:pPr marL="765028" indent="-300666" defTabSz="668147">
              <a:lnSpc>
                <a:spcPct val="130000"/>
              </a:lnSpc>
              <a:buFontTx/>
              <a:buChar char="-"/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Misura del grado di purezza del gas di HD tramite tecnica </a:t>
            </a:r>
            <a:r>
              <a:rPr lang="it-IT" sz="1900" dirty="0" err="1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Raman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</a:t>
            </a: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	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12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GeV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–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Forward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Tagger</a:t>
            </a:r>
            <a:endParaRPr lang="it-IT" sz="1900" dirty="0">
              <a:solidFill>
                <a:srgbClr val="800000"/>
              </a:solidFill>
              <a:latin typeface="Comic Sans MS" charset="0"/>
              <a:cs typeface="Times New Roman" charset="0"/>
            </a:endParaRP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	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- Assemblaggio ed installazione calorimetro del FT 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in collaborazione con Genova</a:t>
            </a:r>
          </a:p>
          <a:p>
            <a:pPr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   - Proposta di esperimento al PAC </a:t>
            </a:r>
            <a:r>
              <a:rPr lang="it-IT" sz="1900" dirty="0">
                <a:solidFill>
                  <a:srgbClr val="000090"/>
                </a:solidFill>
                <a:latin typeface="Comic Sans MS" charset="0"/>
                <a:cs typeface="Times New Roman" charset="0"/>
              </a:rPr>
              <a:t>per la ricerca dei barioni ibridi</a:t>
            </a:r>
            <a:r>
              <a:rPr lang="it-IT" sz="1900" dirty="0">
                <a:solidFill>
                  <a:srgbClr val="000090"/>
                </a:solidFill>
                <a:latin typeface="Comic Sans MS" charset="0"/>
                <a:cs typeface="Times New Roman" charset="0"/>
              </a:rPr>
              <a:t>.</a:t>
            </a:r>
          </a:p>
          <a:p>
            <a:pPr>
              <a:lnSpc>
                <a:spcPct val="130000"/>
              </a:lnSpc>
              <a:defRPr/>
            </a:pPr>
            <a:endParaRPr lang="it-IT" sz="1900" dirty="0">
              <a:solidFill>
                <a:srgbClr val="800000"/>
              </a:solidFill>
              <a:latin typeface="Comic Sans MS" charset="0"/>
              <a:cs typeface="Times New Roman" charset="0"/>
            </a:endParaRPr>
          </a:p>
          <a:p>
            <a:pPr marL="207126" indent="0">
              <a:lnSpc>
                <a:spcPct val="130000"/>
              </a:lnSpc>
              <a:defRPr/>
            </a:pP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HPS (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Heavy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Photon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800000"/>
                </a:solidFill>
                <a:latin typeface="Comic Sans MS" charset="0"/>
                <a:cs typeface="Times New Roman" charset="0"/>
              </a:rPr>
              <a:t>Search</a:t>
            </a:r>
            <a:r>
              <a:rPr lang="it-IT" sz="19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marL="207126" indent="0">
              <a:lnSpc>
                <a:spcPct val="130000"/>
              </a:lnSpc>
              <a:defRPr/>
            </a:pP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     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-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	</a:t>
            </a:r>
            <a:r>
              <a:rPr lang="it-IT" sz="1900" dirty="0" err="1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Run</a:t>
            </a:r>
            <a:r>
              <a:rPr lang="it-IT" sz="1900" dirty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 di presa dati</a:t>
            </a:r>
            <a:r>
              <a:rPr lang="it-IT" sz="2100" dirty="0">
                <a:solidFill>
                  <a:srgbClr val="800000"/>
                </a:solidFill>
                <a:latin typeface="Comic Sans MS" charset="0"/>
                <a:cs typeface="Times New Roman" charset="0"/>
              </a:rPr>
              <a:t>				</a:t>
            </a:r>
          </a:p>
        </p:txBody>
      </p:sp>
      <p:sp>
        <p:nvSpPr>
          <p:cNvPr id="590854" name="Line 6"/>
          <p:cNvSpPr>
            <a:spLocks noChangeShapeType="1"/>
          </p:cNvSpPr>
          <p:nvPr/>
        </p:nvSpPr>
        <p:spPr bwMode="auto">
          <a:xfrm>
            <a:off x="284325" y="1056955"/>
            <a:ext cx="9201801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6213" tIns="48107" rIns="96213" bIns="48107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8" name="Immagine 7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9" name="Immagine 8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174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0275E-3624-E946-9746-0A18837F4B2C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cxnSp>
        <p:nvCxnSpPr>
          <p:cNvPr id="8" name="Connettore 1 7"/>
          <p:cNvCxnSpPr/>
          <p:nvPr/>
        </p:nvCxnSpPr>
        <p:spPr bwMode="auto">
          <a:xfrm>
            <a:off x="0" y="615974"/>
            <a:ext cx="100806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5403" y="704636"/>
            <a:ext cx="9416661" cy="459069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6213" tIns="48107" rIns="96213" bIns="48107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11303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7780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24257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30734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3530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987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4445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902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2100" b="1" dirty="0">
                <a:solidFill>
                  <a:srgbClr val="0000CC"/>
                </a:solidFill>
                <a:latin typeface="Comic Sans MS" charset="0"/>
                <a:cs typeface="Times New Roman" charset="0"/>
              </a:rPr>
              <a:t>D</a:t>
            </a:r>
            <a:r>
              <a:rPr lang="it-IT" sz="2100" b="1" dirty="0">
                <a:solidFill>
                  <a:srgbClr val="0000CC"/>
                </a:solidFill>
                <a:latin typeface="Comic Sans MS" charset="0"/>
                <a:cs typeface="Times New Roman" charset="0"/>
              </a:rPr>
              <a:t>ettaglio delle richieste</a:t>
            </a:r>
          </a:p>
          <a:p>
            <a:pPr algn="ctr">
              <a:defRPr/>
            </a:pPr>
            <a:r>
              <a:rPr lang="it-IT" dirty="0" smtClean="0">
                <a:cs typeface="Times New Roman" charset="0"/>
              </a:rPr>
              <a:t> </a:t>
            </a:r>
          </a:p>
          <a:p>
            <a:pPr lvl="0"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C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onsumi: 	8 k€  (</a:t>
            </a:r>
            <a:r>
              <a:rPr lang="it-IT" sz="1900" dirty="0">
                <a:solidFill>
                  <a:srgbClr val="FF0000"/>
                </a:solidFill>
              </a:rPr>
              <a:t>componentistica </a:t>
            </a:r>
            <a:r>
              <a:rPr lang="it-IT" sz="1900" dirty="0">
                <a:solidFill>
                  <a:srgbClr val="FF0000"/>
                </a:solidFill>
              </a:rPr>
              <a:t>da </a:t>
            </a:r>
            <a:r>
              <a:rPr lang="it-IT" sz="1900" dirty="0">
                <a:solidFill>
                  <a:srgbClr val="FF0000"/>
                </a:solidFill>
              </a:rPr>
              <a:t>vuoto e </a:t>
            </a:r>
            <a:r>
              <a:rPr lang="it-IT" sz="1900" dirty="0" err="1">
                <a:solidFill>
                  <a:srgbClr val="FF0000"/>
                </a:solidFill>
              </a:rPr>
              <a:t>crigenia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Altri consumi	7 k€  (</a:t>
            </a:r>
            <a:r>
              <a:rPr lang="it-IT" sz="1900" dirty="0">
                <a:solidFill>
                  <a:srgbClr val="FF0000"/>
                </a:solidFill>
              </a:rPr>
              <a:t>elio </a:t>
            </a:r>
            <a:r>
              <a:rPr lang="it-IT" sz="1900" dirty="0">
                <a:solidFill>
                  <a:srgbClr val="FF0000"/>
                </a:solidFill>
              </a:rPr>
              <a:t>ed azoto </a:t>
            </a:r>
            <a:r>
              <a:rPr lang="it-IT" sz="1900" dirty="0">
                <a:solidFill>
                  <a:srgbClr val="FF0000"/>
                </a:solidFill>
              </a:rPr>
              <a:t>liquido)</a:t>
            </a: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Inventariabile: 	55 K€   (controller di temperatura, flussimetro, stazione pompante: 		scroll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pump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,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turbomolecolare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e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leak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detector, lettore per misuratori 		di alto vuoto e teste di misura )</a:t>
            </a:r>
          </a:p>
          <a:p>
            <a:pPr lvl="0" algn="just">
              <a:defRPr/>
            </a:pPr>
            <a:r>
              <a:rPr lang="it-IT" sz="1900" dirty="0">
                <a:solidFill>
                  <a:srgbClr val="FF0000"/>
                </a:solidFill>
              </a:rPr>
              <a:t>		</a:t>
            </a: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Trasporti:  	2 k€  (spedizione gas HD)</a:t>
            </a: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Manutenzione:	2 k€  (manutenzione Laser per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Raman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algn="just">
              <a:defRPr/>
            </a:pP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just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Missioni : 	59 K€ (HPS +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Clas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coll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 + Miss </a:t>
            </a:r>
            <a:r>
              <a:rPr lang="it-IT" sz="1900" dirty="0" err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Ge</a:t>
            </a: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)</a:t>
            </a:r>
          </a:p>
          <a:p>
            <a:pPr algn="just">
              <a:defRPr/>
            </a:pPr>
            <a:endParaRPr lang="it-IT" sz="1900" dirty="0">
              <a:solidFill>
                <a:srgbClr val="FF0000"/>
              </a:solidFill>
              <a:latin typeface="Comic Sans MS" charset="0"/>
              <a:cs typeface="Times New Roman" charset="0"/>
            </a:endParaRPr>
          </a:p>
          <a:p>
            <a:pPr algn="ctr">
              <a:defRPr/>
            </a:pPr>
            <a:r>
              <a:rPr lang="it-IT" sz="1900" dirty="0">
                <a:solidFill>
                  <a:srgbClr val="FF0000"/>
                </a:solidFill>
                <a:latin typeface="Comic Sans MS" charset="0"/>
                <a:cs typeface="Times New Roman" charset="0"/>
              </a:rPr>
              <a:t>	</a:t>
            </a:r>
            <a:r>
              <a:rPr lang="it-IT" sz="1900" b="1" dirty="0">
                <a:latin typeface="Comic Sans MS" charset="0"/>
                <a:cs typeface="Times New Roman" charset="0"/>
              </a:rPr>
              <a:t>Tot   Richieste 133 K€.</a:t>
            </a:r>
          </a:p>
          <a:p>
            <a:pPr algn="just">
              <a:defRPr/>
            </a:pPr>
            <a:r>
              <a:rPr lang="it-IT" sz="1900" dirty="0">
                <a:latin typeface="Comic Sans MS" charset="0"/>
                <a:cs typeface="Times New Roman" charset="0"/>
              </a:rPr>
              <a:t> 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6957354" y="1"/>
            <a:ext cx="2606316" cy="606640"/>
            <a:chOff x="5844925" y="0"/>
            <a:chExt cx="3553075" cy="877395"/>
          </a:xfrm>
        </p:grpSpPr>
        <p:pic>
          <p:nvPicPr>
            <p:cNvPr id="10" name="Immagine 9" descr="Schermata 2015-07-10 alle 15.50.1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700" y="0"/>
              <a:ext cx="2019300" cy="877395"/>
            </a:xfrm>
            <a:prstGeom prst="rect">
              <a:avLst/>
            </a:prstGeom>
          </p:spPr>
        </p:pic>
        <p:pic>
          <p:nvPicPr>
            <p:cNvPr id="11" name="Immagine 10" descr="Schermata 2015-07-10 alle 15.51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925" y="0"/>
              <a:ext cx="1550821" cy="876300"/>
            </a:xfrm>
            <a:prstGeom prst="rect">
              <a:avLst/>
            </a:prstGeom>
          </p:spPr>
        </p:pic>
      </p:grp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958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33D1EA-0EA0-044D-8FB3-989E631A2E49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3768" y="828302"/>
            <a:ext cx="9720262" cy="691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CONSUMO		        →   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3.5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      </a:t>
            </a:r>
            <a:endParaRPr lang="it-IT" sz="2000" b="1" dirty="0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INVENTARIO 	        → 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10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SEMINARI  	        →  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0.5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000" b="1" dirty="0" smtClean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PUBBLICAZIONI   →  1.5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>
              <a:lnSpc>
                <a:spcPct val="15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0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lvl="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MISSIONI 		       →  </a:t>
            </a:r>
            <a:r>
              <a:rPr lang="it-IT" sz="2000" b="1" dirty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6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  <a:r>
              <a:rPr lang="it-IT" sz="20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r>
              <a:rPr lang="it-IT" sz="20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 </a:t>
            </a:r>
          </a:p>
          <a:p>
            <a:pPr marL="342900" indent="-34290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28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sz="28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TOTALE Richieste  Dot. III (Tor Vergata) → </a:t>
            </a:r>
            <a:r>
              <a:rPr lang="it-IT" sz="3200" b="1" dirty="0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21.5 </a:t>
            </a:r>
            <a:r>
              <a:rPr lang="it-IT" sz="3200" b="1" dirty="0" err="1" smtClean="0">
                <a:solidFill>
                  <a:srgbClr val="C90016"/>
                </a:solidFill>
                <a:latin typeface="Times New Roman" pitchFamily="16" charset="0"/>
                <a:ea typeface="DejaVu Sans" charset="0"/>
                <a:cs typeface="DejaVu Sans" charset="0"/>
              </a:rPr>
              <a:t>kE</a:t>
            </a:r>
            <a:endParaRPr lang="it-IT" sz="3200" b="1" dirty="0" smtClean="0">
              <a:solidFill>
                <a:srgbClr val="C90016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  <a:p>
            <a:pPr marL="342900" indent="-342900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it-IT" sz="1600" b="1" dirty="0">
              <a:solidFill>
                <a:srgbClr val="0000FF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395920" y="73025"/>
            <a:ext cx="9288784" cy="430213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800" b="1" dirty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RICHIESTE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Dotazioni  III Roma Tor Vergata per il 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t>2016</a:t>
            </a:r>
            <a:endParaRPr lang="it-IT" sz="2800" b="1" dirty="0">
              <a:solidFill>
                <a:srgbClr val="FF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First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measurement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 the 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beam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asymmetry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in </a:t>
            </a:r>
            <a:r>
              <a:rPr lang="it-IT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20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′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photoproduction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off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proton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near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threshold</a:t>
            </a:r>
            <a:endParaRPr lang="it-IT" sz="2000" b="1" dirty="0">
              <a:solidFill>
                <a:srgbClr val="0000FF"/>
              </a:solidFill>
              <a:latin typeface="Century Schoolbook"/>
              <a:cs typeface="Century Schoolbook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367904" y="140357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Century Schoolbook"/>
                <a:cs typeface="Century Schoolbook"/>
              </a:rPr>
              <a:t>P. Levisandri et al. (GRAAL Collaboration) Eur</a:t>
            </a:r>
            <a:r>
              <a:rPr lang="hu-HU" dirty="0">
                <a:latin typeface="Century Schoolbook"/>
                <a:cs typeface="Century Schoolbook"/>
              </a:rPr>
              <a:t>. Phys. J. A (2015) 51: 77 DOI 10.1140/epja/i2015-15077-0</a:t>
            </a:r>
            <a:endParaRPr lang="it-IT" dirty="0">
              <a:latin typeface="Century Schoolbook"/>
              <a:cs typeface="Century Schoolboo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31800" y="2555701"/>
            <a:ext cx="936104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Measurement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Σ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beam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asymmetry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for the </a:t>
            </a:r>
            <a:r>
              <a:rPr lang="it-IT" sz="2000" b="1" dirty="0" err="1">
                <a:solidFill>
                  <a:srgbClr val="0000FF"/>
                </a:solidFill>
              </a:rPr>
              <a:t>ω</a:t>
            </a:r>
            <a:r>
              <a:rPr lang="it-IT" sz="2000" b="1" dirty="0">
                <a:solidFill>
                  <a:srgbClr val="0000FF"/>
                </a:solidFill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photoproduction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off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proton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and the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neutron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at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the GRAAL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experiment</a:t>
            </a:r>
            <a:endParaRPr lang="it-IT" sz="2000" b="1" dirty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endParaRPr lang="it-IT" dirty="0"/>
          </a:p>
          <a:p>
            <a:r>
              <a:rPr lang="it-IT" dirty="0" smtClean="0">
                <a:latin typeface="Century Schoolbook"/>
                <a:cs typeface="Century Schoolbook"/>
              </a:rPr>
              <a:t>	V</a:t>
            </a:r>
            <a:r>
              <a:rPr lang="it-IT" dirty="0">
                <a:latin typeface="Century Schoolbook"/>
                <a:cs typeface="Century Schoolbook"/>
              </a:rPr>
              <a:t>. Vegna et al. (GRAAL Collaboration)</a:t>
            </a:r>
          </a:p>
          <a:p>
            <a:r>
              <a:rPr lang="it-IT" dirty="0" smtClean="0">
                <a:latin typeface="Century Schoolbook"/>
                <a:cs typeface="Century Schoolbook"/>
              </a:rPr>
              <a:t>	</a:t>
            </a:r>
            <a:r>
              <a:rPr lang="it-IT" dirty="0" err="1" smtClean="0">
                <a:latin typeface="Century Schoolbook"/>
                <a:cs typeface="Century Schoolbook"/>
              </a:rPr>
              <a:t>Phys</a:t>
            </a:r>
            <a:r>
              <a:rPr lang="it-IT" dirty="0">
                <a:latin typeface="Century Schoolbook"/>
                <a:cs typeface="Century Schoolbook"/>
              </a:rPr>
              <a:t>. Rev. C 91, 065207 – </a:t>
            </a:r>
            <a:r>
              <a:rPr lang="it-IT" dirty="0" err="1">
                <a:latin typeface="Century Schoolbook"/>
                <a:cs typeface="Century Schoolbook"/>
              </a:rPr>
              <a:t>Published</a:t>
            </a:r>
            <a:r>
              <a:rPr lang="it-IT" dirty="0">
                <a:latin typeface="Century Schoolbook"/>
                <a:cs typeface="Century Schoolbook"/>
              </a:rPr>
              <a:t> 25 </a:t>
            </a:r>
            <a:r>
              <a:rPr lang="it-IT" dirty="0" err="1">
                <a:latin typeface="Century Schoolbook"/>
                <a:cs typeface="Century Schoolbook"/>
              </a:rPr>
              <a:t>June</a:t>
            </a:r>
            <a:r>
              <a:rPr lang="it-IT" dirty="0">
                <a:latin typeface="Century Schoolbook"/>
                <a:cs typeface="Century Schoolbook"/>
              </a:rPr>
              <a:t> 2015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3808" y="4499917"/>
            <a:ext cx="9145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Disintegration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of </a:t>
            </a:r>
            <a:r>
              <a:rPr lang="it-IT" sz="2000" b="1" baseline="30000" dirty="0">
                <a:solidFill>
                  <a:srgbClr val="0000FF"/>
                </a:solidFill>
                <a:latin typeface="Century Schoolbook"/>
                <a:cs typeface="Century Schoolbook"/>
              </a:rPr>
              <a:t>12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C nuclei by 700–1500 </a:t>
            </a:r>
            <a:r>
              <a:rPr lang="it-IT" sz="20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MeV</a:t>
            </a:r>
            <a:r>
              <a:rPr lang="it-IT" sz="2000" b="1" dirty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20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photons</a:t>
            </a:r>
            <a:endParaRPr lang="it-IT" sz="2000" b="1" dirty="0" smtClean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r>
              <a:rPr lang="it-IT" dirty="0" smtClean="0">
                <a:latin typeface="Century Schoolbook"/>
                <a:cs typeface="Century Schoolbook"/>
              </a:rPr>
              <a:t>	V. </a:t>
            </a:r>
            <a:r>
              <a:rPr lang="it-IT" dirty="0" err="1" smtClean="0">
                <a:latin typeface="Century Schoolbook"/>
                <a:cs typeface="Century Schoolbook"/>
              </a:rPr>
              <a:t>Nedorezov</a:t>
            </a:r>
            <a:r>
              <a:rPr lang="it-IT" dirty="0" smtClean="0">
                <a:latin typeface="Century Schoolbook"/>
                <a:cs typeface="Century Schoolbook"/>
              </a:rPr>
              <a:t> et al (GRAAL Collaboration)</a:t>
            </a:r>
          </a:p>
          <a:p>
            <a:r>
              <a:rPr lang="it-IT" dirty="0" smtClean="0">
                <a:latin typeface="Century Schoolbook"/>
                <a:cs typeface="Century Schoolbook"/>
              </a:rPr>
              <a:t>	</a:t>
            </a:r>
            <a:r>
              <a:rPr lang="it-IT" dirty="0" err="1" smtClean="0">
                <a:latin typeface="Century Schoolbook"/>
                <a:cs typeface="Century Schoolbook"/>
              </a:rPr>
              <a:t>Nucl.Phys</a:t>
            </a:r>
            <a:r>
              <a:rPr lang="it-IT" dirty="0" smtClean="0">
                <a:latin typeface="Century Schoolbook"/>
                <a:cs typeface="Century Schoolbook"/>
              </a:rPr>
              <a:t>. A 940, </a:t>
            </a:r>
            <a:r>
              <a:rPr lang="it-IT" dirty="0" err="1" smtClean="0">
                <a:latin typeface="Century Schoolbook"/>
                <a:cs typeface="Century Schoolbook"/>
              </a:rPr>
              <a:t>Agust</a:t>
            </a:r>
            <a:r>
              <a:rPr lang="it-IT" dirty="0" smtClean="0">
                <a:latin typeface="Century Schoolbook"/>
                <a:cs typeface="Century Schoolbook"/>
              </a:rPr>
              <a:t> 2015 264-278</a:t>
            </a:r>
            <a:endParaRPr lang="it-IT" dirty="0">
              <a:latin typeface="Century Schoolbook"/>
              <a:cs typeface="Century Schoolbook"/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66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12946" y="755501"/>
            <a:ext cx="9865096" cy="62546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328970" y="107280"/>
            <a:ext cx="9433048" cy="59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</a:ln>
        </p:spPr>
        <p:txBody>
          <a:bodyPr vert="horz" wrap="square" lIns="90000" tIns="46800" rIns="90000" bIns="468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32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BGO-OD-Central </a:t>
            </a:r>
            <a:r>
              <a:rPr lang="en-GB" sz="32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region and tagger system</a:t>
            </a:r>
          </a:p>
        </p:txBody>
      </p:sp>
      <p:sp>
        <p:nvSpPr>
          <p:cNvPr id="5" name="Connettore 1 4"/>
          <p:cNvSpPr/>
          <p:nvPr/>
        </p:nvSpPr>
        <p:spPr>
          <a:xfrm flipV="1">
            <a:off x="4206240" y="3840479"/>
            <a:ext cx="1371600" cy="1554481"/>
          </a:xfrm>
          <a:prstGeom prst="line">
            <a:avLst/>
          </a:prstGeom>
          <a:noFill/>
          <a:ln w="45720">
            <a:solidFill>
              <a:srgbClr val="2323DC"/>
            </a:solidFill>
            <a:prstDash val="solid"/>
            <a:tailEnd type="arrow"/>
          </a:ln>
        </p:spPr>
        <p:txBody>
          <a:bodyPr vert="horz" wrap="none" lIns="112680" tIns="67680" rIns="112680" bIns="6768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768" y="674639"/>
            <a:ext cx="9766206" cy="6201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igura a mano libera 2"/>
          <p:cNvSpPr/>
          <p:nvPr/>
        </p:nvSpPr>
        <p:spPr>
          <a:xfrm>
            <a:off x="454363" y="91440"/>
            <a:ext cx="9145016" cy="59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</a:ln>
        </p:spPr>
        <p:txBody>
          <a:bodyPr vert="horz" wrap="square" lIns="90000" tIns="46800" rIns="90000" bIns="4680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3200" b="1" i="0" u="none" strike="noStrike" kern="1200" dirty="0" smtClean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BGO-OD Forward </a:t>
            </a:r>
            <a:r>
              <a:rPr lang="en-GB" sz="3200" b="1" i="0" u="none" strike="noStrike" kern="120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WenQuanYi Micro Hei" pitchFamily="2"/>
                <a:cs typeface="Lohit Hindi" pitchFamily="2"/>
              </a:rPr>
              <a:t>region</a:t>
            </a:r>
          </a:p>
        </p:txBody>
      </p:sp>
      <p:sp>
        <p:nvSpPr>
          <p:cNvPr id="4" name="Figura a mano libera 3"/>
          <p:cNvSpPr/>
          <p:nvPr/>
        </p:nvSpPr>
        <p:spPr>
          <a:xfrm>
            <a:off x="-14040" y="7148520"/>
            <a:ext cx="111132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5000" rIns="90000" bIns="45000" anchor="t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it-IT" sz="1800" b="1" i="0" u="none" strike="noStrike" kern="1200" dirty="0" err="1" smtClean="0">
                <a:ln>
                  <a:noFill/>
                </a:ln>
                <a:latin typeface="Times New Roman" pitchFamily="18"/>
                <a:ea typeface="WenQuanYi Micro Hei" pitchFamily="2"/>
                <a:cs typeface="Lohit Hindi" pitchFamily="2"/>
              </a:rPr>
              <a:t>D.lsner</a:t>
            </a:r>
            <a:endParaRPr lang="it-IT" sz="1800" b="1" i="0" u="none" strike="noStrike" kern="1200" dirty="0">
              <a:ln>
                <a:noFill/>
              </a:ln>
              <a:latin typeface="Times New Roman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7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151880" y="0"/>
            <a:ext cx="7740736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2014-2015) -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Rivelatori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5775" y="755501"/>
            <a:ext cx="9864849" cy="1068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lnSpc>
                <a:spcPct val="93000"/>
              </a:lnSpc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2000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Barrel di </a:t>
            </a:r>
            <a:r>
              <a:rPr lang="en-US" sz="2000" b="1" dirty="0" err="1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scintillatori</a:t>
            </a:r>
            <a:r>
              <a:rPr lang="en-US" sz="2000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2000" b="1" dirty="0" err="1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plastici</a:t>
            </a:r>
            <a:r>
              <a:rPr lang="en-US" sz="1400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-</a:t>
            </a:r>
            <a:r>
              <a:rPr lang="en-US" sz="1400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b="1" dirty="0" err="1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Marzo</a:t>
            </a: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2015</a:t>
            </a:r>
            <a:r>
              <a:rPr lang="en-US" b="1" i="1" dirty="0" smtClean="0">
                <a:latin typeface="Century Schoolbook"/>
                <a:ea typeface="DejaVu Sans" pitchFamily="2"/>
                <a:cs typeface="Century Schoolbook"/>
              </a:rPr>
              <a:t>: </a:t>
            </a:r>
          </a:p>
          <a:p>
            <a:pPr lvl="0" algn="just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dirty="0">
                <a:latin typeface="Century Schoolbook"/>
                <a:ea typeface="DejaVu Sans" pitchFamily="2"/>
                <a:cs typeface="Century Schoolbook"/>
              </a:rPr>
              <a:t>-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Sostituzione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dell’elettronica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del Barrel per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leggere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segnali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analogici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mediante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un modulo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Dicriminatore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Time over Threshold =&gt;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Discriminazione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in tempo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dei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segnali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dal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fondo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e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buona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risoluzione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energetica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( DE).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5776" y="1979637"/>
            <a:ext cx="9361040" cy="5476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MWPC- </a:t>
            </a:r>
            <a:r>
              <a:rPr lang="en-US" b="1" dirty="0" err="1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Luglio</a:t>
            </a:r>
            <a:r>
              <a:rPr lang="en-US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2014-Giugno </a:t>
            </a:r>
            <a:r>
              <a:rPr lang="en-US" b="1" dirty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2015:</a:t>
            </a: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Continuato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il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“commissioning” del </a:t>
            </a:r>
            <a:r>
              <a:rPr lang="en-US" sz="1600" b="1" dirty="0" err="1" smtClean="0">
                <a:latin typeface="Century Schoolbook"/>
                <a:ea typeface="DejaVu Sans" pitchFamily="2"/>
                <a:cs typeface="Century Schoolbook"/>
              </a:rPr>
              <a:t>rivelatore</a:t>
            </a:r>
            <a:r>
              <a:rPr lang="en-US" sz="1600" b="1" dirty="0" smtClean="0">
                <a:latin typeface="Century Schoolbook"/>
                <a:ea typeface="DejaVu Sans" pitchFamily="2"/>
                <a:cs typeface="Century Schoolbook"/>
              </a:rPr>
              <a:t>  </a:t>
            </a:r>
            <a:r>
              <a:rPr lang="it-IT" sz="1600" b="1" dirty="0">
                <a:latin typeface="Century Schoolbook"/>
                <a:cs typeface="Century Schoolbook"/>
              </a:rPr>
              <a:t>per identificare ed isolare tutte le sorgenti di rumore elettromagnetico che portano segnali spuri nella catena elettronica di </a:t>
            </a:r>
            <a:r>
              <a:rPr lang="it-IT" sz="1600" b="1" dirty="0" smtClean="0">
                <a:latin typeface="Century Schoolbook"/>
                <a:cs typeface="Century Schoolbook"/>
              </a:rPr>
              <a:t>misura=&gt; riduzione del guadagno delle </a:t>
            </a:r>
            <a:r>
              <a:rPr lang="it-IT" sz="1600" b="1" dirty="0" err="1" smtClean="0">
                <a:latin typeface="Century Schoolbook"/>
                <a:cs typeface="Century Schoolbook"/>
              </a:rPr>
              <a:t>sampling</a:t>
            </a:r>
            <a:r>
              <a:rPr lang="it-IT" sz="1600" b="1" dirty="0" smtClean="0">
                <a:latin typeface="Century Schoolbook"/>
                <a:cs typeface="Century Schoolbook"/>
              </a:rPr>
              <a:t> ADC di lettura delle strip</a:t>
            </a: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it-IT" sz="1600" b="1" dirty="0" smtClean="0">
                <a:latin typeface="Century Schoolbook"/>
                <a:cs typeface="Century Schoolbook"/>
              </a:rPr>
              <a:t>Studio della </a:t>
            </a:r>
            <a:r>
              <a:rPr lang="it-IT" sz="1600" b="1" dirty="0">
                <a:latin typeface="Century Schoolbook"/>
                <a:cs typeface="Century Schoolbook"/>
              </a:rPr>
              <a:t>risposta dei segnali di fili e strip a raggi cosmici </a:t>
            </a:r>
            <a:endParaRPr lang="it-IT" sz="1600" b="1" dirty="0" smtClean="0">
              <a:latin typeface="Century Schoolbook"/>
              <a:cs typeface="Century Schoolbook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it-IT" sz="1400" b="1" i="1" dirty="0" smtClean="0">
                <a:latin typeface="Century Schoolbook"/>
                <a:cs typeface="Century Schoolbook"/>
              </a:rPr>
              <a:t>FILI: </a:t>
            </a:r>
            <a:r>
              <a:rPr lang="it-IT" sz="1400" b="1" i="1" dirty="0" err="1" smtClean="0">
                <a:latin typeface="Symbol" charset="2"/>
                <a:cs typeface="Symbol" charset="2"/>
              </a:rPr>
              <a:t>D</a:t>
            </a:r>
            <a:r>
              <a:rPr lang="it-IT" sz="1400" b="1" i="1" dirty="0" err="1" smtClean="0">
                <a:latin typeface="Century Schoolbook"/>
                <a:cs typeface="Century Schoolbook"/>
              </a:rPr>
              <a:t>t</a:t>
            </a:r>
            <a:r>
              <a:rPr lang="it-IT" sz="1400" b="1" i="1" dirty="0" smtClean="0">
                <a:latin typeface="Century Schoolbook"/>
                <a:cs typeface="Century Schoolbook"/>
              </a:rPr>
              <a:t> tra trigger e segnale nelle camere                STRIP: </a:t>
            </a:r>
            <a:r>
              <a:rPr lang="it-IT" sz="1400" b="1" i="1" dirty="0">
                <a:latin typeface="Century Schoolbook"/>
                <a:cs typeface="Century Schoolbook"/>
              </a:rPr>
              <a:t>somma dei segnali ADC </a:t>
            </a:r>
            <a:r>
              <a:rPr lang="it-IT" sz="1400" b="1" i="1" dirty="0" smtClean="0">
                <a:latin typeface="Century Schoolbook"/>
                <a:cs typeface="Century Schoolbook"/>
              </a:rPr>
              <a:t>su </a:t>
            </a:r>
            <a:r>
              <a:rPr lang="it-IT" sz="1400" b="1" i="1" dirty="0">
                <a:latin typeface="Century Schoolbook"/>
                <a:cs typeface="Century Schoolbook"/>
              </a:rPr>
              <a:t>gruppi di </a:t>
            </a:r>
            <a:r>
              <a:rPr lang="it-IT" sz="1400" b="1" i="1" dirty="0" smtClean="0">
                <a:latin typeface="Century Schoolbook"/>
                <a:cs typeface="Century Schoolbook"/>
              </a:rPr>
              <a:t>										              strip adiacenti in </a:t>
            </a:r>
            <a:r>
              <a:rPr lang="it-IT" sz="1400" b="1" i="1" dirty="0">
                <a:latin typeface="Century Schoolbook"/>
                <a:cs typeface="Century Schoolbook"/>
              </a:rPr>
              <a:t>coincidenza temporale </a:t>
            </a:r>
            <a:r>
              <a:rPr lang="it-IT" sz="1400" b="1" i="1" dirty="0" smtClean="0">
                <a:latin typeface="Century Schoolbook"/>
                <a:cs typeface="Century Schoolbook"/>
              </a:rPr>
              <a:t>											     con il trigger </a:t>
            </a:r>
            <a:r>
              <a:rPr lang="it-IT" sz="1400" b="1" i="1" dirty="0">
                <a:latin typeface="Century Schoolbook"/>
                <a:cs typeface="Century Schoolbook"/>
              </a:rPr>
              <a:t>di raggi cosmici</a:t>
            </a:r>
            <a:r>
              <a:rPr lang="it-IT" sz="1400" b="1" i="1" dirty="0">
                <a:latin typeface="Century Schoolbook"/>
                <a:cs typeface="Century Schoolbook"/>
              </a:rPr>
              <a:t> </a:t>
            </a:r>
            <a:endParaRPr lang="it-IT" sz="1400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 smtClean="0">
              <a:latin typeface="Century Schoolbook"/>
              <a:cs typeface="Century Schoolbook"/>
            </a:endParaRPr>
          </a:p>
          <a:p>
            <a:pPr marL="285750" indent="-285750" hangingPunct="0">
              <a:lnSpc>
                <a:spcPct val="93000"/>
              </a:lnSpc>
              <a:buFontTx/>
              <a:buChar char="-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it-IT" b="1" i="1" dirty="0">
              <a:latin typeface="Century Schoolbook"/>
              <a:cs typeface="Century Schoolbook"/>
            </a:endParaRPr>
          </a:p>
          <a:p>
            <a:pPr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b="1" dirty="0" smtClean="0">
                <a:solidFill>
                  <a:srgbClr val="DC2300"/>
                </a:solidFill>
                <a:latin typeface="Century Schoolbook"/>
                <a:ea typeface="DejaVu Sans" pitchFamily="2"/>
                <a:cs typeface="Century Schoolbook"/>
              </a:rPr>
              <a:t>- </a:t>
            </a:r>
            <a:r>
              <a:rPr lang="it-IT" sz="1600" b="1" i="1" dirty="0" smtClean="0">
                <a:latin typeface="Century Schoolbook"/>
                <a:cs typeface="Century Schoolbook"/>
              </a:rPr>
              <a:t>Studio della risposta a </a:t>
            </a:r>
            <a:r>
              <a:rPr lang="it-IT" sz="1600" b="1" i="1" dirty="0">
                <a:latin typeface="Century Schoolbook"/>
                <a:cs typeface="Century Schoolbook"/>
              </a:rPr>
              <a:t>particelle cariche </a:t>
            </a:r>
            <a:r>
              <a:rPr lang="it-IT" sz="1600" b="1" i="1" dirty="0" err="1">
                <a:latin typeface="Century Schoolbook"/>
                <a:cs typeface="Century Schoolbook"/>
              </a:rPr>
              <a:t>fotoprodotte</a:t>
            </a:r>
            <a:r>
              <a:rPr lang="it-IT" sz="1600" b="1" i="1" dirty="0">
                <a:latin typeface="Century Schoolbook"/>
                <a:cs typeface="Century Schoolbook"/>
              </a:rPr>
              <a:t> mediante il fascio di ELSA. </a:t>
            </a:r>
          </a:p>
          <a:p>
            <a:pPr lvl="0" hangingPunct="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b="1" i="1" dirty="0">
              <a:latin typeface="Century Schoolbook"/>
              <a:ea typeface="DejaVu Sans" pitchFamily="2"/>
              <a:cs typeface="Century Schoolbook"/>
            </a:endParaRPr>
          </a:p>
        </p:txBody>
      </p:sp>
      <p:pic>
        <p:nvPicPr>
          <p:cNvPr id="8" name="Immagine 7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4067869"/>
            <a:ext cx="3888184" cy="2483694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60" y="4139877"/>
            <a:ext cx="3024335" cy="2483694"/>
          </a:xfrm>
          <a:prstGeom prst="rect">
            <a:avLst/>
          </a:prstGeom>
        </p:spPr>
      </p:pic>
      <p:sp>
        <p:nvSpPr>
          <p:cNvPr id="10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0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15776" y="539477"/>
            <a:ext cx="5588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MRPC </a:t>
            </a:r>
            <a:r>
              <a:rPr lang="it-IT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(</a:t>
            </a:r>
            <a:r>
              <a:rPr lang="it-IT" b="1" dirty="0" err="1">
                <a:solidFill>
                  <a:srgbClr val="FF0000"/>
                </a:solidFill>
                <a:latin typeface="Century Schoolbook"/>
                <a:cs typeface="Century Schoolbook"/>
              </a:rPr>
              <a:t>Multigap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 Resistive </a:t>
            </a:r>
            <a:r>
              <a:rPr lang="it-IT" b="1" dirty="0" err="1">
                <a:solidFill>
                  <a:srgbClr val="FF0000"/>
                </a:solidFill>
                <a:latin typeface="Century Schoolbook"/>
                <a:cs typeface="Century Schoolbook"/>
              </a:rPr>
              <a:t>Plate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Century Schoolbook"/>
                <a:cs typeface="Century Schoolbook"/>
              </a:rPr>
              <a:t>Chamber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)</a:t>
            </a:r>
          </a:p>
          <a:p>
            <a:endParaRPr lang="it-IT" sz="2400" b="1" dirty="0">
              <a:solidFill>
                <a:srgbClr val="00AE00"/>
              </a:solidFill>
              <a:latin typeface="Century Schoolbook"/>
              <a:cs typeface="Century Schoolbook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5776" y="1030915"/>
            <a:ext cx="9577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1600" dirty="0">
                <a:latin typeface="Century Schoolbook"/>
                <a:cs typeface="Century Schoolbook"/>
              </a:rPr>
              <a:t>Il </a:t>
            </a:r>
            <a:r>
              <a:rPr lang="en-US" sz="1600" dirty="0" err="1">
                <a:latin typeface="Century Schoolbook"/>
                <a:cs typeface="Century Schoolbook"/>
              </a:rPr>
              <a:t>rivelatore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è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composto</a:t>
            </a:r>
            <a:r>
              <a:rPr lang="en-US" sz="1600" dirty="0">
                <a:latin typeface="Century Schoolbook"/>
                <a:cs typeface="Century Schoolbook"/>
              </a:rPr>
              <a:t> da 16 </a:t>
            </a:r>
            <a:r>
              <a:rPr lang="en-US" sz="1600" dirty="0" err="1">
                <a:latin typeface="Century Schoolbook"/>
                <a:cs typeface="Century Schoolbook"/>
              </a:rPr>
              <a:t>settori</a:t>
            </a:r>
            <a:r>
              <a:rPr lang="en-US" sz="1600" dirty="0">
                <a:latin typeface="Century Schoolbook"/>
                <a:cs typeface="Century Schoolbook"/>
              </a:rPr>
              <a:t> (“</a:t>
            </a:r>
            <a:r>
              <a:rPr lang="en-US" sz="1600" dirty="0" err="1">
                <a:latin typeface="Century Schoolbook"/>
                <a:cs typeface="Century Schoolbook"/>
              </a:rPr>
              <a:t>petali</a:t>
            </a:r>
            <a:r>
              <a:rPr lang="en-US" sz="1600" dirty="0">
                <a:latin typeface="Century Schoolbook"/>
                <a:cs typeface="Century Schoolbook"/>
              </a:rPr>
              <a:t>”) di forma </a:t>
            </a:r>
            <a:r>
              <a:rPr lang="en-US" sz="1600" dirty="0" err="1">
                <a:latin typeface="Century Schoolbook"/>
                <a:cs typeface="Century Schoolbook"/>
              </a:rPr>
              <a:t>trapezoidale</a:t>
            </a:r>
            <a:r>
              <a:rPr lang="en-US" sz="1600" dirty="0">
                <a:latin typeface="Century Schoolbook"/>
                <a:cs typeface="Century Schoolbook"/>
              </a:rPr>
              <a:t>, </a:t>
            </a:r>
            <a:r>
              <a:rPr lang="en-US" sz="1600" dirty="0" err="1">
                <a:latin typeface="Century Schoolbook"/>
                <a:cs typeface="Century Schoolbook"/>
              </a:rPr>
              <a:t>disposti</a:t>
            </a:r>
            <a:r>
              <a:rPr lang="en-US" sz="1600" dirty="0">
                <a:latin typeface="Century Schoolbook"/>
                <a:cs typeface="Century Schoolbook"/>
              </a:rPr>
              <a:t> a </a:t>
            </a:r>
            <a:r>
              <a:rPr lang="en-US" sz="1600" dirty="0" err="1">
                <a:latin typeface="Century Schoolbook"/>
                <a:cs typeface="Century Schoolbook"/>
              </a:rPr>
              <a:t>coprire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tutto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l'angolo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azimuthale</a:t>
            </a:r>
            <a:r>
              <a:rPr lang="en-US" sz="1600" dirty="0" smtClean="0">
                <a:latin typeface="Century Schoolbook"/>
                <a:cs typeface="Century Schoolbook"/>
              </a:rPr>
              <a:t>.</a:t>
            </a:r>
          </a:p>
          <a:p>
            <a:r>
              <a:rPr lang="en-US" sz="1600" dirty="0" err="1">
                <a:latin typeface="Century Schoolbook"/>
                <a:cs typeface="Century Schoolbook"/>
              </a:rPr>
              <a:t>Ciascun</a:t>
            </a:r>
            <a:r>
              <a:rPr lang="en-US" sz="1600" dirty="0">
                <a:latin typeface="Century Schoolbook"/>
                <a:cs typeface="Century Schoolbook"/>
              </a:rPr>
              <a:t> “</a:t>
            </a:r>
            <a:r>
              <a:rPr lang="en-US" sz="1600" dirty="0" err="1">
                <a:latin typeface="Century Schoolbook"/>
                <a:cs typeface="Century Schoolbook"/>
              </a:rPr>
              <a:t>petalo</a:t>
            </a:r>
            <a:r>
              <a:rPr lang="en-US" sz="1600" dirty="0">
                <a:latin typeface="Century Schoolbook"/>
                <a:cs typeface="Century Schoolbook"/>
              </a:rPr>
              <a:t>” </a:t>
            </a:r>
            <a:r>
              <a:rPr lang="en-US" sz="1600" dirty="0" err="1">
                <a:latin typeface="Century Schoolbook"/>
                <a:cs typeface="Century Schoolbook"/>
              </a:rPr>
              <a:t>è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costituito</a:t>
            </a:r>
            <a:r>
              <a:rPr lang="en-US" sz="1600" dirty="0">
                <a:latin typeface="Century Schoolbook"/>
                <a:cs typeface="Century Schoolbook"/>
              </a:rPr>
              <a:t> da </a:t>
            </a:r>
            <a:r>
              <a:rPr lang="en-US" sz="1600" b="1" dirty="0">
                <a:latin typeface="Century Schoolbook"/>
                <a:cs typeface="Century Schoolbook"/>
              </a:rPr>
              <a:t>4 “stack” </a:t>
            </a:r>
            <a:r>
              <a:rPr lang="en-US" sz="1600" b="1" dirty="0" err="1">
                <a:latin typeface="Century Schoolbook"/>
                <a:cs typeface="Century Schoolbook"/>
              </a:rPr>
              <a:t>trapezoidali</a:t>
            </a:r>
            <a:r>
              <a:rPr lang="en-US" sz="1600" dirty="0">
                <a:latin typeface="Century Schoolbook"/>
                <a:cs typeface="Century Schoolbook"/>
              </a:rPr>
              <a:t> (ensemble di </a:t>
            </a:r>
            <a:r>
              <a:rPr lang="en-US" sz="1600" dirty="0" err="1">
                <a:latin typeface="Century Schoolbook"/>
                <a:cs typeface="Century Schoolbook"/>
              </a:rPr>
              <a:t>vetri</a:t>
            </a:r>
            <a:r>
              <a:rPr lang="en-US" sz="1600" dirty="0">
                <a:latin typeface="Century Schoolbook"/>
                <a:cs typeface="Century Schoolbook"/>
              </a:rPr>
              <a:t>, </a:t>
            </a:r>
            <a:r>
              <a:rPr lang="en-US" sz="1600" dirty="0" err="1">
                <a:latin typeface="Century Schoolbook"/>
                <a:cs typeface="Century Schoolbook"/>
              </a:rPr>
              <a:t>spaziatori</a:t>
            </a:r>
            <a:r>
              <a:rPr lang="en-US" sz="1600" dirty="0">
                <a:latin typeface="Century Schoolbook"/>
                <a:cs typeface="Century Schoolbook"/>
              </a:rPr>
              <a:t> e gas) </a:t>
            </a:r>
            <a:r>
              <a:rPr lang="en-US" sz="1600" dirty="0" err="1">
                <a:latin typeface="Century Schoolbook"/>
                <a:cs typeface="Century Schoolbook"/>
              </a:rPr>
              <a:t>accoppiati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nel</a:t>
            </a:r>
            <a:r>
              <a:rPr lang="en-US" sz="1600" dirty="0">
                <a:latin typeface="Century Schoolbook"/>
                <a:cs typeface="Century Schoolbook"/>
              </a:rPr>
              <a:t> verso di </a:t>
            </a:r>
            <a:r>
              <a:rPr lang="en-US" sz="1600" dirty="0" err="1">
                <a:latin typeface="Century Schoolbook"/>
                <a:cs typeface="Century Schoolbook"/>
              </a:rPr>
              <a:t>attraversamento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delle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particelle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cariche</a:t>
            </a:r>
            <a:r>
              <a:rPr lang="en-US" sz="1600" dirty="0">
                <a:latin typeface="Century Schoolbook"/>
                <a:cs typeface="Century Schoolbook"/>
              </a:rPr>
              <a:t>. </a:t>
            </a:r>
          </a:p>
          <a:p>
            <a:pPr>
              <a:buClrTx/>
              <a:buFontTx/>
              <a:buNone/>
            </a:pPr>
            <a:r>
              <a:rPr lang="en-US" sz="1600" dirty="0">
                <a:latin typeface="Century Schoolbook"/>
                <a:cs typeface="Century Schoolbook"/>
              </a:rPr>
              <a:t>Otto “</a:t>
            </a:r>
            <a:r>
              <a:rPr lang="en-US" sz="1600" dirty="0" err="1">
                <a:latin typeface="Century Schoolbook"/>
                <a:cs typeface="Century Schoolbook"/>
              </a:rPr>
              <a:t>petali</a:t>
            </a:r>
            <a:r>
              <a:rPr lang="en-US" sz="1600" dirty="0">
                <a:latin typeface="Century Schoolbook"/>
                <a:cs typeface="Century Schoolbook"/>
              </a:rPr>
              <a:t>” </a:t>
            </a:r>
            <a:r>
              <a:rPr lang="en-US" sz="1600" dirty="0" err="1">
                <a:latin typeface="Century Schoolbook"/>
                <a:cs typeface="Century Schoolbook"/>
              </a:rPr>
              <a:t>sono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disposti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su</a:t>
            </a:r>
            <a:r>
              <a:rPr lang="en-US" sz="1600" dirty="0">
                <a:latin typeface="Century Schoolbook"/>
                <a:cs typeface="Century Schoolbook"/>
              </a:rPr>
              <a:t> un piano e </a:t>
            </a:r>
            <a:r>
              <a:rPr lang="en-US" sz="1600" dirty="0" err="1">
                <a:latin typeface="Century Schoolbook"/>
                <a:cs typeface="Century Schoolbook"/>
              </a:rPr>
              <a:t>altri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otto</a:t>
            </a:r>
            <a:r>
              <a:rPr lang="en-US" sz="1600" dirty="0">
                <a:latin typeface="Century Schoolbook"/>
                <a:cs typeface="Century Schoolbook"/>
              </a:rPr>
              <a:t> “</a:t>
            </a:r>
            <a:r>
              <a:rPr lang="en-US" sz="1600" dirty="0" err="1">
                <a:latin typeface="Century Schoolbook"/>
                <a:cs typeface="Century Schoolbook"/>
              </a:rPr>
              <a:t>petali</a:t>
            </a:r>
            <a:r>
              <a:rPr lang="en-US" sz="1600" dirty="0">
                <a:latin typeface="Century Schoolbook"/>
                <a:cs typeface="Century Schoolbook"/>
              </a:rPr>
              <a:t>” </a:t>
            </a:r>
            <a:r>
              <a:rPr lang="en-US" sz="1600" dirty="0" err="1">
                <a:latin typeface="Century Schoolbook"/>
                <a:cs typeface="Century Schoolbook"/>
              </a:rPr>
              <a:t>sono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disposti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su</a:t>
            </a:r>
            <a:r>
              <a:rPr lang="en-US" sz="1600" dirty="0">
                <a:latin typeface="Century Schoolbook"/>
                <a:cs typeface="Century Schoolbook"/>
              </a:rPr>
              <a:t> un piano </a:t>
            </a:r>
            <a:r>
              <a:rPr lang="en-US" sz="1600" dirty="0" err="1">
                <a:latin typeface="Century Schoolbook"/>
                <a:cs typeface="Century Schoolbook"/>
              </a:rPr>
              <a:t>posteriore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sfasati</a:t>
            </a:r>
            <a:r>
              <a:rPr lang="en-US" sz="1600" dirty="0">
                <a:latin typeface="Century Schoolbook"/>
                <a:cs typeface="Century Schoolbook"/>
              </a:rPr>
              <a:t> e </a:t>
            </a:r>
            <a:r>
              <a:rPr lang="en-US" sz="1600" dirty="0" err="1">
                <a:latin typeface="Century Schoolbook"/>
                <a:cs typeface="Century Schoolbook"/>
              </a:rPr>
              <a:t>parzialmente</a:t>
            </a:r>
            <a:r>
              <a:rPr lang="en-US" sz="1600" dirty="0">
                <a:latin typeface="Century Schoolbook"/>
                <a:cs typeface="Century Schoolbook"/>
              </a:rPr>
              <a:t> </a:t>
            </a:r>
            <a:r>
              <a:rPr lang="en-US" sz="1600" dirty="0" err="1">
                <a:latin typeface="Century Schoolbook"/>
                <a:cs typeface="Century Schoolbook"/>
              </a:rPr>
              <a:t>sovrapposti</a:t>
            </a:r>
            <a:r>
              <a:rPr lang="en-US" sz="1600" dirty="0">
                <a:latin typeface="Century Schoolbook"/>
                <a:cs typeface="Century Schoolbook"/>
              </a:rPr>
              <a:t>.</a:t>
            </a:r>
            <a:endParaRPr lang="en-US" sz="1600" dirty="0">
              <a:latin typeface="Century Schoolbook"/>
              <a:cs typeface="Century Schoolbook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131"/>
            <a:ext cx="2638800" cy="184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36" y="5279387"/>
            <a:ext cx="1790674" cy="238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4" y="5063363"/>
            <a:ext cx="2736304" cy="183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24" y="2687099"/>
            <a:ext cx="3600450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56" y="3037390"/>
            <a:ext cx="2678024" cy="17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2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5777" y="755501"/>
            <a:ext cx="986484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Luglio 2014 - Marzo 2015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: </a:t>
            </a:r>
            <a:endParaRPr lang="it-IT" b="1" dirty="0" smtClean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r>
              <a:rPr lang="it-IT" b="1" dirty="0" smtClean="0">
                <a:solidFill>
                  <a:srgbClr val="00AE00"/>
                </a:solidFill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Costruzione della Meccanica finale </a:t>
            </a:r>
            <a:r>
              <a:rPr lang="it-IT" sz="1600" b="1" dirty="0">
                <a:latin typeface="Century Schoolbook"/>
                <a:cs typeface="Century Schoolbook"/>
              </a:rPr>
              <a:t>(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G. Vitali, M.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Iannilli</a:t>
            </a:r>
            <a:r>
              <a:rPr lang="it-IT" sz="1600" b="1" dirty="0" smtClean="0">
                <a:latin typeface="Century Schoolbook"/>
                <a:cs typeface="Century Schoolbook"/>
              </a:rPr>
              <a:t>)</a:t>
            </a:r>
            <a:endParaRPr lang="it-IT" sz="1600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Finalizzazione del design delle </a:t>
            </a:r>
            <a:r>
              <a:rPr lang="it-IT" sz="1600" b="1" i="1" dirty="0" err="1">
                <a:latin typeface="Century Schoolbook"/>
                <a:cs typeface="Century Schoolbook"/>
              </a:rPr>
              <a:t>pad</a:t>
            </a:r>
            <a:r>
              <a:rPr lang="it-IT" sz="1600" b="1" i="1" dirty="0">
                <a:latin typeface="Century Schoolbook"/>
                <a:cs typeface="Century Schoolbook"/>
              </a:rPr>
              <a:t> di </a:t>
            </a:r>
            <a:r>
              <a:rPr lang="it-IT" sz="1600" b="1" i="1" dirty="0" err="1">
                <a:latin typeface="Century Schoolbook"/>
                <a:cs typeface="Century Schoolbook"/>
              </a:rPr>
              <a:t>read</a:t>
            </a:r>
            <a:r>
              <a:rPr lang="it-IT" sz="1600" b="1" i="1" dirty="0">
                <a:latin typeface="Century Schoolbook"/>
                <a:cs typeface="Century Schoolbook"/>
              </a:rPr>
              <a:t>-out, connettori e schede e loro fabbricazione </a:t>
            </a:r>
            <a:r>
              <a:rPr lang="it-IT" sz="1600" b="1" dirty="0">
                <a:latin typeface="Century Schoolbook"/>
                <a:cs typeface="Century Schoolbook"/>
              </a:rPr>
              <a:t>(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R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</a:t>
            </a:r>
            <a:r>
              <a:rPr lang="it-IT" sz="16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Messi, M. Gatta</a:t>
            </a:r>
            <a:r>
              <a:rPr lang="it-IT" sz="1600" b="1" dirty="0" smtClean="0">
                <a:latin typeface="Century Schoolbook"/>
                <a:cs typeface="Century Schoolbook"/>
              </a:rPr>
              <a:t>)</a:t>
            </a:r>
            <a:endParaRPr lang="it-IT" sz="1600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Costruzione e Assemblaggio </a:t>
            </a:r>
            <a:r>
              <a:rPr lang="it-IT" sz="1600" b="1" i="1" dirty="0" smtClean="0">
                <a:latin typeface="Century Schoolbook"/>
                <a:cs typeface="Century Schoolbook"/>
              </a:rPr>
              <a:t>rivelatore in camera pulita </a:t>
            </a:r>
            <a:r>
              <a:rPr lang="it-IT" sz="1600" b="1" dirty="0">
                <a:latin typeface="Century Schoolbook"/>
                <a:cs typeface="Century Schoolbook"/>
              </a:rPr>
              <a:t>(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R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Messi, S.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Colilli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,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F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Giuliani, A. Fantini,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R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Di Salvo)</a:t>
            </a: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i="1" dirty="0" err="1">
                <a:latin typeface="Century Schoolbook"/>
                <a:cs typeface="Century Schoolbook"/>
              </a:rPr>
              <a:t>Tests</a:t>
            </a:r>
            <a:r>
              <a:rPr lang="it-IT" sz="1600" b="1" i="1" dirty="0">
                <a:latin typeface="Century Schoolbook"/>
                <a:cs typeface="Century Schoolbook"/>
              </a:rPr>
              <a:t> del rivelatore nei laboratori a Tor Vergata  </a:t>
            </a:r>
            <a:r>
              <a:rPr lang="it-IT" sz="1600" b="1" dirty="0">
                <a:latin typeface="Century Schoolbook"/>
                <a:cs typeface="Century Schoolbook"/>
              </a:rPr>
              <a:t>(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R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Messi, C.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Lastoria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, D.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Moricciani</a:t>
            </a:r>
            <a:r>
              <a:rPr lang="it-IT" sz="1600" b="1" dirty="0">
                <a:latin typeface="Century Schoolbook"/>
                <a:cs typeface="Century Schoolbook"/>
              </a:rPr>
              <a:t>) 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							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Aprile 2015 - </a:t>
            </a:r>
            <a:r>
              <a:rPr lang="it-IT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Giugno2015</a:t>
            </a:r>
            <a:r>
              <a:rPr lang="it-IT" b="1" dirty="0">
                <a:solidFill>
                  <a:srgbClr val="FF0000"/>
                </a:solidFill>
                <a:latin typeface="Century Schoolbook"/>
                <a:cs typeface="Century Schoolbook"/>
              </a:rPr>
              <a:t>: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-</a:t>
            </a:r>
            <a:r>
              <a:rPr lang="it-IT" sz="1600" b="1" i="1" dirty="0">
                <a:latin typeface="Century Schoolbook"/>
                <a:cs typeface="Century Schoolbook"/>
              </a:rPr>
              <a:t>Istallazione supporti meccanici a Bonn </a:t>
            </a:r>
            <a:r>
              <a:rPr lang="it-IT" sz="16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(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R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Messi, G. Vitali, M.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Iannilli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, A. Saputi)</a:t>
            </a:r>
          </a:p>
          <a:p>
            <a:pPr>
              <a:buClrTx/>
              <a:buFontTx/>
              <a:buNone/>
            </a:pPr>
            <a:r>
              <a:rPr lang="it-IT" sz="1600" b="1" dirty="0" smtClean="0">
                <a:latin typeface="Century Schoolbook"/>
                <a:cs typeface="Century Schoolbook"/>
              </a:rPr>
              <a:t>-</a:t>
            </a:r>
            <a:r>
              <a:rPr lang="it-IT" sz="1600" b="1" i="1" dirty="0" smtClean="0">
                <a:latin typeface="Century Schoolbook"/>
                <a:cs typeface="Century Schoolbook"/>
              </a:rPr>
              <a:t>Installazione </a:t>
            </a:r>
            <a:r>
              <a:rPr lang="it-IT" sz="1600" b="1" i="1" dirty="0">
                <a:latin typeface="Century Schoolbook"/>
                <a:cs typeface="Century Schoolbook"/>
              </a:rPr>
              <a:t>del rivelatore </a:t>
            </a:r>
            <a:r>
              <a:rPr lang="it-IT" sz="1600" b="1" dirty="0">
                <a:latin typeface="Century Schoolbook"/>
                <a:cs typeface="Century Schoolbook"/>
              </a:rPr>
              <a:t>(cablaggio HV, gas) a Bonn </a:t>
            </a:r>
            <a:r>
              <a:rPr lang="it-IT" sz="16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(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R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Messi, D.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Moricciani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, S.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Colilli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, </a:t>
            </a:r>
            <a:r>
              <a:rPr lang="it-IT" sz="16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F</a:t>
            </a:r>
            <a:r>
              <a:rPr lang="it-IT" sz="1600" b="1" dirty="0">
                <a:solidFill>
                  <a:srgbClr val="0000FF"/>
                </a:solidFill>
                <a:latin typeface="Century Schoolbook"/>
                <a:cs typeface="Century Schoolbook"/>
              </a:rPr>
              <a:t>. Giuliani) </a:t>
            </a:r>
            <a:endParaRPr lang="it-IT" sz="1600" b="1" dirty="0" smtClean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 smtClean="0">
                <a:latin typeface="Century Schoolbook"/>
                <a:cs typeface="Century Schoolbook"/>
              </a:rPr>
              <a:t>-Primi </a:t>
            </a:r>
            <a:r>
              <a:rPr lang="it-IT" sz="1600" b="1" dirty="0" err="1">
                <a:latin typeface="Century Schoolbook"/>
                <a:cs typeface="Century Schoolbook"/>
              </a:rPr>
              <a:t>Tests</a:t>
            </a:r>
            <a:r>
              <a:rPr lang="it-IT" sz="1600" b="1" dirty="0">
                <a:latin typeface="Century Schoolbook"/>
                <a:cs typeface="Century Schoolbook"/>
              </a:rPr>
              <a:t> su </a:t>
            </a:r>
            <a:r>
              <a:rPr lang="it-IT" sz="1600" b="1" dirty="0" smtClean="0">
                <a:latin typeface="Century Schoolbook"/>
                <a:cs typeface="Century Schoolbook"/>
              </a:rPr>
              <a:t>fascio  (dati in fase di analisi)</a:t>
            </a:r>
          </a:p>
          <a:p>
            <a:pPr>
              <a:buClrTx/>
              <a:buFontTx/>
              <a:buNone/>
            </a:pPr>
            <a:endParaRPr lang="it-IT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b="1" dirty="0" smtClean="0">
                <a:latin typeface="Century Schoolbook"/>
                <a:cs typeface="Century Schoolbook"/>
              </a:rPr>
              <a:t> </a:t>
            </a:r>
            <a:endParaRPr lang="it-IT" b="1" dirty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>
              <a:solidFill>
                <a:srgbClr val="0000FF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	</a:t>
            </a:r>
            <a:endParaRPr lang="it-IT" b="1" dirty="0">
              <a:solidFill>
                <a:srgbClr val="DC2300"/>
              </a:solidFill>
              <a:latin typeface="Century Schoolbook"/>
              <a:cs typeface="Century Schoolbook"/>
            </a:endParaRPr>
          </a:p>
        </p:txBody>
      </p:sp>
      <p:sp>
        <p:nvSpPr>
          <p:cNvPr id="3" name="Figura a mano libera 2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7784" y="323453"/>
            <a:ext cx="121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</a:pPr>
            <a:r>
              <a:rPr lang="it-IT" sz="2400" b="1" dirty="0">
                <a:solidFill>
                  <a:srgbClr val="00AE00"/>
                </a:solidFill>
                <a:latin typeface="Century Schoolbook"/>
                <a:cs typeface="Century Schoolbook"/>
              </a:rPr>
              <a:t>MRPC</a:t>
            </a:r>
            <a:endParaRPr lang="it-IT" sz="2400" b="1" dirty="0">
              <a:solidFill>
                <a:srgbClr val="00AE00"/>
              </a:solidFill>
              <a:latin typeface="Century Schoolbook"/>
              <a:cs typeface="Century Schoolbook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72" y="4283893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" y="4297477"/>
            <a:ext cx="1916777" cy="255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46" y="4283893"/>
            <a:ext cx="194421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3937833"/>
            <a:ext cx="27003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236221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267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611485"/>
            <a:ext cx="10080625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380538" algn="l"/>
                <a:tab pos="9601200" algn="l"/>
                <a:tab pos="10058400" algn="l"/>
                <a:tab pos="10515600" algn="l"/>
                <a:tab pos="10779125" algn="l"/>
                <a:tab pos="10779125" algn="l"/>
                <a:tab pos="1078071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Luglio 2014	</a:t>
            </a:r>
            <a:r>
              <a:rPr lang="it-IT" sz="1600" b="1" dirty="0" smtClean="0">
                <a:latin typeface="Century Schoolbook"/>
                <a:cs typeface="Century Schoolbook"/>
              </a:rPr>
              <a:t>	Presa dati con:    </a:t>
            </a: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	</a:t>
            </a:r>
            <a:r>
              <a:rPr lang="it-IT" sz="1600" b="1" dirty="0" smtClean="0">
                <a:latin typeface="Century Schoolbook"/>
                <a:cs typeface="Century Schoolbook"/>
              </a:rPr>
              <a:t>			-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campo magnetico di 0.216 T                                                                                      				</a:t>
            </a:r>
            <a:r>
              <a:rPr lang="it-IT" sz="1600" b="1" dirty="0" smtClean="0">
                <a:latin typeface="Century Schoolbook"/>
                <a:cs typeface="Century Schoolbook"/>
              </a:rPr>
              <a:t>-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fascio non polarizzato di energia E</a:t>
            </a:r>
            <a:r>
              <a:rPr lang="it-IT" sz="1600" b="1" baseline="-33000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</a:t>
            </a:r>
            <a:r>
              <a:rPr lang="it-IT" sz="1600" b="1" dirty="0" smtClean="0">
                <a:solidFill>
                  <a:srgbClr val="B84700"/>
                </a:solidFill>
                <a:latin typeface="Century Schoolbook"/>
                <a:cs typeface="Century Schoolbook"/>
              </a:rPr>
              <a:t> =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2002140 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MeV</a:t>
            </a:r>
            <a:endParaRPr lang="it-IT" sz="1600" b="1" dirty="0" smtClean="0">
              <a:solidFill>
                <a:srgbClr val="DC2300"/>
              </a:solidFill>
              <a:latin typeface="Century Schoolbook"/>
              <a:cs typeface="Century Schoolbook"/>
            </a:endParaRPr>
          </a:p>
          <a:p>
            <a:pPr>
              <a:lnSpc>
                <a:spcPct val="50000"/>
              </a:lnSpc>
              <a:buClrTx/>
              <a:buFontTx/>
              <a:buNone/>
            </a:pPr>
            <a:endParaRPr lang="it-IT" sz="1600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Sett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.-</a:t>
            </a: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Ott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 2014</a:t>
            </a:r>
            <a:r>
              <a:rPr lang="it-IT" sz="1600" b="1" dirty="0" smtClean="0">
                <a:latin typeface="Century Schoolbook"/>
                <a:cs typeface="Century Schoolbook"/>
              </a:rPr>
              <a:t>	</a:t>
            </a:r>
            <a:r>
              <a:rPr lang="it-IT" sz="1600" b="1" dirty="0" err="1" smtClean="0">
                <a:latin typeface="Century Schoolbook"/>
                <a:cs typeface="Century Schoolbook"/>
              </a:rPr>
              <a:t>Tests</a:t>
            </a:r>
            <a:r>
              <a:rPr lang="it-IT" sz="1600" b="1" dirty="0" smtClean="0">
                <a:latin typeface="Century Schoolbook"/>
                <a:cs typeface="Century Schoolbook"/>
              </a:rPr>
              <a:t> con campo magnetico massimo: 0.432 T (BGO) =&gt; necessità di uno 					schermaggio mobile verticale </a:t>
            </a:r>
          </a:p>
          <a:p>
            <a:pPr>
              <a:lnSpc>
                <a:spcPct val="50000"/>
              </a:lnSpc>
              <a:buClrTx/>
              <a:buFontTx/>
              <a:buNone/>
            </a:pPr>
            <a:endParaRPr lang="it-IT" sz="1600" b="1" dirty="0" smtClean="0"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Nov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.-</a:t>
            </a:r>
            <a:r>
              <a:rPr lang="it-IT" sz="1600" b="1" dirty="0" err="1" smtClean="0">
                <a:solidFill>
                  <a:srgbClr val="FF0000"/>
                </a:solidFill>
                <a:latin typeface="Century Schoolbook"/>
                <a:cs typeface="Century Schoolbook"/>
              </a:rPr>
              <a:t>Dic</a:t>
            </a:r>
            <a:r>
              <a:rPr lang="it-IT" sz="1600" b="1" dirty="0" smtClean="0">
                <a:solidFill>
                  <a:srgbClr val="FF0000"/>
                </a:solidFill>
                <a:latin typeface="Century Schoolbook"/>
                <a:cs typeface="Century Schoolbook"/>
              </a:rPr>
              <a:t>. 2014</a:t>
            </a:r>
            <a:r>
              <a:rPr lang="it-IT" sz="1600" b="1" dirty="0" smtClean="0">
                <a:latin typeface="Century Schoolbook"/>
                <a:cs typeface="Century Schoolbook"/>
              </a:rPr>
              <a:t>	Presa dati usata per caratterizzate l’apparato in vista delle prese dati 						per lo studio di </a:t>
            </a:r>
            <a:r>
              <a:rPr lang="it-IT" sz="1600" b="1" dirty="0" err="1" smtClean="0">
                <a:latin typeface="Century Schoolbook"/>
                <a:cs typeface="Century Schoolbook"/>
              </a:rPr>
              <a:t>fotoproduzioni</a:t>
            </a:r>
            <a:r>
              <a:rPr lang="it-IT" sz="1600" b="1" dirty="0" smtClean="0">
                <a:latin typeface="Century Schoolbook"/>
                <a:cs typeface="Century Schoolbook"/>
              </a:rPr>
              <a:t> di </a:t>
            </a:r>
            <a:r>
              <a:rPr lang="it-IT" sz="1600" b="1" dirty="0" err="1" smtClean="0">
                <a:latin typeface="Symbol" charset="2"/>
                <a:cs typeface="Symbol" charset="2"/>
              </a:rPr>
              <a:t>w</a:t>
            </a:r>
            <a:r>
              <a:rPr lang="it-IT" sz="1600" b="1" dirty="0" smtClean="0">
                <a:latin typeface="Century Schoolbook"/>
                <a:cs typeface="Century Schoolbook"/>
              </a:rPr>
              <a:t>, </a:t>
            </a:r>
            <a:r>
              <a:rPr lang="it-IT" sz="1600" b="1" dirty="0" smtClean="0">
                <a:latin typeface="Symbol" charset="2"/>
                <a:cs typeface="Symbol" charset="2"/>
              </a:rPr>
              <a:t>h, h</a:t>
            </a:r>
            <a:r>
              <a:rPr lang="it-IT" sz="1600" b="1" dirty="0" smtClean="0">
                <a:latin typeface="Century Schoolbook"/>
                <a:cs typeface="Century Schoolbook"/>
              </a:rPr>
              <a:t>’, k</a:t>
            </a:r>
            <a:r>
              <a:rPr lang="it-IT" sz="1600" b="1" baseline="30000" dirty="0" smtClean="0">
                <a:latin typeface="Century Schoolbook"/>
                <a:cs typeface="Century Schoolbook"/>
              </a:rPr>
              <a:t>0</a:t>
            </a:r>
            <a:r>
              <a:rPr lang="it-IT" sz="1600" b="1" dirty="0" smtClean="0">
                <a:latin typeface="Century Schoolbook"/>
                <a:cs typeface="Century Schoolbook"/>
              </a:rPr>
              <a:t>, k</a:t>
            </a:r>
            <a:r>
              <a:rPr lang="it-IT" sz="1600" b="1" baseline="30000" dirty="0" smtClean="0">
                <a:latin typeface="Century Schoolbook"/>
                <a:cs typeface="Century Schoolbook"/>
              </a:rPr>
              <a:t>+</a:t>
            </a:r>
            <a:r>
              <a:rPr lang="it-IT" sz="1600" b="1" dirty="0" smtClean="0">
                <a:latin typeface="Century Schoolbook"/>
                <a:cs typeface="Century Schoolbook"/>
              </a:rPr>
              <a:t> e stati mesici </a:t>
            </a:r>
            <a:r>
              <a:rPr lang="it-IT" sz="1600" b="1" dirty="0" smtClean="0">
                <a:latin typeface="Symbol" charset="2"/>
                <a:cs typeface="Symbol" charset="2"/>
              </a:rPr>
              <a:t>h</a:t>
            </a:r>
            <a:r>
              <a:rPr lang="it-IT" sz="1600" b="1" dirty="0" smtClean="0">
                <a:latin typeface="Century Schoolbook"/>
                <a:cs typeface="Century Schoolbook"/>
              </a:rPr>
              <a:t>’</a:t>
            </a:r>
          </a:p>
          <a:p>
            <a:pPr>
              <a:buClrTx/>
              <a:buFontTx/>
              <a:buNone/>
            </a:pPr>
            <a:r>
              <a:rPr lang="it-IT" sz="1600" b="1" dirty="0">
                <a:latin typeface="Century Schoolbook"/>
                <a:cs typeface="Century Schoolbook"/>
              </a:rPr>
              <a:t>	</a:t>
            </a:r>
            <a:r>
              <a:rPr lang="it-IT" sz="1600" b="1" dirty="0" smtClean="0">
                <a:latin typeface="Century Schoolbook"/>
                <a:cs typeface="Century Schoolbook"/>
              </a:rPr>
              <a:t>			- 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campo magnetico di 0.216 T 					</a:t>
            </a:r>
          </a:p>
          <a:p>
            <a:pPr>
              <a:buClrTx/>
              <a:buFontTx/>
              <a:buNone/>
            </a:pP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				</a:t>
            </a: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fascio polarizzato linearmente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(“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Coherent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edge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” 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a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1.55 </a:t>
            </a:r>
            <a:r>
              <a:rPr lang="it-IT" sz="1600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GeV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) </a:t>
            </a:r>
            <a:r>
              <a:rPr lang="it-IT" sz="1600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Pol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. 20%-40%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</a:t>
            </a:r>
            <a:r>
              <a:rPr lang="it-IT" sz="1600" b="1" dirty="0" smtClean="0">
                <a:latin typeface="Century Schoolbook"/>
                <a:cs typeface="Century Schoolbook"/>
              </a:rPr>
              <a:t>-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fascio di energia E</a:t>
            </a:r>
            <a:r>
              <a:rPr lang="it-IT" sz="1600" b="1" baseline="-33000" dirty="0">
                <a:solidFill>
                  <a:srgbClr val="DC2300"/>
                </a:solidFill>
                <a:latin typeface="Century Schoolbook"/>
                <a:cs typeface="Century Schoolbook"/>
              </a:rPr>
              <a:t>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= 4002600 </a:t>
            </a:r>
            <a:r>
              <a:rPr lang="it-IT" sz="1600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MeV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	</a:t>
            </a:r>
          </a:p>
          <a:p>
            <a:pPr>
              <a:buClrTx/>
              <a:buFontTx/>
              <a:buNone/>
            </a:pP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</a:t>
            </a:r>
            <a:r>
              <a:rPr lang="it-IT" sz="1600" b="1" dirty="0">
                <a:latin typeface="Century Schoolbook"/>
                <a:cs typeface="Century Schoolbook"/>
              </a:rPr>
              <a:t>-</a:t>
            </a:r>
            <a:r>
              <a:rPr lang="it-IT" sz="1600" b="1" dirty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sz="1600" b="1" dirty="0">
                <a:latin typeface="Century Schoolbook"/>
                <a:cs typeface="Century Schoolbook"/>
              </a:rPr>
              <a:t>su bersagli di: 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H</a:t>
            </a:r>
            <a:r>
              <a:rPr lang="it-IT" sz="1600" b="1" baseline="-25000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2 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L (10 giorni),D</a:t>
            </a:r>
            <a:r>
              <a:rPr lang="it-IT" sz="1600" b="1" baseline="-25000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2</a:t>
            </a:r>
            <a:r>
              <a:rPr lang="it-IT" sz="1600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L (3 giorni), Carbonio (3 giorni)</a:t>
            </a:r>
            <a:endParaRPr lang="it-IT" sz="1600" b="1" dirty="0">
              <a:solidFill>
                <a:srgbClr val="DC2300"/>
              </a:solidFill>
              <a:latin typeface="Century Schoolbook"/>
              <a:cs typeface="Century Schoolbook"/>
            </a:endParaRPr>
          </a:p>
          <a:p>
            <a:endParaRPr lang="it-IT" sz="1600" b="1" dirty="0">
              <a:latin typeface="Century Schoolbook"/>
              <a:cs typeface="Century Schoolbook"/>
            </a:endParaRPr>
          </a:p>
          <a:p>
            <a:endParaRPr lang="it-IT" sz="1600" b="1" dirty="0" smtClean="0">
              <a:latin typeface="Century Schoolbook"/>
              <a:cs typeface="Century Schoolbook"/>
            </a:endParaRPr>
          </a:p>
          <a:p>
            <a:r>
              <a:rPr lang="it-IT" sz="1600" b="1" dirty="0">
                <a:latin typeface="Century Schoolbook"/>
                <a:cs typeface="Century Schoolbook"/>
              </a:rPr>
              <a:t>	</a:t>
            </a:r>
            <a:r>
              <a:rPr lang="it-IT" sz="1600" b="1" dirty="0" smtClean="0">
                <a:latin typeface="Century Schoolbook"/>
                <a:cs typeface="Century Schoolbook"/>
              </a:rPr>
              <a:t>								</a:t>
            </a:r>
            <a:endParaRPr lang="it-IT" sz="1600" b="1" dirty="0" smtClean="0">
              <a:solidFill>
                <a:srgbClr val="00AE00"/>
              </a:solidFill>
              <a:latin typeface="Century Schoolbook"/>
              <a:ea typeface="+mn-ea"/>
              <a:cs typeface="Century Schoolbook"/>
            </a:endParaRPr>
          </a:p>
        </p:txBody>
      </p:sp>
      <p:pic>
        <p:nvPicPr>
          <p:cNvPr id="4" name="Immagine 3" descr="Schermata 2015-07-12 alle 18.0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496" y="3707829"/>
            <a:ext cx="3152901" cy="1791271"/>
          </a:xfrm>
          <a:prstGeom prst="rect">
            <a:avLst/>
          </a:prstGeom>
        </p:spPr>
      </p:pic>
      <p:pic>
        <p:nvPicPr>
          <p:cNvPr id="6" name="Immagine 5" descr="Schermata 2015-07-12 alle 18.13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20" y="3923853"/>
            <a:ext cx="2818696" cy="1698836"/>
          </a:xfrm>
          <a:prstGeom prst="rect">
            <a:avLst/>
          </a:prstGeom>
        </p:spPr>
      </p:pic>
      <p:pic>
        <p:nvPicPr>
          <p:cNvPr id="7" name="Immagine 6" descr="Schermata 2015-07-12 alle 18.13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8" y="3995861"/>
            <a:ext cx="2615864" cy="158417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5759285"/>
            <a:ext cx="2675085" cy="179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0" y="5796061"/>
            <a:ext cx="2232248" cy="14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12" y="5652045"/>
            <a:ext cx="2641794" cy="177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84899" y="3698537"/>
            <a:ext cx="2431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Selezione eventi </a:t>
            </a:r>
            <a:r>
              <a:rPr lang="it-IT" sz="1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-&gt; </a:t>
            </a:r>
            <a:r>
              <a:rPr lang="it-IT" sz="1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425259" y="3707829"/>
            <a:ext cx="2832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Asimmetria di fascio </a:t>
            </a:r>
            <a:r>
              <a:rPr lang="it-IT" sz="1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4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r>
              <a:rPr lang="it-IT" sz="1400" b="1" dirty="0">
                <a:solidFill>
                  <a:srgbClr val="0000FF"/>
                </a:solidFill>
                <a:latin typeface="Century Schoolbook"/>
                <a:cs typeface="Century Schoolbook"/>
              </a:rPr>
              <a:t>-&gt; </a:t>
            </a:r>
            <a:r>
              <a:rPr lang="it-IT" sz="1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it-IT" sz="14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P</a:t>
            </a:r>
            <a:endParaRPr lang="it-IT" sz="1400" dirty="0">
              <a:solidFill>
                <a:srgbClr val="0000FF"/>
              </a:solidFill>
            </a:endParaRPr>
          </a:p>
          <a:p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529715" y="3616657"/>
            <a:ext cx="1903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Grado di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Pol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. vs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E</a:t>
            </a:r>
            <a:r>
              <a:rPr lang="it-IT" sz="1400" b="1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endParaRPr lang="it-IT" sz="1400" baseline="-25000" dirty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15776" y="5652045"/>
            <a:ext cx="267252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Massa invariante   </a:t>
            </a:r>
            <a:r>
              <a:rPr lang="it-IT" sz="1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1400" b="1" dirty="0" err="1">
                <a:solidFill>
                  <a:srgbClr val="0000FF"/>
                </a:solidFill>
                <a:latin typeface="Century Schoolbook"/>
                <a:cs typeface="Century Schoolbook"/>
              </a:rPr>
              <a:t>N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-&gt; XN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577659" y="5632300"/>
            <a:ext cx="2245739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Neutron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missing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mass</a:t>
            </a:r>
            <a:endParaRPr lang="it-IT" sz="1400" dirty="0">
              <a:solidFill>
                <a:srgbClr val="0000FF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552480" y="5560292"/>
            <a:ext cx="3475581" cy="30777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INV.mass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vs.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Neutron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</a:t>
            </a:r>
            <a:r>
              <a:rPr lang="it-IT" sz="1400" b="1" dirty="0" err="1" smtClean="0">
                <a:solidFill>
                  <a:srgbClr val="0000FF"/>
                </a:solidFill>
                <a:latin typeface="Century Schoolbook"/>
                <a:cs typeface="Century Schoolbook"/>
              </a:rPr>
              <a:t>missing</a:t>
            </a:r>
            <a:r>
              <a:rPr lang="it-IT" sz="1400" b="1" dirty="0" smtClean="0">
                <a:solidFill>
                  <a:srgbClr val="0000FF"/>
                </a:solidFill>
                <a:latin typeface="Century Schoolbook"/>
                <a:cs typeface="Century Schoolbook"/>
              </a:rPr>
              <a:t> mass</a:t>
            </a:r>
            <a:endParaRPr lang="it-IT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2"/>
          <p:cNvSpPr/>
          <p:nvPr/>
        </p:nvSpPr>
        <p:spPr>
          <a:xfrm>
            <a:off x="1980096" y="0"/>
            <a:ext cx="6120432" cy="57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45720">
            <a:solidFill>
              <a:srgbClr val="80808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BGO-OD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Attività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</a:t>
            </a:r>
            <a:r>
              <a:rPr lang="en-GB" sz="2800" b="1" i="0" u="none" strike="noStrike" baseline="0" dirty="0" err="1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svolta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 (</a:t>
            </a:r>
            <a:r>
              <a:rPr lang="en-GB" sz="2800" b="1" i="0" u="none" strike="noStrike" baseline="0" dirty="0" smtClean="0">
                <a:ln>
                  <a:noFill/>
                </a:ln>
                <a:solidFill>
                  <a:srgbClr val="DC2300"/>
                </a:solidFill>
                <a:latin typeface="Times New Roman" pitchFamily="18" charset="0"/>
                <a:ea typeface="DejaVu Sans" pitchFamily="2"/>
                <a:cs typeface="Times New Roman" pitchFamily="18" charset="0"/>
              </a:rPr>
              <a:t>2014-2015) </a:t>
            </a:r>
            <a:endParaRPr lang="en-GB" sz="2800" b="1" i="0" u="none" strike="noStrike" baseline="0" dirty="0">
              <a:ln>
                <a:noFill/>
              </a:ln>
              <a:solidFill>
                <a:srgbClr val="DC2300"/>
              </a:solidFill>
              <a:latin typeface="Times New Roman" pitchFamily="18" charset="0"/>
              <a:ea typeface="DejaVu Sans" pitchFamily="2"/>
              <a:cs typeface="Times New Roman" pitchFamily="18" charset="0"/>
            </a:endParaRPr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48940" y="7308229"/>
            <a:ext cx="1982744" cy="288032"/>
          </a:xfrm>
        </p:spPr>
        <p:txBody>
          <a:bodyPr/>
          <a:lstStyle/>
          <a:p>
            <a:pPr lvl="0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Fantini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13/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07/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6110" y="539477"/>
            <a:ext cx="10054515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Maggio </a:t>
            </a:r>
            <a:r>
              <a:rPr lang="it-IT" b="1" dirty="0" smtClean="0">
                <a:solidFill>
                  <a:srgbClr val="00AE00"/>
                </a:solidFill>
                <a:latin typeface="Century Schoolbook"/>
                <a:cs typeface="Century Schoolbook"/>
              </a:rPr>
              <a:t>2015:Test 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su fascio del rivelatore di </a:t>
            </a:r>
            <a:r>
              <a:rPr lang="it-IT" b="1" dirty="0" err="1">
                <a:solidFill>
                  <a:srgbClr val="00AE00"/>
                </a:solidFill>
                <a:latin typeface="Century Schoolbook"/>
                <a:cs typeface="Century Schoolbook"/>
              </a:rPr>
              <a:t>tagging</a:t>
            </a: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 ARGUS</a:t>
            </a:r>
          </a:p>
          <a:p>
            <a:pPr>
              <a:buClrTx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 smtClean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 smtClean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 smtClean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 smtClean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</a:pPr>
            <a:endParaRPr lang="it-IT" b="1" dirty="0">
              <a:solidFill>
                <a:srgbClr val="00AE00"/>
              </a:solidFill>
              <a:latin typeface="Century Schoolbook"/>
              <a:cs typeface="Century Schoolbook"/>
            </a:endParaRP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00AE00"/>
                </a:solidFill>
                <a:latin typeface="Century Schoolbook"/>
                <a:cs typeface="Century Schoolbook"/>
              </a:rPr>
              <a:t>Giugno-Luglio 2015   </a:t>
            </a:r>
            <a:r>
              <a:rPr lang="it-IT" b="1" dirty="0">
                <a:latin typeface="Century Schoolbook"/>
                <a:cs typeface="Century Schoolbook"/>
              </a:rPr>
              <a:t>Presa dati di 3 settimane per misure di asimmetria di fascio in </a:t>
            </a:r>
            <a:r>
              <a:rPr lang="it-IT" b="1" dirty="0" err="1">
                <a:latin typeface="Century Schoolbook"/>
                <a:cs typeface="Century Schoolbook"/>
              </a:rPr>
              <a:t>fotoproduzione</a:t>
            </a:r>
            <a:r>
              <a:rPr lang="it-IT" b="1" dirty="0">
                <a:latin typeface="Century Schoolbook"/>
                <a:cs typeface="Century Schoolbook"/>
              </a:rPr>
              <a:t> di </a:t>
            </a:r>
            <a:r>
              <a:rPr lang="it-IT" b="1" dirty="0">
                <a:latin typeface="Symbol" charset="2"/>
                <a:cs typeface="Symbol" charset="2"/>
              </a:rPr>
              <a:t>h</a:t>
            </a:r>
            <a:r>
              <a:rPr lang="it-IT" b="1" dirty="0">
                <a:latin typeface="Century Schoolbook"/>
                <a:cs typeface="Century Schoolbook"/>
              </a:rPr>
              <a:t>’ su protone con:    </a:t>
            </a:r>
          </a:p>
          <a:p>
            <a:pPr>
              <a:buClrTx/>
              <a:buFontTx/>
              <a:buNone/>
            </a:pPr>
            <a:r>
              <a:rPr lang="it-IT" b="1" dirty="0">
                <a:latin typeface="Century Schoolbook"/>
                <a:cs typeface="Century Schoolbook"/>
              </a:rPr>
              <a:t>	</a:t>
            </a:r>
            <a:r>
              <a:rPr lang="it-IT" b="1" dirty="0" smtClean="0">
                <a:latin typeface="Century Schoolbook"/>
                <a:cs typeface="Century Schoolbook"/>
              </a:rPr>
              <a:t>- 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campo magnetico di 0.216 T 					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</a:t>
            </a:r>
            <a:r>
              <a:rPr lang="it-IT" b="1" dirty="0">
                <a:latin typeface="Century Schoolbook"/>
                <a:cs typeface="Century Schoolbook"/>
              </a:rPr>
              <a:t>-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 fascio polarizzato linearmente (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coherent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 err="1" smtClean="0">
                <a:solidFill>
                  <a:srgbClr val="DC2300"/>
                </a:solidFill>
                <a:latin typeface="Century Schoolbook"/>
                <a:cs typeface="Century Schoolbook"/>
              </a:rPr>
              <a:t>edge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1.6 </a:t>
            </a:r>
            <a:r>
              <a:rPr lang="it-IT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GeV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)	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    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	</a:t>
            </a:r>
            <a:r>
              <a:rPr lang="it-IT" b="1" dirty="0">
                <a:latin typeface="Century Schoolbook"/>
                <a:cs typeface="Century Schoolbook"/>
              </a:rPr>
              <a:t>-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 fascio di energia E</a:t>
            </a:r>
            <a:r>
              <a:rPr lang="it-IT" b="1" baseline="-33000" dirty="0">
                <a:solidFill>
                  <a:srgbClr val="DC2300"/>
                </a:solidFill>
                <a:latin typeface="Century Schoolbook"/>
                <a:cs typeface="Century Schoolbook"/>
              </a:rPr>
              <a:t>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 = 4002600 </a:t>
            </a:r>
            <a:r>
              <a:rPr lang="it-IT" b="1" dirty="0" err="1">
                <a:solidFill>
                  <a:srgbClr val="DC2300"/>
                </a:solidFill>
                <a:latin typeface="Century Schoolbook"/>
                <a:cs typeface="Century Schoolbook"/>
              </a:rPr>
              <a:t>MeV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				</a:t>
            </a:r>
          </a:p>
          <a:p>
            <a:pPr>
              <a:buClrTx/>
              <a:buFontTx/>
              <a:buNone/>
            </a:pP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	</a:t>
            </a:r>
            <a:r>
              <a:rPr lang="it-IT" b="1" dirty="0" smtClean="0">
                <a:latin typeface="Century Schoolbook"/>
                <a:cs typeface="Century Schoolbook"/>
              </a:rPr>
              <a:t>-</a:t>
            </a:r>
            <a:r>
              <a:rPr lang="it-IT" b="1" dirty="0" smtClean="0">
                <a:solidFill>
                  <a:srgbClr val="DC2300"/>
                </a:solidFill>
                <a:latin typeface="Century Schoolbook"/>
                <a:cs typeface="Century Schoolbook"/>
              </a:rPr>
              <a:t> </a:t>
            </a:r>
            <a:r>
              <a:rPr lang="it-IT" b="1" dirty="0">
                <a:latin typeface="Century Schoolbook"/>
                <a:cs typeface="Century Schoolbook"/>
              </a:rPr>
              <a:t>su bersagli di:  </a:t>
            </a:r>
            <a:r>
              <a:rPr lang="it-IT" b="1" dirty="0">
                <a:solidFill>
                  <a:srgbClr val="DC2300"/>
                </a:solidFill>
                <a:latin typeface="Century Schoolbook"/>
                <a:cs typeface="Century Schoolbook"/>
              </a:rPr>
              <a:t>H2 (→ protone libero) </a:t>
            </a:r>
            <a:endParaRPr lang="it-IT" b="1" dirty="0">
              <a:solidFill>
                <a:srgbClr val="DC2300"/>
              </a:solidFill>
              <a:latin typeface="Century Schoolbook"/>
              <a:cs typeface="Century Schoolbook"/>
            </a:endParaRPr>
          </a:p>
        </p:txBody>
      </p:sp>
      <p:pic>
        <p:nvPicPr>
          <p:cNvPr id="4" name="Immagine 3" descr="Canvas_1_n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4583" y="234806"/>
            <a:ext cx="2203782" cy="38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24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l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14128</TotalTime>
  <Words>2425</Words>
  <Application>Microsoft Macintosh PowerPoint</Application>
  <PresentationFormat>Personalizzato</PresentationFormat>
  <Paragraphs>431</Paragraphs>
  <Slides>24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Default</vt:lpstr>
      <vt:lpstr>Title1</vt:lpstr>
      <vt:lpstr>Title2</vt:lpstr>
      <vt:lpstr>Title3</vt:lpstr>
      <vt:lpstr>Title4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Roma Tor Vergata  JLAB12</vt:lpstr>
      <vt:lpstr>Presentazione di PowerPoint</vt:lpstr>
      <vt:lpstr>Presentazione di PowerPoint</vt:lpstr>
      <vt:lpstr>Presentazione di PowerPoint</vt:lpstr>
      <vt:lpstr>Installazione del distillatore di HD a Roma</vt:lpstr>
      <vt:lpstr>Presentazione di PowerPoint</vt:lpstr>
      <vt:lpstr>Forward Tagger e Hybrid Hadrons Search</vt:lpstr>
      <vt:lpstr>Presentazione di PowerPoint</vt:lpstr>
      <vt:lpstr>HPS</vt:lpstr>
      <vt:lpstr>Presentazione di PowerPoint</vt:lpstr>
      <vt:lpstr>Presentazione di PowerPoint</vt:lpstr>
      <vt:lpstr>Presentazione di PowerPoint</vt:lpstr>
      <vt:lpstr>First measurement of the  beam asymmetry in h′ photoproduction off the proton near threshold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rachele</dc:creator>
  <cp:lastModifiedBy>Alessia Fantini</cp:lastModifiedBy>
  <cp:revision>268</cp:revision>
  <dcterms:modified xsi:type="dcterms:W3CDTF">2015-07-13T08:16:36Z</dcterms:modified>
</cp:coreProperties>
</file>