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5"/>
  </p:notesMasterIdLst>
  <p:sldIdLst>
    <p:sldId id="363" r:id="rId2"/>
    <p:sldId id="471" r:id="rId3"/>
    <p:sldId id="461" r:id="rId4"/>
    <p:sldId id="428" r:id="rId5"/>
    <p:sldId id="392" r:id="rId6"/>
    <p:sldId id="439" r:id="rId7"/>
    <p:sldId id="457" r:id="rId8"/>
    <p:sldId id="398" r:id="rId9"/>
    <p:sldId id="442" r:id="rId10"/>
    <p:sldId id="468" r:id="rId11"/>
    <p:sldId id="467" r:id="rId12"/>
    <p:sldId id="470" r:id="rId13"/>
    <p:sldId id="45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5C"/>
    <a:srgbClr val="0000FF"/>
    <a:srgbClr val="4BFF9C"/>
    <a:srgbClr val="89FFBE"/>
    <a:srgbClr val="FFFFCC"/>
    <a:srgbClr val="C9FFE1"/>
    <a:srgbClr val="009644"/>
    <a:srgbClr val="E9EDF4"/>
    <a:srgbClr val="F4E0E0"/>
    <a:srgbClr val="007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728" autoAdjust="0"/>
  </p:normalViewPr>
  <p:slideViewPr>
    <p:cSldViewPr>
      <p:cViewPr varScale="1">
        <p:scale>
          <a:sx n="75" d="100"/>
          <a:sy n="75" d="100"/>
        </p:scale>
        <p:origin x="3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E1D19-B047-4B19-BDFA-A49BCC905FF0}" type="datetimeFigureOut">
              <a:rPr lang="it-IT" smtClean="0"/>
              <a:t>08/07/2015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4386D-EA72-45BD-A907-0D6A03E4B0E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85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Barbara </a:t>
            </a:r>
            <a:r>
              <a:rPr lang="en-US" dirty="0" err="1" smtClean="0"/>
              <a:t>Caccianiga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3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accent1"/>
          </a:solidFill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1800" baseline="0">
                <a:latin typeface="Arial" pitchFamily="34" charset="0"/>
              </a:defRPr>
            </a:lvl1pPr>
            <a:lvl2pPr>
              <a:defRPr sz="1800" baseline="0">
                <a:latin typeface="Arial" pitchFamily="34" charset="0"/>
              </a:defRPr>
            </a:lvl2pPr>
            <a:lvl3pPr>
              <a:defRPr sz="1800" baseline="0"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05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3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4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4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9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4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0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342900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200" smtClean="0"/>
              <a:t>CSN2-Milano: </a:t>
            </a:r>
            <a:br>
              <a:rPr lang="it-IT" sz="3200" smtClean="0"/>
            </a:br>
            <a:r>
              <a:rPr lang="it-IT" sz="3200" smtClean="0"/>
              <a:t>risultati scientifici, novita’ e richieste finanziarie</a:t>
            </a:r>
            <a:br>
              <a:rPr lang="it-IT" sz="3200" smtClean="0"/>
            </a:br>
            <a:r>
              <a:rPr lang="it-IT" sz="3200"/>
              <a:t/>
            </a:r>
            <a:br>
              <a:rPr lang="it-IT" sz="3200"/>
            </a:br>
            <a:r>
              <a:rPr lang="it-IT" sz="3200" smtClean="0"/>
              <a:t/>
            </a:r>
            <a:br>
              <a:rPr lang="it-IT" sz="3200" smtClean="0"/>
            </a:br>
            <a:r>
              <a:rPr lang="it-IT" smtClean="0"/>
              <a:t>B.Caccianiga</a:t>
            </a:r>
            <a:br>
              <a:rPr lang="it-IT" smtClean="0"/>
            </a:br>
            <a:r>
              <a:rPr lang="it-IT" smtClean="0"/>
              <a:t>Consiglio di Sezione </a:t>
            </a:r>
            <a:r>
              <a:rPr lang="it-IT"/>
              <a:t>8</a:t>
            </a:r>
            <a:r>
              <a:rPr lang="it-IT" smtClean="0"/>
              <a:t> luglio 2015</a:t>
            </a:r>
            <a:r>
              <a:rPr lang="it-IT" sz="3200" smtClean="0"/>
              <a:t/>
            </a:r>
            <a:br>
              <a:rPr lang="it-IT" sz="320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8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JUNO@ Milano: anagrafica e richieste finanziarie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066800"/>
            <a:ext cx="3918857" cy="261610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Ricercatori+Tecnologi</a:t>
            </a:r>
          </a:p>
          <a:p>
            <a:r>
              <a:rPr lang="it-IT" smtClean="0">
                <a:latin typeface="+mj-lt"/>
              </a:rPr>
              <a:t>Vito Antonelli		  50%</a:t>
            </a:r>
          </a:p>
          <a:p>
            <a:r>
              <a:rPr lang="it-IT" smtClean="0">
                <a:latin typeface="+mj-lt"/>
              </a:rPr>
              <a:t>Richard Ford		100%</a:t>
            </a:r>
          </a:p>
          <a:p>
            <a:r>
              <a:rPr lang="it-IT" smtClean="0">
                <a:latin typeface="+mj-lt"/>
              </a:rPr>
              <a:t>Marco Grassi		100%</a:t>
            </a:r>
          </a:p>
          <a:p>
            <a:r>
              <a:rPr lang="it-IT" smtClean="0">
                <a:latin typeface="+mj-lt"/>
              </a:rPr>
              <a:t>Paolo Lombardi:	                50%</a:t>
            </a:r>
          </a:p>
          <a:p>
            <a:r>
              <a:rPr lang="it-IT" smtClean="0">
                <a:latin typeface="+mj-lt"/>
              </a:rPr>
              <a:t>Emanuela Meroni:               40%</a:t>
            </a:r>
          </a:p>
          <a:p>
            <a:r>
              <a:rPr lang="it-IT" smtClean="0">
                <a:latin typeface="+mj-lt"/>
              </a:rPr>
              <a:t>Gioacchino Ranucci:	 </a:t>
            </a:r>
            <a:r>
              <a:rPr lang="it-IT" smtClean="0">
                <a:latin typeface="+mj-lt"/>
              </a:rPr>
              <a:t>60</a:t>
            </a:r>
            <a:r>
              <a:rPr lang="it-IT" smtClean="0">
                <a:latin typeface="+mj-lt"/>
              </a:rPr>
              <a:t>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 </a:t>
            </a:r>
            <a:r>
              <a:rPr lang="it-IT" b="1">
                <a:latin typeface="+mj-lt"/>
              </a:rPr>
              <a:t>	</a:t>
            </a:r>
            <a:r>
              <a:rPr lang="it-IT" b="1" smtClean="0">
                <a:latin typeface="+mj-lt"/>
              </a:rPr>
              <a:t>	             </a:t>
            </a:r>
            <a:r>
              <a:rPr lang="it-IT" b="1" smtClean="0">
                <a:latin typeface="+mj-lt"/>
              </a:rPr>
              <a:t>4.0 </a:t>
            </a:r>
            <a:r>
              <a:rPr lang="it-IT" b="1" smtClean="0">
                <a:latin typeface="+mj-lt"/>
              </a:rPr>
              <a:t>FTE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0028" y="914400"/>
            <a:ext cx="3918857" cy="178510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Tecnici</a:t>
            </a:r>
          </a:p>
          <a:p>
            <a:r>
              <a:rPr lang="it-IT" smtClean="0">
                <a:latin typeface="+mj-lt"/>
              </a:rPr>
              <a:t>Augusto Brigatti:		20%</a:t>
            </a:r>
          </a:p>
          <a:p>
            <a:r>
              <a:rPr lang="it-IT" smtClean="0">
                <a:latin typeface="+mj-lt"/>
              </a:rPr>
              <a:t>Paolo Saggese:		20%</a:t>
            </a:r>
          </a:p>
          <a:p>
            <a:r>
              <a:rPr lang="it-IT" smtClean="0">
                <a:latin typeface="+mj-lt"/>
              </a:rPr>
              <a:t>Sergio Parmeggiano: 	20%</a:t>
            </a:r>
          </a:p>
          <a:p>
            <a:r>
              <a:rPr lang="it-IT" smtClean="0">
                <a:latin typeface="+mj-lt"/>
              </a:rPr>
              <a:t>-------------------------------------------</a:t>
            </a:r>
          </a:p>
          <a:p>
            <a:r>
              <a:rPr lang="it-IT" b="1" smtClean="0">
                <a:latin typeface="+mj-lt"/>
              </a:rPr>
              <a:t>Totale		             0.6 FTE</a:t>
            </a:r>
          </a:p>
        </p:txBody>
      </p:sp>
    </p:spTree>
    <p:extLst>
      <p:ext uri="{BB962C8B-B14F-4D97-AF65-F5344CB8AC3E}">
        <p14:creationId xmlns:p14="http://schemas.microsoft.com/office/powerpoint/2010/main" val="28865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JUNO@ Milano: anagrafica e richieste finanziarie </a:t>
            </a:r>
            <a:endParaRPr lang="it-IT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87949"/>
              </p:ext>
            </p:extLst>
          </p:nvPr>
        </p:nvGraphicFramePr>
        <p:xfrm>
          <a:off x="155028" y="990600"/>
          <a:ext cx="8912772" cy="5311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127"/>
                <a:gridCol w="2357635"/>
                <a:gridCol w="4111010"/>
              </a:tblGrid>
              <a:tr h="417170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77 kEuro 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Partecipazione meeting + test purificazione sicntillatore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10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Attrezz. meccanica per manutenzione impianto dist e stripping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Altri-Cons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4kEuro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1000 l di  LAB per test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8025">
                <a:tc>
                  <a:txBody>
                    <a:bodyPr/>
                    <a:lstStyle/>
                    <a:p>
                      <a:r>
                        <a:rPr lang="it-IT" b="1" smtClean="0"/>
                        <a:t>Trasporti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 8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Trasporto materiali a Daya-Bay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Inventario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35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-Scheda digitalizzatore laboratorio scint AGILENT</a:t>
                      </a:r>
                    </a:p>
                    <a:p>
                      <a:r>
                        <a:rPr lang="it-IT" smtClean="0"/>
                        <a:t>-Computer per slow control per impianto pilota</a:t>
                      </a:r>
                    </a:p>
                    <a:p>
                      <a:r>
                        <a:rPr lang="it-IT" smtClean="0"/>
                        <a:t>-Leak detector per impianto pilota</a:t>
                      </a:r>
                    </a:p>
                    <a:p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Apparati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  7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Spare VCR, Swagelok..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 141 kEuro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2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SABRE @Milano: anagrafica e richieste finanziarie (NEW!)</a:t>
            </a:r>
            <a:endParaRPr lang="it-I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7035"/>
              </p:ext>
            </p:extLst>
          </p:nvPr>
        </p:nvGraphicFramePr>
        <p:xfrm>
          <a:off x="155028" y="3659526"/>
          <a:ext cx="8912772" cy="281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127"/>
                <a:gridCol w="2357635"/>
                <a:gridCol w="4111010"/>
              </a:tblGrid>
              <a:tr h="417170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5 kEuro </a:t>
                      </a:r>
                      <a:endParaRPr lang="it-IT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Meetings+interazione</a:t>
                      </a:r>
                      <a:r>
                        <a:rPr lang="it-IT" baseline="0" smtClean="0"/>
                        <a:t> SICCAS</a:t>
                      </a:r>
                      <a:endParaRPr lang="it-IT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10 kEuro s.j.</a:t>
                      </a:r>
                      <a:endParaRPr lang="it-IT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Attivita’ su polvere ultra-pura di NaI</a:t>
                      </a:r>
                      <a:endParaRPr lang="it-IT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Apparati</a:t>
                      </a:r>
                      <a:endParaRPr lang="it-IT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30 kEuro</a:t>
                      </a:r>
                      <a:endParaRPr lang="it-IT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2 PMT</a:t>
                      </a:r>
                      <a:r>
                        <a:rPr lang="it-IT" baseline="0" smtClean="0"/>
                        <a:t> Hamamatzu R11065</a:t>
                      </a:r>
                    </a:p>
                    <a:p>
                      <a:r>
                        <a:rPr lang="it-IT" baseline="0" smtClean="0"/>
                        <a:t>Attivita’ SICCAS</a:t>
                      </a:r>
                    </a:p>
                    <a:p>
                      <a:r>
                        <a:rPr lang="it-IT" baseline="0" smtClean="0"/>
                        <a:t>Set-up R&amp;D scintillatore con o-carborano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35 kEuro+10 s.j.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066800"/>
            <a:ext cx="3918857" cy="123110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Ricercatori+Tecnologi</a:t>
            </a:r>
          </a:p>
          <a:p>
            <a:r>
              <a:rPr lang="it-IT" smtClean="0">
                <a:latin typeface="+mj-lt"/>
              </a:rPr>
              <a:t>Davide D’Angelo		  60%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 </a:t>
            </a:r>
            <a:r>
              <a:rPr lang="it-IT" b="1">
                <a:latin typeface="+mj-lt"/>
              </a:rPr>
              <a:t>	</a:t>
            </a:r>
            <a:r>
              <a:rPr lang="it-IT" b="1" smtClean="0">
                <a:latin typeface="+mj-lt"/>
              </a:rPr>
              <a:t>	             0.6 FTE</a:t>
            </a:r>
          </a:p>
        </p:txBody>
      </p:sp>
    </p:spTree>
    <p:extLst>
      <p:ext uri="{BB962C8B-B14F-4D97-AF65-F5344CB8AC3E}">
        <p14:creationId xmlns:p14="http://schemas.microsoft.com/office/powerpoint/2010/main" val="29607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QUPLAS@ Milano: anagrafica e richieste finanziarie (NEW!)</a:t>
            </a: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1066800"/>
            <a:ext cx="3918857" cy="4832092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Ricercatori+Tecnologi</a:t>
            </a:r>
          </a:p>
          <a:p>
            <a:r>
              <a:rPr lang="it-IT" smtClean="0">
                <a:latin typeface="+mj-lt"/>
              </a:rPr>
              <a:t>Stefano Aghion		  50%</a:t>
            </a:r>
          </a:p>
          <a:p>
            <a:r>
              <a:rPr lang="it-IT" smtClean="0">
                <a:latin typeface="+mj-lt"/>
              </a:rPr>
              <a:t>Monica Bollani		  20%</a:t>
            </a:r>
          </a:p>
          <a:p>
            <a:r>
              <a:rPr lang="it-IT" smtClean="0">
                <a:latin typeface="+mj-lt"/>
              </a:rPr>
              <a:t>Fabrizio Castelli		  50%</a:t>
            </a:r>
          </a:p>
          <a:p>
            <a:r>
              <a:rPr lang="it-IT" smtClean="0">
                <a:latin typeface="+mj-lt"/>
              </a:rPr>
              <a:t>Simone Cialdi	                50%</a:t>
            </a:r>
          </a:p>
          <a:p>
            <a:r>
              <a:rPr lang="it-IT" smtClean="0">
                <a:latin typeface="+mj-lt"/>
              </a:rPr>
              <a:t>Giovanni Consolati               50%</a:t>
            </a:r>
          </a:p>
          <a:p>
            <a:r>
              <a:rPr lang="it-IT" smtClean="0">
                <a:latin typeface="+mj-lt"/>
              </a:rPr>
              <a:t>Rafael Ferragut	 	  50%</a:t>
            </a:r>
          </a:p>
          <a:p>
            <a:r>
              <a:rPr lang="it-IT" smtClean="0">
                <a:latin typeface="+mj-lt"/>
              </a:rPr>
              <a:t>Marco Giammarchi	  50%</a:t>
            </a:r>
          </a:p>
          <a:p>
            <a:r>
              <a:rPr lang="it-IT" smtClean="0">
                <a:latin typeface="+mj-lt"/>
              </a:rPr>
              <a:t>Mariangela Longhi	  20%</a:t>
            </a:r>
          </a:p>
          <a:p>
            <a:r>
              <a:rPr lang="it-IT" smtClean="0">
                <a:latin typeface="+mj-lt"/>
              </a:rPr>
              <a:t>Giancarlo Maero		  15%</a:t>
            </a:r>
          </a:p>
          <a:p>
            <a:r>
              <a:rPr lang="it-IT" smtClean="0">
                <a:latin typeface="+mj-lt"/>
              </a:rPr>
              <a:t>Stefano Olivares		  50%</a:t>
            </a:r>
          </a:p>
          <a:p>
            <a:r>
              <a:rPr lang="it-IT" smtClean="0">
                <a:latin typeface="+mj-lt"/>
              </a:rPr>
              <a:t>Matteo Paris		  50%</a:t>
            </a:r>
          </a:p>
          <a:p>
            <a:r>
              <a:rPr lang="it-IT" smtClean="0">
                <a:latin typeface="+mj-lt"/>
              </a:rPr>
              <a:t>Marco Potenza		  40%</a:t>
            </a:r>
          </a:p>
          <a:p>
            <a:r>
              <a:rPr lang="it-IT" smtClean="0">
                <a:latin typeface="+mj-lt"/>
              </a:rPr>
              <a:t>Massimiliano Rome’	  15%</a:t>
            </a:r>
          </a:p>
          <a:p>
            <a:r>
              <a:rPr lang="it-IT" smtClean="0">
                <a:latin typeface="+mj-lt"/>
              </a:rPr>
              <a:t>Davide Trezzi		  20%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 </a:t>
            </a:r>
            <a:r>
              <a:rPr lang="it-IT" b="1">
                <a:latin typeface="+mj-lt"/>
              </a:rPr>
              <a:t>	</a:t>
            </a:r>
            <a:r>
              <a:rPr lang="it-IT" b="1" smtClean="0">
                <a:latin typeface="+mj-lt"/>
              </a:rPr>
              <a:t>	             </a:t>
            </a:r>
            <a:r>
              <a:rPr lang="it-IT" b="1">
                <a:latin typeface="+mj-lt"/>
              </a:rPr>
              <a:t> </a:t>
            </a:r>
            <a:r>
              <a:rPr lang="it-IT" b="1" smtClean="0">
                <a:latin typeface="+mj-lt"/>
              </a:rPr>
              <a:t> 5.3 FTE</a:t>
            </a:r>
          </a:p>
        </p:txBody>
      </p:sp>
      <p:sp>
        <p:nvSpPr>
          <p:cNvPr id="5" name="TextBox 4"/>
          <p:cNvSpPr txBox="1"/>
          <p:nvPr/>
        </p:nvSpPr>
        <p:spPr>
          <a:xfrm rot="18169053">
            <a:off x="3899274" y="3279046"/>
            <a:ext cx="544814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smtClean="0"/>
              <a:t>Non ancora pervenute nel dettaglio</a:t>
            </a:r>
            <a:endParaRPr lang="it-IT" sz="2400" b="1"/>
          </a:p>
        </p:txBody>
      </p:sp>
    </p:spTree>
    <p:extLst>
      <p:ext uri="{BB962C8B-B14F-4D97-AF65-F5344CB8AC3E}">
        <p14:creationId xmlns:p14="http://schemas.microsoft.com/office/powerpoint/2010/main" val="15044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Dotazioni di Gruppo 2 </a:t>
            </a:r>
            <a:endParaRPr lang="it-IT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958206"/>
              </p:ext>
            </p:extLst>
          </p:nvPr>
        </p:nvGraphicFramePr>
        <p:xfrm>
          <a:off x="457200" y="3304401"/>
          <a:ext cx="8458200" cy="324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471"/>
                <a:gridCol w="2237390"/>
                <a:gridCol w="3901339"/>
              </a:tblGrid>
              <a:tr h="417170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21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spostamenti coordinatore+referee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102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4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Manutenzione</a:t>
                      </a:r>
                      <a:r>
                        <a:rPr lang="it-IT" baseline="0" smtClean="0"/>
                        <a:t> stampanti +fotocopiatrici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8025">
                <a:tc>
                  <a:txBody>
                    <a:bodyPr/>
                    <a:lstStyle/>
                    <a:p>
                      <a:r>
                        <a:rPr lang="it-IT" b="1" smtClean="0"/>
                        <a:t>Seminari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 1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Inventario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11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Pubbl.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aseline="0" smtClean="0"/>
                        <a:t>  1</a:t>
                      </a:r>
                      <a:r>
                        <a:rPr lang="it-IT" smtClean="0"/>
                        <a:t> kEuro</a:t>
                      </a:r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38 kEuro</a:t>
                      </a:r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1" y="914400"/>
            <a:ext cx="3962399" cy="2123658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smtClean="0">
                <a:solidFill>
                  <a:srgbClr val="FF0000"/>
                </a:solidFill>
              </a:rPr>
              <a:t>Esperimenti storici</a:t>
            </a:r>
          </a:p>
          <a:p>
            <a:r>
              <a:rPr lang="it-IT" b="1" smtClean="0"/>
              <a:t>AUGER: 2.8 FTE </a:t>
            </a:r>
            <a:r>
              <a:rPr lang="it-IT" smtClean="0"/>
              <a:t>(era 4.6 FTE)</a:t>
            </a:r>
          </a:p>
          <a:p>
            <a:r>
              <a:rPr lang="it-IT" b="1" smtClean="0"/>
              <a:t>BOREX/SOX: </a:t>
            </a:r>
            <a:r>
              <a:rPr lang="it-IT" b="1" smtClean="0"/>
              <a:t>4.4 </a:t>
            </a:r>
            <a:r>
              <a:rPr lang="it-IT" b="1" smtClean="0"/>
              <a:t>FTE</a:t>
            </a:r>
            <a:r>
              <a:rPr lang="it-IT" smtClean="0"/>
              <a:t> (era 3.3 FTE)</a:t>
            </a:r>
          </a:p>
          <a:p>
            <a:r>
              <a:rPr lang="it-IT" b="1" smtClean="0"/>
              <a:t>JUNO: </a:t>
            </a:r>
            <a:r>
              <a:rPr lang="it-IT" b="1" smtClean="0"/>
              <a:t>4.0</a:t>
            </a:r>
            <a:r>
              <a:rPr lang="it-IT" b="1" smtClean="0"/>
              <a:t> </a:t>
            </a:r>
            <a:r>
              <a:rPr lang="it-IT" b="1" smtClean="0"/>
              <a:t>FTE</a:t>
            </a:r>
            <a:r>
              <a:rPr lang="it-IT" smtClean="0"/>
              <a:t> (3 </a:t>
            </a:r>
            <a:r>
              <a:rPr lang="it-IT"/>
              <a:t>FTE</a:t>
            </a:r>
            <a:r>
              <a:rPr lang="it-IT" smtClean="0"/>
              <a:t>)</a:t>
            </a:r>
            <a:endParaRPr lang="it-IT" b="1">
              <a:solidFill>
                <a:srgbClr val="FF0000"/>
              </a:solidFill>
            </a:endParaRPr>
          </a:p>
          <a:p>
            <a:r>
              <a:rPr lang="it-IT" b="1" smtClean="0"/>
              <a:t>GERDA: 0.7 FTE</a:t>
            </a:r>
            <a:r>
              <a:rPr lang="it-IT" smtClean="0"/>
              <a:t> (0.5 FTE)</a:t>
            </a:r>
          </a:p>
          <a:p>
            <a:r>
              <a:rPr lang="it-IT" b="1" smtClean="0"/>
              <a:t>ICARUS: 0.5 FTE </a:t>
            </a:r>
            <a:r>
              <a:rPr lang="it-IT" smtClean="0"/>
              <a:t> (1.5 FTE)</a:t>
            </a:r>
          </a:p>
          <a:p>
            <a:r>
              <a:rPr lang="it-IT" b="1" smtClean="0"/>
              <a:t>TOT ~ 12 FTE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6734" y="1312783"/>
            <a:ext cx="3962399" cy="1354217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smtClean="0">
                <a:solidFill>
                  <a:srgbClr val="FF0000"/>
                </a:solidFill>
              </a:rPr>
              <a:t>Novita’</a:t>
            </a:r>
          </a:p>
          <a:p>
            <a:r>
              <a:rPr lang="it-IT" b="1" smtClean="0"/>
              <a:t>Dark-Side explosion~20 FTE</a:t>
            </a:r>
            <a:endParaRPr lang="it-IT" smtClean="0"/>
          </a:p>
          <a:p>
            <a:r>
              <a:rPr lang="it-IT" b="1" smtClean="0"/>
              <a:t>QUPLAS: 5.2 FTE (nuova sigla!)</a:t>
            </a:r>
            <a:endParaRPr lang="it-IT" smtClean="0"/>
          </a:p>
          <a:p>
            <a:r>
              <a:rPr lang="it-IT" b="1" smtClean="0"/>
              <a:t>SABRE: 0.6 FTE (nuova sigla!)</a:t>
            </a:r>
            <a:endParaRPr lang="it-IT" b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493672">
            <a:off x="1556888" y="4734948"/>
            <a:ext cx="5659414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/>
              <a:t>Da finalizzare una volta chiarita bene l’anagrafica</a:t>
            </a:r>
            <a:endParaRPr lang="it-IT" sz="2000" b="1"/>
          </a:p>
        </p:txBody>
      </p:sp>
    </p:spTree>
    <p:extLst>
      <p:ext uri="{BB962C8B-B14F-4D97-AF65-F5344CB8AC3E}">
        <p14:creationId xmlns:p14="http://schemas.microsoft.com/office/powerpoint/2010/main" val="38889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83543"/>
              </p:ext>
            </p:extLst>
          </p:nvPr>
        </p:nvGraphicFramePr>
        <p:xfrm>
          <a:off x="154782" y="3276600"/>
          <a:ext cx="8560934" cy="2473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307"/>
                <a:gridCol w="2114209"/>
                <a:gridCol w="4228418"/>
              </a:tblGrid>
              <a:tr h="494657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/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15 kEuro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Meeting</a:t>
                      </a:r>
                      <a:r>
                        <a:rPr lang="it-IT" baseline="0" smtClean="0"/>
                        <a:t> Malargue, meeting coll.italiana</a:t>
                      </a:r>
                      <a:endParaRPr lang="it-IT"/>
                    </a:p>
                  </a:txBody>
                  <a:tcPr/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6 kEuro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Router</a:t>
                      </a:r>
                      <a:r>
                        <a:rPr lang="it-IT" baseline="0" smtClean="0"/>
                        <a:t> per fibre AugerPrime</a:t>
                      </a:r>
                      <a:endParaRPr lang="it-IT"/>
                    </a:p>
                  </a:txBody>
                  <a:tcPr/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Inventariabile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 2 kEuro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Memoria</a:t>
                      </a:r>
                      <a:r>
                        <a:rPr lang="it-IT" baseline="0" smtClean="0"/>
                        <a:t> fissa per presa dati</a:t>
                      </a:r>
                      <a:endParaRPr lang="it-IT"/>
                    </a:p>
                  </a:txBody>
                  <a:tcPr/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23 kEuro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0075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Auger@ Milano: anagrafica e richieste finanziarie</a:t>
            </a:r>
            <a:endParaRPr lang="it-IT" dirty="0"/>
          </a:p>
        </p:txBody>
      </p:sp>
      <p:sp>
        <p:nvSpPr>
          <p:cNvPr id="5" name="TextBox 4"/>
          <p:cNvSpPr txBox="1"/>
          <p:nvPr/>
        </p:nvSpPr>
        <p:spPr>
          <a:xfrm>
            <a:off x="154782" y="806887"/>
            <a:ext cx="4036218" cy="1785104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Ricercatori+tecnologi</a:t>
            </a:r>
          </a:p>
          <a:p>
            <a:r>
              <a:rPr lang="it-IT" smtClean="0">
                <a:latin typeface="+mj-lt"/>
              </a:rPr>
              <a:t>Barbara Caccianiga: 	</a:t>
            </a:r>
            <a:r>
              <a:rPr lang="it-IT">
                <a:latin typeface="+mj-lt"/>
              </a:rPr>
              <a:t>4</a:t>
            </a:r>
            <a:r>
              <a:rPr lang="it-IT" smtClean="0">
                <a:latin typeface="+mj-lt"/>
              </a:rPr>
              <a:t>0%</a:t>
            </a:r>
          </a:p>
          <a:p>
            <a:r>
              <a:rPr lang="it-IT" smtClean="0">
                <a:latin typeface="+mj-lt"/>
              </a:rPr>
              <a:t>Lino Miramonti: 		60%</a:t>
            </a:r>
          </a:p>
          <a:p>
            <a:r>
              <a:rPr lang="it-IT" smtClean="0">
                <a:latin typeface="+mj-lt"/>
              </a:rPr>
              <a:t>Manuela Mallamaci:          100%  </a:t>
            </a:r>
          </a:p>
          <a:p>
            <a:r>
              <a:rPr lang="it-IT" smtClean="0">
                <a:latin typeface="+mj-lt"/>
              </a:rPr>
              <a:t>Mariangela Longhi:	 40%</a:t>
            </a:r>
          </a:p>
          <a:p>
            <a:r>
              <a:rPr lang="it-IT" smtClean="0">
                <a:latin typeface="+mj-lt"/>
              </a:rPr>
              <a:t>Marco Potenza		 40%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800" y="1736062"/>
            <a:ext cx="2488066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TOTALE: 2.8 FTE</a:t>
            </a:r>
          </a:p>
        </p:txBody>
      </p:sp>
    </p:spTree>
    <p:extLst>
      <p:ext uri="{BB962C8B-B14F-4D97-AF65-F5344CB8AC3E}">
        <p14:creationId xmlns:p14="http://schemas.microsoft.com/office/powerpoint/2010/main" val="335785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Borexino@ Milano: anagrafica e richieste finanziarie</a:t>
            </a:r>
            <a:endParaRPr lang="it-I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52663" y="1519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TextBox 7"/>
          <p:cNvSpPr txBox="1"/>
          <p:nvPr/>
        </p:nvSpPr>
        <p:spPr>
          <a:xfrm>
            <a:off x="152400" y="903685"/>
            <a:ext cx="3918857" cy="31700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Ricercatori+Tecnologi</a:t>
            </a:r>
          </a:p>
          <a:p>
            <a:r>
              <a:rPr lang="it-IT" smtClean="0">
                <a:latin typeface="+mj-lt"/>
              </a:rPr>
              <a:t>Barbara Caccianiga: 	60%</a:t>
            </a:r>
          </a:p>
          <a:p>
            <a:r>
              <a:rPr lang="it-IT" smtClean="0">
                <a:latin typeface="+mj-lt"/>
              </a:rPr>
              <a:t>Davide D’Angelo: 	40%</a:t>
            </a:r>
          </a:p>
          <a:p>
            <a:r>
              <a:rPr lang="it-IT">
                <a:latin typeface="+mj-lt"/>
              </a:rPr>
              <a:t>Cristian Galbiati		50%</a:t>
            </a:r>
          </a:p>
          <a:p>
            <a:r>
              <a:rPr lang="it-IT" smtClean="0">
                <a:latin typeface="+mj-lt"/>
              </a:rPr>
              <a:t>Paolo Lombardi:	              50%</a:t>
            </a:r>
          </a:p>
          <a:p>
            <a:r>
              <a:rPr lang="it-IT" smtClean="0">
                <a:latin typeface="+mj-lt"/>
              </a:rPr>
              <a:t>Emanuela Meroni:              60%</a:t>
            </a:r>
          </a:p>
          <a:p>
            <a:r>
              <a:rPr lang="it-IT" smtClean="0">
                <a:latin typeface="+mj-lt"/>
              </a:rPr>
              <a:t>Lino Miramonti: 		40%</a:t>
            </a:r>
          </a:p>
          <a:p>
            <a:r>
              <a:rPr lang="it-IT" smtClean="0">
                <a:latin typeface="+mj-lt"/>
              </a:rPr>
              <a:t>Gioacchino Ranucci:	</a:t>
            </a:r>
            <a:r>
              <a:rPr lang="it-IT">
                <a:latin typeface="+mj-lt"/>
              </a:rPr>
              <a:t>4</a:t>
            </a:r>
            <a:r>
              <a:rPr lang="it-IT" smtClean="0">
                <a:latin typeface="+mj-lt"/>
              </a:rPr>
              <a:t>0</a:t>
            </a:r>
            <a:r>
              <a:rPr lang="it-IT" smtClean="0">
                <a:latin typeface="+mj-lt"/>
              </a:rPr>
              <a:t>%</a:t>
            </a:r>
          </a:p>
          <a:p>
            <a:r>
              <a:rPr lang="it-IT" smtClean="0">
                <a:latin typeface="+mj-lt"/>
              </a:rPr>
              <a:t>Alessandra Re: 	              100%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 </a:t>
            </a:r>
            <a:r>
              <a:rPr lang="it-IT" b="1">
                <a:latin typeface="+mj-lt"/>
              </a:rPr>
              <a:t>	</a:t>
            </a:r>
            <a:r>
              <a:rPr lang="it-IT" b="1" smtClean="0">
                <a:latin typeface="+mj-lt"/>
              </a:rPr>
              <a:t>	            </a:t>
            </a:r>
            <a:r>
              <a:rPr lang="it-IT" b="1" smtClean="0">
                <a:latin typeface="+mj-lt"/>
              </a:rPr>
              <a:t>4.4 </a:t>
            </a:r>
            <a:r>
              <a:rPr lang="it-IT" b="1" smtClean="0">
                <a:latin typeface="+mj-lt"/>
              </a:rPr>
              <a:t>FTE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1056085"/>
            <a:ext cx="3918857" cy="1785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Tecnici</a:t>
            </a:r>
          </a:p>
          <a:p>
            <a:r>
              <a:rPr lang="it-IT" smtClean="0">
                <a:latin typeface="+mj-lt"/>
              </a:rPr>
              <a:t>Augusto Brigatti:		80%</a:t>
            </a:r>
          </a:p>
          <a:p>
            <a:r>
              <a:rPr lang="it-IT" smtClean="0">
                <a:latin typeface="+mj-lt"/>
              </a:rPr>
              <a:t>Paolo Saggese:		80%</a:t>
            </a:r>
          </a:p>
          <a:p>
            <a:r>
              <a:rPr lang="it-IT" smtClean="0">
                <a:latin typeface="+mj-lt"/>
              </a:rPr>
              <a:t>Sergio Parmeggiano: 	80%</a:t>
            </a:r>
          </a:p>
          <a:p>
            <a:r>
              <a:rPr lang="it-IT" smtClean="0">
                <a:latin typeface="+mj-lt"/>
              </a:rPr>
              <a:t>-------------------------------------------</a:t>
            </a:r>
          </a:p>
          <a:p>
            <a:r>
              <a:rPr lang="it-IT" b="1" smtClean="0">
                <a:latin typeface="+mj-lt"/>
              </a:rPr>
              <a:t>Totale		             2.4 FTE</a:t>
            </a:r>
          </a:p>
        </p:txBody>
      </p:sp>
    </p:spTree>
    <p:extLst>
      <p:ext uri="{BB962C8B-B14F-4D97-AF65-F5344CB8AC3E}">
        <p14:creationId xmlns:p14="http://schemas.microsoft.com/office/powerpoint/2010/main" val="37781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Borexino@ Milano: anagrafica e richieste finanziarie</a:t>
            </a:r>
            <a:endParaRPr lang="it-I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52663" y="1519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358965"/>
              </p:ext>
            </p:extLst>
          </p:nvPr>
        </p:nvGraphicFramePr>
        <p:xfrm>
          <a:off x="304800" y="1295400"/>
          <a:ext cx="8560934" cy="499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307"/>
                <a:gridCol w="2114209"/>
                <a:gridCol w="4228418"/>
              </a:tblGrid>
              <a:tr h="494657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235 kEuro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BX:Riunioni</a:t>
                      </a:r>
                      <a:r>
                        <a:rPr lang="it-IT" baseline="0" smtClean="0"/>
                        <a:t> di collaborazione; riunioni per analisi dati; </a:t>
                      </a:r>
                    </a:p>
                  </a:txBody>
                  <a:tcPr>
                    <a:solidFill>
                      <a:srgbClr val="F4E0E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65 kEuro</a:t>
                      </a:r>
                      <a:endParaRPr lang="it-IT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-Componentistica elettronica di lab.</a:t>
                      </a:r>
                    </a:p>
                    <a:p>
                      <a:r>
                        <a:rPr lang="it-IT" smtClean="0"/>
                        <a:t>-Parti di ricambio per manutenzione impianti</a:t>
                      </a:r>
                      <a:r>
                        <a:rPr lang="it-IT" baseline="0" smtClean="0"/>
                        <a:t> al GS; materiali di scorta (flange e guarnizioni</a:t>
                      </a:r>
                    </a:p>
                    <a:p>
                      <a:r>
                        <a:rPr lang="it-IT" baseline="0" smtClean="0"/>
                        <a:t>-meccanica per adattamento CR1 a SOX</a:t>
                      </a:r>
                    </a:p>
                    <a:p>
                      <a:r>
                        <a:rPr lang="it-IT" baseline="0" smtClean="0"/>
                        <a:t>-Tappeti assorbitori per scarico sorgente</a:t>
                      </a:r>
                      <a:endParaRPr lang="it-IT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Altri-consumi</a:t>
                      </a:r>
                      <a:endParaRPr lang="it-IT" b="1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15 kEuro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-Utensileria meccanica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Trasporti</a:t>
                      </a:r>
                      <a:endParaRPr lang="it-IT" b="1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 4 kEuro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Trasporto</a:t>
                      </a:r>
                      <a:r>
                        <a:rPr lang="it-IT" baseline="0" smtClean="0"/>
                        <a:t> materiale a LNGS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Inventario</a:t>
                      </a:r>
                      <a:endParaRPr lang="it-IT" b="1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6</a:t>
                      </a:r>
                      <a:r>
                        <a:rPr lang="it-IT" baseline="0" smtClean="0"/>
                        <a:t> </a:t>
                      </a:r>
                      <a:r>
                        <a:rPr lang="it-IT" smtClean="0"/>
                        <a:t>kEuro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-PC per analisi e progettazione termica e meccanica</a:t>
                      </a:r>
                      <a:endParaRPr lang="it-IT"/>
                    </a:p>
                  </a:txBody>
                  <a:tcPr>
                    <a:solidFill>
                      <a:srgbClr val="F4E0E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325 kEuro</a:t>
                      </a:r>
                      <a:endParaRPr lang="it-IT" b="1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Dark Side@ Milano: anagrafica e richieste finanziarie</a:t>
            </a:r>
            <a:endParaRPr lang="it-IT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3581400" cy="1292662"/>
          </a:xfrm>
          <a:prstGeom prst="rect">
            <a:avLst/>
          </a:prstGeom>
          <a:solidFill>
            <a:schemeClr val="bg1"/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smtClean="0"/>
              <a:t>	</a:t>
            </a:r>
            <a:r>
              <a:rPr lang="it-IT" smtClean="0"/>
              <a:t>  </a:t>
            </a:r>
          </a:p>
          <a:p>
            <a:r>
              <a:rPr lang="it-IT" sz="2000" smtClean="0"/>
              <a:t>Cristian Galbiati		50</a:t>
            </a:r>
            <a:r>
              <a:rPr lang="it-IT" sz="2000" smtClean="0"/>
              <a:t>%</a:t>
            </a:r>
            <a:endParaRPr lang="it-IT" sz="2000" smtClean="0"/>
          </a:p>
          <a:p>
            <a:r>
              <a:rPr lang="it-IT" sz="2000" smtClean="0"/>
              <a:t>Mauro Citterio		20%</a:t>
            </a:r>
          </a:p>
          <a:p>
            <a:endParaRPr lang="it-IT" sz="2000" smtClean="0"/>
          </a:p>
        </p:txBody>
      </p:sp>
      <p:sp>
        <p:nvSpPr>
          <p:cNvPr id="6" name="TextBox 5"/>
          <p:cNvSpPr txBox="1"/>
          <p:nvPr/>
        </p:nvSpPr>
        <p:spPr>
          <a:xfrm>
            <a:off x="4800600" y="762000"/>
            <a:ext cx="3918857" cy="5970865"/>
          </a:xfrm>
          <a:prstGeom prst="rect">
            <a:avLst/>
          </a:prstGeom>
          <a:solidFill>
            <a:schemeClr val="bg1"/>
          </a:solidFill>
          <a:ln w="508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smtClean="0">
                <a:latin typeface="+mj-lt"/>
              </a:rPr>
              <a:t>Politecnico (Dark Side)</a:t>
            </a:r>
            <a:r>
              <a:rPr lang="it-IT" sz="1400" smtClean="0"/>
              <a:t>	</a:t>
            </a:r>
            <a:r>
              <a:rPr lang="it-IT" sz="1600" smtClean="0"/>
              <a:t>	</a:t>
            </a:r>
            <a:r>
              <a:rPr lang="it-IT" smtClean="0"/>
              <a:t>  </a:t>
            </a:r>
          </a:p>
          <a:p>
            <a:r>
              <a:rPr lang="it-IT" sz="1400" smtClean="0"/>
              <a:t>Giulia Acconcia		100%</a:t>
            </a:r>
          </a:p>
          <a:p>
            <a:r>
              <a:rPr lang="it-IT" sz="1400" smtClean="0"/>
              <a:t>Raffaele Ardito		 50%</a:t>
            </a:r>
          </a:p>
          <a:p>
            <a:r>
              <a:rPr lang="it-IT" sz="1400" smtClean="0"/>
              <a:t>Mauro Buttafava		100%</a:t>
            </a:r>
          </a:p>
          <a:p>
            <a:r>
              <a:rPr lang="it-IT" sz="1400" smtClean="0"/>
              <a:t>Niccolo’ Calandri		100%</a:t>
            </a:r>
          </a:p>
          <a:p>
            <a:r>
              <a:rPr lang="it-IT" sz="1400" smtClean="0"/>
              <a:t>Giorgia De Guido		100%</a:t>
            </a:r>
          </a:p>
          <a:p>
            <a:r>
              <a:rPr lang="it-IT" sz="1400" smtClean="0"/>
              <a:t>Massimo Ghioni		100%</a:t>
            </a:r>
          </a:p>
          <a:p>
            <a:r>
              <a:rPr lang="it-IT" sz="1400" smtClean="0"/>
              <a:t>Angelo Gulinatti		100%</a:t>
            </a:r>
          </a:p>
          <a:p>
            <a:r>
              <a:rPr lang="it-IT" sz="1400" smtClean="0"/>
              <a:t>Gabriele Lodi		100%</a:t>
            </a:r>
          </a:p>
          <a:p>
            <a:r>
              <a:rPr lang="it-IT" sz="1400" smtClean="0"/>
              <a:t>Rudi Lussana		100%</a:t>
            </a:r>
          </a:p>
          <a:p>
            <a:r>
              <a:rPr lang="it-IT" sz="1400" smtClean="0"/>
              <a:t>Lelio Luzzi			 50%</a:t>
            </a:r>
          </a:p>
          <a:p>
            <a:r>
              <a:rPr lang="it-IT" sz="1400" smtClean="0"/>
              <a:t>Mario Mariani		 50%</a:t>
            </a:r>
          </a:p>
          <a:p>
            <a:r>
              <a:rPr lang="it-IT" sz="1400" smtClean="0"/>
              <a:t>Luca Martinelli		 50%</a:t>
            </a:r>
          </a:p>
          <a:p>
            <a:r>
              <a:rPr lang="it-IT" sz="1400" smtClean="0"/>
              <a:t>Stefania Moioli		100%</a:t>
            </a:r>
          </a:p>
          <a:p>
            <a:r>
              <a:rPr lang="it-IT" sz="1400" smtClean="0"/>
              <a:t>Laura Pellegrini		100%</a:t>
            </a:r>
          </a:p>
          <a:p>
            <a:r>
              <a:rPr lang="it-IT" sz="1400" smtClean="0"/>
              <a:t>Pietro Peronio		100%</a:t>
            </a:r>
          </a:p>
          <a:p>
            <a:r>
              <a:rPr lang="it-IT" sz="1400"/>
              <a:t>F</a:t>
            </a:r>
            <a:r>
              <a:rPr lang="it-IT" sz="1400" smtClean="0"/>
              <a:t>ederico Perrotti		  50%</a:t>
            </a:r>
          </a:p>
          <a:p>
            <a:r>
              <a:rPr lang="it-IT" sz="1400" smtClean="0"/>
              <a:t>Ivan Rech			100%</a:t>
            </a:r>
          </a:p>
          <a:p>
            <a:r>
              <a:rPr lang="it-IT" sz="1400" smtClean="0"/>
              <a:t>Marco Enrico Ricotti		  50%</a:t>
            </a:r>
          </a:p>
          <a:p>
            <a:r>
              <a:rPr lang="it-IT" sz="1400" smtClean="0"/>
              <a:t>Alessandro Ruggeri		100%</a:t>
            </a:r>
          </a:p>
          <a:p>
            <a:r>
              <a:rPr lang="it-IT" sz="1400" smtClean="0"/>
              <a:t>Mirko Sanzaro		100%</a:t>
            </a:r>
          </a:p>
          <a:p>
            <a:r>
              <a:rPr lang="it-IT" sz="1400" smtClean="0"/>
              <a:t>Davide Tamborini		100%</a:t>
            </a:r>
          </a:p>
          <a:p>
            <a:r>
              <a:rPr lang="it-IT" sz="1400" smtClean="0"/>
              <a:t>Alberto Tosi			100%</a:t>
            </a:r>
          </a:p>
          <a:p>
            <a:r>
              <a:rPr lang="it-IT" sz="1400" smtClean="0"/>
              <a:t>Federica Villa		100%</a:t>
            </a:r>
          </a:p>
          <a:p>
            <a:r>
              <a:rPr lang="it-IT" sz="1400" smtClean="0"/>
              <a:t>Franco Zappa		100%</a:t>
            </a:r>
          </a:p>
          <a:p>
            <a:r>
              <a:rPr lang="it-IT" sz="1400" smtClean="0"/>
              <a:t>-------------------------------------------------</a:t>
            </a:r>
          </a:p>
          <a:p>
            <a:r>
              <a:rPr lang="it-IT" sz="1400" smtClean="0"/>
              <a:t>Totale</a:t>
            </a:r>
            <a:r>
              <a:rPr lang="it-IT" sz="1400"/>
              <a:t>	</a:t>
            </a:r>
            <a:r>
              <a:rPr lang="it-IT" sz="1400" smtClean="0"/>
              <a:t>		</a:t>
            </a:r>
            <a:r>
              <a:rPr lang="it-IT" sz="1400" smtClean="0"/>
              <a:t>21.0 </a:t>
            </a:r>
            <a:r>
              <a:rPr lang="it-IT" sz="1400" smtClean="0"/>
              <a:t>FTE</a:t>
            </a:r>
          </a:p>
        </p:txBody>
      </p:sp>
    </p:spTree>
    <p:extLst>
      <p:ext uri="{BB962C8B-B14F-4D97-AF65-F5344CB8AC3E}">
        <p14:creationId xmlns:p14="http://schemas.microsoft.com/office/powerpoint/2010/main" val="26596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Dark Side@ Milano: anagrafica e richieste finanziarie</a:t>
            </a:r>
            <a:endParaRPr lang="it-IT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87055"/>
              </p:ext>
            </p:extLst>
          </p:nvPr>
        </p:nvGraphicFramePr>
        <p:xfrm>
          <a:off x="405899" y="2133600"/>
          <a:ext cx="8564429" cy="39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901"/>
                <a:gridCol w="1981200"/>
                <a:gridCol w="5160328"/>
              </a:tblGrid>
              <a:tr h="494657">
                <a:tc>
                  <a:txBody>
                    <a:bodyPr/>
                    <a:lstStyle/>
                    <a:p>
                      <a:r>
                        <a:rPr lang="it-IT" sz="1600" smtClean="0"/>
                        <a:t>Capitolo</a:t>
                      </a:r>
                      <a:endParaRPr lang="it-IT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smtClean="0"/>
                        <a:t>Richieste</a:t>
                      </a:r>
                      <a:endParaRPr lang="it-IT" sz="1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smtClean="0"/>
                        <a:t>Motivazione</a:t>
                      </a:r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Missioni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Consumo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Altri consumi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Trasporti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Inventario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Apparati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sz="1600" b="1" smtClean="0"/>
                        <a:t>TOTALE</a:t>
                      </a:r>
                      <a:endParaRPr lang="it-IT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600" b="1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b="1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8169053">
            <a:off x="1918073" y="3678164"/>
            <a:ext cx="5448141" cy="461665"/>
          </a:xfrm>
          <a:prstGeom prst="rect">
            <a:avLst/>
          </a:prstGeom>
          <a:solidFill>
            <a:schemeClr val="bg1"/>
          </a:solidFill>
          <a:ln>
            <a:solidFill>
              <a:srgbClr val="00CC5C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smtClean="0"/>
              <a:t>Non ancora pervenute nel dettaglio</a:t>
            </a:r>
            <a:endParaRPr lang="it-IT" sz="2400" b="1"/>
          </a:p>
        </p:txBody>
      </p:sp>
    </p:spTree>
    <p:extLst>
      <p:ext uri="{BB962C8B-B14F-4D97-AF65-F5344CB8AC3E}">
        <p14:creationId xmlns:p14="http://schemas.microsoft.com/office/powerpoint/2010/main" val="21075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GERDA@ Milano (dotazioni): anagrafica e richieste finanziarie</a:t>
            </a:r>
            <a:endParaRPr lang="it-I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62200" y="15211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609600" y="1339096"/>
            <a:ext cx="3918857" cy="178510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 </a:t>
            </a:r>
          </a:p>
          <a:p>
            <a:r>
              <a:rPr lang="it-IT" smtClean="0">
                <a:latin typeface="+mj-lt"/>
              </a:rPr>
              <a:t>Paolo Piseri		20%</a:t>
            </a:r>
          </a:p>
          <a:p>
            <a:r>
              <a:rPr lang="it-IT" smtClean="0">
                <a:latin typeface="+mj-lt"/>
              </a:rPr>
              <a:t>Alberto Pullia:	              10%</a:t>
            </a:r>
          </a:p>
          <a:p>
            <a:r>
              <a:rPr lang="it-IT" smtClean="0">
                <a:latin typeface="+mj-lt"/>
              </a:rPr>
              <a:t>Stefano Riboldi:		40%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</a:t>
            </a:r>
            <a:r>
              <a:rPr lang="it-IT" b="1">
                <a:latin typeface="+mj-lt"/>
              </a:rPr>
              <a:t>	</a:t>
            </a:r>
            <a:r>
              <a:rPr lang="it-IT" b="1" smtClean="0">
                <a:latin typeface="+mj-lt"/>
              </a:rPr>
              <a:t>	             0.7 FTE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70701"/>
              </p:ext>
            </p:extLst>
          </p:nvPr>
        </p:nvGraphicFramePr>
        <p:xfrm>
          <a:off x="457200" y="3438549"/>
          <a:ext cx="8084145" cy="3038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141"/>
                <a:gridCol w="2495859"/>
                <a:gridCol w="3512145"/>
              </a:tblGrid>
              <a:tr h="494657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Missioni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</a:t>
                      </a:r>
                      <a:r>
                        <a:rPr lang="it-IT" b="1" smtClean="0"/>
                        <a:t>4 kEuro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Meetiing</a:t>
                      </a:r>
                      <a:r>
                        <a:rPr lang="it-IT" baseline="0" smtClean="0"/>
                        <a:t> di collab., trasferte LNGS</a:t>
                      </a:r>
                      <a:endParaRPr lang="it-IT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aseline="0" smtClean="0"/>
                        <a:t> </a:t>
                      </a:r>
                      <a:r>
                        <a:rPr lang="it-IT" b="1" baseline="0" smtClean="0"/>
                        <a:t>4</a:t>
                      </a:r>
                      <a:r>
                        <a:rPr lang="it-IT" b="1" smtClean="0"/>
                        <a:t> kEuro 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Prototipazione</a:t>
                      </a:r>
                      <a:r>
                        <a:rPr lang="it-IT" baseline="0" smtClean="0"/>
                        <a:t> PCB, componenti, ecc..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Inventario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</a:t>
                      </a:r>
                      <a:r>
                        <a:rPr lang="it-IT" b="1" smtClean="0"/>
                        <a:t>6 kEuro s.j.</a:t>
                      </a:r>
                      <a:endParaRPr lang="it-IT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eventuale ri-produz.</a:t>
                      </a:r>
                      <a:r>
                        <a:rPr lang="it-IT" baseline="0" smtClean="0"/>
                        <a:t> elettronica di V.F.E. in collaborazione con TUM e MiB</a:t>
                      </a:r>
                      <a:endParaRPr lang="it-IT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8 kEuro + 6kEuro s.j.</a:t>
                      </a:r>
                      <a:endParaRPr lang="it-IT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4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" y="0"/>
            <a:ext cx="9144000" cy="6858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ICARUS@ Milano (dotazioni): anagrafica e richieste finanziarie</a:t>
            </a:r>
            <a:endParaRPr lang="it-I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8400" y="1380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TextBox 7"/>
          <p:cNvSpPr txBox="1"/>
          <p:nvPr/>
        </p:nvSpPr>
        <p:spPr>
          <a:xfrm>
            <a:off x="427171" y="806887"/>
            <a:ext cx="3992429" cy="123110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smtClean="0">
                <a:latin typeface="+mj-lt"/>
              </a:rPr>
              <a:t>Ricercatori</a:t>
            </a:r>
            <a:endParaRPr lang="it-IT" smtClean="0">
              <a:latin typeface="+mj-lt"/>
            </a:endParaRPr>
          </a:p>
          <a:p>
            <a:r>
              <a:rPr lang="it-IT" smtClean="0">
                <a:latin typeface="+mj-lt"/>
              </a:rPr>
              <a:t>Paola Sala: 		50%</a:t>
            </a:r>
          </a:p>
          <a:p>
            <a:r>
              <a:rPr lang="it-IT" smtClean="0">
                <a:latin typeface="+mj-lt"/>
              </a:rPr>
              <a:t>-------------------------------------------------</a:t>
            </a:r>
          </a:p>
          <a:p>
            <a:r>
              <a:rPr lang="it-IT" b="1" smtClean="0">
                <a:latin typeface="+mj-lt"/>
              </a:rPr>
              <a:t>Totale		</a:t>
            </a:r>
            <a:r>
              <a:rPr lang="it-IT" b="1">
                <a:latin typeface="+mj-lt"/>
              </a:rPr>
              <a:t> </a:t>
            </a:r>
            <a:r>
              <a:rPr lang="it-IT" b="1" smtClean="0">
                <a:latin typeface="+mj-lt"/>
              </a:rPr>
              <a:t>          0.5FTE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87943"/>
              </p:ext>
            </p:extLst>
          </p:nvPr>
        </p:nvGraphicFramePr>
        <p:xfrm>
          <a:off x="137385" y="3048000"/>
          <a:ext cx="8854216" cy="148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498"/>
                <a:gridCol w="1314317"/>
                <a:gridCol w="6248401"/>
              </a:tblGrid>
              <a:tr h="494657">
                <a:tc>
                  <a:txBody>
                    <a:bodyPr/>
                    <a:lstStyle/>
                    <a:p>
                      <a:r>
                        <a:rPr lang="it-IT" smtClean="0"/>
                        <a:t>Capitolo</a:t>
                      </a:r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Richieste</a:t>
                      </a:r>
                      <a:endParaRPr lang="it-IT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Motivazione</a:t>
                      </a:r>
                      <a:endParaRPr lang="it-IT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Consumo</a:t>
                      </a:r>
                      <a:endParaRPr lang="it-IT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 1 kEuro</a:t>
                      </a:r>
                      <a:endParaRPr lang="it-IT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4657">
                <a:tc>
                  <a:txBody>
                    <a:bodyPr/>
                    <a:lstStyle/>
                    <a:p>
                      <a:r>
                        <a:rPr lang="it-IT" b="1" smtClean="0"/>
                        <a:t>TOTALE</a:t>
                      </a:r>
                      <a:endParaRPr lang="it-IT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 1 kEuro</a:t>
                      </a:r>
                      <a:endParaRPr lang="it-IT" b="1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1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40657</TotalTime>
  <Words>567</Words>
  <Application>Microsoft Office PowerPoint</Application>
  <PresentationFormat>On-screen Show (4:3)</PresentationFormat>
  <Paragraphs>253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CSN2-Milano:  risultati scientifici, novita’ e richieste finanziarie   B.Caccianiga Consiglio di Sezione 8 luglio 2015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of  the Borexino experiment</dc:title>
  <dc:creator>barbara</dc:creator>
  <cp:lastModifiedBy>barbara</cp:lastModifiedBy>
  <cp:revision>957</cp:revision>
  <dcterms:created xsi:type="dcterms:W3CDTF">2006-08-16T00:00:00Z</dcterms:created>
  <dcterms:modified xsi:type="dcterms:W3CDTF">2015-07-08T11:19:28Z</dcterms:modified>
</cp:coreProperties>
</file>