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3" r:id="rId11"/>
    <p:sldId id="267" r:id="rId12"/>
    <p:sldId id="268" r:id="rId13"/>
    <p:sldId id="269" r:id="rId14"/>
    <p:sldId id="270" r:id="rId15"/>
    <p:sldId id="318" r:id="rId16"/>
    <p:sldId id="319" r:id="rId17"/>
    <p:sldId id="320" r:id="rId18"/>
    <p:sldId id="321" r:id="rId19"/>
    <p:sldId id="322" r:id="rId20"/>
    <p:sldId id="314" r:id="rId21"/>
    <p:sldId id="317" r:id="rId22"/>
    <p:sldId id="315" r:id="rId23"/>
    <p:sldId id="316" r:id="rId24"/>
    <p:sldId id="272" r:id="rId25"/>
    <p:sldId id="273" r:id="rId26"/>
    <p:sldId id="274" r:id="rId27"/>
    <p:sldId id="271" r:id="rId28"/>
    <p:sldId id="275" r:id="rId29"/>
    <p:sldId id="277" r:id="rId30"/>
    <p:sldId id="276" r:id="rId31"/>
    <p:sldId id="278" r:id="rId32"/>
    <p:sldId id="279" r:id="rId33"/>
    <p:sldId id="280" r:id="rId34"/>
    <p:sldId id="282" r:id="rId35"/>
    <p:sldId id="283" r:id="rId36"/>
    <p:sldId id="329" r:id="rId37"/>
    <p:sldId id="330" r:id="rId38"/>
    <p:sldId id="306" r:id="rId39"/>
    <p:sldId id="307" r:id="rId40"/>
    <p:sldId id="308" r:id="rId41"/>
    <p:sldId id="309" r:id="rId42"/>
    <p:sldId id="311" r:id="rId43"/>
    <p:sldId id="312" r:id="rId44"/>
    <p:sldId id="313" r:id="rId45"/>
    <p:sldId id="310" r:id="rId46"/>
    <p:sldId id="331" r:id="rId47"/>
    <p:sldId id="332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300" r:id="rId57"/>
    <p:sldId id="295" r:id="rId58"/>
    <p:sldId id="296" r:id="rId59"/>
    <p:sldId id="297" r:id="rId60"/>
    <p:sldId id="298" r:id="rId61"/>
    <p:sldId id="299" r:id="rId62"/>
    <p:sldId id="293" r:id="rId63"/>
    <p:sldId id="301" r:id="rId64"/>
    <p:sldId id="302" r:id="rId65"/>
    <p:sldId id="303" r:id="rId66"/>
    <p:sldId id="304" r:id="rId67"/>
    <p:sldId id="323" r:id="rId68"/>
    <p:sldId id="324" r:id="rId69"/>
    <p:sldId id="325" r:id="rId70"/>
    <p:sldId id="326" r:id="rId71"/>
    <p:sldId id="327" r:id="rId72"/>
    <p:sldId id="328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F4CF9-00AA-7A4E-B8FA-EB1C5BE44460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C2DBE-83F2-D243-8701-8BC3154A2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2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91-E38B-9B49-BF4A-9FE4205F9D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8ECE-352B-47E5-9397-9F2108B8C54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87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1A2C4-3EF9-44FB-AE70-6E5D9C213219}" type="slidenum">
              <a:rPr lang="it-IT" smtClean="0">
                <a:latin typeface="Times New Roman" pitchFamily="18" charset="0"/>
              </a:rPr>
              <a:pPr/>
              <a:t>40</a:t>
            </a:fld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19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BAACB-BE38-534F-87DC-FA654368B621}" type="slidenum">
              <a:rPr lang="it-IT"/>
              <a:pPr/>
              <a:t>43</a:t>
            </a:fld>
            <a:endParaRPr 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77812" cy="410607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BAACB-BE38-534F-87DC-FA654368B621}" type="slidenum">
              <a:rPr lang="it-IT"/>
              <a:pPr/>
              <a:t>44</a:t>
            </a:fld>
            <a:endParaRPr 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77812" cy="410607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2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5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50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18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9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90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54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INFN-CSN5 Mini workshop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Acceleratori</a:t>
            </a:r>
            <a:r>
              <a:rPr lang="en-US" dirty="0" smtClean="0"/>
              <a:t> – LNL 17 </a:t>
            </a:r>
            <a:r>
              <a:rPr lang="en-US" dirty="0" err="1" smtClean="0"/>
              <a:t>feb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926" y="6356350"/>
            <a:ext cx="5660873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43" y="6356350"/>
            <a:ext cx="1615169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00FF"/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0522-851E-4AEE-B2CD-5B05F18DCCCF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411760" y="6381328"/>
            <a:ext cx="4176464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 smtClean="0"/>
              <a:t>Giovanni Volpini     CERN, 30 June 2015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4ABE134-3C2B-4690-AC1D-6DA4CCDB220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" y="17240"/>
            <a:ext cx="1028700" cy="10287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60240" cy="10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1600" y="561372"/>
            <a:ext cx="936104" cy="4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1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1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7DFDA-F14B-EC43-BBB5-764ED65325DB}" type="datetimeFigureOut">
              <a:rPr lang="en-US" smtClean="0"/>
              <a:t>08/07/15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5343-F162-8543-8F18-29BB44CCAD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326717"/>
            <a:ext cx="9144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gif"/><Relationship Id="rId9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7802" y="358949"/>
            <a:ext cx="2506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CSN5 – Milano </a:t>
            </a:r>
            <a:br>
              <a:rPr lang="en-US" sz="2800" b="1" dirty="0" smtClean="0"/>
            </a:br>
            <a:r>
              <a:rPr lang="en-US" sz="2800" b="1" dirty="0" err="1" smtClean="0"/>
              <a:t>preventivi</a:t>
            </a:r>
            <a:r>
              <a:rPr lang="en-US" sz="2800" b="1" dirty="0" smtClean="0"/>
              <a:t> 2016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805" y="1615271"/>
            <a:ext cx="2871587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Esperimenti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continuano</a:t>
            </a:r>
            <a:r>
              <a:rPr lang="en-US" dirty="0" smtClean="0"/>
              <a:t>: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Ardesia</a:t>
            </a:r>
            <a:endParaRPr lang="en-US" dirty="0" smtClean="0"/>
          </a:p>
          <a:p>
            <a:r>
              <a:rPr lang="en-US" dirty="0" err="1" smtClean="0"/>
              <a:t>Clyc</a:t>
            </a:r>
            <a:endParaRPr lang="en-US" dirty="0" smtClean="0"/>
          </a:p>
          <a:p>
            <a:r>
              <a:rPr lang="en-US" dirty="0" smtClean="0"/>
              <a:t>HVR_CCPD</a:t>
            </a:r>
          </a:p>
          <a:p>
            <a:r>
              <a:rPr lang="en-US" dirty="0" err="1" smtClean="0"/>
              <a:t>Neurapid</a:t>
            </a:r>
            <a:endParaRPr lang="en-US" dirty="0" smtClean="0"/>
          </a:p>
          <a:p>
            <a:r>
              <a:rPr lang="en-US" dirty="0" smtClean="0"/>
              <a:t>Retina</a:t>
            </a:r>
          </a:p>
          <a:p>
            <a:endParaRPr lang="en-US" dirty="0"/>
          </a:p>
          <a:p>
            <a:r>
              <a:rPr lang="en-US" dirty="0" err="1" smtClean="0"/>
              <a:t>Techn_Osp</a:t>
            </a:r>
            <a:endParaRPr lang="en-US" dirty="0" smtClean="0"/>
          </a:p>
          <a:p>
            <a:r>
              <a:rPr lang="en-US" dirty="0" err="1" smtClean="0"/>
              <a:t>Depotmass</a:t>
            </a:r>
            <a:endParaRPr lang="en-US" dirty="0" smtClean="0"/>
          </a:p>
          <a:p>
            <a:r>
              <a:rPr lang="en-US" dirty="0" smtClean="0"/>
              <a:t>MC_INFN</a:t>
            </a:r>
          </a:p>
          <a:p>
            <a:r>
              <a:rPr lang="en-US" dirty="0" smtClean="0"/>
              <a:t>RDH</a:t>
            </a:r>
          </a:p>
          <a:p>
            <a:endParaRPr lang="en-US" dirty="0"/>
          </a:p>
          <a:p>
            <a:r>
              <a:rPr lang="en-US" dirty="0" smtClean="0"/>
              <a:t>SL_COMB</a:t>
            </a:r>
          </a:p>
          <a:p>
            <a:r>
              <a:rPr lang="en-US" dirty="0" smtClean="0"/>
              <a:t>SL_EXIN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Beam4Fusion (?)</a:t>
            </a:r>
          </a:p>
          <a:p>
            <a:r>
              <a:rPr lang="en-US" dirty="0" err="1" smtClean="0"/>
              <a:t>RedSox</a:t>
            </a:r>
            <a:r>
              <a:rPr lang="en-US" dirty="0" smtClean="0"/>
              <a:t> (?)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4934" y="1629613"/>
            <a:ext cx="19695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Nuovi</a:t>
            </a:r>
            <a:r>
              <a:rPr lang="en-US" dirty="0" smtClean="0"/>
              <a:t> </a:t>
            </a:r>
            <a:r>
              <a:rPr lang="en-US" dirty="0" err="1" smtClean="0"/>
              <a:t>Esperimenti</a:t>
            </a:r>
            <a:r>
              <a:rPr lang="en-US" dirty="0" smtClean="0"/>
              <a:t>: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Design</a:t>
            </a:r>
          </a:p>
          <a:p>
            <a:r>
              <a:rPr lang="en-US" dirty="0" err="1" smtClean="0"/>
              <a:t>eLIBANS</a:t>
            </a:r>
            <a:endParaRPr lang="en-US" dirty="0" smtClean="0"/>
          </a:p>
          <a:p>
            <a:r>
              <a:rPr lang="en-US" dirty="0" smtClean="0"/>
              <a:t>NADIR</a:t>
            </a:r>
          </a:p>
          <a:p>
            <a:endParaRPr lang="en-US" dirty="0"/>
          </a:p>
          <a:p>
            <a:r>
              <a:rPr lang="en-US" dirty="0" err="1" smtClean="0"/>
              <a:t>MultiTraps</a:t>
            </a:r>
            <a:endParaRPr lang="en-US" dirty="0" smtClean="0"/>
          </a:p>
          <a:p>
            <a:r>
              <a:rPr lang="en-US" dirty="0" smtClean="0"/>
              <a:t>L3IA</a:t>
            </a:r>
          </a:p>
          <a:p>
            <a:endParaRPr lang="en-US" dirty="0"/>
          </a:p>
          <a:p>
            <a:r>
              <a:rPr lang="en-US" dirty="0" smtClean="0"/>
              <a:t>SICILIA (call)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94865" y="1615271"/>
            <a:ext cx="268538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Esperimenti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chiudono</a:t>
            </a:r>
            <a:r>
              <a:rPr lang="en-US" dirty="0" smtClean="0"/>
              <a:t>: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CoolBeam</a:t>
            </a:r>
            <a:endParaRPr lang="en-US" dirty="0" smtClean="0"/>
          </a:p>
          <a:p>
            <a:r>
              <a:rPr lang="en-US" dirty="0" smtClean="0"/>
              <a:t>ELIMED</a:t>
            </a:r>
          </a:p>
          <a:p>
            <a:r>
              <a:rPr lang="en-US" dirty="0" smtClean="0"/>
              <a:t>MITRA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53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45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40847"/>
            <a:ext cx="8229600" cy="796950"/>
          </a:xfrm>
        </p:spPr>
        <p:txBody>
          <a:bodyPr/>
          <a:lstStyle/>
          <a:p>
            <a:r>
              <a:rPr lang="it-IT" dirty="0" smtClean="0">
                <a:latin typeface="Times New Roman" charset="0"/>
              </a:rPr>
              <a:t>HVR_CCPD</a:t>
            </a:r>
            <a:endParaRPr lang="it-IT" dirty="0">
              <a:latin typeface="Times New Roman" charset="0"/>
            </a:endParaRP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251520" y="837797"/>
            <a:ext cx="5251045" cy="3888432"/>
          </a:xfrm>
        </p:spPr>
        <p:txBody>
          <a:bodyPr>
            <a:normAutofit lnSpcReduction="10000"/>
          </a:bodyPr>
          <a:lstStyle/>
          <a:p>
            <a:r>
              <a:rPr lang="en-GB" sz="2000" b="1" dirty="0" err="1" smtClean="0">
                <a:latin typeface="Times New Roman" charset="0"/>
              </a:rPr>
              <a:t>Sezioni</a:t>
            </a:r>
            <a:r>
              <a:rPr lang="en-GB" sz="2000" b="1" dirty="0" smtClean="0">
                <a:latin typeface="Times New Roman" charset="0"/>
              </a:rPr>
              <a:t> INFN Bologna, Milano e </a:t>
            </a:r>
            <a:r>
              <a:rPr lang="en-GB" sz="2000" b="1" dirty="0" err="1" smtClean="0">
                <a:latin typeface="Times New Roman" charset="0"/>
              </a:rPr>
              <a:t>Genova</a:t>
            </a:r>
            <a:r>
              <a:rPr lang="en-GB" sz="2000" b="1" dirty="0" smtClean="0">
                <a:latin typeface="Times New Roman" charset="0"/>
              </a:rPr>
              <a:t/>
            </a:r>
            <a:br>
              <a:rPr lang="en-GB" sz="2000" b="1" dirty="0" smtClean="0">
                <a:latin typeface="Times New Roman" charset="0"/>
              </a:rPr>
            </a:br>
            <a:r>
              <a:rPr lang="en-GB" sz="2000" b="1" dirty="0" smtClean="0">
                <a:latin typeface="Times New Roman" charset="0"/>
              </a:rPr>
              <a:t>contacts with ST Microelectronics, </a:t>
            </a:r>
            <a:r>
              <a:rPr lang="en-GB" sz="2000" b="1" dirty="0" err="1" smtClean="0">
                <a:latin typeface="Times New Roman" charset="0"/>
              </a:rPr>
              <a:t>Agrate</a:t>
            </a:r>
            <a:endParaRPr lang="en-GB" sz="2000" b="1" dirty="0" smtClean="0">
              <a:latin typeface="Times New Roman" charset="0"/>
            </a:endParaRPr>
          </a:p>
          <a:p>
            <a:r>
              <a:rPr lang="en-GB" sz="2000" b="1" dirty="0" err="1" smtClean="0">
                <a:latin typeface="Times New Roman" charset="0"/>
              </a:rPr>
              <a:t>Responsabile</a:t>
            </a:r>
            <a:r>
              <a:rPr lang="en-GB" sz="2000" b="1" dirty="0" smtClean="0">
                <a:latin typeface="Times New Roman" charset="0"/>
              </a:rPr>
              <a:t> </a:t>
            </a:r>
            <a:r>
              <a:rPr lang="en-GB" sz="2000" b="1" dirty="0" err="1" smtClean="0">
                <a:latin typeface="Times New Roman" charset="0"/>
              </a:rPr>
              <a:t>nazionale</a:t>
            </a:r>
            <a:r>
              <a:rPr lang="en-GB" sz="2000" b="1" dirty="0" smtClean="0">
                <a:latin typeface="Times New Roman" charset="0"/>
              </a:rPr>
              <a:t>: Attilio Andreazza</a:t>
            </a:r>
          </a:p>
          <a:p>
            <a:r>
              <a:rPr lang="en-GB" sz="2000" b="1" dirty="0" smtClean="0">
                <a:latin typeface="Times New Roman" charset="0"/>
              </a:rPr>
              <a:t>Two main goals:</a:t>
            </a:r>
            <a:endParaRPr lang="en-GB" sz="2000" b="1" dirty="0">
              <a:latin typeface="Times New Roman" charset="0"/>
            </a:endParaRPr>
          </a:p>
          <a:p>
            <a:r>
              <a:rPr lang="en-GB" sz="2000" dirty="0" smtClean="0"/>
              <a:t>Development </a:t>
            </a:r>
            <a:r>
              <a:rPr lang="en-GB" sz="2000" dirty="0"/>
              <a:t>an HV/HR-CMOS chip suitable for the ATLAS/CMS requirements at HL-LHC: radiation dose, collection time, dimensions. </a:t>
            </a:r>
            <a:endParaRPr lang="en-GB" sz="2000" dirty="0" smtClean="0"/>
          </a:p>
          <a:p>
            <a:r>
              <a:rPr lang="en-GB" sz="2000" dirty="0"/>
              <a:t>S</a:t>
            </a:r>
            <a:r>
              <a:rPr lang="en-GB" sz="2000" dirty="0" smtClean="0"/>
              <a:t>tudy of a </a:t>
            </a:r>
            <a:r>
              <a:rPr lang="en-GB" sz="2000" dirty="0"/>
              <a:t>hybridization process suitable for the AC coupling of the signals, its qualification in term of radiation, temperature, and electrical and mechanical stability. </a:t>
            </a:r>
            <a:endParaRPr lang="en-GB" sz="2000" b="1" dirty="0">
              <a:latin typeface="Times New Roman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20" y="593242"/>
            <a:ext cx="3259015" cy="3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4365105"/>
            <a:ext cx="2459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800000"/>
                </a:solidFill>
              </a:rPr>
              <a:t>Total: 2.2 FTE 2015</a:t>
            </a:r>
          </a:p>
          <a:p>
            <a:r>
              <a:rPr lang="en-GB" sz="2000" b="1" dirty="0">
                <a:solidFill>
                  <a:srgbClr val="800000"/>
                </a:solidFill>
              </a:rPr>
              <a:t>	</a:t>
            </a:r>
            <a:r>
              <a:rPr lang="en-GB" sz="2000" b="1" dirty="0" smtClean="0">
                <a:solidFill>
                  <a:srgbClr val="800000"/>
                </a:solidFill>
              </a:rPr>
              <a:t>1.4  FTE 2015</a:t>
            </a:r>
            <a:endParaRPr lang="en-GB" sz="2000" b="1" dirty="0">
              <a:solidFill>
                <a:srgbClr val="800000"/>
              </a:solidFill>
            </a:endParaRPr>
          </a:p>
          <a:p>
            <a:r>
              <a:rPr lang="en-GB" sz="2000" b="1" dirty="0" smtClean="0">
                <a:solidFill>
                  <a:srgbClr val="800000"/>
                </a:solidFill>
              </a:rPr>
              <a:t>Hitesh </a:t>
            </a:r>
            <a:r>
              <a:rPr lang="en-GB" sz="2000" b="1" dirty="0" err="1" smtClean="0">
                <a:solidFill>
                  <a:srgbClr val="800000"/>
                </a:solidFill>
              </a:rPr>
              <a:t>Shrimali</a:t>
            </a:r>
            <a:r>
              <a:rPr lang="en-GB" sz="2000" b="1" dirty="0" smtClean="0">
                <a:solidFill>
                  <a:srgbClr val="800000"/>
                </a:solidFill>
              </a:rPr>
              <a:t> now professor at Indian Institute of </a:t>
            </a:r>
            <a:r>
              <a:rPr lang="en-GB" sz="2000" b="1" dirty="0" err="1" smtClean="0">
                <a:solidFill>
                  <a:srgbClr val="800000"/>
                </a:solidFill>
              </a:rPr>
              <a:t>Technlogy</a:t>
            </a:r>
            <a:r>
              <a:rPr lang="en-GB" sz="2000" b="1" dirty="0" smtClean="0">
                <a:solidFill>
                  <a:srgbClr val="800000"/>
                </a:solidFill>
              </a:rPr>
              <a:t> – </a:t>
            </a:r>
            <a:r>
              <a:rPr lang="en-GB" sz="2000" b="1" dirty="0" err="1" smtClean="0">
                <a:solidFill>
                  <a:srgbClr val="800000"/>
                </a:solidFill>
              </a:rPr>
              <a:t>Mandi</a:t>
            </a:r>
            <a:r>
              <a:rPr lang="en-GB" sz="2000" b="1" dirty="0" smtClean="0">
                <a:solidFill>
                  <a:srgbClr val="800000"/>
                </a:solidFill>
              </a:rPr>
              <a:t>, still contributing with the addition of 2 students</a:t>
            </a:r>
            <a:endParaRPr lang="en-GB" sz="2000" b="1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141" y="1650728"/>
            <a:ext cx="936950" cy="40011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Milano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099286"/>
            <a:ext cx="5184576" cy="936104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496794"/>
              </p:ext>
            </p:extLst>
          </p:nvPr>
        </p:nvGraphicFramePr>
        <p:xfrm>
          <a:off x="2910277" y="4200042"/>
          <a:ext cx="6096001" cy="28956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991102"/>
                <a:gridCol w="997034"/>
                <a:gridCol w="1063503"/>
                <a:gridCol w="1044362"/>
              </a:tblGrid>
              <a:tr h="32305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Nominativo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Posizione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FTE 2015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FTE 2016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Hitesh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Shrimali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Assegnista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50%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 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Attilio Andreazza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PA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Francesco Ragusa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PO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Chiara </a:t>
                      </a:r>
                      <a:r>
                        <a:rPr lang="en-GB" sz="1600" dirty="0" err="1" smtClean="0"/>
                        <a:t>Meroni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DR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Mauro </a:t>
                      </a:r>
                      <a:r>
                        <a:rPr lang="en-GB" sz="1600" dirty="0" err="1" smtClean="0"/>
                        <a:t>Citterio</a:t>
                      </a:r>
                      <a:r>
                        <a:rPr lang="en-GB" sz="1600" dirty="0" smtClean="0"/>
                        <a:t> (</a:t>
                      </a:r>
                      <a:r>
                        <a:rPr lang="en-GB" sz="1600" dirty="0" err="1" smtClean="0"/>
                        <a:t>tbc</a:t>
                      </a:r>
                      <a:r>
                        <a:rPr lang="en-GB" sz="1600" dirty="0" smtClean="0"/>
                        <a:t>)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DT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20%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20%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Valentino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Liberali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PA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30%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29368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Alberto Stabile</a:t>
                      </a:r>
                      <a:endParaRPr lang="en-GB" sz="14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Assegnista</a:t>
                      </a:r>
                      <a:endParaRPr lang="en-GB" sz="14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30%</a:t>
                      </a:r>
                      <a:endParaRPr lang="en-GB" sz="14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 </a:t>
                      </a:r>
                      <a:endParaRPr lang="en-GB" sz="1400" dirty="0"/>
                    </a:p>
                  </a:txBody>
                  <a:tcPr marL="84406" marR="8440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HVR_CCPD irradiations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1457"/>
            <a:ext cx="8458200" cy="5518150"/>
          </a:xfrm>
        </p:spPr>
        <p:txBody>
          <a:bodyPr/>
          <a:lstStyle/>
          <a:p>
            <a:r>
              <a:rPr lang="en-GB" sz="2400" b="1" dirty="0" smtClean="0">
                <a:solidFill>
                  <a:srgbClr val="000090"/>
                </a:solidFill>
              </a:rPr>
              <a:t>Characterization of radiation hardness of BCD8 process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Transistor arrays 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(different sizes and designs)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Low dose rate: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baseline="30000" dirty="0" smtClean="0">
                <a:solidFill>
                  <a:schemeClr val="tx1"/>
                </a:solidFill>
              </a:rPr>
              <a:t>60</a:t>
            </a:r>
            <a:r>
              <a:rPr lang="en-GB" sz="2400" dirty="0" smtClean="0">
                <a:solidFill>
                  <a:schemeClr val="tx1"/>
                </a:solidFill>
              </a:rPr>
              <a:t>Co </a:t>
            </a:r>
            <a:r>
              <a:rPr lang="en-GB" sz="2400" dirty="0" err="1">
                <a:solidFill>
                  <a:schemeClr val="tx1"/>
                </a:solidFill>
              </a:rPr>
              <a:t>γ</a:t>
            </a:r>
            <a:r>
              <a:rPr lang="en-GB" sz="2400" dirty="0">
                <a:solidFill>
                  <a:schemeClr val="tx1"/>
                </a:solidFill>
              </a:rPr>
              <a:t>-rays at LENA (200 krad-3 </a:t>
            </a:r>
            <a:r>
              <a:rPr lang="en-GB" sz="2400" dirty="0" err="1">
                <a:solidFill>
                  <a:schemeClr val="tx1"/>
                </a:solidFill>
              </a:rPr>
              <a:t>Mrad</a:t>
            </a:r>
            <a:r>
              <a:rPr lang="en-GB" sz="2400" dirty="0" smtClean="0">
                <a:solidFill>
                  <a:schemeClr val="tx1"/>
                </a:solidFill>
              </a:rPr>
              <a:t>)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i="1" dirty="0" smtClean="0">
                <a:solidFill>
                  <a:schemeClr val="tx1"/>
                </a:solidFill>
              </a:rPr>
              <a:t> on-going</a:t>
            </a:r>
            <a:endParaRPr lang="en-GB" sz="2400" i="1" dirty="0">
              <a:solidFill>
                <a:schemeClr val="tx1"/>
              </a:solidFill>
            </a:endParaRP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High dose rate: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62 MeV p at LNS (32 </a:t>
            </a:r>
            <a:r>
              <a:rPr lang="en-GB" sz="2400" dirty="0" err="1" smtClean="0">
                <a:solidFill>
                  <a:schemeClr val="tx1"/>
                </a:solidFill>
              </a:rPr>
              <a:t>Mrad</a:t>
            </a:r>
            <a:r>
              <a:rPr lang="en-GB" sz="24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Good behaviour of standard linear transistor</a:t>
            </a:r>
          </a:p>
          <a:p>
            <a:pPr lvl="1"/>
            <a:endParaRPr lang="en-GB" sz="20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016117"/>
              </p:ext>
            </p:extLst>
          </p:nvPr>
        </p:nvGraphicFramePr>
        <p:xfrm>
          <a:off x="185051" y="4959044"/>
          <a:ext cx="5875152" cy="1828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754617"/>
                <a:gridCol w="1089035"/>
                <a:gridCol w="1024974"/>
                <a:gridCol w="1006526"/>
              </a:tblGrid>
              <a:tr h="32305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Spese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Rich.</a:t>
                      </a:r>
                      <a:r>
                        <a:rPr lang="en-GB" sz="1600" baseline="0" dirty="0" smtClean="0"/>
                        <a:t> 2015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Ass. 2015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Rich. 2016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Submission</a:t>
                      </a:r>
                      <a:r>
                        <a:rPr lang="en-GB" sz="1600" baseline="0" dirty="0" smtClean="0"/>
                        <a:t> to STMicroelectronics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60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45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55 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Consumable</a:t>
                      </a:r>
                      <a:r>
                        <a:rPr lang="en-GB" sz="1600" baseline="0" dirty="0" smtClean="0"/>
                        <a:t> for test system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</a:t>
                      </a:r>
                      <a:endParaRPr lang="en-GB" sz="1600" dirty="0"/>
                    </a:p>
                  </a:txBody>
                  <a:tcPr marL="84406" marR="84406"/>
                </a:tc>
              </a:tr>
              <a:tr h="32305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Travel</a:t>
                      </a:r>
                      <a:r>
                        <a:rPr lang="en-GB" sz="1600" baseline="0" dirty="0" smtClean="0"/>
                        <a:t> money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</a:t>
                      </a:r>
                      <a:endParaRPr lang="en-GB" sz="16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endParaRPr lang="en-GB" sz="1600" dirty="0"/>
                    </a:p>
                  </a:txBody>
                  <a:tcPr marL="84406" marR="84406"/>
                </a:tc>
              </a:tr>
            </a:tbl>
          </a:graphicData>
        </a:graphic>
      </p:graphicFrame>
      <p:pic>
        <p:nvPicPr>
          <p:cNvPr id="5" name="Picture 4" descr="cur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02" y="2780928"/>
            <a:ext cx="3109684" cy="2508229"/>
          </a:xfrm>
          <a:prstGeom prst="rect">
            <a:avLst/>
          </a:prstGeom>
        </p:spPr>
      </p:pic>
      <p:pic>
        <p:nvPicPr>
          <p:cNvPr id="6" name="Picture 5" descr="TestChi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40" y="908720"/>
            <a:ext cx="3242622" cy="16701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369627" y="3861048"/>
            <a:ext cx="531751" cy="0"/>
          </a:xfrm>
          <a:prstGeom prst="straightConnector1">
            <a:avLst/>
          </a:prstGeom>
          <a:ln w="76200" cmpd="tri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44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967"/>
            <a:ext cx="8229600" cy="1143000"/>
          </a:xfrm>
        </p:spPr>
        <p:txBody>
          <a:bodyPr/>
          <a:lstStyle/>
          <a:p>
            <a:r>
              <a:rPr lang="en-GB" dirty="0" smtClean="0"/>
              <a:t>HVR_CCPD: sensor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38967"/>
            <a:ext cx="8458200" cy="5518150"/>
          </a:xfrm>
        </p:spPr>
        <p:txBody>
          <a:bodyPr>
            <a:normAutofit lnSpcReduction="10000"/>
          </a:bodyPr>
          <a:lstStyle/>
          <a:p>
            <a:r>
              <a:rPr lang="en-GB" sz="2400" b="1" dirty="0" smtClean="0">
                <a:solidFill>
                  <a:srgbClr val="000090"/>
                </a:solidFill>
              </a:rPr>
              <a:t>Sensor design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Test chip submitted in November 2014 </a:t>
            </a:r>
            <a:endParaRPr lang="en-GB" sz="2400" dirty="0">
              <a:solidFill>
                <a:schemeClr val="tx1"/>
              </a:solidFill>
            </a:endParaRP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8 active pixels: test of implementation of  readout amplifier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4 passive sensors: 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test of  depletion region 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and charge collection</a:t>
            </a:r>
            <a:endParaRPr lang="en-GB" sz="2400" dirty="0">
              <a:solidFill>
                <a:schemeClr val="tx1"/>
              </a:solidFill>
            </a:endParaRPr>
          </a:p>
          <a:p>
            <a:pPr lvl="1"/>
            <a:r>
              <a:rPr lang="en-GB" sz="2400" b="1" dirty="0" smtClean="0">
                <a:solidFill>
                  <a:schemeClr val="tx1"/>
                </a:solidFill>
              </a:rPr>
              <a:t>Delivery next week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July-October characterization of test chip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November: “large area” submission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 25 mm</a:t>
            </a:r>
            <a:r>
              <a:rPr lang="en-GB" sz="2400" baseline="30000" dirty="0" smtClean="0">
                <a:solidFill>
                  <a:schemeClr val="tx1"/>
                </a:solidFill>
              </a:rPr>
              <a:t>2</a:t>
            </a:r>
            <a:r>
              <a:rPr lang="en-GB" sz="2400" dirty="0" smtClean="0">
                <a:solidFill>
                  <a:schemeClr val="tx1"/>
                </a:solidFill>
              </a:rPr>
              <a:t> including also control circuitry</a:t>
            </a:r>
          </a:p>
          <a:p>
            <a:pPr lvl="1"/>
            <a:r>
              <a:rPr lang="en-GB" sz="2400" b="1" dirty="0" smtClean="0">
                <a:solidFill>
                  <a:srgbClr val="000090"/>
                </a:solidFill>
              </a:rPr>
              <a:t>2016 programme:</a:t>
            </a:r>
          </a:p>
          <a:p>
            <a:pPr lvl="2"/>
            <a:r>
              <a:rPr lang="en-GB" dirty="0" smtClean="0">
                <a:solidFill>
                  <a:schemeClr val="tx1"/>
                </a:solidFill>
              </a:rPr>
              <a:t>irradiation of test chips</a:t>
            </a:r>
          </a:p>
          <a:p>
            <a:pPr lvl="2"/>
            <a:r>
              <a:rPr lang="en-GB" dirty="0" smtClean="0">
                <a:solidFill>
                  <a:schemeClr val="tx1"/>
                </a:solidFill>
              </a:rPr>
              <a:t>characterization of large area device</a:t>
            </a:r>
          </a:p>
          <a:p>
            <a:pPr lvl="2"/>
            <a:r>
              <a:rPr lang="en-GB" dirty="0" smtClean="0">
                <a:solidFill>
                  <a:schemeClr val="tx1"/>
                </a:solidFill>
              </a:rPr>
              <a:t>second large area submission end-of-year.</a:t>
            </a:r>
          </a:p>
        </p:txBody>
      </p:sp>
      <p:pic>
        <p:nvPicPr>
          <p:cNvPr id="10" name="Picture 9" descr="Pixel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16" y="3720976"/>
            <a:ext cx="3109684" cy="1292200"/>
          </a:xfrm>
          <a:prstGeom prst="rect">
            <a:avLst/>
          </a:prstGeom>
        </p:spPr>
      </p:pic>
      <p:pic>
        <p:nvPicPr>
          <p:cNvPr id="12" name="Picture 11" descr="PixelsAr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80" y="1916832"/>
            <a:ext cx="5073782" cy="15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5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3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5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0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8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76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72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094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8900"/>
            <a:ext cx="89281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6200"/>
            <a:ext cx="89154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50800"/>
            <a:ext cx="90297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87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4273"/>
            <a:ext cx="8229600" cy="876906"/>
          </a:xfrm>
        </p:spPr>
        <p:txBody>
          <a:bodyPr>
            <a:normAutofit/>
          </a:bodyPr>
          <a:lstStyle/>
          <a:p>
            <a:r>
              <a:rPr lang="it-IT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Magix</a:t>
            </a:r>
            <a:r>
              <a:rPr lang="it-IT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2015: Risorse</a:t>
            </a:r>
            <a:endParaRPr lang="it-IT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5C66-EA43-4D1A-A4B2-6E7A02247C44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720232"/>
              </p:ext>
            </p:extLst>
          </p:nvPr>
        </p:nvGraphicFramePr>
        <p:xfrm>
          <a:off x="1588788" y="883568"/>
          <a:ext cx="6096000" cy="2874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116"/>
                <a:gridCol w="2088232"/>
                <a:gridCol w="905220"/>
                <a:gridCol w="983432"/>
              </a:tblGrid>
              <a:tr h="236482">
                <a:tc>
                  <a:txBody>
                    <a:bodyPr/>
                    <a:lstStyle/>
                    <a:p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Alessandria,</a:t>
                      </a:r>
                      <a:r>
                        <a:rPr lang="it-IT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Franco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DT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 FTE</a:t>
                      </a:r>
                    </a:p>
                    <a:p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Bellomo</a:t>
                      </a: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Giovanni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Sorbi,</a:t>
                      </a:r>
                      <a:r>
                        <a:rPr lang="it-IT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Massimo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Ric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Volpini, </a:t>
                      </a:r>
                      <a:r>
                        <a:rPr lang="it-IT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Giovanni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</a:t>
                      </a:r>
                      <a:r>
                        <a:rPr lang="it-IT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Ric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40%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Leone, Augusto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CTER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it-IT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it-IT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it-IT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 FTE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Paccalini</a:t>
                      </a: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it-IT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Antonio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CTER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Pedrini</a:t>
                      </a: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Danilo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CTER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Quadrio,</a:t>
                      </a:r>
                      <a:r>
                        <a:rPr lang="it-IT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Mauro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CTER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88893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Todero</a:t>
                      </a: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Maurizio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CTER</a:t>
                      </a:r>
                      <a:endParaRPr lang="it-IT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835696" y="386104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Servizi: supporto officina meccanica 40% </a:t>
            </a:r>
            <a:endParaRPr lang="it-I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1792" y="6492875"/>
            <a:ext cx="4824536" cy="365125"/>
          </a:xfrm>
        </p:spPr>
        <p:txBody>
          <a:bodyPr/>
          <a:lstStyle/>
          <a:p>
            <a:r>
              <a:rPr lang="it-IT" dirty="0" smtClean="0"/>
              <a:t>Giovanni Volpini              June 2015</a:t>
            </a:r>
            <a:endParaRPr lang="it-IT" dirty="0"/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969285"/>
              </p:ext>
            </p:extLst>
          </p:nvPr>
        </p:nvGraphicFramePr>
        <p:xfrm>
          <a:off x="760748" y="4244431"/>
          <a:ext cx="7643192" cy="230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2858"/>
                <a:gridCol w="1671925"/>
                <a:gridCol w="1748409"/>
              </a:tblGrid>
              <a:tr h="27973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Capitolo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Stanziato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 cui </a:t>
                      </a:r>
                      <a:r>
                        <a:rPr lang="en-GB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 </a:t>
                      </a:r>
                      <a:r>
                        <a:rPr lang="en-GB" sz="11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judice</a:t>
                      </a:r>
                      <a:endParaRPr lang="en-GB" sz="1100" b="1" i="1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9731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MISSIONI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9731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MATERIALE DI CONSUMO ATTIVITA' LABORATORIO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9731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ALTRI MATERIALI DI CONSUMO ATTIVITA' LABORATORIO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9731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MANUTENZIONE ORDINARIA E 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RIPARAZIONI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9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IMPIANTI ATTREZZATURE MACCHINARI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94.000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9731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COSTRUZIONE APPARATI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15.000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273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en-GB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Totale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</a:p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200.000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29.000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61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3769448"/>
            <a:ext cx="3675820" cy="27149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22792" y="146622"/>
            <a:ext cx="4795672" cy="720080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Sextupole Magnet Construction &amp; Test</a:t>
            </a:r>
            <a:endParaRPr lang="en-GB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magine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80" y="3553813"/>
            <a:ext cx="3993803" cy="28995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1055140"/>
            <a:ext cx="4356358" cy="2551197"/>
            <a:chOff x="4520628" y="1055140"/>
            <a:chExt cx="4356358" cy="25511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0628" y="1055140"/>
              <a:ext cx="4335502" cy="25511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14281" y="1055140"/>
              <a:ext cx="426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Winding &amp; Impregnation Mould</a:t>
              </a:r>
              <a:endPara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59632" y="3851756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Coil test at LHe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65820" y="6156012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Sextupole magnet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8" name="Connettore 2 19"/>
          <p:cNvCxnSpPr/>
          <p:nvPr/>
        </p:nvCxnSpPr>
        <p:spPr>
          <a:xfrm flipH="1">
            <a:off x="3203849" y="4409237"/>
            <a:ext cx="3721208" cy="856873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92070" y="928681"/>
            <a:ext cx="4265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Conceptual Design 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five typologies of magnet completed and stored in EDMS at CERN</a:t>
            </a:r>
          </a:p>
          <a:p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Coil winding and impregnation procedure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established. </a:t>
            </a:r>
          </a:p>
          <a:p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Demonstration </a:t>
            </a:r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coil tested at 4.2K and 2.5K with good results:</a:t>
            </a:r>
          </a:p>
          <a:p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@4.2 K 95% of </a:t>
            </a:r>
            <a:r>
              <a:rPr lang="en-GB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1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reached w/o training</a:t>
            </a:r>
          </a:p>
          <a:p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@2.5 K 91% of </a:t>
            </a:r>
            <a:r>
              <a:rPr lang="en-GB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1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limited training</a:t>
            </a:r>
          </a:p>
          <a:p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Great satisfaction of CERN’s colleagues (and our as well!) and </a:t>
            </a:r>
            <a:r>
              <a:rPr lang="en-GB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 light to sextupole construction</a:t>
            </a: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now in progress, completion expected by Oct 2015</a:t>
            </a:r>
          </a:p>
        </p:txBody>
      </p: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37264" y="6553633"/>
            <a:ext cx="3962400" cy="365125"/>
          </a:xfrm>
        </p:spPr>
        <p:txBody>
          <a:bodyPr/>
          <a:lstStyle/>
          <a:p>
            <a:r>
              <a:rPr lang="it-IT" dirty="0" smtClean="0"/>
              <a:t>Giovanni  Volpini, June 2015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735269" y="4850311"/>
            <a:ext cx="2715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a look to the July issue of the CERN Courier!</a:t>
            </a:r>
          </a:p>
          <a:p>
            <a:r>
              <a:rPr lang="en-GB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GB" sz="1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cerncourier.com</a:t>
            </a:r>
            <a:endParaRPr lang="en-GB" sz="1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0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1792" y="6492875"/>
            <a:ext cx="4824536" cy="365125"/>
          </a:xfrm>
        </p:spPr>
        <p:txBody>
          <a:bodyPr/>
          <a:lstStyle/>
          <a:p>
            <a:r>
              <a:rPr lang="it-IT" dirty="0" smtClean="0"/>
              <a:t>Giovanni Volpini              June 2015</a:t>
            </a:r>
            <a:endParaRPr lang="it-I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576" y="0"/>
            <a:ext cx="7581528" cy="1143000"/>
          </a:xfrm>
        </p:spPr>
        <p:txBody>
          <a:bodyPr>
            <a:normAutofit/>
          </a:bodyPr>
          <a:lstStyle/>
          <a:p>
            <a:r>
              <a:rPr lang="it-IT" sz="2800" b="1" dirty="0"/>
              <a:t>N</a:t>
            </a:r>
            <a:r>
              <a:rPr lang="it-IT" sz="2800" b="1" kern="1200" dirty="0" smtClean="0">
                <a:solidFill>
                  <a:schemeClr val="tx1"/>
                </a:solidFill>
                <a:effectLst/>
              </a:rPr>
              <a:t>ext steps</a:t>
            </a:r>
            <a:endParaRPr lang="en-GB" sz="2800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38880" y="1268760"/>
            <a:ext cx="882560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June 2015   </a:t>
            </a:r>
            <a:r>
              <a:rPr lang="en-GB" sz="1600" dirty="0" smtClean="0"/>
              <a:t>The </a:t>
            </a:r>
            <a:r>
              <a:rPr lang="en-GB" sz="1600" dirty="0"/>
              <a:t>INFN-CERN collaboration steering committee has endorsed the work done so far, authorized the transfer to INFN of 260 </a:t>
            </a:r>
            <a:r>
              <a:rPr lang="en-GB" sz="1600" dirty="0" err="1"/>
              <a:t>kE</a:t>
            </a:r>
            <a:r>
              <a:rPr lang="en-GB" sz="1600" dirty="0"/>
              <a:t>, </a:t>
            </a:r>
            <a:r>
              <a:rPr lang="en-GB" sz="1600" dirty="0" smtClean="0"/>
              <a:t>in return of the deliverables completed so far.</a:t>
            </a:r>
            <a:endParaRPr lang="en-GB" sz="1600" b="1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We </a:t>
            </a:r>
            <a:r>
              <a:rPr lang="en-GB" sz="1600" dirty="0"/>
              <a:t>have </a:t>
            </a:r>
            <a:r>
              <a:rPr lang="en-GB" sz="1600" dirty="0" smtClean="0"/>
              <a:t>hired Marco </a:t>
            </a:r>
            <a:r>
              <a:rPr lang="en-GB" sz="1600" dirty="0" err="1" smtClean="0"/>
              <a:t>Statera</a:t>
            </a:r>
            <a:r>
              <a:rPr lang="en-GB" sz="1600" dirty="0" smtClean="0"/>
              <a:t> </a:t>
            </a:r>
            <a:r>
              <a:rPr lang="en-GB" sz="1600" dirty="0"/>
              <a:t>an experienced physicist and engineer (i.e. one person with both qualifications!) with </a:t>
            </a:r>
            <a:r>
              <a:rPr lang="en-GB" sz="1600" dirty="0" err="1"/>
              <a:t>cryo</a:t>
            </a:r>
            <a:r>
              <a:rPr lang="en-GB" sz="1600" dirty="0"/>
              <a:t> and SC experience to start on </a:t>
            </a:r>
            <a:r>
              <a:rPr lang="en-GB" sz="1600" b="1" dirty="0"/>
              <a:t>Sep 1</a:t>
            </a:r>
            <a:r>
              <a:rPr lang="en-GB" sz="1600" b="1" baseline="30000" dirty="0"/>
              <a:t>st</a:t>
            </a:r>
            <a:r>
              <a:rPr lang="en-GB" sz="1600" b="1" dirty="0"/>
              <a:t> </a:t>
            </a:r>
            <a:r>
              <a:rPr lang="en-GB" sz="1600" b="1" dirty="0" smtClean="0"/>
              <a:t>as art.36 Technologist, </a:t>
            </a:r>
            <a:r>
              <a:rPr lang="en-GB" sz="1600" dirty="0" smtClean="0"/>
              <a:t>to </a:t>
            </a:r>
            <a:r>
              <a:rPr lang="en-GB" sz="1600" dirty="0"/>
              <a:t>collaborate </a:t>
            </a:r>
            <a:r>
              <a:rPr lang="en-GB" sz="1600" dirty="0" smtClean="0"/>
              <a:t>with MAGIX</a:t>
            </a:r>
            <a:endParaRPr lang="en-GB" sz="1600" dirty="0"/>
          </a:p>
          <a:p>
            <a:pPr marL="0" indent="0">
              <a:buNone/>
            </a:pPr>
            <a:endParaRPr lang="en-GB" sz="1600" b="1" dirty="0" smtClean="0"/>
          </a:p>
          <a:p>
            <a:pPr marL="0" indent="0">
              <a:buNone/>
            </a:pPr>
            <a:r>
              <a:rPr lang="en-GB" sz="1600" b="1" dirty="0" smtClean="0"/>
              <a:t>Fall 2015      </a:t>
            </a:r>
            <a:r>
              <a:rPr lang="en-GB" sz="1600" dirty="0" smtClean="0"/>
              <a:t>Sextupole magnet built and tested </a:t>
            </a:r>
          </a:p>
          <a:p>
            <a:pPr marL="0" indent="0">
              <a:buNone/>
            </a:pPr>
            <a:endParaRPr lang="en-GB" sz="1600" b="1" dirty="0" smtClean="0"/>
          </a:p>
          <a:p>
            <a:pPr marL="0" indent="0">
              <a:buNone/>
            </a:pPr>
            <a:r>
              <a:rPr lang="en-GB" sz="1600" b="1" dirty="0" smtClean="0"/>
              <a:t>Spring 2016 </a:t>
            </a:r>
            <a:r>
              <a:rPr lang="en-GB" sz="1600" dirty="0" smtClean="0"/>
              <a:t>Octupole and Decapole built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 smtClean="0"/>
              <a:t>Fall 2016      </a:t>
            </a:r>
            <a:r>
              <a:rPr lang="en-GB" sz="1600" dirty="0" smtClean="0"/>
              <a:t>Quadrupole and </a:t>
            </a:r>
            <a:r>
              <a:rPr lang="en-GB" sz="1600" dirty="0" err="1" smtClean="0"/>
              <a:t>Dodecapole</a:t>
            </a:r>
            <a:r>
              <a:rPr lang="en-GB" sz="1600" dirty="0" smtClean="0"/>
              <a:t> built</a:t>
            </a:r>
          </a:p>
        </p:txBody>
      </p:sp>
    </p:spTree>
    <p:extLst>
      <p:ext uri="{BB962C8B-B14F-4D97-AF65-F5344CB8AC3E}">
        <p14:creationId xmlns:p14="http://schemas.microsoft.com/office/powerpoint/2010/main" val="137919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81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17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6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50802"/>
            <a:ext cx="7001933" cy="1557310"/>
          </a:xfrm>
          <a:prstGeom prst="rect">
            <a:avLst/>
          </a:prstGeom>
        </p:spPr>
      </p:pic>
      <p:sp>
        <p:nvSpPr>
          <p:cNvPr id="35" name="CasellaDiTesto 1102"/>
          <p:cNvSpPr txBox="1"/>
          <p:nvPr/>
        </p:nvSpPr>
        <p:spPr>
          <a:xfrm>
            <a:off x="313266" y="1712502"/>
            <a:ext cx="8525933" cy="553998"/>
          </a:xfrm>
          <a:prstGeom prst="rect">
            <a:avLst/>
          </a:prstGeom>
          <a:noFill/>
          <a:ln w="952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Goal</a:t>
            </a:r>
            <a:r>
              <a:rPr lang="en-US" sz="15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en-US" sz="1500" dirty="0" smtClean="0">
                <a:solidFill>
                  <a:srgbClr val="0000FF"/>
                </a:solidFill>
                <a:latin typeface="Comic Sans MS"/>
                <a:cs typeface="Comic Sans MS"/>
              </a:rPr>
              <a:t> Development of a </a:t>
            </a:r>
            <a:r>
              <a:rPr lang="en-US" sz="1500" b="1" dirty="0">
                <a:solidFill>
                  <a:srgbClr val="0000FF"/>
                </a:solidFill>
                <a:latin typeface="Comic Sans MS"/>
                <a:cs typeface="Comic Sans MS"/>
              </a:rPr>
              <a:t>versatile X-ray </a:t>
            </a:r>
            <a:r>
              <a:rPr lang="en-US" sz="15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detector </a:t>
            </a:r>
            <a:r>
              <a:rPr lang="en-US" sz="1500" dirty="0" smtClean="0">
                <a:solidFill>
                  <a:srgbClr val="0000FF"/>
                </a:solidFill>
                <a:latin typeface="Comic Sans MS"/>
                <a:cs typeface="Comic Sans MS"/>
              </a:rPr>
              <a:t>based on </a:t>
            </a:r>
            <a:r>
              <a:rPr lang="en-US" sz="15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arrays of Silicon Drift Detectors </a:t>
            </a:r>
            <a:r>
              <a:rPr lang="en-US" sz="1500" dirty="0" smtClean="0">
                <a:solidFill>
                  <a:srgbClr val="0000FF"/>
                </a:solidFill>
                <a:latin typeface="Comic Sans MS"/>
                <a:cs typeface="Comic Sans MS"/>
              </a:rPr>
              <a:t>and </a:t>
            </a:r>
            <a:r>
              <a:rPr lang="en-US" sz="15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low-noise electronics </a:t>
            </a:r>
            <a:r>
              <a:rPr lang="en-US" sz="1500" dirty="0" smtClean="0">
                <a:solidFill>
                  <a:srgbClr val="0000FF"/>
                </a:solidFill>
                <a:latin typeface="Comic Sans MS"/>
                <a:cs typeface="Comic Sans MS"/>
              </a:rPr>
              <a:t>for </a:t>
            </a:r>
            <a:r>
              <a:rPr lang="en-US" sz="15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synchrotron applications</a:t>
            </a:r>
            <a:endParaRPr lang="en-US" sz="15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1" name="Rettangolo 5"/>
          <p:cNvSpPr/>
          <p:nvPr/>
        </p:nvSpPr>
        <p:spPr>
          <a:xfrm>
            <a:off x="526566" y="6405834"/>
            <a:ext cx="3978773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Project funded by INFN CN5 (2015-2017)</a:t>
            </a:r>
            <a:endParaRPr lang="it-IT" sz="1400" dirty="0"/>
          </a:p>
        </p:txBody>
      </p:sp>
      <p:sp>
        <p:nvSpPr>
          <p:cNvPr id="43" name="CasellaDiTesto 2"/>
          <p:cNvSpPr txBox="1"/>
          <p:nvPr/>
        </p:nvSpPr>
        <p:spPr>
          <a:xfrm>
            <a:off x="1783170" y="2368191"/>
            <a:ext cx="5669557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 ARDESIA collaboration</a:t>
            </a:r>
          </a:p>
          <a:p>
            <a:pPr indent="-1800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Politecnico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INFN-Milano, Italy </a:t>
            </a:r>
          </a:p>
          <a:p>
            <a:pPr indent="-180000"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INFN-LNF,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Frascati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Italy </a:t>
            </a:r>
            <a:endParaRPr lang="en-US" sz="1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indent="-1800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Fondazione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Bruno Kessler – FBK, Trento, Italy </a:t>
            </a:r>
          </a:p>
        </p:txBody>
      </p:sp>
      <p:sp>
        <p:nvSpPr>
          <p:cNvPr id="45" name="CasellaDiTesto 2"/>
          <p:cNvSpPr txBox="1"/>
          <p:nvPr/>
        </p:nvSpPr>
        <p:spPr>
          <a:xfrm>
            <a:off x="821268" y="3577785"/>
            <a:ext cx="7586133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design and production of SDD arrays and readout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development of the first basic detection module (4 channels)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experiments with the first detection module, also with synchrotron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revision of the basic detection module and related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new production of SDDs (also with thicker silicon, 1mm)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development of detectors based on more 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experiments with the different detector solutions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444" y="6393936"/>
            <a:ext cx="373742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http://</a:t>
            </a:r>
            <a:r>
              <a:rPr lang="en-US" sz="1400" b="1" dirty="0" err="1">
                <a:solidFill>
                  <a:srgbClr val="0000FF"/>
                </a:solidFill>
                <a:latin typeface="Comic Sans MS"/>
                <a:cs typeface="Comic Sans MS"/>
              </a:rPr>
              <a:t>ardesia.lnf.infn.it</a:t>
            </a:r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>
                <a:solidFill>
                  <a:srgbClr val="0000FF"/>
                </a:solidFill>
                <a:latin typeface="Comic Sans MS"/>
                <a:cs typeface="Comic Sans MS"/>
              </a:rPr>
              <a:t>index.php</a:t>
            </a:r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/en/</a:t>
            </a:r>
          </a:p>
        </p:txBody>
      </p:sp>
    </p:spTree>
    <p:extLst>
      <p:ext uri="{BB962C8B-B14F-4D97-AF65-F5344CB8AC3E}">
        <p14:creationId xmlns:p14="http://schemas.microsoft.com/office/powerpoint/2010/main" val="359350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79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99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97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5400"/>
            <a:ext cx="89408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46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4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26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2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46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93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824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845425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smtClean="0"/>
              <a:t>MC-INFN (6° anno)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92921"/>
            <a:ext cx="8928547" cy="1283951"/>
          </a:xfrm>
        </p:spPr>
        <p:txBody>
          <a:bodyPr/>
          <a:lstStyle/>
          <a:p>
            <a:pPr marL="0" indent="14288" algn="just" eaLnBrk="1" hangingPunct="1">
              <a:lnSpc>
                <a:spcPct val="80000"/>
              </a:lnSpc>
              <a:buFontTx/>
              <a:buNone/>
            </a:pPr>
            <a:r>
              <a:rPr lang="it-IT" sz="2000" b="1" dirty="0" smtClean="0"/>
              <a:t>Sigla che raggruppa le attività di sviluppo e mantenimento dei codici MC con forte partecipazione INFN ( FLUKA e GEANT4) e inquadra la loro partecipazione alle collaborazioni internazionali e ai progetti europei.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11188" y="2204864"/>
            <a:ext cx="816316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sz="2000" b="1" dirty="0">
                <a:solidFill>
                  <a:srgbClr val="0000FF"/>
                </a:solidFill>
              </a:rPr>
              <a:t>Milano </a:t>
            </a:r>
            <a:r>
              <a:rPr lang="it-IT" sz="2000" b="1" dirty="0">
                <a:solidFill>
                  <a:srgbClr val="0000FF"/>
                </a:solidFill>
                <a:latin typeface="Calibri" pitchFamily="34" charset="0"/>
              </a:rPr>
              <a:t>→ </a:t>
            </a:r>
            <a:r>
              <a:rPr lang="it-IT" sz="2000" b="1" dirty="0">
                <a:solidFill>
                  <a:srgbClr val="0000FF"/>
                </a:solidFill>
              </a:rPr>
              <a:t>FLUKA</a:t>
            </a:r>
          </a:p>
          <a:p>
            <a:r>
              <a:rPr lang="it-IT" sz="2000" b="1" dirty="0">
                <a:solidFill>
                  <a:srgbClr val="0000FF"/>
                </a:solidFill>
              </a:rPr>
              <a:t>in collaborazione </a:t>
            </a:r>
            <a:r>
              <a:rPr lang="it-IT" sz="2000" b="1" dirty="0" smtClean="0">
                <a:solidFill>
                  <a:srgbClr val="0000FF"/>
                </a:solidFill>
              </a:rPr>
              <a:t>con Pv, LNL</a:t>
            </a:r>
            <a:r>
              <a:rPr lang="it-IT" sz="2000" b="1" dirty="0">
                <a:solidFill>
                  <a:srgbClr val="0000FF"/>
                </a:solidFill>
              </a:rPr>
              <a:t>, Roma 2, </a:t>
            </a:r>
            <a:r>
              <a:rPr lang="it-IT" sz="2000" b="1" dirty="0" smtClean="0">
                <a:solidFill>
                  <a:srgbClr val="0000FF"/>
                </a:solidFill>
              </a:rPr>
              <a:t>CNAO, CERN</a:t>
            </a:r>
            <a:r>
              <a:rPr lang="it-IT" sz="2000" b="1" dirty="0">
                <a:solidFill>
                  <a:srgbClr val="0000FF"/>
                </a:solidFill>
              </a:rPr>
              <a:t>, </a:t>
            </a:r>
            <a:r>
              <a:rPr lang="it-IT" sz="2000" b="1" dirty="0" smtClean="0">
                <a:solidFill>
                  <a:srgbClr val="0000FF"/>
                </a:solidFill>
              </a:rPr>
              <a:t>Dresden, HIT, SLAC, TRIUMF....</a:t>
            </a:r>
          </a:p>
          <a:p>
            <a:r>
              <a:rPr lang="it-IT" sz="2000" b="1" dirty="0" smtClean="0">
                <a:solidFill>
                  <a:srgbClr val="0000FF"/>
                </a:solidFill>
              </a:rPr>
              <a:t>+ co-convener nazionale (P. Sala)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>
          <a:xfrm>
            <a:off x="-36513" y="6400800"/>
            <a:ext cx="1905001" cy="4572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Luglio  2015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1331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3132138" y="6400800"/>
            <a:ext cx="2895600" cy="457200"/>
          </a:xfrm>
          <a:noFill/>
        </p:spPr>
        <p:txBody>
          <a:bodyPr/>
          <a:lstStyle/>
          <a:p>
            <a:r>
              <a:rPr lang="it-IT" smtClean="0">
                <a:latin typeface="Comic Sans MS" pitchFamily="66" charset="0"/>
              </a:rPr>
              <a:t>CdS  Milano Gr.V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949FDFCA-B7EF-4243-A069-C6AB86184CDB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423646" y="3657218"/>
            <a:ext cx="5694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/>
              <a:t>2014 :  20 </a:t>
            </a:r>
            <a:r>
              <a:rPr lang="en-GB" sz="2000" dirty="0" err="1" smtClean="0"/>
              <a:t>pubblicazioni</a:t>
            </a:r>
            <a:r>
              <a:rPr lang="en-GB" sz="2000" dirty="0" smtClean="0"/>
              <a:t> MC-INFN, </a:t>
            </a:r>
            <a:r>
              <a:rPr lang="en-GB" sz="2000" dirty="0"/>
              <a:t>9</a:t>
            </a:r>
            <a:r>
              <a:rPr lang="en-GB" sz="2000" dirty="0" smtClean="0"/>
              <a:t> Milano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    13    talks           MC-INFN, 5 Milano 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69553" y="5237618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Anagrafica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2016:  ~14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fte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MC-INFN, 5.2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fte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FLUKA</a:t>
            </a:r>
          </a:p>
          <a:p>
            <a:pPr algn="l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    1.25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fte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Milano : G.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Battistoni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(30%), F.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Broggi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0%), </a:t>
            </a:r>
          </a:p>
          <a:p>
            <a:pPr algn="l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M.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Campanella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(20%), 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P.Sala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(45%) 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(+5% PRIN INSIDE)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056" y="4512623"/>
            <a:ext cx="869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 smtClean="0"/>
              <a:t>Finanziamento</a:t>
            </a:r>
            <a:r>
              <a:rPr lang="en-GB" sz="2000" dirty="0" smtClean="0"/>
              <a:t> 2015: 10kE </a:t>
            </a:r>
            <a:r>
              <a:rPr lang="en-GB" sz="2000" dirty="0" err="1" smtClean="0"/>
              <a:t>missioni</a:t>
            </a:r>
            <a:r>
              <a:rPr lang="en-GB" sz="2000" dirty="0" smtClean="0"/>
              <a:t>, </a:t>
            </a:r>
            <a:r>
              <a:rPr lang="en-GB" sz="2000" dirty="0" err="1" smtClean="0"/>
              <a:t>centralizzato</a:t>
            </a:r>
            <a:r>
              <a:rPr lang="en-GB" sz="2000" dirty="0" smtClean="0"/>
              <a:t> a </a:t>
            </a:r>
            <a:r>
              <a:rPr lang="en-GB" sz="2000" dirty="0" err="1" smtClean="0"/>
              <a:t>Mi</a:t>
            </a:r>
            <a:r>
              <a:rPr lang="en-GB" sz="2000" dirty="0" smtClean="0"/>
              <a:t> per la                                </a:t>
            </a:r>
            <a:r>
              <a:rPr lang="en-GB" sz="2000" dirty="0" err="1" smtClean="0"/>
              <a:t>componente</a:t>
            </a:r>
            <a:r>
              <a:rPr lang="en-GB" sz="2000" dirty="0" smtClean="0"/>
              <a:t> FLUKA  (4.2 </a:t>
            </a:r>
            <a:r>
              <a:rPr lang="en-GB" sz="2000" dirty="0" err="1" smtClean="0"/>
              <a:t>fte</a:t>
            </a:r>
            <a:r>
              <a:rPr lang="en-GB" sz="2000" smtClean="0"/>
              <a:t> in 2015)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620688"/>
            <a:ext cx="8820472" cy="6120680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/>
              <a:t>Intermediate release </a:t>
            </a:r>
            <a:r>
              <a:rPr lang="it-IT" sz="2000" dirty="0" smtClean="0"/>
              <a:t>Ottobre </a:t>
            </a:r>
            <a:r>
              <a:rPr lang="it-IT" sz="2000" dirty="0"/>
              <a:t>2014: </a:t>
            </a:r>
            <a:r>
              <a:rPr lang="it-IT" sz="2000" b="1" dirty="0">
                <a:solidFill>
                  <a:srgbClr val="FF0000"/>
                </a:solidFill>
              </a:rPr>
              <a:t>Fluka2011.2c</a:t>
            </a:r>
            <a:endParaRPr lang="it-IT" sz="2000" dirty="0" smtClean="0"/>
          </a:p>
          <a:p>
            <a:r>
              <a:rPr lang="it-IT" sz="2000" dirty="0" smtClean="0"/>
              <a:t>Sviluppi e applicazioni all’ </a:t>
            </a:r>
            <a:r>
              <a:rPr lang="it-IT" sz="2000" dirty="0" smtClean="0">
                <a:solidFill>
                  <a:srgbClr val="FF0000"/>
                </a:solidFill>
              </a:rPr>
              <a:t>adroterapia</a:t>
            </a:r>
            <a:r>
              <a:rPr lang="it-IT" sz="2000" dirty="0" smtClean="0"/>
              <a:t>: profili laterali di dose, tools per la simulazione di casi clinici, proseguimento  sviluppo di Treatment Planning System con Monte Carlo</a:t>
            </a:r>
          </a:p>
          <a:p>
            <a:r>
              <a:rPr lang="it-IT" sz="2000" dirty="0" smtClean="0"/>
              <a:t>Simulazioni per High Luminosity LHC (</a:t>
            </a:r>
            <a:r>
              <a:rPr lang="it-IT" sz="2000" dirty="0" smtClean="0">
                <a:solidFill>
                  <a:srgbClr val="FF0000"/>
                </a:solidFill>
              </a:rPr>
              <a:t>Hi-LUMI LHC</a:t>
            </a:r>
            <a:r>
              <a:rPr lang="it-IT" sz="2000" dirty="0" smtClean="0"/>
              <a:t>)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Sviluppi di fisica </a:t>
            </a:r>
            <a:r>
              <a:rPr lang="it-IT" sz="2000" dirty="0" smtClean="0"/>
              <a:t>con miglioramenti a interazioni nucleari di bassa energia, a interazione di ioni, interazioni di neutrini</a:t>
            </a:r>
          </a:p>
          <a:p>
            <a:r>
              <a:rPr lang="it-IT" sz="2000" dirty="0" smtClean="0"/>
              <a:t>Maintenance dell’interfaccia </a:t>
            </a:r>
            <a:r>
              <a:rPr lang="it-IT" sz="2000" dirty="0" smtClean="0">
                <a:solidFill>
                  <a:srgbClr val="C00000"/>
                </a:solidFill>
              </a:rPr>
              <a:t>FLUGG </a:t>
            </a:r>
            <a:r>
              <a:rPr lang="it-IT" sz="2000" dirty="0" smtClean="0"/>
              <a:t>(Geant4 geometry in FLUKA)</a:t>
            </a:r>
          </a:p>
          <a:p>
            <a:r>
              <a:rPr lang="it-IT" sz="2000" dirty="0" smtClean="0"/>
              <a:t>Maintenance del </a:t>
            </a:r>
            <a:r>
              <a:rPr lang="it-IT" sz="2000" dirty="0" smtClean="0">
                <a:solidFill>
                  <a:srgbClr val="C00000"/>
                </a:solidFill>
              </a:rPr>
              <a:t>sito web </a:t>
            </a:r>
            <a:r>
              <a:rPr lang="it-IT" sz="2000" dirty="0" smtClean="0"/>
              <a:t>(8000 utenti registrati)</a:t>
            </a:r>
          </a:p>
          <a:p>
            <a:r>
              <a:rPr lang="it-IT" sz="2000" dirty="0" smtClean="0"/>
              <a:t>Partecipazione al </a:t>
            </a:r>
            <a:r>
              <a:rPr lang="it-IT" sz="2000" dirty="0">
                <a:solidFill>
                  <a:srgbClr val="C00000"/>
                </a:solidFill>
              </a:rPr>
              <a:t>s</a:t>
            </a:r>
            <a:r>
              <a:rPr lang="it-IT" sz="2000" dirty="0" smtClean="0">
                <a:solidFill>
                  <a:srgbClr val="C00000"/>
                </a:solidFill>
              </a:rPr>
              <a:t>upporto utenti </a:t>
            </a:r>
            <a:r>
              <a:rPr lang="it-IT" sz="2000" dirty="0" smtClean="0"/>
              <a:t>via mailing list (1500 utenti sottoscritti) </a:t>
            </a:r>
          </a:p>
          <a:p>
            <a:r>
              <a:rPr lang="it-IT" sz="2000" dirty="0" smtClean="0"/>
              <a:t>Sostegno allo sviluppi di simulazione per esperimenti: </a:t>
            </a:r>
            <a:r>
              <a:rPr lang="it-IT" sz="2000" dirty="0" smtClean="0">
                <a:solidFill>
                  <a:srgbClr val="C00000"/>
                </a:solidFill>
              </a:rPr>
              <a:t>ICARUS,</a:t>
            </a:r>
            <a:r>
              <a:rPr lang="it-IT" sz="2000" dirty="0" smtClean="0"/>
              <a:t> adroterapia in INFN</a:t>
            </a:r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it-IT" sz="2000" dirty="0" smtClean="0"/>
              <a:t>Presidenza del </a:t>
            </a:r>
            <a:r>
              <a:rPr lang="it-IT" sz="2000" dirty="0" smtClean="0">
                <a:solidFill>
                  <a:srgbClr val="FF0000"/>
                </a:solidFill>
              </a:rPr>
              <a:t>Fluka Coordination Commitee</a:t>
            </a:r>
          </a:p>
          <a:p>
            <a:r>
              <a:rPr lang="it-IT" sz="2000" dirty="0" smtClean="0"/>
              <a:t>Preparazione e partecipazione a due  </a:t>
            </a:r>
            <a:r>
              <a:rPr lang="it-IT" sz="2000" dirty="0" smtClean="0">
                <a:solidFill>
                  <a:srgbClr val="FF0000"/>
                </a:solidFill>
              </a:rPr>
              <a:t>corsi per utenti</a:t>
            </a:r>
            <a:r>
              <a:rPr lang="it-IT" sz="2000" dirty="0" smtClean="0"/>
              <a:t>, di  cui uno a </a:t>
            </a:r>
            <a:r>
              <a:rPr lang="it-IT" sz="2000" dirty="0" smtClean="0">
                <a:solidFill>
                  <a:srgbClr val="FF0000"/>
                </a:solidFill>
              </a:rPr>
              <a:t>LNF</a:t>
            </a:r>
            <a:r>
              <a:rPr lang="it-IT" sz="2000" dirty="0" smtClean="0"/>
              <a:t> (grazie a Giuseppe)</a:t>
            </a:r>
          </a:p>
          <a:p>
            <a:r>
              <a:rPr lang="it-IT" sz="2000" dirty="0" smtClean="0"/>
              <a:t>Gestione </a:t>
            </a:r>
            <a:r>
              <a:rPr lang="it-IT" sz="2000" dirty="0" smtClean="0">
                <a:solidFill>
                  <a:srgbClr val="FF0000"/>
                </a:solidFill>
              </a:rPr>
              <a:t>licenze commerciali </a:t>
            </a:r>
            <a:r>
              <a:rPr lang="it-IT" sz="2000" dirty="0" smtClean="0"/>
              <a:t>con TT INFN e CERN (5 firmate finora)  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Luglio 2015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7D0951-644A-4B36-8265-A52CCF8F1D1D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CdS  Milano Gr.V</a:t>
            </a:r>
            <a:endParaRPr lang="it-I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1560" y="0"/>
            <a:ext cx="8134350" cy="71913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2014-2015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6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0933" y="141071"/>
            <a:ext cx="6333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kern="0" dirty="0" smtClean="0">
                <a:solidFill>
                  <a:srgbClr val="FF0000"/>
                </a:solidFill>
                <a:latin typeface="Comic Sans MS"/>
                <a:cs typeface="Comic Sans MS"/>
              </a:rPr>
              <a:t>ARDESIA Single </a:t>
            </a:r>
            <a:r>
              <a:rPr lang="en-US" sz="2000" b="1" i="1" kern="0" dirty="0">
                <a:solidFill>
                  <a:srgbClr val="FF0000"/>
                </a:solidFill>
                <a:latin typeface="Comic Sans MS"/>
                <a:cs typeface="Comic Sans MS"/>
              </a:rPr>
              <a:t>detection </a:t>
            </a:r>
            <a:r>
              <a:rPr lang="en-US" sz="2000" b="1" i="1" kern="0" dirty="0" smtClean="0">
                <a:solidFill>
                  <a:srgbClr val="FF0000"/>
                </a:solidFill>
                <a:latin typeface="Comic Sans MS"/>
                <a:cs typeface="Comic Sans MS"/>
              </a:rPr>
              <a:t>module (</a:t>
            </a:r>
            <a:r>
              <a:rPr lang="en-US" sz="2000" b="1" i="1" kern="0" dirty="0">
                <a:solidFill>
                  <a:srgbClr val="FF0000"/>
                </a:solidFill>
                <a:latin typeface="Comic Sans MS"/>
                <a:cs typeface="Comic Sans MS"/>
              </a:rPr>
              <a:t>4 channels)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3200" y="3262414"/>
            <a:ext cx="627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Comic Sans MS"/>
                <a:cs typeface="Comic Sans MS"/>
              </a:rPr>
              <a:t>Readout electronics: analog and digital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CasellaDiTesto 6"/>
          <p:cNvSpPr txBox="1"/>
          <p:nvPr/>
        </p:nvSpPr>
        <p:spPr>
          <a:xfrm>
            <a:off x="1139446" y="3749439"/>
            <a:ext cx="7022420" cy="6924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b="1" i="1" dirty="0" smtClean="0">
                <a:latin typeface="Comic Sans MS" panose="030F0702030302020204" pitchFamily="66" charset="0"/>
              </a:rPr>
              <a:t>ARDESIA</a:t>
            </a:r>
            <a:r>
              <a:rPr lang="en-US" sz="1300" dirty="0" smtClean="0">
                <a:latin typeface="Comic Sans MS" panose="030F0702030302020204" pitchFamily="66" charset="0"/>
              </a:rPr>
              <a:t> will provide an analog solution with a 16channels</a:t>
            </a:r>
            <a:r>
              <a:rPr lang="en-US" sz="13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ASIC</a:t>
            </a:r>
            <a:endParaRPr lang="en-US" sz="13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Comic Sans MS" panose="030F0702030302020204" pitchFamily="66" charset="0"/>
              </a:rPr>
              <a:t>It will be also fully compatible and tested using </a:t>
            </a:r>
            <a:r>
              <a:rPr lang="en-US" sz="13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Digital Pulse Processors</a:t>
            </a:r>
            <a:endParaRPr lang="en-US" sz="1300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Comic Sans MS" panose="030F0702030302020204" pitchFamily="66" charset="0"/>
              </a:rPr>
              <a:t>DAQ compatible with synchrotron </a:t>
            </a:r>
            <a:r>
              <a:rPr lang="en-US" sz="1300" dirty="0" err="1" smtClean="0">
                <a:latin typeface="Comic Sans MS" panose="030F0702030302020204" pitchFamily="66" charset="0"/>
              </a:rPr>
              <a:t>beamlines</a:t>
            </a:r>
            <a:r>
              <a:rPr lang="en-US" sz="1300" dirty="0" smtClean="0">
                <a:latin typeface="Comic Sans MS" panose="030F0702030302020204" pitchFamily="66" charset="0"/>
              </a:rPr>
              <a:t> experimental setup</a:t>
            </a:r>
            <a:endParaRPr lang="en-US" sz="1300" dirty="0">
              <a:latin typeface="Comic Sans MS" panose="030F0702030302020204" pitchFamily="66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809715" y="6240442"/>
            <a:ext cx="2900128" cy="37253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sz="14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ASIC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smtClean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16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channels</a:t>
            </a:r>
            <a:r>
              <a:rPr lang="it-IT" sz="1400" b="1" dirty="0" smtClean="0">
                <a:solidFill>
                  <a:prstClr val="black"/>
                </a:solidFill>
                <a:latin typeface="Comic Sans MS"/>
                <a:cs typeface="Comic Sans MS"/>
              </a:rPr>
              <a:t>)</a:t>
            </a:r>
            <a:endParaRPr lang="it-IT" sz="1400" b="1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pic>
        <p:nvPicPr>
          <p:cNvPr id="16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5" y="4626786"/>
            <a:ext cx="3248133" cy="1550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4400" y="6058977"/>
            <a:ext cx="4055534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Digital Pulse </a:t>
            </a:r>
            <a:r>
              <a:rPr lang="en-US" sz="10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Processors </a:t>
            </a:r>
            <a:r>
              <a:rPr lang="it-IT" sz="1000" b="1" dirty="0" smtClean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it-IT" sz="1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4 </a:t>
            </a:r>
            <a:r>
              <a:rPr lang="it-IT" sz="1000" b="1" dirty="0" err="1">
                <a:solidFill>
                  <a:srgbClr val="FF0000"/>
                </a:solidFill>
                <a:latin typeface="Comic Sans MS"/>
                <a:cs typeface="Comic Sans MS"/>
              </a:rPr>
              <a:t>channels</a:t>
            </a:r>
            <a:r>
              <a:rPr lang="it-IT" sz="1000" b="1" dirty="0">
                <a:solidFill>
                  <a:prstClr val="black"/>
                </a:solidFill>
                <a:latin typeface="Comic Sans MS"/>
                <a:cs typeface="Comic Sans MS"/>
              </a:rPr>
              <a:t>)</a:t>
            </a:r>
            <a:endParaRPr lang="en-US" sz="1000" b="1" i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000" b="1" dirty="0" smtClean="0">
                <a:latin typeface="Comic Sans MS"/>
                <a:cs typeface="Comic Sans MS"/>
              </a:rPr>
              <a:t>XIA- XMAP </a:t>
            </a:r>
            <a:r>
              <a:rPr lang="en-US" sz="1000" b="1" dirty="0">
                <a:latin typeface="Comic Sans MS"/>
                <a:cs typeface="Comic Sans MS"/>
              </a:rPr>
              <a:t>4-Channel DXP with Mapping Features in Extended </a:t>
            </a:r>
            <a:r>
              <a:rPr lang="en-US" sz="1000" b="1" dirty="0" smtClean="0">
                <a:latin typeface="Comic Sans MS"/>
                <a:cs typeface="Comic Sans MS"/>
              </a:rPr>
              <a:t>Compact PCI </a:t>
            </a:r>
            <a:r>
              <a:rPr lang="en-US" sz="1000" b="1" dirty="0">
                <a:latin typeface="Comic Sans MS"/>
                <a:cs typeface="Comic Sans MS"/>
              </a:rPr>
              <a:t>(PXI) Format</a:t>
            </a:r>
          </a:p>
        </p:txBody>
      </p:sp>
      <p:pic>
        <p:nvPicPr>
          <p:cNvPr id="18" name="Picture 17" descr="DXP-XMAP-Side_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60" y="4626786"/>
            <a:ext cx="2356438" cy="14256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632" y="2389405"/>
            <a:ext cx="308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SDD 2x2  (thickness = 0.45 mm) </a:t>
            </a:r>
          </a:p>
          <a:p>
            <a:r>
              <a:rPr lang="en-US" sz="14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FBK production July 2015</a:t>
            </a:r>
            <a:endParaRPr lang="en-US" sz="1400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0" name="Gruppo 19"/>
          <p:cNvGrpSpPr>
            <a:grpSpLocks noChangeAspect="1"/>
          </p:cNvGrpSpPr>
          <p:nvPr/>
        </p:nvGrpSpPr>
        <p:grpSpPr>
          <a:xfrm>
            <a:off x="147632" y="930251"/>
            <a:ext cx="2802398" cy="1459154"/>
            <a:chOff x="1621950" y="2740332"/>
            <a:chExt cx="7367905" cy="3836324"/>
          </a:xfrm>
        </p:grpSpPr>
        <p:pic>
          <p:nvPicPr>
            <p:cNvPr id="21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5" r="11313" b="2233"/>
            <a:stretch/>
          </p:blipFill>
          <p:spPr>
            <a:xfrm>
              <a:off x="3227741" y="2740332"/>
              <a:ext cx="4504021" cy="3312705"/>
            </a:xfrm>
            <a:prstGeom prst="rect">
              <a:avLst/>
            </a:prstGeom>
          </p:spPr>
        </p:pic>
        <p:cxnSp>
          <p:nvCxnSpPr>
            <p:cNvPr id="22" name="Connettore 2 21"/>
            <p:cNvCxnSpPr/>
            <p:nvPr/>
          </p:nvCxnSpPr>
          <p:spPr>
            <a:xfrm flipV="1">
              <a:off x="3025319" y="4396682"/>
              <a:ext cx="0" cy="135240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/>
            <p:cNvSpPr txBox="1"/>
            <p:nvPr/>
          </p:nvSpPr>
          <p:spPr>
            <a:xfrm>
              <a:off x="1621950" y="4796782"/>
              <a:ext cx="1528244" cy="646353"/>
            </a:xfrm>
            <a:prstGeom prst="rect">
              <a:avLst/>
            </a:prstGeom>
            <a:noFill/>
          </p:spPr>
          <p:txBody>
            <a:bodyPr wrap="none" lIns="89797" tIns="44901" rIns="89797" bIns="44901" rtlCol="0">
              <a:spAutoFit/>
            </a:bodyPr>
            <a:lstStyle/>
            <a:p>
              <a:r>
                <a:rPr lang="it-IT" sz="1200" dirty="0"/>
                <a:t>16 mm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3917412" y="5858053"/>
              <a:ext cx="2435111" cy="718603"/>
            </a:xfrm>
            <a:prstGeom prst="rect">
              <a:avLst/>
            </a:prstGeom>
            <a:noFill/>
          </p:spPr>
          <p:txBody>
            <a:bodyPr wrap="none" lIns="89797" tIns="44901" rIns="89797" bIns="44901" rtlCol="0">
              <a:spAutoFit/>
            </a:bodyPr>
            <a:lstStyle/>
            <a:p>
              <a:r>
                <a:rPr lang="it-IT" sz="1400" dirty="0" err="1"/>
                <a:t>collimators</a:t>
              </a:r>
              <a:endParaRPr lang="it-IT" sz="1400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997828" y="5412992"/>
              <a:ext cx="2992027" cy="718603"/>
            </a:xfrm>
            <a:prstGeom prst="rect">
              <a:avLst/>
            </a:prstGeom>
            <a:noFill/>
          </p:spPr>
          <p:txBody>
            <a:bodyPr wrap="none" lIns="89797" tIns="44901" rIns="89797" bIns="44901" rtlCol="0">
              <a:spAutoFit/>
            </a:bodyPr>
            <a:lstStyle/>
            <a:p>
              <a:r>
                <a:rPr lang="it-IT" sz="1400" dirty="0"/>
                <a:t>detector head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610899" y="541181"/>
            <a:ext cx="5238768" cy="2281930"/>
            <a:chOff x="3610899" y="541181"/>
            <a:chExt cx="5238768" cy="2281930"/>
          </a:xfrm>
        </p:grpSpPr>
        <p:pic>
          <p:nvPicPr>
            <p:cNvPr id="26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26263"/>
            <a:stretch/>
          </p:blipFill>
          <p:spPr>
            <a:xfrm>
              <a:off x="3610899" y="1079449"/>
              <a:ext cx="2182650" cy="1663535"/>
            </a:xfrm>
            <a:prstGeom prst="rect">
              <a:avLst/>
            </a:prstGeom>
          </p:spPr>
        </p:pic>
        <p:pic>
          <p:nvPicPr>
            <p:cNvPr id="27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4" r="28990"/>
            <a:stretch/>
          </p:blipFill>
          <p:spPr>
            <a:xfrm>
              <a:off x="6187346" y="541181"/>
              <a:ext cx="2662321" cy="2281930"/>
            </a:xfrm>
            <a:prstGeom prst="rect">
              <a:avLst/>
            </a:prstGeom>
          </p:spPr>
        </p:pic>
      </p:grpSp>
      <p:sp>
        <p:nvSpPr>
          <p:cNvPr id="5" name="CasellaDiTesto 4"/>
          <p:cNvSpPr txBox="1"/>
          <p:nvPr/>
        </p:nvSpPr>
        <p:spPr>
          <a:xfrm>
            <a:off x="309937" y="781737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single </a:t>
            </a:r>
            <a:r>
              <a:rPr lang="it-IT" sz="1400" dirty="0" err="1" smtClean="0"/>
              <a:t>module</a:t>
            </a:r>
            <a:r>
              <a:rPr lang="it-IT" sz="1400" dirty="0" smtClean="0"/>
              <a:t>: 4ch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610889" y="776362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4 </a:t>
            </a:r>
            <a:r>
              <a:rPr lang="it-IT" sz="1400" dirty="0" err="1" smtClean="0"/>
              <a:t>modules</a:t>
            </a:r>
            <a:r>
              <a:rPr lang="it-IT" sz="1400" dirty="0" smtClean="0"/>
              <a:t>: 16ch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5278564" y="598901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9 </a:t>
            </a:r>
            <a:r>
              <a:rPr lang="it-IT" sz="1400" dirty="0" err="1" smtClean="0"/>
              <a:t>modules</a:t>
            </a:r>
            <a:r>
              <a:rPr lang="it-IT" sz="1400" dirty="0" smtClean="0"/>
              <a:t>: 36ch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7653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8134350" cy="71913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Attivita’ e Obiettivi per il 2016</a:t>
            </a:r>
            <a:endParaRPr 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764704"/>
            <a:ext cx="856895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 smtClean="0"/>
              <a:t>Continuazione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delle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attivita</a:t>
            </a:r>
            <a:r>
              <a:rPr lang="en-US" sz="2000" kern="0" dirty="0" smtClean="0"/>
              <a:t>’ </a:t>
            </a:r>
            <a:r>
              <a:rPr lang="en-US" sz="2000" kern="0" dirty="0" err="1" smtClean="0"/>
              <a:t>di</a:t>
            </a:r>
            <a:r>
              <a:rPr lang="en-US" sz="2000" kern="0" dirty="0" smtClean="0"/>
              <a:t> </a:t>
            </a:r>
            <a:r>
              <a:rPr lang="en-US" sz="2000" kern="0" dirty="0" err="1" smtClean="0">
                <a:solidFill>
                  <a:srgbClr val="FF0000"/>
                </a:solidFill>
              </a:rPr>
              <a:t>coordinamento</a:t>
            </a:r>
            <a:r>
              <a:rPr lang="en-US" sz="2000" kern="0" dirty="0" smtClean="0">
                <a:solidFill>
                  <a:srgbClr val="FF0000"/>
                </a:solidFill>
              </a:rPr>
              <a:t> e </a:t>
            </a:r>
            <a:r>
              <a:rPr lang="en-US" sz="2000" kern="0" dirty="0" err="1" smtClean="0">
                <a:solidFill>
                  <a:srgbClr val="FF0000"/>
                </a:solidFill>
              </a:rPr>
              <a:t>supporto</a:t>
            </a:r>
            <a:r>
              <a:rPr lang="en-US" sz="2000" kern="0" dirty="0" smtClean="0"/>
              <a:t>: </a:t>
            </a:r>
            <a:r>
              <a:rPr lang="en-US" sz="2000" kern="0" dirty="0" err="1" smtClean="0"/>
              <a:t>Presidenza</a:t>
            </a:r>
            <a:r>
              <a:rPr lang="en-US" sz="2000" kern="0" dirty="0" smtClean="0"/>
              <a:t> </a:t>
            </a:r>
            <a:r>
              <a:rPr lang="en-US" sz="2000" kern="0" dirty="0"/>
              <a:t>FLUKA </a:t>
            </a:r>
            <a:r>
              <a:rPr lang="en-US" sz="2000" kern="0" dirty="0" err="1"/>
              <a:t>Coord</a:t>
            </a:r>
            <a:r>
              <a:rPr lang="en-US" sz="2000" kern="0" dirty="0"/>
              <a:t>. </a:t>
            </a:r>
            <a:r>
              <a:rPr lang="en-US" sz="2000" kern="0" dirty="0" smtClean="0"/>
              <a:t>Committee, web </a:t>
            </a:r>
            <a:r>
              <a:rPr lang="en-US" sz="2000" kern="0" dirty="0"/>
              <a:t>server </a:t>
            </a:r>
            <a:r>
              <a:rPr lang="en-US" sz="2000" kern="0" dirty="0" smtClean="0"/>
              <a:t>FLUKA </a:t>
            </a:r>
            <a:r>
              <a:rPr lang="en-US" sz="2000" kern="0" dirty="0"/>
              <a:t>e </a:t>
            </a:r>
            <a:r>
              <a:rPr lang="en-US" sz="2000" kern="0" dirty="0" err="1" smtClean="0"/>
              <a:t>assistenza</a:t>
            </a:r>
            <a:r>
              <a:rPr lang="en-US" sz="2000" kern="0" dirty="0" smtClean="0"/>
              <a:t> </a:t>
            </a:r>
            <a:r>
              <a:rPr lang="en-US" sz="2000" kern="0" dirty="0" err="1"/>
              <a:t>agli</a:t>
            </a:r>
            <a:r>
              <a:rPr lang="en-US" sz="2000" kern="0" dirty="0"/>
              <a:t> </a:t>
            </a:r>
            <a:r>
              <a:rPr lang="en-US" sz="2000" kern="0" dirty="0" err="1" smtClean="0"/>
              <a:t>utenti</a:t>
            </a:r>
            <a:r>
              <a:rPr lang="en-US" sz="2000" kern="0" dirty="0" smtClean="0"/>
              <a:t>, FLUGG,  </a:t>
            </a:r>
            <a:r>
              <a:rPr lang="en-US" sz="2000" kern="0" dirty="0" err="1" smtClean="0"/>
              <a:t>organizzazione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corsi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internazionali</a:t>
            </a:r>
            <a:r>
              <a:rPr lang="en-US" sz="2000" kern="0" dirty="0" smtClean="0"/>
              <a:t>, support a </a:t>
            </a:r>
            <a:r>
              <a:rPr lang="it-IT" sz="2000" kern="0" dirty="0" smtClean="0"/>
              <a:t>simulazione per esperimenti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/>
              <a:t>Continuazione della collaborazione con </a:t>
            </a:r>
            <a:r>
              <a:rPr lang="it-IT" sz="2000" kern="0" dirty="0" smtClean="0">
                <a:solidFill>
                  <a:srgbClr val="FF0000"/>
                </a:solidFill>
              </a:rPr>
              <a:t>CNAO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/>
              <a:t>Continuazione su </a:t>
            </a:r>
            <a:r>
              <a:rPr lang="it-IT" sz="2000" kern="0" dirty="0" smtClean="0">
                <a:solidFill>
                  <a:srgbClr val="FF0000"/>
                </a:solidFill>
              </a:rPr>
              <a:t>MC-TPS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/>
              <a:t>Continuazione simulazione  </a:t>
            </a:r>
            <a:r>
              <a:rPr lang="it-IT" sz="2000" kern="0" dirty="0" smtClean="0">
                <a:solidFill>
                  <a:srgbClr val="FF0000"/>
                </a:solidFill>
              </a:rPr>
              <a:t>HI-LUMI LHC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/>
              <a:t>Modellizzazione delle interazioni di deutoni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/>
              <a:t>Nuova descrizione delle barriere coulombiane per reazioni indotte da </a:t>
            </a:r>
            <a:r>
              <a:rPr lang="it-IT" sz="2000" kern="0" dirty="0" smtClean="0">
                <a:sym typeface="Symbol" panose="05050102010706020507" pitchFamily="18" charset="2"/>
              </a:rPr>
              <a:t>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>
                <a:sym typeface="Symbol" panose="05050102010706020507" pitchFamily="18" charset="2"/>
              </a:rPr>
              <a:t>Aggiunte agli strumenti per terapia: lettura di RT-STRUCT, diversificazione degli effetti biologici a seconda dell’organo..</a:t>
            </a:r>
            <a:endParaRPr lang="it-IT" sz="2000" kern="0" dirty="0" smtClean="0"/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it-IT" sz="2000" kern="0" dirty="0" smtClean="0"/>
              <a:t>Rilascio di una versione per MAC</a:t>
            </a:r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endParaRPr lang="it-IT" sz="1800" kern="0" dirty="0" smtClean="0"/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endParaRPr lang="it-IT" sz="1800" kern="0" dirty="0" smtClean="0"/>
          </a:p>
          <a:p>
            <a:pPr marL="342900" lvl="1" indent="-342900" algn="just">
              <a:spcBef>
                <a:spcPct val="20000"/>
              </a:spcBef>
              <a:buFontTx/>
              <a:buChar char="•"/>
              <a:defRPr/>
            </a:pPr>
            <a:endParaRPr lang="it-IT" sz="1800" kern="0" dirty="0" smtClean="0"/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latin typeface="+mn-lt"/>
              <a:cs typeface="+mn-cs"/>
            </a:endParaRPr>
          </a:p>
          <a:p>
            <a:pPr lvl="1" algn="just">
              <a:spcBef>
                <a:spcPct val="20000"/>
              </a:spcBef>
              <a:defRPr/>
            </a:pPr>
            <a:endParaRPr lang="en-US" sz="1800" kern="0" dirty="0">
              <a:latin typeface="+mn-lt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-36513" y="6400800"/>
            <a:ext cx="1905001" cy="4572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27  Giugno 2013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15365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3132138" y="6400800"/>
            <a:ext cx="2895600" cy="457200"/>
          </a:xfrm>
          <a:noFill/>
        </p:spPr>
        <p:txBody>
          <a:bodyPr/>
          <a:lstStyle/>
          <a:p>
            <a:r>
              <a:rPr lang="it-IT" smtClean="0">
                <a:latin typeface="Comic Sans MS" pitchFamily="66" charset="0"/>
              </a:rPr>
              <a:t>CdS  Milano Gr.V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B56AB8A5-C10B-4AA0-A453-3459F401F460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615734" y="5301208"/>
            <a:ext cx="8010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Richieste</a:t>
            </a:r>
            <a:r>
              <a:rPr lang="en-US" sz="2000" dirty="0" smtClean="0">
                <a:solidFill>
                  <a:srgbClr val="C00000"/>
                </a:solidFill>
              </a:rPr>
              <a:t>: </a:t>
            </a:r>
          </a:p>
          <a:p>
            <a:pPr algn="l"/>
            <a:r>
              <a:rPr lang="en-US" sz="2000" dirty="0" smtClean="0">
                <a:solidFill>
                  <a:srgbClr val="C00000"/>
                </a:solidFill>
              </a:rPr>
              <a:t>15kE </a:t>
            </a:r>
            <a:r>
              <a:rPr lang="en-US" sz="2000" dirty="0" err="1" smtClean="0">
                <a:solidFill>
                  <a:schemeClr val="accent2"/>
                </a:solidFill>
              </a:rPr>
              <a:t>missioni</a:t>
            </a:r>
            <a:r>
              <a:rPr lang="en-US" sz="2000" dirty="0" smtClean="0">
                <a:solidFill>
                  <a:schemeClr val="accent2"/>
                </a:solidFill>
              </a:rPr>
              <a:t> (include Roma2,  </a:t>
            </a:r>
            <a:r>
              <a:rPr lang="en-US" sz="2000" dirty="0" err="1" smtClean="0">
                <a:solidFill>
                  <a:schemeClr val="accent2"/>
                </a:solidFill>
              </a:rPr>
              <a:t>Pv</a:t>
            </a:r>
            <a:r>
              <a:rPr lang="en-US" sz="2000" dirty="0" smtClean="0">
                <a:solidFill>
                  <a:schemeClr val="accent2"/>
                </a:solidFill>
              </a:rPr>
              <a:t>) </a:t>
            </a:r>
          </a:p>
          <a:p>
            <a:pPr algn="l"/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4KE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inventariabile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sostituzione</a:t>
            </a:r>
            <a:r>
              <a:rPr lang="en-US" sz="2000" dirty="0" smtClean="0">
                <a:solidFill>
                  <a:schemeClr val="accent2"/>
                </a:solidFill>
              </a:rPr>
              <a:t> server web (</a:t>
            </a:r>
            <a:r>
              <a:rPr lang="en-US" sz="2000" dirty="0" err="1" smtClean="0">
                <a:solidFill>
                  <a:schemeClr val="accent2"/>
                </a:solidFill>
              </a:rPr>
              <a:t>obsoleto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</a:rPr>
              <a:t>essenziale</a:t>
            </a:r>
            <a:r>
              <a:rPr lang="en-US" sz="2000" dirty="0" smtClean="0">
                <a:solidFill>
                  <a:schemeClr val="accent2"/>
                </a:solidFill>
              </a:rPr>
              <a:t>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08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008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RDH</a:t>
            </a:r>
            <a:br>
              <a:rPr lang="en-US" dirty="0" smtClean="0"/>
            </a:br>
            <a:r>
              <a:rPr lang="en-US" sz="2600" dirty="0" smtClean="0"/>
              <a:t>Research and Development in </a:t>
            </a:r>
            <a:r>
              <a:rPr lang="en-US" sz="2600" dirty="0" err="1" smtClean="0"/>
              <a:t>HadronTherapy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215008" y="1196752"/>
            <a:ext cx="8928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b="1" dirty="0" smtClean="0"/>
              <a:t>Con </a:t>
            </a:r>
            <a:r>
              <a:rPr lang="en-US" b="1" dirty="0" err="1" smtClean="0"/>
              <a:t>il</a:t>
            </a:r>
            <a:r>
              <a:rPr lang="en-US" b="1" dirty="0" smtClean="0"/>
              <a:t> 2015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completano</a:t>
            </a:r>
            <a:r>
              <a:rPr lang="en-US" b="1" dirty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tre</a:t>
            </a:r>
            <a:r>
              <a:rPr lang="en-US" b="1" dirty="0" smtClean="0"/>
              <a:t> </a:t>
            </a:r>
            <a:r>
              <a:rPr lang="en-US" b="1" dirty="0" err="1" smtClean="0"/>
              <a:t>anni</a:t>
            </a:r>
            <a:r>
              <a:rPr lang="en-US" b="1" dirty="0" smtClean="0"/>
              <a:t> </a:t>
            </a:r>
            <a:r>
              <a:rPr lang="en-US" b="1" dirty="0" err="1" smtClean="0"/>
              <a:t>oriiginariamente</a:t>
            </a:r>
            <a:r>
              <a:rPr lang="en-US" b="1" dirty="0" smtClean="0"/>
              <a:t> </a:t>
            </a:r>
            <a:r>
              <a:rPr lang="en-US" b="1" dirty="0" err="1" smtClean="0"/>
              <a:t>previsti</a:t>
            </a:r>
            <a:r>
              <a:rPr lang="en-US" b="1" dirty="0" smtClean="0"/>
              <a:t> per RDH</a:t>
            </a:r>
          </a:p>
          <a:p>
            <a:pPr marL="285750" indent="-285750" algn="just">
              <a:buFont typeface="Arial"/>
              <a:buChar char="•"/>
            </a:pPr>
            <a:r>
              <a:rPr lang="en-US" b="1" dirty="0" smtClean="0"/>
              <a:t>E’ </a:t>
            </a:r>
            <a:r>
              <a:rPr lang="en-US" b="1" dirty="0" err="1" smtClean="0"/>
              <a:t>stato</a:t>
            </a:r>
            <a:r>
              <a:rPr lang="en-US" b="1" dirty="0" smtClean="0"/>
              <a:t> </a:t>
            </a:r>
            <a:r>
              <a:rPr lang="en-US" b="1" dirty="0" err="1" smtClean="0"/>
              <a:t>ottenuto</a:t>
            </a:r>
            <a:r>
              <a:rPr lang="en-US" b="1" dirty="0" smtClean="0"/>
              <a:t> </a:t>
            </a:r>
            <a:r>
              <a:rPr lang="en-US" b="1" dirty="0" err="1" smtClean="0"/>
              <a:t>il</a:t>
            </a:r>
            <a:r>
              <a:rPr lang="en-US" b="1" dirty="0" smtClean="0"/>
              <a:t> </a:t>
            </a:r>
            <a:r>
              <a:rPr lang="en-US" b="1" dirty="0" err="1" smtClean="0"/>
              <a:t>finanziamento</a:t>
            </a:r>
            <a:r>
              <a:rPr lang="en-US" b="1" dirty="0" smtClean="0"/>
              <a:t> </a:t>
            </a:r>
            <a:r>
              <a:rPr lang="en-US" b="1" dirty="0" err="1" smtClean="0"/>
              <a:t>premiale</a:t>
            </a:r>
            <a:r>
              <a:rPr lang="en-US" b="1" dirty="0" smtClean="0"/>
              <a:t> IRPT con </a:t>
            </a:r>
            <a:r>
              <a:rPr lang="en-US" b="1" dirty="0" err="1" smtClean="0"/>
              <a:t>il</a:t>
            </a:r>
            <a:r>
              <a:rPr lang="en-US" b="1" dirty="0" smtClean="0"/>
              <a:t> quale </a:t>
            </a:r>
            <a:r>
              <a:rPr lang="en-US" b="1" dirty="0" err="1" smtClean="0"/>
              <a:t>abbiamo</a:t>
            </a:r>
            <a:r>
              <a:rPr lang="en-US" b="1" dirty="0" smtClean="0"/>
              <a:t> </a:t>
            </a:r>
            <a:r>
              <a:rPr lang="en-US" b="1" dirty="0" err="1" smtClean="0"/>
              <a:t>alimentato</a:t>
            </a:r>
            <a:r>
              <a:rPr lang="en-US" b="1" dirty="0" smtClean="0"/>
              <a:t> </a:t>
            </a:r>
            <a:r>
              <a:rPr lang="en-US" b="1" dirty="0" err="1" smtClean="0"/>
              <a:t>il</a:t>
            </a:r>
            <a:r>
              <a:rPr lang="en-US" b="1" dirty="0" smtClean="0"/>
              <a:t> </a:t>
            </a:r>
            <a:r>
              <a:rPr lang="en-US" b="1" dirty="0" err="1" smtClean="0"/>
              <a:t>finanziamento</a:t>
            </a:r>
            <a:r>
              <a:rPr lang="en-US" b="1" dirty="0" smtClean="0"/>
              <a:t> </a:t>
            </a:r>
            <a:r>
              <a:rPr lang="en-US" b="1" dirty="0" err="1" smtClean="0"/>
              <a:t>delle</a:t>
            </a:r>
            <a:r>
              <a:rPr lang="en-US" b="1" dirty="0" smtClean="0"/>
              <a:t> </a:t>
            </a:r>
            <a:r>
              <a:rPr lang="en-US" b="1" dirty="0" err="1" smtClean="0"/>
              <a:t>principali</a:t>
            </a:r>
            <a:r>
              <a:rPr lang="en-US" b="1" dirty="0" smtClean="0"/>
              <a:t> </a:t>
            </a:r>
            <a:r>
              <a:rPr lang="en-US" b="1" dirty="0" err="1" smtClean="0"/>
              <a:t>attivita</a:t>
            </a:r>
            <a:r>
              <a:rPr lang="en-US" b="1" dirty="0" smtClean="0"/>
              <a:t>’ di RDH</a:t>
            </a:r>
          </a:p>
          <a:p>
            <a:pPr marL="285750" indent="-285750" algn="just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Con </a:t>
            </a:r>
            <a:r>
              <a:rPr lang="en-US" b="1" dirty="0" err="1" smtClean="0">
                <a:solidFill>
                  <a:srgbClr val="0000FF"/>
                </a:solidFill>
              </a:rPr>
              <a:t>il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parere</a:t>
            </a:r>
            <a:r>
              <a:rPr lang="en-US" b="1" dirty="0" smtClean="0">
                <a:solidFill>
                  <a:srgbClr val="0000FF"/>
                </a:solidFill>
              </a:rPr>
              <a:t> di principio </a:t>
            </a:r>
            <a:r>
              <a:rPr lang="en-US" b="1" dirty="0" err="1" smtClean="0">
                <a:solidFill>
                  <a:srgbClr val="0000FF"/>
                </a:solidFill>
              </a:rPr>
              <a:t>favorevole</a:t>
            </a:r>
            <a:r>
              <a:rPr lang="en-US" b="1" dirty="0" smtClean="0">
                <a:solidFill>
                  <a:srgbClr val="0000FF"/>
                </a:solidFill>
              </a:rPr>
              <a:t> del </a:t>
            </a:r>
            <a:r>
              <a:rPr lang="en-US" b="1" dirty="0" err="1" smtClean="0">
                <a:solidFill>
                  <a:srgbClr val="0000FF"/>
                </a:solidFill>
              </a:rPr>
              <a:t>presidente</a:t>
            </a:r>
            <a:r>
              <a:rPr lang="en-US" b="1" dirty="0" smtClean="0">
                <a:solidFill>
                  <a:srgbClr val="0000FF"/>
                </a:solidFill>
              </a:rPr>
              <a:t> CSN5 </a:t>
            </a:r>
            <a:r>
              <a:rPr lang="en-US" b="1" dirty="0" err="1" smtClean="0">
                <a:solidFill>
                  <a:srgbClr val="0000FF"/>
                </a:solidFill>
              </a:rPr>
              <a:t>vogliamo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chiedere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il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prolungamento</a:t>
            </a:r>
            <a:r>
              <a:rPr lang="en-US" b="1" dirty="0" smtClean="0">
                <a:solidFill>
                  <a:srgbClr val="0000FF"/>
                </a:solidFill>
              </a:rPr>
              <a:t> di 1 anno </a:t>
            </a:r>
            <a:r>
              <a:rPr lang="en-US" b="1" dirty="0" err="1" smtClean="0">
                <a:solidFill>
                  <a:srgbClr val="0000FF"/>
                </a:solidFill>
              </a:rPr>
              <a:t>allo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scopo</a:t>
            </a:r>
            <a:r>
              <a:rPr lang="en-US" b="1" dirty="0" smtClean="0">
                <a:solidFill>
                  <a:srgbClr val="0000FF"/>
                </a:solidFill>
              </a:rPr>
              <a:t> di:</a:t>
            </a:r>
          </a:p>
          <a:p>
            <a:pPr marL="342900" indent="-342900" algn="just">
              <a:buAutoNum type="alphaLcParenR"/>
            </a:pPr>
            <a:r>
              <a:rPr lang="en-US" b="1" dirty="0" err="1" smtClean="0">
                <a:solidFill>
                  <a:srgbClr val="FF0000"/>
                </a:solidFill>
              </a:rPr>
              <a:t>allineare</a:t>
            </a:r>
            <a:r>
              <a:rPr lang="en-US" b="1" dirty="0" smtClean="0">
                <a:solidFill>
                  <a:srgbClr val="FF0000"/>
                </a:solidFill>
              </a:rPr>
              <a:t> come </a:t>
            </a:r>
            <a:r>
              <a:rPr lang="en-US" b="1" dirty="0" err="1" smtClean="0">
                <a:solidFill>
                  <a:srgbClr val="FF0000"/>
                </a:solidFill>
              </a:rPr>
              <a:t>scadenza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temporale</a:t>
            </a:r>
            <a:r>
              <a:rPr lang="en-US" b="1" dirty="0" smtClean="0">
                <a:solidFill>
                  <a:srgbClr val="FF0000"/>
                </a:solidFill>
              </a:rPr>
              <a:t> IRPT (da </a:t>
            </a:r>
            <a:r>
              <a:rPr lang="en-US" b="1" dirty="0" err="1" smtClean="0">
                <a:solidFill>
                  <a:srgbClr val="FF0000"/>
                </a:solidFill>
              </a:rPr>
              <a:t>completare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entro</a:t>
            </a:r>
            <a:r>
              <a:rPr lang="en-US" b="1" dirty="0" smtClean="0">
                <a:solidFill>
                  <a:srgbClr val="FF0000"/>
                </a:solidFill>
              </a:rPr>
              <a:t> 2016) e RDH. IRPT </a:t>
            </a:r>
            <a:r>
              <a:rPr lang="en-US" b="1" dirty="0" err="1" smtClean="0">
                <a:solidFill>
                  <a:srgbClr val="FF0000"/>
                </a:solidFill>
              </a:rPr>
              <a:t>nasce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fatto</a:t>
            </a:r>
            <a:r>
              <a:rPr lang="en-US" b="1" dirty="0" smtClean="0">
                <a:solidFill>
                  <a:srgbClr val="FF0000"/>
                </a:solidFill>
              </a:rPr>
              <a:t> da RDH.</a:t>
            </a:r>
          </a:p>
          <a:p>
            <a:pPr marL="342900" indent="-342900" algn="just">
              <a:buAutoNum type="alphaLcParenR"/>
            </a:pPr>
            <a:r>
              <a:rPr lang="en-US" b="1" dirty="0" smtClean="0">
                <a:solidFill>
                  <a:srgbClr val="FF0000"/>
                </a:solidFill>
              </a:rPr>
              <a:t>dare </a:t>
            </a:r>
            <a:r>
              <a:rPr lang="en-US" b="1" dirty="0" err="1" smtClean="0">
                <a:solidFill>
                  <a:srgbClr val="FF0000"/>
                </a:solidFill>
              </a:rPr>
              <a:t>modo</a:t>
            </a:r>
            <a:r>
              <a:rPr lang="en-US" b="1" dirty="0" smtClean="0">
                <a:solidFill>
                  <a:srgbClr val="FF0000"/>
                </a:solidFill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</a:rPr>
              <a:t>diversi</a:t>
            </a:r>
            <a:r>
              <a:rPr lang="en-US" b="1" dirty="0" smtClean="0">
                <a:solidFill>
                  <a:srgbClr val="FF0000"/>
                </a:solidFill>
              </a:rPr>
              <a:t> WP  di </a:t>
            </a:r>
            <a:r>
              <a:rPr lang="en-US" b="1" dirty="0" err="1" smtClean="0">
                <a:solidFill>
                  <a:srgbClr val="FF0000"/>
                </a:solidFill>
              </a:rPr>
              <a:t>completare</a:t>
            </a:r>
            <a:r>
              <a:rPr lang="en-US" b="1" dirty="0" smtClean="0">
                <a:solidFill>
                  <a:srgbClr val="FF0000"/>
                </a:solidFill>
              </a:rPr>
              <a:t> un </a:t>
            </a:r>
            <a:r>
              <a:rPr lang="en-US" b="1" dirty="0" err="1" smtClean="0">
                <a:solidFill>
                  <a:srgbClr val="FF0000"/>
                </a:solidFill>
              </a:rPr>
              <a:t>programma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che</a:t>
            </a:r>
            <a:r>
              <a:rPr lang="en-US" b="1" dirty="0" smtClean="0">
                <a:solidFill>
                  <a:srgbClr val="FF0000"/>
                </a:solidFill>
              </a:rPr>
              <a:t> non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è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concluso</a:t>
            </a:r>
            <a:r>
              <a:rPr lang="en-US" b="1" dirty="0" smtClean="0">
                <a:solidFill>
                  <a:srgbClr val="FF0000"/>
                </a:solidFill>
              </a:rPr>
              <a:t> per diverse </a:t>
            </a:r>
            <a:r>
              <a:rPr lang="en-US" b="1" dirty="0" err="1" smtClean="0">
                <a:solidFill>
                  <a:srgbClr val="FF0000"/>
                </a:solidFill>
              </a:rPr>
              <a:t>ragioni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ritardi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consegna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materiale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difficoltà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imrpeviste</a:t>
            </a:r>
            <a:r>
              <a:rPr lang="en-US" b="1" dirty="0" smtClean="0">
                <a:solidFill>
                  <a:srgbClr val="FF0000"/>
                </a:solidFill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</a:rPr>
              <a:t>livello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normativo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</a:rPr>
              <a:t>amministrativo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mancata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disponibilità</a:t>
            </a:r>
            <a:r>
              <a:rPr lang="en-US" b="1" dirty="0" smtClean="0">
                <a:solidFill>
                  <a:srgbClr val="FF0000"/>
                </a:solidFill>
              </a:rPr>
              <a:t> di test beam </a:t>
            </a:r>
            <a:r>
              <a:rPr lang="en-US" b="1" dirty="0" err="1" smtClean="0">
                <a:solidFill>
                  <a:srgbClr val="FF0000"/>
                </a:solidFill>
              </a:rPr>
              <a:t>preventivato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inizialemte</a:t>
            </a:r>
            <a:endParaRPr lang="it-IT" b="1" dirty="0">
              <a:solidFill>
                <a:srgbClr val="FF0000"/>
              </a:solidFill>
            </a:endParaRPr>
          </a:p>
          <a:p>
            <a:pPr marL="342900" indent="-342900" algn="just">
              <a:buAutoNum type="alphaLcParenR"/>
            </a:pPr>
            <a:r>
              <a:rPr lang="it-IT" b="1" dirty="0" smtClean="0">
                <a:solidFill>
                  <a:srgbClr val="FF0000"/>
                </a:solidFill>
              </a:rPr>
              <a:t>permettere alla comunità costruita da RDH di elaborare nuove proposte su temi innovativi nel settore della </a:t>
            </a:r>
            <a:r>
              <a:rPr lang="it-IT" b="1" dirty="0" err="1" smtClean="0">
                <a:solidFill>
                  <a:srgbClr val="FF0000"/>
                </a:solidFill>
              </a:rPr>
              <a:t>Particle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Therapy</a:t>
            </a:r>
            <a:r>
              <a:rPr lang="it-IT" b="1" dirty="0" smtClean="0">
                <a:solidFill>
                  <a:srgbClr val="FF0000"/>
                </a:solidFill>
              </a:rPr>
              <a:t> da proporre dopo il 2016, alla luce anche degli sviluppi in corso a livello internazionale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CdS</a:t>
            </a:r>
            <a:r>
              <a:rPr lang="en-US" dirty="0" smtClean="0"/>
              <a:t> </a:t>
            </a:r>
            <a:r>
              <a:rPr lang="en-US" dirty="0" err="1" smtClean="0"/>
              <a:t>Luglio</a:t>
            </a:r>
            <a:r>
              <a:rPr lang="en-US" dirty="0" smtClean="0"/>
              <a:t> 2015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G.Battistoni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D8C6C-3D12-B649-A851-E99DF18EA50D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0" y="530120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In questa proposta di prolungamento si inseriscono alcune proposte nuove nate all’interno della </a:t>
            </a:r>
            <a:r>
              <a:rPr lang="it-IT" b="1" dirty="0" err="1" smtClean="0"/>
              <a:t>comunitò</a:t>
            </a:r>
            <a:r>
              <a:rPr lang="it-IT" b="1" dirty="0" smtClean="0"/>
              <a:t> </a:t>
            </a:r>
            <a:r>
              <a:rPr lang="it-IT" b="1" dirty="0"/>
              <a:t>RDH (</a:t>
            </a:r>
            <a:r>
              <a:rPr lang="it-IT" b="1" dirty="0" smtClean="0"/>
              <a:t>più </a:t>
            </a:r>
            <a:r>
              <a:rPr lang="it-IT" b="1" dirty="0"/>
              <a:t>proposte di nuovi ingressi: Napoli sulla </a:t>
            </a:r>
            <a:r>
              <a:rPr lang="it-IT" b="1" dirty="0" smtClean="0"/>
              <a:t>dosimetria con pellicole </a:t>
            </a:r>
            <a:r>
              <a:rPr lang="it-IT" b="1" dirty="0" err="1" smtClean="0"/>
              <a:t>radiocromiche</a:t>
            </a:r>
            <a:r>
              <a:rPr lang="it-IT" b="1" dirty="0" smtClean="0"/>
              <a:t> </a:t>
            </a:r>
            <a:r>
              <a:rPr lang="it-IT" b="1" dirty="0"/>
              <a:t>in </a:t>
            </a:r>
            <a:r>
              <a:rPr lang="it-IT" b="1" dirty="0" smtClean="0"/>
              <a:t>adroterapia in </a:t>
            </a:r>
            <a:r>
              <a:rPr lang="it-IT" b="1" dirty="0" err="1" smtClean="0"/>
              <a:t>collab</a:t>
            </a:r>
            <a:r>
              <a:rPr lang="it-IT" b="1" dirty="0" smtClean="0"/>
              <a:t>. con CNAO)</a:t>
            </a:r>
            <a:endParaRPr lang="en-US" b="1" dirty="0"/>
          </a:p>
        </p:txBody>
      </p:sp>
      <p:pic>
        <p:nvPicPr>
          <p:cNvPr id="8" name="Picture 7" descr="rdh_logo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2537"/>
            <a:ext cx="783998" cy="849331"/>
          </a:xfrm>
          <a:prstGeom prst="rect">
            <a:avLst/>
          </a:prstGeom>
        </p:spPr>
      </p:pic>
      <p:pic>
        <p:nvPicPr>
          <p:cNvPr id="9" name="Picture 8" descr="infnlogo-official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008112" cy="82830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Sezione</a:t>
            </a:r>
            <a:r>
              <a:rPr lang="en-US" b="1" dirty="0" smtClean="0">
                <a:solidFill>
                  <a:schemeClr val="bg1"/>
                </a:solidFill>
              </a:rPr>
              <a:t> di Milano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0022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Milano esprime il Resp</a:t>
            </a:r>
            <a:r>
              <a:rPr lang="it-IT" b="1" dirty="0"/>
              <a:t>. </a:t>
            </a:r>
            <a:r>
              <a:rPr lang="it-IT" b="1" dirty="0" smtClean="0"/>
              <a:t>Nazionale</a:t>
            </a:r>
            <a:r>
              <a:rPr lang="it-IT" b="1" dirty="0"/>
              <a:t> </a:t>
            </a:r>
            <a:r>
              <a:rPr lang="it-IT" b="1" dirty="0" smtClean="0"/>
              <a:t>(G</a:t>
            </a:r>
            <a:r>
              <a:rPr lang="it-IT" b="1" dirty="0"/>
              <a:t>. </a:t>
            </a:r>
            <a:r>
              <a:rPr lang="it-IT" b="1" dirty="0" smtClean="0"/>
              <a:t>Battistoni)</a:t>
            </a:r>
            <a:endParaRPr lang="it-IT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2133600" cy="332656"/>
          </a:xfrm>
        </p:spPr>
        <p:txBody>
          <a:bodyPr/>
          <a:lstStyle/>
          <a:p>
            <a:pPr>
              <a:defRPr/>
            </a:pPr>
            <a:r>
              <a:rPr lang="en-US" smtClean="0"/>
              <a:t>CdS Luglio 2015</a:t>
            </a:r>
            <a:endParaRPr lang="it-IT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G.Battistoni</a:t>
            </a:r>
            <a:endParaRPr lang="it-I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525344"/>
            <a:ext cx="2133600" cy="332656"/>
          </a:xfrm>
        </p:spPr>
        <p:txBody>
          <a:bodyPr/>
          <a:lstStyle/>
          <a:p>
            <a:fld id="{A91C3A72-8522-3848-BF40-0BE6BE1F682F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27496" y="1355759"/>
            <a:ext cx="892899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000" b="1" dirty="0" smtClean="0"/>
              <a:t>Il </a:t>
            </a:r>
            <a:r>
              <a:rPr lang="en-US" sz="2000" b="1" dirty="0" err="1" smtClean="0"/>
              <a:t>Gruppo</a:t>
            </a:r>
            <a:r>
              <a:rPr lang="en-US" sz="2000" b="1" dirty="0" smtClean="0"/>
              <a:t> di Milano </a:t>
            </a:r>
            <a:r>
              <a:rPr lang="en-US" sz="2000" b="1" dirty="0" err="1" smtClean="0"/>
              <a:t>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occupa</a:t>
            </a:r>
            <a:r>
              <a:rPr lang="en-US" sz="2000" b="1" dirty="0" smtClean="0"/>
              <a:t> di 2 items:</a:t>
            </a:r>
          </a:p>
          <a:p>
            <a:pPr marL="342900" indent="-342900" algn="just">
              <a:spcAft>
                <a:spcPts val="1800"/>
              </a:spcAft>
              <a:buAutoNum type="arabicParenR"/>
            </a:pPr>
            <a:r>
              <a:rPr lang="en-US" sz="2000" b="1" dirty="0" err="1" smtClean="0">
                <a:solidFill>
                  <a:srgbClr val="000099"/>
                </a:solidFill>
              </a:rPr>
              <a:t>Attività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fisica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nucleare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applicata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all’adroterapia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nell’ambito</a:t>
            </a:r>
            <a:r>
              <a:rPr lang="en-US" sz="2000" b="1" dirty="0" smtClean="0">
                <a:solidFill>
                  <a:srgbClr val="000099"/>
                </a:solidFill>
              </a:rPr>
              <a:t> di WP1  (</a:t>
            </a:r>
            <a:r>
              <a:rPr lang="en-US" sz="2000" b="1" dirty="0" err="1" smtClean="0">
                <a:solidFill>
                  <a:srgbClr val="000099"/>
                </a:solidFill>
              </a:rPr>
              <a:t>simulazione</a:t>
            </a:r>
            <a:r>
              <a:rPr lang="en-US" sz="2000" b="1" dirty="0" smtClean="0">
                <a:solidFill>
                  <a:srgbClr val="000099"/>
                </a:solidFill>
              </a:rPr>
              <a:t> per planning in </a:t>
            </a:r>
            <a:r>
              <a:rPr lang="en-US" sz="2000" b="1" dirty="0" err="1" smtClean="0">
                <a:solidFill>
                  <a:srgbClr val="000099"/>
                </a:solidFill>
              </a:rPr>
              <a:t>adroterpia</a:t>
            </a:r>
            <a:r>
              <a:rPr lang="en-US" sz="2000" b="1" dirty="0" smtClean="0">
                <a:solidFill>
                  <a:srgbClr val="000099"/>
                </a:solidFill>
              </a:rPr>
              <a:t>, con Torino e Roma) e di WP5 (monitoring on-line </a:t>
            </a:r>
            <a:r>
              <a:rPr lang="en-US" sz="2000" b="1" dirty="0" err="1" smtClean="0">
                <a:solidFill>
                  <a:srgbClr val="000099"/>
                </a:solidFill>
              </a:rPr>
              <a:t>dell’adroterapia</a:t>
            </a:r>
            <a:r>
              <a:rPr lang="en-US" sz="2000" b="1" dirty="0" smtClean="0">
                <a:solidFill>
                  <a:srgbClr val="000099"/>
                </a:solidFill>
              </a:rPr>
              <a:t>) con Roma, Torino e Pisa. Qui </a:t>
            </a:r>
            <a:r>
              <a:rPr lang="en-US" sz="2000" b="1" dirty="0" err="1" smtClean="0">
                <a:solidFill>
                  <a:srgbClr val="000099"/>
                </a:solidFill>
              </a:rPr>
              <a:t>si</a:t>
            </a:r>
            <a:r>
              <a:rPr lang="en-US" sz="2000" b="1" dirty="0" smtClean="0">
                <a:solidFill>
                  <a:srgbClr val="000099"/>
                </a:solidFill>
              </a:rPr>
              <a:t> propone </a:t>
            </a:r>
            <a:r>
              <a:rPr lang="en-US" sz="2000" b="1" dirty="0" err="1" smtClean="0">
                <a:solidFill>
                  <a:srgbClr val="000099"/>
                </a:solidFill>
              </a:rPr>
              <a:t>alla</a:t>
            </a:r>
            <a:r>
              <a:rPr lang="en-US" sz="2000" b="1" dirty="0" smtClean="0">
                <a:solidFill>
                  <a:srgbClr val="000099"/>
                </a:solidFill>
              </a:rPr>
              <a:t> CSN5 di </a:t>
            </a:r>
            <a:r>
              <a:rPr lang="en-US" sz="2000" b="1" dirty="0" err="1" smtClean="0">
                <a:solidFill>
                  <a:srgbClr val="000099"/>
                </a:solidFill>
              </a:rPr>
              <a:t>includere</a:t>
            </a:r>
            <a:r>
              <a:rPr lang="en-US" sz="2000" b="1" dirty="0" smtClean="0">
                <a:solidFill>
                  <a:srgbClr val="000099"/>
                </a:solidFill>
              </a:rPr>
              <a:t> in RDH </a:t>
            </a:r>
            <a:r>
              <a:rPr lang="en-US" sz="2000" b="1" dirty="0" err="1" smtClean="0">
                <a:solidFill>
                  <a:srgbClr val="000099"/>
                </a:solidFill>
              </a:rPr>
              <a:t>il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completamento</a:t>
            </a:r>
            <a:r>
              <a:rPr lang="en-US" sz="2000" b="1" dirty="0" smtClean="0">
                <a:solidFill>
                  <a:srgbClr val="000099"/>
                </a:solidFill>
              </a:rPr>
              <a:t> del </a:t>
            </a:r>
            <a:r>
              <a:rPr lang="en-US" sz="2000" b="1" dirty="0" err="1" smtClean="0">
                <a:solidFill>
                  <a:srgbClr val="000099"/>
                </a:solidFill>
              </a:rPr>
              <a:t>programma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iniziato</a:t>
            </a:r>
            <a:r>
              <a:rPr lang="en-US" sz="2000" b="1" dirty="0" smtClean="0">
                <a:solidFill>
                  <a:srgbClr val="000099"/>
                </a:solidFill>
              </a:rPr>
              <a:t> con </a:t>
            </a:r>
            <a:r>
              <a:rPr lang="en-US" sz="2000" b="1" dirty="0" err="1" smtClean="0">
                <a:solidFill>
                  <a:srgbClr val="000099"/>
                </a:solidFill>
              </a:rPr>
              <a:t>il</a:t>
            </a:r>
            <a:r>
              <a:rPr lang="en-US" sz="2000" b="1" dirty="0" smtClean="0">
                <a:solidFill>
                  <a:srgbClr val="000099"/>
                </a:solidFill>
              </a:rPr>
              <a:t> PRIN INSIDE per un </a:t>
            </a:r>
            <a:r>
              <a:rPr lang="en-US" sz="2000" b="1" dirty="0" err="1" smtClean="0">
                <a:solidFill>
                  <a:srgbClr val="000099"/>
                </a:solidFill>
              </a:rPr>
              <a:t>approccio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rivelatore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multimodale</a:t>
            </a:r>
            <a:r>
              <a:rPr lang="en-US" sz="2000" b="1" dirty="0" smtClean="0">
                <a:solidFill>
                  <a:srgbClr val="000099"/>
                </a:solidFill>
              </a:rPr>
              <a:t>. Il PRIN </a:t>
            </a:r>
            <a:r>
              <a:rPr lang="en-US" sz="2000" b="1" dirty="0" err="1" smtClean="0">
                <a:solidFill>
                  <a:srgbClr val="000099"/>
                </a:solidFill>
              </a:rPr>
              <a:t>termina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il</a:t>
            </a:r>
            <a:r>
              <a:rPr lang="en-US" sz="2000" b="1" dirty="0" smtClean="0">
                <a:solidFill>
                  <a:srgbClr val="000099"/>
                </a:solidFill>
              </a:rPr>
              <a:t> 31/01/16 ma non ci </a:t>
            </a:r>
            <a:r>
              <a:rPr lang="en-US" sz="2000" b="1" dirty="0" err="1" smtClean="0">
                <a:solidFill>
                  <a:srgbClr val="000099"/>
                </a:solidFill>
              </a:rPr>
              <a:t>sarà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stato</a:t>
            </a:r>
            <a:r>
              <a:rPr lang="en-US" sz="2000" b="1" dirty="0" smtClean="0">
                <a:solidFill>
                  <a:srgbClr val="000099"/>
                </a:solidFill>
              </a:rPr>
              <a:t> tempo </a:t>
            </a:r>
            <a:r>
              <a:rPr lang="en-US" sz="2000" b="1" dirty="0" err="1" smtClean="0">
                <a:solidFill>
                  <a:srgbClr val="000099"/>
                </a:solidFill>
              </a:rPr>
              <a:t>sufficiente</a:t>
            </a:r>
            <a:r>
              <a:rPr lang="en-US" sz="2000" b="1" dirty="0" smtClean="0">
                <a:solidFill>
                  <a:srgbClr val="000099"/>
                </a:solidFill>
              </a:rPr>
              <a:t> per I test </a:t>
            </a:r>
            <a:r>
              <a:rPr lang="en-US" sz="2000" b="1" dirty="0" err="1" smtClean="0">
                <a:solidFill>
                  <a:srgbClr val="000099"/>
                </a:solidFill>
              </a:rPr>
              <a:t>preclinici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endParaRPr lang="it-IT" sz="2000" b="1" dirty="0">
              <a:solidFill>
                <a:srgbClr val="000099"/>
              </a:solidFill>
            </a:endParaRPr>
          </a:p>
          <a:p>
            <a:pPr marL="342900" indent="-342900" algn="just">
              <a:spcAft>
                <a:spcPts val="1800"/>
              </a:spcAft>
              <a:buAutoNum type="arabicParenR"/>
            </a:pPr>
            <a:r>
              <a:rPr lang="it-IT" sz="2000" b="1" dirty="0" smtClean="0">
                <a:solidFill>
                  <a:srgbClr val="000099"/>
                </a:solidFill>
              </a:rPr>
              <a:t>Radiobiologia (WP2) dove si deve completare il programma previsto dal premiale IRPT sull’efficacia radiobiologica di trattamenti combinati chemio-</a:t>
            </a:r>
            <a:r>
              <a:rPr lang="it-IT" sz="2000" b="1" dirty="0" err="1" smtClean="0">
                <a:solidFill>
                  <a:srgbClr val="000099"/>
                </a:solidFill>
              </a:rPr>
              <a:t>adroterapici</a:t>
            </a:r>
            <a:r>
              <a:rPr lang="it-IT" sz="2000" b="1" dirty="0" smtClean="0">
                <a:solidFill>
                  <a:srgbClr val="000099"/>
                </a:solidFill>
              </a:rPr>
              <a:t> (</a:t>
            </a:r>
            <a:r>
              <a:rPr lang="it-IT" sz="2000" b="1" dirty="0" err="1" smtClean="0">
                <a:solidFill>
                  <a:srgbClr val="000099"/>
                </a:solidFill>
              </a:rPr>
              <a:t>Collborazione</a:t>
            </a:r>
            <a:r>
              <a:rPr lang="it-IT" sz="2000" b="1" dirty="0" smtClean="0">
                <a:solidFill>
                  <a:srgbClr val="000099"/>
                </a:solidFill>
              </a:rPr>
              <a:t> con INT, CNAO) e partecipazione al filone di </a:t>
            </a:r>
            <a:r>
              <a:rPr lang="it-IT" sz="2000" b="1" dirty="0" err="1" smtClean="0">
                <a:solidFill>
                  <a:srgbClr val="000099"/>
                </a:solidFill>
              </a:rPr>
              <a:t>attivita’</a:t>
            </a:r>
            <a:r>
              <a:rPr lang="it-IT" sz="2000" b="1" dirty="0" smtClean="0">
                <a:solidFill>
                  <a:srgbClr val="000099"/>
                </a:solidFill>
              </a:rPr>
              <a:t> sulla “</a:t>
            </a:r>
            <a:r>
              <a:rPr lang="it-IT" sz="2000" b="1" dirty="0" err="1" smtClean="0">
                <a:solidFill>
                  <a:srgbClr val="000099"/>
                </a:solidFill>
              </a:rPr>
              <a:t>NanoParticle</a:t>
            </a:r>
            <a:r>
              <a:rPr lang="it-IT" sz="2000" b="1" dirty="0" smtClean="0">
                <a:solidFill>
                  <a:srgbClr val="000099"/>
                </a:solidFill>
              </a:rPr>
              <a:t> </a:t>
            </a:r>
            <a:r>
              <a:rPr lang="it-IT" sz="2000" b="1" dirty="0" err="1" smtClean="0">
                <a:solidFill>
                  <a:srgbClr val="000099"/>
                </a:solidFill>
              </a:rPr>
              <a:t>Enhanced</a:t>
            </a:r>
            <a:r>
              <a:rPr lang="it-IT" sz="2000" b="1" dirty="0">
                <a:solidFill>
                  <a:srgbClr val="000099"/>
                </a:solidFill>
              </a:rPr>
              <a:t> </a:t>
            </a:r>
            <a:r>
              <a:rPr lang="it-IT" sz="2000" b="1" dirty="0" err="1" smtClean="0">
                <a:solidFill>
                  <a:srgbClr val="000099"/>
                </a:solidFill>
              </a:rPr>
              <a:t>Terapy</a:t>
            </a:r>
            <a:r>
              <a:rPr lang="it-IT" sz="2000" b="1" dirty="0" smtClean="0">
                <a:solidFill>
                  <a:srgbClr val="000099"/>
                </a:solidFill>
              </a:rPr>
              <a:t>”</a:t>
            </a:r>
          </a:p>
          <a:p>
            <a:pPr algn="just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08670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Sezione</a:t>
            </a:r>
            <a:r>
              <a:rPr lang="en-US" b="1" dirty="0" smtClean="0">
                <a:solidFill>
                  <a:schemeClr val="bg1"/>
                </a:solidFill>
              </a:rPr>
              <a:t> di Milano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CdS Luglio 2015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G.Battistoni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3A72-8522-3848-BF40-0BE6BE1F682F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0" y="836712"/>
            <a:ext cx="916680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/>
              <a:t>G. Battistoni		  </a:t>
            </a:r>
            <a:r>
              <a:rPr lang="en-US" sz="2000" b="1" dirty="0" smtClean="0"/>
              <a:t>50% + 10% da </a:t>
            </a:r>
            <a:r>
              <a:rPr lang="en-US" sz="2000" b="1" dirty="0" err="1" smtClean="0"/>
              <a:t>assegnare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formalmente</a:t>
            </a:r>
            <a:r>
              <a:rPr lang="en-US" sz="2000" b="1" dirty="0" smtClean="0"/>
              <a:t> a IRPT</a:t>
            </a:r>
          </a:p>
          <a:p>
            <a:r>
              <a:rPr lang="en-US" sz="2000" b="1" dirty="0" smtClean="0"/>
              <a:t>D</a:t>
            </a:r>
            <a:r>
              <a:rPr lang="en-US" sz="2000" b="1" dirty="0"/>
              <a:t>. </a:t>
            </a:r>
            <a:r>
              <a:rPr lang="en-US" sz="2000" b="1" dirty="0" err="1"/>
              <a:t>Bettega</a:t>
            </a:r>
            <a:r>
              <a:rPr lang="en-US" sz="2000" b="1" dirty="0"/>
              <a:t>		 </a:t>
            </a:r>
            <a:r>
              <a:rPr lang="en-US" sz="2000" b="1" dirty="0" smtClean="0"/>
              <a:t> 90% + 10% IRPT</a:t>
            </a:r>
            <a:endParaRPr lang="en-US" sz="2000" b="1" dirty="0"/>
          </a:p>
          <a:p>
            <a:r>
              <a:rPr lang="en-US" sz="2000" b="1" dirty="0"/>
              <a:t>P. </a:t>
            </a:r>
            <a:r>
              <a:rPr lang="en-US" sz="2000" b="1" dirty="0" err="1"/>
              <a:t>Calzolari</a:t>
            </a:r>
            <a:r>
              <a:rPr lang="en-US" sz="2000" b="1" dirty="0"/>
              <a:t>		 </a:t>
            </a:r>
            <a:r>
              <a:rPr lang="en-US" sz="2000" b="1" dirty="0" smtClean="0"/>
              <a:t> 90% + 10% IRPT</a:t>
            </a:r>
          </a:p>
          <a:p>
            <a:r>
              <a:rPr lang="en-US" sz="2000" b="1" i="1" dirty="0" smtClean="0">
                <a:solidFill>
                  <a:srgbClr val="00B050"/>
                </a:solidFill>
              </a:rPr>
              <a:t>S</a:t>
            </a:r>
            <a:r>
              <a:rPr lang="en-US" sz="2000" b="1" i="1" dirty="0">
                <a:solidFill>
                  <a:srgbClr val="00B050"/>
                </a:solidFill>
              </a:rPr>
              <a:t>.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Muraro</a:t>
            </a:r>
            <a:r>
              <a:rPr lang="en-US" sz="2000" b="1" i="1" dirty="0" smtClean="0">
                <a:solidFill>
                  <a:srgbClr val="00B050"/>
                </a:solidFill>
              </a:rPr>
              <a:t> (art .2222): 100%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attualmente</a:t>
            </a:r>
            <a:r>
              <a:rPr lang="en-US" sz="2000" b="1" i="1" dirty="0" smtClean="0">
                <a:solidFill>
                  <a:srgbClr val="00B050"/>
                </a:solidFill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su</a:t>
            </a:r>
            <a:r>
              <a:rPr lang="en-US" sz="2000" b="1" i="1" dirty="0" smtClean="0">
                <a:solidFill>
                  <a:srgbClr val="00B050"/>
                </a:solidFill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fondi</a:t>
            </a:r>
            <a:r>
              <a:rPr lang="en-US" sz="2000" b="1" i="1" dirty="0" smtClean="0">
                <a:solidFill>
                  <a:srgbClr val="00B050"/>
                </a:solidFill>
              </a:rPr>
              <a:t> PRIN. Da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considerare</a:t>
            </a:r>
            <a:r>
              <a:rPr lang="en-US" sz="2000" b="1" i="1" dirty="0" smtClean="0">
                <a:solidFill>
                  <a:srgbClr val="00B050"/>
                </a:solidFill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nuovo</a:t>
            </a:r>
            <a:r>
              <a:rPr lang="en-US" sz="2000" b="1" i="1" dirty="0" smtClean="0">
                <a:solidFill>
                  <a:srgbClr val="00B050"/>
                </a:solidFill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contratto</a:t>
            </a:r>
            <a:r>
              <a:rPr lang="en-US" sz="2000" b="1" i="1" dirty="0" smtClean="0">
                <a:solidFill>
                  <a:srgbClr val="00B050"/>
                </a:solidFill>
              </a:rPr>
              <a:t> con </a:t>
            </a:r>
            <a:r>
              <a:rPr lang="en-US" sz="2000" b="1" i="1" dirty="0" err="1" smtClean="0">
                <a:solidFill>
                  <a:srgbClr val="00B050"/>
                </a:solidFill>
              </a:rPr>
              <a:t>fondi</a:t>
            </a:r>
            <a:r>
              <a:rPr lang="en-US" sz="2000" b="1" i="1" dirty="0" smtClean="0">
                <a:solidFill>
                  <a:srgbClr val="00B050"/>
                </a:solidFill>
              </a:rPr>
              <a:t> IRPT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394" y="2420888"/>
            <a:ext cx="8885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 WP2 </a:t>
            </a:r>
            <a:r>
              <a:rPr lang="en-US" dirty="0"/>
              <a:t>n</a:t>
            </a:r>
            <a:r>
              <a:rPr lang="en-US" dirty="0" smtClean="0"/>
              <a:t>on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prevede</a:t>
            </a:r>
            <a:r>
              <a:rPr lang="en-US" dirty="0" smtClean="0"/>
              <a:t> </a:t>
            </a:r>
            <a:r>
              <a:rPr lang="en-US" dirty="0" err="1" smtClean="0"/>
              <a:t>richiesta</a:t>
            </a:r>
            <a:r>
              <a:rPr lang="en-US" dirty="0" smtClean="0"/>
              <a:t> </a:t>
            </a:r>
            <a:r>
              <a:rPr lang="en-US" dirty="0" err="1" smtClean="0"/>
              <a:t>finanziara</a:t>
            </a:r>
            <a:r>
              <a:rPr lang="en-US" dirty="0" smtClean="0"/>
              <a:t> </a:t>
            </a:r>
            <a:r>
              <a:rPr lang="en-US" dirty="0" err="1" smtClean="0"/>
              <a:t>particolare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CSN5. Si </a:t>
            </a:r>
            <a:r>
              <a:rPr lang="en-US" dirty="0" err="1" smtClean="0"/>
              <a:t>utilizzerà</a:t>
            </a:r>
            <a:r>
              <a:rPr lang="en-US" dirty="0" smtClean="0"/>
              <a:t> </a:t>
            </a:r>
            <a:r>
              <a:rPr lang="en-US" dirty="0" err="1" smtClean="0"/>
              <a:t>residuo</a:t>
            </a:r>
            <a:r>
              <a:rPr lang="en-US" dirty="0"/>
              <a:t> </a:t>
            </a:r>
            <a:r>
              <a:rPr lang="en-US" dirty="0" err="1" smtClean="0"/>
              <a:t>fondo</a:t>
            </a:r>
            <a:r>
              <a:rPr lang="en-US" dirty="0" smtClean="0"/>
              <a:t> </a:t>
            </a:r>
            <a:r>
              <a:rPr lang="en-US" dirty="0" err="1" smtClean="0"/>
              <a:t>premiale</a:t>
            </a:r>
            <a:r>
              <a:rPr lang="en-US" dirty="0" smtClean="0"/>
              <a:t> IRPT</a:t>
            </a:r>
          </a:p>
          <a:p>
            <a:r>
              <a:rPr lang="en-US" dirty="0" smtClean="0"/>
              <a:t>Per WP5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</a:t>
            </a:r>
            <a:r>
              <a:rPr lang="en-US" dirty="0" err="1" smtClean="0"/>
              <a:t>considerando</a:t>
            </a:r>
            <a:r>
              <a:rPr lang="en-US" dirty="0" smtClean="0"/>
              <a:t> se 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richiesta</a:t>
            </a:r>
            <a:r>
              <a:rPr lang="en-US" dirty="0" smtClean="0"/>
              <a:t> </a:t>
            </a:r>
            <a:r>
              <a:rPr lang="en-US" dirty="0" err="1" smtClean="0"/>
              <a:t>integrativa</a:t>
            </a:r>
            <a:r>
              <a:rPr lang="en-US" dirty="0" smtClean="0"/>
              <a:t> </a:t>
            </a:r>
            <a:r>
              <a:rPr lang="en-US" dirty="0" err="1" smtClean="0"/>
              <a:t>limitata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8" name="Picture 7" descr="6C308065-3FF4-416D-9E3B-AB8F9F60FD1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65" b="12444"/>
          <a:stretch>
            <a:fillRect/>
          </a:stretch>
        </p:blipFill>
        <p:spPr>
          <a:xfrm>
            <a:off x="1691680" y="3140968"/>
            <a:ext cx="5220072" cy="3421515"/>
          </a:xfrm>
          <a:prstGeom prst="rect">
            <a:avLst/>
          </a:prstGeom>
          <a:effectLst/>
        </p:spPr>
      </p:pic>
      <p:pic>
        <p:nvPicPr>
          <p:cNvPr id="10" name="Picture 9" descr="LogoCNAO_nero-rosso.png"/>
          <p:cNvPicPr>
            <a:picLocks noChangeAspect="1"/>
          </p:cNvPicPr>
          <p:nvPr/>
        </p:nvPicPr>
        <p:blipFill>
          <a:blip r:embed="rId4"/>
          <a:srcRect l="35642"/>
          <a:stretch>
            <a:fillRect/>
          </a:stretch>
        </p:blipFill>
        <p:spPr>
          <a:xfrm>
            <a:off x="7829678" y="6328030"/>
            <a:ext cx="1275400" cy="2361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28680" y="6235980"/>
            <a:ext cx="324798" cy="577396"/>
          </a:xfrm>
          <a:prstGeom prst="rect">
            <a:avLst/>
          </a:prstGeom>
        </p:spPr>
        <p:txBody>
          <a:bodyPr wrap="square" lIns="84131" tIns="42066" rIns="84131" bIns="42066">
            <a:spAutoFit/>
          </a:bodyPr>
          <a:lstStyle/>
          <a:p>
            <a:r>
              <a:rPr lang="en-US" sz="1600" dirty="0" smtClean="0"/>
              <a:t>@</a:t>
            </a:r>
            <a:endParaRPr 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6279976"/>
            <a:ext cx="1004469" cy="3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4283968" y="4221088"/>
            <a:ext cx="997034" cy="1080120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132316" y="4221088"/>
            <a:ext cx="1087756" cy="513795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47664" y="4077072"/>
            <a:ext cx="2160240" cy="288032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64088" y="3861048"/>
            <a:ext cx="3312368" cy="638951"/>
          </a:xfrm>
          <a:prstGeom prst="rect">
            <a:avLst/>
          </a:prstGeom>
        </p:spPr>
        <p:txBody>
          <a:bodyPr wrap="square" lIns="84131" tIns="42066" rIns="84131" bIns="42066">
            <a:spAutoFit/>
          </a:bodyPr>
          <a:lstStyle/>
          <a:p>
            <a:r>
              <a:rPr lang="el-GR" sz="18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β</a:t>
            </a:r>
            <a:r>
              <a:rPr lang="en-US" sz="1800" b="1" baseline="30000" dirty="0" smtClean="0">
                <a:solidFill>
                  <a:srgbClr val="000000"/>
                </a:solidFill>
                <a:cs typeface="Symbol" charset="2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cs typeface="Symbol" charset="2"/>
              </a:rPr>
              <a:t> activity distribution</a:t>
            </a:r>
            <a:endParaRPr lang="en-US" sz="1800" b="1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r>
              <a:rPr lang="en-US" sz="1800" b="1" dirty="0" smtClean="0">
                <a:solidFill>
                  <a:srgbClr val="FF6600"/>
                </a:solidFill>
              </a:rPr>
              <a:t>IN-BEAM PET HEADS </a:t>
            </a:r>
            <a:endParaRPr lang="en-US" sz="1800" b="1" dirty="0">
              <a:solidFill>
                <a:srgbClr val="FF66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429000"/>
            <a:ext cx="3034435" cy="1469948"/>
          </a:xfrm>
          <a:prstGeom prst="rect">
            <a:avLst/>
          </a:prstGeom>
        </p:spPr>
        <p:txBody>
          <a:bodyPr wrap="square" lIns="84131" tIns="42066" rIns="84131" bIns="42066">
            <a:spAutoFit/>
          </a:bodyPr>
          <a:lstStyle/>
          <a:p>
            <a:r>
              <a:rPr lang="en-US" sz="1800" b="1" dirty="0" smtClean="0"/>
              <a:t>Prompt secondary particles emission</a:t>
            </a:r>
            <a:endParaRPr lang="en-US" sz="1800" b="1" dirty="0" smtClean="0">
              <a:solidFill>
                <a:srgbClr val="FF6600"/>
              </a:solidFill>
            </a:endParaRPr>
          </a:p>
          <a:p>
            <a:r>
              <a:rPr lang="en-US" sz="1800" b="1" dirty="0">
                <a:solidFill>
                  <a:srgbClr val="FF6600"/>
                </a:solidFill>
              </a:rPr>
              <a:t>Tracker +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Calorimeter =</a:t>
            </a:r>
          </a:p>
          <a:p>
            <a:endParaRPr lang="en-US" sz="1800" b="1" dirty="0">
              <a:solidFill>
                <a:srgbClr val="FF66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356992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Bild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97152"/>
            <a:ext cx="147565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arafini-571.jpg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6347" y="5877272"/>
            <a:ext cx="617221" cy="685800"/>
          </a:xfrm>
          <a:prstGeom prst="rect">
            <a:avLst/>
          </a:prstGeom>
        </p:spPr>
      </p:pic>
      <p:pic>
        <p:nvPicPr>
          <p:cNvPr id="21" name="Picture 20" descr="Poliba_stemma.gif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5877272"/>
            <a:ext cx="685800" cy="685800"/>
          </a:xfrm>
          <a:prstGeom prst="rect">
            <a:avLst/>
          </a:prstGeom>
        </p:spPr>
      </p:pic>
      <p:pic>
        <p:nvPicPr>
          <p:cNvPr id="22" name="Picture 21" descr="CentroFermi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" y="5373216"/>
            <a:ext cx="1535041" cy="457200"/>
          </a:xfrm>
          <a:prstGeom prst="rect">
            <a:avLst/>
          </a:prstGeom>
          <a:ln w="19050" cmpd="sng">
            <a:solidFill>
              <a:srgbClr val="1FF6FE"/>
            </a:solidFill>
          </a:ln>
        </p:spPr>
      </p:pic>
    </p:spTree>
    <p:extLst>
      <p:ext uri="{BB962C8B-B14F-4D97-AF65-F5344CB8AC3E}">
        <p14:creationId xmlns:p14="http://schemas.microsoft.com/office/powerpoint/2010/main" val="286554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516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4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62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276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5594"/>
            <a:ext cx="7772400" cy="234485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DESIGN	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Innovative </a:t>
            </a:r>
            <a:r>
              <a:rPr lang="en-US" i="1" dirty="0"/>
              <a:t>D</a:t>
            </a:r>
            <a:r>
              <a:rPr lang="en-US" dirty="0"/>
              <a:t>rift </a:t>
            </a:r>
            <a:r>
              <a:rPr lang="en-US" dirty="0" err="1"/>
              <a:t>topologi</a:t>
            </a:r>
            <a:r>
              <a:rPr lang="en-US" i="1" dirty="0" err="1"/>
              <a:t>E</a:t>
            </a:r>
            <a:r>
              <a:rPr lang="en-US" dirty="0" err="1"/>
              <a:t>s</a:t>
            </a:r>
            <a:r>
              <a:rPr lang="en-US" dirty="0"/>
              <a:t> in </a:t>
            </a:r>
            <a:r>
              <a:rPr lang="en-US" dirty="0" smtClean="0"/>
              <a:t>thick </a:t>
            </a:r>
            <a:r>
              <a:rPr lang="en-US" i="1" dirty="0" err="1" smtClean="0"/>
              <a:t>SI</a:t>
            </a:r>
            <a:r>
              <a:rPr lang="en-US" dirty="0" err="1" smtClean="0"/>
              <a:t>licon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err="1"/>
              <a:t>Germa</a:t>
            </a:r>
            <a:r>
              <a:rPr lang="en-US" i="1" dirty="0" err="1"/>
              <a:t>N</a:t>
            </a:r>
            <a:r>
              <a:rPr lang="en-US" dirty="0" err="1"/>
              <a:t>ium</a:t>
            </a:r>
            <a:r>
              <a:rPr lang="en-US" dirty="0"/>
              <a:t> detectors for hard X- and gamma-ray spectroscopy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CdS</a:t>
            </a:r>
            <a:r>
              <a:rPr lang="it-IT" dirty="0" smtClean="0"/>
              <a:t> Milano 8 luglio 2015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880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676" y="0"/>
            <a:ext cx="6961517" cy="1518249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DESIGN (2016-2018) – </a:t>
            </a:r>
            <a:r>
              <a:rPr lang="en-US" sz="2400" dirty="0" err="1" smtClean="0"/>
              <a:t>nuova</a:t>
            </a:r>
            <a:r>
              <a:rPr lang="en-US" sz="2400" dirty="0" smtClean="0"/>
              <a:t> </a:t>
            </a:r>
            <a:r>
              <a:rPr lang="en-US" sz="2400" dirty="0" err="1" smtClean="0"/>
              <a:t>sigla</a:t>
            </a:r>
            <a:r>
              <a:rPr lang="en-US" sz="2400" dirty="0" smtClean="0"/>
              <a:t> gr.5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Innovative </a:t>
            </a:r>
            <a:r>
              <a:rPr lang="en-US" sz="2400" dirty="0"/>
              <a:t>Drift </a:t>
            </a:r>
            <a:r>
              <a:rPr lang="en-US" sz="2400" dirty="0" err="1"/>
              <a:t>topologiEs</a:t>
            </a:r>
            <a:r>
              <a:rPr lang="en-US" sz="2400" dirty="0"/>
              <a:t> in </a:t>
            </a:r>
            <a:r>
              <a:rPr lang="en-US" sz="2400" dirty="0" smtClean="0"/>
              <a:t>thick </a:t>
            </a:r>
            <a:r>
              <a:rPr lang="en-US" sz="2400" dirty="0" err="1" smtClean="0"/>
              <a:t>SIlicon</a:t>
            </a:r>
            <a:r>
              <a:rPr lang="en-US" sz="2400" dirty="0" smtClean="0"/>
              <a:t> </a:t>
            </a:r>
            <a:r>
              <a:rPr lang="en-US" sz="2400" dirty="0"/>
              <a:t>or </a:t>
            </a:r>
            <a:r>
              <a:rPr lang="en-US" sz="2400" dirty="0" err="1"/>
              <a:t>GermaNium</a:t>
            </a:r>
            <a:r>
              <a:rPr lang="en-US" sz="2400" dirty="0"/>
              <a:t> detectors for hard </a:t>
            </a:r>
            <a:r>
              <a:rPr lang="en-US" sz="2400" dirty="0" smtClean="0"/>
              <a:t>X- </a:t>
            </a:r>
            <a:r>
              <a:rPr lang="en-US" sz="2400" dirty="0"/>
              <a:t>and gamma-ray s</a:t>
            </a:r>
            <a:r>
              <a:rPr lang="en-US" sz="2400" dirty="0" smtClean="0"/>
              <a:t>pectroscopy</a:t>
            </a: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1313" y="1363277"/>
            <a:ext cx="7806526" cy="33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+mj-lt"/>
                <a:cs typeface="Arial" panose="020B0604020202020204" pitchFamily="34" charset="0"/>
              </a:rPr>
              <a:t>Durata: 3 anni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+mj-lt"/>
                <a:cs typeface="Arial" panose="020B0604020202020204" pitchFamily="34" charset="0"/>
              </a:rPr>
              <a:t>Partecipanti INFN:</a:t>
            </a:r>
          </a:p>
          <a:p>
            <a:pPr marL="914400" lvl="1" indent="-4572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INFN Milano,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resp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. locale e nazionale Andrea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Castoldi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it-IT" sz="1400" dirty="0" smtClean="0">
                <a:latin typeface="+mj-lt"/>
                <a:cs typeface="Arial" panose="020B0604020202020204" pitchFamily="34" charset="0"/>
              </a:rPr>
              <a:t>	A.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Castoldi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		PO	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PoliMi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,  50%</a:t>
            </a:r>
          </a:p>
          <a:p>
            <a:r>
              <a:rPr lang="it-IT" sz="1400" dirty="0" smtClean="0">
                <a:latin typeface="+mj-lt"/>
                <a:cs typeface="Arial" panose="020B0604020202020204" pitchFamily="34" charset="0"/>
              </a:rPr>
              <a:t>	C.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Guazzoni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		PA 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	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PoliMi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, 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20%</a:t>
            </a:r>
          </a:p>
          <a:p>
            <a:r>
              <a:rPr lang="it-IT" sz="1400" dirty="0" smtClean="0">
                <a:latin typeface="+mj-lt"/>
                <a:cs typeface="Arial" panose="020B0604020202020204" pitchFamily="34" charset="0"/>
              </a:rPr>
              <a:t>	G.V. Montemurro	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Ass.Un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.	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PoliMi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, 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50%</a:t>
            </a:r>
          </a:p>
          <a:p>
            <a:r>
              <a:rPr lang="it-IT" sz="1400" dirty="0" smtClean="0">
                <a:latin typeface="+mj-lt"/>
                <a:cs typeface="Arial" panose="020B0604020202020204" pitchFamily="34" charset="0"/>
              </a:rPr>
              <a:t>	S. Maffessanti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	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Ass.Un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.	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PoliMi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, 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50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%</a:t>
            </a:r>
          </a:p>
          <a:p>
            <a:pPr>
              <a:spcAft>
                <a:spcPts val="600"/>
              </a:spcAft>
            </a:pPr>
            <a:r>
              <a:rPr lang="it-IT" sz="1400" dirty="0" smtClean="0">
                <a:latin typeface="+mj-lt"/>
                <a:cs typeface="Arial" panose="020B0604020202020204" pitchFamily="34" charset="0"/>
              </a:rPr>
              <a:t>	C.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Liu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		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Dott.Un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.	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PoliMi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it-IT" sz="1400" u="sng" dirty="0" smtClean="0">
                <a:latin typeface="+mj-lt"/>
                <a:cs typeface="Arial" panose="020B0604020202020204" pitchFamily="34" charset="0"/>
              </a:rPr>
              <a:t>100%	</a:t>
            </a:r>
            <a:r>
              <a:rPr lang="it-IT" sz="1400" b="1" u="sng" dirty="0" smtClean="0">
                <a:latin typeface="+mj-lt"/>
                <a:cs typeface="Arial" panose="020B0604020202020204" pitchFamily="34" charset="0"/>
              </a:rPr>
              <a:t>270% FTE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INFN Firenze,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resp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. locale /FTE da definire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+mj-lt"/>
                <a:cs typeface="Arial" panose="020B0604020202020204" pitchFamily="34" charset="0"/>
              </a:rPr>
              <a:t>Partecipanti esterni: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FZ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Julich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, IEK, </a:t>
            </a:r>
            <a:r>
              <a:rPr lang="de-DE" dirty="0" smtClean="0">
                <a:latin typeface="+mj-lt"/>
                <a:cs typeface="Arial" panose="020B0604020202020204" pitchFamily="34" charset="0"/>
              </a:rPr>
              <a:t>Halbleiterlabor</a:t>
            </a:r>
            <a:endParaRPr lang="it-IT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25769"/>
            <a:ext cx="855920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000" dirty="0" err="1" smtClean="0">
                <a:latin typeface="+mj-lt"/>
                <a:cs typeface="Arial" panose="020B0604020202020204" pitchFamily="34" charset="0"/>
              </a:rPr>
              <a:t>Goals</a:t>
            </a:r>
            <a:r>
              <a:rPr lang="it-IT" sz="2000" dirty="0" smtClean="0">
                <a:latin typeface="+mj-lt"/>
                <a:cs typeface="Arial" panose="020B0604020202020204" pitchFamily="34" charset="0"/>
              </a:rPr>
              <a:t> of the </a:t>
            </a:r>
            <a:r>
              <a:rPr lang="it-IT" sz="2000" dirty="0" err="1" smtClean="0">
                <a:latin typeface="+mj-lt"/>
                <a:cs typeface="Arial" panose="020B0604020202020204" pitchFamily="34" charset="0"/>
              </a:rPr>
              <a:t>experiment</a:t>
            </a:r>
            <a:endParaRPr lang="it-IT" sz="2000" dirty="0" smtClean="0">
              <a:latin typeface="+mj-lt"/>
              <a:cs typeface="Arial" panose="020B0604020202020204" pitchFamily="34" charset="0"/>
            </a:endParaRP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err="1" smtClean="0">
                <a:latin typeface="+mj-lt"/>
                <a:cs typeface="Arial" panose="020B0604020202020204" pitchFamily="34" charset="0"/>
              </a:rPr>
              <a:t>Extending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>
                <a:latin typeface="+mj-lt"/>
                <a:cs typeface="Arial" panose="020B0604020202020204" pitchFamily="34" charset="0"/>
              </a:rPr>
              <a:t>drift</a:t>
            </a:r>
            <a:r>
              <a:rPr lang="it-IT" dirty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>
                <a:latin typeface="+mj-lt"/>
                <a:cs typeface="Arial" panose="020B0604020202020204" pitchFamily="34" charset="0"/>
              </a:rPr>
              <a:t>topologies</a:t>
            </a:r>
            <a:r>
              <a:rPr lang="it-IT" dirty="0">
                <a:latin typeface="+mj-lt"/>
                <a:cs typeface="Arial" panose="020B0604020202020204" pitchFamily="34" charset="0"/>
              </a:rPr>
              <a:t> to 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high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thickness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Si(Li) or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Ge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detectors to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achieve</a:t>
            </a:r>
            <a:r>
              <a:rPr lang="it-IT" dirty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marked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performance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improvement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via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minimization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anode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capacitance</a:t>
            </a:r>
            <a:endParaRPr lang="it-IT" dirty="0">
              <a:latin typeface="+mj-lt"/>
              <a:cs typeface="Arial" panose="020B0604020202020204" pitchFamily="34" charset="0"/>
            </a:endParaRP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Development of a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prototype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system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for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evaluation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in hard </a:t>
            </a:r>
            <a:r>
              <a:rPr lang="it-IT" dirty="0">
                <a:latin typeface="+mj-lt"/>
                <a:cs typeface="Arial" panose="020B0604020202020204" pitchFamily="34" charset="0"/>
              </a:rPr>
              <a:t>X-</a:t>
            </a:r>
            <a:r>
              <a:rPr lang="it-IT" dirty="0" err="1">
                <a:latin typeface="+mj-lt"/>
                <a:cs typeface="Arial" panose="020B0604020202020204" pitchFamily="34" charset="0"/>
              </a:rPr>
              <a:t>ray</a:t>
            </a:r>
            <a:r>
              <a:rPr lang="it-IT" dirty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or gamma-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ray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spectroscopy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+mj-lt"/>
                <a:cs typeface="Arial" panose="020B0604020202020204" pitchFamily="34" charset="0"/>
              </a:rPr>
              <a:t>applications</a:t>
            </a:r>
            <a:r>
              <a:rPr lang="it-IT" dirty="0" smtClean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7135" y="373207"/>
            <a:ext cx="999066" cy="656054"/>
            <a:chOff x="7586159" y="3772014"/>
            <a:chExt cx="999066" cy="656054"/>
          </a:xfrm>
        </p:grpSpPr>
        <p:sp>
          <p:nvSpPr>
            <p:cNvPr id="16" name="Rectangle 15"/>
            <p:cNvSpPr/>
            <p:nvPr/>
          </p:nvSpPr>
          <p:spPr>
            <a:xfrm>
              <a:off x="7586159" y="3776134"/>
              <a:ext cx="999066" cy="65193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744474" y="3803763"/>
              <a:ext cx="301451" cy="381837"/>
            </a:xfrm>
            <a:custGeom>
              <a:avLst/>
              <a:gdLst>
                <a:gd name="connsiteX0" fmla="*/ 0 w 301451"/>
                <a:gd name="connsiteY0" fmla="*/ 381837 h 381837"/>
                <a:gd name="connsiteX1" fmla="*/ 185895 w 301451"/>
                <a:gd name="connsiteY1" fmla="*/ 281354 h 381837"/>
                <a:gd name="connsiteX2" fmla="*/ 301451 w 301451"/>
                <a:gd name="connsiteY2" fmla="*/ 0 h 38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451" h="381837">
                  <a:moveTo>
                    <a:pt x="0" y="381837"/>
                  </a:moveTo>
                  <a:cubicBezTo>
                    <a:pt x="67826" y="363415"/>
                    <a:pt x="135653" y="344993"/>
                    <a:pt x="185895" y="281354"/>
                  </a:cubicBezTo>
                  <a:cubicBezTo>
                    <a:pt x="236137" y="217714"/>
                    <a:pt x="268794" y="108857"/>
                    <a:pt x="301451" y="0"/>
                  </a:cubicBezTo>
                </a:path>
              </a:pathLst>
            </a:custGeom>
            <a:noFill/>
            <a:ln w="6350"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925345" y="3808788"/>
              <a:ext cx="160773" cy="537586"/>
            </a:xfrm>
            <a:custGeom>
              <a:avLst/>
              <a:gdLst>
                <a:gd name="connsiteX0" fmla="*/ 0 w 160773"/>
                <a:gd name="connsiteY0" fmla="*/ 537586 h 537586"/>
                <a:gd name="connsiteX1" fmla="*/ 105507 w 160773"/>
                <a:gd name="connsiteY1" fmla="*/ 351692 h 537586"/>
                <a:gd name="connsiteX2" fmla="*/ 160773 w 160773"/>
                <a:gd name="connsiteY2" fmla="*/ 0 h 53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73" h="537586">
                  <a:moveTo>
                    <a:pt x="0" y="537586"/>
                  </a:moveTo>
                  <a:cubicBezTo>
                    <a:pt x="39356" y="489438"/>
                    <a:pt x="78712" y="441290"/>
                    <a:pt x="105507" y="351692"/>
                  </a:cubicBezTo>
                  <a:cubicBezTo>
                    <a:pt x="132302" y="262094"/>
                    <a:pt x="146537" y="131047"/>
                    <a:pt x="160773" y="0"/>
                  </a:cubicBezTo>
                </a:path>
              </a:pathLst>
            </a:custGeom>
            <a:noFill/>
            <a:ln w="6350"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8116263" y="3813812"/>
              <a:ext cx="356717" cy="241160"/>
            </a:xfrm>
            <a:custGeom>
              <a:avLst/>
              <a:gdLst>
                <a:gd name="connsiteX0" fmla="*/ 356717 w 356717"/>
                <a:gd name="connsiteY0" fmla="*/ 241160 h 241160"/>
                <a:gd name="connsiteX1" fmla="*/ 115556 w 356717"/>
                <a:gd name="connsiteY1" fmla="*/ 195943 h 241160"/>
                <a:gd name="connsiteX2" fmla="*/ 0 w 356717"/>
                <a:gd name="connsiteY2" fmla="*/ 0 h 24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717" h="241160">
                  <a:moveTo>
                    <a:pt x="356717" y="241160"/>
                  </a:moveTo>
                  <a:cubicBezTo>
                    <a:pt x="265863" y="238648"/>
                    <a:pt x="175009" y="236136"/>
                    <a:pt x="115556" y="195943"/>
                  </a:cubicBezTo>
                  <a:cubicBezTo>
                    <a:pt x="56103" y="155750"/>
                    <a:pt x="28051" y="77875"/>
                    <a:pt x="0" y="0"/>
                  </a:cubicBezTo>
                </a:path>
              </a:pathLst>
            </a:custGeom>
            <a:noFill/>
            <a:ln w="6350"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8022888" y="3772014"/>
              <a:ext cx="108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133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3136" y="614319"/>
            <a:ext cx="337610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Partecipazione</a:t>
            </a:r>
            <a:r>
              <a: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Milano </a:t>
            </a:r>
            <a:r>
              <a:rPr lang="it-IT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nel </a:t>
            </a:r>
            <a:r>
              <a: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2016</a:t>
            </a:r>
            <a:endParaRPr lang="en-US" sz="1600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Rettangolo 6"/>
          <p:cNvSpPr/>
          <p:nvPr/>
        </p:nvSpPr>
        <p:spPr>
          <a:xfrm>
            <a:off x="5510921" y="1199941"/>
            <a:ext cx="3420534" cy="23083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0000FF"/>
                </a:solidFill>
                <a:latin typeface="Comic Sans MS"/>
                <a:cs typeface="Comic Sans MS"/>
              </a:rPr>
              <a:t>C.Fiorini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 (PO) 		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	60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%</a:t>
            </a:r>
          </a:p>
          <a:p>
            <a:r>
              <a:rPr lang="it-IT" sz="1600" dirty="0" err="1">
                <a:solidFill>
                  <a:srgbClr val="0000FF"/>
                </a:solidFill>
                <a:latin typeface="Comic Sans MS"/>
                <a:cs typeface="Comic Sans MS"/>
              </a:rPr>
              <a:t>G.Ripamonti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 (PO)		40%</a:t>
            </a:r>
          </a:p>
          <a:p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D.Giove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(INFN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)		20%</a:t>
            </a:r>
          </a:p>
          <a:p>
            <a:r>
              <a:rPr lang="it-IT" sz="1600" dirty="0" err="1">
                <a:solidFill>
                  <a:srgbClr val="0000FF"/>
                </a:solidFill>
                <a:latin typeface="Comic Sans MS"/>
                <a:cs typeface="Comic Sans MS"/>
              </a:rPr>
              <a:t>P.Busca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it-IT" sz="1600" dirty="0" err="1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.)		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	100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%</a:t>
            </a:r>
          </a:p>
          <a:p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P.Trigilio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(Dott.)		100%</a:t>
            </a:r>
          </a:p>
          <a:p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G.Bellotti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(Dott.)		100%</a:t>
            </a:r>
          </a:p>
          <a:p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A.Grande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(Dott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.)	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	100%</a:t>
            </a:r>
          </a:p>
          <a:p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TOT.	</a:t>
            </a:r>
            <a:r>
              <a:rPr lang="it-IT" sz="1600" dirty="0">
                <a:solidFill>
                  <a:srgbClr val="0000FF"/>
                </a:solidFill>
                <a:latin typeface="Comic Sans MS"/>
                <a:cs typeface="Comic Sans MS"/>
              </a:rPr>
              <a:t>			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5.2FTE</a:t>
            </a:r>
            <a:endParaRPr lang="it-IT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2"/>
          <p:cNvSpPr txBox="1"/>
          <p:nvPr/>
        </p:nvSpPr>
        <p:spPr>
          <a:xfrm>
            <a:off x="257112" y="206740"/>
            <a:ext cx="5093821" cy="3416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indent="-180000">
              <a:spcAft>
                <a:spcPts val="0"/>
              </a:spcAft>
              <a:buFont typeface="Arial" pitchFamily="34" charset="0"/>
              <a:buChar char="•"/>
            </a:pP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INFN-Milano (Carlo Fiorini, </a:t>
            </a:r>
            <a:r>
              <a:rPr lang="it-IT" sz="1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Resp.Naz</a:t>
            </a: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.)</a:t>
            </a:r>
          </a:p>
          <a:p>
            <a:pPr indent="-180000" algn="just">
              <a:spcAft>
                <a:spcPts val="0"/>
              </a:spcAft>
            </a:pPr>
            <a:r>
              <a:rPr lang="it-IT" sz="12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Ruoli e compiti: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modulo di rivelazione, elettronica integrata, cooperazione allo sviluppo del DAQ, supporto alla sperimentazione nelle applicazioni, misure di spettroscopia e supervisione del disegno e della produzione di matrici di rivelatori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Silicon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Drift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Detectors.</a:t>
            </a:r>
          </a:p>
          <a:p>
            <a:pPr indent="-180000" algn="just">
              <a:spcAft>
                <a:spcPts val="0"/>
              </a:spcAft>
            </a:pPr>
            <a:endParaRPr lang="it-IT" sz="12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indent="-180000">
              <a:spcAft>
                <a:spcPts val="0"/>
              </a:spcAft>
              <a:buFont typeface="Arial" pitchFamily="34" charset="0"/>
              <a:buChar char="•"/>
            </a:pP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INFN-LNF (Antonella </a:t>
            </a:r>
            <a:r>
              <a:rPr lang="it-IT" sz="1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Balerna</a:t>
            </a: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Resp</a:t>
            </a: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Locale). </a:t>
            </a:r>
          </a:p>
          <a:p>
            <a:pPr>
              <a:spcAft>
                <a:spcPts val="0"/>
              </a:spcAft>
            </a:pP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Questa unità comprende : DAFNE-Luce</a:t>
            </a:r>
          </a:p>
          <a:p>
            <a:pPr>
              <a:spcAft>
                <a:spcPts val="0"/>
              </a:spcAft>
            </a:pPr>
            <a:r>
              <a:rPr lang="it-IT" sz="12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Ruoli e compiti: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contributo alla realizzazione del rivelatore parte vuoto e maschere, sperimentazione rivelatori per spettroscopia X (bassa temperatura, stabilità linearità, bassa radioattività, ecc.), istallazione di moduli di rivelazione presso le linee di luce di sincrotrone DXR1 (LNF) e GILDA (ESRF)  e conduzione di esperimenti di caratterizzazione.</a:t>
            </a: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endParaRPr lang="it-IT" sz="12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INFN-TIPFA (Nicola Zorzi, </a:t>
            </a:r>
            <a:r>
              <a:rPr lang="it-IT" sz="1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Resp</a:t>
            </a:r>
            <a:r>
              <a:rPr lang="it-IT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Locale)</a:t>
            </a:r>
            <a:endParaRPr lang="it-IT" sz="12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spcAft>
                <a:spcPts val="0"/>
              </a:spcAft>
            </a:pPr>
            <a:r>
              <a:rPr lang="it-IT" sz="12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Ruoli e compiti: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produzione delle matrici di rivelatori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Silicon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Drift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Detectors presso FBK a Trento.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7111" y="3712699"/>
            <a:ext cx="7983122" cy="23852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Richiesta</a:t>
            </a:r>
            <a:r>
              <a:rPr lang="en-US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INFN-MI 2016</a:t>
            </a:r>
          </a:p>
          <a:p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Consumo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		60.5k</a:t>
            </a:r>
          </a:p>
          <a:p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Inventario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	17.5k</a:t>
            </a:r>
          </a:p>
          <a:p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Missioni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		11k</a:t>
            </a:r>
          </a:p>
          <a:p>
            <a:r>
              <a:rPr lang="en-US" sz="1600" b="1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TOT			89.5k</a:t>
            </a:r>
          </a:p>
          <a:p>
            <a:endParaRPr lang="en-US" sz="1600" dirty="0">
              <a:solidFill>
                <a:srgbClr val="3333CC"/>
              </a:solidFill>
              <a:latin typeface="Comic Sans MS" panose="030F0702030302020204" pitchFamily="66" charset="0"/>
            </a:endParaRPr>
          </a:p>
          <a:p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Servizio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elettronica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: </a:t>
            </a:r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assemblaggio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 bonding 10 moduli ARDESIA (</a:t>
            </a:r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mesi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uomo:TBD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Officina</a:t>
            </a:r>
            <a:r>
              <a:rPr lang="en-US" sz="16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 INFN: 1mese/</a:t>
            </a:r>
            <a:r>
              <a:rPr lang="en-US" sz="1600" dirty="0" err="1" smtClean="0">
                <a:solidFill>
                  <a:srgbClr val="3333CC"/>
                </a:solidFill>
                <a:latin typeface="Comic Sans MS" panose="030F0702030302020204" pitchFamily="66" charset="0"/>
              </a:rPr>
              <a:t>uomo</a:t>
            </a:r>
            <a:endParaRPr lang="en-US" sz="1600" dirty="0" smtClean="0">
              <a:solidFill>
                <a:srgbClr val="3333CC"/>
              </a:solidFill>
              <a:latin typeface="Comic Sans MS" panose="030F0702030302020204" pitchFamily="66" charset="0"/>
            </a:endParaRPr>
          </a:p>
          <a:p>
            <a:endParaRPr lang="en-US" sz="1600" dirty="0">
              <a:solidFill>
                <a:srgbClr val="3333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2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motivations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258473" y="1917090"/>
            <a:ext cx="5315029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Drift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topologies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to a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point-like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anode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has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a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advantages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Smaller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cap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smaller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noise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(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Equivalent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Noise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Charge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Better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energy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resolution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(X and gamma-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ray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Shorter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optimum processing time /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higher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rate</a:t>
            </a:r>
            <a:endParaRPr lang="it-IT" sz="1200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In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thin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silicon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technology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(&lt;1mm), SDD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is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leading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detector for high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resolution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/high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speed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X-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ray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spectroscopy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in a large no. of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appl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fields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Introducing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drift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topologies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in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Ge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or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thick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-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Si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allows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extending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high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resolution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speed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above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typical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~15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keV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limit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(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where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efficiency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typical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500µm-thick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silicon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starts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dropping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) 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Participation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(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as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producer) of FZ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Julich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that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offers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prototypal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productions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a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reduced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cost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for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Ge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and Si(Li)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latin typeface="+mj-lt"/>
                <a:cs typeface="Arial" panose="020B0604020202020204" pitchFamily="34" charset="0"/>
              </a:rPr>
              <a:t>MOU 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INFN-FZJ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foreseen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before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real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activity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starts</a:t>
            </a:r>
            <a:endParaRPr lang="it-IT" sz="1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8887" y="710758"/>
            <a:ext cx="999066" cy="654916"/>
            <a:chOff x="5984352" y="3773151"/>
            <a:chExt cx="999066" cy="654916"/>
          </a:xfrm>
        </p:grpSpPr>
        <p:sp>
          <p:nvSpPr>
            <p:cNvPr id="4" name="Rectangle 3"/>
            <p:cNvSpPr/>
            <p:nvPr/>
          </p:nvSpPr>
          <p:spPr>
            <a:xfrm>
              <a:off x="5984352" y="3776133"/>
              <a:ext cx="999066" cy="65193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192296" y="3835400"/>
              <a:ext cx="0" cy="516467"/>
            </a:xfrm>
            <a:prstGeom prst="straightConnector1">
              <a:avLst/>
            </a:prstGeom>
            <a:ln w="6350"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329905" y="3837256"/>
              <a:ext cx="0" cy="516467"/>
            </a:xfrm>
            <a:prstGeom prst="straightConnector1">
              <a:avLst/>
            </a:prstGeom>
            <a:ln w="6350"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467233" y="3843960"/>
              <a:ext cx="0" cy="516467"/>
            </a:xfrm>
            <a:prstGeom prst="straightConnector1">
              <a:avLst/>
            </a:prstGeom>
            <a:ln w="6350"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602881" y="3843960"/>
              <a:ext cx="0" cy="516467"/>
            </a:xfrm>
            <a:prstGeom prst="straightConnector1">
              <a:avLst/>
            </a:prstGeom>
            <a:ln w="6350"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740209" y="3850664"/>
              <a:ext cx="0" cy="516467"/>
            </a:xfrm>
            <a:prstGeom prst="straightConnector1">
              <a:avLst/>
            </a:prstGeom>
            <a:ln w="6350"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994427" y="3773151"/>
              <a:ext cx="974691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708174" y="709621"/>
            <a:ext cx="999066" cy="656054"/>
            <a:chOff x="7586159" y="3772014"/>
            <a:chExt cx="999066" cy="656054"/>
          </a:xfrm>
        </p:grpSpPr>
        <p:sp>
          <p:nvSpPr>
            <p:cNvPr id="6" name="Rectangle 5"/>
            <p:cNvSpPr/>
            <p:nvPr/>
          </p:nvSpPr>
          <p:spPr>
            <a:xfrm>
              <a:off x="7586159" y="3776134"/>
              <a:ext cx="999066" cy="65193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eform 7"/>
            <p:cNvSpPr/>
            <p:nvPr/>
          </p:nvSpPr>
          <p:spPr>
            <a:xfrm>
              <a:off x="7744474" y="3803763"/>
              <a:ext cx="301451" cy="381837"/>
            </a:xfrm>
            <a:custGeom>
              <a:avLst/>
              <a:gdLst>
                <a:gd name="connsiteX0" fmla="*/ 0 w 301451"/>
                <a:gd name="connsiteY0" fmla="*/ 381837 h 381837"/>
                <a:gd name="connsiteX1" fmla="*/ 185895 w 301451"/>
                <a:gd name="connsiteY1" fmla="*/ 281354 h 381837"/>
                <a:gd name="connsiteX2" fmla="*/ 301451 w 301451"/>
                <a:gd name="connsiteY2" fmla="*/ 0 h 38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451" h="381837">
                  <a:moveTo>
                    <a:pt x="0" y="381837"/>
                  </a:moveTo>
                  <a:cubicBezTo>
                    <a:pt x="67826" y="363415"/>
                    <a:pt x="135653" y="344993"/>
                    <a:pt x="185895" y="281354"/>
                  </a:cubicBezTo>
                  <a:cubicBezTo>
                    <a:pt x="236137" y="217714"/>
                    <a:pt x="268794" y="108857"/>
                    <a:pt x="301451" y="0"/>
                  </a:cubicBezTo>
                </a:path>
              </a:pathLst>
            </a:custGeom>
            <a:noFill/>
            <a:ln w="6350"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925345" y="3808788"/>
              <a:ext cx="160773" cy="537586"/>
            </a:xfrm>
            <a:custGeom>
              <a:avLst/>
              <a:gdLst>
                <a:gd name="connsiteX0" fmla="*/ 0 w 160773"/>
                <a:gd name="connsiteY0" fmla="*/ 537586 h 537586"/>
                <a:gd name="connsiteX1" fmla="*/ 105507 w 160773"/>
                <a:gd name="connsiteY1" fmla="*/ 351692 h 537586"/>
                <a:gd name="connsiteX2" fmla="*/ 160773 w 160773"/>
                <a:gd name="connsiteY2" fmla="*/ 0 h 53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73" h="537586">
                  <a:moveTo>
                    <a:pt x="0" y="537586"/>
                  </a:moveTo>
                  <a:cubicBezTo>
                    <a:pt x="39356" y="489438"/>
                    <a:pt x="78712" y="441290"/>
                    <a:pt x="105507" y="351692"/>
                  </a:cubicBezTo>
                  <a:cubicBezTo>
                    <a:pt x="132302" y="262094"/>
                    <a:pt x="146537" y="131047"/>
                    <a:pt x="160773" y="0"/>
                  </a:cubicBezTo>
                </a:path>
              </a:pathLst>
            </a:custGeom>
            <a:noFill/>
            <a:ln w="6350"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8116263" y="3813812"/>
              <a:ext cx="356717" cy="241160"/>
            </a:xfrm>
            <a:custGeom>
              <a:avLst/>
              <a:gdLst>
                <a:gd name="connsiteX0" fmla="*/ 356717 w 356717"/>
                <a:gd name="connsiteY0" fmla="*/ 241160 h 241160"/>
                <a:gd name="connsiteX1" fmla="*/ 115556 w 356717"/>
                <a:gd name="connsiteY1" fmla="*/ 195943 h 241160"/>
                <a:gd name="connsiteX2" fmla="*/ 0 w 356717"/>
                <a:gd name="connsiteY2" fmla="*/ 0 h 24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717" h="241160">
                  <a:moveTo>
                    <a:pt x="356717" y="241160"/>
                  </a:moveTo>
                  <a:cubicBezTo>
                    <a:pt x="265863" y="238648"/>
                    <a:pt x="175009" y="236136"/>
                    <a:pt x="115556" y="195943"/>
                  </a:cubicBezTo>
                  <a:cubicBezTo>
                    <a:pt x="56103" y="155750"/>
                    <a:pt x="28051" y="77875"/>
                    <a:pt x="0" y="0"/>
                  </a:cubicBezTo>
                </a:path>
              </a:pathLst>
            </a:custGeom>
            <a:noFill/>
            <a:ln w="6350"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022888" y="3772014"/>
              <a:ext cx="108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84601" y="4081097"/>
            <a:ext cx="2983679" cy="2269159"/>
            <a:chOff x="5872453" y="1010086"/>
            <a:chExt cx="2983679" cy="22691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453" y="1261532"/>
              <a:ext cx="2983679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170551" y="2657742"/>
              <a:ext cx="72648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500µm Si</a:t>
              </a:r>
              <a:endParaRPr lang="it-IT" sz="1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40198" y="2033759"/>
              <a:ext cx="84029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5mm Si (Li)</a:t>
              </a:r>
              <a:endParaRPr lang="it-IT" sz="1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79196" y="1496045"/>
              <a:ext cx="67518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5mm </a:t>
              </a:r>
              <a:r>
                <a:rPr lang="it-IT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</a:t>
              </a:r>
              <a:endParaRPr lang="it-IT" sz="10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917721" y="1207698"/>
              <a:ext cx="169940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187816" y="1010086"/>
              <a:ext cx="7409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E&gt; 15keV</a:t>
              </a:r>
              <a:endParaRPr lang="it-IT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27549" y="1364775"/>
            <a:ext cx="2210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From planar to </a:t>
            </a:r>
            <a:r>
              <a:rPr lang="it-IT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it-IT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topologies</a:t>
            </a:r>
            <a:r>
              <a:rPr lang="it-IT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it-IT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it-IT" sz="1000" i="1" dirty="0"/>
          </a:p>
        </p:txBody>
      </p:sp>
      <p:grpSp>
        <p:nvGrpSpPr>
          <p:cNvPr id="60" name="Group 59"/>
          <p:cNvGrpSpPr/>
          <p:nvPr/>
        </p:nvGrpSpPr>
        <p:grpSpPr>
          <a:xfrm>
            <a:off x="5775378" y="1276728"/>
            <a:ext cx="3197527" cy="2398145"/>
            <a:chOff x="5628736" y="1664898"/>
            <a:chExt cx="3197527" cy="239814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8736" y="1664898"/>
              <a:ext cx="3197527" cy="2398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7438634" y="1889979"/>
              <a:ext cx="10294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Ileak</a:t>
              </a:r>
              <a:r>
                <a:rPr lang="it-IT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=1pA</a:t>
              </a:r>
            </a:p>
            <a:p>
              <a:r>
                <a:rPr lang="it-IT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External</a:t>
              </a:r>
              <a:r>
                <a:rPr lang="it-IT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JFET</a:t>
              </a:r>
              <a:endParaRPr lang="it-IT" sz="1000" i="1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60970" y="2939527"/>
              <a:ext cx="6431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Cd</a:t>
              </a:r>
              <a:r>
                <a:rPr lang="it-IT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=1pF</a:t>
              </a:r>
              <a:endParaRPr lang="it-IT" sz="1000" i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837661" y="2729623"/>
              <a:ext cx="4042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2pF</a:t>
              </a:r>
              <a:endParaRPr lang="it-IT" sz="1000" i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912416" y="2528346"/>
              <a:ext cx="4042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5pF</a:t>
              </a:r>
              <a:endParaRPr lang="it-IT" sz="1000" i="1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55535" y="2347189"/>
              <a:ext cx="4748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10pF</a:t>
              </a:r>
              <a:endParaRPr lang="it-IT" sz="1000" i="1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142015" y="3252162"/>
              <a:ext cx="2104835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159267" y="3516700"/>
              <a:ext cx="1670667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841419" y="3554088"/>
              <a:ext cx="0" cy="1466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252607" y="3309673"/>
              <a:ext cx="0" cy="36518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7893170" y="3308714"/>
              <a:ext cx="284674" cy="18104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8052944" y="2355957"/>
            <a:ext cx="1016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optimum ENC </a:t>
            </a:r>
          </a:p>
          <a:p>
            <a:r>
              <a:rPr lang="it-IT" sz="1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it-IT" sz="1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it-IT" sz="1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time</a:t>
            </a:r>
            <a:endParaRPr lang="it-IT" sz="1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9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foreseen</a:t>
            </a:r>
            <a:r>
              <a:rPr lang="it-IT" dirty="0" smtClean="0"/>
              <a:t> </a:t>
            </a:r>
            <a:r>
              <a:rPr lang="it-IT" dirty="0" err="1" smtClean="0"/>
              <a:t>applications</a:t>
            </a:r>
            <a:r>
              <a:rPr lang="it-IT" dirty="0" smtClean="0"/>
              <a:t>/</a:t>
            </a:r>
            <a:r>
              <a:rPr lang="it-IT" dirty="0" err="1" smtClean="0"/>
              <a:t>fallouts</a:t>
            </a:r>
            <a:endParaRPr lang="it-IT" dirty="0"/>
          </a:p>
        </p:txBody>
      </p:sp>
      <p:sp>
        <p:nvSpPr>
          <p:cNvPr id="32" name="TextBox 31"/>
          <p:cNvSpPr txBox="1"/>
          <p:nvPr/>
        </p:nvSpPr>
        <p:spPr>
          <a:xfrm>
            <a:off x="1057872" y="1219036"/>
            <a:ext cx="687148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Photon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detector: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main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advantages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expected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photon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energies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below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100keV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possibility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to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develop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an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Xray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detector with high performance in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resolution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speed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over a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broad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energy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range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(&gt;1keV)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PIXE (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particle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induced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x-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ray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emission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)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higher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rates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wrt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to planar Si(Li)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diode</a:t>
            </a:r>
            <a:endParaRPr lang="it-IT" sz="1600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New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synchrotron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infrastructures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experimental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trend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towards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harder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X-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rays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(&gt;12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keV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 smtClean="0">
                <a:latin typeface="+mj-lt"/>
                <a:cs typeface="Arial" panose="020B0604020202020204" pitchFamily="34" charset="0"/>
              </a:rPr>
              <a:t>e.g. DORIS (DESY), ESRF (F)</a:t>
            </a:r>
            <a:endParaRPr lang="it-IT" sz="16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Very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electronic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noise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(by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optimization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anode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capacitance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frontend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) in large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Ge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detectors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also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of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great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interest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for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direct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detection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soft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nuclear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recoils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(to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achieve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ultra-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+mj-lt"/>
                <a:cs typeface="Arial" panose="020B0604020202020204" pitchFamily="34" charset="0"/>
              </a:rPr>
              <a:t>threshold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 err="1">
                <a:latin typeface="+mj-lt"/>
                <a:cs typeface="Arial" panose="020B0604020202020204" pitchFamily="34" charset="0"/>
              </a:rPr>
              <a:t>c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oherent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neutrino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detection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, light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weakly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+mj-lt"/>
                <a:cs typeface="Arial" panose="020B0604020202020204" pitchFamily="34" charset="0"/>
              </a:rPr>
              <a:t>interacting</a:t>
            </a:r>
            <a:r>
              <a:rPr lang="it-IT" sz="1400" dirty="0">
                <a:latin typeface="+mj-lt"/>
                <a:cs typeface="Arial" panose="020B0604020202020204" pitchFamily="34" charset="0"/>
              </a:rPr>
              <a:t> massive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particles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novel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dark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matter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searches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, etc.</a:t>
            </a:r>
            <a:endParaRPr lang="it-IT" sz="14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1600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And a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promising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new detector can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always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generate a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exciting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applications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…</a:t>
            </a:r>
            <a:endParaRPr lang="it-IT" sz="16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1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Scientific</a:t>
            </a:r>
            <a:r>
              <a:rPr lang="it-IT" dirty="0" smtClean="0"/>
              <a:t>/</a:t>
            </a:r>
            <a:r>
              <a:rPr lang="it-IT" dirty="0" err="1" smtClean="0"/>
              <a:t>technical</a:t>
            </a:r>
            <a:r>
              <a:rPr lang="it-IT" dirty="0" smtClean="0"/>
              <a:t> </a:t>
            </a:r>
            <a:r>
              <a:rPr lang="it-IT" dirty="0" err="1" smtClean="0"/>
              <a:t>challenges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59559" y="1255594"/>
            <a:ext cx="7983939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</a:rPr>
              <a:t>Very</a:t>
            </a:r>
            <a:r>
              <a:rPr lang="it-IT" sz="1600" dirty="0" smtClean="0">
                <a:latin typeface="+mj-lt"/>
              </a:rPr>
              <a:t> High </a:t>
            </a:r>
            <a:r>
              <a:rPr lang="it-IT" sz="1600" dirty="0" err="1" smtClean="0">
                <a:latin typeface="+mj-lt"/>
              </a:rPr>
              <a:t>Resistivity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substrates</a:t>
            </a:r>
            <a:endParaRPr lang="it-IT" sz="1600" dirty="0" smtClean="0">
              <a:latin typeface="+mj-lt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Loose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confinement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generated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charge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in the volume </a:t>
            </a:r>
            <a:endParaRPr lang="it-IT" sz="1400" dirty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Difficult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to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move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the electron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cloud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towards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surface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for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anode</a:t>
            </a:r>
            <a:r>
              <a:rPr lang="it-IT" sz="1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+mj-lt"/>
                <a:cs typeface="Arial" panose="020B0604020202020204" pitchFamily="34" charset="0"/>
              </a:rPr>
              <a:t>collection</a:t>
            </a:r>
            <a:endParaRPr lang="it-IT" sz="1400" dirty="0" smtClean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it-IT" sz="1600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Lateral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field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to be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established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by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geometry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, doping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variation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voltage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difference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between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adjacent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contacts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, etc.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16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Near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future: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improvement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response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(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thin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entrance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window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) to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achieve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broad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response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16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Refs</a:t>
            </a:r>
            <a:endParaRPr lang="it-IT" sz="1600" dirty="0" smtClean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  <a:cs typeface="Arial" panose="020B0604020202020204" pitchFamily="34" charset="0"/>
              </a:rPr>
              <a:t>Luke, et al., LOW 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CAPACITANCE LARGE VOLUME SHAPED-FIELD GERMANIUM </a:t>
            </a:r>
            <a:r>
              <a:rPr lang="en-US" sz="1400" dirty="0" smtClean="0">
                <a:latin typeface="+mj-lt"/>
                <a:cs typeface="Arial" panose="020B0604020202020204" pitchFamily="34" charset="0"/>
              </a:rPr>
              <a:t>DETECTOR, </a:t>
            </a:r>
            <a:r>
              <a:rPr lang="en-US" sz="1400" dirty="0" smtClean="0">
                <a:latin typeface="+mj-lt"/>
              </a:rPr>
              <a:t>IEEE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Transactions on Nuclear Science, Vol. 36, No. 1, February </a:t>
            </a:r>
            <a:r>
              <a:rPr lang="en-US" sz="1400" dirty="0" smtClean="0">
                <a:latin typeface="+mj-lt"/>
              </a:rPr>
              <a:t>1989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 smtClean="0">
                <a:latin typeface="+mj-lt"/>
              </a:rPr>
              <a:t>C</a:t>
            </a:r>
            <a:r>
              <a:rPr lang="it-IT" sz="1400" dirty="0">
                <a:latin typeface="+mj-lt"/>
              </a:rPr>
              <a:t>. R. </a:t>
            </a:r>
            <a:r>
              <a:rPr lang="it-IT" sz="1400" dirty="0" err="1">
                <a:latin typeface="+mj-lt"/>
              </a:rPr>
              <a:t>Tull</a:t>
            </a:r>
            <a:r>
              <a:rPr lang="it-IT" sz="1400" dirty="0">
                <a:latin typeface="+mj-lt"/>
              </a:rPr>
              <a:t>, J. S. </a:t>
            </a:r>
            <a:r>
              <a:rPr lang="it-IT" sz="1400" dirty="0" err="1">
                <a:latin typeface="+mj-lt"/>
              </a:rPr>
              <a:t>Iwanczyk</a:t>
            </a:r>
            <a:r>
              <a:rPr lang="it-IT" sz="1400" dirty="0">
                <a:latin typeface="+mj-lt"/>
              </a:rPr>
              <a:t>, B. E. </a:t>
            </a:r>
            <a:r>
              <a:rPr lang="it-IT" sz="1400" dirty="0" err="1">
                <a:latin typeface="+mj-lt"/>
              </a:rPr>
              <a:t>Patt</a:t>
            </a:r>
            <a:r>
              <a:rPr lang="it-IT" sz="1400" dirty="0">
                <a:latin typeface="+mj-lt"/>
              </a:rPr>
              <a:t>, S. </a:t>
            </a:r>
            <a:r>
              <a:rPr lang="it-IT" sz="1400" dirty="0" err="1">
                <a:latin typeface="+mj-lt"/>
              </a:rPr>
              <a:t>Barkan</a:t>
            </a:r>
            <a:r>
              <a:rPr lang="it-IT" sz="1400" dirty="0">
                <a:latin typeface="+mj-lt"/>
              </a:rPr>
              <a:t>, L. Feng, " </a:t>
            </a:r>
            <a:r>
              <a:rPr lang="it-IT" sz="1400" dirty="0" smtClean="0">
                <a:latin typeface="+mj-lt"/>
              </a:rPr>
              <a:t>High </a:t>
            </a:r>
            <a:r>
              <a:rPr lang="en-US" sz="1400" dirty="0" smtClean="0">
                <a:latin typeface="+mj-lt"/>
              </a:rPr>
              <a:t>efficiency </a:t>
            </a:r>
            <a:r>
              <a:rPr lang="en-US" sz="1400" dirty="0">
                <a:latin typeface="+mj-lt"/>
              </a:rPr>
              <a:t>silicon X-ray detectors", </a:t>
            </a:r>
            <a:r>
              <a:rPr lang="en-US" sz="1400" i="1" dirty="0">
                <a:latin typeface="+mj-lt"/>
              </a:rPr>
              <a:t>IEEE Trans. </a:t>
            </a:r>
            <a:r>
              <a:rPr lang="en-US" sz="1400" i="1" dirty="0" err="1">
                <a:latin typeface="+mj-lt"/>
              </a:rPr>
              <a:t>Nuc</a:t>
            </a:r>
            <a:r>
              <a:rPr lang="en-US" sz="1400" i="1" dirty="0">
                <a:latin typeface="+mj-lt"/>
              </a:rPr>
              <a:t>/. Sci., </a:t>
            </a:r>
            <a:r>
              <a:rPr lang="en-US" sz="1400" dirty="0">
                <a:latin typeface="+mj-lt"/>
              </a:rPr>
              <a:t>vol. 51, </a:t>
            </a:r>
            <a:r>
              <a:rPr lang="en-US" sz="1400" dirty="0" smtClean="0">
                <a:latin typeface="+mj-lt"/>
              </a:rPr>
              <a:t>no.4</a:t>
            </a:r>
            <a:r>
              <a:rPr lang="en-US" sz="1400" dirty="0">
                <a:latin typeface="+mj-lt"/>
              </a:rPr>
              <a:t>, pp. 1803-1807, Oct. 2004</a:t>
            </a:r>
            <a:endParaRPr lang="en-US" sz="1400" dirty="0" smtClean="0">
              <a:latin typeface="+mj-lt"/>
            </a:endParaRP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 err="1" smtClean="0">
                <a:latin typeface="+mj-lt"/>
              </a:rPr>
              <a:t>Christophersen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and </a:t>
            </a:r>
            <a:r>
              <a:rPr lang="en-US" sz="1400" dirty="0" err="1" smtClean="0">
                <a:latin typeface="+mj-lt"/>
              </a:rPr>
              <a:t>Phlips</a:t>
            </a:r>
            <a:r>
              <a:rPr lang="en-US" sz="1400" dirty="0" smtClean="0">
                <a:latin typeface="+mj-lt"/>
              </a:rPr>
              <a:t>, Thick </a:t>
            </a:r>
            <a:r>
              <a:rPr lang="en-US" sz="1400" dirty="0">
                <a:latin typeface="+mj-lt"/>
              </a:rPr>
              <a:t>Silicon Drift </a:t>
            </a:r>
            <a:r>
              <a:rPr lang="en-US" sz="1400" dirty="0" err="1" smtClean="0">
                <a:latin typeface="+mj-lt"/>
              </a:rPr>
              <a:t>Detectors,Proceedings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of the 2008 IEEE Nuclear Science Symposium, ISBN: 978-4244-2715-4, ISSN: </a:t>
            </a:r>
            <a:r>
              <a:rPr lang="en-US" sz="1400" dirty="0" smtClean="0">
                <a:latin typeface="+mj-lt"/>
              </a:rPr>
              <a:t>1082-3654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6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Attivita’</a:t>
            </a:r>
            <a:r>
              <a:rPr lang="it-IT" dirty="0" smtClean="0"/>
              <a:t> prevista (2016-2018)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59559" y="1307110"/>
            <a:ext cx="7983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Simulazione topologie di rivelatori a </a:t>
            </a:r>
            <a:r>
              <a:rPr lang="it-IT" sz="1600" dirty="0" err="1" smtClean="0">
                <a:cs typeface="Arial" panose="020B0604020202020204" pitchFamily="34" charset="0"/>
              </a:rPr>
              <a:t>drift</a:t>
            </a:r>
            <a:r>
              <a:rPr lang="it-IT" sz="1600" dirty="0" smtClean="0">
                <a:cs typeface="Arial" panose="020B0604020202020204" pitchFamily="34" charset="0"/>
              </a:rPr>
              <a:t> in </a:t>
            </a:r>
            <a:r>
              <a:rPr lang="it-IT" sz="1600" dirty="0" err="1" smtClean="0">
                <a:cs typeface="Arial" panose="020B0604020202020204" pitchFamily="34" charset="0"/>
              </a:rPr>
              <a:t>Ge</a:t>
            </a:r>
            <a:r>
              <a:rPr lang="it-IT" sz="1600" dirty="0" smtClean="0">
                <a:cs typeface="Arial" panose="020B0604020202020204" pitchFamily="34" charset="0"/>
              </a:rPr>
              <a:t>/Si(Li) </a:t>
            </a:r>
          </a:p>
          <a:p>
            <a:pPr marL="285750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cs typeface="Arial" panose="020B0604020202020204" pitchFamily="34" charset="0"/>
              </a:rPr>
              <a:t>Definizione dei parametri di interesse dei rivelatori in applicazioni spettroscopiche PIXE (PIGE)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Ottimizzazione e test tecnologia produzione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Layout e produzione nuovi rivelatori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Sviluppo elettronica di lettura basso rumore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Sviluppo apparato sperimentale per prototipi </a:t>
            </a:r>
            <a:r>
              <a:rPr lang="it-IT" sz="1600" dirty="0">
                <a:cs typeface="Arial" panose="020B0604020202020204" pitchFamily="34" charset="0"/>
              </a:rPr>
              <a:t>nuovi rivelatori </a:t>
            </a:r>
            <a:r>
              <a:rPr lang="it-IT" sz="1600" dirty="0" smtClean="0">
                <a:cs typeface="Arial" panose="020B0604020202020204" pitchFamily="34" charset="0"/>
              </a:rPr>
              <a:t>a </a:t>
            </a:r>
            <a:r>
              <a:rPr lang="it-IT" sz="1600" dirty="0" err="1" smtClean="0">
                <a:cs typeface="Arial" panose="020B0604020202020204" pitchFamily="34" charset="0"/>
              </a:rPr>
              <a:t>drift</a:t>
            </a:r>
            <a:r>
              <a:rPr lang="it-IT" sz="1600" dirty="0">
                <a:cs typeface="Arial" panose="020B0604020202020204" pitchFamily="34" charset="0"/>
              </a:rPr>
              <a:t> per </a:t>
            </a:r>
            <a:r>
              <a:rPr lang="it-IT" sz="1600" dirty="0" smtClean="0">
                <a:cs typeface="Arial" panose="020B0604020202020204" pitchFamily="34" charset="0"/>
              </a:rPr>
              <a:t>spettroscopia X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Caratterizzazione funzionale prototipi in laboratorio con laser IR e raggi X/gamma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Prove </a:t>
            </a:r>
            <a:r>
              <a:rPr lang="it-IT" sz="1600" dirty="0">
                <a:cs typeface="Arial" panose="020B0604020202020204" pitchFamily="34" charset="0"/>
              </a:rPr>
              <a:t>su </a:t>
            </a:r>
            <a:r>
              <a:rPr lang="it-IT" sz="1600" dirty="0" smtClean="0">
                <a:cs typeface="Arial" panose="020B0604020202020204" pitchFamily="34" charset="0"/>
              </a:rPr>
              <a:t>fascio @</a:t>
            </a:r>
            <a:r>
              <a:rPr lang="it-IT" sz="1600" dirty="0">
                <a:cs typeface="Arial" panose="020B0604020202020204" pitchFamily="34" charset="0"/>
              </a:rPr>
              <a:t>LABEC </a:t>
            </a:r>
            <a:r>
              <a:rPr lang="it-IT" sz="1600" dirty="0" smtClean="0">
                <a:cs typeface="Arial" panose="020B0604020202020204" pitchFamily="34" charset="0"/>
              </a:rPr>
              <a:t> per test PIXE/PIGE rivelatori </a:t>
            </a:r>
            <a:r>
              <a:rPr lang="it-IT" sz="1600" dirty="0">
                <a:cs typeface="Arial" panose="020B0604020202020204" pitchFamily="34" charset="0"/>
              </a:rPr>
              <a:t>commerciali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sz="1600" dirty="0" smtClean="0">
                <a:cs typeface="Arial" panose="020B0604020202020204" pitchFamily="34" charset="0"/>
              </a:rPr>
              <a:t>Prove </a:t>
            </a:r>
            <a:r>
              <a:rPr lang="it-IT" sz="1600" dirty="0">
                <a:cs typeface="Arial" panose="020B0604020202020204" pitchFamily="34" charset="0"/>
              </a:rPr>
              <a:t>su </a:t>
            </a:r>
            <a:r>
              <a:rPr lang="it-IT" sz="1600" dirty="0" smtClean="0">
                <a:cs typeface="Arial" panose="020B0604020202020204" pitchFamily="34" charset="0"/>
              </a:rPr>
              <a:t>fascio @</a:t>
            </a:r>
            <a:r>
              <a:rPr lang="it-IT" sz="1600" dirty="0">
                <a:cs typeface="Arial" panose="020B0604020202020204" pitchFamily="34" charset="0"/>
              </a:rPr>
              <a:t>LABEC </a:t>
            </a:r>
            <a:r>
              <a:rPr lang="it-IT" sz="1600" dirty="0" smtClean="0">
                <a:cs typeface="Arial" panose="020B0604020202020204" pitchFamily="34" charset="0"/>
              </a:rPr>
              <a:t> per test PIXE/PIGE nuovi prototipi</a:t>
            </a:r>
            <a:endParaRPr lang="it-IT" sz="16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820" y="5796563"/>
            <a:ext cx="7724943" cy="88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dirty="0" smtClean="0">
                <a:cs typeface="Arial" panose="020B0604020202020204" pitchFamily="34" charset="0"/>
              </a:rPr>
              <a:t>Servizi di sezione (2016)</a:t>
            </a: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it-IT" sz="1400" dirty="0" smtClean="0">
                <a:cs typeface="Arial" panose="020B0604020202020204" pitchFamily="34" charset="0"/>
              </a:rPr>
              <a:t>Camera pulita per test probe station prototipi rivelatori (~3-4 settimane)</a:t>
            </a:r>
          </a:p>
          <a:p>
            <a:pPr marL="28575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it-IT" sz="1400" dirty="0" smtClean="0">
                <a:cs typeface="Arial" panose="020B0604020202020204" pitchFamily="34" charset="0"/>
              </a:rPr>
              <a:t>Officina (INFN Milano) per parti meccaniche </a:t>
            </a:r>
            <a:r>
              <a:rPr lang="it-IT" sz="1400" dirty="0" err="1" smtClean="0">
                <a:cs typeface="Arial" panose="020B0604020202020204" pitchFamily="34" charset="0"/>
              </a:rPr>
              <a:t>app</a:t>
            </a:r>
            <a:r>
              <a:rPr lang="it-IT" sz="1400" dirty="0" smtClean="0">
                <a:cs typeface="Arial" panose="020B0604020202020204" pitchFamily="34" charset="0"/>
              </a:rPr>
              <a:t>. sperimentale (~3-4 settimane)</a:t>
            </a:r>
            <a:endParaRPr lang="it-IT" sz="1400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4155" y="4272930"/>
            <a:ext cx="5826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dirty="0" smtClean="0">
                <a:cs typeface="Arial" panose="020B0604020202020204" pitchFamily="34" charset="0"/>
              </a:rPr>
              <a:t>Richieste INFN Milano (2016) – totale 26kEuro, da finalizzare</a:t>
            </a:r>
          </a:p>
          <a:p>
            <a:pPr marL="457200" indent="-4572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it-IT" sz="1400" dirty="0" smtClean="0">
                <a:cs typeface="Arial" panose="020B0604020202020204" pitchFamily="34" charset="0"/>
              </a:rPr>
              <a:t>Missioni (Firenze, </a:t>
            </a:r>
            <a:r>
              <a:rPr lang="it-IT" sz="1400" dirty="0" err="1" smtClean="0">
                <a:cs typeface="Arial" panose="020B0604020202020204" pitchFamily="34" charset="0"/>
              </a:rPr>
              <a:t>Julich</a:t>
            </a:r>
            <a:r>
              <a:rPr lang="it-IT" sz="1400" dirty="0" smtClean="0">
                <a:cs typeface="Arial" panose="020B0604020202020204" pitchFamily="34" charset="0"/>
              </a:rPr>
              <a:t>): 6 </a:t>
            </a:r>
            <a:r>
              <a:rPr lang="it-IT" sz="1400" dirty="0" err="1">
                <a:cs typeface="Arial" panose="020B0604020202020204" pitchFamily="34" charset="0"/>
              </a:rPr>
              <a:t>kEuro</a:t>
            </a:r>
            <a:endParaRPr lang="it-IT" sz="14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it-IT" sz="1400" dirty="0" smtClean="0">
                <a:cs typeface="Arial" panose="020B0604020202020204" pitchFamily="34" charset="0"/>
              </a:rPr>
              <a:t>Consumo (PCB, componenti, connettori, </a:t>
            </a:r>
            <a:r>
              <a:rPr lang="it-IT" sz="1400" dirty="0" err="1" smtClean="0">
                <a:cs typeface="Arial" panose="020B0604020202020204" pitchFamily="34" charset="0"/>
              </a:rPr>
              <a:t>feedthru</a:t>
            </a:r>
            <a:r>
              <a:rPr lang="it-IT" sz="1400" dirty="0" smtClean="0">
                <a:cs typeface="Arial" panose="020B0604020202020204" pitchFamily="34" charset="0"/>
              </a:rPr>
              <a:t> vuoto): 10 </a:t>
            </a:r>
            <a:r>
              <a:rPr lang="it-IT" sz="1400" dirty="0" err="1">
                <a:cs typeface="Arial" panose="020B0604020202020204" pitchFamily="34" charset="0"/>
              </a:rPr>
              <a:t>kEuro</a:t>
            </a:r>
            <a:endParaRPr lang="it-IT" sz="1400" dirty="0"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1400" dirty="0" smtClean="0">
                <a:cs typeface="Arial" panose="020B0604020202020204" pitchFamily="34" charset="0"/>
              </a:rPr>
              <a:t>Apparati: 10kEuro</a:t>
            </a:r>
            <a:endParaRPr lang="it-IT" sz="1400" dirty="0"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1400" dirty="0">
                <a:cs typeface="Arial" panose="020B0604020202020204" pitchFamily="34" charset="0"/>
              </a:rPr>
              <a:t>Finestre ingresso Be/quarzo sottile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1400" dirty="0">
                <a:cs typeface="Arial" panose="020B0604020202020204" pitchFamily="34" charset="0"/>
              </a:rPr>
              <a:t>1 Linear </a:t>
            </a:r>
            <a:r>
              <a:rPr lang="it-IT" sz="1400" dirty="0" err="1">
                <a:cs typeface="Arial" panose="020B0604020202020204" pitchFamily="34" charset="0"/>
              </a:rPr>
              <a:t>motor</a:t>
            </a:r>
            <a:r>
              <a:rPr lang="it-IT" sz="1400" dirty="0">
                <a:cs typeface="Arial" panose="020B0604020202020204" pitchFamily="34" charset="0"/>
              </a:rPr>
              <a:t> per </a:t>
            </a:r>
            <a:r>
              <a:rPr lang="it-IT" sz="1400" dirty="0" err="1">
                <a:cs typeface="Arial" panose="020B0604020202020204" pitchFamily="34" charset="0"/>
              </a:rPr>
              <a:t>vacuum</a:t>
            </a:r>
            <a:endParaRPr lang="it-IT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9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Cronoprogramma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59559" y="1255594"/>
            <a:ext cx="83114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1 anno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Simulazioni topologie di rivelatori a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drift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Ge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/Si(Li) </a:t>
            </a:r>
            <a:endParaRPr lang="it-IT" sz="1600" dirty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Collaborazione con </a:t>
            </a:r>
            <a:r>
              <a:rPr lang="it-IT" sz="1600" dirty="0" err="1" smtClean="0">
                <a:latin typeface="+mj-lt"/>
                <a:cs typeface="Arial" panose="020B0604020202020204" pitchFamily="34" charset="0"/>
              </a:rPr>
              <a:t>Julich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 per sviluppo/ottimizzazione della tecnologia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Definizione/selezione dei parametri di interesse dei rivelatori in applicazioni spettroscopiche PIXE (PIGE)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latin typeface="+mj-lt"/>
                <a:cs typeface="Arial" panose="020B0604020202020204" pitchFamily="34" charset="0"/>
              </a:rPr>
              <a:t>Layout 1° produzione rivelatori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1</a:t>
            </a:r>
            <a:r>
              <a:rPr lang="it-IT" sz="1600" dirty="0">
                <a:cs typeface="Arial" panose="020B0604020202020204" pitchFamily="34" charset="0"/>
              </a:rPr>
              <a:t>° </a:t>
            </a:r>
            <a:r>
              <a:rPr lang="it-IT" sz="1600" dirty="0" smtClean="0">
                <a:cs typeface="Arial" panose="020B0604020202020204" pitchFamily="34" charset="0"/>
              </a:rPr>
              <a:t>produzione</a:t>
            </a:r>
            <a:endParaRPr lang="it-IT" sz="1600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2 anno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Sviluppo </a:t>
            </a:r>
            <a:r>
              <a:rPr lang="it-IT" sz="1600" dirty="0">
                <a:cs typeface="Arial" panose="020B0604020202020204" pitchFamily="34" charset="0"/>
              </a:rPr>
              <a:t>elettronica di lettura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>
                <a:cs typeface="Arial" panose="020B0604020202020204" pitchFamily="34" charset="0"/>
              </a:rPr>
              <a:t>Sviluppo apparato termo-meccanico, finestre di ingresso, </a:t>
            </a:r>
            <a:r>
              <a:rPr lang="it-IT" sz="1600" dirty="0" smtClean="0">
                <a:cs typeface="Arial" panose="020B0604020202020204" pitchFamily="34" charset="0"/>
              </a:rPr>
              <a:t>flange/passanti per test con X</a:t>
            </a:r>
            <a:endParaRPr lang="it-IT" sz="1600" dirty="0">
              <a:cs typeface="Arial" panose="020B0604020202020204" pitchFamily="34" charset="0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Prove su </a:t>
            </a:r>
            <a:r>
              <a:rPr lang="it-IT" sz="1600" dirty="0">
                <a:cs typeface="Arial" panose="020B0604020202020204" pitchFamily="34" charset="0"/>
              </a:rPr>
              <a:t>fascio </a:t>
            </a:r>
            <a:r>
              <a:rPr lang="it-IT" sz="1600" dirty="0" smtClean="0">
                <a:cs typeface="Arial" panose="020B0604020202020204" pitchFamily="34" charset="0"/>
              </a:rPr>
              <a:t>@LABEC  per test PIXE/PIGE con rivelatori </a:t>
            </a:r>
            <a:r>
              <a:rPr lang="it-IT" sz="1600" dirty="0">
                <a:cs typeface="Arial" panose="020B0604020202020204" pitchFamily="34" charset="0"/>
              </a:rPr>
              <a:t>commerciali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>
                <a:cs typeface="Arial" panose="020B0604020202020204" pitchFamily="34" charset="0"/>
              </a:rPr>
              <a:t>Caratterizzazione funzionale prototipi (1° </a:t>
            </a:r>
            <a:r>
              <a:rPr lang="it-IT" sz="1600" dirty="0" smtClean="0">
                <a:cs typeface="Arial" panose="020B0604020202020204" pitchFamily="34" charset="0"/>
              </a:rPr>
              <a:t>produzione) in laboratorio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Layout  2° produzione prototipi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2° produzione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it-IT" sz="1600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>
                <a:latin typeface="+mj-lt"/>
                <a:cs typeface="Arial" panose="020B0604020202020204" pitchFamily="34" charset="0"/>
              </a:rPr>
              <a:t>3 anno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Caratterizzazione </a:t>
            </a:r>
            <a:r>
              <a:rPr lang="it-IT" sz="1600" dirty="0">
                <a:cs typeface="Arial" panose="020B0604020202020204" pitchFamily="34" charset="0"/>
              </a:rPr>
              <a:t>funzionale prototipi </a:t>
            </a:r>
            <a:r>
              <a:rPr lang="it-IT" sz="1600" dirty="0" smtClean="0">
                <a:cs typeface="Arial" panose="020B0604020202020204" pitchFamily="34" charset="0"/>
              </a:rPr>
              <a:t>(2° </a:t>
            </a:r>
            <a:r>
              <a:rPr lang="it-IT" sz="1600" dirty="0">
                <a:cs typeface="Arial" panose="020B0604020202020204" pitchFamily="34" charset="0"/>
              </a:rPr>
              <a:t>produzione) in laboratorio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1600" dirty="0" smtClean="0">
                <a:cs typeface="Arial" panose="020B0604020202020204" pitchFamily="34" charset="0"/>
              </a:rPr>
              <a:t>Prove su </a:t>
            </a:r>
            <a:r>
              <a:rPr lang="it-IT" sz="1600" dirty="0">
                <a:cs typeface="Arial" panose="020B0604020202020204" pitchFamily="34" charset="0"/>
              </a:rPr>
              <a:t>fascio @</a:t>
            </a:r>
            <a:r>
              <a:rPr lang="it-IT" sz="1600" dirty="0" smtClean="0">
                <a:cs typeface="Arial" panose="020B0604020202020204" pitchFamily="34" charset="0"/>
              </a:rPr>
              <a:t>LABEC </a:t>
            </a:r>
            <a:r>
              <a:rPr lang="it-IT" sz="1600" dirty="0">
                <a:cs typeface="Arial" panose="020B0604020202020204" pitchFamily="34" charset="0"/>
              </a:rPr>
              <a:t>per </a:t>
            </a:r>
            <a:r>
              <a:rPr lang="it-IT" sz="1600" dirty="0" smtClean="0">
                <a:cs typeface="Arial" panose="020B0604020202020204" pitchFamily="34" charset="0"/>
              </a:rPr>
              <a:t>test PIXE/PIGE con nuovi rivelatori</a:t>
            </a:r>
            <a:endParaRPr lang="it-IT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2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0301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8"/>
          <p:cNvSpPr txBox="1">
            <a:spLocks noChangeArrowheads="1"/>
          </p:cNvSpPr>
          <p:nvPr/>
        </p:nvSpPr>
        <p:spPr bwMode="auto">
          <a:xfrm>
            <a:off x="2295576" y="658604"/>
            <a:ext cx="4552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latin typeface="Comic Sans MS" pitchFamily="66" charset="0"/>
              </a:rPr>
              <a:t>Proposta</a:t>
            </a:r>
            <a:r>
              <a:rPr lang="en-US" sz="2400" dirty="0" smtClean="0">
                <a:latin typeface="Comic Sans MS" pitchFamily="66" charset="0"/>
              </a:rPr>
              <a:t> di </a:t>
            </a:r>
            <a:r>
              <a:rPr lang="en-US" sz="2400" dirty="0" err="1" smtClean="0">
                <a:latin typeface="Comic Sans MS" pitchFamily="66" charset="0"/>
              </a:rPr>
              <a:t>nuovo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esperimento</a:t>
            </a:r>
            <a:endParaRPr lang="it-IT" sz="2400" dirty="0" smtClean="0">
              <a:latin typeface="Comic Sans MS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999" y="1840051"/>
            <a:ext cx="90720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4000" b="1" cap="small" dirty="0" err="1" smtClean="0">
                <a:solidFill>
                  <a:srgbClr val="FF0000"/>
                </a:solidFill>
                <a:latin typeface="Comic Sans MS" pitchFamily="66" charset="0"/>
              </a:rPr>
              <a:t>MultiTraps</a:t>
            </a:r>
            <a:r>
              <a:rPr lang="it-IT" sz="3200" dirty="0">
                <a:latin typeface="Comic Sans MS" pitchFamily="66" charset="0"/>
              </a:rPr>
              <a:t/>
            </a:r>
            <a:br>
              <a:rPr lang="it-IT" sz="3200" dirty="0">
                <a:latin typeface="Comic Sans MS" pitchFamily="66" charset="0"/>
              </a:rPr>
            </a:br>
            <a:r>
              <a:rPr lang="it-IT" sz="3200" dirty="0">
                <a:latin typeface="Comic Sans MS" pitchFamily="66" charset="0"/>
              </a:rPr>
              <a:t/>
            </a:r>
            <a:br>
              <a:rPr lang="it-IT" sz="3200" dirty="0">
                <a:latin typeface="Comic Sans MS" pitchFamily="66" charset="0"/>
              </a:rPr>
            </a:br>
            <a:r>
              <a:rPr lang="en-US" sz="2800" dirty="0">
                <a:latin typeface="Comic Sans MS" pitchFamily="66" charset="0"/>
              </a:rPr>
              <a:t>Cooling and manipulation of high current ion beams and multispecies charged particle samples </a:t>
            </a:r>
            <a:endParaRPr lang="en-US" sz="2800" dirty="0" smtClean="0">
              <a:latin typeface="Comic Sans MS" pitchFamily="66" charset="0"/>
            </a:endParaRPr>
          </a:p>
          <a:p>
            <a:pPr algn="ctr"/>
            <a:r>
              <a:rPr lang="en-US" sz="2800" dirty="0" smtClean="0">
                <a:latin typeface="Comic Sans MS" pitchFamily="66" charset="0"/>
              </a:rPr>
              <a:t>using </a:t>
            </a:r>
            <a:r>
              <a:rPr lang="en-US" sz="2800" dirty="0">
                <a:latin typeface="Comic Sans MS" pitchFamily="66" charset="0"/>
              </a:rPr>
              <a:t>combined trapping techniques</a:t>
            </a:r>
            <a:endParaRPr lang="it-IT" sz="2800" dirty="0">
              <a:latin typeface="Comic Sans MS" pitchFamily="66" charset="0"/>
            </a:endParaRPr>
          </a:p>
        </p:txBody>
      </p:sp>
      <p:pic>
        <p:nvPicPr>
          <p:cNvPr id="5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467887"/>
            <a:ext cx="8207375" cy="7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00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8"/>
          <p:cNvSpPr txBox="1">
            <a:spLocks noChangeArrowheads="1"/>
          </p:cNvSpPr>
          <p:nvPr/>
        </p:nvSpPr>
        <p:spPr bwMode="auto">
          <a:xfrm>
            <a:off x="2137680" y="44624"/>
            <a:ext cx="4868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FF0000"/>
                </a:solidFill>
                <a:latin typeface="Times" charset="0"/>
              </a:defRPr>
            </a:lvl1pPr>
            <a:lvl2pPr marL="742950" indent="-285750">
              <a:defRPr sz="1400">
                <a:solidFill>
                  <a:srgbClr val="FF0000"/>
                </a:solidFill>
                <a:latin typeface="Times" charset="0"/>
              </a:defRPr>
            </a:lvl2pPr>
            <a:lvl3pPr marL="1143000" indent="-228600">
              <a:defRPr sz="1400">
                <a:solidFill>
                  <a:srgbClr val="FF0000"/>
                </a:solidFill>
                <a:latin typeface="Times" charset="0"/>
              </a:defRPr>
            </a:lvl3pPr>
            <a:lvl4pPr marL="1600200" indent="-228600">
              <a:defRPr sz="1400">
                <a:solidFill>
                  <a:srgbClr val="FF0000"/>
                </a:solidFill>
                <a:latin typeface="Times" charset="0"/>
              </a:defRPr>
            </a:lvl4pPr>
            <a:lvl5pPr marL="2057400" indent="-228600">
              <a:defRPr sz="1400">
                <a:solidFill>
                  <a:srgbClr val="FF0000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General framework and scope (1)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12000" y="692696"/>
            <a:ext cx="7920000" cy="55446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Analisi sperimentale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numerica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di fasci 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sample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di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particelle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cariche in trappole combinate a RF e con campo magnetico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assiale.</a:t>
            </a:r>
          </a:p>
          <a:p>
            <a:pPr algn="just"/>
            <a:endParaRPr lang="it-IT" sz="1400" b="1" dirty="0" smtClean="0"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algn="just"/>
            <a:r>
              <a:rPr lang="it-IT" sz="1400" b="1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Interesse</a:t>
            </a:r>
          </a:p>
          <a:p>
            <a:pPr algn="just"/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Manipolazione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e raffreddamento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di fasci di particelle cariche. L’interesse è sia in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termini di fisica di base che in termini strumentali, finalizzati alla fisica nucleare con i RIB o a misure fondamentali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con l’antimateria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. In questo ambito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la ricerca è indirizzata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verso accumulazione e manipolazione di quantità di carica/corrente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rilevanti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e comporta un’analisi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approfondita e un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aggiornamento mirato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delle tecniche di uso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comune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. </a:t>
            </a:r>
            <a:endParaRPr lang="it-IT" sz="1400" dirty="0" smtClean="0"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algn="just"/>
            <a:endParaRPr lang="it-IT" sz="1400" b="1" dirty="0" smtClean="0"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algn="just"/>
            <a:r>
              <a:rPr lang="it-IT" sz="1400" b="1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Novità</a:t>
            </a:r>
          </a:p>
          <a:p>
            <a:pPr algn="just"/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Una volta completati i test di </a:t>
            </a:r>
            <a:r>
              <a:rPr lang="it-IT" sz="1400" dirty="0" err="1" smtClean="0">
                <a:latin typeface="Comic Sans MS" panose="030F0702030302020204" pitchFamily="66" charset="0"/>
                <a:cs typeface="Courier New" panose="02070309020205020404" pitchFamily="49" charset="0"/>
              </a:rPr>
              <a:t>cooling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 in buffer gas e trasmissione in continua di un fascio di Cs a bassa corrente (50 </a:t>
            </a:r>
            <a:r>
              <a:rPr lang="it-IT" sz="1400" dirty="0" err="1" smtClean="0">
                <a:latin typeface="Comic Sans MS" panose="030F0702030302020204" pitchFamily="66" charset="0"/>
                <a:cs typeface="Courier New" panose="02070309020205020404" pitchFamily="49" charset="0"/>
              </a:rPr>
              <a:t>nA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) in presenza di campo magnetico assiale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previsti in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Coolbeam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e di interesse per il progetto SPES, si estende l’analisi sperimentale e numerica a regimi di carica e corrente molto più elevata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(1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μA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) in cui i fenomeni di carica spaziale sono significativi o addirittura dominanti,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e in condizioni di fascio </a:t>
            </a:r>
            <a:r>
              <a:rPr lang="it-IT" sz="1400" dirty="0" err="1" smtClean="0">
                <a:latin typeface="Comic Sans MS" panose="030F0702030302020204" pitchFamily="66" charset="0"/>
                <a:cs typeface="Courier New" panose="02070309020205020404" pitchFamily="49" charset="0"/>
              </a:rPr>
              <a:t>bunched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 [High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Intensity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 Cooler], allo stato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dell’arte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(e.g., Spiral2 @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Ganil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), cercando di ottimizzare le proprietà del fascio all’estrazione. Vengono sviluppate e utilizzate trappole combinate con strutture quadrupolari e campo magnetico assiale per la generazione RF e la manipolazione di plasmi </a:t>
            </a:r>
            <a:r>
              <a:rPr lang="it-IT" sz="1400" dirty="0" err="1" smtClean="0">
                <a:latin typeface="Comic Sans MS" panose="030F0702030302020204" pitchFamily="66" charset="0"/>
                <a:cs typeface="Courier New" panose="02070309020205020404" pitchFamily="49" charset="0"/>
              </a:rPr>
              <a:t>multispecie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 intrappolati (plasmi di elettroni,  di elettroni con polveri cariche, plasmi parzialmente neutralizzati), con l’introduzione di nuove tecniche di iniezione.</a:t>
            </a:r>
          </a:p>
          <a:p>
            <a:pPr algn="just"/>
            <a:endParaRPr lang="it-IT" sz="1400" b="1" dirty="0" smtClean="0"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algn="just"/>
            <a:r>
              <a:rPr lang="it-IT" sz="1400" b="1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Apparati utilizzati</a:t>
            </a:r>
          </a:p>
          <a:p>
            <a:pPr algn="just"/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Vengono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utilizzate le due trappole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ELTRAP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DUEL [con campo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magnetico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fino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a 0.9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T, l’uso di </a:t>
            </a:r>
            <a:r>
              <a:rPr lang="it-IT" sz="1400" dirty="0" smtClean="0">
                <a:latin typeface="Comic Sans MS" panose="030F0702030302020204" pitchFamily="66" charset="0"/>
              </a:rPr>
              <a:t>diversi </a:t>
            </a:r>
            <a:r>
              <a:rPr lang="it-IT" sz="1400" dirty="0">
                <a:latin typeface="Comic Sans MS" panose="030F0702030302020204" pitchFamily="66" charset="0"/>
              </a:rPr>
              <a:t>tipi di gas (He, </a:t>
            </a:r>
            <a:r>
              <a:rPr lang="it-IT" sz="1400" dirty="0" err="1">
                <a:latin typeface="Comic Sans MS" panose="030F0702030302020204" pitchFamily="66" charset="0"/>
              </a:rPr>
              <a:t>Ar</a:t>
            </a:r>
            <a:r>
              <a:rPr lang="it-IT" sz="1400" dirty="0">
                <a:latin typeface="Comic Sans MS" panose="030F0702030302020204" pitchFamily="66" charset="0"/>
              </a:rPr>
              <a:t>) in un </a:t>
            </a:r>
            <a:r>
              <a:rPr lang="it-IT" sz="1400" dirty="0" err="1">
                <a:latin typeface="Comic Sans MS" panose="030F0702030302020204" pitchFamily="66" charset="0"/>
              </a:rPr>
              <a:t>range</a:t>
            </a:r>
            <a:r>
              <a:rPr lang="it-IT" sz="1400" dirty="0">
                <a:latin typeface="Comic Sans MS" panose="030F0702030302020204" pitchFamily="66" charset="0"/>
              </a:rPr>
              <a:t> di pressione esteso </a:t>
            </a:r>
            <a:r>
              <a:rPr lang="it-IT" sz="1400" dirty="0" smtClean="0">
                <a:latin typeface="Comic Sans MS" panose="030F0702030302020204" pitchFamily="66" charset="0"/>
              </a:rPr>
              <a:t>e l’inserimento </a:t>
            </a:r>
            <a:r>
              <a:rPr lang="it-IT" sz="1400" dirty="0">
                <a:latin typeface="Comic Sans MS" panose="030F0702030302020204" pitchFamily="66" charset="0"/>
              </a:rPr>
              <a:t>di nuove strutture </a:t>
            </a:r>
            <a:r>
              <a:rPr lang="it-IT" sz="1400" dirty="0" smtClean="0">
                <a:latin typeface="Comic Sans MS" panose="030F0702030302020204" pitchFamily="66" charset="0"/>
              </a:rPr>
              <a:t>quadrupolari]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, e una </a:t>
            </a:r>
            <a:r>
              <a:rPr lang="it-IT" sz="1400" dirty="0" smtClean="0">
                <a:latin typeface="Comic Sans MS" panose="030F0702030302020204" pitchFamily="66" charset="0"/>
              </a:rPr>
              <a:t>camera </a:t>
            </a:r>
            <a:r>
              <a:rPr lang="it-IT" sz="1400" dirty="0">
                <a:latin typeface="Comic Sans MS" panose="030F0702030302020204" pitchFamily="66" charset="0"/>
              </a:rPr>
              <a:t>da vuoto </a:t>
            </a:r>
            <a:r>
              <a:rPr lang="it-IT" sz="1400" dirty="0" smtClean="0">
                <a:latin typeface="Comic Sans MS" panose="030F0702030302020204" pitchFamily="66" charset="0"/>
              </a:rPr>
              <a:t>aggiuntiva </a:t>
            </a:r>
            <a:r>
              <a:rPr lang="it-IT" sz="1400" dirty="0">
                <a:latin typeface="Comic Sans MS" panose="030F0702030302020204" pitchFamily="66" charset="0"/>
              </a:rPr>
              <a:t>in parte già disponibile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per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test senza campo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magnetico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ma con possibilità di accesso radiale 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e l’utilizzo di </a:t>
            </a:r>
            <a:r>
              <a:rPr lang="it-IT" sz="1400" dirty="0" smtClean="0">
                <a:latin typeface="Comic Sans MS" panose="030F0702030302020204" pitchFamily="66" charset="0"/>
              </a:rPr>
              <a:t>metodi </a:t>
            </a:r>
            <a:r>
              <a:rPr lang="it-IT" sz="1400" dirty="0">
                <a:latin typeface="Comic Sans MS" panose="030F0702030302020204" pitchFamily="66" charset="0"/>
              </a:rPr>
              <a:t>diversi di iniezione degli elettroni o di grani di polvere micrometrica  (e.g., via </a:t>
            </a:r>
            <a:r>
              <a:rPr lang="it-IT" sz="1400" dirty="0" err="1">
                <a:latin typeface="Comic Sans MS" panose="030F0702030302020204" pitchFamily="66" charset="0"/>
              </a:rPr>
              <a:t>magnetic</a:t>
            </a:r>
            <a:r>
              <a:rPr lang="it-IT" sz="1400" dirty="0">
                <a:latin typeface="Comic Sans MS" panose="030F0702030302020204" pitchFamily="66" charset="0"/>
              </a:rPr>
              <a:t> </a:t>
            </a:r>
            <a:r>
              <a:rPr lang="it-IT" sz="1400" dirty="0" err="1">
                <a:latin typeface="Comic Sans MS" panose="030F0702030302020204" pitchFamily="66" charset="0"/>
              </a:rPr>
              <a:t>piston</a:t>
            </a:r>
            <a:r>
              <a:rPr lang="it-IT" sz="1400" dirty="0" smtClean="0">
                <a:latin typeface="Comic Sans MS" panose="030F0702030302020204" pitchFamily="66" charset="0"/>
              </a:rPr>
              <a:t>).</a:t>
            </a:r>
            <a:endParaRPr lang="it-IT" sz="1400" dirty="0" smtClean="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2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2000" y="544026"/>
            <a:ext cx="7920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L'esperimento si sviluppa secondo due linee principali.</a:t>
            </a:r>
          </a:p>
          <a:p>
            <a:pPr algn="just"/>
            <a:endParaRPr lang="it-IT" sz="1400" dirty="0"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algn="just"/>
            <a:r>
              <a:rPr lang="it-IT" sz="1400" b="1" dirty="0">
                <a:latin typeface="Comic Sans MS" panose="030F0702030302020204" pitchFamily="66" charset="0"/>
                <a:cs typeface="Courier New" panose="02070309020205020404" pitchFamily="49" charset="0"/>
              </a:rPr>
              <a:t>Linea A</a:t>
            </a:r>
          </a:p>
          <a:p>
            <a:pPr marL="342900" indent="-342900" algn="just">
              <a:buFont typeface="+mj-lt"/>
              <a:buAutoNum type="alphaLcParenR"/>
            </a:pPr>
            <a:endParaRPr lang="it-IT" sz="1400" dirty="0" smtClean="0"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marL="342900" indent="-342900" algn="just">
              <a:buFont typeface="+mj-lt"/>
              <a:buAutoNum type="alphaLcParenR"/>
            </a:pP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Completamento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montaggio trave, linea di fascio, sorgente e diagnostica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pepperpot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, e test di trasmissione di un fascio di Cs  raffreddato via RFQ e buffer gas in condizioni di interesse per progetto SPES (in particolare corrente di emissione limitata a 50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nA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), con analisi influenza campo magnetico assiale (fino a 0.2 T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).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Estensione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esperimenti di trasmissione fascio in continua e sequenze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capture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/release di fasci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bunched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 in condizioni di corrente elevata (1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μA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) [High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Intensity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 Cooler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], allo stato dell’arte. 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In particolare: analisi effetti di carica spaziale, studio effetto campo magnetico assiale;  ottimizzazione trasmissione.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Studi numerici (simulazioni di effetti di carica spaziale su confinamento, raffreddamento e fenomeni di interazione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intrabeam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 e </a:t>
            </a:r>
            <a:r>
              <a:rPr lang="it-IT" sz="1400" dirty="0" err="1">
                <a:latin typeface="Comic Sans MS" panose="030F0702030302020204" pitchFamily="66" charset="0"/>
                <a:cs typeface="Courier New" panose="02070309020205020404" pitchFamily="49" charset="0"/>
              </a:rPr>
              <a:t>beam</a:t>
            </a:r>
            <a:r>
              <a:rPr lang="it-IT" sz="1400" dirty="0">
                <a:latin typeface="Comic Sans MS" panose="030F0702030302020204" pitchFamily="66" charset="0"/>
                <a:cs typeface="Courier New" panose="02070309020205020404" pitchFamily="49" charset="0"/>
              </a:rPr>
              <a:t>-gas in condizioni di alta corrente</a:t>
            </a:r>
            <a:r>
              <a:rPr lang="it-IT" sz="1400" dirty="0" smtClean="0">
                <a:latin typeface="Comic Sans MS" panose="030F0702030302020204" pitchFamily="66" charset="0"/>
                <a:cs typeface="Courier New" panose="02070309020205020404" pitchFamily="49" charset="0"/>
              </a:rPr>
              <a:t>).</a:t>
            </a:r>
            <a:endParaRPr lang="it-IT" sz="1400" b="1" dirty="0" smtClean="0">
              <a:latin typeface="Comic Sans MS" panose="030F0702030302020204" pitchFamily="66" charset="0"/>
            </a:endParaRPr>
          </a:p>
          <a:p>
            <a:pPr algn="just"/>
            <a:endParaRPr lang="it-IT" sz="1400" b="1" dirty="0">
              <a:latin typeface="Comic Sans MS" panose="030F0702030302020204" pitchFamily="66" charset="0"/>
            </a:endParaRPr>
          </a:p>
          <a:p>
            <a:pPr algn="just"/>
            <a:r>
              <a:rPr lang="it-IT" sz="1400" b="1" dirty="0" smtClean="0">
                <a:latin typeface="Comic Sans MS" panose="030F0702030302020204" pitchFamily="66" charset="0"/>
              </a:rPr>
              <a:t>Linea </a:t>
            </a:r>
            <a:r>
              <a:rPr lang="it-IT" sz="1400" b="1" dirty="0">
                <a:latin typeface="Comic Sans MS" panose="030F0702030302020204" pitchFamily="66" charset="0"/>
              </a:rPr>
              <a:t>B</a:t>
            </a:r>
          </a:p>
          <a:p>
            <a:pPr algn="just"/>
            <a:endParaRPr lang="it-IT" sz="1400" dirty="0" smtClean="0">
              <a:latin typeface="Comic Sans MS" panose="030F0702030302020204" pitchFamily="66" charset="0"/>
            </a:endParaRPr>
          </a:p>
          <a:p>
            <a:pPr marL="342900" indent="-342900" algn="just">
              <a:buAutoNum type="alphaLcParenR"/>
            </a:pPr>
            <a:r>
              <a:rPr lang="it-IT" sz="1400" dirty="0" smtClean="0">
                <a:latin typeface="Comic Sans MS" panose="030F0702030302020204" pitchFamily="66" charset="0"/>
              </a:rPr>
              <a:t>Studi </a:t>
            </a:r>
            <a:r>
              <a:rPr lang="it-IT" sz="1400" dirty="0">
                <a:latin typeface="Comic Sans MS" panose="030F0702030302020204" pitchFamily="66" charset="0"/>
              </a:rPr>
              <a:t>di generazione RF di un plasma in condizioni </a:t>
            </a:r>
            <a:r>
              <a:rPr lang="it-IT" sz="1400" dirty="0" smtClean="0">
                <a:latin typeface="Comic Sans MS" panose="030F0702030302020204" pitchFamily="66" charset="0"/>
              </a:rPr>
              <a:t>di ultra-alto vuoto: ottimizzazione </a:t>
            </a:r>
            <a:r>
              <a:rPr lang="it-IT" sz="1400" dirty="0">
                <a:latin typeface="Comic Sans MS" panose="030F0702030302020204" pitchFamily="66" charset="0"/>
              </a:rPr>
              <a:t>della produzione di </a:t>
            </a:r>
            <a:r>
              <a:rPr lang="it-IT" sz="1400" dirty="0" smtClean="0">
                <a:latin typeface="Comic Sans MS" panose="030F0702030302020204" pitchFamily="66" charset="0"/>
              </a:rPr>
              <a:t>un plasma/emissione di corrente di elettroni a </a:t>
            </a:r>
            <a:r>
              <a:rPr lang="it-IT" sz="1400" dirty="0">
                <a:latin typeface="Comic Sans MS" panose="030F0702030302020204" pitchFamily="66" charset="0"/>
              </a:rPr>
              <a:t>relativamente alta </a:t>
            </a:r>
            <a:r>
              <a:rPr lang="it-IT" sz="1400" dirty="0" smtClean="0">
                <a:latin typeface="Comic Sans MS" panose="030F0702030302020204" pitchFamily="66" charset="0"/>
              </a:rPr>
              <a:t>densità; estrazione e misura della corrente ionica; analisi teorico/numerica </a:t>
            </a:r>
            <a:r>
              <a:rPr lang="it-IT" sz="1400" dirty="0">
                <a:latin typeface="Comic Sans MS" panose="030F0702030302020204" pitchFamily="66" charset="0"/>
              </a:rPr>
              <a:t>dei meccanismi di </a:t>
            </a:r>
            <a:r>
              <a:rPr lang="it-IT" sz="1400" dirty="0" smtClean="0">
                <a:latin typeface="Comic Sans MS" panose="030F0702030302020204" pitchFamily="66" charset="0"/>
              </a:rPr>
              <a:t>produzione </a:t>
            </a:r>
            <a:r>
              <a:rPr lang="it-IT" sz="1400" dirty="0">
                <a:latin typeface="Comic Sans MS" panose="030F0702030302020204" pitchFamily="66" charset="0"/>
              </a:rPr>
              <a:t>e intrappolamento del plasma (e.g., possibilità di produrre </a:t>
            </a:r>
            <a:r>
              <a:rPr lang="it-IT" sz="1400" dirty="0" smtClean="0">
                <a:latin typeface="Comic Sans MS" panose="030F0702030302020204" pitchFamily="66" charset="0"/>
              </a:rPr>
              <a:t>configurazioni </a:t>
            </a:r>
            <a:r>
              <a:rPr lang="it-IT" sz="1400" dirty="0">
                <a:latin typeface="Comic Sans MS" panose="030F0702030302020204" pitchFamily="66" charset="0"/>
              </a:rPr>
              <a:t>con due o </a:t>
            </a:r>
            <a:r>
              <a:rPr lang="it-IT" sz="1400" dirty="0" smtClean="0">
                <a:latin typeface="Comic Sans MS" panose="030F0702030302020204" pitchFamily="66" charset="0"/>
              </a:rPr>
              <a:t>più colonne di elettroni, </a:t>
            </a:r>
            <a:r>
              <a:rPr lang="it-IT" sz="1400" dirty="0">
                <a:latin typeface="Comic Sans MS" panose="030F0702030302020204" pitchFamily="66" charset="0"/>
              </a:rPr>
              <a:t>fenomeni di auto-risonanza su </a:t>
            </a:r>
            <a:r>
              <a:rPr lang="it-IT" sz="1400" dirty="0" smtClean="0">
                <a:latin typeface="Comic Sans MS" panose="030F0702030302020204" pitchFamily="66" charset="0"/>
              </a:rPr>
              <a:t>oscillazioni del plasma a bassissima frequenza).</a:t>
            </a:r>
          </a:p>
          <a:p>
            <a:pPr marL="342900" indent="-342900" algn="just">
              <a:buAutoNum type="alphaLcParenR"/>
            </a:pPr>
            <a:r>
              <a:rPr lang="it-IT" sz="1400" dirty="0" smtClean="0">
                <a:latin typeface="Comic Sans MS" panose="030F0702030302020204" pitchFamily="66" charset="0"/>
              </a:rPr>
              <a:t>Iniezione </a:t>
            </a:r>
            <a:r>
              <a:rPr lang="it-IT" sz="1400" dirty="0">
                <a:latin typeface="Comic Sans MS" panose="030F0702030302020204" pitchFamily="66" charset="0"/>
              </a:rPr>
              <a:t>di particelle massive in ambiente di plasma carico, </a:t>
            </a:r>
            <a:r>
              <a:rPr lang="it-IT" sz="1400" dirty="0" smtClean="0">
                <a:latin typeface="Comic Sans MS" panose="030F0702030302020204" pitchFamily="66" charset="0"/>
              </a:rPr>
              <a:t>con caricamento, confinamento e accelerazione/estrazione.</a:t>
            </a:r>
          </a:p>
          <a:p>
            <a:pPr marL="342900" indent="-342900" algn="just">
              <a:buAutoNum type="alphaLcParenR"/>
            </a:pPr>
            <a:r>
              <a:rPr lang="it-IT" sz="1400" dirty="0" smtClean="0">
                <a:latin typeface="Comic Sans MS" panose="030F0702030302020204" pitchFamily="66" charset="0"/>
              </a:rPr>
              <a:t>Estensione </a:t>
            </a:r>
            <a:r>
              <a:rPr lang="it-IT" sz="1400" dirty="0">
                <a:latin typeface="Comic Sans MS" panose="030F0702030302020204" pitchFamily="66" charset="0"/>
              </a:rPr>
              <a:t>a </a:t>
            </a:r>
            <a:r>
              <a:rPr lang="it-IT" sz="1400" dirty="0" smtClean="0">
                <a:latin typeface="Comic Sans MS" panose="030F0702030302020204" pitchFamily="66" charset="0"/>
              </a:rPr>
              <a:t>combinazioni </a:t>
            </a:r>
            <a:r>
              <a:rPr lang="it-IT" sz="1400" dirty="0">
                <a:latin typeface="Comic Sans MS" panose="030F0702030302020204" pitchFamily="66" charset="0"/>
              </a:rPr>
              <a:t>di </a:t>
            </a:r>
            <a:r>
              <a:rPr lang="it-IT" sz="1400" dirty="0" smtClean="0">
                <a:latin typeface="Comic Sans MS" panose="030F0702030302020204" pitchFamily="66" charset="0"/>
              </a:rPr>
              <a:t>trappola cilindrica </a:t>
            </a:r>
            <a:r>
              <a:rPr lang="it-IT" sz="1400" dirty="0">
                <a:latin typeface="Comic Sans MS" panose="030F0702030302020204" pitchFamily="66" charset="0"/>
              </a:rPr>
              <a:t>e strutture quadrupolari con o senza campo </a:t>
            </a:r>
            <a:r>
              <a:rPr lang="it-IT" sz="1400" dirty="0" smtClean="0">
                <a:latin typeface="Comic Sans MS" panose="030F0702030302020204" pitchFamily="66" charset="0"/>
              </a:rPr>
              <a:t>magnetico.</a:t>
            </a:r>
          </a:p>
        </p:txBody>
      </p:sp>
      <p:sp>
        <p:nvSpPr>
          <p:cNvPr id="3" name="Text Box 208"/>
          <p:cNvSpPr txBox="1">
            <a:spLocks noChangeArrowheads="1"/>
          </p:cNvSpPr>
          <p:nvPr/>
        </p:nvSpPr>
        <p:spPr bwMode="auto">
          <a:xfrm>
            <a:off x="2137680" y="44624"/>
            <a:ext cx="4918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FF0000"/>
                </a:solidFill>
                <a:latin typeface="Times" charset="0"/>
              </a:defRPr>
            </a:lvl1pPr>
            <a:lvl2pPr marL="742950" indent="-285750">
              <a:defRPr sz="1400">
                <a:solidFill>
                  <a:srgbClr val="FF0000"/>
                </a:solidFill>
                <a:latin typeface="Times" charset="0"/>
              </a:defRPr>
            </a:lvl2pPr>
            <a:lvl3pPr marL="1143000" indent="-228600">
              <a:defRPr sz="1400">
                <a:solidFill>
                  <a:srgbClr val="FF0000"/>
                </a:solidFill>
                <a:latin typeface="Times" charset="0"/>
              </a:defRPr>
            </a:lvl3pPr>
            <a:lvl4pPr marL="1600200" indent="-228600">
              <a:defRPr sz="1400">
                <a:solidFill>
                  <a:srgbClr val="FF0000"/>
                </a:solidFill>
                <a:latin typeface="Times" charset="0"/>
              </a:defRPr>
            </a:lvl4pPr>
            <a:lvl5pPr marL="2057400" indent="-228600">
              <a:defRPr sz="1400">
                <a:solidFill>
                  <a:srgbClr val="FF0000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General framework and scope (2)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5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8"/>
          <p:cNvSpPr txBox="1">
            <a:spLocks noChangeArrowheads="1"/>
          </p:cNvSpPr>
          <p:nvPr/>
        </p:nvSpPr>
        <p:spPr bwMode="auto">
          <a:xfrm>
            <a:off x="3469775" y="87313"/>
            <a:ext cx="220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FF0000"/>
                </a:solidFill>
                <a:latin typeface="Times" charset="0"/>
              </a:defRPr>
            </a:lvl1pPr>
            <a:lvl2pPr marL="742950" indent="-285750">
              <a:defRPr sz="1400">
                <a:solidFill>
                  <a:srgbClr val="FF0000"/>
                </a:solidFill>
                <a:latin typeface="Times" charset="0"/>
              </a:defRPr>
            </a:lvl2pPr>
            <a:lvl3pPr marL="1143000" indent="-228600">
              <a:defRPr sz="1400">
                <a:solidFill>
                  <a:srgbClr val="FF0000"/>
                </a:solidFill>
                <a:latin typeface="Times" charset="0"/>
              </a:defRPr>
            </a:lvl3pPr>
            <a:lvl4pPr marL="1600200" indent="-228600">
              <a:defRPr sz="1400">
                <a:solidFill>
                  <a:srgbClr val="FF0000"/>
                </a:solidFill>
                <a:latin typeface="Times" charset="0"/>
              </a:defRPr>
            </a:lvl4pPr>
            <a:lvl5pPr marL="2057400" indent="-228600">
              <a:defRPr sz="1400">
                <a:solidFill>
                  <a:srgbClr val="FF0000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Work Package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12000" y="1228398"/>
            <a:ext cx="7920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A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ssemblaggio 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e installazione degli 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apparati 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[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MI+LNL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]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it-IT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Confinamento 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e manipolazione di plasmi di elettroni tramite campi magnetici e campi elettrici (statici o RF), anche in presenza di contaminanti massivi 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carichi [MI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]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. </a:t>
            </a:r>
            <a:endParaRPr lang="it-IT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Studio 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meccanismi di generazione RF di plasmi di elettroni o di plasmi parzialmente 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neutralizzati [MI].</a:t>
            </a:r>
            <a:endParaRPr lang="it-IT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Teoria e simulazione di confinamento, manipolazione e controllo di ensemble di particelle cariche </a:t>
            </a:r>
            <a:r>
              <a:rPr lang="it-IT" sz="1400" dirty="0" err="1">
                <a:solidFill>
                  <a:prstClr val="black"/>
                </a:solidFill>
                <a:latin typeface="Comic Sans MS" pitchFamily="66" charset="0"/>
              </a:rPr>
              <a:t>multispecie</a:t>
            </a:r>
            <a:r>
              <a:rPr lang="it-IT" sz="1400" dirty="0">
                <a:latin typeface="Comic Sans MS" pitchFamily="66" charset="0"/>
              </a:rPr>
              <a:t>, mediante </a:t>
            </a:r>
            <a:r>
              <a:rPr lang="it-IT" sz="1400" dirty="0" smtClean="0">
                <a:latin typeface="Comic Sans MS" pitchFamily="66" charset="0"/>
              </a:rPr>
              <a:t>l’upgrade </a:t>
            </a:r>
            <a:r>
              <a:rPr lang="it-IT" sz="1400" dirty="0">
                <a:latin typeface="Comic Sans MS" pitchFamily="66" charset="0"/>
              </a:rPr>
              <a:t>di  codici </a:t>
            </a:r>
            <a:r>
              <a:rPr lang="it-IT" sz="1400" dirty="0" err="1" smtClean="0">
                <a:latin typeface="Comic Sans MS" pitchFamily="66" charset="0"/>
              </a:rPr>
              <a:t>particle</a:t>
            </a:r>
            <a:r>
              <a:rPr lang="it-IT" sz="1400" dirty="0" smtClean="0">
                <a:latin typeface="Comic Sans MS" pitchFamily="66" charset="0"/>
              </a:rPr>
              <a:t>-in-</a:t>
            </a:r>
            <a:r>
              <a:rPr lang="it-IT" sz="1400" dirty="0" err="1" smtClean="0">
                <a:latin typeface="Comic Sans MS" pitchFamily="66" charset="0"/>
              </a:rPr>
              <a:t>cell</a:t>
            </a:r>
            <a:r>
              <a:rPr lang="it-IT" sz="1400" dirty="0" smtClean="0">
                <a:latin typeface="Comic Sans MS" pitchFamily="66" charset="0"/>
              </a:rPr>
              <a:t> sviluppati precedentemente </a:t>
            </a:r>
            <a:r>
              <a:rPr lang="it-IT" sz="1400" dirty="0">
                <a:latin typeface="Comic Sans MS" pitchFamily="66" charset="0"/>
              </a:rPr>
              <a:t>[</a:t>
            </a:r>
            <a:r>
              <a:rPr lang="it-IT" sz="1400" dirty="0" smtClean="0">
                <a:latin typeface="Comic Sans MS" pitchFamily="66" charset="0"/>
              </a:rPr>
              <a:t>MI].</a:t>
            </a:r>
            <a:endParaRPr lang="it-IT" sz="1400" dirty="0">
              <a:latin typeface="Comic Sans MS" pitchFamily="66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Progetto 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di 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strutture avanzate di elettrodi per l’ottica del fascio e 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il confinamento </a:t>
            </a: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del plasma (elettrodi quadrupolari DC ed RF</a:t>
            </a:r>
            <a:r>
              <a:rPr lang="it-IT" sz="1400" dirty="0" smtClean="0">
                <a:solidFill>
                  <a:prstClr val="black"/>
                </a:solidFill>
                <a:latin typeface="Comic Sans MS" pitchFamily="66" charset="0"/>
              </a:rPr>
              <a:t>) [MI+LNL]</a:t>
            </a:r>
            <a:endParaRPr lang="it-IT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Comic Sans MS" pitchFamily="66" charset="0"/>
              </a:rPr>
              <a:t>Sviluppo di sorgenti di particelle cariche [elettroni (e.g., </a:t>
            </a:r>
            <a:r>
              <a:rPr lang="it-IT" sz="1400" dirty="0" smtClean="0">
                <a:latin typeface="Comic Sans MS" pitchFamily="66" charset="0"/>
              </a:rPr>
              <a:t>catodi a </a:t>
            </a:r>
            <a:r>
              <a:rPr lang="it-IT" sz="1400" dirty="0" err="1" smtClean="0">
                <a:latin typeface="Comic Sans MS" pitchFamily="66" charset="0"/>
              </a:rPr>
              <a:t>field</a:t>
            </a:r>
            <a:r>
              <a:rPr lang="it-IT" sz="1400" dirty="0" smtClean="0">
                <a:latin typeface="Comic Sans MS" pitchFamily="66" charset="0"/>
              </a:rPr>
              <a:t> </a:t>
            </a:r>
            <a:r>
              <a:rPr lang="it-IT" sz="1400" dirty="0" err="1" smtClean="0">
                <a:latin typeface="Comic Sans MS" pitchFamily="66" charset="0"/>
              </a:rPr>
              <a:t>emission</a:t>
            </a:r>
            <a:r>
              <a:rPr lang="it-IT" sz="1400" dirty="0" smtClean="0">
                <a:latin typeface="Comic Sans MS" pitchFamily="66" charset="0"/>
              </a:rPr>
              <a:t>), </a:t>
            </a:r>
            <a:r>
              <a:rPr lang="it-IT" sz="1400" dirty="0">
                <a:latin typeface="Comic Sans MS" pitchFamily="66" charset="0"/>
              </a:rPr>
              <a:t>particelle micrometriche (e.g., </a:t>
            </a:r>
            <a:r>
              <a:rPr lang="it-IT" sz="1400" dirty="0" err="1">
                <a:latin typeface="Comic Sans MS" pitchFamily="66" charset="0"/>
              </a:rPr>
              <a:t>magnetic</a:t>
            </a:r>
            <a:r>
              <a:rPr lang="it-IT" sz="1400" dirty="0">
                <a:latin typeface="Comic Sans MS" pitchFamily="66" charset="0"/>
              </a:rPr>
              <a:t> </a:t>
            </a:r>
            <a:r>
              <a:rPr lang="it-IT" sz="1400" dirty="0" err="1">
                <a:latin typeface="Comic Sans MS" pitchFamily="66" charset="0"/>
              </a:rPr>
              <a:t>piston</a:t>
            </a:r>
            <a:r>
              <a:rPr lang="it-IT" sz="1400" dirty="0">
                <a:latin typeface="Comic Sans MS" pitchFamily="66" charset="0"/>
              </a:rPr>
              <a:t> dispenser</a:t>
            </a:r>
            <a:r>
              <a:rPr lang="it-IT" sz="1400" dirty="0" smtClean="0">
                <a:latin typeface="Comic Sans MS" pitchFamily="66" charset="0"/>
              </a:rPr>
              <a:t>)] e di tecniche ed apparati di diagnostica elettrostatico/ottica [MI+LNL].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it-IT" sz="1400" dirty="0">
                <a:latin typeface="Comic Sans MS" pitchFamily="66" charset="0"/>
              </a:rPr>
              <a:t>Studio delle tecniche di confinamento e </a:t>
            </a:r>
            <a:r>
              <a:rPr lang="it-IT" sz="1400" dirty="0" err="1">
                <a:latin typeface="Comic Sans MS" pitchFamily="66" charset="0"/>
              </a:rPr>
              <a:t>termalizzazione</a:t>
            </a:r>
            <a:r>
              <a:rPr lang="it-IT" sz="1400" dirty="0">
                <a:latin typeface="Comic Sans MS" pitchFamily="66" charset="0"/>
              </a:rPr>
              <a:t> di ioni interagenti con atomi di gas tampone con inclusi gli effetti di carica </a:t>
            </a:r>
            <a:r>
              <a:rPr lang="it-IT" sz="1400" dirty="0" smtClean="0">
                <a:latin typeface="Comic Sans MS" pitchFamily="66" charset="0"/>
              </a:rPr>
              <a:t>spaziale [LNL+MI]</a:t>
            </a:r>
            <a:endParaRPr lang="it-IT" sz="1400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it-IT" sz="1400" dirty="0">
                <a:latin typeface="Comic Sans MS" pitchFamily="66" charset="0"/>
              </a:rPr>
              <a:t>Studio e progettazione di strutture elettromagnetiche per il confinamento di </a:t>
            </a:r>
            <a:r>
              <a:rPr lang="it-IT" sz="1400" dirty="0" smtClean="0">
                <a:latin typeface="Comic Sans MS" pitchFamily="66" charset="0"/>
              </a:rPr>
              <a:t>ioni [LNL].</a:t>
            </a:r>
            <a:endParaRPr lang="it-IT" sz="1400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it-IT" sz="1400" dirty="0">
                <a:latin typeface="Comic Sans MS" pitchFamily="66" charset="0"/>
              </a:rPr>
              <a:t>Studio e sviluppo di sistemi di </a:t>
            </a:r>
            <a:r>
              <a:rPr lang="it-IT" sz="1400" dirty="0" err="1">
                <a:latin typeface="Comic Sans MS" pitchFamily="66" charset="0"/>
              </a:rPr>
              <a:t>bunching</a:t>
            </a:r>
            <a:r>
              <a:rPr lang="it-IT" sz="1400" dirty="0">
                <a:latin typeface="Comic Sans MS" pitchFamily="66" charset="0"/>
              </a:rPr>
              <a:t> per ioni raffreddati a bassa energia (&lt; 50 </a:t>
            </a:r>
            <a:r>
              <a:rPr lang="it-IT" sz="1400" dirty="0" err="1">
                <a:latin typeface="Comic Sans MS" pitchFamily="66" charset="0"/>
              </a:rPr>
              <a:t>eV</a:t>
            </a:r>
            <a:r>
              <a:rPr lang="it-IT" sz="1400" dirty="0" smtClean="0">
                <a:latin typeface="Comic Sans MS" pitchFamily="66" charset="0"/>
              </a:rPr>
              <a:t>) [LNL]</a:t>
            </a:r>
            <a:endParaRPr lang="it-IT" sz="1400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it-IT" sz="1400" dirty="0">
                <a:latin typeface="Comic Sans MS" pitchFamily="66" charset="0"/>
              </a:rPr>
              <a:t>Studio e sviluppo di un dispositivo per misurare l’emittanza longitudinale e lo spread energetico nel </a:t>
            </a:r>
            <a:r>
              <a:rPr lang="it-IT" sz="1400" dirty="0" err="1">
                <a:latin typeface="Comic Sans MS" pitchFamily="66" charset="0"/>
              </a:rPr>
              <a:t>range</a:t>
            </a:r>
            <a:r>
              <a:rPr lang="it-IT" sz="1400" dirty="0">
                <a:latin typeface="Comic Sans MS" pitchFamily="66" charset="0"/>
              </a:rPr>
              <a:t> &lt; 1eV di fasci di ioni </a:t>
            </a:r>
            <a:r>
              <a:rPr lang="it-IT" sz="1400" dirty="0" smtClean="0">
                <a:latin typeface="Comic Sans MS" pitchFamily="66" charset="0"/>
              </a:rPr>
              <a:t>raffreddati [LNL].</a:t>
            </a:r>
          </a:p>
        </p:txBody>
      </p:sp>
    </p:spTree>
    <p:extLst>
      <p:ext uri="{BB962C8B-B14F-4D97-AF65-F5344CB8AC3E}">
        <p14:creationId xmlns:p14="http://schemas.microsoft.com/office/powerpoint/2010/main" val="344707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2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238132"/>
              </p:ext>
            </p:extLst>
          </p:nvPr>
        </p:nvGraphicFramePr>
        <p:xfrm>
          <a:off x="683419" y="744006"/>
          <a:ext cx="7777162" cy="5565314"/>
        </p:xfrm>
        <a:graphic>
          <a:graphicData uri="http://schemas.openxmlformats.org/drawingml/2006/table">
            <a:tbl>
              <a:tblPr/>
              <a:tblGrid>
                <a:gridCol w="2232025"/>
                <a:gridCol w="4824908"/>
                <a:gridCol w="720229"/>
              </a:tblGrid>
              <a:tr h="343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</a:rPr>
                        <a:t>ITEM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</a:rPr>
                        <a:t>k€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Inventariabile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Generatore RF alta tensione due fasi (1-5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kV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, 100 Hz) (5.0) oppure diagnostica carica ionica bassa intensità (MCP) (5.0).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5.0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Apparati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it-IT" sz="120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trutture quadrupolari e relative lavorazioni (elettroerosione) (3.0); </a:t>
                      </a:r>
                      <a:r>
                        <a:rPr kumimoji="0" lang="it-IT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erogatore polveri micrometriche a pistone magnetico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(2.0); manutenzione e upgrade (trigger, amplificazione) generatore a 8 canali 100 kHz-10 MHz (2.0).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7.0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Consumo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Polveri micrometriche (2.0);</a:t>
                      </a:r>
                      <a:r>
                        <a:rPr lang="it-IT" sz="120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minuteria da vuoto ed elettrica (2.0);</a:t>
                      </a:r>
                      <a:r>
                        <a:rPr lang="it-IT" sz="120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UV flash </a:t>
                      </a:r>
                      <a:r>
                        <a:rPr lang="it-IT" sz="1200" kern="1200" baseline="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lamp</a:t>
                      </a:r>
                      <a:r>
                        <a:rPr lang="it-IT" sz="120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e minuteria ottica per misure di </a:t>
                      </a:r>
                      <a:r>
                        <a:rPr lang="it-IT" sz="1200" kern="1200" baseline="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scattering</a:t>
                      </a:r>
                      <a:r>
                        <a:rPr lang="it-IT" sz="120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(2.0); materiali semilavorati per strutture quadrupolari (3.0); </a:t>
                      </a:r>
                      <a:r>
                        <a:rPr kumimoji="0" lang="it-IT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schermi al fosforo (2.0); passanti HV per generatore RF (2.0).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13.0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50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Missioni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Misure presso GSI (Darmstadt) per esperimenti di trasmissione, cattura, diagnostica di fasci di particelle cariche e collaborazione su codice PIC (2.5); missioni a LNL (1.5).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Manutenzione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Sistema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raffreddamento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magneti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ELTRAP e DUEL.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TOT MI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30.0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Inventariabile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Alimentatori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HV per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misuratore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emittanza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longitudinale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.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6.0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Apparati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Strutture misuratore emittanza longitudinale.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4.0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Consumo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Missioni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Missioni a INFN-MI per montaggio apparati (2.0).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Trasporto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Trasporto strutture quadrupolo e sorgente Cs presso INFN-MI.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TOT LNL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20.0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" name="Text Box 208"/>
          <p:cNvSpPr txBox="1">
            <a:spLocks noChangeArrowheads="1"/>
          </p:cNvSpPr>
          <p:nvPr/>
        </p:nvSpPr>
        <p:spPr bwMode="auto">
          <a:xfrm>
            <a:off x="2374924" y="87313"/>
            <a:ext cx="4394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FF0000"/>
                </a:solidFill>
                <a:latin typeface="Times" charset="0"/>
              </a:defRPr>
            </a:lvl1pPr>
            <a:lvl2pPr marL="742950" indent="-285750">
              <a:defRPr sz="1400">
                <a:solidFill>
                  <a:srgbClr val="FF0000"/>
                </a:solidFill>
                <a:latin typeface="Times" charset="0"/>
              </a:defRPr>
            </a:lvl2pPr>
            <a:lvl3pPr marL="1143000" indent="-228600">
              <a:defRPr sz="1400">
                <a:solidFill>
                  <a:srgbClr val="FF0000"/>
                </a:solidFill>
                <a:latin typeface="Times" charset="0"/>
              </a:defRPr>
            </a:lvl3pPr>
            <a:lvl4pPr marL="1600200" indent="-228600">
              <a:defRPr sz="1400">
                <a:solidFill>
                  <a:srgbClr val="FF0000"/>
                </a:solidFill>
                <a:latin typeface="Times" charset="0"/>
              </a:defRPr>
            </a:lvl4pPr>
            <a:lvl5pPr marL="2057400" indent="-228600">
              <a:defRPr sz="1400">
                <a:solidFill>
                  <a:srgbClr val="FF0000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Preventivo</a:t>
            </a:r>
            <a:r>
              <a:rPr lang="en-US" sz="2400" kern="0" dirty="0" smtClean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 2016 (preliminary)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496" y="9807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Comic Sans MS" panose="030F0702030302020204" pitchFamily="66" charset="0"/>
              </a:rPr>
              <a:t>MI</a:t>
            </a:r>
            <a:endParaRPr lang="it-IT" sz="1400" dirty="0"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496" y="450912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Comic Sans MS" panose="030F0702030302020204" pitchFamily="66" charset="0"/>
              </a:rPr>
              <a:t>LNL</a:t>
            </a:r>
            <a:endParaRPr lang="it-IT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4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05136"/>
              </p:ext>
            </p:extLst>
          </p:nvPr>
        </p:nvGraphicFramePr>
        <p:xfrm>
          <a:off x="1647825" y="1196752"/>
          <a:ext cx="5940000" cy="1462680"/>
        </p:xfrm>
        <a:graphic>
          <a:graphicData uri="http://schemas.openxmlformats.org/drawingml/2006/table">
            <a:tbl>
              <a:tblPr/>
              <a:tblGrid>
                <a:gridCol w="3240000"/>
                <a:gridCol w="1800000"/>
                <a:gridCol w="900000"/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Ricercatore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Qualifica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ROME’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Massimiliano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[RN]</a:t>
                      </a: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RU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Unimi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MAERO Giancarlo</a:t>
                      </a: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RTD-A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Unimi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1449" marR="91449" marT="45675" marB="456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5" name="Text Box 208"/>
          <p:cNvSpPr txBox="1">
            <a:spLocks noChangeArrowheads="1"/>
          </p:cNvSpPr>
          <p:nvPr/>
        </p:nvSpPr>
        <p:spPr bwMode="auto">
          <a:xfrm>
            <a:off x="3298254" y="115888"/>
            <a:ext cx="2547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FF0000"/>
                </a:solidFill>
                <a:latin typeface="Times" charset="0"/>
              </a:defRPr>
            </a:lvl1pPr>
            <a:lvl2pPr marL="742950" indent="-285750">
              <a:defRPr sz="1400">
                <a:solidFill>
                  <a:srgbClr val="FF0000"/>
                </a:solidFill>
                <a:latin typeface="Times" charset="0"/>
              </a:defRPr>
            </a:lvl2pPr>
            <a:lvl3pPr marL="1143000" indent="-228600">
              <a:defRPr sz="1400">
                <a:solidFill>
                  <a:srgbClr val="FF0000"/>
                </a:solidFill>
                <a:latin typeface="Times" charset="0"/>
              </a:defRPr>
            </a:lvl3pPr>
            <a:lvl4pPr marL="1600200" indent="-228600">
              <a:defRPr sz="1400">
                <a:solidFill>
                  <a:srgbClr val="FF0000"/>
                </a:solidFill>
                <a:latin typeface="Times" charset="0"/>
              </a:defRPr>
            </a:lvl4pPr>
            <a:lvl5pPr marL="2057400" indent="-228600">
              <a:defRPr sz="1400">
                <a:solidFill>
                  <a:srgbClr val="FF0000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Anagrafica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2016</a:t>
            </a:r>
            <a:endParaRPr lang="it-IT" sz="24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5" name="Group 2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284885"/>
              </p:ext>
            </p:extLst>
          </p:nvPr>
        </p:nvGraphicFramePr>
        <p:xfrm>
          <a:off x="1647048" y="3099935"/>
          <a:ext cx="5941554" cy="2927352"/>
        </p:xfrm>
        <a:graphic>
          <a:graphicData uri="http://schemas.openxmlformats.org/drawingml/2006/table">
            <a:tbl>
              <a:tblPr/>
              <a:tblGrid>
                <a:gridCol w="3240000"/>
                <a:gridCol w="1801554"/>
                <a:gridCol w="900000"/>
              </a:tblGrid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Ricercatore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Qualifica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MAGGIORE Mario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[RL]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I Tec. INFN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CAVENAGO Marco 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Ric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INFN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15-20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GALATA’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Alessio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Tec. INFN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CAMPO Daniela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Asseg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. INFN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COMUNIAN Michele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Ric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. INFN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BELLAN Luca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" charset="0"/>
                        <a:cs typeface="Times New Roman" pitchFamily="18" charset="0"/>
                      </a:endParaRP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" charset="0"/>
                          <a:cs typeface="Times New Roman" pitchFamily="18" charset="0"/>
                        </a:rPr>
                        <a:t>10-20</a:t>
                      </a:r>
                    </a:p>
                  </a:txBody>
                  <a:tcPr marL="91451" marR="91451"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11560" y="11967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MI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60" y="309993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LNL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724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7000"/>
            <a:ext cx="89154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48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3500"/>
            <a:ext cx="89281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87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551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62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726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7211" y="1478310"/>
            <a:ext cx="70562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</a:t>
            </a:r>
            <a:r>
              <a:rPr lang="en-US" sz="4000" baseline="30000" dirty="0" smtClean="0"/>
              <a:t>3</a:t>
            </a:r>
            <a:r>
              <a:rPr lang="en-US" sz="4000" dirty="0" smtClean="0"/>
              <a:t>IA</a:t>
            </a:r>
          </a:p>
          <a:p>
            <a:r>
              <a:rPr lang="en-US" sz="3600" dirty="0"/>
              <a:t>Line for Laser Light Ions Acceleration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875" y="3976860"/>
            <a:ext cx="81289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2016-2018</a:t>
            </a:r>
          </a:p>
          <a:p>
            <a:endParaRPr lang="en-US" sz="3200" dirty="0"/>
          </a:p>
          <a:p>
            <a:r>
              <a:rPr lang="en-US" sz="3200" dirty="0" smtClean="0"/>
              <a:t>Milan, Pisa, Naples, LNS-Catania, LNF – </a:t>
            </a:r>
            <a:r>
              <a:rPr lang="en-US" sz="3200" dirty="0" err="1" smtClean="0"/>
              <a:t>Frascati</a:t>
            </a:r>
            <a:r>
              <a:rPr lang="en-US" sz="3200" dirty="0" smtClean="0"/>
              <a:t>, </a:t>
            </a:r>
          </a:p>
          <a:p>
            <a:r>
              <a:rPr lang="en-US" sz="3200" dirty="0" smtClean="0"/>
              <a:t>Bologna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7359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6" y="770386"/>
            <a:ext cx="7666554" cy="40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91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091"/>
            <a:ext cx="4054413" cy="3510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02" y="1853091"/>
            <a:ext cx="4168665" cy="35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0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9307"/>
            <a:ext cx="9144000" cy="850106"/>
          </a:xfrm>
        </p:spPr>
        <p:txBody>
          <a:bodyPr/>
          <a:lstStyle/>
          <a:p>
            <a:r>
              <a:rPr lang="en-GB" dirty="0" smtClean="0"/>
              <a:t>CLYC 2015 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79512" y="1196752"/>
            <a:ext cx="87129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dirty="0" err="1" smtClean="0"/>
              <a:t>Anagrafica</a:t>
            </a:r>
            <a:r>
              <a:rPr lang="en-US" sz="2800" dirty="0" smtClean="0"/>
              <a:t> Milano </a:t>
            </a:r>
            <a:r>
              <a:rPr lang="en-US" sz="2800" dirty="0" err="1" smtClean="0"/>
              <a:t>Celoria</a:t>
            </a:r>
            <a:endParaRPr lang="en-US" sz="2800" dirty="0" smtClean="0"/>
          </a:p>
          <a:p>
            <a:pPr marL="342900" indent="-342900"/>
            <a:r>
              <a:rPr lang="en-US" sz="2400" dirty="0" err="1" smtClean="0"/>
              <a:t>Agnese</a:t>
            </a:r>
            <a:r>
              <a:rPr lang="en-US" sz="2400" dirty="0" smtClean="0"/>
              <a:t> </a:t>
            </a:r>
            <a:r>
              <a:rPr lang="en-US" sz="2400" dirty="0" err="1" smtClean="0"/>
              <a:t>Giaz</a:t>
            </a:r>
            <a:r>
              <a:rPr lang="en-US" sz="2400" dirty="0" smtClean="0"/>
              <a:t> - 50%</a:t>
            </a:r>
          </a:p>
          <a:p>
            <a:pPr marL="342900" indent="-342900"/>
            <a:r>
              <a:rPr lang="en-US" sz="2400" dirty="0" smtClean="0"/>
              <a:t>Luna </a:t>
            </a:r>
            <a:r>
              <a:rPr lang="en-US" sz="2400" dirty="0" err="1" smtClean="0"/>
              <a:t>Pellegri</a:t>
            </a:r>
            <a:r>
              <a:rPr lang="en-US" sz="2400" dirty="0" smtClean="0"/>
              <a:t>- 30%</a:t>
            </a:r>
          </a:p>
          <a:p>
            <a:pPr marL="342900" indent="-342900"/>
            <a:r>
              <a:rPr lang="en-US" sz="2400" dirty="0" err="1" smtClean="0"/>
              <a:t>Nives</a:t>
            </a:r>
            <a:r>
              <a:rPr lang="en-US" sz="2400" dirty="0" smtClean="0"/>
              <a:t> </a:t>
            </a:r>
            <a:r>
              <a:rPr lang="en-US" sz="2400" dirty="0" err="1" smtClean="0"/>
              <a:t>Blasi</a:t>
            </a:r>
            <a:r>
              <a:rPr lang="en-US" sz="2400" dirty="0" smtClean="0"/>
              <a:t> – 30%</a:t>
            </a:r>
          </a:p>
          <a:p>
            <a:pPr marL="342900" indent="-342900"/>
            <a:r>
              <a:rPr lang="en-US" sz="2400" dirty="0" smtClean="0"/>
              <a:t>Stefano </a:t>
            </a:r>
            <a:r>
              <a:rPr lang="en-US" sz="2400" dirty="0" err="1" smtClean="0"/>
              <a:t>Riboldi</a:t>
            </a:r>
            <a:r>
              <a:rPr lang="en-US" sz="2400" dirty="0" smtClean="0"/>
              <a:t> – 30%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800" dirty="0" err="1" smtClean="0"/>
              <a:t>Finanziamenti</a:t>
            </a:r>
            <a:endParaRPr lang="en-US" sz="2800" dirty="0" smtClean="0"/>
          </a:p>
          <a:p>
            <a:pPr marL="342900" indent="-342900"/>
            <a:r>
              <a:rPr lang="en-US" sz="2400" dirty="0" smtClean="0"/>
              <a:t>18 </a:t>
            </a:r>
            <a:r>
              <a:rPr lang="en-US" sz="2400" dirty="0" err="1" smtClean="0"/>
              <a:t>keuro</a:t>
            </a:r>
            <a:r>
              <a:rPr lang="en-US" sz="2400" dirty="0" smtClean="0"/>
              <a:t> - </a:t>
            </a:r>
            <a:r>
              <a:rPr lang="en-US" sz="2400" dirty="0" err="1" smtClean="0"/>
              <a:t>acquisto</a:t>
            </a:r>
            <a:r>
              <a:rPr lang="en-US" sz="2400" dirty="0" smtClean="0"/>
              <a:t> </a:t>
            </a:r>
            <a:r>
              <a:rPr lang="en-US" sz="2400" dirty="0" err="1" smtClean="0"/>
              <a:t>scintillatore</a:t>
            </a:r>
            <a:r>
              <a:rPr lang="en-US" sz="2400" dirty="0" smtClean="0"/>
              <a:t> CLYC 2”x2”</a:t>
            </a:r>
          </a:p>
          <a:p>
            <a:pPr marL="342900" indent="-342900"/>
            <a:r>
              <a:rPr lang="en-US" sz="2400" dirty="0" smtClean="0"/>
              <a:t>1.5 </a:t>
            </a:r>
            <a:r>
              <a:rPr lang="en-US" sz="2400" dirty="0" err="1" smtClean="0"/>
              <a:t>keuro</a:t>
            </a:r>
            <a:r>
              <a:rPr lang="en-US" sz="2400" dirty="0" smtClean="0"/>
              <a:t> -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consumo</a:t>
            </a:r>
            <a:endParaRPr lang="en-US" sz="2400" dirty="0" smtClean="0"/>
          </a:p>
          <a:p>
            <a:pPr marL="342900" indent="-342900"/>
            <a:r>
              <a:rPr lang="en-US" sz="2400" dirty="0" smtClean="0"/>
              <a:t>0 </a:t>
            </a:r>
            <a:r>
              <a:rPr lang="en-US" sz="2400" dirty="0" err="1" smtClean="0"/>
              <a:t>keuro</a:t>
            </a:r>
            <a:r>
              <a:rPr lang="en-US" sz="2400" dirty="0" smtClean="0"/>
              <a:t> - </a:t>
            </a:r>
            <a:r>
              <a:rPr lang="en-US" sz="2400" dirty="0" err="1" smtClean="0"/>
              <a:t>missioni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18202"/>
            <a:ext cx="6400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05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954" y="239735"/>
            <a:ext cx="862672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Our proposal indeed aims at establishing outstanding beam-line operation of a laser-plasma source taking advantage of the results achieved so far in this field by our collaboration through joint experimental campaigns and numerical modeling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The proposal is based upon </a:t>
            </a:r>
            <a:r>
              <a:rPr lang="en-US" sz="2000" dirty="0" smtClean="0"/>
              <a:t>five </a:t>
            </a:r>
            <a:r>
              <a:rPr lang="en-US" sz="2000" dirty="0"/>
              <a:t>main pillars, including: </a:t>
            </a:r>
          </a:p>
          <a:p>
            <a:r>
              <a:rPr lang="en-US" sz="2000" dirty="0"/>
              <a:t>1)	a primary “home” laser facility with power upgrade currently in progress, </a:t>
            </a:r>
          </a:p>
          <a:p>
            <a:pPr marL="457200" indent="-457200">
              <a:buAutoNum type="arabicParenR" startAt="2"/>
            </a:pPr>
            <a:r>
              <a:rPr lang="en-US" sz="2000" dirty="0" smtClean="0"/>
              <a:t>a </a:t>
            </a:r>
            <a:r>
              <a:rPr lang="en-US" sz="2000" dirty="0"/>
              <a:t>deep knowledge and expertise on beam drive components to allow compact scheme for future </a:t>
            </a:r>
            <a:r>
              <a:rPr lang="en-US" sz="2000" dirty="0" smtClean="0"/>
              <a:t>accelerators</a:t>
            </a:r>
          </a:p>
          <a:p>
            <a:pPr marL="457200" indent="-457200">
              <a:buAutoNum type="arabicParenR" startAt="2"/>
            </a:pPr>
            <a:r>
              <a:rPr lang="en-US" sz="2000" dirty="0"/>
              <a:t>t</a:t>
            </a:r>
            <a:r>
              <a:rPr lang="en-US" sz="2000" dirty="0" smtClean="0"/>
              <a:t>he possibility to design and carry out </a:t>
            </a:r>
            <a:r>
              <a:rPr lang="en-US" sz="2000" dirty="0" err="1" smtClean="0"/>
              <a:t>rabiological</a:t>
            </a:r>
            <a:r>
              <a:rPr lang="en-US" sz="2000" dirty="0" smtClean="0"/>
              <a:t> tests on pulsed proton beams </a:t>
            </a:r>
            <a:endParaRPr lang="en-US" sz="2000" dirty="0"/>
          </a:p>
          <a:p>
            <a:pPr marL="457200" indent="-457200">
              <a:buAutoNum type="arabicParenR" startAt="4"/>
            </a:pPr>
            <a:r>
              <a:rPr lang="en-US" sz="2000" dirty="0" smtClean="0"/>
              <a:t>a </a:t>
            </a:r>
            <a:r>
              <a:rPr lang="en-US" sz="2000" dirty="0"/>
              <a:t>range of tools for numerical predictive modeling </a:t>
            </a:r>
          </a:p>
          <a:p>
            <a:pPr marL="457200" indent="-457200">
              <a:buAutoNum type="arabicParenR" startAt="4"/>
            </a:pPr>
            <a:r>
              <a:rPr lang="en-US" sz="2000" dirty="0" smtClean="0"/>
              <a:t>access </a:t>
            </a:r>
            <a:r>
              <a:rPr lang="en-US" sz="2000" dirty="0"/>
              <a:t>to external leading facilities within collaborative/competitive schemes.</a:t>
            </a:r>
          </a:p>
          <a:p>
            <a:r>
              <a:rPr lang="en-US" sz="2800" dirty="0" smtClean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5246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3942" y="831440"/>
            <a:ext cx="5766009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number of FTE involved will be of the order of 13 FTE</a:t>
            </a:r>
          </a:p>
          <a:p>
            <a:endParaRPr lang="en-US" dirty="0"/>
          </a:p>
          <a:p>
            <a:r>
              <a:rPr lang="it-IT" dirty="0"/>
              <a:t>Dario Giove (RN e RL)        </a:t>
            </a:r>
            <a:r>
              <a:rPr lang="it-IT" dirty="0" smtClean="0"/>
              <a:t>   80</a:t>
            </a:r>
            <a:r>
              <a:rPr lang="it-IT" dirty="0"/>
              <a:t>%</a:t>
            </a:r>
          </a:p>
          <a:p>
            <a:r>
              <a:rPr lang="it-IT" dirty="0"/>
              <a:t>Alberto </a:t>
            </a:r>
            <a:r>
              <a:rPr lang="it-IT" dirty="0" err="1"/>
              <a:t>Fazzi</a:t>
            </a:r>
            <a:r>
              <a:rPr lang="it-IT" dirty="0"/>
              <a:t>                          70%</a:t>
            </a:r>
          </a:p>
          <a:p>
            <a:r>
              <a:rPr lang="it-IT" dirty="0"/>
              <a:t>Stefano </a:t>
            </a:r>
            <a:r>
              <a:rPr lang="it-IT" dirty="0" err="1"/>
              <a:t>Agosteo</a:t>
            </a:r>
            <a:r>
              <a:rPr lang="it-IT" dirty="0"/>
              <a:t>                    </a:t>
            </a:r>
            <a:r>
              <a:rPr lang="it-IT" dirty="0" smtClean="0"/>
              <a:t>30</a:t>
            </a:r>
            <a:r>
              <a:rPr lang="it-IT" dirty="0"/>
              <a:t>%</a:t>
            </a:r>
          </a:p>
          <a:p>
            <a:r>
              <a:rPr lang="it-IT" dirty="0" smtClean="0"/>
              <a:t>Massimiliano </a:t>
            </a:r>
            <a:r>
              <a:rPr lang="it-IT" dirty="0" err="1"/>
              <a:t>Romè</a:t>
            </a:r>
            <a:r>
              <a:rPr lang="it-IT" dirty="0"/>
              <a:t>             </a:t>
            </a:r>
            <a:r>
              <a:rPr lang="it-IT" dirty="0" smtClean="0"/>
              <a:t> 25</a:t>
            </a:r>
            <a:r>
              <a:rPr lang="it-IT" dirty="0"/>
              <a:t>%</a:t>
            </a:r>
          </a:p>
          <a:p>
            <a:r>
              <a:rPr lang="it-IT" dirty="0" err="1" smtClean="0"/>
              <a:t>Maero</a:t>
            </a:r>
            <a:r>
              <a:rPr lang="it-IT" dirty="0" smtClean="0"/>
              <a:t> </a:t>
            </a:r>
            <a:r>
              <a:rPr lang="it-IT" dirty="0"/>
              <a:t>Giancarlo                   </a:t>
            </a:r>
            <a:r>
              <a:rPr lang="it-IT" dirty="0" smtClean="0"/>
              <a:t>25</a:t>
            </a:r>
            <a:r>
              <a:rPr lang="it-IT" dirty="0"/>
              <a:t>%</a:t>
            </a:r>
          </a:p>
          <a:p>
            <a:r>
              <a:rPr lang="it-IT" dirty="0" smtClean="0"/>
              <a:t>Matteo </a:t>
            </a:r>
            <a:r>
              <a:rPr lang="it-IT" dirty="0"/>
              <a:t>Passoni                     </a:t>
            </a:r>
            <a:r>
              <a:rPr lang="it-IT" dirty="0" smtClean="0"/>
              <a:t>20</a:t>
            </a:r>
            <a:r>
              <a:rPr lang="it-IT" dirty="0"/>
              <a:t>%</a:t>
            </a:r>
          </a:p>
          <a:p>
            <a:r>
              <a:rPr lang="it-IT" dirty="0" smtClean="0"/>
              <a:t>Albani                                      </a:t>
            </a:r>
            <a:r>
              <a:rPr lang="it-IT" dirty="0"/>
              <a:t>80%</a:t>
            </a:r>
          </a:p>
          <a:p>
            <a:r>
              <a:rPr lang="it-IT" dirty="0" err="1" smtClean="0"/>
              <a:t>Gorini</a:t>
            </a:r>
            <a:r>
              <a:rPr lang="it-IT" dirty="0" smtClean="0"/>
              <a:t>                                      20</a:t>
            </a:r>
            <a:r>
              <a:rPr lang="it-IT" dirty="0"/>
              <a:t>%</a:t>
            </a:r>
          </a:p>
          <a:p>
            <a:r>
              <a:rPr lang="it-IT" dirty="0" smtClean="0"/>
              <a:t>Nocente                                  30</a:t>
            </a:r>
            <a:r>
              <a:rPr lang="it-IT" dirty="0"/>
              <a:t>%</a:t>
            </a:r>
          </a:p>
          <a:p>
            <a:r>
              <a:rPr lang="it-IT" dirty="0" err="1" smtClean="0"/>
              <a:t>Rebai</a:t>
            </a:r>
            <a:r>
              <a:rPr lang="it-IT" dirty="0" smtClean="0"/>
              <a:t>                                       50%			4.3 FTE</a:t>
            </a: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D'</a:t>
            </a:r>
            <a:r>
              <a:rPr lang="it-IT" dirty="0" err="1" smtClean="0"/>
              <a:t>angeloGiovanni</a:t>
            </a:r>
            <a:r>
              <a:rPr lang="it-IT" dirty="0" smtClean="0"/>
              <a:t>                  30</a:t>
            </a:r>
            <a:r>
              <a:rPr lang="it-IT" dirty="0"/>
              <a:t>%</a:t>
            </a:r>
          </a:p>
          <a:p>
            <a:r>
              <a:rPr lang="it-IT" dirty="0" err="1"/>
              <a:t>Pirovano</a:t>
            </a:r>
            <a:r>
              <a:rPr lang="it-IT" dirty="0"/>
              <a:t> Claudio                   </a:t>
            </a:r>
            <a:r>
              <a:rPr lang="it-IT" dirty="0" smtClean="0"/>
              <a:t>30</a:t>
            </a:r>
            <a:r>
              <a:rPr lang="it-IT" dirty="0"/>
              <a:t>%</a:t>
            </a:r>
          </a:p>
          <a:p>
            <a:endParaRPr lang="en-US" dirty="0"/>
          </a:p>
          <a:p>
            <a:r>
              <a:rPr lang="en-US" dirty="0" smtClean="0"/>
              <a:t>The budget for the 3 years will be of the order of 800 </a:t>
            </a:r>
            <a:r>
              <a:rPr lang="en-US" dirty="0" err="1" smtClean="0"/>
              <a:t>Keuro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7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3"/>
          <p:cNvGrpSpPr/>
          <p:nvPr/>
        </p:nvGrpSpPr>
        <p:grpSpPr>
          <a:xfrm>
            <a:off x="4572000" y="980728"/>
            <a:ext cx="4540140" cy="3095984"/>
            <a:chOff x="35496" y="2169040"/>
            <a:chExt cx="4540140" cy="3095984"/>
          </a:xfrm>
        </p:grpSpPr>
        <p:pic>
          <p:nvPicPr>
            <p:cNvPr id="21" name="Immagine 20" descr="M_C7.emf"/>
            <p:cNvPicPr>
              <a:picLocks noChangeAspect="1"/>
            </p:cNvPicPr>
            <p:nvPr/>
          </p:nvPicPr>
          <p:blipFill>
            <a:blip r:embed="rId2" cstate="print"/>
            <a:srcRect t="4445"/>
            <a:stretch>
              <a:fillRect/>
            </a:stretch>
          </p:blipFill>
          <p:spPr>
            <a:xfrm>
              <a:off x="35496" y="2169040"/>
              <a:ext cx="4540140" cy="3095984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>
              <a:off x="1815936" y="2605848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30000" dirty="0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35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Cl(</a:t>
              </a:r>
              <a:r>
                <a:rPr lang="en-US" b="1" dirty="0" err="1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n,p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)</a:t>
              </a:r>
              <a:r>
                <a:rPr lang="en-US" b="1" baseline="30000" dirty="0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35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S</a:t>
              </a:r>
              <a:endParaRPr lang="it-IT" dirty="0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862416" y="3014368"/>
              <a:ext cx="13756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30000" dirty="0" smtClean="0">
                  <a:solidFill>
                    <a:schemeClr val="accent2"/>
                  </a:solidFill>
                  <a:latin typeface="Book Antiqua" panose="02040602050305030304" pitchFamily="18" charset="0"/>
                </a:rPr>
                <a:t>35</a:t>
              </a:r>
              <a:r>
                <a:rPr lang="en-US" b="1" dirty="0" smtClean="0">
                  <a:solidFill>
                    <a:schemeClr val="accent2"/>
                  </a:solidFill>
                  <a:latin typeface="Book Antiqua" panose="02040602050305030304" pitchFamily="18" charset="0"/>
                </a:rPr>
                <a:t>Cl(n,</a:t>
              </a:r>
              <a:r>
                <a:rPr lang="en-US" b="1" dirty="0" smtClean="0">
                  <a:solidFill>
                    <a:schemeClr val="accent2"/>
                  </a:solidFill>
                  <a:latin typeface="Book Antiqua" panose="02040602050305030304" pitchFamily="18" charset="0"/>
                  <a:sym typeface="Symbol"/>
                </a:rPr>
                <a:t></a:t>
              </a:r>
              <a:r>
                <a:rPr lang="en-US" b="1" dirty="0" smtClean="0">
                  <a:solidFill>
                    <a:schemeClr val="accent2"/>
                  </a:solidFill>
                  <a:latin typeface="Book Antiqua" panose="02040602050305030304" pitchFamily="18" charset="0"/>
                </a:rPr>
                <a:t>)</a:t>
              </a:r>
              <a:r>
                <a:rPr lang="en-US" b="1" baseline="30000" dirty="0" smtClean="0">
                  <a:solidFill>
                    <a:schemeClr val="accent2"/>
                  </a:solidFill>
                  <a:latin typeface="Book Antiqua" panose="02040602050305030304" pitchFamily="18" charset="0"/>
                </a:rPr>
                <a:t>32</a:t>
              </a:r>
              <a:r>
                <a:rPr lang="en-US" b="1" dirty="0" smtClean="0">
                  <a:solidFill>
                    <a:schemeClr val="accent2"/>
                  </a:solidFill>
                  <a:latin typeface="Book Antiqua" panose="02040602050305030304" pitchFamily="18" charset="0"/>
                </a:rPr>
                <a:t>P</a:t>
              </a:r>
              <a:endParaRPr lang="it-IT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9307"/>
            <a:ext cx="9144000" cy="850106"/>
          </a:xfrm>
        </p:spPr>
        <p:txBody>
          <a:bodyPr/>
          <a:lstStyle/>
          <a:p>
            <a:r>
              <a:rPr lang="en-GB" dirty="0" smtClean="0"/>
              <a:t>CLYC - </a:t>
            </a:r>
            <a:r>
              <a:rPr lang="en-GB" dirty="0" err="1" smtClean="0"/>
              <a:t>Attivita</a:t>
            </a:r>
            <a:r>
              <a:rPr lang="en-GB" dirty="0" smtClean="0"/>
              <a:t>’ 2015 INFN MI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0" y="1065510"/>
            <a:ext cx="4499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buFont typeface="Wingdings" pitchFamily="2" charset="2"/>
              <a:buChar char="ü"/>
            </a:pPr>
            <a:r>
              <a:rPr lang="it-IT" dirty="0" smtClean="0"/>
              <a:t>Caratterizzazione di due scintillatori CLYC con diversa concentrazione di </a:t>
            </a:r>
            <a:r>
              <a:rPr lang="it-IT" baseline="30000" dirty="0" smtClean="0"/>
              <a:t>6</a:t>
            </a:r>
            <a:r>
              <a:rPr lang="it-IT" dirty="0" smtClean="0"/>
              <a:t>Li e </a:t>
            </a:r>
            <a:r>
              <a:rPr lang="it-IT" baseline="30000" dirty="0" smtClean="0"/>
              <a:t>7</a:t>
            </a:r>
            <a:r>
              <a:rPr lang="it-IT" dirty="0" smtClean="0"/>
              <a:t>Li.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dirty="0" smtClean="0"/>
              <a:t>Studio delle risposta di due scintillatori CLYC (</a:t>
            </a:r>
            <a:r>
              <a:rPr lang="it-IT" baseline="30000" dirty="0" smtClean="0"/>
              <a:t>7</a:t>
            </a:r>
            <a:r>
              <a:rPr lang="it-IT" dirty="0" smtClean="0"/>
              <a:t>Li - </a:t>
            </a:r>
            <a:r>
              <a:rPr lang="it-IT" baseline="30000" dirty="0" smtClean="0"/>
              <a:t>6</a:t>
            </a:r>
            <a:r>
              <a:rPr lang="it-IT" dirty="0" smtClean="0"/>
              <a:t>Li ) a neutroni veloci di diverse energie (1.9 – 3.8 </a:t>
            </a:r>
            <a:r>
              <a:rPr lang="it-IT" dirty="0" err="1" smtClean="0"/>
              <a:t>MeV</a:t>
            </a:r>
            <a:r>
              <a:rPr lang="it-IT" dirty="0" smtClean="0"/>
              <a:t>) presso i laboratori nazionali di </a:t>
            </a:r>
            <a:r>
              <a:rPr lang="it-IT" dirty="0" err="1" smtClean="0"/>
              <a:t>Legnaro</a:t>
            </a:r>
            <a:r>
              <a:rPr lang="it-IT" dirty="0" smtClean="0"/>
              <a:t>. 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dirty="0" smtClean="0"/>
              <a:t>I neutroni veloci sono stati misurati sia tramite la misura diretta del segnale energetico che tramite il </a:t>
            </a:r>
            <a:r>
              <a:rPr lang="it-IT" dirty="0" err="1" smtClean="0"/>
              <a:t>ToF</a:t>
            </a:r>
            <a:r>
              <a:rPr lang="it-IT" dirty="0" smtClean="0"/>
              <a:t>. 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dirty="0" smtClean="0"/>
              <a:t>Controllo delle proprietà dei rivelatori dopo l’esposizione al fascio, no danni apparenti.</a:t>
            </a:r>
          </a:p>
        </p:txBody>
      </p:sp>
      <p:grpSp>
        <p:nvGrpSpPr>
          <p:cNvPr id="4" name="Gruppo 28"/>
          <p:cNvGrpSpPr/>
          <p:nvPr/>
        </p:nvGrpSpPr>
        <p:grpSpPr>
          <a:xfrm>
            <a:off x="467544" y="5400512"/>
            <a:ext cx="8424936" cy="1484872"/>
            <a:chOff x="323528" y="4896456"/>
            <a:chExt cx="8424936" cy="1484872"/>
          </a:xfrm>
        </p:grpSpPr>
        <p:sp>
          <p:nvSpPr>
            <p:cNvPr id="15" name="Esplosione 1 14"/>
            <p:cNvSpPr/>
            <p:nvPr/>
          </p:nvSpPr>
          <p:spPr>
            <a:xfrm>
              <a:off x="7407608" y="4907806"/>
              <a:ext cx="432048" cy="432048"/>
            </a:xfrm>
            <a:prstGeom prst="irregularSeal1">
              <a:avLst/>
            </a:prstGeom>
            <a:solidFill>
              <a:schemeClr val="accent4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6444208" y="5552110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Sorgente</a:t>
              </a:r>
              <a:r>
                <a:rPr lang="en-US" dirty="0" smtClean="0"/>
                <a:t> </a:t>
              </a:r>
              <a:r>
                <a:rPr lang="en-US" dirty="0" err="1" smtClean="0"/>
                <a:t>di</a:t>
              </a:r>
              <a:r>
                <a:rPr lang="en-US" dirty="0" smtClean="0"/>
                <a:t> </a:t>
              </a:r>
              <a:r>
                <a:rPr lang="en-US" dirty="0" err="1" smtClean="0"/>
                <a:t>neutroni</a:t>
              </a:r>
              <a:r>
                <a:rPr lang="en-US" dirty="0" smtClean="0"/>
                <a:t> </a:t>
              </a:r>
              <a:r>
                <a:rPr lang="en-US" dirty="0" err="1" smtClean="0"/>
                <a:t>AmBe</a:t>
              </a:r>
              <a:r>
                <a:rPr lang="en-US" dirty="0" smtClean="0"/>
                <a:t> </a:t>
              </a:r>
              <a:r>
                <a:rPr lang="en-US" dirty="0" err="1" smtClean="0"/>
                <a:t>calibrata</a:t>
              </a:r>
              <a:endParaRPr lang="en-US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11560" y="4896456"/>
              <a:ext cx="1368152" cy="400110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/>
                <a:t>Detector</a:t>
              </a:r>
              <a:endParaRPr lang="it-IT" sz="2000" b="1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1979712" y="5097958"/>
              <a:ext cx="54278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/>
            <p:cNvSpPr txBox="1"/>
            <p:nvPr/>
          </p:nvSpPr>
          <p:spPr>
            <a:xfrm>
              <a:off x="323528" y="5457998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CLYC-6 </a:t>
              </a:r>
            </a:p>
            <a:p>
              <a:pPr algn="ctr"/>
              <a:r>
                <a:rPr lang="en-US" dirty="0" smtClean="0"/>
                <a:t>CLYC-7</a:t>
              </a:r>
            </a:p>
            <a:p>
              <a:pPr algn="ctr"/>
              <a:r>
                <a:rPr lang="en-US" dirty="0" smtClean="0"/>
                <a:t>BC501A</a:t>
              </a:r>
              <a:endParaRPr lang="en-US" dirty="0"/>
            </a:p>
          </p:txBody>
        </p:sp>
        <p:sp>
          <p:nvSpPr>
            <p:cNvPr id="27" name="Parentesi graffa aperta 26"/>
            <p:cNvSpPr/>
            <p:nvPr/>
          </p:nvSpPr>
          <p:spPr>
            <a:xfrm rot="16200000">
              <a:off x="4427984" y="2937718"/>
              <a:ext cx="504056" cy="5256584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203848" y="5897582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Distanza</a:t>
              </a:r>
              <a:r>
                <a:rPr lang="it-IT" dirty="0" smtClean="0"/>
                <a:t>: 0.775, 1, 1.2, 1.4 m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0" y="4365104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 algn="just">
              <a:buFont typeface="Wingdings" pitchFamily="2" charset="2"/>
              <a:buChar char="ü"/>
            </a:pPr>
            <a:r>
              <a:rPr lang="it-IT" dirty="0" smtClean="0"/>
              <a:t>Misura di efficienza per neutroni veloci effettuata presso il LASA di Milano a marzo 2015.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dirty="0" smtClean="0"/>
              <a:t>Misure di risoluzione temporale con algoritmi digitali e con sistemi analogici.</a:t>
            </a:r>
          </a:p>
          <a:p>
            <a:endParaRPr lang="it-IT" dirty="0"/>
          </a:p>
        </p:txBody>
      </p:sp>
      <p:sp>
        <p:nvSpPr>
          <p:cNvPr id="17" name="Freccia a destra 16"/>
          <p:cNvSpPr/>
          <p:nvPr/>
        </p:nvSpPr>
        <p:spPr>
          <a:xfrm rot="10800000">
            <a:off x="6660232" y="5373216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a destra 21"/>
          <p:cNvSpPr/>
          <p:nvPr/>
        </p:nvSpPr>
        <p:spPr>
          <a:xfrm rot="10800000">
            <a:off x="2699792" y="5373216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9307"/>
            <a:ext cx="9144000" cy="850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CLYC – </a:t>
            </a:r>
            <a:r>
              <a:rPr lang="en-GB" dirty="0" err="1" smtClean="0"/>
              <a:t>Attivita</a:t>
            </a:r>
            <a:r>
              <a:rPr lang="en-GB" dirty="0" smtClean="0"/>
              <a:t>’ 2015/16 e </a:t>
            </a:r>
            <a:r>
              <a:rPr lang="en-GB" dirty="0" err="1" smtClean="0"/>
              <a:t>richieste</a:t>
            </a:r>
            <a:r>
              <a:rPr lang="en-GB" dirty="0" smtClean="0"/>
              <a:t> 2016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0" y="980728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buFont typeface="Wingdings" pitchFamily="2" charset="2"/>
              <a:buChar char="ü"/>
            </a:pPr>
            <a:r>
              <a:rPr lang="it-IT" sz="2000" dirty="0" smtClean="0"/>
              <a:t>Caratterizzazione di 1 CLYC 2"x 2" in termini di </a:t>
            </a:r>
            <a:r>
              <a:rPr lang="it-IT" sz="2000" u="sng" dirty="0" smtClean="0"/>
              <a:t>prestazioni spettroscopiche, efficienza, discriminazione gamma/neutroni, risoluzione temporale</a:t>
            </a:r>
            <a:r>
              <a:rPr lang="it-IT" sz="2000" dirty="0" smtClean="0"/>
              <a:t> in rapporto a CLYC di dimensioni minori (1" x 1").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sz="2000" dirty="0" smtClean="0"/>
              <a:t>Caratterizzazione danno da radiazione per cristalli CLYC dopo esposizione a fasci di protoni e neutroni in termini di peggioramento della capacità di discriminazione gamma/neutroni e di risoluzione spettroscopica.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sz="2000" dirty="0" smtClean="0"/>
              <a:t>Test di misura presso laboratori INFN (</a:t>
            </a:r>
            <a:r>
              <a:rPr lang="it-IT" sz="2000" dirty="0" err="1" smtClean="0"/>
              <a:t>Legnaro</a:t>
            </a:r>
            <a:r>
              <a:rPr lang="it-IT" sz="2000" dirty="0" smtClean="0"/>
              <a:t>), ENEA (Frascati) ed eventualmente IFJ (Cracovia) con fasci di neutroni (LNL e Frascati), fascio di protoni e fondo di neutroni (IFJ).</a:t>
            </a:r>
          </a:p>
          <a:p>
            <a:pPr marL="288000" indent="-288000" algn="just">
              <a:buFont typeface="Wingdings" pitchFamily="2" charset="2"/>
              <a:buChar char="ü"/>
            </a:pPr>
            <a:endParaRPr lang="it-IT" sz="2000" dirty="0" smtClean="0"/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sz="2000" dirty="0" smtClean="0"/>
              <a:t>Missioni : 3 </a:t>
            </a:r>
            <a:r>
              <a:rPr lang="it-IT" sz="2000" dirty="0" err="1" smtClean="0"/>
              <a:t>keuro</a:t>
            </a:r>
            <a:r>
              <a:rPr lang="it-IT" sz="2000" dirty="0" smtClean="0"/>
              <a:t> </a:t>
            </a:r>
          </a:p>
          <a:p>
            <a:pPr marL="288000" indent="-288000" algn="just"/>
            <a:r>
              <a:rPr lang="it-IT" sz="2000" dirty="0" smtClean="0"/>
              <a:t>	(1 </a:t>
            </a:r>
            <a:r>
              <a:rPr lang="it-IT" sz="2000" dirty="0" err="1" smtClean="0"/>
              <a:t>keuro</a:t>
            </a:r>
            <a:r>
              <a:rPr lang="it-IT" sz="2000" dirty="0" smtClean="0"/>
              <a:t> LNL - 5 gg. x 3 persone)</a:t>
            </a:r>
          </a:p>
          <a:p>
            <a:pPr marL="288000" indent="-288000" algn="just"/>
            <a:r>
              <a:rPr lang="it-IT" sz="2000" dirty="0" smtClean="0"/>
              <a:t>	(1 </a:t>
            </a:r>
            <a:r>
              <a:rPr lang="it-IT" sz="2000" dirty="0" err="1" smtClean="0"/>
              <a:t>keuro</a:t>
            </a:r>
            <a:r>
              <a:rPr lang="it-IT" sz="2000" dirty="0" smtClean="0"/>
              <a:t> ENEA Frascati - 3 gg. x 3 persone)</a:t>
            </a:r>
          </a:p>
          <a:p>
            <a:pPr marL="288000" indent="-288000" algn="just"/>
            <a:r>
              <a:rPr lang="it-IT" sz="2000" dirty="0" smtClean="0"/>
              <a:t>	(1 </a:t>
            </a:r>
            <a:r>
              <a:rPr lang="it-IT" sz="2000" dirty="0" err="1" smtClean="0"/>
              <a:t>keuro</a:t>
            </a:r>
            <a:r>
              <a:rPr lang="it-IT" sz="2000" dirty="0" smtClean="0"/>
              <a:t> IFJ Cracovia - 3 gg. x 2 persone)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sz="2000" dirty="0" smtClean="0"/>
              <a:t>Consumo: 3 </a:t>
            </a:r>
            <a:r>
              <a:rPr lang="it-IT" sz="2000" dirty="0" err="1" smtClean="0"/>
              <a:t>keuro</a:t>
            </a:r>
            <a:endParaRPr lang="it-IT" sz="2000" dirty="0" smtClean="0"/>
          </a:p>
          <a:p>
            <a:pPr marL="288000" indent="-288000" algn="just"/>
            <a:r>
              <a:rPr lang="it-IT" sz="2000" dirty="0" smtClean="0"/>
              <a:t>	(2 </a:t>
            </a:r>
            <a:r>
              <a:rPr lang="it-IT" sz="2000" dirty="0" err="1" smtClean="0"/>
              <a:t>keuro</a:t>
            </a:r>
            <a:r>
              <a:rPr lang="it-IT" sz="2000" dirty="0" smtClean="0"/>
              <a:t> sviluppo sistema di acquisizione)</a:t>
            </a:r>
          </a:p>
          <a:p>
            <a:pPr marL="288000" indent="-288000" algn="just"/>
            <a:r>
              <a:rPr lang="it-IT" sz="2000" dirty="0" smtClean="0"/>
              <a:t>	(1 </a:t>
            </a:r>
            <a:r>
              <a:rPr lang="it-IT" sz="2000" dirty="0" err="1" smtClean="0"/>
              <a:t>keuro</a:t>
            </a:r>
            <a:r>
              <a:rPr lang="it-IT" sz="2000" dirty="0" smtClean="0"/>
              <a:t> materiale di consumo)</a:t>
            </a:r>
          </a:p>
          <a:p>
            <a:pPr marL="288000" indent="-288000" algn="just">
              <a:buFont typeface="Wingdings" pitchFamily="2" charset="2"/>
              <a:buChar char="ü"/>
            </a:pPr>
            <a:r>
              <a:rPr lang="it-IT" sz="2000" dirty="0" smtClean="0"/>
              <a:t>Inventariabile :  ≈ 50 </a:t>
            </a:r>
            <a:r>
              <a:rPr lang="it-IT" sz="2000" dirty="0" err="1" smtClean="0"/>
              <a:t>keuro</a:t>
            </a:r>
            <a:r>
              <a:rPr lang="it-IT" sz="2000" dirty="0" smtClean="0"/>
              <a:t> - acquisto CLYC 3x3 </a:t>
            </a:r>
          </a:p>
          <a:p>
            <a:pPr marL="288000" indent="-288000" algn="just"/>
            <a:r>
              <a:rPr lang="it-IT" sz="2000" dirty="0" smtClean="0"/>
              <a:t>	</a:t>
            </a:r>
            <a:r>
              <a:rPr lang="it-IT" sz="2000" u="sng" dirty="0" smtClean="0"/>
              <a:t>SUB JUDICE</a:t>
            </a:r>
            <a:r>
              <a:rPr lang="it-IT" sz="2000" dirty="0" smtClean="0"/>
              <a:t> a soddisfacenti caratteristiche CLYC 2x2 in attesa di essere consegnato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160</TotalTime>
  <Words>4334</Words>
  <Application>Microsoft Macintosh PowerPoint</Application>
  <PresentationFormat>On-screen Show (4:3)</PresentationFormat>
  <Paragraphs>628</Paragraphs>
  <Slides>72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CLYC 2015 </vt:lpstr>
      <vt:lpstr>CLYC - Attivita’ 2015 INFN MI</vt:lpstr>
      <vt:lpstr>CLYC – Attivita’ 2015/16 e richieste 2016</vt:lpstr>
      <vt:lpstr>PowerPoint Presentation</vt:lpstr>
      <vt:lpstr>HVR_CCPD</vt:lpstr>
      <vt:lpstr>HVR_CCPD irradiations</vt:lpstr>
      <vt:lpstr>HVR_CCPD: sensor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Magix                2015: Risorse</vt:lpstr>
      <vt:lpstr>Sextupole Magnet Construction &amp; Test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MC-INFN (6° anno)</vt:lpstr>
      <vt:lpstr>Attivita’ 2014-2015</vt:lpstr>
      <vt:lpstr>Attivita’ e Obiettivi per il 2016</vt:lpstr>
      <vt:lpstr>PowerPoint Presentation</vt:lpstr>
      <vt:lpstr>RDH Research and Development in HadronTherapy</vt:lpstr>
      <vt:lpstr>Sezione di Milano</vt:lpstr>
      <vt:lpstr>Sezione di Milano</vt:lpstr>
      <vt:lpstr>PowerPoint Presentation</vt:lpstr>
      <vt:lpstr>PowerPoint Presentation</vt:lpstr>
      <vt:lpstr>PowerPoint Presentation</vt:lpstr>
      <vt:lpstr>DESIGN   Innovative Drift topologiEs in thick SIlicon or GermaNium detectors for hard X- and gamma-ray spectroscopy</vt:lpstr>
      <vt:lpstr>DESIGN (2016-2018) – nuova sigla gr.5 Innovative Drift topologiEs in thick SIlicon or GermaNium detectors for hard X- and gamma-ray spectroscopy</vt:lpstr>
      <vt:lpstr>motivations</vt:lpstr>
      <vt:lpstr>foreseen applications/fallouts</vt:lpstr>
      <vt:lpstr>Scientific/technical challenges</vt:lpstr>
      <vt:lpstr>Attivita’ prevista (2016-2018)</vt:lpstr>
      <vt:lpstr>Cronoprogramma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Dario Giove</dc:creator>
  <cp:lastModifiedBy>Dario Giove</cp:lastModifiedBy>
  <cp:revision>18</cp:revision>
  <dcterms:created xsi:type="dcterms:W3CDTF">2015-07-08T08:11:02Z</dcterms:created>
  <dcterms:modified xsi:type="dcterms:W3CDTF">2015-07-08T11:10:41Z</dcterms:modified>
</cp:coreProperties>
</file>