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5"/>
  </p:notesMasterIdLst>
  <p:handoutMasterIdLst>
    <p:handoutMasterId r:id="rId16"/>
  </p:handoutMasterIdLst>
  <p:sldIdLst>
    <p:sldId id="256" r:id="rId2"/>
    <p:sldId id="762" r:id="rId3"/>
    <p:sldId id="763" r:id="rId4"/>
    <p:sldId id="764" r:id="rId5"/>
    <p:sldId id="765" r:id="rId6"/>
    <p:sldId id="767" r:id="rId7"/>
    <p:sldId id="768" r:id="rId8"/>
    <p:sldId id="772" r:id="rId9"/>
    <p:sldId id="769" r:id="rId10"/>
    <p:sldId id="770" r:id="rId11"/>
    <p:sldId id="771" r:id="rId12"/>
    <p:sldId id="766" r:id="rId13"/>
    <p:sldId id="744" r:id="rId14"/>
  </p:sldIdLst>
  <p:sldSz cx="9144000" cy="6858000" type="screen4x3"/>
  <p:notesSz cx="6797675" cy="9926638"/>
  <p:defaultTextStyle>
    <a:defPPr>
      <a:defRPr lang="it-IT"/>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6600"/>
    <a:srgbClr val="003F6E"/>
    <a:srgbClr val="99CCFF"/>
    <a:srgbClr val="FF9933"/>
    <a:srgbClr val="FF9900"/>
    <a:srgbClr val="66CCFF"/>
    <a:srgbClr val="2C5986"/>
    <a:srgbClr val="00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6179" autoAdjust="0"/>
  </p:normalViewPr>
  <p:slideViewPr>
    <p:cSldViewPr>
      <p:cViewPr varScale="1">
        <p:scale>
          <a:sx n="65" d="100"/>
          <a:sy n="65" d="100"/>
        </p:scale>
        <p:origin x="-564" y="-108"/>
      </p:cViewPr>
      <p:guideLst>
        <p:guide orient="horz" pos="2160"/>
        <p:guide pos="2880"/>
      </p:guideLst>
    </p:cSldViewPr>
  </p:slideViewPr>
  <p:outlineViewPr>
    <p:cViewPr>
      <p:scale>
        <a:sx n="33" d="100"/>
        <a:sy n="33" d="100"/>
      </p:scale>
      <p:origin x="0" y="174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Times" pitchFamily="18" charset="0"/>
                <a:cs typeface="+mn-cs"/>
              </a:defRPr>
            </a:lvl1pPr>
          </a:lstStyle>
          <a:p>
            <a:pPr>
              <a:defRPr/>
            </a:pPr>
            <a:endParaRPr lang="it-IT"/>
          </a:p>
        </p:txBody>
      </p:sp>
      <p:sp>
        <p:nvSpPr>
          <p:cNvPr id="12291"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Times" pitchFamily="18" charset="0"/>
                <a:cs typeface="+mn-cs"/>
              </a:defRPr>
            </a:lvl1pPr>
          </a:lstStyle>
          <a:p>
            <a:pPr>
              <a:defRPr/>
            </a:pPr>
            <a:endParaRPr lang="it-IT"/>
          </a:p>
        </p:txBody>
      </p:sp>
      <p:sp>
        <p:nvSpPr>
          <p:cNvPr id="12292"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Times" pitchFamily="18" charset="0"/>
                <a:cs typeface="+mn-cs"/>
              </a:defRPr>
            </a:lvl1pPr>
          </a:lstStyle>
          <a:p>
            <a:pPr>
              <a:defRPr/>
            </a:pPr>
            <a:endParaRPr lang="it-IT"/>
          </a:p>
        </p:txBody>
      </p:sp>
      <p:sp>
        <p:nvSpPr>
          <p:cNvPr id="12293"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Times" pitchFamily="18" charset="0"/>
                <a:cs typeface="+mn-cs"/>
              </a:defRPr>
            </a:lvl1pPr>
          </a:lstStyle>
          <a:p>
            <a:pPr>
              <a:defRPr/>
            </a:pPr>
            <a:fld id="{C995E261-936C-4D00-A240-DE99FDE4E58D}" type="slidenum">
              <a:rPr lang="it-IT"/>
              <a:pPr>
                <a:defRPr/>
              </a:pPr>
              <a:t>‹#›</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Times" pitchFamily="18" charset="0"/>
                <a:cs typeface="+mn-cs"/>
              </a:defRPr>
            </a:lvl1pPr>
          </a:lstStyle>
          <a:p>
            <a:pPr>
              <a:defRPr/>
            </a:pPr>
            <a:endParaRPr lang="it-IT"/>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Times" pitchFamily="18" charset="0"/>
                <a:cs typeface="+mn-cs"/>
              </a:defRPr>
            </a:lvl1pPr>
          </a:lstStyle>
          <a:p>
            <a:pPr>
              <a:defRPr/>
            </a:pPr>
            <a:endParaRPr lang="it-IT"/>
          </a:p>
        </p:txBody>
      </p:sp>
      <p:sp>
        <p:nvSpPr>
          <p:cNvPr id="14340"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Times" pitchFamily="18" charset="0"/>
                <a:cs typeface="+mn-cs"/>
              </a:defRPr>
            </a:lvl1pPr>
          </a:lstStyle>
          <a:p>
            <a:pPr>
              <a:defRPr/>
            </a:pPr>
            <a:endParaRPr lang="it-IT"/>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Times" pitchFamily="18" charset="0"/>
                <a:cs typeface="+mn-cs"/>
              </a:defRPr>
            </a:lvl1pPr>
          </a:lstStyle>
          <a:p>
            <a:pPr>
              <a:defRPr/>
            </a:pPr>
            <a:fld id="{05CF30F5-60D8-4B08-9B0F-E4D1112584CD}" type="slidenum">
              <a:rPr lang="it-IT"/>
              <a:pPr>
                <a:defRPr/>
              </a:pPr>
              <a:t>‹#›</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5DCBB0E8-E6A2-4970-877F-C6B332F95EE8}" type="slidenum">
              <a:rPr lang="it-IT" smtClean="0"/>
              <a:pPr>
                <a:defRPr/>
              </a:pPr>
              <a:t>1</a:t>
            </a:fld>
            <a:endParaRPr lang="it-IT" smtClean="0"/>
          </a:p>
        </p:txBody>
      </p:sp>
      <p:sp>
        <p:nvSpPr>
          <p:cNvPr id="17410" name="Rectangle 1026"/>
          <p:cNvSpPr>
            <a:spLocks noGrp="1" noRot="1" noChangeAspect="1" noChangeArrowheads="1" noTextEdit="1"/>
          </p:cNvSpPr>
          <p:nvPr>
            <p:ph type="sldImg"/>
          </p:nvPr>
        </p:nvSpPr>
        <p:spPr>
          <a:xfrm>
            <a:off x="688975" y="803275"/>
            <a:ext cx="5360988" cy="4021138"/>
          </a:xfrm>
          <a:ln/>
        </p:spPr>
      </p:sp>
      <p:sp>
        <p:nvSpPr>
          <p:cNvPr id="17411" name="Rectangle 1027"/>
          <p:cNvSpPr>
            <a:spLocks noGrp="1" noChangeArrowheads="1"/>
          </p:cNvSpPr>
          <p:nvPr>
            <p:ph type="body" idx="1"/>
          </p:nvPr>
        </p:nvSpPr>
        <p:spPr>
          <a:xfrm>
            <a:off x="898525" y="5089525"/>
            <a:ext cx="4940300" cy="4824413"/>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pPr eaLnBrk="1" hangingPunct="1"/>
            <a:fld id="{E4E0DAE6-6D52-437E-A0C6-18D08FCDAC00}" type="slidenum">
              <a:rPr lang="it-IT" smtClean="0">
                <a:latin typeface="Arial" charset="0"/>
                <a:ea typeface="ＭＳ Ｐゴシック"/>
                <a:cs typeface="ＭＳ Ｐゴシック"/>
              </a:rPr>
              <a:pPr eaLnBrk="1" hangingPunct="1"/>
              <a:t>2</a:t>
            </a:fld>
            <a:endParaRPr lang="it-IT" smtClean="0">
              <a:latin typeface="Arial" charset="0"/>
              <a:ea typeface="ＭＳ Ｐゴシック"/>
              <a:cs typeface="ＭＳ Ｐゴシック"/>
            </a:endParaRPr>
          </a:p>
        </p:txBody>
      </p:sp>
      <p:sp>
        <p:nvSpPr>
          <p:cNvPr id="19458" name="Rectangle 2"/>
          <p:cNvSpPr>
            <a:spLocks noGrp="1" noRot="1" noChangeAspect="1" noChangeArrowheads="1" noTextEdit="1"/>
          </p:cNvSpPr>
          <p:nvPr>
            <p:ph type="sldImg"/>
          </p:nvPr>
        </p:nvSpPr>
        <p:spPr>
          <a:xfrm>
            <a:off x="922338" y="744538"/>
            <a:ext cx="4960937" cy="3722687"/>
          </a:xfrm>
          <a:ln/>
        </p:spPr>
      </p:sp>
      <p:sp>
        <p:nvSpPr>
          <p:cNvPr id="19459" name="Rectangle 3"/>
          <p:cNvSpPr>
            <a:spLocks noGrp="1" noChangeArrowheads="1"/>
          </p:cNvSpPr>
          <p:nvPr>
            <p:ph type="body" idx="1"/>
          </p:nvPr>
        </p:nvSpPr>
        <p:spPr>
          <a:xfrm>
            <a:off x="904875" y="4714875"/>
            <a:ext cx="4987925" cy="4467225"/>
          </a:xfrm>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66" descr="bg"/>
          <p:cNvPicPr>
            <a:picLocks noChangeAspect="1" noChangeArrowheads="1"/>
          </p:cNvPicPr>
          <p:nvPr/>
        </p:nvPicPr>
        <p:blipFill>
          <a:blip r:embed="rId2"/>
          <a:srcRect/>
          <a:stretch>
            <a:fillRect/>
          </a:stretch>
        </p:blipFill>
        <p:spPr bwMode="auto">
          <a:xfrm>
            <a:off x="0" y="0"/>
            <a:ext cx="9150350" cy="4932363"/>
          </a:xfrm>
          <a:prstGeom prst="rect">
            <a:avLst/>
          </a:prstGeom>
          <a:noFill/>
          <a:ln w="9525">
            <a:noFill/>
            <a:miter lim="800000"/>
            <a:headEnd/>
            <a:tailEnd/>
          </a:ln>
        </p:spPr>
      </p:pic>
      <p:sp>
        <p:nvSpPr>
          <p:cNvPr id="3" name="Rectangle 15"/>
          <p:cNvSpPr>
            <a:spLocks noChangeArrowheads="1"/>
          </p:cNvSpPr>
          <p:nvPr/>
        </p:nvSpPr>
        <p:spPr bwMode="auto">
          <a:xfrm>
            <a:off x="0" y="0"/>
            <a:ext cx="9169400" cy="6873875"/>
          </a:xfrm>
          <a:prstGeom prst="rect">
            <a:avLst/>
          </a:prstGeom>
          <a:noFill/>
          <a:ln>
            <a:noFill/>
          </a:ln>
          <a:extLst>
            <a:ext uri="{909E8E84-426E-40dd-AFC4-6F175D3DCCD1}"/>
            <a:ext uri="{91240B29-F687-4f45-9708-019B960494DF}"/>
          </a:extLst>
        </p:spPr>
        <p:txBody>
          <a:bodyPr wrap="none" anchor="ctr"/>
          <a:lstStyle/>
          <a:p>
            <a:pPr eaLnBrk="0" hangingPunct="0">
              <a:spcBef>
                <a:spcPct val="20000"/>
              </a:spcBef>
              <a:defRPr/>
            </a:pPr>
            <a:endParaRPr lang="it-IT">
              <a:latin typeface="Arial" pitchFamily="34" charset="0"/>
              <a:cs typeface="Arial"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8"/>
          <p:cNvSpPr>
            <a:spLocks noGrp="1" noChangeArrowheads="1"/>
          </p:cNvSpPr>
          <p:nvPr>
            <p:ph type="sldNum" sz="quarter" idx="10"/>
          </p:nvPr>
        </p:nvSpPr>
        <p:spPr>
          <a:ln/>
        </p:spPr>
        <p:txBody>
          <a:bodyPr/>
          <a:lstStyle>
            <a:lvl1pPr>
              <a:defRPr/>
            </a:lvl1pPr>
          </a:lstStyle>
          <a:p>
            <a:pPr>
              <a:defRPr/>
            </a:pPr>
            <a:fld id="{96EF2BC3-57C8-4866-8E7A-6FBE0E68EA52}"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91338" y="34925"/>
            <a:ext cx="2057400" cy="598487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719138" y="34925"/>
            <a:ext cx="6019800" cy="59848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68"/>
          <p:cNvSpPr>
            <a:spLocks noGrp="1" noChangeArrowheads="1"/>
          </p:cNvSpPr>
          <p:nvPr>
            <p:ph type="sldNum" sz="quarter" idx="10"/>
          </p:nvPr>
        </p:nvSpPr>
        <p:spPr>
          <a:ln/>
        </p:spPr>
        <p:txBody>
          <a:bodyPr/>
          <a:lstStyle>
            <a:lvl1pPr>
              <a:defRPr/>
            </a:lvl1pPr>
          </a:lstStyle>
          <a:p>
            <a:pPr>
              <a:defRPr/>
            </a:pPr>
            <a:fld id="{440DDB37-8BFF-48A1-95CD-81CEEFB7946B}" type="slidenum">
              <a:rPr lang="it-IT"/>
              <a:pPr>
                <a:defRPr/>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719138" y="34925"/>
            <a:ext cx="5943600" cy="838200"/>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719138" y="1066800"/>
            <a:ext cx="8229600" cy="4953000"/>
          </a:xfrm>
        </p:spPr>
        <p:txBody>
          <a:bodyPr/>
          <a:lstStyle/>
          <a:p>
            <a:pPr lvl="0"/>
            <a:endParaRPr lang="it-IT" noProof="0" smtClean="0"/>
          </a:p>
        </p:txBody>
      </p:sp>
      <p:sp>
        <p:nvSpPr>
          <p:cNvPr id="4" name="Rectangle 68"/>
          <p:cNvSpPr>
            <a:spLocks noGrp="1" noChangeArrowheads="1"/>
          </p:cNvSpPr>
          <p:nvPr>
            <p:ph type="sldNum" sz="quarter" idx="10"/>
          </p:nvPr>
        </p:nvSpPr>
        <p:spPr>
          <a:ln/>
        </p:spPr>
        <p:txBody>
          <a:bodyPr/>
          <a:lstStyle>
            <a:lvl1pPr>
              <a:defRPr/>
            </a:lvl1pPr>
          </a:lstStyle>
          <a:p>
            <a:pPr>
              <a:defRPr/>
            </a:pPr>
            <a:fld id="{94C31F11-AFA3-4392-9B2B-B306DC6A2679}"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Rectangle 68"/>
          <p:cNvSpPr>
            <a:spLocks noGrp="1" noChangeArrowheads="1"/>
          </p:cNvSpPr>
          <p:nvPr>
            <p:ph type="sldNum" sz="quarter" idx="10"/>
          </p:nvPr>
        </p:nvSpPr>
        <p:spPr>
          <a:ln/>
        </p:spPr>
        <p:txBody>
          <a:bodyPr/>
          <a:lstStyle>
            <a:lvl1pPr>
              <a:defRPr/>
            </a:lvl1pPr>
          </a:lstStyle>
          <a:p>
            <a:pPr>
              <a:defRPr/>
            </a:pPr>
            <a:fld id="{41F5EA84-1B64-49C0-AAF7-A135E6A1D70D}" type="slidenum">
              <a:rPr lang="it-IT"/>
              <a:pPr>
                <a:defRPr/>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68"/>
          <p:cNvSpPr>
            <a:spLocks noGrp="1" noChangeArrowheads="1"/>
          </p:cNvSpPr>
          <p:nvPr>
            <p:ph type="sldNum" sz="quarter" idx="10"/>
          </p:nvPr>
        </p:nvSpPr>
        <p:spPr>
          <a:ln/>
        </p:spPr>
        <p:txBody>
          <a:bodyPr/>
          <a:lstStyle>
            <a:lvl1pPr>
              <a:defRPr/>
            </a:lvl1pPr>
          </a:lstStyle>
          <a:p>
            <a:pPr>
              <a:defRPr/>
            </a:pPr>
            <a:fld id="{50DDC72A-1F59-4F45-AF29-601F06C3406F}"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19138" y="10668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910138" y="10668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68"/>
          <p:cNvSpPr>
            <a:spLocks noGrp="1" noChangeArrowheads="1"/>
          </p:cNvSpPr>
          <p:nvPr>
            <p:ph type="sldNum" sz="quarter" idx="10"/>
          </p:nvPr>
        </p:nvSpPr>
        <p:spPr>
          <a:ln/>
        </p:spPr>
        <p:txBody>
          <a:bodyPr/>
          <a:lstStyle>
            <a:lvl1pPr>
              <a:defRPr/>
            </a:lvl1pPr>
          </a:lstStyle>
          <a:p>
            <a:pPr>
              <a:defRPr/>
            </a:pPr>
            <a:fld id="{5BA6D3B5-E68B-4B8C-932C-A78222DC418F}" type="slidenum">
              <a:rPr lang="it-IT"/>
              <a:pPr>
                <a:defRPr/>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68"/>
          <p:cNvSpPr>
            <a:spLocks noGrp="1" noChangeArrowheads="1"/>
          </p:cNvSpPr>
          <p:nvPr>
            <p:ph type="sldNum" sz="quarter" idx="10"/>
          </p:nvPr>
        </p:nvSpPr>
        <p:spPr>
          <a:ln/>
        </p:spPr>
        <p:txBody>
          <a:bodyPr/>
          <a:lstStyle>
            <a:lvl1pPr>
              <a:defRPr/>
            </a:lvl1pPr>
          </a:lstStyle>
          <a:p>
            <a:pPr>
              <a:defRPr/>
            </a:pPr>
            <a:fld id="{A7CF22D8-6EA1-4AEA-B355-A868359B9406}"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68"/>
          <p:cNvSpPr>
            <a:spLocks noGrp="1" noChangeArrowheads="1"/>
          </p:cNvSpPr>
          <p:nvPr>
            <p:ph type="sldNum" sz="quarter" idx="10"/>
          </p:nvPr>
        </p:nvSpPr>
        <p:spPr>
          <a:ln/>
        </p:spPr>
        <p:txBody>
          <a:bodyPr/>
          <a:lstStyle>
            <a:lvl1pPr>
              <a:defRPr/>
            </a:lvl1pPr>
          </a:lstStyle>
          <a:p>
            <a:pPr>
              <a:defRPr/>
            </a:pPr>
            <a:fld id="{AF2958EF-9D8F-4242-82E8-9EA685BD1B6B}"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68"/>
          <p:cNvSpPr>
            <a:spLocks noGrp="1" noChangeArrowheads="1"/>
          </p:cNvSpPr>
          <p:nvPr>
            <p:ph type="sldNum" sz="quarter" idx="10"/>
          </p:nvPr>
        </p:nvSpPr>
        <p:spPr>
          <a:ln/>
        </p:spPr>
        <p:txBody>
          <a:bodyPr/>
          <a:lstStyle>
            <a:lvl1pPr>
              <a:defRPr/>
            </a:lvl1pPr>
          </a:lstStyle>
          <a:p>
            <a:pPr>
              <a:defRPr/>
            </a:pPr>
            <a:fld id="{3A1D95ED-30E5-4592-A65F-F0C159BB9186}"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8"/>
          <p:cNvSpPr>
            <a:spLocks noGrp="1" noChangeArrowheads="1"/>
          </p:cNvSpPr>
          <p:nvPr>
            <p:ph type="sldNum" sz="quarter" idx="10"/>
          </p:nvPr>
        </p:nvSpPr>
        <p:spPr>
          <a:ln/>
        </p:spPr>
        <p:txBody>
          <a:bodyPr/>
          <a:lstStyle>
            <a:lvl1pPr>
              <a:defRPr/>
            </a:lvl1pPr>
          </a:lstStyle>
          <a:p>
            <a:pPr>
              <a:defRPr/>
            </a:pPr>
            <a:fld id="{BB272A0C-0351-4A4D-A581-AFAB8201F461}"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68"/>
          <p:cNvSpPr>
            <a:spLocks noGrp="1" noChangeArrowheads="1"/>
          </p:cNvSpPr>
          <p:nvPr>
            <p:ph type="sldNum" sz="quarter" idx="10"/>
          </p:nvPr>
        </p:nvSpPr>
        <p:spPr>
          <a:ln/>
        </p:spPr>
        <p:txBody>
          <a:bodyPr/>
          <a:lstStyle>
            <a:lvl1pPr>
              <a:defRPr/>
            </a:lvl1pPr>
          </a:lstStyle>
          <a:p>
            <a:pPr>
              <a:defRPr/>
            </a:pPr>
            <a:fld id="{49AB1CBF-FB1F-4A19-83AA-863DBD4CF452}"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8" descr="up"/>
          <p:cNvPicPr>
            <a:picLocks noChangeAspect="1" noChangeArrowheads="1"/>
          </p:cNvPicPr>
          <p:nvPr/>
        </p:nvPicPr>
        <p:blipFill>
          <a:blip r:embed="rId14"/>
          <a:srcRect/>
          <a:stretch>
            <a:fillRect/>
          </a:stretch>
        </p:blipFill>
        <p:spPr bwMode="auto">
          <a:xfrm>
            <a:off x="0" y="0"/>
            <a:ext cx="9144000" cy="858838"/>
          </a:xfrm>
          <a:prstGeom prst="rect">
            <a:avLst/>
          </a:prstGeom>
          <a:noFill/>
          <a:ln w="9525">
            <a:noFill/>
            <a:miter lim="800000"/>
            <a:headEnd/>
            <a:tailEnd/>
          </a:ln>
        </p:spPr>
      </p:pic>
      <p:sp>
        <p:nvSpPr>
          <p:cNvPr id="1027" name="Rectangle 19"/>
          <p:cNvSpPr>
            <a:spLocks noGrp="1" noChangeAspect="1" noChangeArrowheads="1"/>
          </p:cNvSpPr>
          <p:nvPr>
            <p:ph type="title"/>
          </p:nvPr>
        </p:nvSpPr>
        <p:spPr bwMode="auto">
          <a:xfrm>
            <a:off x="719138" y="34925"/>
            <a:ext cx="5943600" cy="838200"/>
          </a:xfrm>
          <a:prstGeom prst="rect">
            <a:avLst/>
          </a:prstGeom>
          <a:noFill/>
          <a:ln>
            <a:noFill/>
          </a:ln>
          <a:extLst>
            <a:ext uri="{909E8E84-426E-40dd-AFC4-6F175D3DCCD1}"/>
            <a:ext uri="{91240B29-F687-4f45-9708-019B960494DF}"/>
          </a:extLst>
        </p:spPr>
        <p:txBody>
          <a:bodyPr vert="horz" wrap="square" lIns="0" tIns="0" rIns="0" bIns="0" numCol="1" anchor="t" anchorCtr="0" compatLnSpc="1">
            <a:prstTxWarp prst="textNoShape">
              <a:avLst/>
            </a:prstTxWarp>
          </a:bodyPr>
          <a:lstStyle/>
          <a:p>
            <a:pPr lvl="0"/>
            <a:r>
              <a:rPr lang="it-IT" dirty="0" smtClean="0"/>
              <a:t>Titolo diapositiva</a:t>
            </a:r>
          </a:p>
        </p:txBody>
      </p:sp>
      <p:sp>
        <p:nvSpPr>
          <p:cNvPr id="1028" name="Rectangle 66"/>
          <p:cNvSpPr>
            <a:spLocks noGrp="1" noChangeArrowheads="1"/>
          </p:cNvSpPr>
          <p:nvPr>
            <p:ph type="body" idx="1"/>
          </p:nvPr>
        </p:nvSpPr>
        <p:spPr bwMode="auto">
          <a:xfrm>
            <a:off x="719138" y="1066800"/>
            <a:ext cx="8229600" cy="495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it-IT" smtClean="0"/>
              <a:t>Fare clic per modificare il testo</a:t>
            </a:r>
          </a:p>
          <a:p>
            <a:pPr lvl="1"/>
            <a:r>
              <a:rPr lang="it-IT" smtClean="0"/>
              <a:t>Testo</a:t>
            </a:r>
          </a:p>
          <a:p>
            <a:pPr lvl="2"/>
            <a:r>
              <a:rPr lang="it-IT" smtClean="0"/>
              <a:t>Testo</a:t>
            </a:r>
          </a:p>
          <a:p>
            <a:pPr lvl="3"/>
            <a:r>
              <a:rPr lang="it-IT" smtClean="0"/>
              <a:t>testo</a:t>
            </a:r>
          </a:p>
        </p:txBody>
      </p:sp>
      <p:sp>
        <p:nvSpPr>
          <p:cNvPr id="1092" name="Rectangle 68"/>
          <p:cNvSpPr>
            <a:spLocks noGrp="1" noChangeArrowheads="1"/>
          </p:cNvSpPr>
          <p:nvPr>
            <p:ph type="sldNum" sz="quarter" idx="4"/>
          </p:nvPr>
        </p:nvSpPr>
        <p:spPr bwMode="auto">
          <a:xfrm>
            <a:off x="8675688" y="260350"/>
            <a:ext cx="1362075" cy="244475"/>
          </a:xfrm>
          <a:prstGeom prst="rect">
            <a:avLst/>
          </a:prstGeom>
          <a:noFill/>
          <a:ln w="9525">
            <a:noFill/>
            <a:miter lim="800000"/>
            <a:headEnd/>
            <a:tailEnd/>
          </a:ln>
          <a:effectLst/>
        </p:spPr>
        <p:txBody>
          <a:bodyPr vert="horz" wrap="none" lIns="0" tIns="0" rIns="1080000" bIns="0" numCol="1" anchor="t" anchorCtr="0" compatLnSpc="1">
            <a:prstTxWarp prst="textNoShape">
              <a:avLst/>
            </a:prstTxWarp>
            <a:spAutoFit/>
          </a:bodyPr>
          <a:lstStyle>
            <a:lvl1pPr algn="r" eaLnBrk="0" hangingPunct="0">
              <a:spcBef>
                <a:spcPct val="20000"/>
              </a:spcBef>
              <a:defRPr sz="1600" b="1">
                <a:solidFill>
                  <a:srgbClr val="FF9900"/>
                </a:solidFill>
                <a:latin typeface="Arial" pitchFamily="34" charset="0"/>
                <a:cs typeface="+mn-cs"/>
              </a:defRPr>
            </a:lvl1pPr>
          </a:lstStyle>
          <a:p>
            <a:pPr>
              <a:defRPr/>
            </a:pPr>
            <a:fld id="{F2C7FC38-3AD6-490B-828B-3B15451C5D56}" type="slidenum">
              <a:rPr lang="it-IT"/>
              <a:pPr>
                <a:defRPr/>
              </a:pPr>
              <a:t>‹#›</a:t>
            </a:fld>
            <a:endParaRPr lang="it-IT"/>
          </a:p>
        </p:txBody>
      </p:sp>
      <p:pic>
        <p:nvPicPr>
          <p:cNvPr id="1030" name="Picture 74" descr="powerpoint1_sec"/>
          <p:cNvPicPr>
            <a:picLocks noChangeAspect="1" noChangeArrowheads="1"/>
          </p:cNvPicPr>
          <p:nvPr/>
        </p:nvPicPr>
        <p:blipFill>
          <a:blip r:embed="rId15"/>
          <a:srcRect/>
          <a:stretch>
            <a:fillRect/>
          </a:stretch>
        </p:blipFill>
        <p:spPr bwMode="auto">
          <a:xfrm>
            <a:off x="0" y="6553200"/>
            <a:ext cx="9144000" cy="304800"/>
          </a:xfrm>
          <a:prstGeom prst="rect">
            <a:avLst/>
          </a:prstGeom>
          <a:noFill/>
          <a:ln w="9525">
            <a:noFill/>
            <a:miter lim="800000"/>
            <a:headEnd/>
            <a:tailEnd/>
          </a:ln>
        </p:spPr>
      </p:pic>
      <p:sp>
        <p:nvSpPr>
          <p:cNvPr id="1031" name="Text Box 71"/>
          <p:cNvSpPr txBox="1">
            <a:spLocks noChangeArrowheads="1"/>
          </p:cNvSpPr>
          <p:nvPr/>
        </p:nvSpPr>
        <p:spPr bwMode="auto">
          <a:xfrm>
            <a:off x="228600" y="6569075"/>
            <a:ext cx="4495800" cy="27463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a:spcBef>
                <a:spcPct val="50000"/>
              </a:spcBef>
              <a:defRPr/>
            </a:pPr>
            <a:r>
              <a:rPr lang="it-IT" sz="1200" dirty="0" err="1">
                <a:solidFill>
                  <a:srgbClr val="003F6E"/>
                </a:solidFill>
                <a:latin typeface="Gill Sans Light"/>
                <a:cs typeface="Gill Sans Light"/>
              </a:rPr>
              <a:t>Department</a:t>
            </a:r>
            <a:r>
              <a:rPr lang="it-IT" sz="1200" dirty="0">
                <a:solidFill>
                  <a:srgbClr val="003F6E"/>
                </a:solidFill>
                <a:latin typeface="Gill Sans Light"/>
                <a:cs typeface="Gill Sans Light"/>
              </a:rPr>
              <a:t> of Energy – </a:t>
            </a:r>
            <a:r>
              <a:rPr lang="it-IT" sz="1200" dirty="0" err="1">
                <a:solidFill>
                  <a:srgbClr val="003F6E"/>
                </a:solidFill>
                <a:latin typeface="Gill Sans Light"/>
                <a:cs typeface="Gill Sans Light"/>
              </a:rPr>
              <a:t>www.energia.polimi.it</a:t>
            </a:r>
            <a:r>
              <a:rPr lang="it-IT" sz="1200" dirty="0">
                <a:solidFill>
                  <a:srgbClr val="003F6E"/>
                </a:solidFill>
                <a:latin typeface="Gill Sans Light"/>
                <a:cs typeface="Gill Sans Light"/>
              </a:rPr>
              <a:t> </a:t>
            </a:r>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Lst>
  <p:hf hdr="0" ftr="0" dt="0"/>
  <p:txStyles>
    <p:titleStyle>
      <a:lvl1pPr algn="l" rtl="0" eaLnBrk="0" fontAlgn="base" hangingPunct="0">
        <a:spcBef>
          <a:spcPct val="0"/>
        </a:spcBef>
        <a:spcAft>
          <a:spcPct val="0"/>
        </a:spcAft>
        <a:defRPr sz="2200" b="1">
          <a:solidFill>
            <a:srgbClr val="FF9900"/>
          </a:solidFill>
          <a:effectLst>
            <a:outerShdw blurRad="50800" dist="38100" dir="2700000" algn="tl" rotWithShape="0">
              <a:prstClr val="black">
                <a:alpha val="40000"/>
              </a:prstClr>
            </a:outerShdw>
          </a:effectLst>
          <a:latin typeface="Gill Sans"/>
          <a:ea typeface="Gill Sans"/>
          <a:cs typeface="Gill Sans"/>
        </a:defRPr>
      </a:lvl1pPr>
      <a:lvl2pPr algn="l" rtl="0" eaLnBrk="0" fontAlgn="base" hangingPunct="0">
        <a:spcBef>
          <a:spcPct val="0"/>
        </a:spcBef>
        <a:spcAft>
          <a:spcPct val="0"/>
        </a:spcAft>
        <a:defRPr sz="2200" b="1">
          <a:solidFill>
            <a:srgbClr val="FF9900"/>
          </a:solidFill>
          <a:latin typeface="Gill Sans"/>
          <a:ea typeface="Gill Sans"/>
          <a:cs typeface="Gill Sans"/>
        </a:defRPr>
      </a:lvl2pPr>
      <a:lvl3pPr algn="l" rtl="0" eaLnBrk="0" fontAlgn="base" hangingPunct="0">
        <a:spcBef>
          <a:spcPct val="0"/>
        </a:spcBef>
        <a:spcAft>
          <a:spcPct val="0"/>
        </a:spcAft>
        <a:defRPr sz="2200" b="1">
          <a:solidFill>
            <a:srgbClr val="FF9900"/>
          </a:solidFill>
          <a:latin typeface="Gill Sans"/>
          <a:ea typeface="Gill Sans"/>
          <a:cs typeface="Gill Sans"/>
        </a:defRPr>
      </a:lvl3pPr>
      <a:lvl4pPr algn="l" rtl="0" eaLnBrk="0" fontAlgn="base" hangingPunct="0">
        <a:spcBef>
          <a:spcPct val="0"/>
        </a:spcBef>
        <a:spcAft>
          <a:spcPct val="0"/>
        </a:spcAft>
        <a:defRPr sz="2200" b="1">
          <a:solidFill>
            <a:srgbClr val="FF9900"/>
          </a:solidFill>
          <a:latin typeface="Gill Sans"/>
          <a:ea typeface="Gill Sans"/>
          <a:cs typeface="Gill Sans"/>
        </a:defRPr>
      </a:lvl4pPr>
      <a:lvl5pPr algn="l" rtl="0" eaLnBrk="0" fontAlgn="base" hangingPunct="0">
        <a:spcBef>
          <a:spcPct val="0"/>
        </a:spcBef>
        <a:spcAft>
          <a:spcPct val="0"/>
        </a:spcAft>
        <a:defRPr sz="2200" b="1">
          <a:solidFill>
            <a:srgbClr val="FF9900"/>
          </a:solidFill>
          <a:latin typeface="Gill Sans"/>
          <a:ea typeface="Gill Sans"/>
          <a:cs typeface="Gill Sans"/>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p:titleStyle>
    <p:bodyStyle>
      <a:lvl1pPr marL="342900" indent="-342900" algn="l" rtl="0" eaLnBrk="0" fontAlgn="base" hangingPunct="0">
        <a:spcBef>
          <a:spcPct val="20000"/>
        </a:spcBef>
        <a:spcAft>
          <a:spcPct val="0"/>
        </a:spcAft>
        <a:defRPr sz="2000">
          <a:solidFill>
            <a:srgbClr val="2C5986"/>
          </a:solidFill>
          <a:latin typeface="Gill Sans Light"/>
          <a:ea typeface="Gill Sans Light"/>
          <a:cs typeface="Gill Sans Light"/>
        </a:defRPr>
      </a:lvl1pPr>
      <a:lvl2pPr marL="742950" indent="-285750" algn="l" rtl="0" eaLnBrk="0" fontAlgn="base" hangingPunct="0">
        <a:spcBef>
          <a:spcPct val="20000"/>
        </a:spcBef>
        <a:spcAft>
          <a:spcPct val="0"/>
        </a:spcAft>
        <a:buClr>
          <a:srgbClr val="004C80"/>
        </a:buClr>
        <a:buSzPct val="85000"/>
        <a:buFont typeface="Wingdings" pitchFamily="2" charset="2"/>
        <a:buChar char="§"/>
        <a:defRPr sz="2000">
          <a:solidFill>
            <a:srgbClr val="2C5986"/>
          </a:solidFill>
          <a:latin typeface="Gill Sans Light"/>
          <a:ea typeface="Gill Sans Light"/>
          <a:cs typeface="Gill Sans Light"/>
        </a:defRPr>
      </a:lvl2pPr>
      <a:lvl3pPr marL="1143000" indent="-228600" algn="l" rtl="0" eaLnBrk="0" fontAlgn="base" hangingPunct="0">
        <a:spcBef>
          <a:spcPct val="20000"/>
        </a:spcBef>
        <a:spcAft>
          <a:spcPct val="0"/>
        </a:spcAft>
        <a:buClr>
          <a:srgbClr val="004D82"/>
        </a:buClr>
        <a:buChar char="•"/>
        <a:defRPr>
          <a:solidFill>
            <a:srgbClr val="2C5986"/>
          </a:solidFill>
          <a:latin typeface="Gill Sans Light"/>
          <a:ea typeface="Gill Sans Light"/>
          <a:cs typeface="Gill Sans Light"/>
        </a:defRPr>
      </a:lvl3pPr>
      <a:lvl4pPr marL="1600200" indent="-228600" algn="l" rtl="0" eaLnBrk="0" fontAlgn="base" hangingPunct="0">
        <a:spcBef>
          <a:spcPct val="20000"/>
        </a:spcBef>
        <a:spcAft>
          <a:spcPct val="0"/>
        </a:spcAft>
        <a:buClr>
          <a:srgbClr val="004C80"/>
        </a:buClr>
        <a:buChar char="–"/>
        <a:defRPr>
          <a:solidFill>
            <a:srgbClr val="2C5986"/>
          </a:solidFill>
          <a:latin typeface="Gill Sans Light"/>
          <a:ea typeface="Gill Sans Light"/>
          <a:cs typeface="Gill Sans Light"/>
        </a:defRPr>
      </a:lvl4pPr>
      <a:lvl5pPr marL="2057400" indent="-228600" algn="l" rtl="0" eaLnBrk="0" fontAlgn="base" hangingPunct="0">
        <a:spcBef>
          <a:spcPct val="20000"/>
        </a:spcBef>
        <a:spcAft>
          <a:spcPct val="0"/>
        </a:spcAft>
        <a:buChar char="»"/>
        <a:defRPr>
          <a:solidFill>
            <a:schemeClr val="tx1"/>
          </a:solidFill>
          <a:latin typeface="Minion Web" pitchFamily="18" charset="0"/>
          <a:ea typeface="Gill Sans Light"/>
          <a:cs typeface="Gill Sans Light"/>
        </a:defRPr>
      </a:lvl5pPr>
      <a:lvl6pPr marL="2514600" indent="-228600" algn="l" rtl="0" eaLnBrk="0" fontAlgn="base" hangingPunct="0">
        <a:spcBef>
          <a:spcPct val="20000"/>
        </a:spcBef>
        <a:spcAft>
          <a:spcPct val="0"/>
        </a:spcAft>
        <a:buChar char="»"/>
        <a:defRPr>
          <a:solidFill>
            <a:schemeClr val="tx1"/>
          </a:solidFill>
          <a:latin typeface="Minion Web" pitchFamily="18" charset="0"/>
        </a:defRPr>
      </a:lvl6pPr>
      <a:lvl7pPr marL="2971800" indent="-228600" algn="l" rtl="0" eaLnBrk="0" fontAlgn="base" hangingPunct="0">
        <a:spcBef>
          <a:spcPct val="20000"/>
        </a:spcBef>
        <a:spcAft>
          <a:spcPct val="0"/>
        </a:spcAft>
        <a:buChar char="»"/>
        <a:defRPr>
          <a:solidFill>
            <a:schemeClr val="tx1"/>
          </a:solidFill>
          <a:latin typeface="Minion Web" pitchFamily="18" charset="0"/>
        </a:defRPr>
      </a:lvl7pPr>
      <a:lvl8pPr marL="3429000" indent="-228600" algn="l" rtl="0" eaLnBrk="0" fontAlgn="base" hangingPunct="0">
        <a:spcBef>
          <a:spcPct val="20000"/>
        </a:spcBef>
        <a:spcAft>
          <a:spcPct val="0"/>
        </a:spcAft>
        <a:buChar char="»"/>
        <a:defRPr>
          <a:solidFill>
            <a:schemeClr val="tx1"/>
          </a:solidFill>
          <a:latin typeface="Minion Web" pitchFamily="18" charset="0"/>
        </a:defRPr>
      </a:lvl8pPr>
      <a:lvl9pPr marL="3886200" indent="-228600" algn="l" rtl="0" eaLnBrk="0" fontAlgn="base" hangingPunct="0">
        <a:spcBef>
          <a:spcPct val="20000"/>
        </a:spcBef>
        <a:spcAft>
          <a:spcPct val="0"/>
        </a:spcAft>
        <a:buChar char="»"/>
        <a:defRPr>
          <a:solidFill>
            <a:schemeClr val="tx1"/>
          </a:solidFill>
          <a:latin typeface="Minion Web" pitchFamily="18"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5"/>
          <p:cNvSpPr txBox="1">
            <a:spLocks noChangeArrowheads="1"/>
          </p:cNvSpPr>
          <p:nvPr/>
        </p:nvSpPr>
        <p:spPr bwMode="auto">
          <a:xfrm>
            <a:off x="1562100" y="4437063"/>
            <a:ext cx="6931025" cy="2432050"/>
          </a:xfrm>
          <a:prstGeom prst="rect">
            <a:avLst/>
          </a:prstGeom>
          <a:noFill/>
          <a:ln w="9525">
            <a:noFill/>
            <a:miter lim="800000"/>
            <a:headEnd/>
            <a:tailEnd/>
          </a:ln>
        </p:spPr>
        <p:txBody>
          <a:bodyPr lIns="0" tIns="0" rIns="0" bIns="0">
            <a:spAutoFit/>
          </a:bodyPr>
          <a:lstStyle/>
          <a:p>
            <a:pPr eaLnBrk="0" hangingPunct="0"/>
            <a:r>
              <a:rPr lang="it-IT" b="1">
                <a:solidFill>
                  <a:srgbClr val="2C5986"/>
                </a:solidFill>
                <a:latin typeface="Gill Sans"/>
                <a:ea typeface="Gill Sans"/>
                <a:cs typeface="Gill Sans"/>
              </a:rPr>
              <a:t>POLITECNICO DI MILANO</a:t>
            </a:r>
          </a:p>
          <a:p>
            <a:pPr eaLnBrk="0" hangingPunct="0"/>
            <a:r>
              <a:rPr lang="it-IT" sz="2000" b="1">
                <a:solidFill>
                  <a:srgbClr val="2C5986"/>
                </a:solidFill>
                <a:latin typeface="Gill Sans"/>
                <a:ea typeface="Gill Sans"/>
                <a:cs typeface="Gill Sans"/>
              </a:rPr>
              <a:t>DEPARTMENT OF ENERGY</a:t>
            </a:r>
          </a:p>
          <a:p>
            <a:pPr eaLnBrk="0" hangingPunct="0"/>
            <a:endParaRPr lang="it-IT" sz="2000" b="1" i="1">
              <a:solidFill>
                <a:srgbClr val="2C5986"/>
              </a:solidFill>
              <a:latin typeface="Gill Sans"/>
              <a:ea typeface="Gill Sans"/>
              <a:cs typeface="Gill Sans"/>
            </a:endParaRPr>
          </a:p>
          <a:p>
            <a:pPr eaLnBrk="0" hangingPunct="0"/>
            <a:r>
              <a:rPr lang="it-IT" sz="2000" b="1" i="1">
                <a:solidFill>
                  <a:srgbClr val="2C5986"/>
                </a:solidFill>
                <a:latin typeface="Gill Sans"/>
                <a:ea typeface="Gill Sans"/>
                <a:cs typeface="Gill Sans"/>
              </a:rPr>
              <a:t>New Experimental Labs for Nuclear Engineering R&amp;D and Education </a:t>
            </a:r>
          </a:p>
          <a:p>
            <a:pPr eaLnBrk="0" hangingPunct="0"/>
            <a:endParaRPr lang="it-IT" sz="1400" b="1" i="1">
              <a:solidFill>
                <a:srgbClr val="2C5986"/>
              </a:solidFill>
              <a:latin typeface="Gill Sans"/>
              <a:ea typeface="Gill Sans"/>
              <a:cs typeface="Gill Sans"/>
            </a:endParaRPr>
          </a:p>
          <a:p>
            <a:pPr eaLnBrk="0" hangingPunct="0"/>
            <a:r>
              <a:rPr lang="it-IT" sz="1800" i="1">
                <a:solidFill>
                  <a:srgbClr val="2C5986"/>
                </a:solidFill>
                <a:latin typeface="Gill Sans"/>
                <a:ea typeface="Gill Sans"/>
                <a:cs typeface="Gill Sans"/>
              </a:rPr>
              <a:t>Prof. Stefano Agosteo</a:t>
            </a:r>
          </a:p>
          <a:p>
            <a:pPr eaLnBrk="0" hangingPunct="0"/>
            <a:r>
              <a:rPr lang="it-IT" sz="1800" i="1">
                <a:solidFill>
                  <a:srgbClr val="2C5986"/>
                </a:solidFill>
                <a:latin typeface="Gill Sans"/>
                <a:ea typeface="Gill Sans"/>
                <a:cs typeface="Gill Sans"/>
              </a:rPr>
              <a:t>Department of Energy</a:t>
            </a:r>
          </a:p>
        </p:txBody>
      </p:sp>
      <p:sp>
        <p:nvSpPr>
          <p:cNvPr id="2" name="Rettangolo 1"/>
          <p:cNvSpPr/>
          <p:nvPr/>
        </p:nvSpPr>
        <p:spPr>
          <a:xfrm>
            <a:off x="6876256" y="776898"/>
            <a:ext cx="2179528" cy="707886"/>
          </a:xfrm>
          <a:prstGeom prst="rect">
            <a:avLst/>
          </a:prstGeom>
          <a:noFill/>
          <a:ln>
            <a:noFill/>
          </a:ln>
        </p:spPr>
        <p:txBody>
          <a:bodyPr wrap="none">
            <a:spAutoFit/>
          </a:bodyPr>
          <a:lstStyle/>
          <a:p>
            <a:pPr algn="r">
              <a:defRPr/>
            </a:pPr>
            <a:endParaRPr lang="it-IT" sz="2000" dirty="0">
              <a:ln w="12700">
                <a:solidFill>
                  <a:srgbClr val="FF6600"/>
                </a:solidFill>
                <a:prstDash val="solid"/>
              </a:ln>
              <a:solidFill>
                <a:srgbClr val="FF9900"/>
              </a:solidFill>
              <a:effectLst>
                <a:outerShdw blurRad="41275" dist="20320" dir="1800000" algn="tl" rotWithShape="0">
                  <a:srgbClr val="000000">
                    <a:alpha val="40000"/>
                  </a:srgbClr>
                </a:outerShdw>
              </a:effectLst>
              <a:latin typeface="Gill Sans"/>
              <a:cs typeface="Gill Sans"/>
            </a:endParaRPr>
          </a:p>
          <a:p>
            <a:pPr algn="r">
              <a:defRPr/>
            </a:pPr>
            <a:r>
              <a:rPr lang="it-IT" sz="2000" dirty="0">
                <a:ln w="12700">
                  <a:solidFill>
                    <a:srgbClr val="FF6600"/>
                  </a:solidFill>
                  <a:prstDash val="solid"/>
                </a:ln>
                <a:solidFill>
                  <a:srgbClr val="FF9900"/>
                </a:solidFill>
                <a:effectLst>
                  <a:outerShdw blurRad="41275" dist="20320" dir="1800000" algn="tl" rotWithShape="0">
                    <a:srgbClr val="000000">
                      <a:alpha val="40000"/>
                    </a:srgbClr>
                  </a:outerShdw>
                </a:effectLst>
                <a:latin typeface="Gill Sans"/>
                <a:cs typeface="Gill Sans"/>
              </a:rPr>
              <a:t>Milano, 2015 </a:t>
            </a:r>
            <a:r>
              <a:rPr lang="it-IT" sz="2000" dirty="0" err="1">
                <a:ln w="12700">
                  <a:solidFill>
                    <a:srgbClr val="FF6600"/>
                  </a:solidFill>
                  <a:prstDash val="solid"/>
                </a:ln>
                <a:solidFill>
                  <a:srgbClr val="FF9900"/>
                </a:solidFill>
                <a:effectLst>
                  <a:outerShdw blurRad="41275" dist="20320" dir="1800000" algn="tl" rotWithShape="0">
                    <a:srgbClr val="000000">
                      <a:alpha val="40000"/>
                    </a:srgbClr>
                  </a:outerShdw>
                </a:effectLst>
                <a:latin typeface="Gill Sans"/>
                <a:cs typeface="Gill Sans"/>
              </a:rPr>
              <a:t>July</a:t>
            </a:r>
            <a:r>
              <a:rPr lang="it-IT" sz="2000" dirty="0">
                <a:ln w="12700">
                  <a:solidFill>
                    <a:srgbClr val="FF6600"/>
                  </a:solidFill>
                  <a:prstDash val="solid"/>
                </a:ln>
                <a:solidFill>
                  <a:srgbClr val="FF9900"/>
                </a:solidFill>
                <a:effectLst>
                  <a:outerShdw blurRad="41275" dist="20320" dir="1800000" algn="tl" rotWithShape="0">
                    <a:srgbClr val="000000">
                      <a:alpha val="40000"/>
                    </a:srgbClr>
                  </a:outerShdw>
                </a:effectLst>
                <a:latin typeface="Gill Sans"/>
                <a:cs typeface="Gill Sans"/>
              </a:rPr>
              <a:t> 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ea typeface="+mj-ea"/>
              </a:rPr>
              <a:t>NUCLEAR ELECTRONICS</a:t>
            </a:r>
          </a:p>
        </p:txBody>
      </p:sp>
      <p:sp>
        <p:nvSpPr>
          <p:cNvPr id="3" name="Segnaposto contenuto 2"/>
          <p:cNvSpPr>
            <a:spLocks noGrp="1"/>
          </p:cNvSpPr>
          <p:nvPr>
            <p:ph idx="1"/>
          </p:nvPr>
        </p:nvSpPr>
        <p:spPr>
          <a:xfrm>
            <a:off x="2051050" y="1066800"/>
            <a:ext cx="6897688" cy="4953000"/>
          </a:xfrm>
        </p:spPr>
        <p:txBody>
          <a:bodyPr/>
          <a:lstStyle/>
          <a:p>
            <a:pPr marL="0" indent="0">
              <a:defRPr/>
            </a:pPr>
            <a:r>
              <a:rPr lang="en-GB" dirty="0">
                <a:ea typeface="+mn-ea"/>
              </a:rPr>
              <a:t>The Laboratory of Nuclear Electronics, equipped with certified shielded rooms for the measurement of very low noise circuits, conducts experimental activities on electronic instrumentation associated with radiation detection.</a:t>
            </a:r>
            <a:endParaRPr lang="it-IT" dirty="0">
              <a:ea typeface="+mn-ea"/>
            </a:endParaRPr>
          </a:p>
          <a:p>
            <a:pPr marL="0" indent="0">
              <a:defRPr/>
            </a:pPr>
            <a:r>
              <a:rPr lang="en-GB" dirty="0">
                <a:ea typeface="+mn-ea"/>
              </a:rPr>
              <a:t>The applications relate to </a:t>
            </a:r>
            <a:r>
              <a:rPr lang="en-GB" dirty="0" err="1">
                <a:ea typeface="+mn-ea"/>
              </a:rPr>
              <a:t>dosimetry</a:t>
            </a:r>
            <a:r>
              <a:rPr lang="en-GB" dirty="0">
                <a:ea typeface="+mn-ea"/>
              </a:rPr>
              <a:t> and radiation protection as well as to diagnostic radiology and radiotherapy.</a:t>
            </a:r>
            <a:endParaRPr lang="it-IT" dirty="0">
              <a:ea typeface="+mn-ea"/>
            </a:endParaRPr>
          </a:p>
          <a:p>
            <a:pPr marL="0" indent="0">
              <a:defRPr/>
            </a:pPr>
            <a:endParaRPr lang="en-GB" dirty="0">
              <a:ea typeface="+mn-ea"/>
            </a:endParaRPr>
          </a:p>
          <a:p>
            <a:pPr>
              <a:defRPr/>
            </a:pPr>
            <a:r>
              <a:rPr lang="en-GB" i="1" dirty="0">
                <a:ea typeface="+mn-ea"/>
              </a:rPr>
              <a:t>Instrumentation &amp; facilities</a:t>
            </a:r>
            <a:endParaRPr lang="it-IT" dirty="0">
              <a:ea typeface="+mn-ea"/>
            </a:endParaRPr>
          </a:p>
          <a:p>
            <a:pPr>
              <a:buFont typeface="Arial"/>
              <a:buChar char="•"/>
              <a:defRPr/>
            </a:pPr>
            <a:r>
              <a:rPr lang="en-GB" sz="1600" i="1" dirty="0">
                <a:ea typeface="+mn-ea"/>
              </a:rPr>
              <a:t>6 experimental benches with electronic instrumentation (waveform generators, stabilized power supplies, oscilloscopes, test probes, etc.),</a:t>
            </a:r>
            <a:endParaRPr lang="it-IT" sz="1600" dirty="0">
              <a:ea typeface="+mn-ea"/>
            </a:endParaRPr>
          </a:p>
          <a:p>
            <a:pPr>
              <a:buFont typeface="Arial"/>
              <a:buChar char="•"/>
              <a:defRPr/>
            </a:pPr>
            <a:r>
              <a:rPr lang="en-GB" sz="1600" i="1" dirty="0">
                <a:ea typeface="+mn-ea"/>
              </a:rPr>
              <a:t>1 experimental bench for characterization of semiconductor devices,</a:t>
            </a:r>
            <a:endParaRPr lang="it-IT" sz="1600" dirty="0">
              <a:ea typeface="+mn-ea"/>
            </a:endParaRPr>
          </a:p>
          <a:p>
            <a:pPr>
              <a:buFont typeface="Arial"/>
              <a:buChar char="•"/>
              <a:defRPr/>
            </a:pPr>
            <a:r>
              <a:rPr lang="en-GB" sz="1600" i="1" dirty="0">
                <a:ea typeface="+mn-ea"/>
              </a:rPr>
              <a:t>Custom instrumentation and shielded chamber for low-noise measurements,</a:t>
            </a:r>
            <a:endParaRPr lang="it-IT" sz="1600" dirty="0">
              <a:ea typeface="+mn-ea"/>
            </a:endParaRPr>
          </a:p>
          <a:p>
            <a:pPr>
              <a:buFont typeface="Arial"/>
              <a:buChar char="•"/>
              <a:defRPr/>
            </a:pPr>
            <a:r>
              <a:rPr lang="en-GB" sz="1600" i="1" dirty="0">
                <a:ea typeface="+mn-ea"/>
              </a:rPr>
              <a:t>Spectrum analyser and RF antennas,</a:t>
            </a:r>
            <a:endParaRPr lang="it-IT" sz="1600" dirty="0">
              <a:ea typeface="+mn-ea"/>
            </a:endParaRPr>
          </a:p>
          <a:p>
            <a:pPr>
              <a:buFont typeface="Arial"/>
              <a:buChar char="•"/>
              <a:defRPr/>
            </a:pPr>
            <a:r>
              <a:rPr lang="en-GB" sz="1600" i="1" dirty="0">
                <a:ea typeface="+mn-ea"/>
              </a:rPr>
              <a:t>Circuit simulator and printed circuit design.</a:t>
            </a:r>
            <a:endParaRPr lang="it-IT" sz="1600" dirty="0">
              <a:ea typeface="+mn-ea"/>
            </a:endParaRPr>
          </a:p>
          <a:p>
            <a:pPr marL="0" indent="0">
              <a:defRPr/>
            </a:pPr>
            <a:endParaRPr lang="it-IT" dirty="0">
              <a:ea typeface="+mn-ea"/>
            </a:endParaRPr>
          </a:p>
        </p:txBody>
      </p:sp>
      <p:sp>
        <p:nvSpPr>
          <p:cNvPr id="4" name="Segnaposto numero diapositiva 3"/>
          <p:cNvSpPr>
            <a:spLocks noGrp="1"/>
          </p:cNvSpPr>
          <p:nvPr>
            <p:ph type="sldNum" sz="quarter" idx="10"/>
          </p:nvPr>
        </p:nvSpPr>
        <p:spPr/>
        <p:txBody>
          <a:bodyPr/>
          <a:lstStyle/>
          <a:p>
            <a:pPr>
              <a:defRPr/>
            </a:pPr>
            <a:fld id="{A9EB2FC4-3897-491C-BE41-E081408A113A}" type="slidenum">
              <a:rPr lang="it-IT" smtClean="0"/>
              <a:pPr>
                <a:defRPr/>
              </a:pPr>
              <a:t>10</a:t>
            </a:fld>
            <a:endParaRPr lang="it-IT"/>
          </a:p>
        </p:txBody>
      </p:sp>
      <p:pic>
        <p:nvPicPr>
          <p:cNvPr id="11" name="Immagine 10"/>
          <p:cNvPicPr/>
          <p:nvPr/>
        </p:nvPicPr>
        <p:blipFill>
          <a:blip r:embed="rId2" cstate="print">
            <a:extLst>
              <a:ext uri="{28A0092B-C50C-407E-A947-70E740481C1C}"/>
            </a:extLst>
          </a:blip>
          <a:srcRect/>
          <a:stretch>
            <a:fillRect/>
          </a:stretch>
        </p:blipFill>
        <p:spPr bwMode="auto">
          <a:xfrm>
            <a:off x="44043" y="1049923"/>
            <a:ext cx="1935669" cy="1514981"/>
          </a:xfrm>
          <a:prstGeom prst="rect">
            <a:avLst/>
          </a:prstGeom>
          <a:ln>
            <a:noFill/>
          </a:ln>
          <a:effectLst>
            <a:softEdge rad="112500"/>
          </a:effectLst>
        </p:spPr>
      </p:pic>
      <p:pic>
        <p:nvPicPr>
          <p:cNvPr id="27653" name="Immagine 5"/>
          <p:cNvPicPr>
            <a:picLocks noChangeAspect="1"/>
          </p:cNvPicPr>
          <p:nvPr/>
        </p:nvPicPr>
        <p:blipFill>
          <a:blip r:embed="rId3"/>
          <a:srcRect/>
          <a:stretch>
            <a:fillRect/>
          </a:stretch>
        </p:blipFill>
        <p:spPr bwMode="auto">
          <a:xfrm>
            <a:off x="9525" y="2565400"/>
            <a:ext cx="1981200" cy="149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ea typeface="+mj-ea"/>
              </a:rPr>
              <a:t>IONIZING RADIATION METROLOGY</a:t>
            </a:r>
          </a:p>
        </p:txBody>
      </p:sp>
      <p:sp>
        <p:nvSpPr>
          <p:cNvPr id="3" name="Segnaposto contenuto 2"/>
          <p:cNvSpPr>
            <a:spLocks noGrp="1"/>
          </p:cNvSpPr>
          <p:nvPr>
            <p:ph idx="1"/>
          </p:nvPr>
        </p:nvSpPr>
        <p:spPr>
          <a:xfrm>
            <a:off x="2051050" y="1066800"/>
            <a:ext cx="6897688" cy="4953000"/>
          </a:xfrm>
        </p:spPr>
        <p:txBody>
          <a:bodyPr/>
          <a:lstStyle/>
          <a:p>
            <a:pPr marL="0" indent="0">
              <a:defRPr/>
            </a:pPr>
            <a:r>
              <a:rPr lang="en-GB" dirty="0">
                <a:ea typeface="+mn-ea"/>
              </a:rPr>
              <a:t>The Metrology Laboratory of ionizing radiation is accredited to perform certified calibrations of nuclear instruments. Research institutions, hospitals, national and local health bodies and environmental protection bodies, private companies refer to the laboratory for their calibrated instruments.</a:t>
            </a:r>
            <a:endParaRPr lang="it-IT" dirty="0">
              <a:ea typeface="+mn-ea"/>
            </a:endParaRPr>
          </a:p>
          <a:p>
            <a:pPr>
              <a:defRPr/>
            </a:pPr>
            <a:r>
              <a:rPr lang="en-GB" dirty="0">
                <a:ea typeface="+mn-ea"/>
              </a:rPr>
              <a:t>The Ionizing Radiation Bunker hosts the irradiation rooms.</a:t>
            </a:r>
            <a:endParaRPr lang="it-IT" dirty="0">
              <a:ea typeface="+mn-ea"/>
            </a:endParaRPr>
          </a:p>
          <a:p>
            <a:pPr marL="0" indent="0">
              <a:defRPr/>
            </a:pPr>
            <a:endParaRPr lang="en-GB" dirty="0">
              <a:ea typeface="+mn-ea"/>
            </a:endParaRPr>
          </a:p>
          <a:p>
            <a:pPr>
              <a:defRPr/>
            </a:pPr>
            <a:r>
              <a:rPr lang="en-GB" i="1" dirty="0">
                <a:ea typeface="+mn-ea"/>
              </a:rPr>
              <a:t>Instrumentation &amp; facilities</a:t>
            </a:r>
            <a:endParaRPr lang="it-IT" dirty="0">
              <a:ea typeface="+mn-ea"/>
            </a:endParaRPr>
          </a:p>
          <a:p>
            <a:pPr>
              <a:buFont typeface="Arial"/>
              <a:buChar char="•"/>
              <a:defRPr/>
            </a:pPr>
            <a:r>
              <a:rPr lang="en-GB" sz="1600" i="1" dirty="0">
                <a:ea typeface="+mn-ea"/>
              </a:rPr>
              <a:t>Gamma irradiation room with self-shielded gamma sources,</a:t>
            </a:r>
            <a:endParaRPr lang="it-IT" sz="1600" dirty="0">
              <a:ea typeface="+mn-ea"/>
            </a:endParaRPr>
          </a:p>
          <a:p>
            <a:pPr>
              <a:buFont typeface="Arial"/>
              <a:buChar char="•"/>
              <a:defRPr/>
            </a:pPr>
            <a:r>
              <a:rPr lang="en-GB" sz="1600" i="1" dirty="0">
                <a:ea typeface="+mn-ea"/>
              </a:rPr>
              <a:t>X irradiation room with X-rays generator.</a:t>
            </a:r>
            <a:endParaRPr lang="it-IT" sz="1600" dirty="0">
              <a:ea typeface="+mn-ea"/>
            </a:endParaRPr>
          </a:p>
          <a:p>
            <a:pPr marL="0" indent="0">
              <a:defRPr/>
            </a:pPr>
            <a:endParaRPr lang="it-IT" dirty="0">
              <a:ea typeface="+mn-ea"/>
            </a:endParaRPr>
          </a:p>
        </p:txBody>
      </p:sp>
      <p:sp>
        <p:nvSpPr>
          <p:cNvPr id="4" name="Segnaposto numero diapositiva 3"/>
          <p:cNvSpPr>
            <a:spLocks noGrp="1"/>
          </p:cNvSpPr>
          <p:nvPr>
            <p:ph type="sldNum" sz="quarter" idx="10"/>
          </p:nvPr>
        </p:nvSpPr>
        <p:spPr/>
        <p:txBody>
          <a:bodyPr/>
          <a:lstStyle/>
          <a:p>
            <a:pPr>
              <a:defRPr/>
            </a:pPr>
            <a:fld id="{E4C15B6E-053C-4D84-B3E0-3C3B002D6AAC}" type="slidenum">
              <a:rPr lang="it-IT" smtClean="0"/>
              <a:pPr>
                <a:defRPr/>
              </a:pPr>
              <a:t>11</a:t>
            </a:fld>
            <a:endParaRPr lang="it-IT"/>
          </a:p>
        </p:txBody>
      </p:sp>
      <p:pic>
        <p:nvPicPr>
          <p:cNvPr id="6" name="Immagine 5"/>
          <p:cNvPicPr/>
          <p:nvPr/>
        </p:nvPicPr>
        <p:blipFill rotWithShape="1">
          <a:blip r:embed="rId2" cstate="print">
            <a:extLst>
              <a:ext uri="{28A0092B-C50C-407E-A947-70E740481C1C}"/>
            </a:extLst>
          </a:blip>
          <a:srcRect r="28289"/>
          <a:stretch/>
        </p:blipFill>
        <p:spPr bwMode="auto">
          <a:xfrm>
            <a:off x="35496" y="1052736"/>
            <a:ext cx="1952625" cy="1403985"/>
          </a:xfrm>
          <a:prstGeom prst="rect">
            <a:avLst/>
          </a:prstGeom>
          <a:ln>
            <a:noFill/>
          </a:ln>
          <a:effectLst>
            <a:softEdge rad="112500"/>
          </a:effectLst>
          <a:extLst>
            <a:ext uri="{53640926-AAD7-44d8-BBD7-CCE9431645EC}"/>
          </a:extLst>
        </p:spPr>
      </p:pic>
      <p:pic>
        <p:nvPicPr>
          <p:cNvPr id="7" name="Immagine 6"/>
          <p:cNvPicPr/>
          <p:nvPr/>
        </p:nvPicPr>
        <p:blipFill rotWithShape="1">
          <a:blip r:embed="rId3" cstate="print">
            <a:extLst>
              <a:ext uri="{28A0092B-C50C-407E-A947-70E740481C1C}"/>
            </a:extLst>
          </a:blip>
          <a:srcRect b="9851"/>
          <a:stretch/>
        </p:blipFill>
        <p:spPr bwMode="auto">
          <a:xfrm>
            <a:off x="50736" y="2567846"/>
            <a:ext cx="1926590" cy="2060575"/>
          </a:xfrm>
          <a:prstGeom prst="rect">
            <a:avLst/>
          </a:prstGeom>
          <a:ln>
            <a:noFill/>
          </a:ln>
          <a:effectLst>
            <a:softEdge rad="112500"/>
          </a:effectLst>
          <a:extLst>
            <a:ext uri="{53640926-AAD7-44d8-BBD7-CCE9431645EC}"/>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a:defRPr/>
            </a:pPr>
            <a:r>
              <a:rPr lang="en-GB" smtClean="0">
                <a:solidFill>
                  <a:srgbClr val="FF8000"/>
                </a:solidFill>
                <a:latin typeface="Arial" charset="0"/>
                <a:ea typeface="+mj-ea"/>
              </a:rPr>
              <a:t>Full access to External laboratories</a:t>
            </a:r>
            <a:endParaRPr lang="en-GB">
              <a:solidFill>
                <a:srgbClr val="FF8000"/>
              </a:solidFill>
              <a:latin typeface="Arial" charset="0"/>
              <a:ea typeface="+mj-ea"/>
            </a:endParaRPr>
          </a:p>
        </p:txBody>
      </p:sp>
      <p:sp>
        <p:nvSpPr>
          <p:cNvPr id="29698" name="Rectangle 3"/>
          <p:cNvSpPr>
            <a:spLocks noGrp="1" noChangeArrowheads="1"/>
          </p:cNvSpPr>
          <p:nvPr>
            <p:ph sz="half" idx="1"/>
          </p:nvPr>
        </p:nvSpPr>
        <p:spPr>
          <a:xfrm>
            <a:off x="684213" y="1052513"/>
            <a:ext cx="4038600" cy="1385887"/>
          </a:xfrm>
        </p:spPr>
        <p:txBody>
          <a:bodyPr/>
          <a:lstStyle/>
          <a:p>
            <a:pPr marL="0" indent="0"/>
            <a:endParaRPr lang="en-GB" sz="1800" smtClean="0"/>
          </a:p>
          <a:p>
            <a:pPr marL="0" indent="0"/>
            <a:r>
              <a:rPr lang="en-GB" sz="1800" smtClean="0"/>
              <a:t>TRIGA research reactor (at Pavia)</a:t>
            </a:r>
          </a:p>
          <a:p>
            <a:pPr marL="0" indent="0"/>
            <a:r>
              <a:rPr lang="en-GB" sz="1800" smtClean="0"/>
              <a:t>for Training and R&amp;D activities</a:t>
            </a:r>
          </a:p>
        </p:txBody>
      </p:sp>
      <p:sp>
        <p:nvSpPr>
          <p:cNvPr id="29699" name="Segnaposto contenuto 2"/>
          <p:cNvSpPr>
            <a:spLocks noGrp="1"/>
          </p:cNvSpPr>
          <p:nvPr>
            <p:ph sz="half" idx="2"/>
          </p:nvPr>
        </p:nvSpPr>
        <p:spPr>
          <a:xfrm>
            <a:off x="2411413" y="3352800"/>
            <a:ext cx="5589587" cy="1223963"/>
          </a:xfrm>
        </p:spPr>
        <p:txBody>
          <a:bodyPr/>
          <a:lstStyle/>
          <a:p>
            <a:pPr marL="0" indent="0"/>
            <a:r>
              <a:rPr lang="en-GB" sz="1800" smtClean="0"/>
              <a:t>SIET labs (at Piacenza)</a:t>
            </a:r>
          </a:p>
          <a:p>
            <a:pPr marL="0" indent="0">
              <a:buFont typeface="Wingdings" pitchFamily="2" charset="2"/>
              <a:buNone/>
            </a:pPr>
            <a:r>
              <a:rPr lang="en-GB" sz="1800" smtClean="0"/>
              <a:t>Large scale exp. labs for safety systems and thermalhydraulic tests, for nuclear reactor components and systems</a:t>
            </a:r>
          </a:p>
          <a:p>
            <a:pPr marL="0" indent="0"/>
            <a:endParaRPr lang="en-GB" sz="1800" smtClean="0"/>
          </a:p>
        </p:txBody>
      </p:sp>
      <p:pic>
        <p:nvPicPr>
          <p:cNvPr id="32772" name="Picture 4" descr="07"/>
          <p:cNvPicPr>
            <a:picLocks noChangeAspect="1" noChangeArrowheads="1"/>
          </p:cNvPicPr>
          <p:nvPr/>
        </p:nvPicPr>
        <p:blipFill>
          <a:blip r:embed="rId2" cstate="print">
            <a:lum bright="20000"/>
            <a:extLst>
              <a:ext uri="{28A0092B-C50C-407E-A947-70E740481C1C}"/>
            </a:extLst>
          </a:blip>
          <a:srcRect/>
          <a:stretch>
            <a:fillRect/>
          </a:stretch>
        </p:blipFill>
        <p:spPr bwMode="auto">
          <a:xfrm>
            <a:off x="4963790" y="1092994"/>
            <a:ext cx="2152979" cy="2100036"/>
          </a:xfrm>
          <a:prstGeom prst="rect">
            <a:avLst/>
          </a:prstGeom>
          <a:ln>
            <a:noFill/>
          </a:ln>
          <a:effectLst>
            <a:softEdge rad="112500"/>
          </a:effectLst>
          <a:extLst>
            <a:ext uri="{909E8E84-426E-40dd-AFC4-6F175D3DCCD1}"/>
            <a:ext uri="{91240B29-F687-4f45-9708-019B960494DF}"/>
          </a:extLst>
        </p:spPr>
      </p:pic>
      <p:sp>
        <p:nvSpPr>
          <p:cNvPr id="29701" name="Text Box 5"/>
          <p:cNvSpPr txBox="1">
            <a:spLocks noChangeArrowheads="1"/>
          </p:cNvSpPr>
          <p:nvPr/>
        </p:nvSpPr>
        <p:spPr bwMode="auto">
          <a:xfrm>
            <a:off x="5219700" y="3213100"/>
            <a:ext cx="3511550" cy="246063"/>
          </a:xfrm>
          <a:prstGeom prst="rect">
            <a:avLst/>
          </a:prstGeom>
          <a:noFill/>
          <a:ln w="9525">
            <a:noFill/>
            <a:miter lim="800000"/>
            <a:headEnd/>
            <a:tailEnd/>
          </a:ln>
        </p:spPr>
        <p:txBody>
          <a:bodyPr>
            <a:spAutoFit/>
          </a:bodyPr>
          <a:lstStyle/>
          <a:p>
            <a:pPr algn="ctr">
              <a:lnSpc>
                <a:spcPct val="80000"/>
              </a:lnSpc>
              <a:spcBef>
                <a:spcPct val="20000"/>
              </a:spcBef>
            </a:pPr>
            <a:r>
              <a:rPr lang="it-IT" sz="1200" i="1"/>
              <a:t>TRIGA MarkII (250 kW)</a:t>
            </a:r>
          </a:p>
        </p:txBody>
      </p:sp>
      <p:pic>
        <p:nvPicPr>
          <p:cNvPr id="2" name="Immagine 1"/>
          <p:cNvPicPr>
            <a:picLocks noChangeAspect="1"/>
          </p:cNvPicPr>
          <p:nvPr/>
        </p:nvPicPr>
        <p:blipFill>
          <a:blip r:embed="rId3" cstate="print"/>
          <a:stretch>
            <a:fillRect/>
          </a:stretch>
        </p:blipFill>
        <p:spPr>
          <a:xfrm>
            <a:off x="7020272" y="1124744"/>
            <a:ext cx="1872208" cy="2089459"/>
          </a:xfrm>
          <a:prstGeom prst="rect">
            <a:avLst/>
          </a:prstGeom>
          <a:ln>
            <a:noFill/>
          </a:ln>
          <a:effectLst>
            <a:softEdge rad="112500"/>
          </a:effectLst>
        </p:spPr>
      </p:pic>
      <p:pic>
        <p:nvPicPr>
          <p:cNvPr id="7" name="Immagine 6" descr="DSC03302.JPG"/>
          <p:cNvPicPr>
            <a:picLocks noChangeAspect="1"/>
          </p:cNvPicPr>
          <p:nvPr/>
        </p:nvPicPr>
        <p:blipFill>
          <a:blip r:embed="rId4" cstate="print">
            <a:extLst>
              <a:ext uri="{28A0092B-C50C-407E-A947-70E740481C1C}"/>
            </a:extLst>
          </a:blip>
          <a:stretch>
            <a:fillRect/>
          </a:stretch>
        </p:blipFill>
        <p:spPr>
          <a:xfrm>
            <a:off x="827584" y="3068960"/>
            <a:ext cx="1494166" cy="1992221"/>
          </a:xfrm>
          <a:prstGeom prst="rect">
            <a:avLst/>
          </a:prstGeom>
          <a:ln>
            <a:noFill/>
          </a:ln>
          <a:effectLst>
            <a:softEdge rad="112500"/>
          </a:effectLst>
        </p:spPr>
      </p:pic>
      <p:pic>
        <p:nvPicPr>
          <p:cNvPr id="4" name="Immagine 3"/>
          <p:cNvPicPr>
            <a:picLocks noChangeAspect="1"/>
          </p:cNvPicPr>
          <p:nvPr/>
        </p:nvPicPr>
        <p:blipFill>
          <a:blip r:embed="rId5" cstate="print"/>
          <a:stretch>
            <a:fillRect/>
          </a:stretch>
        </p:blipFill>
        <p:spPr>
          <a:xfrm>
            <a:off x="4499992" y="4941168"/>
            <a:ext cx="4572000" cy="1571339"/>
          </a:xfrm>
          <a:prstGeom prst="rect">
            <a:avLst/>
          </a:prstGeom>
          <a:ln>
            <a:noFill/>
          </a:ln>
          <a:effectLst>
            <a:softEdge rad="112500"/>
          </a:effectLst>
        </p:spPr>
      </p:pic>
      <p:sp>
        <p:nvSpPr>
          <p:cNvPr id="10" name="Segnaposto contenuto 2"/>
          <p:cNvSpPr txBox="1">
            <a:spLocks/>
          </p:cNvSpPr>
          <p:nvPr/>
        </p:nvSpPr>
        <p:spPr bwMode="auto">
          <a:xfrm>
            <a:off x="685800" y="5229225"/>
            <a:ext cx="4038600" cy="1223963"/>
          </a:xfrm>
          <a:prstGeom prst="rect">
            <a:avLst/>
          </a:prstGeom>
          <a:noFill/>
          <a:ln>
            <a:noFill/>
          </a:ln>
          <a:extLst>
            <a:ext uri="{909E8E84-426E-40dd-AFC4-6F175D3DCCD1}"/>
            <a:ext uri="{91240B29-F687-4f45-9708-019B960494DF}"/>
            <a:ext uri="{FAA26D3D-D897-4be2-8F04-BA451C77F1D7}"/>
          </a:extLst>
        </p:spPr>
        <p:txBody>
          <a:bodyPr lIns="0" tIns="0" rIns="0" bIns="0"/>
          <a:lstStyle>
            <a:lvl1pPr marL="342900" indent="-342900" eaLnBrk="0" hangingPunct="0">
              <a:spcBef>
                <a:spcPct val="20000"/>
              </a:spcBef>
              <a:defRPr sz="1800" b="0" i="0">
                <a:solidFill>
                  <a:srgbClr val="2C5986"/>
                </a:solidFill>
                <a:latin typeface="Gill Sans Light"/>
                <a:cs typeface="Gill Sans Light"/>
              </a:defRPr>
            </a:lvl1pPr>
            <a:lvl2pPr marL="742950" indent="-285750" eaLnBrk="0" hangingPunct="0">
              <a:spcBef>
                <a:spcPct val="20000"/>
              </a:spcBef>
              <a:buClr>
                <a:srgbClr val="004C80"/>
              </a:buClr>
              <a:buSzPct val="85000"/>
              <a:buFont typeface="Wingdings" pitchFamily="2" charset="2"/>
              <a:buChar char="§"/>
              <a:defRPr b="0" i="0">
                <a:solidFill>
                  <a:srgbClr val="2C5986"/>
                </a:solidFill>
                <a:latin typeface="Gill Sans Light"/>
                <a:cs typeface="Gill Sans Light"/>
              </a:defRPr>
            </a:lvl2pPr>
            <a:lvl3pPr marL="1143000" indent="-228600" eaLnBrk="0" hangingPunct="0">
              <a:spcBef>
                <a:spcPct val="20000"/>
              </a:spcBef>
              <a:buClr>
                <a:srgbClr val="004D82"/>
              </a:buClr>
              <a:buChar char="•"/>
              <a:defRPr sz="2000" b="0" i="0">
                <a:solidFill>
                  <a:srgbClr val="2C5986"/>
                </a:solidFill>
                <a:latin typeface="Gill Sans Light"/>
                <a:cs typeface="Gill Sans Light"/>
              </a:defRPr>
            </a:lvl3pPr>
            <a:lvl4pPr marL="1600200" indent="-228600" eaLnBrk="0" hangingPunct="0">
              <a:spcBef>
                <a:spcPct val="20000"/>
              </a:spcBef>
              <a:buClr>
                <a:srgbClr val="004C80"/>
              </a:buClr>
              <a:buChar char="–"/>
              <a:defRPr sz="1800" b="0" i="0">
                <a:solidFill>
                  <a:srgbClr val="2C5986"/>
                </a:solidFill>
                <a:latin typeface="Gill Sans Light"/>
                <a:cs typeface="Gill Sans Light"/>
              </a:defRPr>
            </a:lvl4pPr>
            <a:lvl5pPr marL="2057400" indent="-228600" eaLnBrk="0" hangingPunct="0">
              <a:spcBef>
                <a:spcPct val="20000"/>
              </a:spcBef>
              <a:buChar char="»"/>
              <a:defRPr sz="1800">
                <a:latin typeface="Minion Web" pitchFamily="18" charset="0"/>
              </a:defRPr>
            </a:lvl5pPr>
            <a:lvl6pPr marL="2514600" indent="-228600" eaLnBrk="0" fontAlgn="base" hangingPunct="0">
              <a:spcBef>
                <a:spcPct val="20000"/>
              </a:spcBef>
              <a:spcAft>
                <a:spcPct val="0"/>
              </a:spcAft>
              <a:buChar char="»"/>
              <a:defRPr sz="1800">
                <a:latin typeface="Minion Web" pitchFamily="18" charset="0"/>
              </a:defRPr>
            </a:lvl6pPr>
            <a:lvl7pPr marL="2971800" indent="-228600" eaLnBrk="0" fontAlgn="base" hangingPunct="0">
              <a:spcBef>
                <a:spcPct val="20000"/>
              </a:spcBef>
              <a:spcAft>
                <a:spcPct val="0"/>
              </a:spcAft>
              <a:buChar char="»"/>
              <a:defRPr sz="1800">
                <a:latin typeface="Minion Web" pitchFamily="18" charset="0"/>
              </a:defRPr>
            </a:lvl7pPr>
            <a:lvl8pPr marL="3429000" indent="-228600" eaLnBrk="0" fontAlgn="base" hangingPunct="0">
              <a:spcBef>
                <a:spcPct val="20000"/>
              </a:spcBef>
              <a:spcAft>
                <a:spcPct val="0"/>
              </a:spcAft>
              <a:buChar char="»"/>
              <a:defRPr sz="1800">
                <a:latin typeface="Minion Web" pitchFamily="18" charset="0"/>
              </a:defRPr>
            </a:lvl8pPr>
            <a:lvl9pPr marL="3886200" indent="-228600" eaLnBrk="0" fontAlgn="base" hangingPunct="0">
              <a:spcBef>
                <a:spcPct val="20000"/>
              </a:spcBef>
              <a:spcAft>
                <a:spcPct val="0"/>
              </a:spcAft>
              <a:buChar char="»"/>
              <a:defRPr sz="1800">
                <a:latin typeface="Minion Web" pitchFamily="18" charset="0"/>
              </a:defRPr>
            </a:lvl9pPr>
          </a:lstStyle>
          <a:p>
            <a:pPr>
              <a:defRPr/>
            </a:pPr>
            <a:r>
              <a:rPr lang="en-GB" dirty="0"/>
              <a:t>CNAO (at Pavia)</a:t>
            </a:r>
          </a:p>
          <a:p>
            <a:pPr marL="0" indent="0">
              <a:defRPr/>
            </a:pPr>
            <a:r>
              <a:rPr lang="en-GB" dirty="0" err="1"/>
              <a:t>Sincrotron</a:t>
            </a:r>
            <a:r>
              <a:rPr lang="en-GB" dirty="0"/>
              <a:t> for </a:t>
            </a:r>
            <a:r>
              <a:rPr lang="en-GB" dirty="0" err="1"/>
              <a:t>adrontherapy</a:t>
            </a:r>
            <a:r>
              <a:rPr lang="en-GB" dirty="0"/>
              <a:t>, for </a:t>
            </a:r>
            <a:br>
              <a:rPr lang="en-GB" dirty="0"/>
            </a:br>
            <a:r>
              <a:rPr lang="en-GB" dirty="0"/>
              <a:t>medical applications of radiation</a:t>
            </a:r>
          </a:p>
          <a:p>
            <a:pPr>
              <a:defRPr/>
            </a:pPr>
            <a:endParaRPr lang="en-GB" dirty="0"/>
          </a:p>
        </p:txBody>
      </p:sp>
      <p:pic>
        <p:nvPicPr>
          <p:cNvPr id="5" name="Immagine 4" descr="Schermata 2015-03-29 alle 14.56.47.png"/>
          <p:cNvPicPr>
            <a:picLocks noChangeAspect="1"/>
          </p:cNvPicPr>
          <p:nvPr/>
        </p:nvPicPr>
        <p:blipFill>
          <a:blip r:embed="rId6"/>
          <a:stretch>
            <a:fillRect/>
          </a:stretch>
        </p:blipFill>
        <p:spPr>
          <a:xfrm>
            <a:off x="5795963" y="4597400"/>
            <a:ext cx="2611437" cy="487363"/>
          </a:xfrm>
          <a:prstGeom prst="rect">
            <a:avLst/>
          </a:prstGeom>
          <a:ln>
            <a:noFill/>
          </a:ln>
          <a:effectLst>
            <a:outerShdw blurRad="292100" dist="139700" dir="2700000" algn="tl" rotWithShape="0">
              <a:srgbClr val="333333">
                <a:alpha val="65000"/>
              </a:srgbClr>
            </a:outerShdw>
          </a:effectLst>
        </p:spPr>
      </p:pic>
      <p:sp>
        <p:nvSpPr>
          <p:cNvPr id="12" name="Segnaposto numero diapositiva 3"/>
          <p:cNvSpPr>
            <a:spLocks noGrp="1"/>
          </p:cNvSpPr>
          <p:nvPr>
            <p:ph type="sldNum" sz="quarter" idx="10"/>
          </p:nvPr>
        </p:nvSpPr>
        <p:spPr>
          <a:xfrm>
            <a:off x="34925" y="6613525"/>
            <a:ext cx="1412875" cy="244475"/>
          </a:xfrm>
        </p:spPr>
        <p:txBody>
          <a:bodyPr/>
          <a:lstStyle/>
          <a:p>
            <a:pPr>
              <a:defRPr/>
            </a:pPr>
            <a:fld id="{A38D337D-D371-4CF6-B281-B212B45734A2}" type="slidenum">
              <a:rPr lang="it-IT" smtClean="0"/>
              <a:pPr>
                <a:defRPr/>
              </a:pPr>
              <a:t>12</a:t>
            </a:fld>
            <a:endParaRPr lang="it-IT"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547813" y="5373688"/>
            <a:ext cx="5943600" cy="838200"/>
          </a:xfrm>
        </p:spPr>
        <p:txBody>
          <a:bodyPr/>
          <a:lstStyle/>
          <a:p>
            <a:pPr algn="ctr">
              <a:defRPr/>
            </a:pPr>
            <a:r>
              <a:rPr lang="it-IT" sz="3200" dirty="0" err="1">
                <a:ea typeface="+mj-ea"/>
              </a:rPr>
              <a:t>www.energia.polimi.it</a:t>
            </a:r>
            <a:r>
              <a:rPr lang="it-IT" sz="3200" dirty="0">
                <a:ea typeface="+mj-ea"/>
              </a:rPr>
              <a:t/>
            </a:r>
            <a:br>
              <a:rPr lang="it-IT" sz="3200" dirty="0">
                <a:ea typeface="+mj-ea"/>
              </a:rPr>
            </a:br>
            <a:endParaRPr lang="it-IT" sz="3200" dirty="0">
              <a:ea typeface="+mj-ea"/>
            </a:endParaRPr>
          </a:p>
        </p:txBody>
      </p:sp>
      <p:pic>
        <p:nvPicPr>
          <p:cNvPr id="30722" name="Immagine 7" descr="IMG_1784.JPG"/>
          <p:cNvPicPr>
            <a:picLocks noChangeAspect="1"/>
          </p:cNvPicPr>
          <p:nvPr/>
        </p:nvPicPr>
        <p:blipFill>
          <a:blip r:embed="rId2"/>
          <a:srcRect/>
          <a:stretch>
            <a:fillRect/>
          </a:stretch>
        </p:blipFill>
        <p:spPr bwMode="auto">
          <a:xfrm>
            <a:off x="15875" y="1916113"/>
            <a:ext cx="4572000" cy="3457575"/>
          </a:xfrm>
          <a:prstGeom prst="rect">
            <a:avLst/>
          </a:prstGeom>
          <a:noFill/>
          <a:ln w="9525">
            <a:noFill/>
            <a:miter lim="800000"/>
            <a:headEnd/>
            <a:tailEnd/>
          </a:ln>
        </p:spPr>
      </p:pic>
      <p:pic>
        <p:nvPicPr>
          <p:cNvPr id="30723" name="Picture 2" descr="http://www.polimi.it/uploads/pics/energia_polimi_6.3.2015.jpg"/>
          <p:cNvPicPr>
            <a:picLocks noChangeAspect="1" noChangeArrowheads="1"/>
          </p:cNvPicPr>
          <p:nvPr/>
        </p:nvPicPr>
        <p:blipFill>
          <a:blip r:embed="rId3"/>
          <a:srcRect/>
          <a:stretch>
            <a:fillRect/>
          </a:stretch>
        </p:blipFill>
        <p:spPr bwMode="auto">
          <a:xfrm>
            <a:off x="4643438" y="1916113"/>
            <a:ext cx="4500562" cy="3457575"/>
          </a:xfrm>
          <a:prstGeom prst="rect">
            <a:avLst/>
          </a:prstGeom>
          <a:noFill/>
          <a:ln w="9525">
            <a:noFill/>
            <a:miter lim="800000"/>
            <a:headEnd/>
            <a:tailEnd/>
          </a:ln>
        </p:spPr>
      </p:pic>
    </p:spTree>
  </p:cSld>
  <p:clrMapOvr>
    <a:masterClrMapping/>
  </p:clrMapOvr>
  <p:transition spd="slow" advTm="11173"/>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3"/>
          <p:cNvSpPr>
            <a:spLocks noGrp="1"/>
          </p:cNvSpPr>
          <p:nvPr>
            <p:ph type="sldNum" sz="quarter" idx="10"/>
          </p:nvPr>
        </p:nvSpPr>
        <p:spPr>
          <a:noFill/>
        </p:spPr>
        <p:txBody>
          <a:bodyPr/>
          <a:lstStyle/>
          <a:p>
            <a:fld id="{019C57DA-823C-4EF0-91C8-75C32441F867}" type="slidenum">
              <a:rPr lang="it-IT" smtClean="0">
                <a:latin typeface="Arial" charset="0"/>
                <a:ea typeface="ＭＳ Ｐゴシック"/>
                <a:cs typeface="ＭＳ Ｐゴシック"/>
              </a:rPr>
              <a:pPr/>
              <a:t>2</a:t>
            </a:fld>
            <a:endParaRPr lang="it-IT" smtClean="0">
              <a:latin typeface="Arial" charset="0"/>
              <a:ea typeface="ＭＳ Ｐゴシック"/>
              <a:cs typeface="ＭＳ Ｐゴシック"/>
            </a:endParaRPr>
          </a:p>
        </p:txBody>
      </p:sp>
      <p:sp>
        <p:nvSpPr>
          <p:cNvPr id="453634" name="Rectangle 2"/>
          <p:cNvSpPr>
            <a:spLocks noGrp="1" noChangeAspect="1" noChangeArrowheads="1"/>
          </p:cNvSpPr>
          <p:nvPr>
            <p:ph type="title"/>
          </p:nvPr>
        </p:nvSpPr>
        <p:spPr/>
        <p:txBody>
          <a:bodyPr/>
          <a:lstStyle/>
          <a:p>
            <a:pPr>
              <a:defRPr/>
            </a:pPr>
            <a:r>
              <a:rPr lang="en-GB" dirty="0" smtClean="0">
                <a:ea typeface="+mj-ea"/>
              </a:rPr>
              <a:t>Nuclear Engineering @POLIMI</a:t>
            </a:r>
            <a:endParaRPr lang="en-GB" dirty="0">
              <a:ea typeface="+mj-ea"/>
            </a:endParaRPr>
          </a:p>
        </p:txBody>
      </p:sp>
      <p:sp>
        <p:nvSpPr>
          <p:cNvPr id="18435" name="Rectangle 3"/>
          <p:cNvSpPr>
            <a:spLocks noGrp="1" noChangeArrowheads="1"/>
          </p:cNvSpPr>
          <p:nvPr>
            <p:ph type="body" idx="1"/>
          </p:nvPr>
        </p:nvSpPr>
        <p:spPr>
          <a:xfrm>
            <a:off x="719138" y="1066800"/>
            <a:ext cx="6300787" cy="5099050"/>
          </a:xfrm>
        </p:spPr>
        <p:txBody>
          <a:bodyPr/>
          <a:lstStyle/>
          <a:p>
            <a:r>
              <a:rPr lang="en-GB" smtClean="0"/>
              <a:t>History </a:t>
            </a:r>
          </a:p>
          <a:p>
            <a:pPr lvl="1"/>
            <a:r>
              <a:rPr lang="en-GB" smtClean="0"/>
              <a:t>First educational programme in Nuclear </a:t>
            </a:r>
            <a:br>
              <a:rPr lang="en-GB" smtClean="0"/>
            </a:br>
            <a:r>
              <a:rPr lang="en-GB" smtClean="0"/>
              <a:t>Engineering (1956) </a:t>
            </a:r>
          </a:p>
          <a:p>
            <a:pPr lvl="1"/>
            <a:r>
              <a:rPr lang="en-GB" smtClean="0"/>
              <a:t>First research nuclear reactor in Italian </a:t>
            </a:r>
            <a:br>
              <a:rPr lang="en-GB" smtClean="0"/>
            </a:br>
            <a:r>
              <a:rPr lang="en-GB" smtClean="0"/>
              <a:t>Universities (1959)</a:t>
            </a:r>
          </a:p>
          <a:p>
            <a:pPr lvl="1"/>
            <a:endParaRPr lang="en-GB" smtClean="0"/>
          </a:p>
          <a:p>
            <a:pPr lvl="1"/>
            <a:endParaRPr lang="en-GB" smtClean="0"/>
          </a:p>
          <a:p>
            <a:r>
              <a:rPr lang="en-GB" smtClean="0"/>
              <a:t>Today</a:t>
            </a:r>
          </a:p>
          <a:p>
            <a:pPr lvl="1"/>
            <a:r>
              <a:rPr lang="en-GB" smtClean="0"/>
              <a:t>Still first MSc in NE in Italy today (&gt;40 new students per year), one of the largest in Europe</a:t>
            </a:r>
          </a:p>
          <a:p>
            <a:pPr lvl="1"/>
            <a:r>
              <a:rPr lang="en-GB" smtClean="0"/>
              <a:t>English taught MSc in Nuclear Engineering + PhD programme</a:t>
            </a:r>
          </a:p>
          <a:p>
            <a:pPr lvl="1"/>
            <a:r>
              <a:rPr lang="en-GB" smtClean="0"/>
              <a:t>Brand-new experimental labs</a:t>
            </a:r>
          </a:p>
          <a:p>
            <a:pPr lvl="1"/>
            <a:r>
              <a:rPr lang="en-GB" smtClean="0"/>
              <a:t>Access to TRIGA research and </a:t>
            </a:r>
            <a:br>
              <a:rPr lang="en-GB" smtClean="0"/>
            </a:br>
            <a:r>
              <a:rPr lang="en-GB" smtClean="0"/>
              <a:t>training reactor (Pavia)</a:t>
            </a:r>
          </a:p>
          <a:p>
            <a:pPr lvl="1"/>
            <a:endParaRPr lang="en-GB" smtClean="0"/>
          </a:p>
        </p:txBody>
      </p:sp>
      <p:pic>
        <p:nvPicPr>
          <p:cNvPr id="7" name="Immagine 6" descr="IMG_0240.JPG"/>
          <p:cNvPicPr/>
          <p:nvPr/>
        </p:nvPicPr>
        <p:blipFill rotWithShape="1">
          <a:blip r:embed="rId3" cstate="print">
            <a:extLst>
              <a:ext uri="{28A0092B-C50C-407E-A947-70E740481C1C}"/>
            </a:extLst>
          </a:blip>
          <a:srcRect l="572" r="781"/>
          <a:stretch/>
        </p:blipFill>
        <p:spPr bwMode="auto">
          <a:xfrm>
            <a:off x="7123430" y="3064510"/>
            <a:ext cx="1944370" cy="1478915"/>
          </a:xfrm>
          <a:prstGeom prst="rect">
            <a:avLst/>
          </a:prstGeom>
          <a:ln>
            <a:noFill/>
          </a:ln>
          <a:effectLst>
            <a:softEdge rad="112500"/>
          </a:effectLst>
          <a:extLst>
            <a:ext uri="{53640926-AAD7-44d8-BBD7-CCE9431645EC}"/>
          </a:extLst>
        </p:spPr>
      </p:pic>
      <p:pic>
        <p:nvPicPr>
          <p:cNvPr id="8" name="Immagine 7" descr="IMG_0243.JPG"/>
          <p:cNvPicPr/>
          <p:nvPr/>
        </p:nvPicPr>
        <p:blipFill rotWithShape="1">
          <a:blip r:embed="rId4" cstate="print">
            <a:extLst>
              <a:ext uri="{28A0092B-C50C-407E-A947-70E740481C1C}"/>
            </a:extLst>
          </a:blip>
          <a:srcRect l="2722" r="17511" b="17380"/>
          <a:stretch/>
        </p:blipFill>
        <p:spPr bwMode="auto">
          <a:xfrm>
            <a:off x="7124700" y="5120640"/>
            <a:ext cx="1943100" cy="1508760"/>
          </a:xfrm>
          <a:prstGeom prst="rect">
            <a:avLst/>
          </a:prstGeom>
          <a:ln>
            <a:noFill/>
          </a:ln>
          <a:effectLst>
            <a:softEdge rad="112500"/>
          </a:effectLst>
          <a:extLst>
            <a:ext uri="{53640926-AAD7-44d8-BBD7-CCE9431645EC}"/>
          </a:extLst>
        </p:spPr>
      </p:pic>
      <p:pic>
        <p:nvPicPr>
          <p:cNvPr id="9" name="Immagine 8" descr="lab1.jpg"/>
          <p:cNvPicPr/>
          <p:nvPr/>
        </p:nvPicPr>
        <p:blipFill>
          <a:blip r:embed="rId5" cstate="print">
            <a:extLst>
              <a:ext uri="{28A0092B-C50C-407E-A947-70E740481C1C}"/>
            </a:extLst>
          </a:blip>
          <a:stretch>
            <a:fillRect/>
          </a:stretch>
        </p:blipFill>
        <p:spPr>
          <a:xfrm>
            <a:off x="7133590" y="4457065"/>
            <a:ext cx="1046480" cy="730885"/>
          </a:xfrm>
          <a:prstGeom prst="rect">
            <a:avLst/>
          </a:prstGeom>
          <a:ln>
            <a:noFill/>
          </a:ln>
          <a:effectLst>
            <a:softEdge rad="112500"/>
          </a:effectLst>
        </p:spPr>
      </p:pic>
      <p:pic>
        <p:nvPicPr>
          <p:cNvPr id="10" name="Immagine 9" descr="lab2.jpg"/>
          <p:cNvPicPr/>
          <p:nvPr/>
        </p:nvPicPr>
        <p:blipFill>
          <a:blip r:embed="rId6" cstate="print">
            <a:extLst>
              <a:ext uri="{28A0092B-C50C-407E-A947-70E740481C1C}"/>
            </a:extLst>
          </a:blip>
          <a:stretch>
            <a:fillRect/>
          </a:stretch>
        </p:blipFill>
        <p:spPr>
          <a:xfrm>
            <a:off x="8069580" y="4457065"/>
            <a:ext cx="998220" cy="748665"/>
          </a:xfrm>
          <a:prstGeom prst="rect">
            <a:avLst/>
          </a:prstGeom>
          <a:ln>
            <a:noFill/>
          </a:ln>
          <a:effectLst>
            <a:softEdge rad="112500"/>
          </a:effectLst>
        </p:spPr>
      </p:pic>
      <p:pic>
        <p:nvPicPr>
          <p:cNvPr id="11" name="Immagine 10" descr="RIGA-Mainz"/>
          <p:cNvPicPr/>
          <p:nvPr/>
        </p:nvPicPr>
        <p:blipFill>
          <a:blip r:embed="rId7" cstate="print">
            <a:extLst>
              <a:ext uri="{28A0092B-C50C-407E-A947-70E740481C1C}"/>
            </a:extLst>
          </a:blip>
          <a:srcRect/>
          <a:stretch>
            <a:fillRect/>
          </a:stretch>
        </p:blipFill>
        <p:spPr bwMode="auto">
          <a:xfrm>
            <a:off x="5755278" y="5105400"/>
            <a:ext cx="1437005" cy="1524000"/>
          </a:xfrm>
          <a:prstGeom prst="rect">
            <a:avLst/>
          </a:prstGeom>
          <a:ln>
            <a:noFill/>
          </a:ln>
          <a:effectLst>
            <a:softEdge rad="112500"/>
          </a:effectLst>
        </p:spPr>
      </p:pic>
      <p:pic>
        <p:nvPicPr>
          <p:cNvPr id="453636" name="Picture 4"/>
          <p:cNvPicPr>
            <a:picLocks noChangeAspect="1" noChangeArrowheads="1"/>
          </p:cNvPicPr>
          <p:nvPr/>
        </p:nvPicPr>
        <p:blipFill>
          <a:blip r:embed="rId8"/>
          <a:srcRect/>
          <a:stretch>
            <a:fillRect/>
          </a:stretch>
        </p:blipFill>
        <p:spPr bwMode="auto">
          <a:xfrm rot="181055">
            <a:off x="7354888" y="1027113"/>
            <a:ext cx="1528762" cy="1219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extLst/>
        </p:spPr>
      </p:pic>
      <p:pic>
        <p:nvPicPr>
          <p:cNvPr id="453637" name="Picture 5"/>
          <p:cNvPicPr>
            <a:picLocks noChangeAspect="1" noChangeArrowheads="1"/>
          </p:cNvPicPr>
          <p:nvPr/>
        </p:nvPicPr>
        <p:blipFill>
          <a:blip r:embed="rId9"/>
          <a:srcRect/>
          <a:stretch>
            <a:fillRect/>
          </a:stretch>
        </p:blipFill>
        <p:spPr bwMode="auto">
          <a:xfrm rot="21324546">
            <a:off x="5916613" y="1885950"/>
            <a:ext cx="1295400" cy="12652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err="1">
                <a:ea typeface="+mj-ea"/>
              </a:rPr>
              <a:t>Nuclear</a:t>
            </a:r>
            <a:r>
              <a:rPr lang="it-IT" dirty="0">
                <a:ea typeface="+mj-ea"/>
              </a:rPr>
              <a:t> </a:t>
            </a:r>
            <a:r>
              <a:rPr lang="it-IT" dirty="0" err="1">
                <a:ea typeface="+mj-ea"/>
              </a:rPr>
              <a:t>Engineering</a:t>
            </a:r>
            <a:r>
              <a:rPr lang="it-IT" dirty="0">
                <a:ea typeface="+mj-ea"/>
              </a:rPr>
              <a:t> @POLIMI</a:t>
            </a:r>
            <a:endParaRPr lang="en-GB" dirty="0">
              <a:ea typeface="+mj-ea"/>
            </a:endParaRPr>
          </a:p>
        </p:txBody>
      </p:sp>
      <p:sp>
        <p:nvSpPr>
          <p:cNvPr id="20482" name="Segnaposto contenuto 2"/>
          <p:cNvSpPr>
            <a:spLocks noGrp="1"/>
          </p:cNvSpPr>
          <p:nvPr>
            <p:ph idx="1"/>
          </p:nvPr>
        </p:nvSpPr>
        <p:spPr/>
        <p:txBody>
          <a:bodyPr/>
          <a:lstStyle/>
          <a:p>
            <a:r>
              <a:rPr lang="it-IT" sz="1800" smtClean="0"/>
              <a:t>The largest NE Division in Italian Universities</a:t>
            </a:r>
          </a:p>
        </p:txBody>
      </p:sp>
      <p:sp>
        <p:nvSpPr>
          <p:cNvPr id="4" name="Segnaposto numero diapositiva 3"/>
          <p:cNvSpPr>
            <a:spLocks noGrp="1"/>
          </p:cNvSpPr>
          <p:nvPr>
            <p:ph type="sldNum" sz="quarter" idx="10"/>
          </p:nvPr>
        </p:nvSpPr>
        <p:spPr/>
        <p:txBody>
          <a:bodyPr/>
          <a:lstStyle/>
          <a:p>
            <a:pPr>
              <a:defRPr/>
            </a:pPr>
            <a:fld id="{E1E22458-531F-41BD-9A91-EA3314733CF1}" type="slidenum">
              <a:rPr lang="it-IT" smtClean="0"/>
              <a:pPr>
                <a:defRPr/>
              </a:pPr>
              <a:t>3</a:t>
            </a:fld>
            <a:endParaRPr lang="it-IT" dirty="0"/>
          </a:p>
        </p:txBody>
      </p:sp>
      <p:sp>
        <p:nvSpPr>
          <p:cNvPr id="5" name="Rettangolo arrotondato 4"/>
          <p:cNvSpPr/>
          <p:nvPr/>
        </p:nvSpPr>
        <p:spPr bwMode="auto">
          <a:xfrm>
            <a:off x="381000" y="2484438"/>
            <a:ext cx="3124200" cy="609600"/>
          </a:xfrm>
          <a:prstGeom prst="roundRect">
            <a:avLst/>
          </a:prstGeom>
          <a:gradFill flip="none" rotWithShape="1">
            <a:gsLst>
              <a:gs pos="0">
                <a:schemeClr val="accent6">
                  <a:lumMod val="50000"/>
                </a:schemeClr>
              </a:gs>
              <a:gs pos="100000">
                <a:srgbClr val="336699"/>
              </a:gs>
            </a:gsLst>
            <a:lin ang="15960000" scaled="0"/>
            <a:tileRect/>
          </a:gra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0" tIns="0" rIns="0" bIns="0" anchor="ctr"/>
          <a:lstStyle/>
          <a:p>
            <a:pPr algn="ctr" eaLnBrk="0" hangingPunct="0">
              <a:spcBef>
                <a:spcPct val="20000"/>
              </a:spcBef>
              <a:defRPr/>
            </a:pPr>
            <a:r>
              <a:rPr lang="en-GB" sz="1800">
                <a:effectLst>
                  <a:outerShdw blurRad="50800" dist="38100" algn="l" rotWithShape="0">
                    <a:prstClr val="black">
                      <a:alpha val="40000"/>
                    </a:prstClr>
                  </a:outerShdw>
                </a:effectLst>
                <a:latin typeface="Gill Sans SemiBold"/>
                <a:cs typeface="Gill Sans SemiBold"/>
              </a:rPr>
              <a:t>RAMS group</a:t>
            </a:r>
            <a:endParaRPr lang="en-GB" sz="1800">
              <a:solidFill>
                <a:srgbClr val="FFFFFF"/>
              </a:solidFill>
              <a:effectLst>
                <a:outerShdw blurRad="50800" dist="38100" algn="l" rotWithShape="0">
                  <a:prstClr val="black">
                    <a:alpha val="40000"/>
                  </a:prstClr>
                </a:outerShdw>
              </a:effectLst>
              <a:latin typeface="Gill Sans SemiBold"/>
              <a:cs typeface="Gill Sans SemiBold"/>
            </a:endParaRPr>
          </a:p>
        </p:txBody>
      </p:sp>
      <p:sp>
        <p:nvSpPr>
          <p:cNvPr id="6" name="Rettangolo arrotondato 5"/>
          <p:cNvSpPr/>
          <p:nvPr/>
        </p:nvSpPr>
        <p:spPr bwMode="auto">
          <a:xfrm>
            <a:off x="381000" y="1722438"/>
            <a:ext cx="3124200" cy="609600"/>
          </a:xfrm>
          <a:prstGeom prst="roundRect">
            <a:avLst/>
          </a:prstGeom>
          <a:gradFill flip="none" rotWithShape="1">
            <a:gsLst>
              <a:gs pos="0">
                <a:schemeClr val="accent6">
                  <a:lumMod val="50000"/>
                </a:schemeClr>
              </a:gs>
              <a:gs pos="100000">
                <a:srgbClr val="336699"/>
              </a:gs>
            </a:gsLst>
            <a:lin ang="15960000" scaled="0"/>
            <a:tileRect/>
          </a:gra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0" tIns="0" rIns="0" bIns="0" anchor="ctr"/>
          <a:lstStyle/>
          <a:p>
            <a:pPr algn="ctr" eaLnBrk="0" hangingPunct="0">
              <a:spcBef>
                <a:spcPct val="20000"/>
              </a:spcBef>
              <a:defRPr/>
            </a:pPr>
            <a:r>
              <a:rPr lang="en-GB" sz="1800">
                <a:solidFill>
                  <a:srgbClr val="FFFFFF"/>
                </a:solidFill>
                <a:effectLst>
                  <a:outerShdw blurRad="50800" dist="38100" algn="l" rotWithShape="0">
                    <a:prstClr val="black">
                      <a:alpha val="40000"/>
                    </a:prstClr>
                  </a:outerShdw>
                </a:effectLst>
                <a:latin typeface="Gill Sans SemiBold"/>
                <a:cs typeface="Gill Sans SemiBold"/>
              </a:rPr>
              <a:t>Nuclear Reactors group</a:t>
            </a:r>
          </a:p>
        </p:txBody>
      </p:sp>
      <p:sp>
        <p:nvSpPr>
          <p:cNvPr id="7" name="Rettangolo arrotondato 6"/>
          <p:cNvSpPr/>
          <p:nvPr/>
        </p:nvSpPr>
        <p:spPr bwMode="auto">
          <a:xfrm>
            <a:off x="381000" y="3246438"/>
            <a:ext cx="3124200" cy="609600"/>
          </a:xfrm>
          <a:prstGeom prst="roundRect">
            <a:avLst/>
          </a:prstGeom>
          <a:gradFill flip="none" rotWithShape="1">
            <a:gsLst>
              <a:gs pos="0">
                <a:schemeClr val="accent6">
                  <a:lumMod val="50000"/>
                </a:schemeClr>
              </a:gs>
              <a:gs pos="100000">
                <a:srgbClr val="336699"/>
              </a:gs>
            </a:gsLst>
            <a:lin ang="15960000" scaled="0"/>
            <a:tileRect/>
          </a:gra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0" tIns="0" rIns="0" bIns="0" anchor="ctr"/>
          <a:lstStyle/>
          <a:p>
            <a:pPr algn="ctr" eaLnBrk="0" hangingPunct="0">
              <a:spcBef>
                <a:spcPct val="20000"/>
              </a:spcBef>
              <a:defRPr/>
            </a:pPr>
            <a:r>
              <a:rPr lang="en-GB" sz="1800">
                <a:effectLst>
                  <a:outerShdw blurRad="50800" dist="38100" algn="l" rotWithShape="0">
                    <a:prstClr val="black">
                      <a:alpha val="40000"/>
                    </a:prstClr>
                  </a:outerShdw>
                </a:effectLst>
                <a:latin typeface="Gill Sans SemiBold"/>
                <a:cs typeface="Gill Sans SemiBold"/>
              </a:rPr>
              <a:t>Radiochemistry group</a:t>
            </a:r>
            <a:endParaRPr lang="en-GB" sz="1800">
              <a:solidFill>
                <a:srgbClr val="FF6600"/>
              </a:solidFill>
              <a:effectLst>
                <a:outerShdw blurRad="50800" dist="38100" algn="l" rotWithShape="0">
                  <a:prstClr val="black">
                    <a:alpha val="40000"/>
                  </a:prstClr>
                </a:outerShdw>
              </a:effectLst>
              <a:latin typeface="Gill Sans SemiBold"/>
              <a:cs typeface="Gill Sans SemiBold"/>
            </a:endParaRPr>
          </a:p>
        </p:txBody>
      </p:sp>
      <p:sp>
        <p:nvSpPr>
          <p:cNvPr id="8" name="Rettangolo arrotondato 7"/>
          <p:cNvSpPr/>
          <p:nvPr/>
        </p:nvSpPr>
        <p:spPr bwMode="auto">
          <a:xfrm>
            <a:off x="381000" y="4008438"/>
            <a:ext cx="3124200" cy="609600"/>
          </a:xfrm>
          <a:prstGeom prst="roundRect">
            <a:avLst/>
          </a:prstGeom>
          <a:gradFill flip="none" rotWithShape="1">
            <a:gsLst>
              <a:gs pos="0">
                <a:schemeClr val="accent6">
                  <a:lumMod val="50000"/>
                </a:schemeClr>
              </a:gs>
              <a:gs pos="100000">
                <a:srgbClr val="336699"/>
              </a:gs>
            </a:gsLst>
            <a:lin ang="15960000" scaled="0"/>
            <a:tileRect/>
          </a:gra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0" tIns="0" rIns="0" bIns="0" anchor="ctr"/>
          <a:lstStyle/>
          <a:p>
            <a:pPr algn="ctr" eaLnBrk="0" hangingPunct="0">
              <a:spcBef>
                <a:spcPct val="20000"/>
              </a:spcBef>
              <a:defRPr/>
            </a:pPr>
            <a:r>
              <a:rPr lang="en-GB" sz="1800">
                <a:effectLst>
                  <a:outerShdw blurRad="50800" dist="38100" algn="l" rotWithShape="0">
                    <a:prstClr val="black">
                      <a:alpha val="40000"/>
                    </a:prstClr>
                  </a:outerShdw>
                </a:effectLst>
                <a:latin typeface="Gill Sans SemiBold"/>
                <a:cs typeface="Gill Sans SemiBold"/>
              </a:rPr>
              <a:t>Radiation Protection group</a:t>
            </a:r>
            <a:endParaRPr lang="en-GB" sz="1800">
              <a:solidFill>
                <a:srgbClr val="FF6600"/>
              </a:solidFill>
              <a:effectLst>
                <a:outerShdw blurRad="50800" dist="38100" algn="l" rotWithShape="0">
                  <a:prstClr val="black">
                    <a:alpha val="40000"/>
                  </a:prstClr>
                </a:outerShdw>
              </a:effectLst>
              <a:latin typeface="Gill Sans SemiBold"/>
              <a:cs typeface="Gill Sans SemiBold"/>
            </a:endParaRPr>
          </a:p>
        </p:txBody>
      </p:sp>
      <p:sp>
        <p:nvSpPr>
          <p:cNvPr id="9" name="Rettangolo arrotondato 8"/>
          <p:cNvSpPr/>
          <p:nvPr/>
        </p:nvSpPr>
        <p:spPr bwMode="auto">
          <a:xfrm>
            <a:off x="381000" y="4770438"/>
            <a:ext cx="3124200" cy="609600"/>
          </a:xfrm>
          <a:prstGeom prst="roundRect">
            <a:avLst/>
          </a:prstGeom>
          <a:gradFill flip="none" rotWithShape="1">
            <a:gsLst>
              <a:gs pos="0">
                <a:schemeClr val="accent6">
                  <a:lumMod val="50000"/>
                </a:schemeClr>
              </a:gs>
              <a:gs pos="100000">
                <a:srgbClr val="336699"/>
              </a:gs>
            </a:gsLst>
            <a:lin ang="15960000" scaled="0"/>
            <a:tileRect/>
          </a:gra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0" tIns="0" rIns="0" bIns="0" anchor="ctr"/>
          <a:lstStyle/>
          <a:p>
            <a:pPr algn="ctr" eaLnBrk="0" hangingPunct="0">
              <a:spcBef>
                <a:spcPct val="20000"/>
              </a:spcBef>
              <a:defRPr/>
            </a:pPr>
            <a:r>
              <a:rPr lang="en-GB" sz="1800">
                <a:effectLst>
                  <a:outerShdw blurRad="50800" dist="38100" algn="l" rotWithShape="0">
                    <a:prstClr val="black">
                      <a:alpha val="40000"/>
                    </a:prstClr>
                  </a:outerShdw>
                </a:effectLst>
                <a:latin typeface="Gill Sans SemiBold"/>
                <a:cs typeface="Gill Sans SemiBold"/>
              </a:rPr>
              <a:t>Radiation Measurement &amp; Instrumentation group</a:t>
            </a:r>
            <a:endParaRPr lang="en-GB" sz="1800">
              <a:solidFill>
                <a:srgbClr val="FF6600"/>
              </a:solidFill>
              <a:effectLst>
                <a:outerShdw blurRad="50800" dist="38100" algn="l" rotWithShape="0">
                  <a:prstClr val="black">
                    <a:alpha val="40000"/>
                  </a:prstClr>
                </a:outerShdw>
              </a:effectLst>
              <a:latin typeface="Gill Sans SemiBold"/>
              <a:cs typeface="Gill Sans SemiBold"/>
            </a:endParaRPr>
          </a:p>
        </p:txBody>
      </p:sp>
      <p:sp>
        <p:nvSpPr>
          <p:cNvPr id="10" name="Rettangolo arrotondato 9"/>
          <p:cNvSpPr/>
          <p:nvPr/>
        </p:nvSpPr>
        <p:spPr bwMode="auto">
          <a:xfrm>
            <a:off x="381000" y="5532438"/>
            <a:ext cx="3124200" cy="609600"/>
          </a:xfrm>
          <a:prstGeom prst="roundRect">
            <a:avLst/>
          </a:prstGeom>
          <a:gradFill flip="none" rotWithShape="1">
            <a:gsLst>
              <a:gs pos="0">
                <a:schemeClr val="accent6">
                  <a:lumMod val="50000"/>
                </a:schemeClr>
              </a:gs>
              <a:gs pos="100000">
                <a:srgbClr val="336699"/>
              </a:gs>
            </a:gsLst>
            <a:lin ang="15960000" scaled="0"/>
            <a:tileRect/>
          </a:gra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lIns="0" tIns="0" rIns="0" bIns="0" anchor="ctr"/>
          <a:lstStyle/>
          <a:p>
            <a:pPr algn="ctr" eaLnBrk="0" hangingPunct="0">
              <a:spcBef>
                <a:spcPct val="20000"/>
              </a:spcBef>
              <a:defRPr/>
            </a:pPr>
            <a:r>
              <a:rPr lang="en-GB" sz="1800">
                <a:effectLst>
                  <a:outerShdw blurRad="50800" dist="38100" algn="l" rotWithShape="0">
                    <a:prstClr val="black">
                      <a:alpha val="40000"/>
                    </a:prstClr>
                  </a:outerShdw>
                </a:effectLst>
                <a:latin typeface="Gill Sans SemiBold"/>
                <a:cs typeface="Gill Sans SemiBold"/>
              </a:rPr>
              <a:t>Reactor Physics and Contaminants group</a:t>
            </a:r>
            <a:endParaRPr lang="en-GB" sz="1800">
              <a:solidFill>
                <a:srgbClr val="FF6600"/>
              </a:solidFill>
              <a:effectLst>
                <a:outerShdw blurRad="50800" dist="38100" algn="l" rotWithShape="0">
                  <a:prstClr val="black">
                    <a:alpha val="40000"/>
                  </a:prstClr>
                </a:outerShdw>
              </a:effectLst>
              <a:latin typeface="Gill Sans SemiBold"/>
              <a:cs typeface="Gill Sans SemiBold"/>
            </a:endParaRPr>
          </a:p>
        </p:txBody>
      </p:sp>
      <p:sp>
        <p:nvSpPr>
          <p:cNvPr id="11" name="Rettangolo 10"/>
          <p:cNvSpPr/>
          <p:nvPr/>
        </p:nvSpPr>
        <p:spPr bwMode="auto">
          <a:xfrm>
            <a:off x="3581400" y="1722438"/>
            <a:ext cx="5410200" cy="609600"/>
          </a:xfrm>
          <a:prstGeom prst="rect">
            <a:avLst/>
          </a:prstGeom>
          <a:ln w="3175" cmpd="sng">
            <a:solidFill>
              <a:srgbClr val="33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08000" tIns="0" rIns="0" bIns="0" anchor="ctr"/>
          <a:lstStyle/>
          <a:p>
            <a:pPr>
              <a:lnSpc>
                <a:spcPct val="90000"/>
              </a:lnSpc>
              <a:buClr>
                <a:srgbClr val="003F6E"/>
              </a:buClr>
              <a:defRPr/>
            </a:pPr>
            <a:r>
              <a:rPr lang="en-GB" sz="1400">
                <a:solidFill>
                  <a:srgbClr val="003366"/>
                </a:solidFill>
                <a:latin typeface="Gill Sans Light"/>
                <a:ea typeface="ＭＳ Ｐゴシック" charset="0"/>
                <a:cs typeface="Gill Sans Light"/>
              </a:rPr>
              <a:t>thermal hydraulics (experim. &amp; modelling), thermal mechanics, </a:t>
            </a:r>
            <a:br>
              <a:rPr lang="en-GB" sz="1400">
                <a:solidFill>
                  <a:srgbClr val="003366"/>
                </a:solidFill>
                <a:latin typeface="Gill Sans Light"/>
                <a:ea typeface="ＭＳ Ｐゴシック" charset="0"/>
                <a:cs typeface="Gill Sans Light"/>
              </a:rPr>
            </a:br>
            <a:r>
              <a:rPr lang="en-GB" sz="1400">
                <a:solidFill>
                  <a:srgbClr val="003366"/>
                </a:solidFill>
                <a:latin typeface="Gill Sans Light"/>
                <a:ea typeface="ＭＳ Ｐゴシック" charset="0"/>
                <a:cs typeface="Gill Sans Light"/>
              </a:rPr>
              <a:t>fuel performance, dynamics &amp; control, safety analysis, economics</a:t>
            </a:r>
          </a:p>
        </p:txBody>
      </p:sp>
      <p:sp>
        <p:nvSpPr>
          <p:cNvPr id="12" name="Rettangolo 11"/>
          <p:cNvSpPr/>
          <p:nvPr/>
        </p:nvSpPr>
        <p:spPr bwMode="auto">
          <a:xfrm>
            <a:off x="3581400" y="2484438"/>
            <a:ext cx="5410200" cy="609600"/>
          </a:xfrm>
          <a:prstGeom prst="rect">
            <a:avLst/>
          </a:prstGeom>
          <a:ln w="3175" cmpd="sng">
            <a:solidFill>
              <a:srgbClr val="33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08000" tIns="0" rIns="0" bIns="0" anchor="ctr"/>
          <a:lstStyle/>
          <a:p>
            <a:pPr>
              <a:lnSpc>
                <a:spcPct val="90000"/>
              </a:lnSpc>
              <a:buClr>
                <a:srgbClr val="003F6E"/>
              </a:buClr>
              <a:defRPr/>
            </a:pPr>
            <a:r>
              <a:rPr lang="en-GB" sz="1400">
                <a:solidFill>
                  <a:srgbClr val="003366"/>
                </a:solidFill>
                <a:latin typeface="Gill Sans Light"/>
                <a:ea typeface="ＭＳ Ｐゴシック" charset="0"/>
                <a:cs typeface="Gill Sans Light"/>
              </a:rPr>
              <a:t>soft methods (fuzzy, neural networks,…) for maintenance/</a:t>
            </a:r>
            <a:br>
              <a:rPr lang="en-GB" sz="1400">
                <a:solidFill>
                  <a:srgbClr val="003366"/>
                </a:solidFill>
                <a:latin typeface="Gill Sans Light"/>
                <a:ea typeface="ＭＳ Ｐゴシック" charset="0"/>
                <a:cs typeface="Gill Sans Light"/>
              </a:rPr>
            </a:br>
            <a:r>
              <a:rPr lang="en-GB" sz="1400">
                <a:solidFill>
                  <a:srgbClr val="003366"/>
                </a:solidFill>
                <a:latin typeface="Gill Sans Light"/>
                <a:ea typeface="ＭＳ Ｐゴシック" charset="0"/>
                <a:cs typeface="Gill Sans Light"/>
              </a:rPr>
              <a:t>reliability optimization and risk analysis purposes</a:t>
            </a:r>
          </a:p>
        </p:txBody>
      </p:sp>
      <p:sp>
        <p:nvSpPr>
          <p:cNvPr id="13" name="Rettangolo 12"/>
          <p:cNvSpPr/>
          <p:nvPr/>
        </p:nvSpPr>
        <p:spPr bwMode="auto">
          <a:xfrm>
            <a:off x="3581400" y="3246438"/>
            <a:ext cx="5410200" cy="609600"/>
          </a:xfrm>
          <a:prstGeom prst="rect">
            <a:avLst/>
          </a:prstGeom>
          <a:ln w="3175" cmpd="sng">
            <a:solidFill>
              <a:srgbClr val="33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08000" tIns="0" rIns="0" bIns="0" anchor="ctr"/>
          <a:lstStyle/>
          <a:p>
            <a:pPr>
              <a:lnSpc>
                <a:spcPct val="90000"/>
              </a:lnSpc>
              <a:buClr>
                <a:srgbClr val="003F6E"/>
              </a:buClr>
              <a:defRPr/>
            </a:pPr>
            <a:r>
              <a:rPr lang="en-GB" sz="1400" dirty="0">
                <a:solidFill>
                  <a:srgbClr val="003366"/>
                </a:solidFill>
                <a:latin typeface="Gill Sans Light"/>
                <a:ea typeface="ＭＳ Ｐゴシック" charset="0"/>
                <a:cs typeface="Gill Sans Light"/>
              </a:rPr>
              <a:t>methods for waste characterisation, confinement in </a:t>
            </a:r>
            <a:br>
              <a:rPr lang="en-GB" sz="1400" dirty="0">
                <a:solidFill>
                  <a:srgbClr val="003366"/>
                </a:solidFill>
                <a:latin typeface="Gill Sans Light"/>
                <a:ea typeface="ＭＳ Ｐゴシック" charset="0"/>
                <a:cs typeface="Gill Sans Light"/>
              </a:rPr>
            </a:br>
            <a:r>
              <a:rPr lang="en-GB" sz="1400" dirty="0">
                <a:solidFill>
                  <a:srgbClr val="003366"/>
                </a:solidFill>
                <a:latin typeface="Gill Sans Light"/>
                <a:ea typeface="ＭＳ Ｐゴシック" charset="0"/>
                <a:cs typeface="Gill Sans Light"/>
              </a:rPr>
              <a:t>inorganic matrices, wet- and pyro-processes for partitioning </a:t>
            </a:r>
          </a:p>
        </p:txBody>
      </p:sp>
      <p:sp>
        <p:nvSpPr>
          <p:cNvPr id="14" name="Rettangolo 13"/>
          <p:cNvSpPr/>
          <p:nvPr/>
        </p:nvSpPr>
        <p:spPr bwMode="auto">
          <a:xfrm>
            <a:off x="3581400" y="4008438"/>
            <a:ext cx="5410200" cy="609600"/>
          </a:xfrm>
          <a:prstGeom prst="rect">
            <a:avLst/>
          </a:prstGeom>
          <a:ln w="3175" cmpd="sng">
            <a:solidFill>
              <a:srgbClr val="33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08000" tIns="0" rIns="0" bIns="0" anchor="ctr"/>
          <a:lstStyle/>
          <a:p>
            <a:pPr>
              <a:lnSpc>
                <a:spcPct val="90000"/>
              </a:lnSpc>
              <a:buClr>
                <a:srgbClr val="003F6E"/>
              </a:buClr>
              <a:defRPr/>
            </a:pPr>
            <a:r>
              <a:rPr lang="en-GB" sz="1400">
                <a:solidFill>
                  <a:srgbClr val="003366"/>
                </a:solidFill>
                <a:latin typeface="Gill Sans Light"/>
                <a:ea typeface="ＭＳ Ｐゴシック" charset="0"/>
                <a:cs typeface="Gill Sans Light"/>
              </a:rPr>
              <a:t>dosimetry, radon, decommissioning processes</a:t>
            </a:r>
          </a:p>
        </p:txBody>
      </p:sp>
      <p:sp>
        <p:nvSpPr>
          <p:cNvPr id="15" name="Rettangolo 14"/>
          <p:cNvSpPr/>
          <p:nvPr/>
        </p:nvSpPr>
        <p:spPr bwMode="auto">
          <a:xfrm>
            <a:off x="3581400" y="4770438"/>
            <a:ext cx="5410200" cy="609600"/>
          </a:xfrm>
          <a:prstGeom prst="rect">
            <a:avLst/>
          </a:prstGeom>
          <a:ln w="3175" cmpd="sng">
            <a:solidFill>
              <a:srgbClr val="33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08000" tIns="0" rIns="0" bIns="0" anchor="ctr"/>
          <a:lstStyle/>
          <a:p>
            <a:pPr>
              <a:lnSpc>
                <a:spcPct val="90000"/>
              </a:lnSpc>
              <a:buClr>
                <a:srgbClr val="003F6E"/>
              </a:buClr>
              <a:defRPr/>
            </a:pPr>
            <a:r>
              <a:rPr lang="en-GB" sz="1400" dirty="0">
                <a:solidFill>
                  <a:srgbClr val="003366"/>
                </a:solidFill>
                <a:latin typeface="Gill Sans Light"/>
                <a:ea typeface="ＭＳ Ｐゴシック" charset="0"/>
                <a:cs typeface="Gill Sans Light"/>
              </a:rPr>
              <a:t>medical applications, electronics for radiation measurement </a:t>
            </a:r>
            <a:br>
              <a:rPr lang="en-GB" sz="1400" dirty="0">
                <a:solidFill>
                  <a:srgbClr val="003366"/>
                </a:solidFill>
                <a:latin typeface="Gill Sans Light"/>
                <a:ea typeface="ＭＳ Ｐゴシック" charset="0"/>
                <a:cs typeface="Gill Sans Light"/>
              </a:rPr>
            </a:br>
            <a:r>
              <a:rPr lang="en-GB" sz="1400" dirty="0">
                <a:solidFill>
                  <a:srgbClr val="003366"/>
                </a:solidFill>
                <a:latin typeface="Gill Sans Light"/>
                <a:ea typeface="ＭＳ Ｐゴシック" charset="0"/>
                <a:cs typeface="Gill Sans Light"/>
              </a:rPr>
              <a:t>devices</a:t>
            </a:r>
          </a:p>
        </p:txBody>
      </p:sp>
      <p:sp>
        <p:nvSpPr>
          <p:cNvPr id="16" name="Rettangolo 15"/>
          <p:cNvSpPr/>
          <p:nvPr/>
        </p:nvSpPr>
        <p:spPr bwMode="auto">
          <a:xfrm>
            <a:off x="3581400" y="5532438"/>
            <a:ext cx="5410200" cy="609600"/>
          </a:xfrm>
          <a:prstGeom prst="rect">
            <a:avLst/>
          </a:prstGeom>
          <a:ln w="3175" cmpd="sng">
            <a:solidFill>
              <a:srgbClr val="33669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108000" tIns="0" rIns="0" bIns="0" anchor="ctr"/>
          <a:lstStyle/>
          <a:p>
            <a:pPr>
              <a:lnSpc>
                <a:spcPct val="90000"/>
              </a:lnSpc>
              <a:buClr>
                <a:srgbClr val="003F6E"/>
              </a:buClr>
              <a:defRPr/>
            </a:pPr>
            <a:r>
              <a:rPr lang="en-GB" sz="1400">
                <a:solidFill>
                  <a:srgbClr val="003366"/>
                </a:solidFill>
                <a:latin typeface="Gill Sans Light"/>
                <a:ea typeface="ＭＳ Ｐゴシック" charset="0"/>
                <a:cs typeface="Gill Sans Light"/>
              </a:rPr>
              <a:t>MCNP methods for neutronics and particle transport, </a:t>
            </a:r>
            <a:br>
              <a:rPr lang="en-GB" sz="1400">
                <a:solidFill>
                  <a:srgbClr val="003366"/>
                </a:solidFill>
                <a:latin typeface="Gill Sans Light"/>
                <a:ea typeface="ＭＳ Ｐゴシック" charset="0"/>
                <a:cs typeface="Gill Sans Light"/>
              </a:rPr>
            </a:br>
            <a:r>
              <a:rPr lang="en-GB" sz="1400">
                <a:solidFill>
                  <a:srgbClr val="003366"/>
                </a:solidFill>
                <a:latin typeface="Gill Sans Light"/>
                <a:ea typeface="ＭＳ Ｐゴシック" charset="0"/>
                <a:cs typeface="Gill Sans Light"/>
              </a:rPr>
              <a:t>contaminant transport in porous media</a:t>
            </a:r>
          </a:p>
        </p:txBody>
      </p:sp>
      <p:pic>
        <p:nvPicPr>
          <p:cNvPr id="18" name="Picture 4" descr="5-MVC-003X-chip"/>
          <p:cNvPicPr>
            <a:picLocks noChangeAspect="1" noChangeArrowheads="1"/>
          </p:cNvPicPr>
          <p:nvPr/>
        </p:nvPicPr>
        <p:blipFill>
          <a:blip r:embed="rId2" cstate="print">
            <a:extLst>
              <a:ext uri="{28A0092B-C50C-407E-A947-70E740481C1C}"/>
            </a:extLst>
          </a:blip>
          <a:srcRect l="7382" t="19685" r="18454"/>
          <a:stretch>
            <a:fillRect/>
          </a:stretch>
        </p:blipFill>
        <p:spPr bwMode="auto">
          <a:xfrm>
            <a:off x="7951912" y="4607799"/>
            <a:ext cx="1039688" cy="964515"/>
          </a:xfrm>
          <a:prstGeom prst="rect">
            <a:avLst/>
          </a:prstGeom>
          <a:ln>
            <a:noFill/>
          </a:ln>
          <a:effectLst>
            <a:softEdge rad="112500"/>
          </a:effectLst>
          <a:extLst>
            <a:ext uri="{909E8E84-426E-40dd-AFC4-6F175D3DCCD1}"/>
            <a:ext uri="{91240B29-F687-4f45-9708-019B960494DF}"/>
          </a:extLst>
        </p:spPr>
      </p:pic>
      <p:pic>
        <p:nvPicPr>
          <p:cNvPr id="19" name="Picture 4" descr="dhs-6"/>
          <p:cNvPicPr>
            <a:picLocks noChangeAspect="1" noChangeArrowheads="1"/>
          </p:cNvPicPr>
          <p:nvPr/>
        </p:nvPicPr>
        <p:blipFill>
          <a:blip r:embed="rId3" cstate="print">
            <a:extLst>
              <a:ext uri="{28A0092B-C50C-407E-A947-70E740481C1C}"/>
            </a:extLst>
          </a:blip>
          <a:srcRect/>
          <a:stretch>
            <a:fillRect/>
          </a:stretch>
        </p:blipFill>
        <p:spPr bwMode="auto">
          <a:xfrm>
            <a:off x="7537115" y="3856819"/>
            <a:ext cx="997285" cy="936399"/>
          </a:xfrm>
          <a:prstGeom prst="rect">
            <a:avLst/>
          </a:prstGeom>
          <a:ln>
            <a:noFill/>
          </a:ln>
          <a:effectLst>
            <a:softEdge rad="112500"/>
          </a:effectLst>
          <a:extLst>
            <a:ext uri="{909E8E84-426E-40dd-AFC4-6F175D3DCCD1}"/>
            <a:ext uri="{91240B29-F687-4f45-9708-019B960494DF}"/>
          </a:extLst>
        </p:spPr>
      </p:pic>
      <p:pic>
        <p:nvPicPr>
          <p:cNvPr id="20" name="Immagine 19"/>
          <p:cNvPicPr>
            <a:picLocks noChangeAspect="1"/>
          </p:cNvPicPr>
          <p:nvPr/>
        </p:nvPicPr>
        <p:blipFill>
          <a:blip r:embed="rId4" cstate="print"/>
          <a:stretch>
            <a:fillRect/>
          </a:stretch>
        </p:blipFill>
        <p:spPr>
          <a:xfrm>
            <a:off x="8040923" y="3094819"/>
            <a:ext cx="874477" cy="914400"/>
          </a:xfrm>
          <a:prstGeom prst="rect">
            <a:avLst/>
          </a:prstGeom>
          <a:ln>
            <a:noFill/>
          </a:ln>
          <a:effectLst>
            <a:softEdge rad="112500"/>
          </a:effectLst>
        </p:spPr>
      </p:pic>
      <p:pic>
        <p:nvPicPr>
          <p:cNvPr id="21" name="Immagine 20"/>
          <p:cNvPicPr>
            <a:picLocks noChangeAspect="1"/>
          </p:cNvPicPr>
          <p:nvPr/>
        </p:nvPicPr>
        <p:blipFill>
          <a:blip r:embed="rId5" cstate="print"/>
          <a:stretch>
            <a:fillRect/>
          </a:stretch>
        </p:blipFill>
        <p:spPr>
          <a:xfrm>
            <a:off x="7543800" y="5380819"/>
            <a:ext cx="1008185" cy="914400"/>
          </a:xfrm>
          <a:prstGeom prst="rect">
            <a:avLst/>
          </a:prstGeom>
          <a:ln>
            <a:noFill/>
          </a:ln>
          <a:effectLst>
            <a:softEdge rad="112500"/>
          </a:effectLst>
        </p:spPr>
      </p:pic>
      <p:pic>
        <p:nvPicPr>
          <p:cNvPr id="20500" name="Immagine 21"/>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7848600" y="2476500"/>
            <a:ext cx="825500" cy="617538"/>
          </a:xfrm>
          <a:prstGeom prst="rect">
            <a:avLst/>
          </a:prstGeom>
          <a:noFill/>
          <a:ln w="9525">
            <a:noFill/>
            <a:miter lim="800000"/>
            <a:headEnd/>
            <a:tailEnd/>
          </a:ln>
        </p:spPr>
      </p:pic>
      <p:pic>
        <p:nvPicPr>
          <p:cNvPr id="20501" name="Picture 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8305800" y="1341438"/>
            <a:ext cx="731838"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smtClean="0">
                <a:solidFill>
                  <a:srgbClr val="FF8000"/>
                </a:solidFill>
                <a:ea typeface="+mj-ea"/>
              </a:rPr>
              <a:t>New experimental laboratories</a:t>
            </a:r>
            <a:br>
              <a:rPr lang="it-IT" smtClean="0">
                <a:solidFill>
                  <a:srgbClr val="FF8000"/>
                </a:solidFill>
                <a:ea typeface="+mj-ea"/>
              </a:rPr>
            </a:br>
            <a:r>
              <a:rPr lang="it-IT" smtClean="0">
                <a:solidFill>
                  <a:srgbClr val="FF8000"/>
                </a:solidFill>
                <a:ea typeface="+mj-ea"/>
              </a:rPr>
              <a:t>Opening Ceremony: 6 March 2015 </a:t>
            </a:r>
            <a:endParaRPr lang="it-IT" dirty="0">
              <a:solidFill>
                <a:srgbClr val="FF8000"/>
              </a:solidFill>
              <a:ea typeface="+mj-ea"/>
            </a:endParaRPr>
          </a:p>
        </p:txBody>
      </p:sp>
      <p:sp>
        <p:nvSpPr>
          <p:cNvPr id="3" name="Segnaposto contenuto 2"/>
          <p:cNvSpPr>
            <a:spLocks noGrp="1"/>
          </p:cNvSpPr>
          <p:nvPr>
            <p:ph idx="1"/>
          </p:nvPr>
        </p:nvSpPr>
        <p:spPr/>
        <p:txBody>
          <a:bodyPr/>
          <a:lstStyle/>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a:buFont typeface="Wingdings" charset="2"/>
              <a:buChar char="§"/>
              <a:defRPr/>
            </a:pPr>
            <a:endParaRPr lang="it-IT" sz="1800" smtClean="0">
              <a:ea typeface="+mn-ea"/>
            </a:endParaRPr>
          </a:p>
          <a:p>
            <a:pPr marL="0" indent="0">
              <a:defRPr/>
            </a:pPr>
            <a:endParaRPr lang="it-IT" smtClean="0">
              <a:ea typeface="+mn-ea"/>
            </a:endParaRPr>
          </a:p>
          <a:p>
            <a:pPr>
              <a:buFont typeface="Wingdings" charset="2"/>
              <a:buChar char="§"/>
              <a:defRPr/>
            </a:pPr>
            <a:r>
              <a:rPr lang="it-IT" sz="1800" smtClean="0">
                <a:ea typeface="+mn-ea"/>
              </a:rPr>
              <a:t>New, advanced experimental labs for research, training, education</a:t>
            </a:r>
          </a:p>
          <a:p>
            <a:pPr>
              <a:buFont typeface="Wingdings" charset="2"/>
              <a:buChar char="§"/>
              <a:defRPr/>
            </a:pPr>
            <a:r>
              <a:rPr lang="it-IT" sz="1800" smtClean="0">
                <a:ea typeface="+mn-ea"/>
              </a:rPr>
              <a:t>Nuclear sector and chemical-energy sector</a:t>
            </a:r>
          </a:p>
          <a:p>
            <a:pPr>
              <a:buFont typeface="Wingdings" charset="2"/>
              <a:buChar char="§"/>
              <a:defRPr/>
            </a:pPr>
            <a:r>
              <a:rPr lang="it-IT" sz="1800" smtClean="0">
                <a:ea typeface="+mn-ea"/>
              </a:rPr>
              <a:t>More than 6 000 m</a:t>
            </a:r>
            <a:r>
              <a:rPr lang="it-IT" sz="1800" baseline="30000" smtClean="0">
                <a:ea typeface="+mn-ea"/>
              </a:rPr>
              <a:t>2</a:t>
            </a:r>
            <a:r>
              <a:rPr lang="it-IT" sz="1800" smtClean="0">
                <a:ea typeface="+mn-ea"/>
              </a:rPr>
              <a:t> brand new areas, more than 15M€ investment</a:t>
            </a:r>
          </a:p>
          <a:p>
            <a:pPr>
              <a:buFont typeface="Wingdings" charset="2"/>
              <a:buChar char="§"/>
              <a:defRPr/>
            </a:pPr>
            <a:endParaRPr lang="it-IT" sz="1800" dirty="0" smtClean="0">
              <a:ea typeface="+mn-ea"/>
            </a:endParaRPr>
          </a:p>
        </p:txBody>
      </p:sp>
      <p:pic>
        <p:nvPicPr>
          <p:cNvPr id="5" name="Picture 2" descr="http://www.polimi.it/uploads/pics/energia_polimi_6.3.2015.jpg"/>
          <p:cNvPicPr>
            <a:picLocks noChangeAspect="1" noChangeArrowheads="1"/>
          </p:cNvPicPr>
          <p:nvPr/>
        </p:nvPicPr>
        <p:blipFill>
          <a:blip r:embed="rId2"/>
          <a:srcRect/>
          <a:stretch>
            <a:fillRect/>
          </a:stretch>
        </p:blipFill>
        <p:spPr bwMode="auto">
          <a:xfrm>
            <a:off x="1785938" y="1244600"/>
            <a:ext cx="7129462" cy="3860800"/>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6" name="Immagine 5" descr="taglio nastro.jpg"/>
          <p:cNvPicPr>
            <a:picLocks noChangeAspect="1"/>
          </p:cNvPicPr>
          <p:nvPr/>
        </p:nvPicPr>
        <p:blipFill>
          <a:blip r:embed="rId3" cstate="print">
            <a:extLst>
              <a:ext uri="{28A0092B-C50C-407E-A947-70E740481C1C}"/>
            </a:extLst>
          </a:blip>
          <a:stretch>
            <a:fillRect/>
          </a:stretch>
        </p:blipFill>
        <p:spPr>
          <a:xfrm rot="20865828">
            <a:off x="350066" y="1115992"/>
            <a:ext cx="2048729" cy="13658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descr="foto 3.jpg"/>
          <p:cNvPicPr>
            <a:picLocks noChangeAspect="1"/>
          </p:cNvPicPr>
          <p:nvPr/>
        </p:nvPicPr>
        <p:blipFill>
          <a:blip r:embed="rId4" cstate="print">
            <a:extLst>
              <a:ext uri="{28A0092B-C50C-407E-A947-70E740481C1C}"/>
            </a:extLst>
          </a:blip>
          <a:stretch>
            <a:fillRect/>
          </a:stretch>
        </p:blipFill>
        <p:spPr>
          <a:xfrm rot="364435">
            <a:off x="296523" y="2468978"/>
            <a:ext cx="2092263" cy="13948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magine 6" descr="foto 2.jpg"/>
          <p:cNvPicPr>
            <a:picLocks noChangeAspect="1"/>
          </p:cNvPicPr>
          <p:nvPr/>
        </p:nvPicPr>
        <p:blipFill>
          <a:blip r:embed="rId5" cstate="print">
            <a:extLst>
              <a:ext uri="{28A0092B-C50C-407E-A947-70E740481C1C}"/>
            </a:extLst>
          </a:blip>
          <a:stretch>
            <a:fillRect/>
          </a:stretch>
        </p:blipFill>
        <p:spPr>
          <a:xfrm rot="21252487">
            <a:off x="157317" y="3775053"/>
            <a:ext cx="2286213" cy="15241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Segnaposto numero diapositiva 3"/>
          <p:cNvSpPr>
            <a:spLocks noGrp="1"/>
          </p:cNvSpPr>
          <p:nvPr>
            <p:ph type="sldNum" sz="quarter" idx="10"/>
          </p:nvPr>
        </p:nvSpPr>
        <p:spPr>
          <a:xfrm>
            <a:off x="34925" y="6613525"/>
            <a:ext cx="1412875" cy="244475"/>
          </a:xfrm>
        </p:spPr>
        <p:txBody>
          <a:bodyPr/>
          <a:lstStyle/>
          <a:p>
            <a:pPr>
              <a:defRPr/>
            </a:pPr>
            <a:fld id="{7A5DD77D-B624-4FD1-B09B-5DF0D52FD78F}" type="slidenum">
              <a:rPr lang="it-IT" smtClean="0"/>
              <a:pPr>
                <a:defRPr/>
              </a:pPr>
              <a:t>4</a:t>
            </a:fld>
            <a:endParaRPr lang="it-I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spect="1" noChangeArrowheads="1"/>
          </p:cNvSpPr>
          <p:nvPr>
            <p:ph type="title"/>
          </p:nvPr>
        </p:nvSpPr>
        <p:spPr>
          <a:xfrm>
            <a:off x="719138" y="34925"/>
            <a:ext cx="7165975" cy="838200"/>
          </a:xfrm>
        </p:spPr>
        <p:txBody>
          <a:bodyPr/>
          <a:lstStyle/>
          <a:p>
            <a:pPr>
              <a:defRPr/>
            </a:pPr>
            <a:r>
              <a:rPr lang="en-GB" dirty="0" smtClean="0">
                <a:solidFill>
                  <a:srgbClr val="FF8000"/>
                </a:solidFill>
                <a:ea typeface="+mj-ea"/>
              </a:rPr>
              <a:t>Nuclear Engineering Experimental labs</a:t>
            </a:r>
            <a:endParaRPr lang="en-GB" dirty="0">
              <a:solidFill>
                <a:srgbClr val="FF8000"/>
              </a:solidFill>
              <a:ea typeface="+mj-ea"/>
            </a:endParaRPr>
          </a:p>
        </p:txBody>
      </p:sp>
      <p:sp>
        <p:nvSpPr>
          <p:cNvPr id="22530" name="Rectangle 3"/>
          <p:cNvSpPr>
            <a:spLocks noGrp="1" noChangeArrowheads="1"/>
          </p:cNvSpPr>
          <p:nvPr>
            <p:ph idx="1"/>
          </p:nvPr>
        </p:nvSpPr>
        <p:spPr>
          <a:xfrm>
            <a:off x="539750" y="836613"/>
            <a:ext cx="7847013" cy="5457825"/>
          </a:xfrm>
        </p:spPr>
        <p:txBody>
          <a:bodyPr/>
          <a:lstStyle/>
          <a:p>
            <a:pPr marL="0" indent="0"/>
            <a:r>
              <a:rPr lang="en-GB" sz="1800" smtClean="0"/>
              <a:t>By means of these brand new facilities, Politecnico di Milano is one of the few institutions in Europe that can boast modern and complete equipment for cutting-edge research in the field of Nuclear Engineering. </a:t>
            </a:r>
            <a:endParaRPr lang="it-IT" sz="1800" smtClean="0"/>
          </a:p>
          <a:p>
            <a:pPr marL="0" indent="0"/>
            <a:r>
              <a:rPr lang="en-GB" sz="1800" smtClean="0"/>
              <a:t>The labs allow developing fundamental research on nuclear issues at international level, as well as applied research in industrial, medical and environmental fields. (1500 m</a:t>
            </a:r>
            <a:r>
              <a:rPr lang="en-GB" sz="1800" baseline="30000" smtClean="0"/>
              <a:t>2</a:t>
            </a:r>
            <a:r>
              <a:rPr lang="en-GB" sz="1800" smtClean="0"/>
              <a:t> )</a:t>
            </a:r>
          </a:p>
          <a:p>
            <a:pPr marL="0" indent="0">
              <a:spcBef>
                <a:spcPct val="0"/>
              </a:spcBef>
              <a:spcAft>
                <a:spcPts val="1200"/>
              </a:spcAft>
              <a:buFontTx/>
              <a:buChar char="•"/>
            </a:pPr>
            <a:r>
              <a:rPr lang="en-GB" sz="1800" smtClean="0"/>
              <a:t>Rad Bunker 500 m</a:t>
            </a:r>
            <a:r>
              <a:rPr lang="en-GB" sz="1800" baseline="30000" smtClean="0"/>
              <a:t>2</a:t>
            </a:r>
            <a:r>
              <a:rPr lang="en-GB" sz="1800" smtClean="0"/>
              <a:t> </a:t>
            </a:r>
          </a:p>
          <a:p>
            <a:pPr marL="0" indent="0">
              <a:spcBef>
                <a:spcPct val="0"/>
              </a:spcBef>
              <a:spcAft>
                <a:spcPts val="1200"/>
              </a:spcAft>
              <a:buFont typeface="Wingdings" pitchFamily="2" charset="2"/>
              <a:buChar char="§"/>
            </a:pPr>
            <a:r>
              <a:rPr lang="en-GB" sz="1800" smtClean="0"/>
              <a:t>Radiochemistry</a:t>
            </a:r>
          </a:p>
          <a:p>
            <a:pPr marL="0" indent="0">
              <a:spcBef>
                <a:spcPct val="0"/>
              </a:spcBef>
              <a:spcAft>
                <a:spcPts val="1200"/>
              </a:spcAft>
              <a:buFont typeface="Wingdings" pitchFamily="2" charset="2"/>
              <a:buChar char="§"/>
            </a:pPr>
            <a:r>
              <a:rPr lang="en-GB" sz="1800" smtClean="0"/>
              <a:t>Contaminants Migration</a:t>
            </a:r>
          </a:p>
          <a:p>
            <a:pPr marL="0" indent="0">
              <a:spcBef>
                <a:spcPct val="0"/>
              </a:spcBef>
              <a:spcAft>
                <a:spcPts val="1200"/>
              </a:spcAft>
              <a:buFont typeface="Wingdings" pitchFamily="2" charset="2"/>
              <a:buChar char="§"/>
            </a:pPr>
            <a:r>
              <a:rPr lang="en-GB" sz="1800" smtClean="0"/>
              <a:t>Radiation Protection</a:t>
            </a:r>
          </a:p>
          <a:p>
            <a:pPr marL="0" indent="0">
              <a:spcBef>
                <a:spcPct val="0"/>
              </a:spcBef>
              <a:spcAft>
                <a:spcPts val="1200"/>
              </a:spcAft>
              <a:buFont typeface="Wingdings" pitchFamily="2" charset="2"/>
              <a:buChar char="§"/>
            </a:pPr>
            <a:r>
              <a:rPr lang="en-GB" sz="1800" smtClean="0"/>
              <a:t>Health physics</a:t>
            </a:r>
          </a:p>
          <a:p>
            <a:pPr marL="0" indent="0">
              <a:spcBef>
                <a:spcPct val="0"/>
              </a:spcBef>
              <a:spcAft>
                <a:spcPts val="1200"/>
              </a:spcAft>
              <a:buFont typeface="Wingdings" pitchFamily="2" charset="2"/>
              <a:buChar char="§"/>
            </a:pPr>
            <a:r>
              <a:rPr lang="en-GB" sz="1800" smtClean="0"/>
              <a:t>Nuclear Instrum. </a:t>
            </a:r>
            <a:br>
              <a:rPr lang="en-GB" sz="1800" smtClean="0"/>
            </a:br>
            <a:r>
              <a:rPr lang="en-GB" sz="1800" smtClean="0"/>
              <a:t>&amp; Measurements</a:t>
            </a:r>
          </a:p>
          <a:p>
            <a:pPr marL="0" indent="0">
              <a:spcBef>
                <a:spcPct val="0"/>
              </a:spcBef>
              <a:spcAft>
                <a:spcPts val="1200"/>
              </a:spcAft>
              <a:buFont typeface="Wingdings" pitchFamily="2" charset="2"/>
              <a:buChar char="§"/>
            </a:pPr>
            <a:r>
              <a:rPr lang="en-GB" sz="1800" smtClean="0"/>
              <a:t>Nuclear Electronics</a:t>
            </a:r>
          </a:p>
          <a:p>
            <a:pPr marL="0" indent="0">
              <a:spcBef>
                <a:spcPct val="0"/>
              </a:spcBef>
              <a:spcAft>
                <a:spcPts val="1200"/>
              </a:spcAft>
              <a:buFont typeface="Wingdings" pitchFamily="2" charset="2"/>
              <a:buChar char="§"/>
            </a:pPr>
            <a:r>
              <a:rPr lang="en-GB" sz="1800" smtClean="0"/>
              <a:t>Ionizing Radiation </a:t>
            </a:r>
            <a:br>
              <a:rPr lang="en-GB" sz="1800" smtClean="0"/>
            </a:br>
            <a:r>
              <a:rPr lang="en-GB" sz="1800" smtClean="0"/>
              <a:t>Metrology</a:t>
            </a:r>
          </a:p>
          <a:p>
            <a:pPr marL="0" indent="0"/>
            <a:endParaRPr lang="en-GB" sz="1800" smtClean="0"/>
          </a:p>
        </p:txBody>
      </p:sp>
      <p:pic>
        <p:nvPicPr>
          <p:cNvPr id="22531" name="Immagine 1"/>
          <p:cNvPicPr>
            <a:picLocks noChangeAspect="1"/>
          </p:cNvPicPr>
          <p:nvPr/>
        </p:nvPicPr>
        <p:blipFill>
          <a:blip r:embed="rId2"/>
          <a:srcRect/>
          <a:stretch>
            <a:fillRect/>
          </a:stretch>
        </p:blipFill>
        <p:spPr bwMode="auto">
          <a:xfrm>
            <a:off x="7381875" y="2590800"/>
            <a:ext cx="1676400" cy="1401763"/>
          </a:xfrm>
          <a:prstGeom prst="rect">
            <a:avLst/>
          </a:prstGeom>
          <a:noFill/>
          <a:ln w="9525">
            <a:noFill/>
            <a:miter lim="800000"/>
            <a:headEnd/>
            <a:tailEnd/>
          </a:ln>
        </p:spPr>
      </p:pic>
      <p:pic>
        <p:nvPicPr>
          <p:cNvPr id="22532" name="Immagine 2"/>
          <p:cNvPicPr>
            <a:picLocks noChangeAspect="1"/>
          </p:cNvPicPr>
          <p:nvPr/>
        </p:nvPicPr>
        <p:blipFill>
          <a:blip r:embed="rId3"/>
          <a:srcRect/>
          <a:stretch>
            <a:fillRect/>
          </a:stretch>
        </p:blipFill>
        <p:spPr bwMode="auto">
          <a:xfrm>
            <a:off x="7383463" y="4038600"/>
            <a:ext cx="874712" cy="1231900"/>
          </a:xfrm>
          <a:prstGeom prst="rect">
            <a:avLst/>
          </a:prstGeom>
          <a:noFill/>
          <a:ln w="9525">
            <a:noFill/>
            <a:miter lim="800000"/>
            <a:headEnd/>
            <a:tailEnd/>
          </a:ln>
        </p:spPr>
      </p:pic>
      <p:pic>
        <p:nvPicPr>
          <p:cNvPr id="22533" name="Immagine 3"/>
          <p:cNvPicPr>
            <a:picLocks noChangeAspect="1"/>
          </p:cNvPicPr>
          <p:nvPr/>
        </p:nvPicPr>
        <p:blipFill>
          <a:blip r:embed="rId4"/>
          <a:srcRect/>
          <a:stretch>
            <a:fillRect/>
          </a:stretch>
        </p:blipFill>
        <p:spPr bwMode="auto">
          <a:xfrm>
            <a:off x="8283575" y="4038600"/>
            <a:ext cx="769938" cy="1223963"/>
          </a:xfrm>
          <a:prstGeom prst="rect">
            <a:avLst/>
          </a:prstGeom>
          <a:noFill/>
          <a:ln w="9525">
            <a:noFill/>
            <a:miter lim="800000"/>
            <a:headEnd/>
            <a:tailEnd/>
          </a:ln>
        </p:spPr>
      </p:pic>
      <p:pic>
        <p:nvPicPr>
          <p:cNvPr id="22534" name="Immagine 4"/>
          <p:cNvPicPr>
            <a:picLocks noChangeAspect="1"/>
          </p:cNvPicPr>
          <p:nvPr/>
        </p:nvPicPr>
        <p:blipFill>
          <a:blip r:embed="rId5"/>
          <a:srcRect/>
          <a:stretch>
            <a:fillRect/>
          </a:stretch>
        </p:blipFill>
        <p:spPr bwMode="auto">
          <a:xfrm>
            <a:off x="6900863" y="5305425"/>
            <a:ext cx="2166937" cy="1219200"/>
          </a:xfrm>
          <a:prstGeom prst="rect">
            <a:avLst/>
          </a:prstGeom>
          <a:noFill/>
          <a:ln w="9525">
            <a:noFill/>
            <a:miter lim="800000"/>
            <a:headEnd/>
            <a:tailEnd/>
          </a:ln>
        </p:spPr>
      </p:pic>
      <p:pic>
        <p:nvPicPr>
          <p:cNvPr id="22535" name="Immagine 7"/>
          <p:cNvPicPr>
            <a:picLocks noChangeAspect="1"/>
          </p:cNvPicPr>
          <p:nvPr/>
        </p:nvPicPr>
        <p:blipFill>
          <a:blip r:embed="rId6"/>
          <a:srcRect/>
          <a:stretch>
            <a:fillRect/>
          </a:stretch>
        </p:blipFill>
        <p:spPr bwMode="auto">
          <a:xfrm>
            <a:off x="5553075" y="2590800"/>
            <a:ext cx="1785938" cy="2679700"/>
          </a:xfrm>
          <a:prstGeom prst="rect">
            <a:avLst/>
          </a:prstGeom>
          <a:noFill/>
          <a:ln w="9525">
            <a:noFill/>
            <a:miter lim="800000"/>
            <a:headEnd/>
            <a:tailEnd/>
          </a:ln>
        </p:spPr>
      </p:pic>
      <p:pic>
        <p:nvPicPr>
          <p:cNvPr id="22536" name="Immagine 8"/>
          <p:cNvPicPr>
            <a:picLocks noChangeAspect="1"/>
          </p:cNvPicPr>
          <p:nvPr/>
        </p:nvPicPr>
        <p:blipFill>
          <a:blip r:embed="rId7"/>
          <a:srcRect/>
          <a:stretch>
            <a:fillRect/>
          </a:stretch>
        </p:blipFill>
        <p:spPr bwMode="auto">
          <a:xfrm>
            <a:off x="5029200" y="5305425"/>
            <a:ext cx="1828800" cy="1219200"/>
          </a:xfrm>
          <a:prstGeom prst="rect">
            <a:avLst/>
          </a:prstGeom>
          <a:noFill/>
          <a:ln w="9525">
            <a:noFill/>
            <a:miter lim="800000"/>
            <a:headEnd/>
            <a:tailEnd/>
          </a:ln>
        </p:spPr>
      </p:pic>
      <p:pic>
        <p:nvPicPr>
          <p:cNvPr id="22537" name="Immagine 9"/>
          <p:cNvPicPr>
            <a:picLocks noChangeAspect="1"/>
          </p:cNvPicPr>
          <p:nvPr/>
        </p:nvPicPr>
        <p:blipFill>
          <a:blip r:embed="rId8"/>
          <a:srcRect/>
          <a:stretch>
            <a:fillRect/>
          </a:stretch>
        </p:blipFill>
        <p:spPr bwMode="auto">
          <a:xfrm>
            <a:off x="3136900" y="5305425"/>
            <a:ext cx="1816100" cy="1219200"/>
          </a:xfrm>
          <a:prstGeom prst="rect">
            <a:avLst/>
          </a:prstGeom>
          <a:noFill/>
          <a:ln w="9525">
            <a:noFill/>
            <a:miter lim="800000"/>
            <a:headEnd/>
            <a:tailEnd/>
          </a:ln>
        </p:spPr>
      </p:pic>
      <p:pic>
        <p:nvPicPr>
          <p:cNvPr id="22538" name="Immagine 14"/>
          <p:cNvPicPr>
            <a:picLocks noChangeAspect="1"/>
          </p:cNvPicPr>
          <p:nvPr/>
        </p:nvPicPr>
        <p:blipFill>
          <a:blip r:embed="rId9"/>
          <a:srcRect l="11949" r="16998" b="17390"/>
          <a:stretch>
            <a:fillRect/>
          </a:stretch>
        </p:blipFill>
        <p:spPr bwMode="auto">
          <a:xfrm>
            <a:off x="3132138" y="2589213"/>
            <a:ext cx="2376487" cy="2073275"/>
          </a:xfrm>
          <a:prstGeom prst="rect">
            <a:avLst/>
          </a:prstGeom>
          <a:noFill/>
          <a:ln w="9525">
            <a:noFill/>
            <a:miter lim="800000"/>
            <a:headEnd/>
            <a:tailEnd/>
          </a:ln>
        </p:spPr>
      </p:pic>
      <p:pic>
        <p:nvPicPr>
          <p:cNvPr id="22539" name="Immagine 6"/>
          <p:cNvPicPr>
            <a:picLocks noChangeAspect="1"/>
          </p:cNvPicPr>
          <p:nvPr/>
        </p:nvPicPr>
        <p:blipFill>
          <a:blip r:embed="rId10"/>
          <a:srcRect/>
          <a:stretch>
            <a:fillRect/>
          </a:stretch>
        </p:blipFill>
        <p:spPr bwMode="auto">
          <a:xfrm>
            <a:off x="3132138" y="4413250"/>
            <a:ext cx="1177925" cy="844550"/>
          </a:xfrm>
          <a:prstGeom prst="rect">
            <a:avLst/>
          </a:prstGeom>
          <a:noFill/>
          <a:ln w="9525">
            <a:noFill/>
            <a:miter lim="800000"/>
            <a:headEnd/>
            <a:tailEnd/>
          </a:ln>
        </p:spPr>
      </p:pic>
      <p:pic>
        <p:nvPicPr>
          <p:cNvPr id="22540" name="Immagine 10"/>
          <p:cNvPicPr>
            <a:picLocks noChangeAspect="1"/>
          </p:cNvPicPr>
          <p:nvPr/>
        </p:nvPicPr>
        <p:blipFill>
          <a:blip r:embed="rId11"/>
          <a:srcRect/>
          <a:stretch>
            <a:fillRect/>
          </a:stretch>
        </p:blipFill>
        <p:spPr bwMode="auto">
          <a:xfrm>
            <a:off x="4284663" y="4413250"/>
            <a:ext cx="1223962" cy="847725"/>
          </a:xfrm>
          <a:prstGeom prst="rect">
            <a:avLst/>
          </a:prstGeom>
          <a:noFill/>
          <a:ln w="9525">
            <a:noFill/>
            <a:miter lim="800000"/>
            <a:headEnd/>
            <a:tailEnd/>
          </a:ln>
        </p:spPr>
      </p:pic>
      <p:sp>
        <p:nvSpPr>
          <p:cNvPr id="14" name="Segnaposto numero diapositiva 3"/>
          <p:cNvSpPr>
            <a:spLocks noGrp="1"/>
          </p:cNvSpPr>
          <p:nvPr>
            <p:ph type="sldNum" sz="quarter" idx="10"/>
          </p:nvPr>
        </p:nvSpPr>
        <p:spPr>
          <a:xfrm>
            <a:off x="34925" y="6613525"/>
            <a:ext cx="1412875" cy="244475"/>
          </a:xfrm>
        </p:spPr>
        <p:txBody>
          <a:bodyPr/>
          <a:lstStyle/>
          <a:p>
            <a:pPr>
              <a:defRPr/>
            </a:pPr>
            <a:fld id="{37DD77D0-4D9F-488F-8732-069B7B0439DE}" type="slidenum">
              <a:rPr lang="it-IT" smtClean="0"/>
              <a:pPr>
                <a:defRPr/>
              </a:pPr>
              <a:t>5</a:t>
            </a:fld>
            <a:endParaRPr lang="it-IT"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ea typeface="+mj-ea"/>
              </a:rPr>
              <a:t>RADIOCHEMISTRY AND RADIATION CHEMISTRY</a:t>
            </a:r>
          </a:p>
        </p:txBody>
      </p:sp>
      <p:sp>
        <p:nvSpPr>
          <p:cNvPr id="23554" name="Segnaposto contenuto 2"/>
          <p:cNvSpPr>
            <a:spLocks noGrp="1"/>
          </p:cNvSpPr>
          <p:nvPr>
            <p:ph idx="1"/>
          </p:nvPr>
        </p:nvSpPr>
        <p:spPr>
          <a:xfrm>
            <a:off x="2051050" y="908050"/>
            <a:ext cx="6897688" cy="4953000"/>
          </a:xfrm>
        </p:spPr>
        <p:txBody>
          <a:bodyPr/>
          <a:lstStyle/>
          <a:p>
            <a:pPr marL="0" indent="0"/>
            <a:r>
              <a:rPr lang="en-GB" smtClean="0"/>
              <a:t>The Radiochemistry and Radiation Chemistry Laboratory perform chemical-physical and radiometric characterizations on matrices of interest in nuclear, industrial, medical and environmental fields. </a:t>
            </a:r>
          </a:p>
          <a:p>
            <a:pPr marL="0" indent="0"/>
            <a:r>
              <a:rPr lang="en-GB" smtClean="0"/>
              <a:t>The activities include the radiochemical and isotopic analyses of contaminated samples, the study of the effects of radiation on materials and the development of chemical dosimeters for medicine and industry.</a:t>
            </a:r>
          </a:p>
          <a:p>
            <a:pPr marL="0" indent="0"/>
            <a:r>
              <a:rPr lang="en-GB" i="1" smtClean="0"/>
              <a:t>Instrumentation &amp; facilities</a:t>
            </a:r>
            <a:endParaRPr lang="it-IT" smtClean="0"/>
          </a:p>
          <a:p>
            <a:pPr marL="0" indent="0">
              <a:buFontTx/>
              <a:buChar char="•"/>
            </a:pPr>
            <a:r>
              <a:rPr lang="en-GB" sz="1500" i="1" smtClean="0"/>
              <a:t>Fully-equipped Chemical-Radiochemical Labs in Controlled and Supervised Areas,</a:t>
            </a:r>
            <a:endParaRPr lang="it-IT" sz="1500" smtClean="0"/>
          </a:p>
          <a:p>
            <a:pPr marL="0" indent="0">
              <a:buFontTx/>
              <a:buChar char="•"/>
            </a:pPr>
            <a:r>
              <a:rPr lang="en-GB" sz="1500" i="1" smtClean="0"/>
              <a:t>Chemical-electrochemical-analytical instrumentation,</a:t>
            </a:r>
            <a:endParaRPr lang="it-IT" sz="1500" smtClean="0"/>
          </a:p>
          <a:p>
            <a:pPr marL="0" indent="0">
              <a:buFontTx/>
              <a:buChar char="•"/>
            </a:pPr>
            <a:r>
              <a:rPr lang="en-GB" sz="1500" i="1" smtClean="0"/>
              <a:t>ICP-Q-MS - Inductively Coupled Quadrupole Mass Spectrometer,</a:t>
            </a:r>
            <a:endParaRPr lang="it-IT" sz="1500" smtClean="0"/>
          </a:p>
          <a:p>
            <a:pPr marL="0" indent="0">
              <a:buFontTx/>
              <a:buChar char="•"/>
            </a:pPr>
            <a:r>
              <a:rPr lang="en-GB" sz="1500" i="1" smtClean="0"/>
              <a:t>UV-VIS Spectrophotometer, FT-IR Spectrophotometer, HPLC/UV - High Performance Liquid Chromatograph-UV detector,</a:t>
            </a:r>
            <a:endParaRPr lang="it-IT" sz="1500" smtClean="0"/>
          </a:p>
          <a:p>
            <a:pPr marL="0" indent="0">
              <a:buFontTx/>
              <a:buChar char="•"/>
            </a:pPr>
            <a:r>
              <a:rPr lang="en-GB" sz="1500" i="1" smtClean="0"/>
              <a:t>Beta and Gamma Scintillation Counters, Ultra Low-level Liquid Scintillation Counter, High resolution gamma spectrometers, High resolution alfa spectrometers,</a:t>
            </a:r>
            <a:endParaRPr lang="it-IT" sz="1500" smtClean="0"/>
          </a:p>
          <a:p>
            <a:pPr marL="0" indent="0">
              <a:buFontTx/>
              <a:buChar char="•"/>
            </a:pPr>
            <a:r>
              <a:rPr lang="en-GB" sz="1500" i="1" smtClean="0"/>
              <a:t>Liquid-Liquid Extraction System by multi-stages Centrifugal Contactor and Mixler-Settler Batteries.</a:t>
            </a:r>
            <a:endParaRPr lang="it-IT" sz="1500" smtClean="0"/>
          </a:p>
          <a:p>
            <a:pPr marL="0" indent="0"/>
            <a:endParaRPr lang="it-IT" sz="1500" smtClean="0"/>
          </a:p>
          <a:p>
            <a:pPr marL="0" indent="0"/>
            <a:endParaRPr lang="it-IT" smtClean="0"/>
          </a:p>
        </p:txBody>
      </p:sp>
      <p:sp>
        <p:nvSpPr>
          <p:cNvPr id="4" name="Segnaposto numero diapositiva 3"/>
          <p:cNvSpPr>
            <a:spLocks noGrp="1"/>
          </p:cNvSpPr>
          <p:nvPr>
            <p:ph type="sldNum" sz="quarter" idx="10"/>
          </p:nvPr>
        </p:nvSpPr>
        <p:spPr/>
        <p:txBody>
          <a:bodyPr/>
          <a:lstStyle/>
          <a:p>
            <a:pPr>
              <a:defRPr/>
            </a:pPr>
            <a:fld id="{B4BC417E-6D4F-43B7-93DF-4871D31A1E08}" type="slidenum">
              <a:rPr lang="it-IT" smtClean="0"/>
              <a:pPr>
                <a:defRPr/>
              </a:pPr>
              <a:t>6</a:t>
            </a:fld>
            <a:endParaRPr lang="it-IT"/>
          </a:p>
        </p:txBody>
      </p:sp>
      <p:pic>
        <p:nvPicPr>
          <p:cNvPr id="5" name="Immagine 4"/>
          <p:cNvPicPr/>
          <p:nvPr/>
        </p:nvPicPr>
        <p:blipFill>
          <a:blip r:embed="rId2" cstate="print">
            <a:extLst>
              <a:ext uri="{28A0092B-C50C-407E-A947-70E740481C1C}"/>
            </a:extLst>
          </a:blip>
          <a:srcRect/>
          <a:stretch>
            <a:fillRect/>
          </a:stretch>
        </p:blipFill>
        <p:spPr bwMode="auto">
          <a:xfrm>
            <a:off x="107504" y="1052736"/>
            <a:ext cx="1943100" cy="1902460"/>
          </a:xfrm>
          <a:prstGeom prst="rect">
            <a:avLst/>
          </a:prstGeom>
          <a:ln>
            <a:noFill/>
          </a:ln>
          <a:effectLst>
            <a:softEdge rad="112500"/>
          </a:effectLst>
        </p:spPr>
      </p:pic>
      <p:pic>
        <p:nvPicPr>
          <p:cNvPr id="7" name="Immagine 6"/>
          <p:cNvPicPr/>
          <p:nvPr/>
        </p:nvPicPr>
        <p:blipFill>
          <a:blip r:embed="rId3" cstate="print">
            <a:extLst>
              <a:ext uri="{28A0092B-C50C-407E-A947-70E740481C1C}"/>
            </a:extLst>
          </a:blip>
          <a:srcRect/>
          <a:stretch>
            <a:fillRect/>
          </a:stretch>
        </p:blipFill>
        <p:spPr bwMode="auto">
          <a:xfrm>
            <a:off x="107504" y="2941816"/>
            <a:ext cx="1943100" cy="1351280"/>
          </a:xfrm>
          <a:prstGeom prst="rect">
            <a:avLst/>
          </a:prstGeom>
          <a:ln>
            <a:noFill/>
          </a:ln>
          <a:effectLst>
            <a:softEdge rad="112500"/>
          </a:effectLst>
        </p:spPr>
      </p:pic>
      <p:pic>
        <p:nvPicPr>
          <p:cNvPr id="23558" name="Immagine 7"/>
          <p:cNvPicPr>
            <a:picLocks noChangeAspect="1"/>
          </p:cNvPicPr>
          <p:nvPr/>
        </p:nvPicPr>
        <p:blipFill>
          <a:blip r:embed="rId4"/>
          <a:srcRect/>
          <a:stretch>
            <a:fillRect/>
          </a:stretch>
        </p:blipFill>
        <p:spPr bwMode="auto">
          <a:xfrm>
            <a:off x="1588" y="4292600"/>
            <a:ext cx="2057400" cy="138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ea typeface="+mj-ea"/>
              </a:rPr>
              <a:t>CONTAMINANTS MIGRATION AND SAFEGUARDS</a:t>
            </a:r>
          </a:p>
        </p:txBody>
      </p:sp>
      <p:sp>
        <p:nvSpPr>
          <p:cNvPr id="3" name="Segnaposto contenuto 2"/>
          <p:cNvSpPr>
            <a:spLocks noGrp="1"/>
          </p:cNvSpPr>
          <p:nvPr>
            <p:ph idx="1"/>
          </p:nvPr>
        </p:nvSpPr>
        <p:spPr>
          <a:xfrm>
            <a:off x="2051050" y="1066800"/>
            <a:ext cx="6897688" cy="4953000"/>
          </a:xfrm>
        </p:spPr>
        <p:txBody>
          <a:bodyPr/>
          <a:lstStyle/>
          <a:p>
            <a:pPr marL="0" indent="0">
              <a:defRPr/>
            </a:pPr>
            <a:r>
              <a:rPr lang="en-GB" dirty="0">
                <a:ea typeface="+mn-ea"/>
              </a:rPr>
              <a:t>The Laboratory of Contaminants Migration and Safeguards studies the processes of migration of toxic and radioactive contaminants in natural and artificial porous media. </a:t>
            </a:r>
            <a:endParaRPr lang="en-GB" dirty="0" smtClean="0">
              <a:ea typeface="+mn-ea"/>
            </a:endParaRPr>
          </a:p>
          <a:p>
            <a:pPr marL="0" indent="0">
              <a:defRPr/>
            </a:pPr>
            <a:r>
              <a:rPr lang="en-GB" dirty="0" smtClean="0">
                <a:ea typeface="+mn-ea"/>
              </a:rPr>
              <a:t>The </a:t>
            </a:r>
            <a:r>
              <a:rPr lang="en-GB" dirty="0">
                <a:ea typeface="+mn-ea"/>
              </a:rPr>
              <a:t>available equipment reproduces the experimental processes at laboratory scale. In addition, Monte Carlo simulations of radiation fields are performed for Nuclear Safeguards purposes.</a:t>
            </a:r>
            <a:endParaRPr lang="it-IT" dirty="0">
              <a:ea typeface="+mn-ea"/>
            </a:endParaRPr>
          </a:p>
          <a:p>
            <a:pPr marL="0" indent="0">
              <a:defRPr/>
            </a:pPr>
            <a:endParaRPr lang="en-GB" dirty="0">
              <a:ea typeface="+mn-ea"/>
            </a:endParaRPr>
          </a:p>
          <a:p>
            <a:pPr>
              <a:defRPr/>
            </a:pPr>
            <a:r>
              <a:rPr lang="en-GB" i="1" dirty="0">
                <a:ea typeface="+mn-ea"/>
              </a:rPr>
              <a:t>Instrumentation &amp; facilities</a:t>
            </a:r>
            <a:endParaRPr lang="it-IT" dirty="0">
              <a:ea typeface="+mn-ea"/>
            </a:endParaRPr>
          </a:p>
          <a:p>
            <a:pPr>
              <a:buFont typeface="Arial"/>
              <a:buChar char="•"/>
              <a:defRPr/>
            </a:pPr>
            <a:r>
              <a:rPr lang="en-GB" sz="1600" i="1" dirty="0">
                <a:ea typeface="+mn-ea"/>
              </a:rPr>
              <a:t>Columns and a large scale sand box for contaminant migration experiments,</a:t>
            </a:r>
            <a:endParaRPr lang="it-IT" sz="1600" dirty="0">
              <a:ea typeface="+mn-ea"/>
            </a:endParaRPr>
          </a:p>
          <a:p>
            <a:pPr>
              <a:buFont typeface="Arial"/>
              <a:buChar char="•"/>
              <a:defRPr/>
            </a:pPr>
            <a:r>
              <a:rPr lang="en-GB" sz="1600" i="1" dirty="0" err="1">
                <a:ea typeface="+mn-ea"/>
              </a:rPr>
              <a:t>Conductimeters</a:t>
            </a:r>
            <a:r>
              <a:rPr lang="en-GB" sz="1600" i="1" dirty="0">
                <a:ea typeface="+mn-ea"/>
              </a:rPr>
              <a:t>, pH-meters and Potentiometer Equipment, Gamma Spectrometers,</a:t>
            </a:r>
            <a:endParaRPr lang="it-IT" sz="1600" dirty="0">
              <a:ea typeface="+mn-ea"/>
            </a:endParaRPr>
          </a:p>
          <a:p>
            <a:pPr>
              <a:buFont typeface="Arial"/>
              <a:buChar char="•"/>
              <a:defRPr/>
            </a:pPr>
            <a:r>
              <a:rPr lang="en-GB" sz="1600" i="1" dirty="0">
                <a:ea typeface="+mn-ea"/>
              </a:rPr>
              <a:t>Electronics and plastic scintillator detectors for photons and fast neutrons </a:t>
            </a:r>
            <a:r>
              <a:rPr lang="en-GB" sz="1600" i="1" dirty="0" smtClean="0">
                <a:ea typeface="+mn-ea"/>
              </a:rPr>
              <a:t>correlation measurements.</a:t>
            </a:r>
            <a:endParaRPr lang="it-IT" dirty="0">
              <a:ea typeface="+mn-ea"/>
            </a:endParaRPr>
          </a:p>
          <a:p>
            <a:pPr marL="0" indent="0">
              <a:defRPr/>
            </a:pPr>
            <a:endParaRPr lang="it-IT" dirty="0">
              <a:ea typeface="+mn-ea"/>
            </a:endParaRPr>
          </a:p>
        </p:txBody>
      </p:sp>
      <p:sp>
        <p:nvSpPr>
          <p:cNvPr id="4" name="Segnaposto numero diapositiva 3"/>
          <p:cNvSpPr>
            <a:spLocks noGrp="1"/>
          </p:cNvSpPr>
          <p:nvPr>
            <p:ph type="sldNum" sz="quarter" idx="10"/>
          </p:nvPr>
        </p:nvSpPr>
        <p:spPr/>
        <p:txBody>
          <a:bodyPr/>
          <a:lstStyle/>
          <a:p>
            <a:pPr>
              <a:defRPr/>
            </a:pPr>
            <a:fld id="{C708FC37-AEB5-4E54-BFE0-F34C4DBD0138}" type="slidenum">
              <a:rPr lang="it-IT" smtClean="0"/>
              <a:pPr>
                <a:defRPr/>
              </a:pPr>
              <a:t>7</a:t>
            </a:fld>
            <a:endParaRPr lang="it-IT"/>
          </a:p>
        </p:txBody>
      </p:sp>
      <p:pic>
        <p:nvPicPr>
          <p:cNvPr id="8" name="Immagine 7"/>
          <p:cNvPicPr/>
          <p:nvPr/>
        </p:nvPicPr>
        <p:blipFill>
          <a:blip r:embed="rId2" cstate="print">
            <a:extLst>
              <a:ext uri="{28A0092B-C50C-407E-A947-70E740481C1C}"/>
            </a:extLst>
          </a:blip>
          <a:srcRect/>
          <a:stretch>
            <a:fillRect/>
          </a:stretch>
        </p:blipFill>
        <p:spPr bwMode="auto">
          <a:xfrm>
            <a:off x="107504" y="1124744"/>
            <a:ext cx="1890395" cy="1714500"/>
          </a:xfrm>
          <a:prstGeom prst="rect">
            <a:avLst/>
          </a:prstGeom>
          <a:ln>
            <a:noFill/>
          </a:ln>
          <a:effectLst>
            <a:softEdge rad="112500"/>
          </a:effectLst>
        </p:spPr>
      </p:pic>
      <p:pic>
        <p:nvPicPr>
          <p:cNvPr id="24581" name="Immagine 5"/>
          <p:cNvPicPr>
            <a:picLocks noChangeAspect="1"/>
          </p:cNvPicPr>
          <p:nvPr/>
        </p:nvPicPr>
        <p:blipFill>
          <a:blip r:embed="rId3"/>
          <a:srcRect/>
          <a:stretch>
            <a:fillRect/>
          </a:stretch>
        </p:blipFill>
        <p:spPr bwMode="auto">
          <a:xfrm>
            <a:off x="107950" y="2852738"/>
            <a:ext cx="1905000" cy="25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ea typeface="+mj-ea"/>
              </a:rPr>
              <a:t>RADIATION PROTECTION</a:t>
            </a:r>
          </a:p>
        </p:txBody>
      </p:sp>
      <p:sp>
        <p:nvSpPr>
          <p:cNvPr id="3" name="Segnaposto contenuto 2"/>
          <p:cNvSpPr>
            <a:spLocks noGrp="1"/>
          </p:cNvSpPr>
          <p:nvPr>
            <p:ph idx="1"/>
          </p:nvPr>
        </p:nvSpPr>
        <p:spPr>
          <a:xfrm>
            <a:off x="2051050" y="836613"/>
            <a:ext cx="6897688" cy="4953000"/>
          </a:xfrm>
        </p:spPr>
        <p:txBody>
          <a:bodyPr/>
          <a:lstStyle/>
          <a:p>
            <a:pPr marL="0" indent="0">
              <a:defRPr/>
            </a:pPr>
            <a:r>
              <a:rPr lang="en-GB" dirty="0">
                <a:ea typeface="+mn-ea"/>
              </a:rPr>
              <a:t>The Laboratory of Radiation Protection develops </a:t>
            </a:r>
            <a:r>
              <a:rPr lang="en-GB" dirty="0" err="1">
                <a:ea typeface="+mn-ea"/>
              </a:rPr>
              <a:t>dosimetry</a:t>
            </a:r>
            <a:r>
              <a:rPr lang="en-GB" dirty="0">
                <a:ea typeface="+mn-ea"/>
              </a:rPr>
              <a:t> in mixed fields of X-rays, gamma-rays and neutrons, by means of film dosimeters and </a:t>
            </a:r>
            <a:r>
              <a:rPr lang="en-GB" dirty="0" err="1">
                <a:ea typeface="+mn-ea"/>
              </a:rPr>
              <a:t>thermoluminescence</a:t>
            </a:r>
            <a:r>
              <a:rPr lang="en-GB" dirty="0">
                <a:ea typeface="+mn-ea"/>
              </a:rPr>
              <a:t> dosimeters. </a:t>
            </a:r>
            <a:endParaRPr lang="en-GB" dirty="0" smtClean="0">
              <a:ea typeface="+mn-ea"/>
            </a:endParaRPr>
          </a:p>
          <a:p>
            <a:pPr marL="0" indent="0">
              <a:defRPr/>
            </a:pPr>
            <a:r>
              <a:rPr lang="en-GB" dirty="0" smtClean="0">
                <a:ea typeface="+mn-ea"/>
              </a:rPr>
              <a:t>The </a:t>
            </a:r>
            <a:r>
              <a:rPr lang="en-GB" dirty="0">
                <a:ea typeface="+mn-ea"/>
              </a:rPr>
              <a:t>Lab is capable of providing services to face every radiation protection issues, e.g. analysis in gamma spectrometry, liquid scintillation, smear tests, indoor radon measurements as well as consulting services.</a:t>
            </a:r>
            <a:r>
              <a:rPr lang="it-IT" dirty="0">
                <a:ea typeface="+mn-ea"/>
              </a:rPr>
              <a:t> </a:t>
            </a:r>
            <a:endParaRPr lang="it-IT" dirty="0" smtClean="0">
              <a:ea typeface="+mn-ea"/>
            </a:endParaRPr>
          </a:p>
          <a:p>
            <a:pPr marL="0" indent="0">
              <a:defRPr/>
            </a:pPr>
            <a:endParaRPr lang="en-GB" dirty="0">
              <a:ea typeface="+mn-ea"/>
            </a:endParaRPr>
          </a:p>
          <a:p>
            <a:pPr>
              <a:defRPr/>
            </a:pPr>
            <a:r>
              <a:rPr lang="en-GB" i="1" dirty="0">
                <a:ea typeface="+mn-ea"/>
              </a:rPr>
              <a:t>Instrumentation &amp; facilities</a:t>
            </a:r>
            <a:endParaRPr lang="it-IT" dirty="0">
              <a:ea typeface="+mn-ea"/>
            </a:endParaRPr>
          </a:p>
          <a:p>
            <a:pPr>
              <a:buFont typeface="Arial"/>
              <a:buChar char="•"/>
              <a:defRPr/>
            </a:pPr>
            <a:r>
              <a:rPr lang="en-GB" sz="1600" i="1" dirty="0">
                <a:ea typeface="+mn-ea"/>
              </a:rPr>
              <a:t>Film-badge </a:t>
            </a:r>
            <a:r>
              <a:rPr lang="en-GB" sz="1600" i="1" dirty="0" err="1">
                <a:ea typeface="+mn-ea"/>
              </a:rPr>
              <a:t>dosimetry</a:t>
            </a:r>
            <a:r>
              <a:rPr lang="en-GB" sz="1600" i="1" dirty="0">
                <a:ea typeface="+mn-ea"/>
              </a:rPr>
              <a:t> system, Thermo-luminescent dosimeter readers,</a:t>
            </a:r>
            <a:endParaRPr lang="it-IT" sz="1600" dirty="0">
              <a:ea typeface="+mn-ea"/>
            </a:endParaRPr>
          </a:p>
          <a:p>
            <a:pPr>
              <a:buFont typeface="Arial"/>
              <a:buChar char="•"/>
              <a:defRPr/>
            </a:pPr>
            <a:r>
              <a:rPr lang="en-GB" sz="1600" i="1" dirty="0">
                <a:ea typeface="+mn-ea"/>
              </a:rPr>
              <a:t>Portable neutron and gamma dose rate monitors, portable gamma spectrometers, Smear-Test </a:t>
            </a:r>
            <a:r>
              <a:rPr lang="en-GB" sz="1600" i="1" dirty="0" err="1">
                <a:ea typeface="+mn-ea"/>
              </a:rPr>
              <a:t>analyzer</a:t>
            </a:r>
            <a:r>
              <a:rPr lang="en-GB" sz="1600" i="1" dirty="0">
                <a:ea typeface="+mn-ea"/>
              </a:rPr>
              <a:t>,</a:t>
            </a:r>
            <a:endParaRPr lang="it-IT" sz="1600" dirty="0">
              <a:ea typeface="+mn-ea"/>
            </a:endParaRPr>
          </a:p>
          <a:p>
            <a:pPr>
              <a:buFont typeface="Arial"/>
              <a:buChar char="•"/>
              <a:defRPr/>
            </a:pPr>
            <a:r>
              <a:rPr lang="en-GB" sz="1600" i="1" dirty="0">
                <a:ea typeface="+mn-ea"/>
              </a:rPr>
              <a:t>High Purity Germanium detectors (</a:t>
            </a:r>
            <a:r>
              <a:rPr lang="en-GB" sz="1600" i="1" dirty="0" err="1">
                <a:ea typeface="+mn-ea"/>
              </a:rPr>
              <a:t>HPGe</a:t>
            </a:r>
            <a:r>
              <a:rPr lang="en-GB" sz="1600" i="1" dirty="0">
                <a:ea typeface="+mn-ea"/>
              </a:rPr>
              <a:t>) for high resolution gamma-ray spectroscopy,</a:t>
            </a:r>
            <a:endParaRPr lang="it-IT" sz="1600" dirty="0">
              <a:ea typeface="+mn-ea"/>
            </a:endParaRPr>
          </a:p>
          <a:p>
            <a:pPr>
              <a:buFont typeface="Arial"/>
              <a:buChar char="•"/>
              <a:defRPr/>
            </a:pPr>
            <a:r>
              <a:rPr lang="en-GB" sz="1600" i="1" dirty="0" err="1">
                <a:ea typeface="+mn-ea"/>
              </a:rPr>
              <a:t>Quantulus</a:t>
            </a:r>
            <a:r>
              <a:rPr lang="en-GB" sz="1600" i="1" dirty="0">
                <a:ea typeface="+mn-ea"/>
              </a:rPr>
              <a:t> 1220-type machine for alpha and beta-ray spectroscopy by means of liquid scintillation counting,</a:t>
            </a:r>
            <a:endParaRPr lang="it-IT" sz="1600" dirty="0">
              <a:ea typeface="+mn-ea"/>
            </a:endParaRPr>
          </a:p>
          <a:p>
            <a:pPr>
              <a:buFont typeface="Arial"/>
              <a:buChar char="•"/>
              <a:defRPr/>
            </a:pPr>
            <a:r>
              <a:rPr lang="it-IT" sz="1600" i="1" dirty="0">
                <a:ea typeface="+mn-ea"/>
              </a:rPr>
              <a:t>In-situ high </a:t>
            </a:r>
            <a:r>
              <a:rPr lang="it-IT" sz="1600" i="1" dirty="0" err="1">
                <a:ea typeface="+mn-ea"/>
              </a:rPr>
              <a:t>resolution</a:t>
            </a:r>
            <a:r>
              <a:rPr lang="it-IT" sz="1600" i="1" dirty="0">
                <a:ea typeface="+mn-ea"/>
              </a:rPr>
              <a:t> gamma </a:t>
            </a:r>
            <a:r>
              <a:rPr lang="it-IT" sz="1600" i="1" dirty="0" err="1">
                <a:ea typeface="+mn-ea"/>
              </a:rPr>
              <a:t>spectrometer</a:t>
            </a:r>
            <a:r>
              <a:rPr lang="it-IT" sz="1600" i="1" dirty="0">
                <a:ea typeface="+mn-ea"/>
              </a:rPr>
              <a:t> (ISOCS),</a:t>
            </a:r>
            <a:endParaRPr lang="it-IT" sz="1600" dirty="0">
              <a:ea typeface="+mn-ea"/>
            </a:endParaRPr>
          </a:p>
          <a:p>
            <a:pPr>
              <a:buFont typeface="Arial"/>
              <a:buChar char="•"/>
              <a:defRPr/>
            </a:pPr>
            <a:r>
              <a:rPr lang="en-GB" sz="1600" i="1" dirty="0">
                <a:ea typeface="+mn-ea"/>
              </a:rPr>
              <a:t>Radon glove boxes for instruments and detectors characterization with controlled radon air concentration.</a:t>
            </a:r>
            <a:endParaRPr lang="it-IT" sz="1600" dirty="0">
              <a:ea typeface="+mn-ea"/>
            </a:endParaRPr>
          </a:p>
          <a:p>
            <a:pPr marL="0" indent="0">
              <a:defRPr/>
            </a:pPr>
            <a:endParaRPr lang="it-IT" dirty="0">
              <a:ea typeface="+mn-ea"/>
            </a:endParaRPr>
          </a:p>
        </p:txBody>
      </p:sp>
      <p:sp>
        <p:nvSpPr>
          <p:cNvPr id="4" name="Segnaposto numero diapositiva 3"/>
          <p:cNvSpPr>
            <a:spLocks noGrp="1"/>
          </p:cNvSpPr>
          <p:nvPr>
            <p:ph type="sldNum" sz="quarter" idx="10"/>
          </p:nvPr>
        </p:nvSpPr>
        <p:spPr/>
        <p:txBody>
          <a:bodyPr/>
          <a:lstStyle/>
          <a:p>
            <a:pPr>
              <a:defRPr/>
            </a:pPr>
            <a:fld id="{CBA489A5-7C84-44D6-822C-6C205F878D0A}" type="slidenum">
              <a:rPr lang="it-IT" smtClean="0"/>
              <a:pPr>
                <a:defRPr/>
              </a:pPr>
              <a:t>8</a:t>
            </a:fld>
            <a:endParaRPr lang="it-IT"/>
          </a:p>
        </p:txBody>
      </p:sp>
      <p:pic>
        <p:nvPicPr>
          <p:cNvPr id="6" name="Immagine 5"/>
          <p:cNvPicPr/>
          <p:nvPr/>
        </p:nvPicPr>
        <p:blipFill>
          <a:blip r:embed="rId2" cstate="print">
            <a:extLst>
              <a:ext uri="{28A0092B-C50C-407E-A947-70E740481C1C}"/>
            </a:extLst>
          </a:blip>
          <a:srcRect/>
          <a:stretch>
            <a:fillRect/>
          </a:stretch>
        </p:blipFill>
        <p:spPr bwMode="auto">
          <a:xfrm>
            <a:off x="107504" y="2348880"/>
            <a:ext cx="1872208" cy="1217568"/>
          </a:xfrm>
          <a:prstGeom prst="rect">
            <a:avLst/>
          </a:prstGeom>
          <a:ln>
            <a:noFill/>
          </a:ln>
          <a:effectLst>
            <a:softEdge rad="112500"/>
          </a:effectLst>
        </p:spPr>
      </p:pic>
      <p:pic>
        <p:nvPicPr>
          <p:cNvPr id="7" name="Immagine 6"/>
          <p:cNvPicPr/>
          <p:nvPr/>
        </p:nvPicPr>
        <p:blipFill>
          <a:blip r:embed="rId3" cstate="print">
            <a:extLst>
              <a:ext uri="{28A0092B-C50C-407E-A947-70E740481C1C}"/>
            </a:extLst>
          </a:blip>
          <a:srcRect/>
          <a:stretch>
            <a:fillRect/>
          </a:stretch>
        </p:blipFill>
        <p:spPr bwMode="auto">
          <a:xfrm>
            <a:off x="107504" y="1052736"/>
            <a:ext cx="1872615" cy="1257300"/>
          </a:xfrm>
          <a:prstGeom prst="rect">
            <a:avLst/>
          </a:prstGeom>
          <a:ln>
            <a:noFill/>
          </a:ln>
          <a:effectLst>
            <a:softEdge rad="112500"/>
          </a:effectLst>
        </p:spPr>
      </p:pic>
      <p:pic>
        <p:nvPicPr>
          <p:cNvPr id="25606" name="Immagine 7"/>
          <p:cNvPicPr>
            <a:picLocks noChangeAspect="1"/>
          </p:cNvPicPr>
          <p:nvPr/>
        </p:nvPicPr>
        <p:blipFill>
          <a:blip r:embed="rId4"/>
          <a:srcRect/>
          <a:stretch>
            <a:fillRect/>
          </a:stretch>
        </p:blipFill>
        <p:spPr bwMode="auto">
          <a:xfrm>
            <a:off x="107950" y="3573463"/>
            <a:ext cx="1917700" cy="156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a:ea typeface="+mj-ea"/>
              </a:rPr>
              <a:t>NUCLEAR INSTRUMENTATION AND MEASUREMENTS</a:t>
            </a:r>
          </a:p>
        </p:txBody>
      </p:sp>
      <p:sp>
        <p:nvSpPr>
          <p:cNvPr id="26626" name="Segnaposto contenuto 2"/>
          <p:cNvSpPr>
            <a:spLocks noGrp="1"/>
          </p:cNvSpPr>
          <p:nvPr>
            <p:ph idx="1"/>
          </p:nvPr>
        </p:nvSpPr>
        <p:spPr>
          <a:xfrm>
            <a:off x="2051050" y="1066800"/>
            <a:ext cx="6897688" cy="4953000"/>
          </a:xfrm>
        </p:spPr>
        <p:txBody>
          <a:bodyPr/>
          <a:lstStyle/>
          <a:p>
            <a:pPr marL="0" indent="0"/>
            <a:r>
              <a:rPr lang="en-GB" smtClean="0"/>
              <a:t>In the laboratory of Nuclear Instrumentation and Measurements, methods and techniques for the measurement of ionizing radiation fields are developed, with applications to spectrometry and dosimetry of complex fields of neutrons, photons and charged particles.</a:t>
            </a:r>
            <a:endParaRPr lang="it-IT" smtClean="0"/>
          </a:p>
          <a:p>
            <a:pPr marL="0" indent="0"/>
            <a:endParaRPr lang="en-GB" smtClean="0"/>
          </a:p>
          <a:p>
            <a:pPr marL="0" indent="0"/>
            <a:r>
              <a:rPr lang="en-GB" i="1" smtClean="0"/>
              <a:t>Instrumentation &amp; facilities</a:t>
            </a:r>
            <a:endParaRPr lang="it-IT" smtClean="0"/>
          </a:p>
          <a:p>
            <a:pPr marL="0" indent="0">
              <a:buFontTx/>
              <a:buChar char="•"/>
            </a:pPr>
            <a:r>
              <a:rPr lang="en-GB" sz="1600" i="1" smtClean="0"/>
              <a:t>High resolution gamma spectrometers for in-lab (HPGe) and for in-situ (ISOCS) characterization of radioactive samples,</a:t>
            </a:r>
            <a:endParaRPr lang="it-IT" sz="1600" smtClean="0"/>
          </a:p>
          <a:p>
            <a:pPr marL="0" indent="0">
              <a:buFontTx/>
              <a:buChar char="•"/>
            </a:pPr>
            <a:r>
              <a:rPr lang="en-GB" sz="1600" i="1" smtClean="0"/>
              <a:t>Spectrometers for complex fields of neutrons, continuously distributed in energy, from thermal up to GeV,</a:t>
            </a:r>
            <a:endParaRPr lang="it-IT" sz="1600" smtClean="0"/>
          </a:p>
          <a:p>
            <a:pPr marL="0" indent="0">
              <a:buFontTx/>
              <a:buChar char="•"/>
            </a:pPr>
            <a:r>
              <a:rPr lang="en-GB" sz="1600" i="1" smtClean="0"/>
              <a:t>Neutron radiation fields for the characterization of detection systems employed in radiation protection applications: thermal neutrons (30cm</a:t>
            </a:r>
            <a:r>
              <a:rPr lang="it-IT" sz="1600" i="1" smtClean="0"/>
              <a:t>×</a:t>
            </a:r>
            <a:r>
              <a:rPr lang="en-GB" sz="1600" i="1" smtClean="0"/>
              <a:t>30cm area) and fast neutrons.</a:t>
            </a:r>
            <a:endParaRPr lang="it-IT" sz="1600" smtClean="0"/>
          </a:p>
          <a:p>
            <a:pPr marL="0" indent="0"/>
            <a:endParaRPr lang="it-IT" smtClean="0"/>
          </a:p>
        </p:txBody>
      </p:sp>
      <p:sp>
        <p:nvSpPr>
          <p:cNvPr id="4" name="Segnaposto numero diapositiva 3"/>
          <p:cNvSpPr>
            <a:spLocks noGrp="1"/>
          </p:cNvSpPr>
          <p:nvPr>
            <p:ph type="sldNum" sz="quarter" idx="10"/>
          </p:nvPr>
        </p:nvSpPr>
        <p:spPr/>
        <p:txBody>
          <a:bodyPr/>
          <a:lstStyle/>
          <a:p>
            <a:pPr>
              <a:defRPr/>
            </a:pPr>
            <a:fld id="{76CBACEA-1E25-4D11-B688-4AFB5E0C7679}" type="slidenum">
              <a:rPr lang="it-IT" smtClean="0"/>
              <a:pPr>
                <a:defRPr/>
              </a:pPr>
              <a:t>9</a:t>
            </a:fld>
            <a:endParaRPr lang="it-IT"/>
          </a:p>
        </p:txBody>
      </p:sp>
      <p:grpSp>
        <p:nvGrpSpPr>
          <p:cNvPr id="26628" name="Gruppo 8"/>
          <p:cNvGrpSpPr>
            <a:grpSpLocks/>
          </p:cNvGrpSpPr>
          <p:nvPr/>
        </p:nvGrpSpPr>
        <p:grpSpPr bwMode="auto">
          <a:xfrm>
            <a:off x="123825" y="1052513"/>
            <a:ext cx="1836738" cy="1652587"/>
            <a:chOff x="0" y="0"/>
            <a:chExt cx="1837055" cy="1651635"/>
          </a:xfrm>
        </p:grpSpPr>
        <p:pic>
          <p:nvPicPr>
            <p:cNvPr id="11" name="Immagine 10"/>
            <p:cNvPicPr>
              <a:picLocks noChangeAspect="1"/>
            </p:cNvPicPr>
            <p:nvPr/>
          </p:nvPicPr>
          <p:blipFill>
            <a:blip r:embed="rId2" cstate="print">
              <a:extLst>
                <a:ext uri="{28A0092B-C50C-407E-A947-70E740481C1C}"/>
              </a:extLst>
            </a:blip>
            <a:srcRect/>
            <a:stretch>
              <a:fillRect/>
            </a:stretch>
          </p:blipFill>
          <p:spPr bwMode="auto">
            <a:xfrm>
              <a:off x="0" y="0"/>
              <a:ext cx="1837055" cy="892175"/>
            </a:xfrm>
            <a:prstGeom prst="rect">
              <a:avLst/>
            </a:prstGeom>
            <a:ln>
              <a:noFill/>
            </a:ln>
            <a:effectLst>
              <a:softEdge rad="112500"/>
            </a:effectLst>
          </p:spPr>
        </p:pic>
        <p:pic>
          <p:nvPicPr>
            <p:cNvPr id="12" name="Immagine 11"/>
            <p:cNvPicPr>
              <a:picLocks noChangeAspect="1"/>
            </p:cNvPicPr>
            <p:nvPr/>
          </p:nvPicPr>
          <p:blipFill>
            <a:blip r:embed="rId3" cstate="print">
              <a:extLst>
                <a:ext uri="{28A0092B-C50C-407E-A947-70E740481C1C}"/>
              </a:extLst>
            </a:blip>
            <a:srcRect/>
            <a:stretch>
              <a:fillRect/>
            </a:stretch>
          </p:blipFill>
          <p:spPr bwMode="auto">
            <a:xfrm>
              <a:off x="16510" y="672465"/>
              <a:ext cx="1811655" cy="979170"/>
            </a:xfrm>
            <a:prstGeom prst="rect">
              <a:avLst/>
            </a:prstGeom>
            <a:ln>
              <a:noFill/>
            </a:ln>
            <a:effectLst>
              <a:softEdge rad="112500"/>
            </a:effectLst>
          </p:spPr>
        </p:pic>
      </p:grpSp>
      <p:pic>
        <p:nvPicPr>
          <p:cNvPr id="10" name="Immagine 9"/>
          <p:cNvPicPr/>
          <p:nvPr/>
        </p:nvPicPr>
        <p:blipFill>
          <a:blip r:embed="rId4" cstate="print">
            <a:extLst>
              <a:ext uri="{28A0092B-C50C-407E-A947-70E740481C1C}"/>
            </a:extLst>
          </a:blip>
          <a:srcRect/>
          <a:stretch>
            <a:fillRect/>
          </a:stretch>
        </p:blipFill>
        <p:spPr bwMode="auto">
          <a:xfrm>
            <a:off x="101382" y="2708920"/>
            <a:ext cx="1878330" cy="187833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it-IT" altLang="it-IT"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it-IT" altLang="it-IT"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27442</TotalTime>
  <Words>909</Words>
  <Application>Microsoft Office PowerPoint</Application>
  <PresentationFormat>On-screen Show (4:3)</PresentationFormat>
  <Paragraphs>136</Paragraphs>
  <Slides>13</Slides>
  <Notes>2</Notes>
  <HiddenSlides>0</HiddenSlides>
  <MMClips>0</MMClips>
  <ScaleCrop>false</ScaleCrop>
  <HeadingPairs>
    <vt:vector size="6" baseType="variant">
      <vt:variant>
        <vt:lpstr>Caratteri utilizzati</vt:lpstr>
      </vt:variant>
      <vt:variant>
        <vt:i4>8</vt:i4>
      </vt:variant>
      <vt:variant>
        <vt:lpstr>Modello struttura</vt:lpstr>
      </vt:variant>
      <vt:variant>
        <vt:i4>2</vt:i4>
      </vt:variant>
      <vt:variant>
        <vt:lpstr>Titoli diapositive</vt:lpstr>
      </vt:variant>
      <vt:variant>
        <vt:i4>13</vt:i4>
      </vt:variant>
    </vt:vector>
  </HeadingPairs>
  <TitlesOfParts>
    <vt:vector size="23" baseType="lpstr">
      <vt:lpstr>Arial</vt:lpstr>
      <vt:lpstr>Gill Sans</vt:lpstr>
      <vt:lpstr>Gill Sans Light</vt:lpstr>
      <vt:lpstr>Wingdings</vt:lpstr>
      <vt:lpstr>Minion Web</vt:lpstr>
      <vt:lpstr>Times</vt:lpstr>
      <vt:lpstr>ＭＳ Ｐゴシック</vt:lpstr>
      <vt:lpstr>Gill Sans SemiBold</vt:lpstr>
      <vt:lpstr>Struttura predefinita</vt:lpstr>
      <vt:lpstr>Struttura predefinita</vt:lpstr>
      <vt:lpstr>Diapositiva 1</vt:lpstr>
      <vt:lpstr>Nuclear Engineering @POLIMI</vt:lpstr>
      <vt:lpstr>Nuclear Engineering @POLIMI</vt:lpstr>
      <vt:lpstr>New experimental laboratories Opening Ceremony: 6 March 2015 </vt:lpstr>
      <vt:lpstr>Nuclear Engineering Experimental labs</vt:lpstr>
      <vt:lpstr>RADIOCHEMISTRY AND RADIATION CHEMISTRY</vt:lpstr>
      <vt:lpstr>CONTAMINANTS MIGRATION AND SAFEGUARDS</vt:lpstr>
      <vt:lpstr>RADIATION PROTECTION</vt:lpstr>
      <vt:lpstr>NUCLEAR INSTRUMENTATION AND MEASUREMENTS</vt:lpstr>
      <vt:lpstr>NUCLEAR ELECTRONICS</vt:lpstr>
      <vt:lpstr>IONIZING RADIATION METROLOGY</vt:lpstr>
      <vt:lpstr>Full access to External laboratories</vt:lpstr>
      <vt:lpstr>www.energia.polimi.it </vt:lpstr>
    </vt:vector>
  </TitlesOfParts>
  <Company>siwa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simon</dc:creator>
  <cp:lastModifiedBy>Alberto Fazzi</cp:lastModifiedBy>
  <cp:revision>406</cp:revision>
  <cp:lastPrinted>2003-01-29T10:35:29Z</cp:lastPrinted>
  <dcterms:created xsi:type="dcterms:W3CDTF">2003-06-16T09:31:13Z</dcterms:created>
  <dcterms:modified xsi:type="dcterms:W3CDTF">2015-07-07T16:50:21Z</dcterms:modified>
</cp:coreProperties>
</file>