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4" r:id="rId1"/>
  </p:sldMasterIdLst>
  <p:notesMasterIdLst>
    <p:notesMasterId r:id="rId29"/>
  </p:notesMasterIdLst>
  <p:sldIdLst>
    <p:sldId id="470" r:id="rId2"/>
    <p:sldId id="419" r:id="rId3"/>
    <p:sldId id="421" r:id="rId4"/>
    <p:sldId id="458" r:id="rId5"/>
    <p:sldId id="422" r:id="rId6"/>
    <p:sldId id="420" r:id="rId7"/>
    <p:sldId id="471" r:id="rId8"/>
    <p:sldId id="472" r:id="rId9"/>
    <p:sldId id="445" r:id="rId10"/>
    <p:sldId id="447" r:id="rId11"/>
    <p:sldId id="426" r:id="rId12"/>
    <p:sldId id="425" r:id="rId13"/>
    <p:sldId id="427" r:id="rId14"/>
    <p:sldId id="473" r:id="rId15"/>
    <p:sldId id="450" r:id="rId16"/>
    <p:sldId id="428" r:id="rId17"/>
    <p:sldId id="392" r:id="rId18"/>
    <p:sldId id="474" r:id="rId19"/>
    <p:sldId id="389" r:id="rId20"/>
    <p:sldId id="399" r:id="rId21"/>
    <p:sldId id="462" r:id="rId22"/>
    <p:sldId id="463" r:id="rId23"/>
    <p:sldId id="464" r:id="rId24"/>
    <p:sldId id="398" r:id="rId25"/>
    <p:sldId id="475" r:id="rId26"/>
    <p:sldId id="465" r:id="rId27"/>
    <p:sldId id="466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5C"/>
    <a:srgbClr val="0000FF"/>
    <a:srgbClr val="4BFF9C"/>
    <a:srgbClr val="89FFBE"/>
    <a:srgbClr val="FFFFCC"/>
    <a:srgbClr val="C9FFE1"/>
    <a:srgbClr val="009644"/>
    <a:srgbClr val="E9EDF4"/>
    <a:srgbClr val="F4E0E0"/>
    <a:srgbClr val="0075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8" autoAdjust="0"/>
    <p:restoredTop sz="94728" autoAdjust="0"/>
  </p:normalViewPr>
  <p:slideViewPr>
    <p:cSldViewPr>
      <p:cViewPr varScale="1">
        <p:scale>
          <a:sx n="72" d="100"/>
          <a:sy n="72" d="100"/>
        </p:scale>
        <p:origin x="9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1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13" Type="http://schemas.openxmlformats.org/officeDocument/2006/relationships/image" Target="../media/image14.wmf"/><Relationship Id="rId18" Type="http://schemas.openxmlformats.org/officeDocument/2006/relationships/image" Target="../media/image19.wmf"/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12" Type="http://schemas.openxmlformats.org/officeDocument/2006/relationships/image" Target="../media/image13.wmf"/><Relationship Id="rId17" Type="http://schemas.openxmlformats.org/officeDocument/2006/relationships/image" Target="../media/image18.wmf"/><Relationship Id="rId2" Type="http://schemas.openxmlformats.org/officeDocument/2006/relationships/image" Target="../media/image3.wmf"/><Relationship Id="rId16" Type="http://schemas.openxmlformats.org/officeDocument/2006/relationships/image" Target="../media/image17.wmf"/><Relationship Id="rId1" Type="http://schemas.openxmlformats.org/officeDocument/2006/relationships/image" Target="../media/image2.wmf"/><Relationship Id="rId6" Type="http://schemas.openxmlformats.org/officeDocument/2006/relationships/image" Target="../media/image7.wmf"/><Relationship Id="rId11" Type="http://schemas.openxmlformats.org/officeDocument/2006/relationships/image" Target="../media/image12.wmf"/><Relationship Id="rId5" Type="http://schemas.openxmlformats.org/officeDocument/2006/relationships/image" Target="../media/image6.wmf"/><Relationship Id="rId15" Type="http://schemas.openxmlformats.org/officeDocument/2006/relationships/image" Target="../media/image16.wmf"/><Relationship Id="rId10" Type="http://schemas.openxmlformats.org/officeDocument/2006/relationships/image" Target="../media/image11.wmf"/><Relationship Id="rId4" Type="http://schemas.openxmlformats.org/officeDocument/2006/relationships/image" Target="../media/image5.wmf"/><Relationship Id="rId9" Type="http://schemas.openxmlformats.org/officeDocument/2006/relationships/image" Target="../media/image10.wmf"/><Relationship Id="rId14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7E1D19-B047-4B19-BDFA-A49BCC905FF0}" type="datetimeFigureOut">
              <a:rPr lang="it-IT" smtClean="0"/>
              <a:t>08/07/2015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4386D-EA72-45BD-A907-0D6A03E4B0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6850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Barbara </a:t>
            </a:r>
            <a:r>
              <a:rPr lang="en-US" dirty="0" err="1" smtClean="0"/>
              <a:t>Caccianiga</a:t>
            </a:r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739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17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37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chemeClr val="accent1"/>
          </a:solidFill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1800" baseline="0">
                <a:latin typeface="Arial" pitchFamily="34" charset="0"/>
              </a:defRPr>
            </a:lvl1pPr>
            <a:lvl2pPr>
              <a:defRPr sz="1800" baseline="0">
                <a:latin typeface="Arial" pitchFamily="34" charset="0"/>
              </a:defRPr>
            </a:lvl2pPr>
            <a:lvl3pPr>
              <a:defRPr sz="1800" baseline="0">
                <a:latin typeface="Arial" pitchFamily="34" charset="0"/>
              </a:defRPr>
            </a:lvl3pPr>
            <a:lvl4pPr>
              <a:defRPr sz="1800" baseline="0">
                <a:latin typeface="Arial" pitchFamily="34" charset="0"/>
              </a:defRPr>
            </a:lvl4pPr>
            <a:lvl5pPr>
              <a:defRPr sz="1800" baseline="0"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65059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31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40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5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340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95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4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54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30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jpeg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9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5.bin"/><Relationship Id="rId18" Type="http://schemas.openxmlformats.org/officeDocument/2006/relationships/image" Target="../media/image8.wmf"/><Relationship Id="rId26" Type="http://schemas.openxmlformats.org/officeDocument/2006/relationships/image" Target="../media/image12.wmf"/><Relationship Id="rId39" Type="http://schemas.openxmlformats.org/officeDocument/2006/relationships/oleObject" Target="../embeddings/oleObject18.bin"/><Relationship Id="rId21" Type="http://schemas.openxmlformats.org/officeDocument/2006/relationships/oleObject" Target="../embeddings/oleObject9.bin"/><Relationship Id="rId34" Type="http://schemas.openxmlformats.org/officeDocument/2006/relationships/image" Target="../media/image16.wmf"/><Relationship Id="rId7" Type="http://schemas.openxmlformats.org/officeDocument/2006/relationships/oleObject" Target="../embeddings/oleObject2.bin"/><Relationship Id="rId12" Type="http://schemas.openxmlformats.org/officeDocument/2006/relationships/image" Target="../media/image5.wmf"/><Relationship Id="rId17" Type="http://schemas.openxmlformats.org/officeDocument/2006/relationships/oleObject" Target="../embeddings/oleObject7.bin"/><Relationship Id="rId25" Type="http://schemas.openxmlformats.org/officeDocument/2006/relationships/oleObject" Target="../embeddings/oleObject11.bin"/><Relationship Id="rId33" Type="http://schemas.openxmlformats.org/officeDocument/2006/relationships/oleObject" Target="../embeddings/oleObject15.bin"/><Relationship Id="rId38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.wmf"/><Relationship Id="rId20" Type="http://schemas.openxmlformats.org/officeDocument/2006/relationships/image" Target="../media/image9.wmf"/><Relationship Id="rId29" Type="http://schemas.openxmlformats.org/officeDocument/2006/relationships/oleObject" Target="../embeddings/oleObject13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11" Type="http://schemas.openxmlformats.org/officeDocument/2006/relationships/oleObject" Target="../embeddings/oleObject4.bin"/><Relationship Id="rId24" Type="http://schemas.openxmlformats.org/officeDocument/2006/relationships/image" Target="../media/image11.wmf"/><Relationship Id="rId32" Type="http://schemas.openxmlformats.org/officeDocument/2006/relationships/image" Target="../media/image15.wmf"/><Relationship Id="rId37" Type="http://schemas.openxmlformats.org/officeDocument/2006/relationships/oleObject" Target="../embeddings/oleObject17.bin"/><Relationship Id="rId40" Type="http://schemas.openxmlformats.org/officeDocument/2006/relationships/image" Target="../media/image19.wmf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23" Type="http://schemas.openxmlformats.org/officeDocument/2006/relationships/oleObject" Target="../embeddings/oleObject10.bin"/><Relationship Id="rId28" Type="http://schemas.openxmlformats.org/officeDocument/2006/relationships/image" Target="../media/image13.wmf"/><Relationship Id="rId36" Type="http://schemas.openxmlformats.org/officeDocument/2006/relationships/image" Target="../media/image17.wmf"/><Relationship Id="rId10" Type="http://schemas.openxmlformats.org/officeDocument/2006/relationships/image" Target="../media/image4.wmf"/><Relationship Id="rId19" Type="http://schemas.openxmlformats.org/officeDocument/2006/relationships/oleObject" Target="../embeddings/oleObject8.bin"/><Relationship Id="rId31" Type="http://schemas.openxmlformats.org/officeDocument/2006/relationships/oleObject" Target="../embeddings/oleObject14.bin"/><Relationship Id="rId4" Type="http://schemas.openxmlformats.org/officeDocument/2006/relationships/image" Target="../media/image21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6.wmf"/><Relationship Id="rId22" Type="http://schemas.openxmlformats.org/officeDocument/2006/relationships/image" Target="../media/image10.wmf"/><Relationship Id="rId27" Type="http://schemas.openxmlformats.org/officeDocument/2006/relationships/oleObject" Target="../embeddings/oleObject12.bin"/><Relationship Id="rId30" Type="http://schemas.openxmlformats.org/officeDocument/2006/relationships/image" Target="../media/image14.wmf"/><Relationship Id="rId35" Type="http://schemas.openxmlformats.org/officeDocument/2006/relationships/oleObject" Target="../embeddings/oleObject16.bin"/><Relationship Id="rId8" Type="http://schemas.openxmlformats.org/officeDocument/2006/relationships/image" Target="../media/image3.wmf"/><Relationship Id="rId3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" y="2819400"/>
            <a:ext cx="8839200" cy="11430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smtClean="0"/>
              <a:t>Borexino e SOX</a:t>
            </a:r>
          </a:p>
          <a:p>
            <a:pPr algn="ctr"/>
            <a:r>
              <a:rPr lang="it-IT" smtClean="0"/>
              <a:t>B.Caccianiga  </a:t>
            </a:r>
            <a:endParaRPr lang="it-IT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52663" y="15192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" name="TextBox 1"/>
          <p:cNvSpPr txBox="1"/>
          <p:nvPr/>
        </p:nvSpPr>
        <p:spPr>
          <a:xfrm>
            <a:off x="381000" y="6400800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Milano- Consiglio di Sezione  8 luglio 2015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435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28" y="0"/>
            <a:ext cx="9144000" cy="6858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SOX: </a:t>
            </a:r>
            <a:r>
              <a:rPr lang="it-IT" baseline="30000" smtClean="0"/>
              <a:t>144</a:t>
            </a:r>
            <a:r>
              <a:rPr lang="it-IT" smtClean="0"/>
              <a:t>Ce-</a:t>
            </a:r>
            <a:r>
              <a:rPr lang="it-IT" baseline="30000" smtClean="0"/>
              <a:t>144</a:t>
            </a:r>
            <a:r>
              <a:rPr lang="it-IT" smtClean="0"/>
              <a:t>Pr source </a:t>
            </a:r>
            <a:endParaRPr lang="it-IT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52663" y="15192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62547"/>
            <a:ext cx="3505200" cy="25236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0" y="3048000"/>
            <a:ext cx="3886200" cy="3049860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4610100" y="1447800"/>
            <a:ext cx="4457700" cy="1484311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b="1" smtClean="0">
                <a:solidFill>
                  <a:srgbClr val="0075CC"/>
                </a:solidFill>
              </a:rPr>
              <a:t>Produzione</a:t>
            </a:r>
          </a:p>
          <a:p>
            <a:r>
              <a:rPr lang="it-IT" smtClean="0">
                <a:solidFill>
                  <a:srgbClr val="0075CC"/>
                </a:solidFill>
              </a:rPr>
              <a:t>estratta da combustibile nucleare esausto; </a:t>
            </a:r>
          </a:p>
          <a:p>
            <a:r>
              <a:rPr lang="it-IT" b="1" smtClean="0">
                <a:solidFill>
                  <a:srgbClr val="0075CC"/>
                </a:solidFill>
              </a:rPr>
              <a:t>Possibilita’ presso il complesso iindustriale di Mayak (Russia)</a:t>
            </a:r>
            <a:endParaRPr lang="it-IT">
              <a:solidFill>
                <a:srgbClr val="0075CC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33350" y="802485"/>
            <a:ext cx="8896350" cy="381793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smtClean="0"/>
              <a:t>Caratteristiche: anti-</a:t>
            </a:r>
            <a:r>
              <a:rPr lang="it-IT" sz="2400" b="1" smtClean="0">
                <a:latin typeface="Symbol" panose="05050102010706020507" pitchFamily="18" charset="2"/>
              </a:rPr>
              <a:t>n</a:t>
            </a:r>
            <a:r>
              <a:rPr lang="it-IT" sz="2400" b="1" smtClean="0"/>
              <a:t> source, </a:t>
            </a:r>
            <a:r>
              <a:rPr lang="it-IT" sz="2400" b="1"/>
              <a:t>E</a:t>
            </a:r>
            <a:r>
              <a:rPr lang="it-IT" sz="2400" b="1" baseline="-25000" smtClean="0">
                <a:latin typeface="Symbol" panose="05050102010706020507" pitchFamily="18" charset="2"/>
              </a:rPr>
              <a:t>n</a:t>
            </a:r>
            <a:r>
              <a:rPr lang="it-IT" sz="2400" b="1" smtClean="0"/>
              <a:t> &lt;2.99 MeV  </a:t>
            </a:r>
            <a:r>
              <a:rPr lang="it-IT" sz="2400" b="1" smtClean="0">
                <a:latin typeface="Symbol" panose="05050102010706020507" pitchFamily="18" charset="2"/>
              </a:rPr>
              <a:t> t</a:t>
            </a:r>
            <a:r>
              <a:rPr lang="it-IT" sz="2400" b="1" smtClean="0"/>
              <a:t>=411 d</a:t>
            </a:r>
          </a:p>
          <a:p>
            <a:pPr marL="0" indent="0">
              <a:buNone/>
            </a:pPr>
            <a:endParaRPr lang="it-IT" sz="2400" b="1" smtClean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28600" y="3886200"/>
            <a:ext cx="4457700" cy="2324100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b="1" smtClean="0">
                <a:solidFill>
                  <a:srgbClr val="0075CC"/>
                </a:solidFill>
              </a:rPr>
              <a:t>VANTAGGI</a:t>
            </a:r>
          </a:p>
          <a:p>
            <a:r>
              <a:rPr lang="it-IT" smtClean="0">
                <a:solidFill>
                  <a:srgbClr val="0075CC"/>
                </a:solidFill>
              </a:rPr>
              <a:t>reazione per rivelare gli anti-neutrini </a:t>
            </a:r>
            <a:r>
              <a:rPr lang="it-IT" smtClean="0">
                <a:solidFill>
                  <a:srgbClr val="0075CC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</a:t>
            </a:r>
            <a:r>
              <a:rPr lang="it-IT">
                <a:solidFill>
                  <a:srgbClr val="0075CC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n</a:t>
            </a:r>
            <a:r>
              <a:rPr lang="it-IT" smtClean="0">
                <a:solidFill>
                  <a:srgbClr val="0075CC"/>
                </a:solidFill>
              </a:rPr>
              <a:t>+ </a:t>
            </a:r>
            <a:r>
              <a:rPr lang="it-IT">
                <a:solidFill>
                  <a:srgbClr val="0075CC"/>
                </a:solidFill>
              </a:rPr>
              <a:t>p</a:t>
            </a:r>
            <a:r>
              <a:rPr lang="it-IT" smtClean="0">
                <a:solidFill>
                  <a:srgbClr val="0075CC"/>
                </a:solidFill>
              </a:rPr>
              <a:t> </a:t>
            </a:r>
            <a:r>
              <a:rPr lang="it-IT">
                <a:solidFill>
                  <a:srgbClr val="0075CC"/>
                </a:solidFill>
                <a:sym typeface="Wingdings" panose="05000000000000000000" pitchFamily="2" charset="2"/>
              </a:rPr>
              <a:t> n</a:t>
            </a:r>
            <a:r>
              <a:rPr lang="it-IT" smtClean="0">
                <a:solidFill>
                  <a:srgbClr val="0075CC"/>
                </a:solidFill>
                <a:sym typeface="Wingdings" panose="05000000000000000000" pitchFamily="2" charset="2"/>
              </a:rPr>
              <a:t> + e</a:t>
            </a:r>
            <a:r>
              <a:rPr lang="it-IT" baseline="30000" smtClean="0">
                <a:solidFill>
                  <a:srgbClr val="0075CC"/>
                </a:solidFill>
                <a:sym typeface="Wingdings" panose="05000000000000000000" pitchFamily="2" charset="2"/>
              </a:rPr>
              <a:t>+</a:t>
            </a:r>
            <a:r>
              <a:rPr lang="it-IT" smtClean="0">
                <a:solidFill>
                  <a:srgbClr val="0075CC"/>
                </a:solidFill>
                <a:sym typeface="Wingdings" panose="05000000000000000000" pitchFamily="2" charset="2"/>
              </a:rPr>
              <a:t> quasi background free</a:t>
            </a:r>
          </a:p>
          <a:p>
            <a:r>
              <a:rPr lang="it-IT" smtClean="0">
                <a:solidFill>
                  <a:srgbClr val="0075CC"/>
                </a:solidFill>
                <a:sym typeface="Wingdings" panose="05000000000000000000" pitchFamily="2" charset="2"/>
              </a:rPr>
              <a:t>Vita media lunga;</a:t>
            </a:r>
            <a:endParaRPr lang="it-IT">
              <a:solidFill>
                <a:srgbClr val="0075CC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it-IT" b="1" smtClean="0">
                <a:solidFill>
                  <a:srgbClr val="0075CC"/>
                </a:solidFill>
              </a:rPr>
              <a:t>SVANTAGGI</a:t>
            </a:r>
          </a:p>
          <a:p>
            <a:r>
              <a:rPr lang="it-IT" smtClean="0">
                <a:solidFill>
                  <a:srgbClr val="0075CC"/>
                </a:solidFill>
                <a:latin typeface="+mj-lt"/>
              </a:rPr>
              <a:t> </a:t>
            </a:r>
            <a:r>
              <a:rPr lang="it-IT" smtClean="0">
                <a:solidFill>
                  <a:srgbClr val="0075CC"/>
                </a:solidFill>
                <a:latin typeface="Symbol" panose="05050102010706020507" pitchFamily="18" charset="2"/>
              </a:rPr>
              <a:t>g</a:t>
            </a:r>
            <a:r>
              <a:rPr lang="it-IT" baseline="-25000">
                <a:solidFill>
                  <a:srgbClr val="0075CC"/>
                </a:solidFill>
              </a:rPr>
              <a:t>s</a:t>
            </a:r>
            <a:r>
              <a:rPr lang="it-IT" smtClean="0">
                <a:solidFill>
                  <a:srgbClr val="0075CC"/>
                </a:solidFill>
              </a:rPr>
              <a:t> (E=2.2 MeV) emessi dalla sorgente piu’ difficili da maneggiare;</a:t>
            </a:r>
            <a:endParaRPr lang="it-IT">
              <a:solidFill>
                <a:srgbClr val="0075CC"/>
              </a:solidFill>
            </a:endParaRPr>
          </a:p>
          <a:p>
            <a:endParaRPr lang="it-IT" smtClean="0">
              <a:solidFill>
                <a:srgbClr val="0075CC"/>
              </a:solidFill>
              <a:sym typeface="Wingdings" panose="05000000000000000000" pitchFamily="2" charset="2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47650" y="6324600"/>
            <a:ext cx="8782050" cy="45720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smtClean="0"/>
              <a:t>Attivita’ necessaria ~100 kCi ~3.7PBq </a:t>
            </a:r>
            <a:r>
              <a:rPr lang="it-IT" sz="2400" b="1" smtClean="0">
                <a:latin typeface="Symbol" panose="05050102010706020507" pitchFamily="18" charset="2"/>
              </a:rPr>
              <a:t> </a:t>
            </a:r>
            <a:r>
              <a:rPr lang="it-IT" sz="2400" b="1" smtClean="0">
                <a:latin typeface="+mj-lt"/>
              </a:rPr>
              <a:t>( 3.7 x 10 </a:t>
            </a:r>
            <a:r>
              <a:rPr lang="it-IT" sz="2400" b="1" baseline="30000" smtClean="0">
                <a:latin typeface="+mj-lt"/>
              </a:rPr>
              <a:t>15</a:t>
            </a:r>
            <a:r>
              <a:rPr lang="it-IT" sz="2400" b="1" smtClean="0">
                <a:latin typeface="+mj-lt"/>
              </a:rPr>
              <a:t> </a:t>
            </a:r>
            <a:r>
              <a:rPr lang="it-IT" sz="2400" b="1" smtClean="0">
                <a:latin typeface="Symbol" panose="05050102010706020507" pitchFamily="18" charset="2"/>
              </a:rPr>
              <a:t>n</a:t>
            </a:r>
            <a:r>
              <a:rPr lang="it-IT" sz="2400" b="1" smtClean="0">
                <a:latin typeface="+mj-lt"/>
              </a:rPr>
              <a:t>/sec)</a:t>
            </a:r>
          </a:p>
          <a:p>
            <a:pPr marL="0" indent="0">
              <a:buNone/>
            </a:pPr>
            <a:r>
              <a:rPr lang="it-IT" sz="2400" b="1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946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28" y="0"/>
            <a:ext cx="9144000" cy="6858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SOX: Short distance </a:t>
            </a:r>
            <a:r>
              <a:rPr lang="it-IT">
                <a:latin typeface="Symbol" panose="05050102010706020507" pitchFamily="18" charset="2"/>
              </a:rPr>
              <a:t>n</a:t>
            </a:r>
            <a:r>
              <a:rPr lang="it-IT" baseline="-25000"/>
              <a:t>e</a:t>
            </a:r>
            <a:r>
              <a:rPr lang="it-IT"/>
              <a:t> Oscillations with boreXino</a:t>
            </a:r>
            <a:endParaRPr lang="it-IT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52663" y="15192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54000" y="2514600"/>
            <a:ext cx="5791199" cy="4229993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b="1" smtClean="0"/>
              <a:t>Source design is driven by</a:t>
            </a:r>
          </a:p>
          <a:p>
            <a:r>
              <a:rPr lang="it-IT" smtClean="0"/>
              <a:t>Production process technique;</a:t>
            </a:r>
          </a:p>
          <a:p>
            <a:r>
              <a:rPr lang="it-IT" smtClean="0"/>
              <a:t>Biological shielding requirements (tungsten alloy shielding);</a:t>
            </a:r>
          </a:p>
          <a:p>
            <a:r>
              <a:rPr lang="it-IT" smtClean="0"/>
              <a:t>Thermal constraints;</a:t>
            </a:r>
          </a:p>
          <a:p>
            <a:r>
              <a:rPr lang="it-IT" smtClean="0"/>
              <a:t>Mechanical constraints (tunnel dimensions, total weight);</a:t>
            </a:r>
          </a:p>
          <a:p>
            <a:r>
              <a:rPr lang="it-IT" smtClean="0"/>
              <a:t>Transportation requirement and containers design and production;</a:t>
            </a:r>
          </a:p>
          <a:p>
            <a:r>
              <a:rPr lang="it-IT" smtClean="0"/>
              <a:t>Hot cell manipulation;</a:t>
            </a:r>
          </a:p>
          <a:p>
            <a:r>
              <a:rPr lang="it-IT" smtClean="0"/>
              <a:t>Handling in the experimental Hall;</a:t>
            </a:r>
          </a:p>
          <a:p>
            <a:r>
              <a:rPr lang="it-IT" smtClean="0"/>
              <a:t>Calorimeter integration (to measure precisely the activity of the source);</a:t>
            </a:r>
          </a:p>
          <a:p>
            <a:pPr lvl="2"/>
            <a:endParaRPr lang="it-IT" smtClean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228600" y="898752"/>
            <a:ext cx="8316816" cy="15163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000" b="1" smtClean="0"/>
              <a:t>It is both a technical and a burocratical challenge</a:t>
            </a:r>
          </a:p>
          <a:p>
            <a:r>
              <a:rPr lang="it-IT" sz="2000" smtClean="0"/>
              <a:t>High activity requires appropriate shielding and suitable transportation containers;</a:t>
            </a:r>
          </a:p>
          <a:p>
            <a:r>
              <a:rPr lang="it-IT" sz="2000" smtClean="0"/>
              <a:t>Many authorizations (transportation, handling, storage) are required;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679810"/>
            <a:ext cx="2625383" cy="389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3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28" y="0"/>
            <a:ext cx="9144000" cy="6858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SOX-Ce</a:t>
            </a:r>
            <a:endParaRPr lang="it-IT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52663" y="15192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679280"/>
            <a:ext cx="5562600" cy="464532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228600" y="812913"/>
            <a:ext cx="8686800" cy="78728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000" smtClean="0"/>
              <a:t>Complicated transportation logistic in order to comply with safety regulations for transport of radioactive material: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86443" y="2454231"/>
            <a:ext cx="2394857" cy="2422569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aseline="30000" smtClean="0"/>
              <a:t>144</a:t>
            </a:r>
            <a:r>
              <a:rPr lang="it-IT" smtClean="0"/>
              <a:t>Ce </a:t>
            </a:r>
            <a:r>
              <a:rPr lang="it-IT"/>
              <a:t>source ready for shipment to Gran Sasso by Fall </a:t>
            </a:r>
            <a:r>
              <a:rPr lang="it-IT" smtClean="0"/>
              <a:t>2016;</a:t>
            </a:r>
            <a:endParaRPr lang="it-IT"/>
          </a:p>
          <a:p>
            <a:r>
              <a:rPr lang="it-IT"/>
              <a:t>Transportation to Gran sasso in November </a:t>
            </a:r>
            <a:r>
              <a:rPr lang="it-IT" smtClean="0"/>
              <a:t>2016;</a:t>
            </a:r>
            <a:endParaRPr lang="it-IT"/>
          </a:p>
          <a:p>
            <a:pPr marL="0" indent="0">
              <a:buNone/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15276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28" y="0"/>
            <a:ext cx="9144000" cy="6858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SOX-Ce</a:t>
            </a:r>
            <a:endParaRPr lang="it-IT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52663" y="15192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pSp>
        <p:nvGrpSpPr>
          <p:cNvPr id="9" name="Group 8"/>
          <p:cNvGrpSpPr/>
          <p:nvPr/>
        </p:nvGrpSpPr>
        <p:grpSpPr>
          <a:xfrm>
            <a:off x="76200" y="2889695"/>
            <a:ext cx="5668328" cy="3877411"/>
            <a:chOff x="76200" y="2889695"/>
            <a:chExt cx="5668328" cy="387741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" y="3104743"/>
              <a:ext cx="5668328" cy="3662363"/>
            </a:xfrm>
            <a:prstGeom prst="rect">
              <a:avLst/>
            </a:prstGeom>
          </p:spPr>
        </p:pic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658745" y="2889695"/>
              <a:ext cx="5071443" cy="386905"/>
            </a:xfrm>
            <a:prstGeom prst="rect">
              <a:avLst/>
            </a:prstGeom>
            <a:ln w="12700"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kern="1200" baseline="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kern="1200" baseline="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800" kern="1200" baseline="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it-IT" sz="1600" b="1" baseline="30000" smtClean="0"/>
                <a:t>144</a:t>
              </a:r>
              <a:r>
                <a:rPr lang="it-IT" sz="1600" b="1" smtClean="0"/>
                <a:t>Ce; Time~1.5 years, activity=100 kCi; R&lt;4.25m </a:t>
              </a:r>
            </a:p>
            <a:p>
              <a:pPr marL="0" indent="0">
                <a:buNone/>
              </a:pPr>
              <a:endParaRPr lang="it-IT" smtClean="0"/>
            </a:p>
          </p:txBody>
        </p:sp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834338" y="4882705"/>
              <a:ext cx="1543050" cy="95148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kern="1200" baseline="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kern="1200" baseline="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800" kern="1200" baseline="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it-IT" sz="1200" b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---</a:t>
              </a:r>
              <a:r>
                <a:rPr lang="it-IT" sz="1200" b="1" smtClean="0"/>
                <a:t> RA (95% C.L.)</a:t>
              </a:r>
            </a:p>
            <a:p>
              <a:pPr marL="0" indent="0">
                <a:buNone/>
              </a:pPr>
              <a:r>
                <a:rPr lang="it-IT" sz="12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--- RA (99% C.L</a:t>
              </a:r>
              <a:r>
                <a:rPr lang="it-IT" sz="12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.)</a:t>
              </a:r>
              <a:endParaRPr lang="it-IT" sz="1200" b="1" smtClean="0"/>
            </a:p>
            <a:p>
              <a:pPr marL="0" indent="0">
                <a:buNone/>
              </a:pPr>
              <a:r>
                <a:rPr lang="it-IT" sz="1200" b="1">
                  <a:solidFill>
                    <a:schemeClr val="accent6">
                      <a:lumMod val="75000"/>
                    </a:schemeClr>
                  </a:solidFill>
                </a:rPr>
                <a:t>--- SOX  (95% C.L.)</a:t>
              </a:r>
            </a:p>
            <a:p>
              <a:pPr marL="0" indent="0">
                <a:buNone/>
              </a:pPr>
              <a:r>
                <a:rPr lang="it-IT" sz="1200" b="1" smtClean="0">
                  <a:solidFill>
                    <a:srgbClr val="D0340A"/>
                  </a:solidFill>
                </a:rPr>
                <a:t>--- SOX  (99% C.L.)</a:t>
              </a:r>
            </a:p>
            <a:p>
              <a:pPr marL="0" indent="0">
                <a:buNone/>
              </a:pPr>
              <a:endParaRPr lang="it-IT"/>
            </a:p>
            <a:p>
              <a:pPr marL="0" indent="0">
                <a:buNone/>
              </a:pPr>
              <a:endParaRPr lang="it-IT" smtClean="0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279628" y="1328323"/>
            <a:ext cx="6545035" cy="1383691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latin typeface="+mj-lt"/>
              </a:rPr>
              <a:t>anti-</a:t>
            </a:r>
            <a:r>
              <a:rPr lang="it-IT" smtClean="0">
                <a:latin typeface="Symbol" panose="05050102010706020507" pitchFamily="18" charset="2"/>
              </a:rPr>
              <a:t>n</a:t>
            </a:r>
            <a:r>
              <a:rPr lang="it-IT" baseline="-25000" smtClean="0"/>
              <a:t>e </a:t>
            </a:r>
            <a:r>
              <a:rPr lang="it-IT"/>
              <a:t>+ p </a:t>
            </a:r>
            <a:r>
              <a:rPr lang="it-IT">
                <a:sym typeface="Wingdings" panose="05000000000000000000" pitchFamily="2" charset="2"/>
              </a:rPr>
              <a:t> n + </a:t>
            </a:r>
            <a:r>
              <a:rPr lang="it-IT" smtClean="0">
                <a:sym typeface="Wingdings" panose="05000000000000000000" pitchFamily="2" charset="2"/>
              </a:rPr>
              <a:t>e</a:t>
            </a:r>
            <a:r>
              <a:rPr lang="it-IT" baseline="30000" smtClean="0">
                <a:sym typeface="Wingdings" panose="05000000000000000000" pitchFamily="2" charset="2"/>
              </a:rPr>
              <a:t>+</a:t>
            </a:r>
          </a:p>
          <a:p>
            <a:r>
              <a:rPr lang="it-IT" smtClean="0"/>
              <a:t>Data taking time: 1.5 years; events accumulated ~10000 </a:t>
            </a:r>
          </a:p>
          <a:p>
            <a:r>
              <a:rPr lang="it-IT" smtClean="0"/>
              <a:t>Energy resolution more important than position resolution;</a:t>
            </a:r>
          </a:p>
          <a:p>
            <a:r>
              <a:rPr lang="it-IT" smtClean="0"/>
              <a:t>Activity of the source must be known at 1-2 %</a:t>
            </a:r>
          </a:p>
          <a:p>
            <a:endParaRPr lang="it-IT" sz="2000" smtClean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33350" y="762000"/>
            <a:ext cx="8096250" cy="381793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/>
              <a:t>S</a:t>
            </a:r>
            <a:r>
              <a:rPr lang="it-IT" sz="2400" b="1" smtClean="0"/>
              <a:t>ource characteristics: E</a:t>
            </a:r>
            <a:r>
              <a:rPr lang="it-IT" sz="2400" b="1" baseline="-25000" smtClean="0">
                <a:latin typeface="Symbol" panose="05050102010706020507" pitchFamily="18" charset="2"/>
              </a:rPr>
              <a:t>n</a:t>
            </a:r>
            <a:r>
              <a:rPr lang="it-IT" sz="2400" b="1" smtClean="0"/>
              <a:t> &lt;2.99 MeV  </a:t>
            </a:r>
            <a:r>
              <a:rPr lang="it-IT" sz="2400" b="1" smtClean="0">
                <a:latin typeface="Symbol" panose="05050102010706020507" pitchFamily="18" charset="2"/>
              </a:rPr>
              <a:t> t</a:t>
            </a:r>
            <a:r>
              <a:rPr lang="it-IT" sz="2400" b="1" smtClean="0"/>
              <a:t>=411 days</a:t>
            </a:r>
          </a:p>
          <a:p>
            <a:pPr marL="0" indent="0">
              <a:buNone/>
            </a:pPr>
            <a:endParaRPr lang="it-IT" sz="2400" b="1" smtClean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6672949"/>
              </p:ext>
            </p:extLst>
          </p:nvPr>
        </p:nvGraphicFramePr>
        <p:xfrm>
          <a:off x="5943600" y="3356237"/>
          <a:ext cx="2554288" cy="68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5" name="Equation" r:id="rId4" imgW="1612800" imgH="431640" progId="Equation.3">
                  <p:embed/>
                </p:oleObj>
              </mc:Choice>
              <mc:Fallback>
                <p:oleObj name="Equation" r:id="rId4" imgW="1612800" imgH="431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43600" y="3356237"/>
                        <a:ext cx="2554288" cy="682363"/>
                      </a:xfrm>
                      <a:prstGeom prst="rect">
                        <a:avLst/>
                      </a:prstGeom>
                      <a:ln w="381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ontent Placeholder 2"/>
          <p:cNvSpPr txBox="1">
            <a:spLocks/>
          </p:cNvSpPr>
          <p:nvPr/>
        </p:nvSpPr>
        <p:spPr>
          <a:xfrm>
            <a:off x="5735955" y="4302363"/>
            <a:ext cx="3312401" cy="232703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latin typeface="Symbol" panose="05050102010706020507" pitchFamily="18" charset="2"/>
              </a:rPr>
              <a:t>D</a:t>
            </a:r>
            <a:r>
              <a:rPr lang="it-IT" smtClean="0"/>
              <a:t>m</a:t>
            </a:r>
            <a:r>
              <a:rPr lang="it-IT" baseline="30000" smtClean="0"/>
              <a:t>2</a:t>
            </a:r>
            <a:r>
              <a:rPr lang="it-IT" smtClean="0"/>
              <a:t> &gt;5 eV</a:t>
            </a:r>
            <a:r>
              <a:rPr lang="it-IT" baseline="30000" smtClean="0"/>
              <a:t>2</a:t>
            </a:r>
            <a:r>
              <a:rPr lang="it-IT" smtClean="0"/>
              <a:t> L</a:t>
            </a:r>
            <a:r>
              <a:rPr lang="it-IT" baseline="-25000" smtClean="0"/>
              <a:t>osc</a:t>
            </a:r>
            <a:r>
              <a:rPr lang="it-IT" smtClean="0"/>
              <a:t> &lt;&lt; </a:t>
            </a:r>
            <a:r>
              <a:rPr lang="it-IT" smtClean="0">
                <a:latin typeface="Symbol" panose="05050102010706020507" pitchFamily="18" charset="2"/>
              </a:rPr>
              <a:t>s</a:t>
            </a:r>
            <a:r>
              <a:rPr lang="it-IT" baseline="-25000" smtClean="0"/>
              <a:t>x </a:t>
            </a:r>
            <a:r>
              <a:rPr lang="it-IT" smtClean="0">
                <a:sym typeface="Wingdings" panose="05000000000000000000" pitchFamily="2" charset="2"/>
              </a:rPr>
              <a:t>P~1/2sin</a:t>
            </a:r>
            <a:r>
              <a:rPr lang="it-IT" baseline="30000" smtClean="0">
                <a:sym typeface="Wingdings" panose="05000000000000000000" pitchFamily="2" charset="2"/>
              </a:rPr>
              <a:t>2</a:t>
            </a:r>
            <a:r>
              <a:rPr lang="it-IT" smtClean="0">
                <a:sym typeface="Wingdings" panose="05000000000000000000" pitchFamily="2" charset="2"/>
              </a:rPr>
              <a:t>2</a:t>
            </a:r>
            <a:r>
              <a:rPr lang="it-IT" smtClean="0">
                <a:latin typeface="Symbol" panose="05050102010706020507" pitchFamily="18" charset="2"/>
                <a:sym typeface="Wingdings" panose="05000000000000000000" pitchFamily="2" charset="2"/>
              </a:rPr>
              <a:t>q;</a:t>
            </a:r>
            <a:endParaRPr lang="it-IT" smtClean="0"/>
          </a:p>
          <a:p>
            <a:r>
              <a:rPr lang="it-IT" smtClean="0">
                <a:latin typeface="Symbol" panose="05050102010706020507" pitchFamily="18" charset="2"/>
              </a:rPr>
              <a:t>D</a:t>
            </a:r>
            <a:r>
              <a:rPr lang="it-IT" smtClean="0"/>
              <a:t>m</a:t>
            </a:r>
            <a:r>
              <a:rPr lang="it-IT" baseline="30000" smtClean="0"/>
              <a:t>2</a:t>
            </a:r>
            <a:r>
              <a:rPr lang="it-IT" smtClean="0"/>
              <a:t> &lt;0.1 </a:t>
            </a:r>
            <a:r>
              <a:rPr lang="it-IT"/>
              <a:t>eV</a:t>
            </a:r>
            <a:r>
              <a:rPr lang="it-IT" baseline="30000"/>
              <a:t>2</a:t>
            </a:r>
            <a:r>
              <a:rPr lang="it-IT"/>
              <a:t> L</a:t>
            </a:r>
            <a:r>
              <a:rPr lang="it-IT" baseline="-25000"/>
              <a:t>osc</a:t>
            </a:r>
            <a:r>
              <a:rPr lang="it-IT"/>
              <a:t> </a:t>
            </a:r>
            <a:r>
              <a:rPr lang="it-IT" smtClean="0"/>
              <a:t>&gt;&gt; detector dimensions        P~</a:t>
            </a:r>
            <a:r>
              <a:rPr lang="it-IT">
                <a:latin typeface="Symbol" panose="05050102010706020507" pitchFamily="18" charset="2"/>
              </a:rPr>
              <a:t> </a:t>
            </a:r>
            <a:r>
              <a:rPr lang="it-IT" smtClean="0">
                <a:latin typeface="Symbol" panose="05050102010706020507" pitchFamily="18" charset="2"/>
              </a:rPr>
              <a:t>D</a:t>
            </a:r>
            <a:r>
              <a:rPr lang="it-IT" smtClean="0"/>
              <a:t>m</a:t>
            </a:r>
            <a:r>
              <a:rPr lang="it-IT" baseline="30000" smtClean="0"/>
              <a:t>2</a:t>
            </a:r>
            <a:r>
              <a:rPr lang="it-IT" smtClean="0">
                <a:sym typeface="Wingdings" panose="05000000000000000000" pitchFamily="2" charset="2"/>
              </a:rPr>
              <a:t>sin</a:t>
            </a:r>
            <a:r>
              <a:rPr lang="it-IT" baseline="30000" smtClean="0">
                <a:sym typeface="Wingdings" panose="05000000000000000000" pitchFamily="2" charset="2"/>
              </a:rPr>
              <a:t>2</a:t>
            </a:r>
            <a:r>
              <a:rPr lang="it-IT" smtClean="0">
                <a:sym typeface="Wingdings" panose="05000000000000000000" pitchFamily="2" charset="2"/>
              </a:rPr>
              <a:t>2</a:t>
            </a:r>
            <a:r>
              <a:rPr lang="it-IT" smtClean="0">
                <a:latin typeface="Symbol" panose="05050102010706020507" pitchFamily="18" charset="2"/>
                <a:sym typeface="Wingdings" panose="05000000000000000000" pitchFamily="2" charset="2"/>
              </a:rPr>
              <a:t>q;</a:t>
            </a:r>
          </a:p>
          <a:p>
            <a:r>
              <a:rPr lang="it-IT" b="1" smtClean="0">
                <a:solidFill>
                  <a:srgbClr val="FF0000"/>
                </a:solidFill>
              </a:rPr>
              <a:t>0.1</a:t>
            </a:r>
            <a:r>
              <a:rPr lang="it-IT" b="1" smtClean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r>
              <a:rPr lang="it-IT" b="1">
                <a:solidFill>
                  <a:srgbClr val="FF0000"/>
                </a:solidFill>
                <a:latin typeface="Symbol" panose="05050102010706020507" pitchFamily="18" charset="2"/>
              </a:rPr>
              <a:t>&lt;D</a:t>
            </a:r>
            <a:r>
              <a:rPr lang="it-IT" b="1">
                <a:solidFill>
                  <a:srgbClr val="FF0000"/>
                </a:solidFill>
              </a:rPr>
              <a:t>m</a:t>
            </a:r>
            <a:r>
              <a:rPr lang="it-IT" b="1" baseline="30000">
                <a:solidFill>
                  <a:srgbClr val="FF0000"/>
                </a:solidFill>
              </a:rPr>
              <a:t>2</a:t>
            </a:r>
            <a:r>
              <a:rPr lang="it-IT" b="1">
                <a:solidFill>
                  <a:srgbClr val="FF0000"/>
                </a:solidFill>
              </a:rPr>
              <a:t> </a:t>
            </a:r>
            <a:r>
              <a:rPr lang="it-IT" b="1" smtClean="0">
                <a:solidFill>
                  <a:srgbClr val="FF0000"/>
                </a:solidFill>
              </a:rPr>
              <a:t>&lt;</a:t>
            </a:r>
            <a:r>
              <a:rPr lang="it-IT" b="1">
                <a:solidFill>
                  <a:srgbClr val="FF0000"/>
                </a:solidFill>
              </a:rPr>
              <a:t>5</a:t>
            </a:r>
            <a:r>
              <a:rPr lang="it-IT" b="1" smtClean="0">
                <a:solidFill>
                  <a:srgbClr val="FF0000"/>
                </a:solidFill>
              </a:rPr>
              <a:t> </a:t>
            </a:r>
            <a:r>
              <a:rPr lang="it-IT" b="1">
                <a:solidFill>
                  <a:srgbClr val="FF0000"/>
                </a:solidFill>
              </a:rPr>
              <a:t>eV</a:t>
            </a:r>
            <a:r>
              <a:rPr lang="it-IT" b="1" baseline="30000">
                <a:solidFill>
                  <a:srgbClr val="FF0000"/>
                </a:solidFill>
              </a:rPr>
              <a:t>2</a:t>
            </a:r>
            <a:r>
              <a:rPr lang="it-IT" b="1">
                <a:solidFill>
                  <a:srgbClr val="FF0000"/>
                </a:solidFill>
              </a:rPr>
              <a:t> best sensitivity window;</a:t>
            </a:r>
            <a:endParaRPr lang="it-IT" b="1">
              <a:solidFill>
                <a:srgbClr val="FF0000"/>
              </a:solidFill>
              <a:latin typeface="Symbol" panose="05050102010706020507" pitchFamily="18" charset="2"/>
            </a:endParaRPr>
          </a:p>
          <a:p>
            <a:endParaRPr lang="it-IT" smtClean="0"/>
          </a:p>
        </p:txBody>
      </p:sp>
      <p:sp>
        <p:nvSpPr>
          <p:cNvPr id="19" name="Rectangle 18"/>
          <p:cNvSpPr/>
          <p:nvPr/>
        </p:nvSpPr>
        <p:spPr>
          <a:xfrm>
            <a:off x="762000" y="4191000"/>
            <a:ext cx="4800600" cy="1183244"/>
          </a:xfrm>
          <a:prstGeom prst="rect">
            <a:avLst/>
          </a:prstGeom>
          <a:solidFill>
            <a:schemeClr val="accent2">
              <a:lumMod val="40000"/>
              <a:lumOff val="60000"/>
              <a:alpha val="3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Picture 19" descr="sign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219200"/>
            <a:ext cx="2001589" cy="1740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79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28" y="0"/>
            <a:ext cx="9144000" cy="6858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SOX: Short distance </a:t>
            </a:r>
            <a:r>
              <a:rPr lang="it-IT">
                <a:latin typeface="Symbol" panose="05050102010706020507" pitchFamily="18" charset="2"/>
              </a:rPr>
              <a:t>n</a:t>
            </a:r>
            <a:r>
              <a:rPr lang="it-IT" baseline="-25000"/>
              <a:t>e</a:t>
            </a:r>
            <a:r>
              <a:rPr lang="it-IT"/>
              <a:t> Oscillations with boreXino</a:t>
            </a:r>
            <a:endParaRPr lang="it-IT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52663" y="15192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24489" y="844707"/>
            <a:ext cx="8658225" cy="5784693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FontTx/>
              <a:buChar char="-"/>
            </a:pPr>
            <a:endParaRPr lang="it-IT" sz="2000" smtClean="0"/>
          </a:p>
          <a:p>
            <a:pPr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it-IT" sz="2000" smtClean="0"/>
              <a:t>Completato </a:t>
            </a:r>
            <a:r>
              <a:rPr lang="it-IT" sz="2000"/>
              <a:t>il </a:t>
            </a:r>
            <a:r>
              <a:rPr lang="it-IT" sz="2000" smtClean="0"/>
              <a:t>design dello </a:t>
            </a:r>
            <a:r>
              <a:rPr lang="it-IT" sz="2000"/>
              <a:t>schermo di </a:t>
            </a:r>
            <a:r>
              <a:rPr lang="it-IT" sz="2000" smtClean="0"/>
              <a:t>tungsteno ed effettuato l’ordine;</a:t>
            </a:r>
          </a:p>
          <a:p>
            <a:pPr>
              <a:spcAft>
                <a:spcPts val="1200"/>
              </a:spcAft>
              <a:buFontTx/>
              <a:buChar char="-"/>
            </a:pPr>
            <a:r>
              <a:rPr lang="it-IT" sz="2000" smtClean="0"/>
              <a:t>Definite le </a:t>
            </a:r>
            <a:r>
              <a:rPr lang="it-IT" sz="2000"/>
              <a:t>modalità di </a:t>
            </a:r>
            <a:r>
              <a:rPr lang="it-IT" sz="2000" smtClean="0"/>
              <a:t>trasporto della sorgente;</a:t>
            </a:r>
          </a:p>
          <a:p>
            <a:pPr>
              <a:spcAft>
                <a:spcPts val="1200"/>
              </a:spcAft>
              <a:buFontTx/>
              <a:buChar char="-"/>
            </a:pPr>
            <a:r>
              <a:rPr lang="it-IT" sz="2000" smtClean="0"/>
              <a:t>Sono </a:t>
            </a:r>
            <a:r>
              <a:rPr lang="it-IT" sz="2000"/>
              <a:t>state attuate parte delle modifiche della clean room per l'inserimento della </a:t>
            </a:r>
            <a:r>
              <a:rPr lang="it-IT" sz="2000" smtClean="0"/>
              <a:t>sorgente;</a:t>
            </a:r>
          </a:p>
          <a:p>
            <a:pPr>
              <a:spcAft>
                <a:spcPts val="1200"/>
              </a:spcAft>
              <a:buFontTx/>
              <a:buChar char="-"/>
            </a:pPr>
            <a:r>
              <a:rPr lang="it-IT" sz="2000" smtClean="0"/>
              <a:t>L'attività </a:t>
            </a:r>
            <a:r>
              <a:rPr lang="it-IT" sz="2000"/>
              <a:t>di progettazione, prototipazione e realizzazione dei calorimetri è progredita in maniera </a:t>
            </a:r>
            <a:r>
              <a:rPr lang="it-IT" sz="2000" smtClean="0"/>
              <a:t>significativa;</a:t>
            </a:r>
          </a:p>
          <a:p>
            <a:pPr>
              <a:spcAft>
                <a:spcPts val="1200"/>
              </a:spcAft>
              <a:buFontTx/>
              <a:buChar char="-"/>
            </a:pPr>
            <a:r>
              <a:rPr lang="it-IT" sz="2000" smtClean="0"/>
              <a:t> </a:t>
            </a:r>
            <a:r>
              <a:rPr lang="it-IT" sz="2000"/>
              <a:t>La documentazione autorizzativa è stata completata e la relativa richiesta </a:t>
            </a:r>
            <a:r>
              <a:rPr lang="it-IT" sz="2000" smtClean="0"/>
              <a:t>inoltrata;</a:t>
            </a:r>
          </a:p>
          <a:p>
            <a:pPr>
              <a:spcAft>
                <a:spcPts val="1200"/>
              </a:spcAft>
              <a:buFontTx/>
              <a:buChar char="-"/>
            </a:pPr>
            <a:r>
              <a:rPr lang="it-IT" sz="2000" b="1" smtClean="0"/>
              <a:t>NEWS</a:t>
            </a:r>
            <a:r>
              <a:rPr lang="it-IT" sz="2000"/>
              <a:t>: definiti i dettagli del  contratto con Mayak per la sorgente di </a:t>
            </a:r>
            <a:r>
              <a:rPr lang="it-IT" sz="2000" baseline="30000"/>
              <a:t>144</a:t>
            </a:r>
            <a:r>
              <a:rPr lang="it-IT" sz="2000"/>
              <a:t>Ce-</a:t>
            </a:r>
            <a:r>
              <a:rPr lang="it-IT" sz="2000" baseline="30000"/>
              <a:t>144</a:t>
            </a:r>
            <a:r>
              <a:rPr lang="it-IT" sz="2000"/>
              <a:t>Pr: delivery settembre 2016. Se ritarda (al max fino a dicembre) </a:t>
            </a:r>
            <a:r>
              <a:rPr lang="it-IT" sz="2000">
                <a:sym typeface="Wingdings" panose="05000000000000000000" pitchFamily="2" charset="2"/>
              </a:rPr>
              <a:t> aumento attivita’ della sorgente. Settembre (100kCi)  Dicembre (150 kCi</a:t>
            </a:r>
            <a:r>
              <a:rPr lang="it-IT" sz="2000" smtClean="0">
                <a:sym typeface="Wingdings" panose="05000000000000000000" pitchFamily="2" charset="2"/>
              </a:rPr>
              <a:t>)</a:t>
            </a:r>
            <a:endParaRPr lang="it-IT" sz="2000"/>
          </a:p>
        </p:txBody>
      </p:sp>
    </p:spTree>
    <p:extLst>
      <p:ext uri="{BB962C8B-B14F-4D97-AF65-F5344CB8AC3E}">
        <p14:creationId xmlns:p14="http://schemas.microsoft.com/office/powerpoint/2010/main" val="326895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28" y="0"/>
            <a:ext cx="9144000" cy="6858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Borexino and SOX @MI</a:t>
            </a:r>
            <a:endParaRPr lang="it-IT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52663" y="15192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45515" y="990600"/>
            <a:ext cx="8658225" cy="213360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000" b="1" smtClean="0"/>
              <a:t>Borexino</a:t>
            </a:r>
          </a:p>
          <a:p>
            <a:pPr marL="0" indent="0">
              <a:buNone/>
            </a:pPr>
            <a:r>
              <a:rPr lang="it-IT" smtClean="0"/>
              <a:t>-Spokesman (Ranucci+Galbiati), Chairman dello Steering Committe (Caccianiga), Chairman del Technical Board (P.Lombardi);</a:t>
            </a:r>
          </a:p>
          <a:p>
            <a:pPr marL="0" indent="0">
              <a:buNone/>
            </a:pPr>
            <a:r>
              <a:rPr lang="it-IT" smtClean="0"/>
              <a:t>-Coinvolgimento nell’analisi dati e nei controlli di qualita’ sui dati raccolti;</a:t>
            </a:r>
          </a:p>
          <a:p>
            <a:pPr marL="0" indent="0">
              <a:buNone/>
            </a:pPr>
            <a:r>
              <a:rPr lang="it-IT" smtClean="0"/>
              <a:t>-Organizzazione della campagna di calibrazioni (in programma a partire da Gennaio 2016) utili sia per Borexino Fase 2 sia per SOX;</a:t>
            </a:r>
          </a:p>
          <a:p>
            <a:pPr marL="0" indent="0">
              <a:buNone/>
            </a:pPr>
            <a:endParaRPr lang="it-IT" smtClean="0"/>
          </a:p>
          <a:p>
            <a:pPr marL="0" indent="0">
              <a:buNone/>
            </a:pPr>
            <a:endParaRPr lang="it-IT" smtClean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31001" y="3467780"/>
            <a:ext cx="8658225" cy="27044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000" b="1" smtClean="0"/>
              <a:t>SOX</a:t>
            </a:r>
          </a:p>
          <a:p>
            <a:pPr marL="0" indent="0">
              <a:buNone/>
            </a:pPr>
            <a:r>
              <a:rPr lang="it-IT" smtClean="0"/>
              <a:t>L’impegno del gruppo di Milano e’ principalmente rivolto a:</a:t>
            </a:r>
          </a:p>
          <a:p>
            <a:pPr marL="0" indent="0">
              <a:buNone/>
            </a:pPr>
            <a:r>
              <a:rPr lang="it-IT" smtClean="0"/>
              <a:t>-</a:t>
            </a:r>
            <a:r>
              <a:rPr lang="it-IT"/>
              <a:t>S</a:t>
            </a:r>
            <a:r>
              <a:rPr lang="it-IT" smtClean="0"/>
              <a:t>chermo di tungsteno (insieme ai francesi);</a:t>
            </a:r>
          </a:p>
          <a:p>
            <a:pPr marL="0" indent="0">
              <a:buNone/>
            </a:pPr>
            <a:r>
              <a:rPr lang="it-IT" smtClean="0"/>
              <a:t>-Logistica al Gran Sasso (Clean room e pit nel quale la sorgente sara’ posizionata);</a:t>
            </a:r>
          </a:p>
          <a:p>
            <a:pPr marL="0" indent="0">
              <a:buNone/>
            </a:pPr>
            <a:r>
              <a:rPr lang="it-IT" smtClean="0"/>
              <a:t>-Trafila burocratica per ottenere i permessi;</a:t>
            </a:r>
          </a:p>
          <a:p>
            <a:pPr marL="0" indent="0">
              <a:buNone/>
            </a:pPr>
            <a:r>
              <a:rPr lang="it-IT" smtClean="0"/>
              <a:t>--Studi di sensitivita’;</a:t>
            </a:r>
          </a:p>
          <a:p>
            <a:pPr marL="0" indent="0">
              <a:buNone/>
            </a:pPr>
            <a:r>
              <a:rPr lang="it-IT" smtClean="0"/>
              <a:t>-Preparazione del software per l’analisi dati;</a:t>
            </a:r>
          </a:p>
          <a:p>
            <a:pPr marL="0" indent="0">
              <a:buNone/>
            </a:pPr>
            <a:endParaRPr lang="it-IT" smtClean="0"/>
          </a:p>
          <a:p>
            <a:pPr marL="0" indent="0">
              <a:buNone/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49193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28" y="0"/>
            <a:ext cx="9144000" cy="6858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Borexino@Mi: anagrafica</a:t>
            </a:r>
            <a:endParaRPr lang="it-IT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52663" y="15192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TextBox 7"/>
          <p:cNvSpPr txBox="1"/>
          <p:nvPr/>
        </p:nvSpPr>
        <p:spPr>
          <a:xfrm>
            <a:off x="152400" y="903685"/>
            <a:ext cx="3918857" cy="31700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smtClean="0">
                <a:latin typeface="+mj-lt"/>
              </a:rPr>
              <a:t>Ricercatori+Tecnologi</a:t>
            </a:r>
          </a:p>
          <a:p>
            <a:r>
              <a:rPr lang="it-IT" smtClean="0">
                <a:latin typeface="+mj-lt"/>
              </a:rPr>
              <a:t>Barbara Caccianiga: 	60%</a:t>
            </a:r>
          </a:p>
          <a:p>
            <a:r>
              <a:rPr lang="it-IT" smtClean="0">
                <a:latin typeface="+mj-lt"/>
              </a:rPr>
              <a:t>Davide D’Angelo: 	40%</a:t>
            </a:r>
          </a:p>
          <a:p>
            <a:r>
              <a:rPr lang="it-IT">
                <a:latin typeface="+mj-lt"/>
              </a:rPr>
              <a:t>Cristian Galbiati		50%</a:t>
            </a:r>
          </a:p>
          <a:p>
            <a:r>
              <a:rPr lang="it-IT" smtClean="0">
                <a:latin typeface="+mj-lt"/>
              </a:rPr>
              <a:t>Paolo Lombardi:	              50%</a:t>
            </a:r>
          </a:p>
          <a:p>
            <a:r>
              <a:rPr lang="it-IT" smtClean="0">
                <a:latin typeface="+mj-lt"/>
              </a:rPr>
              <a:t>Emanuela Meroni:              60%</a:t>
            </a:r>
          </a:p>
          <a:p>
            <a:r>
              <a:rPr lang="it-IT" smtClean="0">
                <a:latin typeface="+mj-lt"/>
              </a:rPr>
              <a:t>Lino Miramonti: 		40%</a:t>
            </a:r>
          </a:p>
          <a:p>
            <a:r>
              <a:rPr lang="it-IT" smtClean="0">
                <a:latin typeface="+mj-lt"/>
              </a:rPr>
              <a:t>Gioacchino Ranucci:	</a:t>
            </a:r>
            <a:r>
              <a:rPr lang="it-IT">
                <a:latin typeface="+mj-lt"/>
              </a:rPr>
              <a:t>4</a:t>
            </a:r>
            <a:r>
              <a:rPr lang="it-IT" smtClean="0">
                <a:latin typeface="+mj-lt"/>
              </a:rPr>
              <a:t>0</a:t>
            </a:r>
            <a:r>
              <a:rPr lang="it-IT" smtClean="0">
                <a:latin typeface="+mj-lt"/>
              </a:rPr>
              <a:t>%</a:t>
            </a:r>
          </a:p>
          <a:p>
            <a:r>
              <a:rPr lang="it-IT" smtClean="0">
                <a:latin typeface="+mj-lt"/>
              </a:rPr>
              <a:t>Alessandra Re: 	              100%</a:t>
            </a:r>
          </a:p>
          <a:p>
            <a:r>
              <a:rPr lang="it-IT" smtClean="0">
                <a:latin typeface="+mj-lt"/>
              </a:rPr>
              <a:t>-------------------------------------------------</a:t>
            </a:r>
          </a:p>
          <a:p>
            <a:r>
              <a:rPr lang="it-IT" b="1" smtClean="0">
                <a:latin typeface="+mj-lt"/>
              </a:rPr>
              <a:t>Totale </a:t>
            </a:r>
            <a:r>
              <a:rPr lang="it-IT" b="1">
                <a:latin typeface="+mj-lt"/>
              </a:rPr>
              <a:t>	</a:t>
            </a:r>
            <a:r>
              <a:rPr lang="it-IT" b="1" smtClean="0">
                <a:latin typeface="+mj-lt"/>
              </a:rPr>
              <a:t>	            </a:t>
            </a:r>
            <a:r>
              <a:rPr lang="it-IT" b="1" smtClean="0">
                <a:latin typeface="+mj-lt"/>
              </a:rPr>
              <a:t>4.4 </a:t>
            </a:r>
            <a:r>
              <a:rPr lang="it-IT" b="1" smtClean="0">
                <a:latin typeface="+mj-lt"/>
              </a:rPr>
              <a:t>FTE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4400" y="3446027"/>
            <a:ext cx="3918857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mtClean="0">
                <a:latin typeface="+mj-lt"/>
              </a:rPr>
              <a:t>Richiesta di </a:t>
            </a:r>
            <a:r>
              <a:rPr lang="it-IT" smtClean="0">
                <a:latin typeface="+mj-lt"/>
              </a:rPr>
              <a:t>15 giorni/uomo </a:t>
            </a:r>
            <a:r>
              <a:rPr lang="it-IT" smtClean="0">
                <a:latin typeface="+mj-lt"/>
              </a:rPr>
              <a:t>servizio officina </a:t>
            </a:r>
            <a:r>
              <a:rPr lang="it-IT" smtClean="0">
                <a:latin typeface="+mj-lt"/>
              </a:rPr>
              <a:t>meccanica</a:t>
            </a:r>
            <a:endParaRPr lang="it-IT" smtClean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1056085"/>
            <a:ext cx="3918857" cy="17851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smtClean="0">
                <a:latin typeface="+mj-lt"/>
              </a:rPr>
              <a:t>Tecnici</a:t>
            </a:r>
          </a:p>
          <a:p>
            <a:r>
              <a:rPr lang="it-IT" smtClean="0">
                <a:latin typeface="+mj-lt"/>
              </a:rPr>
              <a:t>Augusto Brigatti:		80%</a:t>
            </a:r>
          </a:p>
          <a:p>
            <a:r>
              <a:rPr lang="it-IT" smtClean="0">
                <a:latin typeface="+mj-lt"/>
              </a:rPr>
              <a:t>Paolo Saggese:		80%</a:t>
            </a:r>
          </a:p>
          <a:p>
            <a:r>
              <a:rPr lang="it-IT" smtClean="0">
                <a:latin typeface="+mj-lt"/>
              </a:rPr>
              <a:t>Sergio Parmeggiano: 	80%</a:t>
            </a:r>
          </a:p>
          <a:p>
            <a:r>
              <a:rPr lang="it-IT" smtClean="0">
                <a:latin typeface="+mj-lt"/>
              </a:rPr>
              <a:t>-------------------------------------------</a:t>
            </a:r>
          </a:p>
          <a:p>
            <a:r>
              <a:rPr lang="it-IT" b="1" smtClean="0">
                <a:latin typeface="+mj-lt"/>
              </a:rPr>
              <a:t>Totale		             2.4 FTE</a:t>
            </a:r>
          </a:p>
        </p:txBody>
      </p:sp>
    </p:spTree>
    <p:extLst>
      <p:ext uri="{BB962C8B-B14F-4D97-AF65-F5344CB8AC3E}">
        <p14:creationId xmlns:p14="http://schemas.microsoft.com/office/powerpoint/2010/main" val="377819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28" y="0"/>
            <a:ext cx="9144000" cy="6858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Borexino@Mi: richieste finanziarie</a:t>
            </a:r>
            <a:endParaRPr lang="it-IT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52663" y="15192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358965"/>
              </p:ext>
            </p:extLst>
          </p:nvPr>
        </p:nvGraphicFramePr>
        <p:xfrm>
          <a:off x="304800" y="1295400"/>
          <a:ext cx="8560934" cy="4996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8307"/>
                <a:gridCol w="2114209"/>
                <a:gridCol w="4228418"/>
              </a:tblGrid>
              <a:tr h="494657">
                <a:tc>
                  <a:txBody>
                    <a:bodyPr/>
                    <a:lstStyle/>
                    <a:p>
                      <a:r>
                        <a:rPr lang="it-IT" smtClean="0"/>
                        <a:t>Capitolo</a:t>
                      </a:r>
                      <a:endParaRPr lang="it-IT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mtClean="0"/>
                        <a:t>Richieste</a:t>
                      </a:r>
                      <a:endParaRPr lang="it-IT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mtClean="0"/>
                        <a:t>Motivazione</a:t>
                      </a:r>
                      <a:endParaRPr lang="it-IT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494657">
                <a:tc>
                  <a:txBody>
                    <a:bodyPr/>
                    <a:lstStyle/>
                    <a:p>
                      <a:r>
                        <a:rPr lang="it-IT" b="1" smtClean="0"/>
                        <a:t>Missioni</a:t>
                      </a:r>
                      <a:endParaRPr lang="it-IT" b="1"/>
                    </a:p>
                  </a:txBody>
                  <a:tcPr>
                    <a:solidFill>
                      <a:srgbClr val="F4E0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mtClean="0"/>
                        <a:t>235 kEuro</a:t>
                      </a:r>
                      <a:endParaRPr lang="it-IT"/>
                    </a:p>
                  </a:txBody>
                  <a:tcPr>
                    <a:solidFill>
                      <a:srgbClr val="F4E0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mtClean="0"/>
                        <a:t>BX:Riunioni</a:t>
                      </a:r>
                      <a:r>
                        <a:rPr lang="it-IT" baseline="0" smtClean="0"/>
                        <a:t> di collaborazione; riunioni per analisi dati; </a:t>
                      </a:r>
                    </a:p>
                  </a:txBody>
                  <a:tcPr>
                    <a:solidFill>
                      <a:srgbClr val="F4E0E0"/>
                    </a:solidFill>
                  </a:tcPr>
                </a:tc>
              </a:tr>
              <a:tr h="494657">
                <a:tc>
                  <a:txBody>
                    <a:bodyPr/>
                    <a:lstStyle/>
                    <a:p>
                      <a:r>
                        <a:rPr lang="it-IT" b="1" smtClean="0"/>
                        <a:t>Consumo</a:t>
                      </a:r>
                      <a:endParaRPr lang="it-IT" b="1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mtClean="0"/>
                        <a:t>65 kEuro</a:t>
                      </a:r>
                      <a:endParaRPr lang="it-IT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mtClean="0"/>
                        <a:t>-Componentistica elettronica di lab.</a:t>
                      </a:r>
                    </a:p>
                    <a:p>
                      <a:r>
                        <a:rPr lang="it-IT" smtClean="0"/>
                        <a:t>-Parti di ricambio per manutenzione impianti</a:t>
                      </a:r>
                      <a:r>
                        <a:rPr lang="it-IT" baseline="0" smtClean="0"/>
                        <a:t> al GS; materiali di scorta (flange e guarnizioni</a:t>
                      </a:r>
                    </a:p>
                    <a:p>
                      <a:r>
                        <a:rPr lang="it-IT" baseline="0" smtClean="0"/>
                        <a:t>-meccanica per adattamento CR1 a SOX</a:t>
                      </a:r>
                    </a:p>
                    <a:p>
                      <a:r>
                        <a:rPr lang="it-IT" baseline="0" smtClean="0"/>
                        <a:t>-Tappeti assorbitori per scarico sorgente</a:t>
                      </a:r>
                      <a:endParaRPr lang="it-IT" smtClean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94657">
                <a:tc>
                  <a:txBody>
                    <a:bodyPr/>
                    <a:lstStyle/>
                    <a:p>
                      <a:r>
                        <a:rPr lang="it-IT" b="1" smtClean="0"/>
                        <a:t>Altri-consumi</a:t>
                      </a:r>
                      <a:endParaRPr lang="it-IT" b="1"/>
                    </a:p>
                  </a:txBody>
                  <a:tcPr>
                    <a:solidFill>
                      <a:srgbClr val="F4E0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mtClean="0"/>
                        <a:t>15 kEuro</a:t>
                      </a:r>
                      <a:endParaRPr lang="it-IT"/>
                    </a:p>
                  </a:txBody>
                  <a:tcPr>
                    <a:solidFill>
                      <a:srgbClr val="F4E0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mtClean="0"/>
                        <a:t>-Utensileria meccanica</a:t>
                      </a:r>
                      <a:endParaRPr lang="it-IT"/>
                    </a:p>
                  </a:txBody>
                  <a:tcPr>
                    <a:solidFill>
                      <a:srgbClr val="F4E0E0"/>
                    </a:solidFill>
                  </a:tcPr>
                </a:tc>
              </a:tr>
              <a:tr h="494657">
                <a:tc>
                  <a:txBody>
                    <a:bodyPr/>
                    <a:lstStyle/>
                    <a:p>
                      <a:r>
                        <a:rPr lang="it-IT" b="1" smtClean="0"/>
                        <a:t>Trasporti</a:t>
                      </a:r>
                      <a:endParaRPr lang="it-IT" b="1"/>
                    </a:p>
                  </a:txBody>
                  <a:tcPr>
                    <a:solidFill>
                      <a:srgbClr val="F4E0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mtClean="0"/>
                        <a:t> 4 kEuro</a:t>
                      </a:r>
                      <a:endParaRPr lang="it-IT"/>
                    </a:p>
                  </a:txBody>
                  <a:tcPr>
                    <a:solidFill>
                      <a:srgbClr val="F4E0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mtClean="0"/>
                        <a:t>Trasporto</a:t>
                      </a:r>
                      <a:r>
                        <a:rPr lang="it-IT" baseline="0" smtClean="0"/>
                        <a:t> materiale a LNGS</a:t>
                      </a:r>
                      <a:endParaRPr lang="it-IT"/>
                    </a:p>
                  </a:txBody>
                  <a:tcPr>
                    <a:solidFill>
                      <a:srgbClr val="F4E0E0"/>
                    </a:solidFill>
                  </a:tcPr>
                </a:tc>
              </a:tr>
              <a:tr h="494657">
                <a:tc>
                  <a:txBody>
                    <a:bodyPr/>
                    <a:lstStyle/>
                    <a:p>
                      <a:r>
                        <a:rPr lang="it-IT" b="1" smtClean="0"/>
                        <a:t>Inventario</a:t>
                      </a:r>
                      <a:endParaRPr lang="it-IT" b="1"/>
                    </a:p>
                  </a:txBody>
                  <a:tcPr>
                    <a:solidFill>
                      <a:srgbClr val="F4E0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mtClean="0"/>
                        <a:t>6</a:t>
                      </a:r>
                      <a:r>
                        <a:rPr lang="it-IT" baseline="0" smtClean="0"/>
                        <a:t> </a:t>
                      </a:r>
                      <a:r>
                        <a:rPr lang="it-IT" smtClean="0"/>
                        <a:t>kEuro</a:t>
                      </a:r>
                      <a:endParaRPr lang="it-IT"/>
                    </a:p>
                  </a:txBody>
                  <a:tcPr>
                    <a:solidFill>
                      <a:srgbClr val="F4E0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mtClean="0"/>
                        <a:t>-PC per analisi e progettazione termica e meccanica</a:t>
                      </a:r>
                      <a:endParaRPr lang="it-IT"/>
                    </a:p>
                  </a:txBody>
                  <a:tcPr>
                    <a:solidFill>
                      <a:srgbClr val="F4E0E0"/>
                    </a:solidFill>
                  </a:tcPr>
                </a:tc>
              </a:tr>
              <a:tr h="494657">
                <a:tc>
                  <a:txBody>
                    <a:bodyPr/>
                    <a:lstStyle/>
                    <a:p>
                      <a:r>
                        <a:rPr lang="it-IT" b="1" smtClean="0"/>
                        <a:t>TOTALE</a:t>
                      </a:r>
                      <a:endParaRPr lang="it-IT" b="1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smtClean="0"/>
                        <a:t>325 kEuro</a:t>
                      </a:r>
                      <a:endParaRPr lang="it-IT" b="1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b="1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4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" y="2819400"/>
            <a:ext cx="8839200" cy="1143000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smtClean="0"/>
              <a:t>GERDA</a:t>
            </a:r>
          </a:p>
          <a:p>
            <a:pPr algn="ctr"/>
            <a:r>
              <a:rPr lang="it-IT" smtClean="0"/>
              <a:t>(on behalf of A.Pullia)  </a:t>
            </a:r>
            <a:endParaRPr lang="it-IT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52663" y="15192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" name="TextBox 1"/>
          <p:cNvSpPr txBox="1"/>
          <p:nvPr/>
        </p:nvSpPr>
        <p:spPr>
          <a:xfrm>
            <a:off x="381000" y="6400800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Milano- Consiglio di Sezione  8 luglio 2015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13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28" y="0"/>
            <a:ext cx="9144000" cy="685800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GERDA</a:t>
            </a:r>
            <a:endParaRPr lang="it-IT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362200" y="152111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26953" t="80000" r="23828" b="10417"/>
          <a:stretch>
            <a:fillRect/>
          </a:stretch>
        </p:blipFill>
        <p:spPr bwMode="auto">
          <a:xfrm>
            <a:off x="49699" y="611038"/>
            <a:ext cx="904460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l="34172" t="33333" r="31047" b="20000"/>
          <a:stretch>
            <a:fillRect/>
          </a:stretch>
        </p:blipFill>
        <p:spPr bwMode="auto">
          <a:xfrm>
            <a:off x="2158311" y="1423080"/>
            <a:ext cx="6999337" cy="528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ottotitolo 2"/>
          <p:cNvSpPr txBox="1">
            <a:spLocks/>
          </p:cNvSpPr>
          <p:nvPr/>
        </p:nvSpPr>
        <p:spPr>
          <a:xfrm>
            <a:off x="202099" y="2362200"/>
            <a:ext cx="1855301" cy="2672885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GERDA Phase </a:t>
            </a:r>
            <a:r>
              <a:rPr lang="en-US" smtClean="0"/>
              <a:t>I (2011-2013) successfully </a:t>
            </a:r>
            <a:r>
              <a:rPr lang="en-US" dirty="0" smtClean="0"/>
              <a:t>completed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mtClean="0"/>
              <a:t>GERDA </a:t>
            </a:r>
            <a:r>
              <a:rPr lang="en-US" dirty="0" smtClean="0"/>
              <a:t>Phase </a:t>
            </a:r>
            <a:r>
              <a:rPr lang="en-US" smtClean="0"/>
              <a:t>II commissioningis starting</a:t>
            </a:r>
            <a:endParaRPr kumimoji="0" lang="en-US" sz="2400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5400" y="6019800"/>
            <a:ext cx="3200400" cy="369332"/>
          </a:xfrm>
          <a:prstGeom prst="rect">
            <a:avLst/>
          </a:prstGeom>
          <a:solidFill>
            <a:schemeClr val="bg1"/>
          </a:solidFill>
          <a:ln w="539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mtClean="0"/>
              <a:t>64 m</a:t>
            </a:r>
            <a:r>
              <a:rPr lang="it-IT" baseline="30000" smtClean="0"/>
              <a:t>3</a:t>
            </a:r>
            <a:r>
              <a:rPr lang="it-IT" smtClean="0"/>
              <a:t> criostat filled with LAr</a:t>
            </a:r>
            <a:endParaRPr lang="it-IT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553200" y="5029200"/>
            <a:ext cx="0" cy="99060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45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28" y="0"/>
            <a:ext cx="9144000" cy="6858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Borexino</a:t>
            </a:r>
            <a:endParaRPr lang="it-IT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52663" y="15192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62963"/>
            <a:ext cx="4724400" cy="5818837"/>
          </a:xfrm>
          <a:prstGeom prst="rect">
            <a:avLst/>
          </a:prstGeom>
          <a:noFill/>
          <a:ln w="936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9050" y="1070769"/>
            <a:ext cx="2724150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smtClean="0">
                <a:latin typeface="Arial" pitchFamily="34" charset="0"/>
                <a:cs typeface="Arial" pitchFamily="34" charset="0"/>
              </a:rPr>
              <a:t>Cuore del rivelatore</a:t>
            </a:r>
            <a:r>
              <a:rPr lang="en-US" b="0" smtClean="0">
                <a:latin typeface="Arial" pitchFamily="34" charset="0"/>
                <a:cs typeface="Arial" pitchFamily="34" charset="0"/>
              </a:rPr>
              <a:t> 300 ton di scintillatore liquido</a:t>
            </a:r>
            <a:endParaRPr lang="en-US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-9525" y="2203747"/>
            <a:ext cx="2752725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Arial" pitchFamily="34" charset="0"/>
                <a:cs typeface="Arial" pitchFamily="34" charset="0"/>
              </a:rPr>
              <a:t>2214 </a:t>
            </a:r>
            <a:r>
              <a:rPr lang="en-US" b="1" smtClean="0">
                <a:latin typeface="Arial" pitchFamily="34" charset="0"/>
                <a:cs typeface="Arial" pitchFamily="34" charset="0"/>
              </a:rPr>
              <a:t>fotomoltiplicatori </a:t>
            </a:r>
            <a:r>
              <a:rPr lang="en-US" smtClean="0">
                <a:latin typeface="Arial" pitchFamily="34" charset="0"/>
                <a:cs typeface="Arial" pitchFamily="34" charset="0"/>
              </a:rPr>
              <a:t>che puntano verso il centro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7124701" y="4134564"/>
            <a:ext cx="1943099" cy="175432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mtClean="0">
                <a:latin typeface="Arial" pitchFamily="34" charset="0"/>
                <a:cs typeface="Arial" pitchFamily="34" charset="0"/>
              </a:rPr>
              <a:t>Strati di materiale di radiopurezza crescente andando verso il centro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14300" y="5581471"/>
            <a:ext cx="2095500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smtClean="0">
                <a:latin typeface="Arial" pitchFamily="34" charset="0"/>
                <a:cs typeface="Arial" pitchFamily="34" charset="0"/>
              </a:rPr>
              <a:t>PIT </a:t>
            </a:r>
            <a:r>
              <a:rPr lang="en-US" smtClean="0">
                <a:latin typeface="Arial" pitchFamily="34" charset="0"/>
                <a:cs typeface="Arial" pitchFamily="34" charset="0"/>
              </a:rPr>
              <a:t>sotto il rivelatore che puo’ ospitare la sorgente per SOX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493418" y="6246853"/>
            <a:ext cx="309563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648199" y="3657600"/>
            <a:ext cx="1" cy="2532103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267199" y="4134564"/>
            <a:ext cx="762000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smtClean="0"/>
              <a:t>8.5 m</a:t>
            </a:r>
            <a:endParaRPr lang="it-IT" sz="2000"/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505200" y="685800"/>
            <a:ext cx="5524500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smtClean="0">
                <a:latin typeface="Arial" pitchFamily="34" charset="0"/>
                <a:cs typeface="Arial" pitchFamily="34" charset="0"/>
              </a:rPr>
              <a:t>La struttura a cipolla di Borexino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7162800" y="1379799"/>
            <a:ext cx="1790700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smtClean="0">
                <a:latin typeface="Arial" pitchFamily="34" charset="0"/>
                <a:cs typeface="Arial" pitchFamily="34" charset="0"/>
              </a:rPr>
              <a:t>Water tank </a:t>
            </a:r>
            <a:r>
              <a:rPr lang="en-US" b="1">
                <a:latin typeface="Arial" pitchFamily="34" charset="0"/>
                <a:cs typeface="Arial" pitchFamily="34" charset="0"/>
              </a:rPr>
              <a:t> </a:t>
            </a:r>
            <a:r>
              <a:rPr lang="en-US" smtClean="0">
                <a:latin typeface="Arial" pitchFamily="34" charset="0"/>
                <a:cs typeface="Arial" pitchFamily="34" charset="0"/>
              </a:rPr>
              <a:t>R=9m h=16.5m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7143750" y="2110769"/>
            <a:ext cx="2000250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smtClean="0">
                <a:latin typeface="Arial" pitchFamily="34" charset="0"/>
                <a:cs typeface="Arial" pitchFamily="34" charset="0"/>
              </a:rPr>
              <a:t>Stainless Steel Sphere</a:t>
            </a:r>
            <a:r>
              <a:rPr lang="en-US" smtClean="0">
                <a:latin typeface="Arial" pitchFamily="34" charset="0"/>
                <a:cs typeface="Arial" pitchFamily="34" charset="0"/>
              </a:rPr>
              <a:t> R~ 7 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7181850" y="2989434"/>
            <a:ext cx="1809750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smtClean="0">
                <a:latin typeface="Arial" pitchFamily="34" charset="0"/>
                <a:cs typeface="Arial" pitchFamily="34" charset="0"/>
              </a:rPr>
              <a:t>Inner Vessel </a:t>
            </a:r>
            <a:r>
              <a:rPr lang="en-US" smtClean="0">
                <a:latin typeface="Arial" pitchFamily="34" charset="0"/>
                <a:cs typeface="Arial" pitchFamily="34" charset="0"/>
              </a:rPr>
              <a:t>R=4.25m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19" idx="1"/>
          </p:cNvCxnSpPr>
          <p:nvPr/>
        </p:nvCxnSpPr>
        <p:spPr>
          <a:xfrm flipH="1">
            <a:off x="6400800" y="1702965"/>
            <a:ext cx="762000" cy="4963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0" idx="1"/>
          </p:cNvCxnSpPr>
          <p:nvPr/>
        </p:nvCxnSpPr>
        <p:spPr>
          <a:xfrm flipH="1" flipV="1">
            <a:off x="5715000" y="2203747"/>
            <a:ext cx="1428750" cy="23018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1" idx="1"/>
          </p:cNvCxnSpPr>
          <p:nvPr/>
        </p:nvCxnSpPr>
        <p:spPr>
          <a:xfrm flipH="1" flipV="1">
            <a:off x="5410200" y="2989434"/>
            <a:ext cx="1771650" cy="32316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743200" y="1525369"/>
            <a:ext cx="1904999" cy="162564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2" idx="3"/>
          </p:cNvCxnSpPr>
          <p:nvPr/>
        </p:nvCxnSpPr>
        <p:spPr>
          <a:xfrm>
            <a:off x="2743200" y="2665412"/>
            <a:ext cx="647700" cy="27485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209800" y="6181635"/>
            <a:ext cx="2171700" cy="21761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01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28" y="0"/>
            <a:ext cx="9144000" cy="685800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GERDA: risultati </a:t>
            </a:r>
            <a:r>
              <a:rPr lang="it-IT"/>
              <a:t> </a:t>
            </a:r>
            <a:r>
              <a:rPr lang="it-IT" smtClean="0"/>
              <a:t>della Phase I</a:t>
            </a:r>
            <a:endParaRPr lang="it-IT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362200" y="152111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362200" y="152111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954" y="1521057"/>
            <a:ext cx="4613246" cy="34048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6" y="4495800"/>
            <a:ext cx="3996607" cy="1676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153" y="1219144"/>
            <a:ext cx="4776247" cy="2286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35365" y="5181600"/>
            <a:ext cx="4745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smtClean="0">
                <a:solidFill>
                  <a:srgbClr val="FF0000"/>
                </a:solidFill>
                <a:latin typeface="+mj-lt"/>
              </a:rPr>
              <a:t>Claim strongly disfavoured!</a:t>
            </a: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295579" y="1521057"/>
            <a:ext cx="3405040" cy="2672885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 smtClean="0">
                <a:latin typeface="+mj-lt"/>
              </a:rPr>
              <a:t>GERDA Phase </a:t>
            </a:r>
            <a:r>
              <a:rPr lang="en-US" b="1" smtClean="0">
                <a:latin typeface="+mj-lt"/>
              </a:rPr>
              <a:t>I (2011-2013)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mtClean="0">
                <a:latin typeface="+mj-lt"/>
              </a:rPr>
              <a:t>HPGe enriched at 86%;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mtClean="0">
                <a:latin typeface="+mj-lt"/>
              </a:rPr>
              <a:t>8 detector (M~18 Kg)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mtClean="0">
                <a:latin typeface="+mj-lt"/>
              </a:rPr>
              <a:t>Exposure 21.6 Kg yr;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mtClean="0">
                <a:latin typeface="+mj-lt"/>
              </a:rPr>
              <a:t>B=0.01 counts/(keV Kg yr) after PSD;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mtClean="0">
                <a:latin typeface="Symbol" panose="05050102010706020507" pitchFamily="18" charset="2"/>
              </a:rPr>
              <a:t>D</a:t>
            </a:r>
            <a:r>
              <a:rPr lang="en-US" smtClean="0">
                <a:latin typeface="+mj-lt"/>
              </a:rPr>
              <a:t>E &lt;0.2% (~5 keV);</a:t>
            </a:r>
            <a:endParaRPr lang="en-US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776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362200" y="152111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2362200" y="152111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" name="TextBox 27"/>
          <p:cNvSpPr txBox="1"/>
          <p:nvPr/>
        </p:nvSpPr>
        <p:spPr>
          <a:xfrm>
            <a:off x="190417" y="838200"/>
            <a:ext cx="6717507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2000" b="1">
                <a:latin typeface="+mj-lt"/>
              </a:rPr>
              <a:t>Goals for Phase 2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u="sng">
                <a:latin typeface="+mj-lt"/>
              </a:rPr>
              <a:t>Increase mass </a:t>
            </a:r>
            <a:r>
              <a:rPr lang="it-IT">
                <a:latin typeface="+mj-lt"/>
              </a:rPr>
              <a:t>(by ~ 20 Kg): additional 30 enriched BEGe (Broad Energy Ge) </a:t>
            </a:r>
            <a:r>
              <a:rPr lang="it-IT" smtClean="0">
                <a:latin typeface="+mj-lt"/>
              </a:rPr>
              <a:t>detectors</a:t>
            </a:r>
            <a:endParaRPr lang="it-IT">
              <a:latin typeface="+mj-lt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2971800"/>
            <a:ext cx="2057400" cy="283243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06183" y="1981200"/>
            <a:ext cx="459441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u="sng" smtClean="0">
                <a:latin typeface="+mj-lt"/>
              </a:rPr>
              <a:t>Reduce background </a:t>
            </a:r>
            <a:r>
              <a:rPr lang="it-IT" smtClean="0">
                <a:latin typeface="+mj-lt"/>
              </a:rPr>
              <a:t>by a factor 10 with respect to Phase 1;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mtClean="0">
                <a:latin typeface="+mj-lt"/>
              </a:rPr>
              <a:t>by Pulse Shape Analysis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mtClean="0">
                <a:latin typeface="+mj-lt"/>
              </a:rPr>
              <a:t>by veto with LAr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>
                <a:latin typeface="+mj-lt"/>
              </a:rPr>
              <a:t>T</a:t>
            </a:r>
            <a:r>
              <a:rPr lang="it-IT" smtClean="0">
                <a:latin typeface="+mj-lt"/>
              </a:rPr>
              <a:t>ransition to Phase 2  ongoing;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76" y="3657600"/>
            <a:ext cx="4572000" cy="2829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1248" y="914731"/>
            <a:ext cx="1682129" cy="5943269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 flipV="1">
            <a:off x="7115977" y="2766126"/>
            <a:ext cx="808823" cy="146896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7185387" y="4929396"/>
            <a:ext cx="739413" cy="11799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1"/>
          <p:cNvSpPr txBox="1">
            <a:spLocks/>
          </p:cNvSpPr>
          <p:nvPr/>
        </p:nvSpPr>
        <p:spPr>
          <a:xfrm>
            <a:off x="2628" y="0"/>
            <a:ext cx="9144000" cy="685800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GERDA: verso la Fase 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7014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/>
          <p:cNvSpPr txBox="1">
            <a:spLocks/>
          </p:cNvSpPr>
          <p:nvPr/>
        </p:nvSpPr>
        <p:spPr>
          <a:xfrm>
            <a:off x="323528" y="914400"/>
            <a:ext cx="8352928" cy="175260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mtClean="0"/>
              <a:t>Ottimizzazione e produzione di massa preamplificatore CC3 </a:t>
            </a:r>
            <a:br>
              <a:rPr lang="en-US" sz="2400" smtClean="0"/>
            </a:br>
            <a:r>
              <a:rPr lang="en-US" sz="2400" smtClean="0"/>
              <a:t>per GERDA Fase II (60 canali) in materiale radio-puro (con INFN MiB)</a:t>
            </a:r>
          </a:p>
          <a:p>
            <a:r>
              <a:rPr lang="en-US" sz="2400" smtClean="0"/>
              <a:t>Partecipazione test di integrazione a LNGS</a:t>
            </a:r>
          </a:p>
          <a:p>
            <a:r>
              <a:rPr lang="en-US" sz="2400" smtClean="0"/>
              <a:t>R&amp;D resistori ≈ 1 GOhm radio-puri (Paolo Piseri)</a:t>
            </a:r>
          </a:p>
          <a:p>
            <a:r>
              <a:rPr lang="en-US" sz="2400" smtClean="0"/>
              <a:t>Algoritmi di sintesi filtri digitali per stima di energia in BEGe e HPGe</a:t>
            </a:r>
          </a:p>
          <a:p>
            <a:endParaRPr lang="en-US" sz="2400" smtClean="0"/>
          </a:p>
          <a:p>
            <a:endParaRPr lang="en-US" sz="2400" smtClean="0"/>
          </a:p>
          <a:p>
            <a:endParaRPr lang="en-US" sz="2400" smtClean="0"/>
          </a:p>
          <a:p>
            <a:endParaRPr lang="en-US" sz="2400" smtClean="0"/>
          </a:p>
          <a:p>
            <a:endParaRPr lang="en-US" sz="2400" smtClean="0"/>
          </a:p>
          <a:p>
            <a:endParaRPr lang="en-US" sz="2400" smtClean="0"/>
          </a:p>
          <a:p>
            <a:pPr algn="ctr">
              <a:buFont typeface="Arial" pitchFamily="34" charset="0"/>
              <a:buNone/>
            </a:pPr>
            <a:endParaRPr lang="en-US" sz="2800" u="sng" smtClean="0"/>
          </a:p>
          <a:p>
            <a:endParaRPr lang="en-US" sz="2400" smtClean="0"/>
          </a:p>
          <a:p>
            <a:endParaRPr lang="en-US" sz="2400" dirty="0" smtClean="0"/>
          </a:p>
        </p:txBody>
      </p:sp>
      <p:pic>
        <p:nvPicPr>
          <p:cNvPr id="3" name="Immagine 3" descr="IMG_20150605_111021499.jpg"/>
          <p:cNvPicPr>
            <a:picLocks noChangeAspect="1"/>
          </p:cNvPicPr>
          <p:nvPr/>
        </p:nvPicPr>
        <p:blipFill>
          <a:blip r:embed="rId2" cstate="print">
            <a:lum bright="15000" contrast="9000"/>
          </a:blip>
          <a:srcRect t="18889" b="11111"/>
          <a:stretch>
            <a:fillRect/>
          </a:stretch>
        </p:blipFill>
        <p:spPr>
          <a:xfrm>
            <a:off x="683569" y="2884612"/>
            <a:ext cx="2821632" cy="3516188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6584" y="2574839"/>
            <a:ext cx="3801616" cy="3673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egnaposto contenuto 2"/>
          <p:cNvSpPr txBox="1">
            <a:spLocks/>
          </p:cNvSpPr>
          <p:nvPr/>
        </p:nvSpPr>
        <p:spPr>
          <a:xfrm>
            <a:off x="755576" y="6453336"/>
            <a:ext cx="3312368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15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CC3 CUFLON PCB (a 4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canali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4499992" y="6264696"/>
            <a:ext cx="4176464" cy="54868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err="1" smtClean="0"/>
              <a:t>Risposta</a:t>
            </a:r>
            <a:r>
              <a:rPr lang="en-US" dirty="0" smtClean="0"/>
              <a:t> </a:t>
            </a:r>
            <a:r>
              <a:rPr lang="en-US" dirty="0" err="1" smtClean="0"/>
              <a:t>nel</a:t>
            </a:r>
            <a:r>
              <a:rPr lang="en-US" dirty="0" smtClean="0"/>
              <a:t> tempo e in </a:t>
            </a:r>
            <a:r>
              <a:rPr lang="en-US" dirty="0" err="1" smtClean="0"/>
              <a:t>frequenza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un </a:t>
            </a:r>
            <a:r>
              <a:rPr lang="en-US" dirty="0" err="1" smtClean="0"/>
              <a:t>filtro</a:t>
            </a:r>
            <a:r>
              <a:rPr lang="en-US" dirty="0" smtClean="0"/>
              <a:t> </a:t>
            </a:r>
            <a:r>
              <a:rPr lang="en-US" dirty="0" err="1" smtClean="0"/>
              <a:t>digitale</a:t>
            </a:r>
            <a:r>
              <a:rPr lang="en-US" dirty="0" smtClean="0"/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per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calcolo</a:t>
            </a:r>
            <a:r>
              <a:rPr lang="en-US" dirty="0" smtClean="0"/>
              <a:t> </a:t>
            </a:r>
            <a:r>
              <a:rPr lang="en-US" dirty="0" err="1" smtClean="0"/>
              <a:t>dell’energia</a:t>
            </a:r>
            <a:r>
              <a:rPr lang="en-US" dirty="0" smtClean="0"/>
              <a:t> in un </a:t>
            </a:r>
            <a:r>
              <a:rPr lang="en-US" dirty="0" err="1" smtClean="0"/>
              <a:t>rivelatore</a:t>
            </a:r>
            <a:r>
              <a:rPr lang="en-US" dirty="0" smtClean="0"/>
              <a:t> </a:t>
            </a:r>
            <a:r>
              <a:rPr lang="en-US" dirty="0" err="1" smtClean="0"/>
              <a:t>BEGe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628" y="0"/>
            <a:ext cx="9144000" cy="685800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GERDA: attivita’ di Milano 2014-2015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171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/>
          <p:cNvSpPr txBox="1">
            <a:spLocks/>
          </p:cNvSpPr>
          <p:nvPr/>
        </p:nvSpPr>
        <p:spPr>
          <a:xfrm>
            <a:off x="251520" y="914400"/>
            <a:ext cx="8712968" cy="32004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smtClean="0"/>
          </a:p>
          <a:p>
            <a:r>
              <a:rPr lang="en-US" sz="2400" smtClean="0"/>
              <a:t>Produzione di massa CC3 </a:t>
            </a:r>
            <a:r>
              <a:rPr lang="en-US" sz="2400" smtClean="0"/>
              <a:t>(4 Channel Charge Sensitive Pre-amplifier) per </a:t>
            </a:r>
            <a:r>
              <a:rPr lang="en-US" sz="2400" smtClean="0"/>
              <a:t>GERDA Fase II (30 canali “spares”)</a:t>
            </a:r>
          </a:p>
          <a:p>
            <a:r>
              <a:rPr lang="en-US" sz="2400" smtClean="0"/>
              <a:t>Ottimizzazione Very Front End per Fase II</a:t>
            </a:r>
          </a:p>
          <a:p>
            <a:r>
              <a:rPr lang="en-US" sz="2400" smtClean="0"/>
              <a:t>Partecipazione commissioning di GERDA Fase II a LNGS</a:t>
            </a:r>
          </a:p>
          <a:p>
            <a:r>
              <a:rPr lang="en-US" sz="2400" smtClean="0"/>
              <a:t>R&amp;D resistori radio-puri </a:t>
            </a:r>
          </a:p>
          <a:p>
            <a:r>
              <a:rPr lang="en-US" sz="2400" smtClean="0"/>
              <a:t>Algoritmi di discriminazione Single Site Event/Multi S.E. per BEGe</a:t>
            </a:r>
          </a:p>
          <a:p>
            <a:pPr marL="0" indent="0">
              <a:buNone/>
            </a:pPr>
            <a:endParaRPr lang="en-US" sz="2400" smtClean="0"/>
          </a:p>
          <a:p>
            <a:endParaRPr lang="en-US" sz="2400" smtClean="0"/>
          </a:p>
          <a:p>
            <a:endParaRPr lang="en-US" sz="2400" smtClean="0"/>
          </a:p>
          <a:p>
            <a:pPr algn="ctr">
              <a:buFont typeface="Arial" pitchFamily="34" charset="0"/>
              <a:buNone/>
            </a:pPr>
            <a:endParaRPr lang="en-US" sz="2800" u="sng" smtClean="0"/>
          </a:p>
          <a:p>
            <a:endParaRPr lang="en-US" sz="2400" smtClean="0"/>
          </a:p>
          <a:p>
            <a:endParaRPr lang="en-US" sz="2400" dirty="0" smtClean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628" y="0"/>
            <a:ext cx="9144000" cy="685800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GERDA: attivita’ di Milano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3685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28" y="0"/>
            <a:ext cx="9144000" cy="685800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GERDA@Mi (dotazioni): anagrafica e richieste finanziarie</a:t>
            </a:r>
            <a:endParaRPr lang="it-IT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362200" y="152111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609600" y="1339096"/>
            <a:ext cx="3918857" cy="178510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smtClean="0">
                <a:latin typeface="+mj-lt"/>
              </a:rPr>
              <a:t>Ricercatori </a:t>
            </a:r>
          </a:p>
          <a:p>
            <a:r>
              <a:rPr lang="it-IT" smtClean="0">
                <a:latin typeface="+mj-lt"/>
              </a:rPr>
              <a:t>Paolo Piseri		20%</a:t>
            </a:r>
          </a:p>
          <a:p>
            <a:r>
              <a:rPr lang="it-IT" smtClean="0">
                <a:latin typeface="+mj-lt"/>
              </a:rPr>
              <a:t>Alberto Pullia:	              10%</a:t>
            </a:r>
          </a:p>
          <a:p>
            <a:r>
              <a:rPr lang="it-IT" smtClean="0">
                <a:latin typeface="+mj-lt"/>
              </a:rPr>
              <a:t>Stefano Riboldi:		40%</a:t>
            </a:r>
          </a:p>
          <a:p>
            <a:r>
              <a:rPr lang="it-IT" smtClean="0">
                <a:latin typeface="+mj-lt"/>
              </a:rPr>
              <a:t>-------------------------------------------------</a:t>
            </a:r>
          </a:p>
          <a:p>
            <a:r>
              <a:rPr lang="it-IT" b="1" smtClean="0">
                <a:latin typeface="+mj-lt"/>
              </a:rPr>
              <a:t>Totale</a:t>
            </a:r>
            <a:r>
              <a:rPr lang="it-IT" b="1">
                <a:latin typeface="+mj-lt"/>
              </a:rPr>
              <a:t>	</a:t>
            </a:r>
            <a:r>
              <a:rPr lang="it-IT" b="1" smtClean="0">
                <a:latin typeface="+mj-lt"/>
              </a:rPr>
              <a:t>	             0.7 FTE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970701"/>
              </p:ext>
            </p:extLst>
          </p:nvPr>
        </p:nvGraphicFramePr>
        <p:xfrm>
          <a:off x="457200" y="3438549"/>
          <a:ext cx="8084145" cy="3038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6141"/>
                <a:gridCol w="2495859"/>
                <a:gridCol w="3512145"/>
              </a:tblGrid>
              <a:tr h="494657">
                <a:tc>
                  <a:txBody>
                    <a:bodyPr/>
                    <a:lstStyle/>
                    <a:p>
                      <a:r>
                        <a:rPr lang="it-IT" smtClean="0"/>
                        <a:t>Capitolo</a:t>
                      </a:r>
                      <a:endParaRPr lang="it-IT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mtClean="0"/>
                        <a:t>Richieste</a:t>
                      </a:r>
                      <a:endParaRPr lang="it-IT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mtClean="0"/>
                        <a:t>Motivazione</a:t>
                      </a:r>
                      <a:endParaRPr lang="it-IT"/>
                    </a:p>
                  </a:txBody>
                  <a:tcPr>
                    <a:solidFill>
                      <a:srgbClr val="7030A0"/>
                    </a:solidFill>
                  </a:tcPr>
                </a:tc>
              </a:tr>
              <a:tr h="494657">
                <a:tc>
                  <a:txBody>
                    <a:bodyPr/>
                    <a:lstStyle/>
                    <a:p>
                      <a:r>
                        <a:rPr lang="it-IT" b="1" smtClean="0"/>
                        <a:t>Missioni</a:t>
                      </a:r>
                      <a:endParaRPr lang="it-IT" b="1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mtClean="0"/>
                        <a:t> </a:t>
                      </a:r>
                      <a:r>
                        <a:rPr lang="it-IT" b="1" smtClean="0"/>
                        <a:t>4 kEuro</a:t>
                      </a:r>
                      <a:endParaRPr lang="it-IT" b="1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mtClean="0"/>
                        <a:t>Meetiing</a:t>
                      </a:r>
                      <a:r>
                        <a:rPr lang="it-IT" baseline="0" smtClean="0"/>
                        <a:t> di collab., trasferte LNGS</a:t>
                      </a:r>
                      <a:endParaRPr lang="it-IT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94657">
                <a:tc>
                  <a:txBody>
                    <a:bodyPr/>
                    <a:lstStyle/>
                    <a:p>
                      <a:r>
                        <a:rPr lang="it-IT" b="1" smtClean="0"/>
                        <a:t>Consumo</a:t>
                      </a:r>
                      <a:endParaRPr lang="it-IT" b="1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aseline="0" smtClean="0"/>
                        <a:t> </a:t>
                      </a:r>
                      <a:r>
                        <a:rPr lang="it-IT" b="1" baseline="0" smtClean="0"/>
                        <a:t>4</a:t>
                      </a:r>
                      <a:r>
                        <a:rPr lang="it-IT" b="1" smtClean="0"/>
                        <a:t> kEuro </a:t>
                      </a:r>
                      <a:endParaRPr lang="it-IT" b="1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mtClean="0"/>
                        <a:t>Prototipazione</a:t>
                      </a:r>
                      <a:r>
                        <a:rPr lang="it-IT" baseline="0" smtClean="0"/>
                        <a:t> PCB, componenti, ecc..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94657">
                <a:tc>
                  <a:txBody>
                    <a:bodyPr/>
                    <a:lstStyle/>
                    <a:p>
                      <a:r>
                        <a:rPr lang="it-IT" b="1" smtClean="0"/>
                        <a:t>Inventario</a:t>
                      </a:r>
                      <a:endParaRPr lang="it-IT" b="1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mtClean="0"/>
                        <a:t> </a:t>
                      </a:r>
                      <a:r>
                        <a:rPr lang="it-IT" b="1" smtClean="0"/>
                        <a:t>6 kEuro s.j.</a:t>
                      </a:r>
                      <a:endParaRPr lang="it-IT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mtClean="0"/>
                        <a:t>eventuale ri-produz.</a:t>
                      </a:r>
                      <a:r>
                        <a:rPr lang="it-IT" baseline="0" smtClean="0"/>
                        <a:t> elettronica di V.F.E. in collaborazione con TUM e MiB</a:t>
                      </a:r>
                      <a:endParaRPr lang="it-IT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94657">
                <a:tc>
                  <a:txBody>
                    <a:bodyPr/>
                    <a:lstStyle/>
                    <a:p>
                      <a:r>
                        <a:rPr lang="it-IT" b="1" smtClean="0"/>
                        <a:t>TOTALE</a:t>
                      </a:r>
                      <a:endParaRPr lang="it-IT" b="1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1" smtClean="0"/>
                        <a:t>8 kEuro + 6kEuro s.j.</a:t>
                      </a:r>
                      <a:endParaRPr lang="it-IT" b="1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b="1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724400" y="1591270"/>
            <a:ext cx="3918857" cy="6463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it-IT" smtClean="0">
                <a:latin typeface="+mj-lt"/>
              </a:rPr>
              <a:t>Richiesta di 1 mese/uomo servizio di elettronica</a:t>
            </a:r>
            <a:r>
              <a:rPr lang="it-IT" b="1" smtClean="0">
                <a:latin typeface="+mj-lt"/>
              </a:rPr>
              <a:t> </a:t>
            </a:r>
            <a:r>
              <a:rPr lang="it-IT" smtClean="0">
                <a:latin typeface="+mj-lt"/>
              </a:rPr>
              <a:t>(Ciro Boiano)</a:t>
            </a:r>
            <a:endParaRPr lang="it-IT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440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" y="2819400"/>
            <a:ext cx="8839200" cy="114300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smtClean="0"/>
              <a:t>ICARUS-DTZ</a:t>
            </a:r>
          </a:p>
          <a:p>
            <a:pPr algn="ctr"/>
            <a:r>
              <a:rPr lang="it-IT" smtClean="0"/>
              <a:t>(on behalf of P.Sala)  </a:t>
            </a:r>
            <a:endParaRPr lang="it-IT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52663" y="15192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" name="TextBox 1"/>
          <p:cNvSpPr txBox="1"/>
          <p:nvPr/>
        </p:nvSpPr>
        <p:spPr>
          <a:xfrm>
            <a:off x="381000" y="6400800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Milano- Consiglio di Sezione  8 luglio 2015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911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28" y="0"/>
            <a:ext cx="9144000" cy="68580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ICARUS: framework</a:t>
            </a:r>
            <a:endParaRPr lang="it-IT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438400" y="13807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0" y="784523"/>
            <a:ext cx="9036496" cy="6073477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dirty="0" smtClean="0"/>
              <a:t>Short Base line :  </a:t>
            </a:r>
            <a:r>
              <a:rPr lang="en-US" sz="2000" dirty="0" smtClean="0">
                <a:solidFill>
                  <a:srgbClr val="FF0000"/>
                </a:solidFill>
              </a:rPr>
              <a:t>WA104</a:t>
            </a:r>
            <a:r>
              <a:rPr lang="en-US" sz="2000" dirty="0" smtClean="0"/>
              <a:t> + </a:t>
            </a:r>
            <a:r>
              <a:rPr lang="en-US" sz="2000" dirty="0" smtClean="0">
                <a:solidFill>
                  <a:srgbClr val="FF0000"/>
                </a:solidFill>
              </a:rPr>
              <a:t>SBN,</a:t>
            </a:r>
            <a:r>
              <a:rPr lang="en-US" sz="2000" dirty="0" smtClean="0"/>
              <a:t> data taking in 2018</a:t>
            </a:r>
          </a:p>
          <a:p>
            <a:pPr lvl="1"/>
            <a:r>
              <a:rPr lang="en-US" sz="2000" dirty="0" smtClean="0"/>
              <a:t>ICARUS T600 has been moved to CERN in autumn 2014 </a:t>
            </a:r>
          </a:p>
          <a:p>
            <a:pPr lvl="1"/>
            <a:r>
              <a:rPr lang="en-US" sz="2000" dirty="0" smtClean="0"/>
              <a:t>Refurbishing in progress: new </a:t>
            </a:r>
            <a:r>
              <a:rPr lang="en-US" sz="2000" dirty="0" err="1" smtClean="0"/>
              <a:t>cryo</a:t>
            </a:r>
            <a:r>
              <a:rPr lang="en-US" sz="2000" dirty="0" smtClean="0"/>
              <a:t>, new light system, updated electronics  ==  </a:t>
            </a:r>
            <a:r>
              <a:rPr lang="en-US" sz="2000" dirty="0" smtClean="0">
                <a:solidFill>
                  <a:srgbClr val="FF0000"/>
                </a:solidFill>
              </a:rPr>
              <a:t>WA104</a:t>
            </a:r>
            <a:r>
              <a:rPr lang="en-US" sz="2000" dirty="0" smtClean="0"/>
              <a:t> program at CERN (</a:t>
            </a:r>
            <a:r>
              <a:rPr lang="en-US" sz="2000" dirty="0" err="1" smtClean="0"/>
              <a:t>MoU</a:t>
            </a:r>
            <a:r>
              <a:rPr lang="en-US" sz="2000" dirty="0" smtClean="0"/>
              <a:t> signed end 2014) </a:t>
            </a:r>
          </a:p>
          <a:p>
            <a:pPr lvl="1"/>
            <a:r>
              <a:rPr lang="en-US" sz="2000" dirty="0" smtClean="0"/>
              <a:t>Ready end 2016 to be transported to FNAL</a:t>
            </a:r>
          </a:p>
          <a:p>
            <a:pPr lvl="1"/>
            <a:r>
              <a:rPr lang="en-US" sz="2000" dirty="0" smtClean="0"/>
              <a:t>January 2015:  approval by </a:t>
            </a:r>
            <a:r>
              <a:rPr lang="en-US" sz="2000" dirty="0" err="1" smtClean="0">
                <a:solidFill>
                  <a:srgbClr val="FF0000"/>
                </a:solidFill>
              </a:rPr>
              <a:t>Fermilab</a:t>
            </a:r>
            <a:r>
              <a:rPr lang="en-US" sz="2000" dirty="0" smtClean="0"/>
              <a:t> PAC of the </a:t>
            </a:r>
            <a:r>
              <a:rPr lang="en-US" sz="2000" dirty="0" err="1" smtClean="0"/>
              <a:t>ShortBaseLine</a:t>
            </a:r>
            <a:r>
              <a:rPr lang="en-US" sz="2000" dirty="0" smtClean="0"/>
              <a:t> program for </a:t>
            </a:r>
            <a:r>
              <a:rPr lang="en-US" sz="2000" dirty="0" smtClean="0">
                <a:solidFill>
                  <a:srgbClr val="FF0000"/>
                </a:solidFill>
              </a:rPr>
              <a:t>sterile neutrino </a:t>
            </a:r>
            <a:r>
              <a:rPr lang="en-US" sz="2000" dirty="0" smtClean="0"/>
              <a:t>searches </a:t>
            </a:r>
            <a:r>
              <a:rPr lang="en-GB" sz="2000" i="1" dirty="0" smtClean="0"/>
              <a:t>“ The </a:t>
            </a:r>
            <a:r>
              <a:rPr lang="en-GB" sz="2000" i="1" dirty="0"/>
              <a:t>Committee recommends Stage 1 approval for the </a:t>
            </a:r>
            <a:r>
              <a:rPr lang="en-GB" sz="2000" i="1" dirty="0">
                <a:solidFill>
                  <a:srgbClr val="FF0000"/>
                </a:solidFill>
              </a:rPr>
              <a:t>SBN</a:t>
            </a:r>
            <a:r>
              <a:rPr lang="en-GB" sz="2000" i="1" dirty="0"/>
              <a:t> program, </a:t>
            </a:r>
            <a:r>
              <a:rPr lang="en-GB" sz="2000" i="1" dirty="0" smtClean="0"/>
              <a:t>which incorporates </a:t>
            </a:r>
            <a:r>
              <a:rPr lang="en-GB" sz="2000" i="1" dirty="0"/>
              <a:t>LAr1ND and </a:t>
            </a:r>
            <a:r>
              <a:rPr lang="en-GB" sz="2000" i="1" dirty="0">
                <a:solidFill>
                  <a:srgbClr val="FF0000"/>
                </a:solidFill>
              </a:rPr>
              <a:t>ICARUS</a:t>
            </a:r>
            <a:r>
              <a:rPr lang="en-GB" sz="2000" i="1" dirty="0"/>
              <a:t> with </a:t>
            </a:r>
            <a:r>
              <a:rPr lang="en-GB" sz="2000" i="1" dirty="0" err="1" smtClean="0"/>
              <a:t>MicroBooNE</a:t>
            </a:r>
            <a:r>
              <a:rPr lang="en-GB" sz="2000" i="1" dirty="0" smtClean="0"/>
              <a:t>…”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 smtClean="0"/>
              <a:t>Long Base Line, and long term: </a:t>
            </a:r>
            <a:r>
              <a:rPr lang="en-US" sz="2000" dirty="0" smtClean="0">
                <a:solidFill>
                  <a:srgbClr val="FF0000"/>
                </a:solidFill>
              </a:rPr>
              <a:t>DUNE</a:t>
            </a:r>
            <a:r>
              <a:rPr lang="en-US" sz="2000" dirty="0" smtClean="0"/>
              <a:t> (was LBNE): CP violation + </a:t>
            </a:r>
            <a:r>
              <a:rPr lang="en-US" sz="2000" dirty="0" err="1" smtClean="0"/>
              <a:t>atmo</a:t>
            </a:r>
            <a:r>
              <a:rPr lang="en-US" sz="2000" dirty="0"/>
              <a:t> </a:t>
            </a:r>
            <a:r>
              <a:rPr lang="en-US" sz="2000" dirty="0" smtClean="0"/>
              <a:t>vu + </a:t>
            </a:r>
            <a:r>
              <a:rPr lang="en-US" sz="2000" dirty="0" err="1" smtClean="0"/>
              <a:t>pdecay</a:t>
            </a:r>
            <a:r>
              <a:rPr lang="en-US" sz="2000" dirty="0" smtClean="0"/>
              <a:t>.. 40 </a:t>
            </a:r>
            <a:r>
              <a:rPr lang="en-US" sz="2000" dirty="0" err="1" smtClean="0"/>
              <a:t>kT</a:t>
            </a:r>
            <a:r>
              <a:rPr lang="en-US" sz="2000" dirty="0" smtClean="0"/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LAr</a:t>
            </a:r>
            <a:r>
              <a:rPr lang="en-US" sz="2000" dirty="0" smtClean="0"/>
              <a:t> underground, beam from FNAL</a:t>
            </a:r>
          </a:p>
          <a:p>
            <a:pPr lvl="1" indent="-342900"/>
            <a:r>
              <a:rPr lang="en-US" sz="2000" dirty="0" smtClean="0"/>
              <a:t>CDR (refresh) submitted in June, review next week </a:t>
            </a:r>
          </a:p>
          <a:p>
            <a:pPr lvl="1" indent="-342900"/>
            <a:r>
              <a:rPr lang="en-US" sz="2000" dirty="0" smtClean="0"/>
              <a:t>Proposal for a prototype to be installed at CERN and take data with </a:t>
            </a:r>
            <a:r>
              <a:rPr lang="en-US" sz="2000" dirty="0" err="1" smtClean="0"/>
              <a:t>cosmics</a:t>
            </a:r>
            <a:r>
              <a:rPr lang="en-US" sz="2000" dirty="0" smtClean="0"/>
              <a:t> + charged particle beams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 smtClean="0"/>
              <a:t>Neutrino Platform : </a:t>
            </a:r>
            <a:r>
              <a:rPr lang="en-US" sz="2000" dirty="0" err="1" smtClean="0"/>
              <a:t>programme</a:t>
            </a:r>
            <a:r>
              <a:rPr lang="en-US" sz="2000" dirty="0" smtClean="0"/>
              <a:t> for </a:t>
            </a:r>
            <a:r>
              <a:rPr lang="en-US" sz="2000" dirty="0" smtClean="0">
                <a:solidFill>
                  <a:srgbClr val="FF0000"/>
                </a:solidFill>
              </a:rPr>
              <a:t>neutrino</a:t>
            </a:r>
            <a:r>
              <a:rPr lang="en-US" sz="2000" dirty="0" smtClean="0"/>
              <a:t> detector </a:t>
            </a:r>
            <a:r>
              <a:rPr lang="en-US" sz="2000" dirty="0" smtClean="0">
                <a:solidFill>
                  <a:srgbClr val="FF0000"/>
                </a:solidFill>
              </a:rPr>
              <a:t>R&amp;D at CERN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Support to WA104, LAGUNA, DUNE, MIND..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N</a:t>
            </a:r>
            <a:r>
              <a:rPr lang="en-US" sz="2000" dirty="0" smtClean="0"/>
              <a:t>ew exp. area in extension of </a:t>
            </a:r>
            <a:r>
              <a:rPr lang="en-US" sz="2000" dirty="0" err="1" smtClean="0"/>
              <a:t>NordArea</a:t>
            </a: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400050" lvl="1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46403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28" y="0"/>
            <a:ext cx="9144000" cy="68580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ICARUS@Mi</a:t>
            </a:r>
            <a:endParaRPr lang="it-IT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438400" y="13807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0" y="990600"/>
            <a:ext cx="9036496" cy="54197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smtClean="0"/>
              <a:t>In 2014/2015  (1.5 fte + 1 associato senior):</a:t>
            </a:r>
          </a:p>
          <a:p>
            <a:pPr lvl="1"/>
            <a:r>
              <a:rPr lang="en-GB" sz="2000" smtClean="0"/>
              <a:t>Contributi importanti alla LOI per </a:t>
            </a:r>
            <a:r>
              <a:rPr lang="en-GB" sz="2000" smtClean="0">
                <a:solidFill>
                  <a:srgbClr val="FF0000"/>
                </a:solidFill>
              </a:rPr>
              <a:t>SBN</a:t>
            </a:r>
            <a:r>
              <a:rPr lang="en-GB" sz="2000" smtClean="0"/>
              <a:t> ( capitoli su fondi da cosmici e ricostruzione)</a:t>
            </a:r>
          </a:p>
          <a:p>
            <a:pPr lvl="1"/>
            <a:r>
              <a:rPr lang="en-GB" sz="2000" smtClean="0"/>
              <a:t>Progressi nella automatic event reconstruction (</a:t>
            </a:r>
            <a:r>
              <a:rPr lang="en-GB" sz="2000" smtClean="0">
                <a:solidFill>
                  <a:srgbClr val="FF0000"/>
                </a:solidFill>
              </a:rPr>
              <a:t>SBN e DUNE</a:t>
            </a:r>
            <a:r>
              <a:rPr lang="en-GB" sz="2000" smtClean="0"/>
              <a:t>)</a:t>
            </a:r>
          </a:p>
          <a:p>
            <a:pPr lvl="1"/>
            <a:r>
              <a:rPr lang="en-US" sz="2000" smtClean="0">
                <a:sym typeface="Wingdings" pitchFamily="2" charset="2"/>
              </a:rPr>
              <a:t>Logistica, nuovi criostati, nuovo isolamento termico per </a:t>
            </a:r>
            <a:r>
              <a:rPr lang="en-US" sz="2000" smtClean="0">
                <a:solidFill>
                  <a:srgbClr val="FF0000"/>
                </a:solidFill>
                <a:sym typeface="Wingdings" pitchFamily="2" charset="2"/>
              </a:rPr>
              <a:t>WA104</a:t>
            </a:r>
            <a:r>
              <a:rPr lang="en-US" sz="2000" smtClean="0">
                <a:sym typeface="Wingdings" pitchFamily="2" charset="2"/>
              </a:rPr>
              <a:t>: contatti, specifiche, contratti, con ingegneri e industrie</a:t>
            </a:r>
          </a:p>
          <a:p>
            <a:pPr lvl="1"/>
            <a:r>
              <a:rPr lang="en-US" sz="2000" smtClean="0">
                <a:sym typeface="Wingdings" pitchFamily="2" charset="2"/>
              </a:rPr>
              <a:t>Contributo al trasferimento </a:t>
            </a:r>
            <a:r>
              <a:rPr lang="en-US" sz="2000" smtClean="0">
                <a:solidFill>
                  <a:srgbClr val="FF0000"/>
                </a:solidFill>
                <a:sym typeface="Wingdings" pitchFamily="2" charset="2"/>
              </a:rPr>
              <a:t>T600 al CERN </a:t>
            </a:r>
            <a:r>
              <a:rPr lang="en-US" sz="2000" smtClean="0">
                <a:sym typeface="Wingdings" pitchFamily="2" charset="2"/>
              </a:rPr>
              <a:t>(grazie anche  al servizio officina meccanica)</a:t>
            </a:r>
          </a:p>
          <a:p>
            <a:pPr lvl="1"/>
            <a:r>
              <a:rPr lang="en-US" sz="2000" smtClean="0">
                <a:sym typeface="Wingdings" pitchFamily="2" charset="2"/>
              </a:rPr>
              <a:t>Simulazioni/ottimizzazione di un Cosmic Ray Tagger per </a:t>
            </a:r>
            <a:r>
              <a:rPr lang="en-US" sz="2000" smtClean="0">
                <a:solidFill>
                  <a:srgbClr val="FF0000"/>
                </a:solidFill>
                <a:sym typeface="Wingdings" pitchFamily="2" charset="2"/>
              </a:rPr>
              <a:t>SBN</a:t>
            </a:r>
          </a:p>
          <a:p>
            <a:r>
              <a:rPr lang="en-US" sz="2400" smtClean="0">
                <a:sym typeface="Wingdings" pitchFamily="2" charset="2"/>
              </a:rPr>
              <a:t>2015 / 2016 (0.5 fte)</a:t>
            </a:r>
          </a:p>
          <a:p>
            <a:pPr lvl="1"/>
            <a:r>
              <a:rPr lang="en-US" sz="2000" smtClean="0">
                <a:sym typeface="Wingdings" pitchFamily="2" charset="2"/>
              </a:rPr>
              <a:t>Paola Sala ha per ora un  Project Associate al CERN su  WA104 and neutrino platform,  l’assegnista ha finito il contratto. </a:t>
            </a:r>
          </a:p>
          <a:p>
            <a:pPr lvl="1"/>
            <a:r>
              <a:rPr lang="en-US" sz="2000" smtClean="0">
                <a:sym typeface="Wingdings" pitchFamily="2" charset="2"/>
              </a:rPr>
              <a:t>Attivita’previste: simulazioni e ricostruzione, progressi verso un software condiviso con le component USA</a:t>
            </a:r>
          </a:p>
          <a:p>
            <a:pPr lvl="1"/>
            <a:r>
              <a:rPr lang="en-US" sz="2000" smtClean="0">
                <a:sym typeface="Wingdings" pitchFamily="2" charset="2"/>
              </a:rPr>
              <a:t>Si chiede di mantenere viva la sigla su dotazioni con zero ( o minima) richiesta finanziaria</a:t>
            </a:r>
          </a:p>
          <a:p>
            <a:pPr lvl="1"/>
            <a:endParaRPr lang="en-US" sz="2000" smtClean="0">
              <a:sym typeface="Wingdings" pitchFamily="2" charset="2"/>
            </a:endParaRPr>
          </a:p>
          <a:p>
            <a:endParaRPr lang="en-US" sz="2000" smtClean="0"/>
          </a:p>
          <a:p>
            <a:pPr lvl="1"/>
            <a:endParaRPr lang="en-GB" sz="2000" smtClean="0"/>
          </a:p>
          <a:p>
            <a:pPr lvl="1"/>
            <a:endParaRPr lang="en-GB" sz="2000" smtClean="0"/>
          </a:p>
          <a:p>
            <a:pPr lvl="1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52232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28" y="0"/>
            <a:ext cx="9144000" cy="6858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Borexino: neutrini solari</a:t>
            </a:r>
            <a:endParaRPr lang="it-IT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52663" y="15192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7" name="Picture 100" descr="spectrum2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16632"/>
            <a:ext cx="3795363" cy="252028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8" name="Picture 1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4988" y="4664075"/>
            <a:ext cx="2349500" cy="20415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624736" y="3648670"/>
            <a:ext cx="2267744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Arial" pitchFamily="34" charset="0"/>
                <a:cs typeface="Arial" pitchFamily="34" charset="0"/>
              </a:rPr>
              <a:t>CNO CYCLE:</a:t>
            </a:r>
          </a:p>
          <a:p>
            <a:pPr algn="ctr"/>
            <a:r>
              <a:rPr lang="en-GB" b="1" dirty="0" smtClean="0">
                <a:latin typeface="Arial" pitchFamily="34" charset="0"/>
                <a:cs typeface="Arial" pitchFamily="34" charset="0"/>
              </a:rPr>
              <a:t>&lt;1% of the sun energy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04800" y="3048000"/>
            <a:ext cx="5772539" cy="3581400"/>
            <a:chOff x="304800" y="3048000"/>
            <a:chExt cx="5772539" cy="3581400"/>
          </a:xfrm>
        </p:grpSpPr>
        <p:sp>
          <p:nvSpPr>
            <p:cNvPr id="12" name="Oval 29"/>
            <p:cNvSpPr>
              <a:spLocks noChangeArrowheads="1"/>
            </p:cNvSpPr>
            <p:nvPr/>
          </p:nvSpPr>
          <p:spPr bwMode="auto">
            <a:xfrm>
              <a:off x="304800" y="4449152"/>
              <a:ext cx="730444" cy="673676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52560968"/>
                </p:ext>
              </p:extLst>
            </p:nvPr>
          </p:nvGraphicFramePr>
          <p:xfrm>
            <a:off x="356794" y="3258681"/>
            <a:ext cx="5720545" cy="33707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94" name="EDGE Diagram" r:id="rId5" imgW="5075640" imgH="3243240" progId="Pacestar.Diagram">
                    <p:embed/>
                  </p:oleObj>
                </mc:Choice>
                <mc:Fallback>
                  <p:oleObj name="EDGE Diagram" r:id="rId5" imgW="5075640" imgH="3243240" progId="Pacestar.Diagram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6794" y="3258681"/>
                          <a:ext cx="5720545" cy="33707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60157384"/>
                </p:ext>
              </p:extLst>
            </p:nvPr>
          </p:nvGraphicFramePr>
          <p:xfrm>
            <a:off x="2615337" y="4065531"/>
            <a:ext cx="1175559" cy="239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95" name="Equation" r:id="rId7" imgW="1028520" imgH="228600" progId="Equation.3">
                    <p:embed/>
                  </p:oleObj>
                </mc:Choice>
                <mc:Fallback>
                  <p:oleObj name="Equation" r:id="rId7" imgW="102852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15337" y="4065531"/>
                          <a:ext cx="1175559" cy="2397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09104007"/>
                </p:ext>
              </p:extLst>
            </p:nvPr>
          </p:nvGraphicFramePr>
          <p:xfrm>
            <a:off x="379620" y="4750903"/>
            <a:ext cx="1482447" cy="2467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96" name="Equation" r:id="rId9" imgW="1269720" imgH="228600" progId="Equation.3">
                    <p:embed/>
                  </p:oleObj>
                </mc:Choice>
                <mc:Fallback>
                  <p:oleObj name="Equation" r:id="rId9" imgW="126972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620" y="4750903"/>
                          <a:ext cx="1482447" cy="2467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56853970"/>
                </p:ext>
              </p:extLst>
            </p:nvPr>
          </p:nvGraphicFramePr>
          <p:xfrm>
            <a:off x="2507546" y="4750903"/>
            <a:ext cx="1336611" cy="2467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97" name="Equation" r:id="rId11" imgW="1143000" imgH="228600" progId="Equation.3">
                    <p:embed/>
                  </p:oleObj>
                </mc:Choice>
                <mc:Fallback>
                  <p:oleObj name="Equation" r:id="rId11" imgW="11430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07546" y="4750903"/>
                          <a:ext cx="1336611" cy="2467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5033117"/>
                </p:ext>
              </p:extLst>
            </p:nvPr>
          </p:nvGraphicFramePr>
          <p:xfrm>
            <a:off x="4499782" y="4626928"/>
            <a:ext cx="1571216" cy="4935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98" name="Equation" r:id="rId13" imgW="1409400" imgH="482400" progId="Equation.3">
                    <p:embed/>
                  </p:oleObj>
                </mc:Choice>
                <mc:Fallback>
                  <p:oleObj name="Equation" r:id="rId13" imgW="1409400" imgH="482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99782" y="4626928"/>
                          <a:ext cx="1571216" cy="4935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71614173"/>
                </p:ext>
              </p:extLst>
            </p:nvPr>
          </p:nvGraphicFramePr>
          <p:xfrm>
            <a:off x="1448655" y="5374287"/>
            <a:ext cx="1360706" cy="5111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99" name="Equation" r:id="rId15" imgW="1180800" imgH="482400" progId="Equation.3">
                    <p:embed/>
                  </p:oleObj>
                </mc:Choice>
                <mc:Fallback>
                  <p:oleObj name="Equation" r:id="rId15" imgW="1180800" imgH="482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8655" y="5374287"/>
                          <a:ext cx="1360706" cy="51110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13317345"/>
                </p:ext>
              </p:extLst>
            </p:nvPr>
          </p:nvGraphicFramePr>
          <p:xfrm>
            <a:off x="3610821" y="5498262"/>
            <a:ext cx="1231357" cy="2467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00" name="Equation" r:id="rId17" imgW="1054080" imgH="228600" progId="Equation.3">
                    <p:embed/>
                  </p:oleObj>
                </mc:Choice>
                <mc:Fallback>
                  <p:oleObj name="Equation" r:id="rId17" imgW="10540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10821" y="5498262"/>
                          <a:ext cx="1231357" cy="2467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44981914"/>
                </p:ext>
              </p:extLst>
            </p:nvPr>
          </p:nvGraphicFramePr>
          <p:xfrm>
            <a:off x="1628730" y="6183634"/>
            <a:ext cx="1037332" cy="2456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01" name="Equation" r:id="rId19" imgW="888840" imgH="228600" progId="Equation.3">
                    <p:embed/>
                  </p:oleObj>
                </mc:Choice>
                <mc:Fallback>
                  <p:oleObj name="Equation" r:id="rId19" imgW="88884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28730" y="6183634"/>
                          <a:ext cx="1037332" cy="24561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44393374"/>
                </p:ext>
              </p:extLst>
            </p:nvPr>
          </p:nvGraphicFramePr>
          <p:xfrm>
            <a:off x="3565169" y="6059658"/>
            <a:ext cx="1329003" cy="5099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02" name="Equation" r:id="rId21" imgW="1155600" imgH="482400" progId="Equation.3">
                    <p:embed/>
                  </p:oleObj>
                </mc:Choice>
                <mc:Fallback>
                  <p:oleObj name="Equation" r:id="rId21" imgW="1155600" imgH="482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65169" y="6059658"/>
                          <a:ext cx="1329003" cy="5099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2" name="Group 38"/>
            <p:cNvGrpSpPr>
              <a:grpSpLocks/>
            </p:cNvGrpSpPr>
            <p:nvPr/>
          </p:nvGrpSpPr>
          <p:grpSpPr bwMode="auto">
            <a:xfrm>
              <a:off x="1167130" y="3048000"/>
              <a:ext cx="1465961" cy="657302"/>
              <a:chOff x="1160" y="482"/>
              <a:chExt cx="1156" cy="562"/>
            </a:xfrm>
          </p:grpSpPr>
          <p:graphicFrame>
            <p:nvGraphicFramePr>
              <p:cNvPr id="31" name="Object 7"/>
              <p:cNvGraphicFramePr>
                <a:graphicFrameLocks noChangeAspect="1"/>
              </p:cNvGraphicFramePr>
              <p:nvPr/>
            </p:nvGraphicFramePr>
            <p:xfrm>
              <a:off x="1160" y="606"/>
              <a:ext cx="1156" cy="4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503" name="Equation" r:id="rId23" imgW="1269720" imgH="482400" progId="Equation.3">
                      <p:embed/>
                    </p:oleObj>
                  </mc:Choice>
                  <mc:Fallback>
                    <p:oleObj name="Equation" r:id="rId23" imgW="1269720" imgH="4824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60" y="606"/>
                            <a:ext cx="1156" cy="4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" name="Object 22"/>
              <p:cNvGraphicFramePr>
                <a:graphicFrameLocks noChangeAspect="1"/>
              </p:cNvGraphicFramePr>
              <p:nvPr/>
            </p:nvGraphicFramePr>
            <p:xfrm>
              <a:off x="1513" y="482"/>
              <a:ext cx="473" cy="1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504" name="Equation" r:id="rId25" imgW="457200" imgH="177480" progId="Equation.3">
                      <p:embed/>
                    </p:oleObj>
                  </mc:Choice>
                  <mc:Fallback>
                    <p:oleObj name="Equation" r:id="rId25" imgW="457200" imgH="1774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3" y="482"/>
                            <a:ext cx="473" cy="1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3" name="Group 39"/>
            <p:cNvGrpSpPr>
              <a:grpSpLocks/>
            </p:cNvGrpSpPr>
            <p:nvPr/>
          </p:nvGrpSpPr>
          <p:grpSpPr bwMode="auto">
            <a:xfrm>
              <a:off x="3733830" y="3048000"/>
              <a:ext cx="1467229" cy="657302"/>
              <a:chOff x="3184" y="482"/>
              <a:chExt cx="1157" cy="562"/>
            </a:xfrm>
          </p:grpSpPr>
          <p:graphicFrame>
            <p:nvGraphicFramePr>
              <p:cNvPr id="29" name="Object 8"/>
              <p:cNvGraphicFramePr>
                <a:graphicFrameLocks noChangeAspect="1"/>
              </p:cNvGraphicFramePr>
              <p:nvPr/>
            </p:nvGraphicFramePr>
            <p:xfrm>
              <a:off x="3184" y="606"/>
              <a:ext cx="1157" cy="4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505" name="Equation" r:id="rId27" imgW="1269720" imgH="482400" progId="Equation.3">
                      <p:embed/>
                    </p:oleObj>
                  </mc:Choice>
                  <mc:Fallback>
                    <p:oleObj name="Equation" r:id="rId27" imgW="1269720" imgH="4824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84" y="606"/>
                            <a:ext cx="1157" cy="4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" name="Object 23"/>
              <p:cNvGraphicFramePr>
                <a:graphicFrameLocks noChangeAspect="1"/>
              </p:cNvGraphicFramePr>
              <p:nvPr/>
            </p:nvGraphicFramePr>
            <p:xfrm>
              <a:off x="3543" y="482"/>
              <a:ext cx="394" cy="1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506" name="Equation" r:id="rId29" imgW="380880" imgH="177480" progId="Equation.3">
                      <p:embed/>
                    </p:oleObj>
                  </mc:Choice>
                  <mc:Fallback>
                    <p:oleObj name="Equation" r:id="rId29" imgW="380880" imgH="1774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43" y="482"/>
                            <a:ext cx="394" cy="1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4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13492278"/>
                </p:ext>
              </p:extLst>
            </p:nvPr>
          </p:nvGraphicFramePr>
          <p:xfrm>
            <a:off x="2913349" y="3764950"/>
            <a:ext cx="550369" cy="212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07" name="Equation" r:id="rId31" imgW="419040" imgH="177480" progId="Equation.3">
                    <p:embed/>
                  </p:oleObj>
                </mc:Choice>
                <mc:Fallback>
                  <p:oleObj name="Equation" r:id="rId31" imgW="41904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349" y="3764950"/>
                          <a:ext cx="550369" cy="2128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57975907"/>
                </p:ext>
              </p:extLst>
            </p:nvPr>
          </p:nvGraphicFramePr>
          <p:xfrm>
            <a:off x="432882" y="4480731"/>
            <a:ext cx="447651" cy="212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08" name="Equation" r:id="rId33" imgW="342720" imgH="177480" progId="Equation.3">
                    <p:embed/>
                  </p:oleObj>
                </mc:Choice>
                <mc:Fallback>
                  <p:oleObj name="Equation" r:id="rId33" imgW="34272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882" y="4480731"/>
                          <a:ext cx="447651" cy="2128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17335617"/>
                </p:ext>
              </p:extLst>
            </p:nvPr>
          </p:nvGraphicFramePr>
          <p:xfrm>
            <a:off x="2602656" y="4480731"/>
            <a:ext cx="447651" cy="212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09" name="Equation" r:id="rId35" imgW="342720" imgH="177480" progId="Equation.3">
                    <p:embed/>
                  </p:oleObj>
                </mc:Choice>
                <mc:Fallback>
                  <p:oleObj name="Equation" r:id="rId35" imgW="34272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02656" y="4480731"/>
                          <a:ext cx="447651" cy="2128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465610"/>
                </p:ext>
              </p:extLst>
            </p:nvPr>
          </p:nvGraphicFramePr>
          <p:xfrm>
            <a:off x="1387785" y="5161424"/>
            <a:ext cx="698741" cy="212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10" name="Equation" r:id="rId37" imgW="533160" imgH="177480" progId="Equation.3">
                    <p:embed/>
                  </p:oleObj>
                </mc:Choice>
                <mc:Fallback>
                  <p:oleObj name="Equation" r:id="rId37" imgW="53316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7785" y="5161424"/>
                          <a:ext cx="698741" cy="2128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28813295"/>
                </p:ext>
              </p:extLst>
            </p:nvPr>
          </p:nvGraphicFramePr>
          <p:xfrm>
            <a:off x="4342533" y="5187155"/>
            <a:ext cx="598558" cy="212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11" name="Equation" r:id="rId39" imgW="457200" imgH="177480" progId="Equation.3">
                    <p:embed/>
                  </p:oleObj>
                </mc:Choice>
                <mc:Fallback>
                  <p:oleObj name="Equation" r:id="rId39" imgW="45720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42533" y="5187155"/>
                          <a:ext cx="598558" cy="2128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3" name="TextBox 32"/>
          <p:cNvSpPr txBox="1"/>
          <p:nvPr/>
        </p:nvSpPr>
        <p:spPr>
          <a:xfrm>
            <a:off x="226142" y="1905000"/>
            <a:ext cx="2438400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 smtClean="0">
                <a:latin typeface="Arial" pitchFamily="34" charset="0"/>
                <a:cs typeface="Arial" pitchFamily="34" charset="0"/>
              </a:rPr>
              <a:t>pp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 CYCLE:</a:t>
            </a:r>
          </a:p>
          <a:p>
            <a:pPr algn="ctr"/>
            <a:r>
              <a:rPr lang="en-GB" b="1" dirty="0" smtClean="0">
                <a:latin typeface="Arial" pitchFamily="34" charset="0"/>
                <a:cs typeface="Arial" pitchFamily="34" charset="0"/>
              </a:rPr>
              <a:t>~99% of the sun energy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5537" y="2895600"/>
            <a:ext cx="6122863" cy="3810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Oval 34"/>
          <p:cNvSpPr/>
          <p:nvPr/>
        </p:nvSpPr>
        <p:spPr>
          <a:xfrm>
            <a:off x="3505200" y="3163218"/>
            <a:ext cx="2038676" cy="7229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Oval 35"/>
          <p:cNvSpPr/>
          <p:nvPr/>
        </p:nvSpPr>
        <p:spPr>
          <a:xfrm>
            <a:off x="3142924" y="5982618"/>
            <a:ext cx="2038676" cy="7229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Oval 36"/>
          <p:cNvSpPr/>
          <p:nvPr/>
        </p:nvSpPr>
        <p:spPr>
          <a:xfrm>
            <a:off x="1143000" y="5257800"/>
            <a:ext cx="2038676" cy="7229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Oval 37"/>
          <p:cNvSpPr/>
          <p:nvPr/>
        </p:nvSpPr>
        <p:spPr>
          <a:xfrm>
            <a:off x="6399806" y="4486101"/>
            <a:ext cx="2779863" cy="24012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TextBox 38"/>
          <p:cNvSpPr txBox="1"/>
          <p:nvPr/>
        </p:nvSpPr>
        <p:spPr>
          <a:xfrm>
            <a:off x="226142" y="914400"/>
            <a:ext cx="4580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>
                <a:latin typeface="Arial" pitchFamily="34" charset="0"/>
                <a:cs typeface="Arial" pitchFamily="34" charset="0"/>
              </a:rPr>
              <a:t>Solar neutrino spectrum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: dominated by low-energy neutrinos (&lt; 1MeV)</a:t>
            </a:r>
          </a:p>
        </p:txBody>
      </p:sp>
      <p:sp>
        <p:nvSpPr>
          <p:cNvPr id="43" name="Oval 42"/>
          <p:cNvSpPr/>
          <p:nvPr/>
        </p:nvSpPr>
        <p:spPr>
          <a:xfrm>
            <a:off x="914400" y="3124200"/>
            <a:ext cx="2038676" cy="722982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TextBox 44"/>
          <p:cNvSpPr txBox="1"/>
          <p:nvPr/>
        </p:nvSpPr>
        <p:spPr>
          <a:xfrm rot="20470597">
            <a:off x="687991" y="3265848"/>
            <a:ext cx="2421537" cy="646331"/>
          </a:xfrm>
          <a:prstGeom prst="rect">
            <a:avLst/>
          </a:prstGeom>
          <a:solidFill>
            <a:schemeClr val="bg1"/>
          </a:solidFill>
          <a:ln w="539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smtClean="0">
                <a:solidFill>
                  <a:srgbClr val="FF0000"/>
                </a:solidFill>
              </a:rPr>
              <a:t>PUBBLICATO NEL 2014 su NATURE!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553200" y="5498068"/>
            <a:ext cx="2421537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/>
              <a:t>Possibly BX Phase 2?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74122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43" grpId="0" animBg="1"/>
      <p:bldP spid="45" grpId="0" animBg="1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28" y="0"/>
            <a:ext cx="9144000" cy="6858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Osservazione dei neutrini da pp in Borexino</a:t>
            </a:r>
            <a:endParaRPr lang="it-IT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52663" y="15192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6" name="TextBox 5"/>
          <p:cNvSpPr txBox="1"/>
          <p:nvPr/>
        </p:nvSpPr>
        <p:spPr>
          <a:xfrm>
            <a:off x="457200" y="5845314"/>
            <a:ext cx="8305800" cy="40011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smtClean="0">
                <a:solidFill>
                  <a:schemeClr val="bg1"/>
                </a:solidFill>
              </a:rPr>
              <a:t>Published on Nature 512, 383-386 (2014)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14" y="1447800"/>
            <a:ext cx="8761386" cy="41594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693" y="4768664"/>
            <a:ext cx="1757007" cy="167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4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28" y="0"/>
            <a:ext cx="9144000" cy="6858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Borexino: articoli pubblicati recentemente </a:t>
            </a:r>
            <a:endParaRPr lang="it-IT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52663" y="15192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9" name="TextBox 8"/>
          <p:cNvSpPr txBox="1"/>
          <p:nvPr/>
        </p:nvSpPr>
        <p:spPr>
          <a:xfrm>
            <a:off x="232542" y="1519238"/>
            <a:ext cx="8684172" cy="4108817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it-IT" sz="1600" i="1" smtClean="0"/>
          </a:p>
          <a:p>
            <a:pPr>
              <a:spcAft>
                <a:spcPts val="600"/>
              </a:spcAft>
            </a:pPr>
            <a:r>
              <a:rPr lang="it-IT" sz="2000" b="1" smtClean="0">
                <a:latin typeface="+mj-lt"/>
              </a:rPr>
              <a:t>Neutrini solari</a:t>
            </a:r>
          </a:p>
          <a:p>
            <a:pPr>
              <a:spcAft>
                <a:spcPts val="600"/>
              </a:spcAft>
            </a:pPr>
            <a:r>
              <a:rPr lang="en-US" sz="2000" b="1" i="1"/>
              <a:t>1</a:t>
            </a:r>
            <a:r>
              <a:rPr lang="en-US" sz="2000" i="1" smtClean="0"/>
              <a:t>)’‘Final Results of Borexino Phase-I low-energy solar neutrino spectroscopy’’, </a:t>
            </a:r>
            <a:endParaRPr lang="en-US" sz="2000" i="1"/>
          </a:p>
          <a:p>
            <a:pPr>
              <a:spcAft>
                <a:spcPts val="600"/>
              </a:spcAft>
            </a:pPr>
            <a:r>
              <a:rPr lang="it-IT" sz="2000" smtClean="0"/>
              <a:t>Phys.Rev.D </a:t>
            </a:r>
            <a:r>
              <a:rPr lang="it-IT" sz="2000" b="1" smtClean="0"/>
              <a:t>89</a:t>
            </a:r>
            <a:r>
              <a:rPr lang="it-IT" sz="2000" smtClean="0"/>
              <a:t>, 112007 (2014).</a:t>
            </a:r>
          </a:p>
          <a:p>
            <a:pPr>
              <a:spcAft>
                <a:spcPts val="600"/>
              </a:spcAft>
            </a:pPr>
            <a:r>
              <a:rPr lang="it-IT" sz="2000" i="1" smtClean="0"/>
              <a:t>2)’’’Neutrinos from the primary proton-proton fusion process in the Sun’’</a:t>
            </a:r>
          </a:p>
          <a:p>
            <a:pPr>
              <a:spcAft>
                <a:spcPts val="600"/>
              </a:spcAft>
            </a:pPr>
            <a:r>
              <a:rPr lang="it-IT" sz="2000" smtClean="0"/>
              <a:t>Nature 512, 383 (2014).</a:t>
            </a:r>
          </a:p>
          <a:p>
            <a:pPr>
              <a:spcAft>
                <a:spcPts val="600"/>
              </a:spcAft>
            </a:pPr>
            <a:endParaRPr lang="it-IT" sz="2000" i="1" smtClean="0"/>
          </a:p>
          <a:p>
            <a:pPr>
              <a:spcAft>
                <a:spcPts val="600"/>
              </a:spcAft>
            </a:pPr>
            <a:r>
              <a:rPr lang="it-IT" sz="2000" b="1" smtClean="0">
                <a:latin typeface="+mj-lt"/>
              </a:rPr>
              <a:t>Geo-neutrini</a:t>
            </a:r>
            <a:endParaRPr lang="it-IT" sz="2000" b="1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2000" b="1" i="1"/>
              <a:t>1</a:t>
            </a:r>
            <a:r>
              <a:rPr lang="en-US" sz="2000" i="1" smtClean="0"/>
              <a:t>)’‘Spectroscopy of geo-neutrinos from 2056 days of Borexino data’’, </a:t>
            </a:r>
            <a:endParaRPr lang="en-US" sz="2000" i="1"/>
          </a:p>
          <a:p>
            <a:pPr>
              <a:spcAft>
                <a:spcPts val="600"/>
              </a:spcAft>
            </a:pPr>
            <a:r>
              <a:rPr lang="it-IT" sz="2000" smtClean="0"/>
              <a:t>arXiV:1506.04610- sottomesso su Phys.Rev.D  Brief Reports (25 giugno 2015)</a:t>
            </a:r>
            <a:endParaRPr lang="it-IT" sz="2000"/>
          </a:p>
          <a:p>
            <a:endParaRPr lang="en-US" sz="2000" i="1" smtClean="0"/>
          </a:p>
        </p:txBody>
      </p:sp>
    </p:spTree>
    <p:extLst>
      <p:ext uri="{BB962C8B-B14F-4D97-AF65-F5344CB8AC3E}">
        <p14:creationId xmlns:p14="http://schemas.microsoft.com/office/powerpoint/2010/main" val="345773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28" y="0"/>
            <a:ext cx="9144000" cy="6858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Borexino: la (lunga) storia</a:t>
            </a:r>
            <a:endParaRPr lang="it-IT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52663" y="15192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6" name="Right Arrow 5"/>
          <p:cNvSpPr/>
          <p:nvPr/>
        </p:nvSpPr>
        <p:spPr>
          <a:xfrm>
            <a:off x="2628" y="1519238"/>
            <a:ext cx="8836572" cy="4572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2628" y="1654629"/>
            <a:ext cx="2054772" cy="174171"/>
          </a:xfrm>
          <a:prstGeom prst="rect">
            <a:avLst/>
          </a:prstGeom>
          <a:pattFill prst="lgGrid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2057400" y="1219200"/>
            <a:ext cx="0" cy="1066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52600" y="8382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2007</a:t>
            </a:r>
            <a:endParaRPr lang="it-IT" b="1"/>
          </a:p>
        </p:txBody>
      </p:sp>
      <p:cxnSp>
        <p:nvCxnSpPr>
          <p:cNvPr id="14" name="Straight Connector 13"/>
          <p:cNvCxnSpPr/>
          <p:nvPr/>
        </p:nvCxnSpPr>
        <p:spPr>
          <a:xfrm>
            <a:off x="4419600" y="1219200"/>
            <a:ext cx="0" cy="1066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079516" y="8382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2010</a:t>
            </a:r>
            <a:endParaRPr lang="it-IT" b="1"/>
          </a:p>
        </p:txBody>
      </p:sp>
      <p:sp>
        <p:nvSpPr>
          <p:cNvPr id="17" name="Rectangle 16"/>
          <p:cNvSpPr/>
          <p:nvPr/>
        </p:nvSpPr>
        <p:spPr>
          <a:xfrm>
            <a:off x="2057401" y="1654629"/>
            <a:ext cx="2362198" cy="185057"/>
          </a:xfrm>
          <a:prstGeom prst="rect">
            <a:avLst/>
          </a:prstGeom>
          <a:solidFill>
            <a:srgbClr val="4BFF9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8" name="Straight Connector 17"/>
          <p:cNvCxnSpPr/>
          <p:nvPr/>
        </p:nvCxnSpPr>
        <p:spPr>
          <a:xfrm>
            <a:off x="5029200" y="1219200"/>
            <a:ext cx="0" cy="1066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724400" y="8382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2012</a:t>
            </a:r>
            <a:endParaRPr lang="it-IT" b="1"/>
          </a:p>
        </p:txBody>
      </p:sp>
      <p:sp>
        <p:nvSpPr>
          <p:cNvPr id="20" name="Rectangle 19"/>
          <p:cNvSpPr/>
          <p:nvPr/>
        </p:nvSpPr>
        <p:spPr>
          <a:xfrm>
            <a:off x="5076371" y="1660071"/>
            <a:ext cx="2362198" cy="185057"/>
          </a:xfrm>
          <a:prstGeom prst="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1" name="Straight Connector 20"/>
          <p:cNvCxnSpPr/>
          <p:nvPr/>
        </p:nvCxnSpPr>
        <p:spPr>
          <a:xfrm>
            <a:off x="7438569" y="1219200"/>
            <a:ext cx="0" cy="1066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086600" y="8382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2014</a:t>
            </a:r>
            <a:endParaRPr lang="it-IT" b="1"/>
          </a:p>
        </p:txBody>
      </p:sp>
      <p:sp>
        <p:nvSpPr>
          <p:cNvPr id="26" name="TextBox 25"/>
          <p:cNvSpPr txBox="1"/>
          <p:nvPr/>
        </p:nvSpPr>
        <p:spPr>
          <a:xfrm>
            <a:off x="33337" y="2362200"/>
            <a:ext cx="2024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Fase preparatoria</a:t>
            </a:r>
            <a:endParaRPr lang="it-IT"/>
          </a:p>
        </p:txBody>
      </p:sp>
      <p:sp>
        <p:nvSpPr>
          <p:cNvPr id="30" name="Down Arrow 29"/>
          <p:cNvSpPr/>
          <p:nvPr/>
        </p:nvSpPr>
        <p:spPr>
          <a:xfrm>
            <a:off x="852033" y="1905000"/>
            <a:ext cx="228600" cy="483395"/>
          </a:xfrm>
          <a:prstGeom prst="downArrow">
            <a:avLst/>
          </a:prstGeom>
          <a:pattFill prst="lgGrid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Down Arrow 30"/>
          <p:cNvSpPr/>
          <p:nvPr/>
        </p:nvSpPr>
        <p:spPr>
          <a:xfrm>
            <a:off x="4634815" y="1882825"/>
            <a:ext cx="228600" cy="483395"/>
          </a:xfrm>
          <a:prstGeom prst="downArrow">
            <a:avLst/>
          </a:prstGeom>
          <a:pattFill prst="lgGrid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TextBox 31"/>
          <p:cNvSpPr txBox="1"/>
          <p:nvPr/>
        </p:nvSpPr>
        <p:spPr>
          <a:xfrm>
            <a:off x="4093368" y="2408238"/>
            <a:ext cx="1393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Purificazioni</a:t>
            </a:r>
            <a:endParaRPr lang="it-IT"/>
          </a:p>
        </p:txBody>
      </p:sp>
      <p:sp>
        <p:nvSpPr>
          <p:cNvPr id="33" name="TextBox 32"/>
          <p:cNvSpPr txBox="1"/>
          <p:nvPr/>
        </p:nvSpPr>
        <p:spPr>
          <a:xfrm>
            <a:off x="1080633" y="3046274"/>
            <a:ext cx="3760883" cy="3693319"/>
          </a:xfrm>
          <a:prstGeom prst="rect">
            <a:avLst/>
          </a:prstGeom>
          <a:solidFill>
            <a:schemeClr val="bg1"/>
          </a:solidFill>
          <a:ln w="38100">
            <a:solidFill>
              <a:srgbClr val="4BFF9C"/>
            </a:solidFill>
          </a:ln>
        </p:spPr>
        <p:txBody>
          <a:bodyPr wrap="square" rtlCol="0">
            <a:spAutoFit/>
          </a:bodyPr>
          <a:lstStyle/>
          <a:p>
            <a:r>
              <a:rPr lang="it-IT" b="1" smtClean="0"/>
              <a:t>FASE 1 (2007-2010)</a:t>
            </a:r>
          </a:p>
          <a:p>
            <a:r>
              <a:rPr lang="it-IT" u="sng" smtClean="0"/>
              <a:t>Neutrini solari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aseline="30000" smtClean="0"/>
              <a:t>7</a:t>
            </a:r>
            <a:r>
              <a:rPr lang="it-IT" smtClean="0"/>
              <a:t>Be: prima misura+ misura  al 5% + studio modulazioni stagionali; Day/Night asymmetry; </a:t>
            </a:r>
            <a:r>
              <a:rPr lang="it-IT" smtClean="0">
                <a:solidFill>
                  <a:srgbClr val="FF0000"/>
                </a:solidFill>
              </a:rPr>
              <a:t>√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pep: prima misura;</a:t>
            </a:r>
            <a:r>
              <a:rPr lang="it-IT" smtClean="0">
                <a:solidFill>
                  <a:srgbClr val="FF0000"/>
                </a:solidFill>
              </a:rPr>
              <a:t> √</a:t>
            </a:r>
            <a:endParaRPr lang="it-IT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aseline="30000" smtClean="0"/>
              <a:t>8</a:t>
            </a:r>
            <a:r>
              <a:rPr lang="it-IT" smtClean="0"/>
              <a:t>B: misura con la piu’ bassa soglia in energia; </a:t>
            </a:r>
            <a:r>
              <a:rPr lang="it-IT" smtClean="0">
                <a:solidFill>
                  <a:srgbClr val="FF0000"/>
                </a:solidFill>
              </a:rPr>
              <a:t>√</a:t>
            </a:r>
            <a:endParaRPr lang="it-IT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CNO: miglior limite;</a:t>
            </a:r>
            <a:r>
              <a:rPr lang="it-IT" smtClean="0">
                <a:solidFill>
                  <a:srgbClr val="FF0000"/>
                </a:solidFill>
              </a:rPr>
              <a:t> √</a:t>
            </a:r>
            <a:endParaRPr lang="it-IT" smtClean="0"/>
          </a:p>
          <a:p>
            <a:r>
              <a:rPr lang="it-IT" u="sng" smtClean="0"/>
              <a:t>Geo-neutrini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Evidenza &gt; 4.5</a:t>
            </a:r>
            <a:r>
              <a:rPr lang="it-IT" smtClean="0">
                <a:latin typeface="Symbol" panose="05050102010706020507" pitchFamily="18" charset="2"/>
              </a:rPr>
              <a:t>s</a:t>
            </a:r>
            <a:r>
              <a:rPr lang="it-IT" smtClean="0"/>
              <a:t> ; </a:t>
            </a:r>
            <a:r>
              <a:rPr lang="it-IT" smtClean="0">
                <a:solidFill>
                  <a:srgbClr val="FF0000"/>
                </a:solidFill>
              </a:rPr>
              <a:t>√</a:t>
            </a:r>
            <a:endParaRPr lang="it-IT" smtClean="0"/>
          </a:p>
          <a:p>
            <a:r>
              <a:rPr lang="it-IT" smtClean="0"/>
              <a:t>Limiti su processi esotici</a:t>
            </a:r>
            <a:r>
              <a:rPr lang="it-IT" smtClean="0">
                <a:solidFill>
                  <a:srgbClr val="FF0000"/>
                </a:solidFill>
              </a:rPr>
              <a:t> √</a:t>
            </a:r>
            <a:endParaRPr lang="it-IT" smtClean="0"/>
          </a:p>
          <a:p>
            <a:r>
              <a:rPr lang="it-IT" smtClean="0"/>
              <a:t>Cosmogenici (neutroni, muoni ecc..) </a:t>
            </a:r>
            <a:r>
              <a:rPr lang="it-IT">
                <a:solidFill>
                  <a:srgbClr val="FF0000"/>
                </a:solidFill>
              </a:rPr>
              <a:t>√</a:t>
            </a:r>
            <a:endParaRPr lang="it-IT" smtClean="0"/>
          </a:p>
        </p:txBody>
      </p:sp>
      <p:sp>
        <p:nvSpPr>
          <p:cNvPr id="34" name="Down Arrow 33"/>
          <p:cNvSpPr/>
          <p:nvPr/>
        </p:nvSpPr>
        <p:spPr>
          <a:xfrm>
            <a:off x="3032802" y="1927622"/>
            <a:ext cx="229732" cy="1118652"/>
          </a:xfrm>
          <a:prstGeom prst="downArrow">
            <a:avLst/>
          </a:prstGeom>
          <a:pattFill prst="lgGrid">
            <a:fgClr>
              <a:srgbClr val="4BFF9C"/>
            </a:fgClr>
            <a:bgClr>
              <a:schemeClr val="bg1"/>
            </a:bgClr>
          </a:pattFill>
          <a:ln>
            <a:solidFill>
              <a:srgbClr val="4BFF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Down Arrow 34"/>
          <p:cNvSpPr/>
          <p:nvPr/>
        </p:nvSpPr>
        <p:spPr>
          <a:xfrm>
            <a:off x="6057678" y="1905000"/>
            <a:ext cx="229732" cy="1118652"/>
          </a:xfrm>
          <a:prstGeom prst="downArrow">
            <a:avLst/>
          </a:prstGeom>
          <a:pattFill prst="lgGrid">
            <a:fgClr>
              <a:srgbClr val="00B0F0"/>
            </a:fgClr>
            <a:bgClr>
              <a:schemeClr val="bg1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TextBox 35"/>
          <p:cNvSpPr txBox="1"/>
          <p:nvPr/>
        </p:nvSpPr>
        <p:spPr>
          <a:xfrm>
            <a:off x="5029200" y="3065670"/>
            <a:ext cx="3760883" cy="258532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smtClean="0"/>
              <a:t>FASE 2 (2012-2014) </a:t>
            </a:r>
          </a:p>
          <a:p>
            <a:r>
              <a:rPr lang="it-IT" u="sng" smtClean="0"/>
              <a:t>Neutrini solari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Update dei risultati su</a:t>
            </a:r>
            <a:r>
              <a:rPr lang="it-IT" baseline="30000" smtClean="0"/>
              <a:t>7</a:t>
            </a:r>
            <a:r>
              <a:rPr lang="it-IT" smtClean="0"/>
              <a:t>Be, pep, </a:t>
            </a:r>
            <a:r>
              <a:rPr lang="it-IT" baseline="30000" smtClean="0"/>
              <a:t>8</a:t>
            </a:r>
            <a:r>
              <a:rPr lang="it-IT" smtClean="0"/>
              <a:t>B;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pp neutrinos</a:t>
            </a:r>
            <a:endParaRPr lang="it-IT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CNO: ulteriore migioramento del limite?</a:t>
            </a:r>
          </a:p>
          <a:p>
            <a:r>
              <a:rPr lang="it-IT" u="sng" smtClean="0"/>
              <a:t>Update su geo-neutrini</a:t>
            </a:r>
          </a:p>
          <a:p>
            <a:r>
              <a:rPr lang="it-IT" smtClean="0"/>
              <a:t>Limiti su processi esotici</a:t>
            </a:r>
          </a:p>
          <a:p>
            <a:r>
              <a:rPr lang="it-IT" smtClean="0"/>
              <a:t>Cosmogenici (neutroni, muoni ecc..)</a:t>
            </a:r>
          </a:p>
        </p:txBody>
      </p:sp>
      <p:sp>
        <p:nvSpPr>
          <p:cNvPr id="39" name="Right Brace 38"/>
          <p:cNvSpPr/>
          <p:nvPr/>
        </p:nvSpPr>
        <p:spPr>
          <a:xfrm rot="16200000">
            <a:off x="3086968" y="336191"/>
            <a:ext cx="295806" cy="2142053"/>
          </a:xfrm>
          <a:prstGeom prst="rightBrace">
            <a:avLst/>
          </a:prstGeom>
          <a:ln>
            <a:solidFill>
              <a:srgbClr val="4BFF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TextBox 39"/>
          <p:cNvSpPr txBox="1"/>
          <p:nvPr/>
        </p:nvSpPr>
        <p:spPr>
          <a:xfrm>
            <a:off x="2759321" y="858257"/>
            <a:ext cx="97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FASE 1</a:t>
            </a:r>
            <a:endParaRPr lang="it-IT" b="1"/>
          </a:p>
        </p:txBody>
      </p:sp>
      <p:sp>
        <p:nvSpPr>
          <p:cNvPr id="41" name="Right Brace 40"/>
          <p:cNvSpPr/>
          <p:nvPr/>
        </p:nvSpPr>
        <p:spPr>
          <a:xfrm rot="16200000">
            <a:off x="6096270" y="364072"/>
            <a:ext cx="295806" cy="2142053"/>
          </a:xfrm>
          <a:prstGeom prst="rightBrac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TextBox 41"/>
          <p:cNvSpPr txBox="1"/>
          <p:nvPr/>
        </p:nvSpPr>
        <p:spPr>
          <a:xfrm>
            <a:off x="5685304" y="837256"/>
            <a:ext cx="97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FASE 2</a:t>
            </a:r>
            <a:endParaRPr lang="it-IT" b="1"/>
          </a:p>
        </p:txBody>
      </p:sp>
      <p:sp>
        <p:nvSpPr>
          <p:cNvPr id="43" name="Down Arrow 42"/>
          <p:cNvSpPr/>
          <p:nvPr/>
        </p:nvSpPr>
        <p:spPr>
          <a:xfrm rot="-5400000" flipH="1">
            <a:off x="7960843" y="1611617"/>
            <a:ext cx="332487" cy="1153898"/>
          </a:xfrm>
          <a:prstGeom prst="downArrow">
            <a:avLst/>
          </a:prstGeom>
          <a:pattFill prst="lgGrid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TextBox 43"/>
          <p:cNvSpPr txBox="1"/>
          <p:nvPr/>
        </p:nvSpPr>
        <p:spPr>
          <a:xfrm>
            <a:off x="7407937" y="2438400"/>
            <a:ext cx="1393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Verso SOX</a:t>
            </a:r>
            <a:endParaRPr lang="it-IT"/>
          </a:p>
        </p:txBody>
      </p:sp>
      <p:sp>
        <p:nvSpPr>
          <p:cNvPr id="38" name="TextBox 37"/>
          <p:cNvSpPr txBox="1"/>
          <p:nvPr/>
        </p:nvSpPr>
        <p:spPr>
          <a:xfrm>
            <a:off x="5907468" y="5816263"/>
            <a:ext cx="2267744" cy="923330"/>
          </a:xfrm>
          <a:prstGeom prst="rect">
            <a:avLst/>
          </a:prstGeom>
          <a:solidFill>
            <a:schemeClr val="bg1"/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latin typeface="Arial" pitchFamily="34" charset="0"/>
                <a:cs typeface="Arial" pitchFamily="34" charset="0"/>
              </a:rPr>
              <a:t>E’ possibile fare una misura dei neutrino da CNO?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Down Arrow 1"/>
          <p:cNvSpPr/>
          <p:nvPr/>
        </p:nvSpPr>
        <p:spPr>
          <a:xfrm rot="20402453">
            <a:off x="6408167" y="4771405"/>
            <a:ext cx="602105" cy="10668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642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6" grpId="0"/>
      <p:bldP spid="17" grpId="0" animBg="1"/>
      <p:bldP spid="19" grpId="0"/>
      <p:bldP spid="20" grpId="0" animBg="1"/>
      <p:bldP spid="22" grpId="0"/>
      <p:bldP spid="26" grpId="0"/>
      <p:bldP spid="30" grpId="0" animBg="1"/>
      <p:bldP spid="31" grpId="0" animBg="1"/>
      <p:bldP spid="32" grpId="0"/>
      <p:bldP spid="33" grpId="0" animBg="1"/>
      <p:bldP spid="34" grpId="0" animBg="1"/>
      <p:bldP spid="35" grpId="0" animBg="1"/>
      <p:bldP spid="36" grpId="0" animBg="1"/>
      <p:bldP spid="39" grpId="0" animBg="1"/>
      <p:bldP spid="40" grpId="0"/>
      <p:bldP spid="41" grpId="0" animBg="1"/>
      <p:bldP spid="42" grpId="0"/>
      <p:bldP spid="43" grpId="0" animBg="1"/>
      <p:bldP spid="44" grpId="0"/>
      <p:bldP spid="38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28" y="0"/>
            <a:ext cx="9144000" cy="6858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Borexino:la ricerca dei neutrini da CNO</a:t>
            </a:r>
            <a:endParaRPr lang="it-IT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52663" y="15192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486400" y="1955291"/>
            <a:ext cx="3477708" cy="10927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aseline="30000" smtClean="0"/>
              <a:t>210</a:t>
            </a:r>
            <a:r>
              <a:rPr lang="it-IT" smtClean="0"/>
              <a:t>Bi  e’ il principale background per questa analisi</a:t>
            </a:r>
          </a:p>
          <a:p>
            <a:r>
              <a:rPr lang="it-IT" smtClean="0"/>
              <a:t>Possibile tag con </a:t>
            </a:r>
            <a:r>
              <a:rPr lang="it-IT" baseline="30000" smtClean="0"/>
              <a:t>210</a:t>
            </a:r>
            <a:r>
              <a:rPr lang="it-IT" smtClean="0"/>
              <a:t>Po?</a:t>
            </a:r>
            <a:endParaRPr lang="it-IT" dirty="0" smtClean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60684" y="990600"/>
            <a:ext cx="5481807" cy="1186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de-DE" sz="1900" b="1" smtClean="0"/>
              <a:t>Difficolta‘ di questa analisi</a:t>
            </a:r>
          </a:p>
          <a:p>
            <a:pPr lvl="1"/>
            <a:r>
              <a:rPr lang="de-DE" sz="1900" smtClean="0"/>
              <a:t>Rate molto bassi (counts </a:t>
            </a:r>
            <a:r>
              <a:rPr lang="de-DE" sz="1900" dirty="0" smtClean="0"/>
              <a:t>/day/100tons); </a:t>
            </a:r>
          </a:p>
          <a:p>
            <a:pPr lvl="1"/>
            <a:r>
              <a:rPr lang="de-DE" sz="1900" dirty="0" smtClean="0"/>
              <a:t>Backgrounds: </a:t>
            </a:r>
            <a:r>
              <a:rPr lang="de-DE" sz="1900" baseline="30000" smtClean="0"/>
              <a:t>210</a:t>
            </a:r>
            <a:r>
              <a:rPr lang="de-DE" sz="1900" smtClean="0"/>
              <a:t>Bi </a:t>
            </a:r>
            <a:r>
              <a:rPr lang="de-DE" sz="1900"/>
              <a:t>e</a:t>
            </a:r>
            <a:r>
              <a:rPr lang="de-DE" sz="1900" smtClean="0"/>
              <a:t> </a:t>
            </a:r>
            <a:r>
              <a:rPr lang="de-DE" sz="1900" baseline="30000" dirty="0" smtClean="0"/>
              <a:t>11</a:t>
            </a:r>
            <a:r>
              <a:rPr lang="de-DE" sz="1900" dirty="0" smtClean="0"/>
              <a:t>C; </a:t>
            </a:r>
          </a:p>
          <a:p>
            <a:endParaRPr lang="de-DE" dirty="0"/>
          </a:p>
          <a:p>
            <a:pPr marL="0" indent="0">
              <a:buNone/>
            </a:pPr>
            <a:endParaRPr lang="it-IT" dirty="0" smtClean="0"/>
          </a:p>
        </p:txBody>
      </p:sp>
      <p:grpSp>
        <p:nvGrpSpPr>
          <p:cNvPr id="12" name="Group 11"/>
          <p:cNvGrpSpPr/>
          <p:nvPr/>
        </p:nvGrpSpPr>
        <p:grpSpPr>
          <a:xfrm>
            <a:off x="152400" y="2667000"/>
            <a:ext cx="5329407" cy="3581401"/>
            <a:chOff x="466059" y="2743199"/>
            <a:chExt cx="5329407" cy="3581401"/>
          </a:xfrm>
        </p:grpSpPr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6059" y="2743199"/>
              <a:ext cx="5329407" cy="3581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3276600" y="2895600"/>
              <a:ext cx="2133600" cy="15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 flipH="1">
            <a:off x="2438401" y="1978819"/>
            <a:ext cx="524540" cy="2897981"/>
          </a:xfrm>
          <a:prstGeom prst="straightConnector1">
            <a:avLst/>
          </a:prstGeom>
          <a:ln w="38100">
            <a:solidFill>
              <a:srgbClr val="00CC5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720511" y="1976438"/>
            <a:ext cx="394289" cy="2481262"/>
          </a:xfrm>
          <a:prstGeom prst="straightConnector1">
            <a:avLst/>
          </a:prstGeom>
          <a:ln w="38100">
            <a:solidFill>
              <a:srgbClr val="CB3BC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495800" y="6400800"/>
            <a:ext cx="579778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1BC8EB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pep</a:t>
            </a:r>
            <a:endParaRPr lang="it-IT" dirty="0"/>
          </a:p>
        </p:txBody>
      </p:sp>
      <p:sp>
        <p:nvSpPr>
          <p:cNvPr id="18" name="TextBox 17"/>
          <p:cNvSpPr txBox="1"/>
          <p:nvPr/>
        </p:nvSpPr>
        <p:spPr>
          <a:xfrm>
            <a:off x="838200" y="6400800"/>
            <a:ext cx="685800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1BC8EB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CNO</a:t>
            </a:r>
            <a:endParaRPr lang="it-IT" dirty="0"/>
          </a:p>
        </p:txBody>
      </p:sp>
      <p:cxnSp>
        <p:nvCxnSpPr>
          <p:cNvPr id="19" name="Straight Arrow Connector 18"/>
          <p:cNvCxnSpPr>
            <a:stCxn id="17" idx="0"/>
          </p:cNvCxnSpPr>
          <p:nvPr/>
        </p:nvCxnSpPr>
        <p:spPr>
          <a:xfrm flipH="1" flipV="1">
            <a:off x="3191541" y="5562600"/>
            <a:ext cx="1594148" cy="838200"/>
          </a:xfrm>
          <a:prstGeom prst="straightConnector1">
            <a:avLst/>
          </a:prstGeom>
          <a:ln w="38100">
            <a:solidFill>
              <a:srgbClr val="1BC8E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8" idx="0"/>
          </p:cNvCxnSpPr>
          <p:nvPr/>
        </p:nvCxnSpPr>
        <p:spPr>
          <a:xfrm flipV="1">
            <a:off x="1181100" y="5334000"/>
            <a:ext cx="571500" cy="1066800"/>
          </a:xfrm>
          <a:prstGeom prst="straightConnector1">
            <a:avLst/>
          </a:prstGeom>
          <a:ln w="38100">
            <a:solidFill>
              <a:srgbClr val="1BC8E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/>
          <p:cNvSpPr txBox="1">
            <a:spLocks/>
          </p:cNvSpPr>
          <p:nvPr/>
        </p:nvSpPr>
        <p:spPr>
          <a:xfrm>
            <a:off x="2441449" y="2891027"/>
            <a:ext cx="2971800" cy="9628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b="1" baseline="30000" dirty="0" smtClean="0">
                <a:solidFill>
                  <a:srgbClr val="CB3BC1"/>
                </a:solidFill>
              </a:rPr>
              <a:t>11</a:t>
            </a:r>
            <a:r>
              <a:rPr lang="it-IT" b="1" dirty="0" smtClean="0">
                <a:solidFill>
                  <a:srgbClr val="CB3BC1"/>
                </a:solidFill>
              </a:rPr>
              <a:t>C rate ~ 27 cpd/100tons;</a:t>
            </a:r>
          </a:p>
          <a:p>
            <a:pPr marL="0" indent="0">
              <a:buNone/>
            </a:pPr>
            <a:r>
              <a:rPr lang="it-IT" b="1" baseline="30000" dirty="0" smtClean="0">
                <a:solidFill>
                  <a:srgbClr val="00CC5C"/>
                </a:solidFill>
              </a:rPr>
              <a:t>210</a:t>
            </a:r>
            <a:r>
              <a:rPr lang="it-IT" b="1" dirty="0" smtClean="0">
                <a:solidFill>
                  <a:srgbClr val="00CC5C"/>
                </a:solidFill>
              </a:rPr>
              <a:t>Bi </a:t>
            </a:r>
            <a:r>
              <a:rPr lang="it-IT" b="1" smtClean="0">
                <a:solidFill>
                  <a:srgbClr val="00CC5C"/>
                </a:solidFill>
              </a:rPr>
              <a:t>rate ~40 cpd/100tons</a:t>
            </a:r>
          </a:p>
          <a:p>
            <a:pPr marL="0" indent="0">
              <a:buNone/>
            </a:pPr>
            <a:r>
              <a:rPr lang="it-IT" b="1" baseline="30000">
                <a:solidFill>
                  <a:srgbClr val="00CC5C"/>
                </a:solidFill>
              </a:rPr>
              <a:t>210</a:t>
            </a:r>
            <a:r>
              <a:rPr lang="it-IT" b="1">
                <a:solidFill>
                  <a:srgbClr val="00CC5C"/>
                </a:solidFill>
              </a:rPr>
              <a:t>Bi rate </a:t>
            </a:r>
            <a:r>
              <a:rPr lang="it-IT" b="1" smtClean="0">
                <a:solidFill>
                  <a:srgbClr val="00CC5C"/>
                </a:solidFill>
              </a:rPr>
              <a:t>~20 </a:t>
            </a:r>
            <a:r>
              <a:rPr lang="it-IT" b="1">
                <a:solidFill>
                  <a:srgbClr val="00CC5C"/>
                </a:solidFill>
              </a:rPr>
              <a:t>cpd/100tons</a:t>
            </a:r>
          </a:p>
          <a:p>
            <a:pPr marL="0" indent="0">
              <a:buNone/>
            </a:pPr>
            <a:endParaRPr lang="it-IT" b="1" dirty="0" smtClean="0">
              <a:solidFill>
                <a:srgbClr val="00CC5C"/>
              </a:solidFill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5791200" y="3174491"/>
            <a:ext cx="3020509" cy="101650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baseline="30000" smtClean="0"/>
              <a:t>210</a:t>
            </a:r>
            <a:r>
              <a:rPr lang="it-IT" smtClean="0"/>
              <a:t>Pb </a:t>
            </a:r>
            <a:r>
              <a:rPr lang="it-IT" smtClean="0">
                <a:sym typeface="Wingdings" panose="05000000000000000000" pitchFamily="2" charset="2"/>
              </a:rPr>
              <a:t> </a:t>
            </a:r>
            <a:r>
              <a:rPr lang="it-IT" baseline="30000" smtClean="0">
                <a:sym typeface="Wingdings" panose="05000000000000000000" pitchFamily="2" charset="2"/>
              </a:rPr>
              <a:t>210</a:t>
            </a:r>
            <a:r>
              <a:rPr lang="it-IT" smtClean="0">
                <a:sym typeface="Wingdings" panose="05000000000000000000" pitchFamily="2" charset="2"/>
              </a:rPr>
              <a:t>Bi + </a:t>
            </a:r>
            <a:r>
              <a:rPr lang="it-IT" smtClean="0">
                <a:latin typeface="Symbol" panose="05050102010706020507" pitchFamily="18" charset="2"/>
                <a:sym typeface="Wingdings" panose="05000000000000000000" pitchFamily="2" charset="2"/>
              </a:rPr>
              <a:t>b</a:t>
            </a:r>
            <a:r>
              <a:rPr lang="it-IT" baseline="30000" smtClean="0">
                <a:sym typeface="Wingdings" panose="05000000000000000000" pitchFamily="2" charset="2"/>
              </a:rPr>
              <a:t>-</a:t>
            </a:r>
            <a:r>
              <a:rPr lang="it-IT" smtClean="0">
                <a:sym typeface="Wingdings" panose="05000000000000000000" pitchFamily="2" charset="2"/>
              </a:rPr>
              <a:t> (</a:t>
            </a:r>
            <a:r>
              <a:rPr lang="it-IT" smtClean="0">
                <a:latin typeface="Symbol" panose="05050102010706020507" pitchFamily="18" charset="2"/>
                <a:sym typeface="Wingdings" panose="05000000000000000000" pitchFamily="2" charset="2"/>
              </a:rPr>
              <a:t>t</a:t>
            </a:r>
            <a:r>
              <a:rPr lang="it-IT" smtClean="0">
                <a:sym typeface="Wingdings" panose="05000000000000000000" pitchFamily="2" charset="2"/>
              </a:rPr>
              <a:t>=33y)</a:t>
            </a:r>
          </a:p>
          <a:p>
            <a:pPr marL="0" indent="0" algn="ctr">
              <a:buNone/>
            </a:pPr>
            <a:r>
              <a:rPr lang="it-IT" baseline="30000" smtClean="0">
                <a:sym typeface="Wingdings" panose="05000000000000000000" pitchFamily="2" charset="2"/>
              </a:rPr>
              <a:t>210</a:t>
            </a:r>
            <a:r>
              <a:rPr lang="it-IT" smtClean="0">
                <a:sym typeface="Wingdings" panose="05000000000000000000" pitchFamily="2" charset="2"/>
              </a:rPr>
              <a:t>Bi  </a:t>
            </a:r>
            <a:r>
              <a:rPr lang="it-IT" baseline="30000" smtClean="0">
                <a:sym typeface="Wingdings" panose="05000000000000000000" pitchFamily="2" charset="2"/>
              </a:rPr>
              <a:t>210</a:t>
            </a:r>
            <a:r>
              <a:rPr lang="it-IT" smtClean="0">
                <a:sym typeface="Wingdings" panose="05000000000000000000" pitchFamily="2" charset="2"/>
              </a:rPr>
              <a:t>Po +</a:t>
            </a:r>
            <a:r>
              <a:rPr lang="it-IT" smtClean="0">
                <a:latin typeface="Symbol" panose="05050102010706020507" pitchFamily="18" charset="2"/>
                <a:sym typeface="Wingdings" panose="05000000000000000000" pitchFamily="2" charset="2"/>
              </a:rPr>
              <a:t>b</a:t>
            </a:r>
            <a:r>
              <a:rPr lang="it-IT" baseline="30000" smtClean="0">
                <a:sym typeface="Wingdings" panose="05000000000000000000" pitchFamily="2" charset="2"/>
              </a:rPr>
              <a:t>-</a:t>
            </a:r>
            <a:r>
              <a:rPr lang="it-IT" smtClean="0">
                <a:sym typeface="Wingdings" panose="05000000000000000000" pitchFamily="2" charset="2"/>
              </a:rPr>
              <a:t> </a:t>
            </a:r>
            <a:r>
              <a:rPr lang="it-IT">
                <a:sym typeface="Wingdings" panose="05000000000000000000" pitchFamily="2" charset="2"/>
              </a:rPr>
              <a:t>(</a:t>
            </a:r>
            <a:r>
              <a:rPr lang="it-IT" smtClean="0">
                <a:latin typeface="Symbol" panose="05050102010706020507" pitchFamily="18" charset="2"/>
                <a:sym typeface="Wingdings" panose="05000000000000000000" pitchFamily="2" charset="2"/>
              </a:rPr>
              <a:t>t</a:t>
            </a:r>
            <a:r>
              <a:rPr lang="it-IT" smtClean="0">
                <a:sym typeface="Wingdings" panose="05000000000000000000" pitchFamily="2" charset="2"/>
              </a:rPr>
              <a:t>=7d)</a:t>
            </a:r>
          </a:p>
          <a:p>
            <a:pPr marL="0" indent="0" algn="ctr">
              <a:buNone/>
            </a:pPr>
            <a:r>
              <a:rPr lang="it-IT" baseline="30000">
                <a:sym typeface="Wingdings" panose="05000000000000000000" pitchFamily="2" charset="2"/>
              </a:rPr>
              <a:t>210</a:t>
            </a:r>
            <a:r>
              <a:rPr lang="it-IT">
                <a:sym typeface="Wingdings" panose="05000000000000000000" pitchFamily="2" charset="2"/>
              </a:rPr>
              <a:t>Po  </a:t>
            </a:r>
            <a:r>
              <a:rPr lang="it-IT" baseline="30000">
                <a:sym typeface="Wingdings" panose="05000000000000000000" pitchFamily="2" charset="2"/>
              </a:rPr>
              <a:t>206</a:t>
            </a:r>
            <a:r>
              <a:rPr lang="it-IT">
                <a:sym typeface="Wingdings" panose="05000000000000000000" pitchFamily="2" charset="2"/>
              </a:rPr>
              <a:t>Pb +</a:t>
            </a:r>
            <a:r>
              <a:rPr lang="it-IT">
                <a:latin typeface="Symbol" panose="05050102010706020507" pitchFamily="18" charset="2"/>
                <a:sym typeface="Wingdings" panose="05000000000000000000" pitchFamily="2" charset="2"/>
              </a:rPr>
              <a:t>a </a:t>
            </a:r>
            <a:r>
              <a:rPr lang="it-IT">
                <a:sym typeface="Wingdings" panose="05000000000000000000" pitchFamily="2" charset="2"/>
              </a:rPr>
              <a:t>(</a:t>
            </a:r>
            <a:r>
              <a:rPr lang="it-IT" smtClean="0">
                <a:latin typeface="Symbol" panose="05050102010706020507" pitchFamily="18" charset="2"/>
                <a:sym typeface="Wingdings" panose="05000000000000000000" pitchFamily="2" charset="2"/>
              </a:rPr>
              <a:t>t</a:t>
            </a:r>
            <a:r>
              <a:rPr lang="it-IT" smtClean="0">
                <a:sym typeface="Wingdings" panose="05000000000000000000" pitchFamily="2" charset="2"/>
              </a:rPr>
              <a:t>=200d)</a:t>
            </a:r>
          </a:p>
          <a:p>
            <a:pPr algn="ctr"/>
            <a:endParaRPr lang="it-IT" dirty="0" smtClean="0"/>
          </a:p>
          <a:p>
            <a:pPr marL="0" indent="0" algn="ctr">
              <a:buNone/>
            </a:pPr>
            <a:endParaRPr lang="it-IT" dirty="0" smtClean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5486400" y="4355068"/>
            <a:ext cx="3477708" cy="158853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/>
              <a:t>E’ necessario mantenere la temperatura stabile per evitare movimenti del fluido  (che potrebbero portare nello scintillatore </a:t>
            </a:r>
            <a:r>
              <a:rPr lang="it-IT" baseline="30000" smtClean="0"/>
              <a:t>210</a:t>
            </a:r>
            <a:r>
              <a:rPr lang="it-IT" smtClean="0"/>
              <a:t>Po dal vessel);</a:t>
            </a:r>
            <a:endParaRPr lang="it-IT" dirty="0" smtClean="0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5715000" y="6172200"/>
            <a:ext cx="3048000" cy="635509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b="1" smtClean="0"/>
              <a:t>Isolamento della water tank in corso</a:t>
            </a:r>
            <a:endParaRPr lang="it-IT" b="1" dirty="0" smtClean="0"/>
          </a:p>
        </p:txBody>
      </p:sp>
      <p:sp>
        <p:nvSpPr>
          <p:cNvPr id="25" name="Down Arrow 24"/>
          <p:cNvSpPr/>
          <p:nvPr/>
        </p:nvSpPr>
        <p:spPr>
          <a:xfrm>
            <a:off x="7086600" y="5791200"/>
            <a:ext cx="318252" cy="38100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6" name="Straight Connector 25"/>
          <p:cNvCxnSpPr/>
          <p:nvPr/>
        </p:nvCxnSpPr>
        <p:spPr>
          <a:xfrm>
            <a:off x="3581400" y="3352800"/>
            <a:ext cx="533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65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18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28" y="0"/>
            <a:ext cx="9144000" cy="6858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Isolamento della Water Tank </a:t>
            </a:r>
            <a:endParaRPr lang="it-IT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52663" y="15192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62" y="1295400"/>
            <a:ext cx="6361554" cy="5213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909935"/>
            <a:ext cx="861060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smtClean="0">
                <a:latin typeface="+mj-lt"/>
              </a:rPr>
              <a:t>Lavori di isolamento della tanica sono cominciati il 14 May  2015)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4628" y="4419600"/>
            <a:ext cx="3810000" cy="70788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smtClean="0"/>
              <a:t>Dovrebbero essere completati per la fine di luglio</a:t>
            </a:r>
            <a:endParaRPr lang="it-IT" sz="2000"/>
          </a:p>
        </p:txBody>
      </p:sp>
      <p:sp>
        <p:nvSpPr>
          <p:cNvPr id="11" name="TextBox 10"/>
          <p:cNvSpPr txBox="1"/>
          <p:nvPr/>
        </p:nvSpPr>
        <p:spPr>
          <a:xfrm>
            <a:off x="4356814" y="5334000"/>
            <a:ext cx="4329986" cy="132343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smtClean="0"/>
              <a:t>Comincia a esserci evidenza dell’effetto dell’isolamento;</a:t>
            </a:r>
          </a:p>
          <a:p>
            <a:r>
              <a:rPr lang="it-IT" sz="2000" smtClean="0"/>
              <a:t>Ancora presto per trarre conclusioni definitive</a:t>
            </a:r>
            <a:endParaRPr lang="it-IT" sz="2000"/>
          </a:p>
        </p:txBody>
      </p:sp>
    </p:spTree>
    <p:extLst>
      <p:ext uri="{BB962C8B-B14F-4D97-AF65-F5344CB8AC3E}">
        <p14:creationId xmlns:p14="http://schemas.microsoft.com/office/powerpoint/2010/main" val="198952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28" y="0"/>
            <a:ext cx="9144000" cy="6858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SOX: Short distance </a:t>
            </a:r>
            <a:r>
              <a:rPr lang="it-IT">
                <a:latin typeface="Symbol" panose="05050102010706020507" pitchFamily="18" charset="2"/>
              </a:rPr>
              <a:t>n</a:t>
            </a:r>
            <a:r>
              <a:rPr lang="it-IT" baseline="-25000"/>
              <a:t>e</a:t>
            </a:r>
            <a:r>
              <a:rPr lang="it-IT"/>
              <a:t> Oscillations with boreXino</a:t>
            </a:r>
            <a:endParaRPr lang="it-IT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52663" y="15192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76200" y="838200"/>
            <a:ext cx="8832787" cy="2196946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mtClean="0"/>
              <a:t>Esistono diverse anomalie sperimentali che potrebbero essere risolte assumendo la presenza di uno (o piu’) neutrini sterili:</a:t>
            </a:r>
          </a:p>
          <a:p>
            <a:r>
              <a:rPr lang="it-IT" smtClean="0"/>
              <a:t>Gallium anomaly;</a:t>
            </a:r>
          </a:p>
          <a:p>
            <a:r>
              <a:rPr lang="it-IT" smtClean="0"/>
              <a:t>Reactor anomaly;</a:t>
            </a:r>
          </a:p>
          <a:p>
            <a:r>
              <a:rPr lang="it-IT" smtClean="0"/>
              <a:t>LSND/miniBooNE;</a:t>
            </a:r>
          </a:p>
          <a:p>
            <a:pPr marL="0" indent="0">
              <a:buNone/>
            </a:pPr>
            <a:r>
              <a:rPr lang="it-IT"/>
              <a:t>Le anomalie puntano verso </a:t>
            </a:r>
            <a:r>
              <a:rPr lang="it-IT">
                <a:latin typeface="Symbol" pitchFamily="18" charset="2"/>
              </a:rPr>
              <a:t>D</a:t>
            </a:r>
            <a:r>
              <a:rPr lang="it-IT"/>
              <a:t>m</a:t>
            </a:r>
            <a:r>
              <a:rPr lang="it-IT" baseline="30000"/>
              <a:t>2</a:t>
            </a:r>
            <a:r>
              <a:rPr lang="it-IT"/>
              <a:t> ~ 1 eV</a:t>
            </a:r>
            <a:r>
              <a:rPr lang="it-IT" baseline="30000"/>
              <a:t>2</a:t>
            </a:r>
            <a:r>
              <a:rPr lang="it-IT"/>
              <a:t>;</a:t>
            </a:r>
          </a:p>
          <a:p>
            <a:pPr marL="0" indent="0">
              <a:buNone/>
            </a:pPr>
            <a:endParaRPr lang="it-IT" smtClean="0"/>
          </a:p>
        </p:txBody>
      </p:sp>
      <p:grpSp>
        <p:nvGrpSpPr>
          <p:cNvPr id="3" name="Group 2"/>
          <p:cNvGrpSpPr/>
          <p:nvPr/>
        </p:nvGrpSpPr>
        <p:grpSpPr>
          <a:xfrm>
            <a:off x="5486400" y="1695271"/>
            <a:ext cx="3422587" cy="4400729"/>
            <a:chOff x="6178879" y="2971800"/>
            <a:chExt cx="2660321" cy="3276600"/>
          </a:xfrm>
        </p:grpSpPr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8879" y="2971800"/>
              <a:ext cx="2660321" cy="3276600"/>
            </a:xfrm>
            <a:prstGeom prst="rect">
              <a:avLst/>
            </a:prstGeom>
            <a:noFill/>
            <a:ln w="936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Oval 15"/>
            <p:cNvSpPr/>
            <p:nvPr/>
          </p:nvSpPr>
          <p:spPr>
            <a:xfrm>
              <a:off x="7370502" y="6016900"/>
              <a:ext cx="277073" cy="231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7" name="Content Placeholder 2"/>
          <p:cNvSpPr txBox="1">
            <a:spLocks/>
          </p:cNvSpPr>
          <p:nvPr/>
        </p:nvSpPr>
        <p:spPr>
          <a:xfrm>
            <a:off x="152400" y="2971800"/>
            <a:ext cx="5105400" cy="236220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mtClean="0"/>
              <a:t>Questa regione dello spazio dei parametri puo’ venire sondata con un esperimento di </a:t>
            </a:r>
            <a:r>
              <a:rPr lang="it-IT" i="1" smtClean="0"/>
              <a:t>disappearance </a:t>
            </a:r>
            <a:r>
              <a:rPr lang="it-IT" smtClean="0"/>
              <a:t>a short-baseline con L~metri e E~MeV;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mtClean="0"/>
              <a:t>Sorgente di neutrini (o anti-neutrini) posta sotto il rivelatore Borexino a una distanza di ~ 8 m dal centro del rivelatore;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72571" y="5575454"/>
            <a:ext cx="5261429" cy="977746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it-IT" smtClean="0"/>
              <a:t>Possibili alternative</a:t>
            </a:r>
          </a:p>
          <a:p>
            <a:pPr>
              <a:spcBef>
                <a:spcPts val="0"/>
              </a:spcBef>
            </a:pPr>
            <a:r>
              <a:rPr lang="it-IT" smtClean="0"/>
              <a:t>Sorgente di neutrini </a:t>
            </a:r>
            <a:r>
              <a:rPr lang="it-IT" baseline="30000" smtClean="0"/>
              <a:t>51</a:t>
            </a:r>
            <a:r>
              <a:rPr lang="it-IT" smtClean="0"/>
              <a:t>Cr (~10MCi);</a:t>
            </a:r>
          </a:p>
          <a:p>
            <a:pPr>
              <a:spcBef>
                <a:spcPts val="0"/>
              </a:spcBef>
            </a:pPr>
            <a:r>
              <a:rPr lang="it-IT" smtClean="0"/>
              <a:t>Sorgente di anti-neutrini </a:t>
            </a:r>
            <a:r>
              <a:rPr lang="it-IT" baseline="30000" smtClean="0"/>
              <a:t>144</a:t>
            </a:r>
            <a:r>
              <a:rPr lang="it-IT" smtClean="0"/>
              <a:t>Ce-</a:t>
            </a:r>
            <a:r>
              <a:rPr lang="it-IT" baseline="30000" smtClean="0"/>
              <a:t>144</a:t>
            </a:r>
            <a:r>
              <a:rPr lang="it-IT" smtClean="0"/>
              <a:t>Pr (100kCi);</a:t>
            </a:r>
          </a:p>
        </p:txBody>
      </p:sp>
    </p:spTree>
    <p:extLst>
      <p:ext uri="{BB962C8B-B14F-4D97-AF65-F5344CB8AC3E}">
        <p14:creationId xmlns:p14="http://schemas.microsoft.com/office/powerpoint/2010/main" val="211223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41110</TotalTime>
  <Words>1914</Words>
  <Application>Microsoft Office PowerPoint</Application>
  <PresentationFormat>On-screen Show (4:3)</PresentationFormat>
  <Paragraphs>316</Paragraphs>
  <Slides>27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Symbol</vt:lpstr>
      <vt:lpstr>Times New Roman</vt:lpstr>
      <vt:lpstr>Wingdings</vt:lpstr>
      <vt:lpstr>Office Theme</vt:lpstr>
      <vt:lpstr>EDGE Diagram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report of  the Borexino experiment</dc:title>
  <dc:creator>barbara</dc:creator>
  <cp:lastModifiedBy>barbara</cp:lastModifiedBy>
  <cp:revision>948</cp:revision>
  <dcterms:created xsi:type="dcterms:W3CDTF">2006-08-16T00:00:00Z</dcterms:created>
  <dcterms:modified xsi:type="dcterms:W3CDTF">2015-07-08T11:23:30Z</dcterms:modified>
</cp:coreProperties>
</file>